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16"/>
  </p:notesMasterIdLst>
  <p:sldIdLst>
    <p:sldId id="308" r:id="rId5"/>
    <p:sldId id="350" r:id="rId6"/>
    <p:sldId id="338" r:id="rId7"/>
    <p:sldId id="328" r:id="rId8"/>
    <p:sldId id="373" r:id="rId9"/>
    <p:sldId id="368" r:id="rId10"/>
    <p:sldId id="372" r:id="rId11"/>
    <p:sldId id="362" r:id="rId12"/>
    <p:sldId id="360" r:id="rId13"/>
    <p:sldId id="351" r:id="rId14"/>
    <p:sldId id="369" r:id="rId15"/>
  </p:sldIdLst>
  <p:sldSz cx="9907588" cy="68405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A6EA"/>
    <a:srgbClr val="FF9300"/>
    <a:srgbClr val="012F53"/>
    <a:srgbClr val="942093"/>
    <a:srgbClr val="FFFFFF"/>
    <a:srgbClr val="E7EBED"/>
    <a:srgbClr val="FF7E79"/>
    <a:srgbClr val="009EDC"/>
    <a:srgbClr val="E1E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E0A7B7-B55C-4E70-A5A9-6B82C3E1A71C}" v="36" dt="2026-03-27T14:51:09.3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159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vador Bustamante" userId="b0a77ce9-78cd-442a-a257-3dfcbf858786" providerId="ADAL" clId="{3AB60523-C112-47DC-ADFD-1F92767CFFDE}"/>
    <pc:docChg chg="custSel modSld">
      <pc:chgData name="Salvador Bustamante" userId="b0a77ce9-78cd-442a-a257-3dfcbf858786" providerId="ADAL" clId="{3AB60523-C112-47DC-ADFD-1F92767CFFDE}" dt="2026-03-27T14:51:25.868" v="114" actId="1036"/>
      <pc:docMkLst>
        <pc:docMk/>
      </pc:docMkLst>
      <pc:sldChg chg="modSp mod">
        <pc:chgData name="Salvador Bustamante" userId="b0a77ce9-78cd-442a-a257-3dfcbf858786" providerId="ADAL" clId="{3AB60523-C112-47DC-ADFD-1F92767CFFDE}" dt="2026-03-27T14:51:25.868" v="114" actId="1036"/>
        <pc:sldMkLst>
          <pc:docMk/>
          <pc:sldMk cId="3190211864" sldId="328"/>
        </pc:sldMkLst>
        <pc:spChg chg="mod">
          <ac:chgData name="Salvador Bustamante" userId="b0a77ce9-78cd-442a-a257-3dfcbf858786" providerId="ADAL" clId="{3AB60523-C112-47DC-ADFD-1F92767CFFDE}" dt="2026-03-27T14:51:25.868" v="114" actId="1036"/>
          <ac:spMkLst>
            <pc:docMk/>
            <pc:sldMk cId="3190211864" sldId="328"/>
            <ac:spMk id="2" creationId="{2CBD2C24-9338-B008-6D5B-13891327F393}"/>
          </ac:spMkLst>
        </pc:spChg>
      </pc:sldChg>
      <pc:sldChg chg="addSp delSp modSp mod delAnim">
        <pc:chgData name="Salvador Bustamante" userId="b0a77ce9-78cd-442a-a257-3dfcbf858786" providerId="ADAL" clId="{3AB60523-C112-47DC-ADFD-1F92767CFFDE}" dt="2026-03-27T14:51:09.302" v="111"/>
        <pc:sldMkLst>
          <pc:docMk/>
          <pc:sldMk cId="2738037497" sldId="351"/>
        </pc:sldMkLst>
        <pc:spChg chg="del">
          <ac:chgData name="Salvador Bustamante" userId="b0a77ce9-78cd-442a-a257-3dfcbf858786" providerId="ADAL" clId="{3AB60523-C112-47DC-ADFD-1F92767CFFDE}" dt="2026-03-27T14:46:44.549" v="36" actId="478"/>
          <ac:spMkLst>
            <pc:docMk/>
            <pc:sldMk cId="2738037497" sldId="351"/>
            <ac:spMk id="3" creationId="{00F2DBCA-1C76-2031-5333-3A992B334C04}"/>
          </ac:spMkLst>
        </pc:spChg>
        <pc:spChg chg="del">
          <ac:chgData name="Salvador Bustamante" userId="b0a77ce9-78cd-442a-a257-3dfcbf858786" providerId="ADAL" clId="{3AB60523-C112-47DC-ADFD-1F92767CFFDE}" dt="2026-03-27T14:46:44.549" v="36" actId="478"/>
          <ac:spMkLst>
            <pc:docMk/>
            <pc:sldMk cId="2738037497" sldId="351"/>
            <ac:spMk id="5" creationId="{E0139291-C32B-3875-60DC-F9769BD1C061}"/>
          </ac:spMkLst>
        </pc:spChg>
        <pc:spChg chg="add mod">
          <ac:chgData name="Salvador Bustamante" userId="b0a77ce9-78cd-442a-a257-3dfcbf858786" providerId="ADAL" clId="{3AB60523-C112-47DC-ADFD-1F92767CFFDE}" dt="2026-03-27T14:46:44.767" v="37"/>
          <ac:spMkLst>
            <pc:docMk/>
            <pc:sldMk cId="2738037497" sldId="351"/>
            <ac:spMk id="6" creationId="{4787F0F8-B6E4-521F-6118-E7EF0A120440}"/>
          </ac:spMkLst>
        </pc:spChg>
        <pc:spChg chg="add mod">
          <ac:chgData name="Salvador Bustamante" userId="b0a77ce9-78cd-442a-a257-3dfcbf858786" providerId="ADAL" clId="{3AB60523-C112-47DC-ADFD-1F92767CFFDE}" dt="2026-03-27T14:46:44.767" v="37"/>
          <ac:spMkLst>
            <pc:docMk/>
            <pc:sldMk cId="2738037497" sldId="351"/>
            <ac:spMk id="7" creationId="{16E7420A-D4B6-CE94-020B-781CF733D990}"/>
          </ac:spMkLst>
        </pc:spChg>
        <pc:graphicFrameChg chg="mod modGraphic">
          <ac:chgData name="Salvador Bustamante" userId="b0a77ce9-78cd-442a-a257-3dfcbf858786" providerId="ADAL" clId="{3AB60523-C112-47DC-ADFD-1F92767CFFDE}" dt="2026-03-27T14:51:09.302" v="111"/>
          <ac:graphicFrameMkLst>
            <pc:docMk/>
            <pc:sldMk cId="2738037497" sldId="351"/>
            <ac:graphicFrameMk id="4" creationId="{50CAEA54-C748-57F8-95AA-920A998EB754}"/>
          </ac:graphicFrameMkLst>
        </pc:graphicFrameChg>
      </pc:sldChg>
      <pc:sldChg chg="addSp delSp modSp mod delAnim">
        <pc:chgData name="Salvador Bustamante" userId="b0a77ce9-78cd-442a-a257-3dfcbf858786" providerId="ADAL" clId="{3AB60523-C112-47DC-ADFD-1F92767CFFDE}" dt="2026-03-27T14:46:41.147" v="35"/>
        <pc:sldMkLst>
          <pc:docMk/>
          <pc:sldMk cId="2881748243" sldId="360"/>
        </pc:sldMkLst>
        <pc:spChg chg="add mod">
          <ac:chgData name="Salvador Bustamante" userId="b0a77ce9-78cd-442a-a257-3dfcbf858786" providerId="ADAL" clId="{3AB60523-C112-47DC-ADFD-1F92767CFFDE}" dt="2026-03-27T14:46:41.147" v="35"/>
          <ac:spMkLst>
            <pc:docMk/>
            <pc:sldMk cId="2881748243" sldId="360"/>
            <ac:spMk id="2" creationId="{656A61F1-4B83-8BE3-460E-D3794DB4FDB9}"/>
          </ac:spMkLst>
        </pc:spChg>
        <pc:spChg chg="del">
          <ac:chgData name="Salvador Bustamante" userId="b0a77ce9-78cd-442a-a257-3dfcbf858786" providerId="ADAL" clId="{3AB60523-C112-47DC-ADFD-1F92767CFFDE}" dt="2026-03-27T14:46:40.935" v="34" actId="478"/>
          <ac:spMkLst>
            <pc:docMk/>
            <pc:sldMk cId="2881748243" sldId="360"/>
            <ac:spMk id="7" creationId="{787259F6-C737-E12D-8D18-94F59B8607BD}"/>
          </ac:spMkLst>
        </pc:spChg>
        <pc:spChg chg="del">
          <ac:chgData name="Salvador Bustamante" userId="b0a77ce9-78cd-442a-a257-3dfcbf858786" providerId="ADAL" clId="{3AB60523-C112-47DC-ADFD-1F92767CFFDE}" dt="2026-03-27T14:46:40.935" v="34" actId="478"/>
          <ac:spMkLst>
            <pc:docMk/>
            <pc:sldMk cId="2881748243" sldId="360"/>
            <ac:spMk id="8" creationId="{9228D463-A3E8-2BCD-9729-BE1E44A76186}"/>
          </ac:spMkLst>
        </pc:spChg>
        <pc:spChg chg="add mod">
          <ac:chgData name="Salvador Bustamante" userId="b0a77ce9-78cd-442a-a257-3dfcbf858786" providerId="ADAL" clId="{3AB60523-C112-47DC-ADFD-1F92767CFFDE}" dt="2026-03-27T14:46:41.147" v="35"/>
          <ac:spMkLst>
            <pc:docMk/>
            <pc:sldMk cId="2881748243" sldId="360"/>
            <ac:spMk id="9" creationId="{2917B657-4D10-88BF-CF5B-AE3EEC4ECBDA}"/>
          </ac:spMkLst>
        </pc:spChg>
      </pc:sldChg>
      <pc:sldChg chg="delSp mod delAnim">
        <pc:chgData name="Salvador Bustamante" userId="b0a77ce9-78cd-442a-a257-3dfcbf858786" providerId="ADAL" clId="{3AB60523-C112-47DC-ADFD-1F92767CFFDE}" dt="2026-03-27T14:46:36.008" v="33" actId="478"/>
        <pc:sldMkLst>
          <pc:docMk/>
          <pc:sldMk cId="649714270" sldId="368"/>
        </pc:sldMkLst>
        <pc:spChg chg="del">
          <ac:chgData name="Salvador Bustamante" userId="b0a77ce9-78cd-442a-a257-3dfcbf858786" providerId="ADAL" clId="{3AB60523-C112-47DC-ADFD-1F92767CFFDE}" dt="2026-03-27T14:46:36.008" v="33" actId="478"/>
          <ac:spMkLst>
            <pc:docMk/>
            <pc:sldMk cId="649714270" sldId="368"/>
            <ac:spMk id="5" creationId="{021ABA48-2E24-2387-98AD-ACEC5746EF20}"/>
          </ac:spMkLst>
        </pc:spChg>
        <pc:spChg chg="del">
          <ac:chgData name="Salvador Bustamante" userId="b0a77ce9-78cd-442a-a257-3dfcbf858786" providerId="ADAL" clId="{3AB60523-C112-47DC-ADFD-1F92767CFFDE}" dt="2026-03-27T14:46:36.008" v="33" actId="478"/>
          <ac:spMkLst>
            <pc:docMk/>
            <pc:sldMk cId="649714270" sldId="368"/>
            <ac:spMk id="6" creationId="{84DAF26C-172F-440B-F855-A9206B30EDE5}"/>
          </ac:spMkLst>
        </pc:spChg>
      </pc:sldChg>
      <pc:sldChg chg="addSp delSp modSp mod delAnim">
        <pc:chgData name="Salvador Bustamante" userId="b0a77ce9-78cd-442a-a257-3dfcbf858786" providerId="ADAL" clId="{3AB60523-C112-47DC-ADFD-1F92767CFFDE}" dt="2026-03-27T14:46:49.381" v="39"/>
        <pc:sldMkLst>
          <pc:docMk/>
          <pc:sldMk cId="4119703130" sldId="369"/>
        </pc:sldMkLst>
        <pc:spChg chg="add mod">
          <ac:chgData name="Salvador Bustamante" userId="b0a77ce9-78cd-442a-a257-3dfcbf858786" providerId="ADAL" clId="{3AB60523-C112-47DC-ADFD-1F92767CFFDE}" dt="2026-03-27T14:46:49.381" v="39"/>
          <ac:spMkLst>
            <pc:docMk/>
            <pc:sldMk cId="4119703130" sldId="369"/>
            <ac:spMk id="2" creationId="{5D45A513-3D9C-5064-6BD4-64C7BB5DF126}"/>
          </ac:spMkLst>
        </pc:spChg>
        <pc:spChg chg="del">
          <ac:chgData name="Salvador Bustamante" userId="b0a77ce9-78cd-442a-a257-3dfcbf858786" providerId="ADAL" clId="{3AB60523-C112-47DC-ADFD-1F92767CFFDE}" dt="2026-03-27T14:46:49.163" v="38" actId="478"/>
          <ac:spMkLst>
            <pc:docMk/>
            <pc:sldMk cId="4119703130" sldId="369"/>
            <ac:spMk id="6" creationId="{40D5955F-E727-7FAB-57E3-C41D11BB9F69}"/>
          </ac:spMkLst>
        </pc:spChg>
        <pc:spChg chg="del">
          <ac:chgData name="Salvador Bustamante" userId="b0a77ce9-78cd-442a-a257-3dfcbf858786" providerId="ADAL" clId="{3AB60523-C112-47DC-ADFD-1F92767CFFDE}" dt="2026-03-27T14:46:49.163" v="38" actId="478"/>
          <ac:spMkLst>
            <pc:docMk/>
            <pc:sldMk cId="4119703130" sldId="369"/>
            <ac:spMk id="8" creationId="{F4405449-0066-D254-6916-088738CBDAAD}"/>
          </ac:spMkLst>
        </pc:spChg>
        <pc:spChg chg="add mod">
          <ac:chgData name="Salvador Bustamante" userId="b0a77ce9-78cd-442a-a257-3dfcbf858786" providerId="ADAL" clId="{3AB60523-C112-47DC-ADFD-1F92767CFFDE}" dt="2026-03-27T14:46:49.381" v="39"/>
          <ac:spMkLst>
            <pc:docMk/>
            <pc:sldMk cId="4119703130" sldId="369"/>
            <ac:spMk id="9" creationId="{B1844A39-778C-7992-1A07-9C8437C66610}"/>
          </ac:spMkLst>
        </pc:spChg>
      </pc:sldChg>
      <pc:sldChg chg="modSp mod">
        <pc:chgData name="Salvador Bustamante" userId="b0a77ce9-78cd-442a-a257-3dfcbf858786" providerId="ADAL" clId="{3AB60523-C112-47DC-ADFD-1F92767CFFDE}" dt="2026-03-27T14:50:29.609" v="98" actId="20577"/>
        <pc:sldMkLst>
          <pc:docMk/>
          <pc:sldMk cId="1248333888" sldId="373"/>
        </pc:sldMkLst>
        <pc:spChg chg="mod">
          <ac:chgData name="Salvador Bustamante" userId="b0a77ce9-78cd-442a-a257-3dfcbf858786" providerId="ADAL" clId="{3AB60523-C112-47DC-ADFD-1F92767CFFDE}" dt="2026-03-27T14:46:28.430" v="32" actId="20577"/>
          <ac:spMkLst>
            <pc:docMk/>
            <pc:sldMk cId="1248333888" sldId="373"/>
            <ac:spMk id="3" creationId="{7DC29DB3-C6D2-85DB-CA03-A9E04C87213C}"/>
          </ac:spMkLst>
        </pc:spChg>
        <pc:spChg chg="mod">
          <ac:chgData name="Salvador Bustamante" userId="b0a77ce9-78cd-442a-a257-3dfcbf858786" providerId="ADAL" clId="{3AB60523-C112-47DC-ADFD-1F92767CFFDE}" dt="2026-03-26T15:41:43.296" v="8" actId="20577"/>
          <ac:spMkLst>
            <pc:docMk/>
            <pc:sldMk cId="1248333888" sldId="373"/>
            <ac:spMk id="446" creationId="{AE946C36-E73A-1274-A94C-96157505486C}"/>
          </ac:spMkLst>
        </pc:spChg>
        <pc:spChg chg="mod">
          <ac:chgData name="Salvador Bustamante" userId="b0a77ce9-78cd-442a-a257-3dfcbf858786" providerId="ADAL" clId="{3AB60523-C112-47DC-ADFD-1F92767CFFDE}" dt="2026-03-26T15:42:04.603" v="16" actId="20577"/>
          <ac:spMkLst>
            <pc:docMk/>
            <pc:sldMk cId="1248333888" sldId="373"/>
            <ac:spMk id="447" creationId="{A6808D1E-D94C-6962-08EA-6150CCD12A29}"/>
          </ac:spMkLst>
        </pc:spChg>
        <pc:spChg chg="mod">
          <ac:chgData name="Salvador Bustamante" userId="b0a77ce9-78cd-442a-a257-3dfcbf858786" providerId="ADAL" clId="{3AB60523-C112-47DC-ADFD-1F92767CFFDE}" dt="2026-03-26T15:42:12.449" v="22" actId="20577"/>
          <ac:spMkLst>
            <pc:docMk/>
            <pc:sldMk cId="1248333888" sldId="373"/>
            <ac:spMk id="449" creationId="{055E5C7F-96C0-8BB7-0E67-ACAE388F9CF1}"/>
          </ac:spMkLst>
        </pc:spChg>
        <pc:spChg chg="mod">
          <ac:chgData name="Salvador Bustamante" userId="b0a77ce9-78cd-442a-a257-3dfcbf858786" providerId="ADAL" clId="{3AB60523-C112-47DC-ADFD-1F92767CFFDE}" dt="2026-03-27T14:50:29.609" v="98" actId="20577"/>
          <ac:spMkLst>
            <pc:docMk/>
            <pc:sldMk cId="1248333888" sldId="373"/>
            <ac:spMk id="452" creationId="{A3F00203-A596-BB7A-9097-316C58D4CF6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2A22D-B8F6-9B42-9023-FC7C98CD50C9}" type="datetimeFigureOut">
              <a:rPr lang="en-FR" smtClean="0"/>
              <a:t>09/11/2026</a:t>
            </a:fld>
            <a:endParaRPr lang="en-FR"/>
          </a:p>
        </p:txBody>
      </p:sp>
      <p:sp>
        <p:nvSpPr>
          <p:cNvPr id="4" name="Slide Image Placeholder 3"/>
          <p:cNvSpPr>
            <a:spLocks noGrp="1" noRot="1" noChangeAspect="1"/>
          </p:cNvSpPr>
          <p:nvPr>
            <p:ph type="sldImg" idx="2"/>
          </p:nvPr>
        </p:nvSpPr>
        <p:spPr>
          <a:xfrm>
            <a:off x="1193800" y="1143000"/>
            <a:ext cx="4470400" cy="3086100"/>
          </a:xfrm>
          <a:prstGeom prst="rect">
            <a:avLst/>
          </a:prstGeom>
          <a:noFill/>
          <a:ln w="12700">
            <a:solidFill>
              <a:prstClr val="black"/>
            </a:solidFill>
          </a:ln>
        </p:spPr>
        <p:txBody>
          <a:bodyPr vert="horz" lIns="91440" tIns="45720" rIns="91440" bIns="45720" rtlCol="0" anchor="ctr"/>
          <a:lstStyle/>
          <a:p>
            <a:endParaRPr lang="en-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0F69C-19E8-A548-AC3B-E1ED0C5C8A9F}" type="slidenum">
              <a:rPr lang="en-FR" smtClean="0"/>
              <a:t>‹#›</a:t>
            </a:fld>
            <a:endParaRPr lang="en-FR"/>
          </a:p>
        </p:txBody>
      </p:sp>
    </p:spTree>
    <p:extLst>
      <p:ext uri="{BB962C8B-B14F-4D97-AF65-F5344CB8AC3E}">
        <p14:creationId xmlns:p14="http://schemas.microsoft.com/office/powerpoint/2010/main" val="404243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9C2C9-8F72-27FD-3235-73B4E4A4D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566BEC-F159-5018-0F2B-E7C2F7F57407}"/>
              </a:ext>
            </a:extLst>
          </p:cNvPr>
          <p:cNvSpPr>
            <a:spLocks noGrp="1" noRot="1" noChangeAspect="1"/>
          </p:cNvSpPr>
          <p:nvPr>
            <p:ph type="sldImg"/>
          </p:nvPr>
        </p:nvSpPr>
        <p:spPr/>
        <p:txBody>
          <a:bodyPr/>
          <a:lstStyle/>
          <a:p>
            <a:endParaRPr lang="es-ES"/>
          </a:p>
        </p:txBody>
      </p:sp>
      <p:sp>
        <p:nvSpPr>
          <p:cNvPr id="3" name="Notes Placeholder 2">
            <a:extLst>
              <a:ext uri="{FF2B5EF4-FFF2-40B4-BE49-F238E27FC236}">
                <a16:creationId xmlns:a16="http://schemas.microsoft.com/office/drawing/2014/main" id="{7B9B6579-4BB1-EA5B-B0D0-1A565D07353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1822A4-FCDD-3E07-87D5-98C8D9B0AF43}"/>
              </a:ext>
            </a:extLst>
          </p:cNvPr>
          <p:cNvSpPr>
            <a:spLocks noGrp="1"/>
          </p:cNvSpPr>
          <p:nvPr>
            <p:ph type="sldNum" sz="quarter" idx="5"/>
          </p:nvPr>
        </p:nvSpPr>
        <p:spPr/>
        <p:txBody>
          <a:bodyPr/>
          <a:lstStyle/>
          <a:p>
            <a:fld id="{90083ABE-9E7F-4857-9FB1-B4EF346C82D0}" type="slidenum">
              <a:rPr lang="en-US" smtClean="0"/>
              <a:t>2</a:t>
            </a:fld>
            <a:endParaRPr lang="en-US"/>
          </a:p>
        </p:txBody>
      </p:sp>
    </p:spTree>
    <p:extLst>
      <p:ext uri="{BB962C8B-B14F-4D97-AF65-F5344CB8AC3E}">
        <p14:creationId xmlns:p14="http://schemas.microsoft.com/office/powerpoint/2010/main" val="338409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F7A2-7A25-E970-5C46-322FD2523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68A6A-28A3-8A7D-5E70-2C10853E5F22}"/>
              </a:ext>
            </a:extLst>
          </p:cNvPr>
          <p:cNvSpPr>
            <a:spLocks noGrp="1" noRot="1" noChangeAspect="1"/>
          </p:cNvSpPr>
          <p:nvPr>
            <p:ph type="sldImg"/>
          </p:nvPr>
        </p:nvSpPr>
        <p:spPr/>
        <p:txBody>
          <a:bodyPr/>
          <a:lstStyle/>
          <a:p>
            <a:endParaRPr lang="es-ES"/>
          </a:p>
        </p:txBody>
      </p:sp>
      <p:sp>
        <p:nvSpPr>
          <p:cNvPr id="3" name="Notes Placeholder 2">
            <a:extLst>
              <a:ext uri="{FF2B5EF4-FFF2-40B4-BE49-F238E27FC236}">
                <a16:creationId xmlns:a16="http://schemas.microsoft.com/office/drawing/2014/main" id="{C8A8A2A7-45B5-8630-B705-1C3C2CBCEF4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B3589AA-3231-1C57-C2DB-282341D567EC}"/>
              </a:ext>
            </a:extLst>
          </p:cNvPr>
          <p:cNvSpPr>
            <a:spLocks noGrp="1"/>
          </p:cNvSpPr>
          <p:nvPr>
            <p:ph type="sldNum" sz="quarter" idx="5"/>
          </p:nvPr>
        </p:nvSpPr>
        <p:spPr/>
        <p:txBody>
          <a:bodyPr/>
          <a:lstStyle/>
          <a:p>
            <a:fld id="{90083ABE-9E7F-4857-9FB1-B4EF346C82D0}" type="slidenum">
              <a:rPr lang="en-US" smtClean="0"/>
              <a:t>3</a:t>
            </a:fld>
            <a:endParaRPr lang="en-US"/>
          </a:p>
        </p:txBody>
      </p:sp>
    </p:spTree>
    <p:extLst>
      <p:ext uri="{BB962C8B-B14F-4D97-AF65-F5344CB8AC3E}">
        <p14:creationId xmlns:p14="http://schemas.microsoft.com/office/powerpoint/2010/main" val="3357396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BCD24-372C-CC54-8903-4C52EBBB79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0821A0-23D2-92AD-7A2E-051B3186E892}"/>
              </a:ext>
            </a:extLst>
          </p:cNvPr>
          <p:cNvSpPr>
            <a:spLocks noGrp="1" noRot="1" noChangeAspect="1"/>
          </p:cNvSpPr>
          <p:nvPr>
            <p:ph type="sldImg"/>
          </p:nvPr>
        </p:nvSpPr>
        <p:spPr/>
        <p:txBody>
          <a:bodyPr/>
          <a:lstStyle/>
          <a:p>
            <a:endParaRPr lang="es-ES"/>
          </a:p>
        </p:txBody>
      </p:sp>
      <p:sp>
        <p:nvSpPr>
          <p:cNvPr id="3" name="Notes Placeholder 2">
            <a:extLst>
              <a:ext uri="{FF2B5EF4-FFF2-40B4-BE49-F238E27FC236}">
                <a16:creationId xmlns:a16="http://schemas.microsoft.com/office/drawing/2014/main" id="{263553D7-387A-A0F5-169B-810B2A83828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2A033FE5-7077-0367-04F8-9EE57AF167EC}"/>
              </a:ext>
            </a:extLst>
          </p:cNvPr>
          <p:cNvSpPr>
            <a:spLocks noGrp="1"/>
          </p:cNvSpPr>
          <p:nvPr>
            <p:ph type="sldNum" sz="quarter" idx="5"/>
          </p:nvPr>
        </p:nvSpPr>
        <p:spPr/>
        <p:txBody>
          <a:bodyPr/>
          <a:lstStyle/>
          <a:p>
            <a:fld id="{90083ABE-9E7F-4857-9FB1-B4EF346C82D0}" type="slidenum">
              <a:rPr lang="en-US" smtClean="0"/>
              <a:t>5</a:t>
            </a:fld>
            <a:endParaRPr lang="en-US"/>
          </a:p>
        </p:txBody>
      </p:sp>
    </p:spTree>
    <p:extLst>
      <p:ext uri="{BB962C8B-B14F-4D97-AF65-F5344CB8AC3E}">
        <p14:creationId xmlns:p14="http://schemas.microsoft.com/office/powerpoint/2010/main" val="3918717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txBody>
          <a:bodyPr/>
          <a:lstStyle/>
          <a:p>
            <a:endParaRPr lang="es-ES"/>
          </a:p>
        </p:txBody>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6</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txBody>
          <a:bodyPr/>
          <a:lstStyle/>
          <a:p>
            <a:endParaRPr lang="es-ES"/>
          </a:p>
        </p:txBody>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7</a:t>
            </a:fld>
            <a:endParaRPr lang="en-US"/>
          </a:p>
        </p:txBody>
      </p:sp>
    </p:spTree>
    <p:extLst>
      <p:ext uri="{BB962C8B-B14F-4D97-AF65-F5344CB8AC3E}">
        <p14:creationId xmlns:p14="http://schemas.microsoft.com/office/powerpoint/2010/main" val="4080837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txBody>
          <a:bodyPr/>
          <a:lstStyle/>
          <a:p>
            <a:endParaRPr lang="es-ES"/>
          </a:p>
        </p:txBody>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8</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A0944-20F5-CC91-66DF-3181EA0C9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6799F-5B8D-77DA-BCF7-81FC31ED7BD9}"/>
              </a:ext>
            </a:extLst>
          </p:cNvPr>
          <p:cNvSpPr>
            <a:spLocks noGrp="1" noRot="1" noChangeAspect="1"/>
          </p:cNvSpPr>
          <p:nvPr>
            <p:ph type="sldImg"/>
          </p:nvPr>
        </p:nvSpPr>
        <p:spPr/>
        <p:txBody>
          <a:bodyPr/>
          <a:lstStyle/>
          <a:p>
            <a:endParaRPr lang="es-ES"/>
          </a:p>
        </p:txBody>
      </p:sp>
      <p:sp>
        <p:nvSpPr>
          <p:cNvPr id="3" name="Notes Placeholder 2">
            <a:extLst>
              <a:ext uri="{FF2B5EF4-FFF2-40B4-BE49-F238E27FC236}">
                <a16:creationId xmlns:a16="http://schemas.microsoft.com/office/drawing/2014/main" id="{F02D87D4-C144-24AA-4CF5-C623C5FECCCE}"/>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A5BB4EB8-FC34-01CA-2B3D-8E0E2386A007}"/>
              </a:ext>
            </a:extLst>
          </p:cNvPr>
          <p:cNvSpPr>
            <a:spLocks noGrp="1"/>
          </p:cNvSpPr>
          <p:nvPr>
            <p:ph type="sldNum" sz="quarter" idx="5"/>
          </p:nvPr>
        </p:nvSpPr>
        <p:spPr/>
        <p:txBody>
          <a:bodyPr/>
          <a:lstStyle/>
          <a:p>
            <a:fld id="{667DE062-5D5C-D348-9DA3-5CD67579FA16}" type="slidenum">
              <a:rPr lang="fr-FR" smtClean="0"/>
              <a:t>10</a:t>
            </a:fld>
            <a:endParaRPr lang="fr-FR"/>
          </a:p>
        </p:txBody>
      </p:sp>
    </p:spTree>
    <p:extLst>
      <p:ext uri="{BB962C8B-B14F-4D97-AF65-F5344CB8AC3E}">
        <p14:creationId xmlns:p14="http://schemas.microsoft.com/office/powerpoint/2010/main" val="8967305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4ADE4-6C85-E100-F11D-DC6975C41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4203BA-C622-5FF1-25F9-E6897E2D76A7}"/>
              </a:ext>
            </a:extLst>
          </p:cNvPr>
          <p:cNvSpPr>
            <a:spLocks noGrp="1" noRot="1" noChangeAspect="1"/>
          </p:cNvSpPr>
          <p:nvPr>
            <p:ph type="sldImg"/>
          </p:nvPr>
        </p:nvSpPr>
        <p:spPr/>
        <p:txBody>
          <a:bodyPr/>
          <a:lstStyle/>
          <a:p>
            <a:endParaRPr lang="es-ES"/>
          </a:p>
        </p:txBody>
      </p:sp>
      <p:sp>
        <p:nvSpPr>
          <p:cNvPr id="3" name="Notes Placeholder 2">
            <a:extLst>
              <a:ext uri="{FF2B5EF4-FFF2-40B4-BE49-F238E27FC236}">
                <a16:creationId xmlns:a16="http://schemas.microsoft.com/office/drawing/2014/main" id="{C1462FFF-5932-BB12-6C74-483C2AEECED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A3B5DA3-C17A-4A79-A394-BDECD08EC4AF}"/>
              </a:ext>
            </a:extLst>
          </p:cNvPr>
          <p:cNvSpPr>
            <a:spLocks noGrp="1"/>
          </p:cNvSpPr>
          <p:nvPr>
            <p:ph type="sldNum" sz="quarter" idx="5"/>
          </p:nvPr>
        </p:nvSpPr>
        <p:spPr/>
        <p:txBody>
          <a:bodyPr/>
          <a:lstStyle/>
          <a:p>
            <a:fld id="{9830F69C-19E8-A548-AC3B-E1ED0C5C8A9F}" type="slidenum">
              <a:rPr lang="en-FR" smtClean="0"/>
              <a:t>11</a:t>
            </a:fld>
            <a:endParaRPr lang="en-FR"/>
          </a:p>
        </p:txBody>
      </p:sp>
    </p:spTree>
    <p:extLst>
      <p:ext uri="{BB962C8B-B14F-4D97-AF65-F5344CB8AC3E}">
        <p14:creationId xmlns:p14="http://schemas.microsoft.com/office/powerpoint/2010/main" val="2024613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19505"/>
            <a:ext cx="8421450" cy="2381521"/>
          </a:xfrm>
        </p:spPr>
        <p:txBody>
          <a:bodyPr anchor="b"/>
          <a:lstStyle>
            <a:lvl1pPr algn="ctr">
              <a:defRPr sz="5985"/>
            </a:lvl1pPr>
          </a:lstStyle>
          <a:p>
            <a:r>
              <a:rPr lang="en-GB"/>
              <a:t>Click to edit Master title style</a:t>
            </a:r>
            <a:endParaRPr lang="en-US"/>
          </a:p>
        </p:txBody>
      </p:sp>
      <p:sp>
        <p:nvSpPr>
          <p:cNvPr id="3" name="Subtitle 2"/>
          <p:cNvSpPr>
            <a:spLocks noGrp="1"/>
          </p:cNvSpPr>
          <p:nvPr>
            <p:ph type="subTitle" idx="1"/>
          </p:nvPr>
        </p:nvSpPr>
        <p:spPr>
          <a:xfrm>
            <a:off x="1238449" y="3592866"/>
            <a:ext cx="7430691"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02048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2697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987" y="1705386"/>
            <a:ext cx="8545295" cy="2845473"/>
          </a:xfrm>
        </p:spPr>
        <p:txBody>
          <a:bodyPr anchor="b"/>
          <a:lstStyle>
            <a:lvl1pPr>
              <a:defRPr sz="5985"/>
            </a:lvl1pPr>
          </a:lstStyle>
          <a:p>
            <a:r>
              <a:rPr lang="en-GB"/>
              <a:t>Click to edit Master title style</a:t>
            </a:r>
            <a:endParaRPr lang="en-US"/>
          </a:p>
        </p:txBody>
      </p:sp>
      <p:sp>
        <p:nvSpPr>
          <p:cNvPr id="3" name="Text Placeholder 2"/>
          <p:cNvSpPr>
            <a:spLocks noGrp="1"/>
          </p:cNvSpPr>
          <p:nvPr>
            <p:ph type="body" idx="1"/>
          </p:nvPr>
        </p:nvSpPr>
        <p:spPr>
          <a:xfrm>
            <a:off x="675987" y="4577779"/>
            <a:ext cx="8545295" cy="1496367"/>
          </a:xfrm>
        </p:spPr>
        <p:txBody>
          <a:bodyPr/>
          <a:lstStyle>
            <a:lvl1pPr marL="0" indent="0">
              <a:buNone/>
              <a:defRPr sz="2394">
                <a:solidFill>
                  <a:schemeClr val="tx1">
                    <a:tint val="82000"/>
                  </a:schemeClr>
                </a:solidFill>
              </a:defRPr>
            </a:lvl1pPr>
            <a:lvl2pPr marL="456057" indent="0">
              <a:buNone/>
              <a:defRPr sz="1995">
                <a:solidFill>
                  <a:schemeClr val="tx1">
                    <a:tint val="82000"/>
                  </a:schemeClr>
                </a:solidFill>
              </a:defRPr>
            </a:lvl2pPr>
            <a:lvl3pPr marL="912114" indent="0">
              <a:buNone/>
              <a:defRPr sz="1795">
                <a:solidFill>
                  <a:schemeClr val="tx1">
                    <a:tint val="82000"/>
                  </a:schemeClr>
                </a:solidFill>
              </a:defRPr>
            </a:lvl3pPr>
            <a:lvl4pPr marL="1368171" indent="0">
              <a:buNone/>
              <a:defRPr sz="1596">
                <a:solidFill>
                  <a:schemeClr val="tx1">
                    <a:tint val="82000"/>
                  </a:schemeClr>
                </a:solidFill>
              </a:defRPr>
            </a:lvl4pPr>
            <a:lvl5pPr marL="1824228" indent="0">
              <a:buNone/>
              <a:defRPr sz="1596">
                <a:solidFill>
                  <a:schemeClr val="tx1">
                    <a:tint val="82000"/>
                  </a:schemeClr>
                </a:solidFill>
              </a:defRPr>
            </a:lvl5pPr>
            <a:lvl6pPr marL="2280285" indent="0">
              <a:buNone/>
              <a:defRPr sz="1596">
                <a:solidFill>
                  <a:schemeClr val="tx1">
                    <a:tint val="82000"/>
                  </a:schemeClr>
                </a:solidFill>
              </a:defRPr>
            </a:lvl6pPr>
            <a:lvl7pPr marL="2736342" indent="0">
              <a:buNone/>
              <a:defRPr sz="1596">
                <a:solidFill>
                  <a:schemeClr val="tx1">
                    <a:tint val="82000"/>
                  </a:schemeClr>
                </a:solidFill>
              </a:defRPr>
            </a:lvl7pPr>
            <a:lvl8pPr marL="3192399" indent="0">
              <a:buNone/>
              <a:defRPr sz="1596">
                <a:solidFill>
                  <a:schemeClr val="tx1">
                    <a:tint val="82000"/>
                  </a:schemeClr>
                </a:solidFill>
              </a:defRPr>
            </a:lvl8pPr>
            <a:lvl9pPr marL="3648456" indent="0">
              <a:buNone/>
              <a:defRPr sz="1596">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51206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147"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5716"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12868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437" y="364197"/>
            <a:ext cx="8545295" cy="1322188"/>
          </a:xfrm>
        </p:spPr>
        <p:txBody>
          <a:bodyPr/>
          <a:lstStyle/>
          <a:p>
            <a:r>
              <a:rPr lang="en-GB"/>
              <a:t>Click to edit Master title style</a:t>
            </a:r>
            <a:endParaRPr lang="en-US"/>
          </a:p>
        </p:txBody>
      </p:sp>
      <p:sp>
        <p:nvSpPr>
          <p:cNvPr id="3" name="Text Placeholder 2"/>
          <p:cNvSpPr>
            <a:spLocks noGrp="1"/>
          </p:cNvSpPr>
          <p:nvPr>
            <p:ph type="body" idx="1"/>
          </p:nvPr>
        </p:nvSpPr>
        <p:spPr>
          <a:xfrm>
            <a:off x="682438" y="1676882"/>
            <a:ext cx="4191373"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4" name="Content Placeholder 3"/>
          <p:cNvSpPr>
            <a:spLocks noGrp="1"/>
          </p:cNvSpPr>
          <p:nvPr>
            <p:ph sz="half" idx="2"/>
          </p:nvPr>
        </p:nvSpPr>
        <p:spPr>
          <a:xfrm>
            <a:off x="682438" y="2498697"/>
            <a:ext cx="4191373"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5717" y="1676882"/>
            <a:ext cx="4212015"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6" name="Content Placeholder 5"/>
          <p:cNvSpPr>
            <a:spLocks noGrp="1"/>
          </p:cNvSpPr>
          <p:nvPr>
            <p:ph sz="quarter" idx="4"/>
          </p:nvPr>
        </p:nvSpPr>
        <p:spPr>
          <a:xfrm>
            <a:off x="5015717" y="2498697"/>
            <a:ext cx="4212015"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23B6773-6374-804F-8233-07E030BF35A3}" type="datetimeFigureOut">
              <a:rPr lang="en-FR" smtClean="0"/>
              <a:t>09/11/2026</a:t>
            </a:fld>
            <a:endParaRPr lang="en-FR"/>
          </a:p>
        </p:txBody>
      </p:sp>
      <p:sp>
        <p:nvSpPr>
          <p:cNvPr id="8" name="Footer Placeholder 7"/>
          <p:cNvSpPr>
            <a:spLocks noGrp="1"/>
          </p:cNvSpPr>
          <p:nvPr>
            <p:ph type="ftr" sz="quarter" idx="11"/>
          </p:nvPr>
        </p:nvSpPr>
        <p:spPr/>
        <p:txBody>
          <a:bodyPr/>
          <a:lstStyle/>
          <a:p>
            <a:endParaRPr lang="en-FR"/>
          </a:p>
        </p:txBody>
      </p:sp>
      <p:sp>
        <p:nvSpPr>
          <p:cNvPr id="9" name="Slide Number Placeholder 8"/>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6313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23B6773-6374-804F-8233-07E030BF35A3}" type="datetimeFigureOut">
              <a:rPr lang="en-FR" smtClean="0"/>
              <a:t>09/11/2026</a:t>
            </a:fld>
            <a:endParaRPr lang="en-FR"/>
          </a:p>
        </p:txBody>
      </p:sp>
      <p:sp>
        <p:nvSpPr>
          <p:cNvPr id="4" name="Footer Placeholder 3"/>
          <p:cNvSpPr>
            <a:spLocks noGrp="1"/>
          </p:cNvSpPr>
          <p:nvPr>
            <p:ph type="ftr" sz="quarter" idx="11"/>
          </p:nvPr>
        </p:nvSpPr>
        <p:spPr/>
        <p:txBody>
          <a:bodyPr/>
          <a:lstStyle/>
          <a:p>
            <a:endParaRPr lang="en-FR"/>
          </a:p>
        </p:txBody>
      </p:sp>
      <p:sp>
        <p:nvSpPr>
          <p:cNvPr id="5" name="Slide Number Placeholder 4"/>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2998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B6773-6374-804F-8233-07E030BF35A3}" type="datetimeFigureOut">
              <a:rPr lang="en-FR" smtClean="0"/>
              <a:t>09/11/2026</a:t>
            </a:fld>
            <a:endParaRPr lang="en-FR"/>
          </a:p>
        </p:txBody>
      </p:sp>
      <p:sp>
        <p:nvSpPr>
          <p:cNvPr id="3" name="Footer Placeholder 2"/>
          <p:cNvSpPr>
            <a:spLocks noGrp="1"/>
          </p:cNvSpPr>
          <p:nvPr>
            <p:ph type="ftr" sz="quarter" idx="11"/>
          </p:nvPr>
        </p:nvSpPr>
        <p:spPr/>
        <p:txBody>
          <a:bodyPr/>
          <a:lstStyle/>
          <a:p>
            <a:endParaRPr lang="en-FR"/>
          </a:p>
        </p:txBody>
      </p:sp>
      <p:sp>
        <p:nvSpPr>
          <p:cNvPr id="4" name="Slide Number Placeholder 3"/>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302013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Content Placeholder 2"/>
          <p:cNvSpPr>
            <a:spLocks noGrp="1"/>
          </p:cNvSpPr>
          <p:nvPr>
            <p:ph idx="1"/>
          </p:nvPr>
        </p:nvSpPr>
        <p:spPr>
          <a:xfrm>
            <a:off x="4212016" y="984912"/>
            <a:ext cx="50157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746757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Picture Placeholder 2"/>
          <p:cNvSpPr>
            <a:spLocks noGrp="1" noChangeAspect="1"/>
          </p:cNvSpPr>
          <p:nvPr>
            <p:ph type="pic" idx="1"/>
          </p:nvPr>
        </p:nvSpPr>
        <p:spPr>
          <a:xfrm>
            <a:off x="4212016" y="984912"/>
            <a:ext cx="50157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en-GB"/>
              <a:t>Click icon to add picture</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37229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59934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4195"/>
            <a:ext cx="2136324" cy="579704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147" y="364195"/>
            <a:ext cx="6285126" cy="579704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8882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Opening slid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3336CEDC-E301-F846-AAE9-C995A82D0E51}"/>
              </a:ext>
            </a:extLst>
          </p:cNvPr>
          <p:cNvGraphicFramePr>
            <a:graphicFrameLocks noChangeAspect="1"/>
          </p:cNvGraphicFramePr>
          <p:nvPr userDrawn="1">
            <p:custDataLst>
              <p:tags r:id="rId1"/>
            </p:custDataLst>
            <p:extLst>
              <p:ext uri="{D42A27DB-BD31-4B8C-83A1-F6EECF244321}">
                <p14:modId xmlns:p14="http://schemas.microsoft.com/office/powerpoint/2010/main" val="1742211844"/>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1" name="Object 10" hidden="1">
                        <a:extLst>
                          <a:ext uri="{FF2B5EF4-FFF2-40B4-BE49-F238E27FC236}">
                            <a16:creationId xmlns:a16="http://schemas.microsoft.com/office/drawing/2014/main" id="{3336CEDC-E301-F846-AAE9-C995A82D0E51}"/>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10" name="Slide Number Placeholder 9">
            <a:extLst>
              <a:ext uri="{FF2B5EF4-FFF2-40B4-BE49-F238E27FC236}">
                <a16:creationId xmlns:a16="http://schemas.microsoft.com/office/drawing/2014/main" id="{D25D786E-BCC9-9947-8753-28FAE287D774}"/>
              </a:ext>
            </a:extLst>
          </p:cNvPr>
          <p:cNvSpPr>
            <a:spLocks noGrp="1"/>
          </p:cNvSpPr>
          <p:nvPr>
            <p:ph type="sldNum" sz="quarter" idx="11"/>
          </p:nvPr>
        </p:nvSpPr>
        <p:spPr/>
        <p:txBody>
          <a:bodyPr/>
          <a:lstStyle/>
          <a:p>
            <a:endParaRPr lang="en-GB"/>
          </a:p>
        </p:txBody>
      </p:sp>
      <p:sp>
        <p:nvSpPr>
          <p:cNvPr id="12" name="Title 1">
            <a:extLst>
              <a:ext uri="{FF2B5EF4-FFF2-40B4-BE49-F238E27FC236}">
                <a16:creationId xmlns:a16="http://schemas.microsoft.com/office/drawing/2014/main" id="{8A768D69-3B42-F144-A2F9-18AFF2E8C0AE}"/>
              </a:ext>
            </a:extLst>
          </p:cNvPr>
          <p:cNvSpPr>
            <a:spLocks noGrp="1"/>
          </p:cNvSpPr>
          <p:nvPr>
            <p:ph type="ctrTitle" hasCustomPrompt="1"/>
          </p:nvPr>
        </p:nvSpPr>
        <p:spPr>
          <a:xfrm>
            <a:off x="869391" y="1295142"/>
            <a:ext cx="5944553" cy="3246975"/>
          </a:xfrm>
          <a:prstGeom prst="rect">
            <a:avLst/>
          </a:prstGeom>
        </p:spPr>
        <p:txBody>
          <a:bodyPr vert="horz"/>
          <a:lstStyle/>
          <a:p>
            <a:br>
              <a:rPr lang="en-GB"/>
            </a:br>
            <a:br>
              <a:rPr lang="en-GB"/>
            </a:br>
            <a:br>
              <a:rPr lang="en-GB"/>
            </a:br>
            <a:r>
              <a:rPr lang="en-GB"/>
              <a:t>PROSPECTS Partnership</a:t>
            </a:r>
          </a:p>
        </p:txBody>
      </p:sp>
    </p:spTree>
    <p:extLst>
      <p:ext uri="{BB962C8B-B14F-4D97-AF65-F5344CB8AC3E}">
        <p14:creationId xmlns:p14="http://schemas.microsoft.com/office/powerpoint/2010/main" val="845291760"/>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88569F88-9793-7A48-A396-AC5E5EF7907D}"/>
              </a:ext>
            </a:extLst>
          </p:cNvPr>
          <p:cNvGraphicFramePr>
            <a:graphicFrameLocks noChangeAspect="1"/>
          </p:cNvGraphicFramePr>
          <p:nvPr userDrawn="1">
            <p:custDataLst>
              <p:tags r:id="rId1"/>
            </p:custDataLst>
            <p:extLst>
              <p:ext uri="{D42A27DB-BD31-4B8C-83A1-F6EECF244321}">
                <p14:modId xmlns:p14="http://schemas.microsoft.com/office/powerpoint/2010/main" val="1318046738"/>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8" name="Object 7" hidden="1">
                        <a:extLst>
                          <a:ext uri="{FF2B5EF4-FFF2-40B4-BE49-F238E27FC236}">
                            <a16:creationId xmlns:a16="http://schemas.microsoft.com/office/drawing/2014/main" id="{88569F88-9793-7A48-A396-AC5E5EF7907D}"/>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PROSPECTS Partnership </a:t>
            </a:r>
          </a:p>
        </p:txBody>
      </p:sp>
      <p:sp>
        <p:nvSpPr>
          <p:cNvPr id="6" name="Slide Number Placeholder 5"/>
          <p:cNvSpPr>
            <a:spLocks noGrp="1"/>
          </p:cNvSpPr>
          <p:nvPr>
            <p:ph type="sldNum" sz="quarter" idx="12"/>
          </p:nvPr>
        </p:nvSpPr>
        <p:spPr/>
        <p:txBody>
          <a:bodyPr/>
          <a:lstStyle/>
          <a:p>
            <a:fld id="{85C6585F-44D6-44EF-932A-0B0AFC9A8A7D}" type="slidenum">
              <a:rPr lang="en-US" smtClean="0"/>
              <a:t>‹#›</a:t>
            </a:fld>
            <a:endParaRPr lang="en-US"/>
          </a:p>
        </p:txBody>
      </p:sp>
      <p:sp>
        <p:nvSpPr>
          <p:cNvPr id="10" name="Content Placeholder 42">
            <a:extLst>
              <a:ext uri="{FF2B5EF4-FFF2-40B4-BE49-F238E27FC236}">
                <a16:creationId xmlns:a16="http://schemas.microsoft.com/office/drawing/2014/main" id="{8F751979-1158-1C41-95FA-68CE931B1E66}"/>
              </a:ext>
            </a:extLst>
          </p:cNvPr>
          <p:cNvSpPr>
            <a:spLocks noGrp="1"/>
          </p:cNvSpPr>
          <p:nvPr>
            <p:ph sz="quarter" idx="14" hasCustomPrompt="1"/>
          </p:nvPr>
        </p:nvSpPr>
        <p:spPr>
          <a:xfrm>
            <a:off x="510253" y="826290"/>
            <a:ext cx="8799964" cy="391757"/>
          </a:xfrm>
        </p:spPr>
        <p:txBody>
          <a:bodyPr>
            <a:noAutofit/>
          </a:bodyPr>
          <a:lstStyle>
            <a:lvl1pPr marL="0" indent="0">
              <a:buNone/>
              <a:defRPr sz="1625">
                <a:solidFill>
                  <a:schemeClr val="bg1">
                    <a:lumMod val="50000"/>
                  </a:schemeClr>
                </a:solidFill>
              </a:defRPr>
            </a:lvl1pPr>
          </a:lstStyle>
          <a:p>
            <a:pPr lvl="0"/>
            <a:r>
              <a:rPr lang="en-GB"/>
              <a:t>Action-orientated sub-title</a:t>
            </a:r>
          </a:p>
        </p:txBody>
      </p:sp>
      <p:sp>
        <p:nvSpPr>
          <p:cNvPr id="11" name="Content Placeholder 42">
            <a:extLst>
              <a:ext uri="{FF2B5EF4-FFF2-40B4-BE49-F238E27FC236}">
                <a16:creationId xmlns:a16="http://schemas.microsoft.com/office/drawing/2014/main" id="{A2BECFB9-AD53-554A-8365-0A1FD83A6107}"/>
              </a:ext>
            </a:extLst>
          </p:cNvPr>
          <p:cNvSpPr>
            <a:spLocks noGrp="1"/>
          </p:cNvSpPr>
          <p:nvPr>
            <p:ph sz="quarter" idx="13" hasCustomPrompt="1"/>
          </p:nvPr>
        </p:nvSpPr>
        <p:spPr>
          <a:xfrm>
            <a:off x="510254" y="51509"/>
            <a:ext cx="5483837" cy="667746"/>
          </a:xfrm>
        </p:spPr>
        <p:txBody>
          <a:bodyPr>
            <a:normAutofit/>
          </a:bodyPr>
          <a:lstStyle>
            <a:lvl1pPr marL="0" indent="0">
              <a:buNone/>
              <a:defRPr sz="2275">
                <a:solidFill>
                  <a:schemeClr val="tx1"/>
                </a:solidFill>
              </a:defRPr>
            </a:lvl1pPr>
          </a:lstStyle>
          <a:p>
            <a:pPr lvl="0"/>
            <a:r>
              <a:rPr lang="en-GB"/>
              <a:t>Slide title</a:t>
            </a:r>
          </a:p>
        </p:txBody>
      </p:sp>
    </p:spTree>
    <p:extLst>
      <p:ext uri="{BB962C8B-B14F-4D97-AF65-F5344CB8AC3E}">
        <p14:creationId xmlns:p14="http://schemas.microsoft.com/office/powerpoint/2010/main" val="381069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4197"/>
            <a:ext cx="8545295" cy="1322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147" y="1820976"/>
            <a:ext cx="8545295" cy="434025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147" y="6340167"/>
            <a:ext cx="2229207" cy="364195"/>
          </a:xfrm>
          <a:prstGeom prst="rect">
            <a:avLst/>
          </a:prstGeom>
        </p:spPr>
        <p:txBody>
          <a:bodyPr vert="horz" lIns="91440" tIns="45720" rIns="91440" bIns="45720" rtlCol="0" anchor="ctr"/>
          <a:lstStyle>
            <a:lvl1pPr algn="l">
              <a:defRPr sz="1197">
                <a:solidFill>
                  <a:schemeClr val="tx1">
                    <a:tint val="82000"/>
                  </a:schemeClr>
                </a:solidFill>
              </a:defRPr>
            </a:lvl1pPr>
          </a:lstStyle>
          <a:p>
            <a:fld id="{323B6773-6374-804F-8233-07E030BF35A3}" type="datetimeFigureOut">
              <a:rPr lang="en-FR" smtClean="0"/>
              <a:t>09/11/2026</a:t>
            </a:fld>
            <a:endParaRPr lang="en-FR"/>
          </a:p>
        </p:txBody>
      </p:sp>
      <p:sp>
        <p:nvSpPr>
          <p:cNvPr id="5" name="Footer Placeholder 4"/>
          <p:cNvSpPr>
            <a:spLocks noGrp="1"/>
          </p:cNvSpPr>
          <p:nvPr>
            <p:ph type="ftr" sz="quarter" idx="3"/>
          </p:nvPr>
        </p:nvSpPr>
        <p:spPr>
          <a:xfrm>
            <a:off x="3281889" y="6340167"/>
            <a:ext cx="3343811" cy="364195"/>
          </a:xfrm>
          <a:prstGeom prst="rect">
            <a:avLst/>
          </a:prstGeom>
        </p:spPr>
        <p:txBody>
          <a:bodyPr vert="horz" lIns="91440" tIns="45720" rIns="91440" bIns="45720" rtlCol="0" anchor="ctr"/>
          <a:lstStyle>
            <a:lvl1pPr algn="ctr">
              <a:defRPr sz="1197">
                <a:solidFill>
                  <a:schemeClr val="tx1">
                    <a:tint val="82000"/>
                  </a:schemeClr>
                </a:solidFill>
              </a:defRPr>
            </a:lvl1pPr>
          </a:lstStyle>
          <a:p>
            <a:endParaRPr lang="en-FR"/>
          </a:p>
        </p:txBody>
      </p:sp>
      <p:sp>
        <p:nvSpPr>
          <p:cNvPr id="6" name="Slide Number Placeholder 5"/>
          <p:cNvSpPr>
            <a:spLocks noGrp="1"/>
          </p:cNvSpPr>
          <p:nvPr>
            <p:ph type="sldNum" sz="quarter" idx="4"/>
          </p:nvPr>
        </p:nvSpPr>
        <p:spPr>
          <a:xfrm>
            <a:off x="6997234" y="6340167"/>
            <a:ext cx="2229207" cy="364195"/>
          </a:xfrm>
          <a:prstGeom prst="rect">
            <a:avLst/>
          </a:prstGeom>
        </p:spPr>
        <p:txBody>
          <a:bodyPr vert="horz" lIns="91440" tIns="45720" rIns="91440" bIns="45720" rtlCol="0" anchor="ctr"/>
          <a:lstStyle>
            <a:lvl1pPr algn="r">
              <a:defRPr sz="1197">
                <a:solidFill>
                  <a:schemeClr val="tx1">
                    <a:tint val="82000"/>
                  </a:schemeClr>
                </a:solidFill>
              </a:defRPr>
            </a:lvl1pPr>
          </a:lstStyle>
          <a:p>
            <a:fld id="{B1EE844D-D8BB-5A4A-9862-D4D049E7BB91}" type="slidenum">
              <a:rPr lang="en-FR" smtClean="0"/>
              <a:t>‹#›</a:t>
            </a:fld>
            <a:endParaRPr lang="en-FR"/>
          </a:p>
        </p:txBody>
      </p:sp>
    </p:spTree>
    <p:extLst>
      <p:ext uri="{BB962C8B-B14F-4D97-AF65-F5344CB8AC3E}">
        <p14:creationId xmlns:p14="http://schemas.microsoft.com/office/powerpoint/2010/main" val="38368698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hyperlink" Target="https://www.linkedin.com/pulse/understanding-theory-change-development-projects-alpha-pesanai-velxc" TargetMode="External"/><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F429F-679C-DFD4-69B8-EB42274AE7D9}"/>
            </a:ext>
          </a:extLst>
        </p:cNvPr>
        <p:cNvGrpSpPr/>
        <p:nvPr/>
      </p:nvGrpSpPr>
      <p:grpSpPr>
        <a:xfrm>
          <a:off x="0" y="0"/>
          <a:ext cx="0" cy="0"/>
          <a:chOff x="0" y="0"/>
          <a:chExt cx="0" cy="0"/>
        </a:xfrm>
      </p:grpSpPr>
      <p:pic>
        <p:nvPicPr>
          <p:cNvPr id="3" name="Picture 2" descr="Two children sitting on the ground&#10;&#10;AI-generated content may be incorrect.">
            <a:extLst>
              <a:ext uri="{FF2B5EF4-FFF2-40B4-BE49-F238E27FC236}">
                <a16:creationId xmlns:a16="http://schemas.microsoft.com/office/drawing/2014/main" id="{7C9F273A-BB4D-84AA-1C52-3EA768093755}"/>
              </a:ext>
            </a:extLst>
          </p:cNvPr>
          <p:cNvPicPr>
            <a:picLocks noChangeAspect="1"/>
          </p:cNvPicPr>
          <p:nvPr/>
        </p:nvPicPr>
        <p:blipFill>
          <a:blip r:embed="rId2"/>
          <a:stretch>
            <a:fillRect/>
          </a:stretch>
        </p:blipFill>
        <p:spPr>
          <a:xfrm>
            <a:off x="-1080" y="-7989"/>
            <a:ext cx="9908667" cy="6605778"/>
          </a:xfrm>
          <a:prstGeom prst="rect">
            <a:avLst/>
          </a:prstGeom>
        </p:spPr>
      </p:pic>
      <p:sp>
        <p:nvSpPr>
          <p:cNvPr id="2" name="Rectangle 1">
            <a:extLst>
              <a:ext uri="{FF2B5EF4-FFF2-40B4-BE49-F238E27FC236}">
                <a16:creationId xmlns:a16="http://schemas.microsoft.com/office/drawing/2014/main" id="{8CBB7934-A945-D3DB-367A-288B94A9063E}"/>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1" name="TextBox 10">
            <a:extLst>
              <a:ext uri="{FF2B5EF4-FFF2-40B4-BE49-F238E27FC236}">
                <a16:creationId xmlns:a16="http://schemas.microsoft.com/office/drawing/2014/main" id="{0D5D20B7-0D03-A5DA-0A98-D3468F162B93}"/>
              </a:ext>
            </a:extLst>
          </p:cNvPr>
          <p:cNvSpPr txBox="1"/>
          <p:nvPr/>
        </p:nvSpPr>
        <p:spPr>
          <a:xfrm>
            <a:off x="144579" y="442139"/>
            <a:ext cx="9764088" cy="430887"/>
          </a:xfrm>
          <a:prstGeom prst="rect">
            <a:avLst/>
          </a:prstGeom>
          <a:solidFill>
            <a:srgbClr val="15A6EA"/>
          </a:solidFill>
        </p:spPr>
        <p:txBody>
          <a:bodyPr wrap="square" lIns="24860" tIns="0" rIns="24860" bIns="0" rtlCol="0">
            <a:spAutoFit/>
          </a:bodyPr>
          <a:lstStyle/>
          <a:p>
            <a:pPr algn="ctr"/>
            <a:r>
              <a:rPr lang="en-GB" sz="2800">
                <a:solidFill>
                  <a:schemeClr val="bg1"/>
                </a:solidFill>
              </a:rPr>
              <a:t>PROSPECTS 2.0. </a:t>
            </a:r>
            <a:r>
              <a:rPr lang="en-GB" sz="2800">
                <a:solidFill>
                  <a:schemeClr val="bg1"/>
                </a:solidFill>
                <a:highlight>
                  <a:srgbClr val="800080"/>
                </a:highlight>
              </a:rPr>
              <a:t>INTEGRATED RESULTS FRAMEWORK</a:t>
            </a:r>
          </a:p>
        </p:txBody>
      </p:sp>
      <p:sp>
        <p:nvSpPr>
          <p:cNvPr id="5" name="TextBox 4">
            <a:extLst>
              <a:ext uri="{FF2B5EF4-FFF2-40B4-BE49-F238E27FC236}">
                <a16:creationId xmlns:a16="http://schemas.microsoft.com/office/drawing/2014/main" id="{C2308A35-6B3F-5C8A-C0B8-DF82EE30A830}"/>
              </a:ext>
            </a:extLst>
          </p:cNvPr>
          <p:cNvSpPr txBox="1"/>
          <p:nvPr/>
        </p:nvSpPr>
        <p:spPr>
          <a:xfrm>
            <a:off x="143499" y="6629208"/>
            <a:ext cx="9764088" cy="169277"/>
          </a:xfrm>
          <a:prstGeom prst="rect">
            <a:avLst/>
          </a:prstGeom>
          <a:noFill/>
        </p:spPr>
        <p:txBody>
          <a:bodyPr wrap="square" lIns="24860" tIns="0" rIns="24860" bIns="0" rtlCol="0">
            <a:spAutoFit/>
          </a:bodyPr>
          <a:lstStyle/>
          <a:p>
            <a:pPr algn="ctr"/>
            <a:r>
              <a:rPr lang="en-GB" sz="1100" dirty="0"/>
              <a:t>ITERATIVE EVALUATION – EGYPT CO (2026)</a:t>
            </a:r>
          </a:p>
        </p:txBody>
      </p:sp>
      <p:pic>
        <p:nvPicPr>
          <p:cNvPr id="6" name="Picture 2" descr="unicef-logo-vector | Le Monde des ados">
            <a:extLst>
              <a:ext uri="{FF2B5EF4-FFF2-40B4-BE49-F238E27FC236}">
                <a16:creationId xmlns:a16="http://schemas.microsoft.com/office/drawing/2014/main" id="{14108CA6-50B7-9AE6-655E-E28B0F81219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806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075-890D-30D8-5E97-CE3BCF51FBDF}"/>
            </a:ext>
          </a:extLst>
        </p:cNvPr>
        <p:cNvGrpSpPr/>
        <p:nvPr/>
      </p:nvGrpSpPr>
      <p:grpSpPr>
        <a:xfrm>
          <a:off x="0" y="0"/>
          <a:ext cx="0" cy="0"/>
          <a:chOff x="0" y="0"/>
          <a:chExt cx="0" cy="0"/>
        </a:xfrm>
      </p:grpSpPr>
      <p:sp>
        <p:nvSpPr>
          <p:cNvPr id="20" name="Rectangle 19">
            <a:extLst>
              <a:ext uri="{FF2B5EF4-FFF2-40B4-BE49-F238E27FC236}">
                <a16:creationId xmlns:a16="http://schemas.microsoft.com/office/drawing/2014/main" id="{CA9ED1A6-DFA8-9CC3-66D3-3CF967B43AB9}"/>
              </a:ext>
            </a:extLst>
          </p:cNvPr>
          <p:cNvSpPr/>
          <p:nvPr/>
        </p:nvSpPr>
        <p:spPr>
          <a:xfrm>
            <a:off x="268607" y="1484438"/>
            <a:ext cx="4000182" cy="4440874"/>
          </a:xfrm>
          <a:prstGeom prst="rect">
            <a:avLst/>
          </a:prstGeom>
          <a:gradFill>
            <a:gsLst>
              <a:gs pos="0">
                <a:schemeClr val="accent1">
                  <a:lumMod val="5000"/>
                  <a:lumOff val="95000"/>
                </a:schemeClr>
              </a:gs>
              <a:gs pos="91000">
                <a:schemeClr val="bg1">
                  <a:lumMod val="85000"/>
                </a:schemeClr>
              </a:gs>
              <a:gs pos="100000">
                <a:schemeClr val="bg1">
                  <a:lumMod val="95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B2DFB39-DE2C-BC72-C7C7-6AB5AADD5E2B}"/>
              </a:ext>
            </a:extLst>
          </p:cNvPr>
          <p:cNvSpPr/>
          <p:nvPr/>
        </p:nvSpPr>
        <p:spPr>
          <a:xfrm>
            <a:off x="5694525" y="1403845"/>
            <a:ext cx="3454997" cy="3829168"/>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828D83F-6AAF-F471-FAAF-C088837A190F}"/>
              </a:ext>
            </a:extLst>
          </p:cNvPr>
          <p:cNvSpPr txBox="1"/>
          <p:nvPr/>
        </p:nvSpPr>
        <p:spPr>
          <a:xfrm>
            <a:off x="270554" y="1053551"/>
            <a:ext cx="3972113" cy="430887"/>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Key Challenges Identified in the Iteration 1: October 2024 - February 2025</a:t>
            </a:r>
          </a:p>
        </p:txBody>
      </p:sp>
      <p:sp>
        <p:nvSpPr>
          <p:cNvPr id="7" name="TextBox 6">
            <a:extLst>
              <a:ext uri="{FF2B5EF4-FFF2-40B4-BE49-F238E27FC236}">
                <a16:creationId xmlns:a16="http://schemas.microsoft.com/office/drawing/2014/main" id="{98E9B234-B2C1-BD8F-3FA6-8C544775F59B}"/>
              </a:ext>
            </a:extLst>
          </p:cNvPr>
          <p:cNvSpPr txBox="1"/>
          <p:nvPr/>
        </p:nvSpPr>
        <p:spPr>
          <a:xfrm>
            <a:off x="463340" y="1812367"/>
            <a:ext cx="3408224"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“The need to </a:t>
            </a:r>
            <a:r>
              <a:rPr lang="en-GB" sz="1100" b="1" i="1" kern="100">
                <a:effectLst/>
                <a:latin typeface="Helvetica" panose="020B0604020202020204" pitchFamily="34" charset="0"/>
                <a:ea typeface="Aptos" panose="020B0004020202020204" pitchFamily="34" charset="0"/>
                <a:cs typeface="Helvetica" panose="020B0604020202020204" pitchFamily="34" charset="0"/>
              </a:rPr>
              <a:t>reviewing all existing frameworks, interconnect them and put </a:t>
            </a:r>
            <a:r>
              <a:rPr lang="en-GB" sz="1100" i="1" kern="100">
                <a:effectLst/>
                <a:latin typeface="Helvetica" panose="020B0604020202020204" pitchFamily="34" charset="0"/>
                <a:ea typeface="Aptos" panose="020B0004020202020204" pitchFamily="34" charset="0"/>
                <a:cs typeface="Helvetica" panose="020B0604020202020204" pitchFamily="34" charset="0"/>
              </a:rPr>
              <a:t>a </a:t>
            </a:r>
            <a:r>
              <a:rPr lang="en-GB" sz="1100" b="1" i="1" kern="100">
                <a:effectLst/>
                <a:latin typeface="Helvetica" panose="020B0604020202020204" pitchFamily="34" charset="0"/>
                <a:ea typeface="Aptos" panose="020B0004020202020204" pitchFamily="34" charset="0"/>
                <a:cs typeface="Helvetica" panose="020B0604020202020204" pitchFamily="34" charset="0"/>
              </a:rPr>
              <a:t>strong emphasis on achieving high-level outcomes</a:t>
            </a:r>
            <a:r>
              <a:rPr lang="en-GB" sz="1100" i="1" kern="100">
                <a:effectLst/>
                <a:latin typeface="Helvetica" panose="020B0604020202020204" pitchFamily="34" charset="0"/>
                <a:ea typeface="Aptos" panose="020B0004020202020204" pitchFamily="34" charset="0"/>
                <a:cs typeface="Helvetica" panose="020B0604020202020204" pitchFamily="34" charset="0"/>
              </a:rPr>
              <a:t>. Linking activities to policy-level outcome</a:t>
            </a:r>
            <a:r>
              <a:rPr lang="en-GB" sz="1100" i="1" kern="100">
                <a:latin typeface="Helvetica" panose="020B0604020202020204" pitchFamily="34" charset="0"/>
                <a:ea typeface="Aptos" panose="020B0004020202020204" pitchFamily="34" charset="0"/>
                <a:cs typeface="Helvetica" panose="020B0604020202020204" pitchFamily="34" charset="0"/>
              </a:rPr>
              <a:t>s”</a:t>
            </a:r>
            <a:endParaRPr lang="en-US" sz="1100" i="1">
              <a:latin typeface="Helvetica" panose="020B0604020202020204" pitchFamily="34" charset="0"/>
              <a:cs typeface="Helvetica" panose="020B0604020202020204" pitchFamily="34" charset="0"/>
            </a:endParaRPr>
          </a:p>
        </p:txBody>
      </p:sp>
      <p:sp>
        <p:nvSpPr>
          <p:cNvPr id="11" name="TextBox 10">
            <a:extLst>
              <a:ext uri="{FF2B5EF4-FFF2-40B4-BE49-F238E27FC236}">
                <a16:creationId xmlns:a16="http://schemas.microsoft.com/office/drawing/2014/main" id="{953244E3-02C2-A269-ADA4-6B7F11EDE3A8}"/>
              </a:ext>
            </a:extLst>
          </p:cNvPr>
          <p:cNvSpPr txBox="1"/>
          <p:nvPr/>
        </p:nvSpPr>
        <p:spPr>
          <a:xfrm>
            <a:off x="601428" y="4701993"/>
            <a:ext cx="3179056" cy="1107996"/>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a:t>
            </a:r>
            <a:r>
              <a:rPr lang="en-US" sz="1100" i="1" kern="100">
                <a:effectLst/>
                <a:latin typeface="Helvetica" panose="020B0604020202020204" pitchFamily="34" charset="0"/>
                <a:ea typeface="Aptos" panose="020B0004020202020204" pitchFamily="34" charset="0"/>
                <a:cs typeface="Helvetica" panose="020B0604020202020204" pitchFamily="34" charset="0"/>
              </a:rPr>
              <a:t>There is a </a:t>
            </a:r>
            <a:r>
              <a:rPr lang="en-US" sz="1100" b="1" i="1" kern="100">
                <a:effectLst/>
                <a:latin typeface="Helvetica" panose="020B0604020202020204" pitchFamily="34" charset="0"/>
                <a:ea typeface="Aptos" panose="020B0004020202020204" pitchFamily="34" charset="0"/>
                <a:cs typeface="Helvetica" panose="020B0604020202020204" pitchFamily="34" charset="0"/>
              </a:rPr>
              <a:t>strong emphasis on collaboration between different pillars</a:t>
            </a:r>
            <a:r>
              <a:rPr lang="en-US" sz="1100" i="1" kern="100">
                <a:effectLst/>
                <a:latin typeface="Helvetica" panose="020B0604020202020204" pitchFamily="34" charset="0"/>
                <a:ea typeface="Aptos" panose="020B0004020202020204" pitchFamily="34" charset="0"/>
                <a:cs typeface="Helvetica" panose="020B0604020202020204" pitchFamily="34" charset="0"/>
              </a:rPr>
              <a:t>. This includes joint program documents and coordination meetings. The primary area for improvement is internal coordination among pillars, inter-pillar planning in addition to pillar-specific planning.</a:t>
            </a:r>
            <a:r>
              <a:rPr lang="en-GB" sz="1100" i="1" kern="100">
                <a:effectLst/>
                <a:latin typeface="Helvetica" panose="020B0604020202020204" pitchFamily="34" charset="0"/>
                <a:ea typeface="Aptos" panose="020B0004020202020204" pitchFamily="34" charset="0"/>
                <a:cs typeface="Helvetica" panose="020B0604020202020204" pitchFamily="34" charset="0"/>
              </a:rPr>
              <a:t>”</a:t>
            </a:r>
            <a:endParaRPr lang="en-US" sz="1100" i="1">
              <a:latin typeface="Helvetica" panose="020B06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142F6FBE-9CD2-611F-1D34-7B6C9B2D0696}"/>
              </a:ext>
            </a:extLst>
          </p:cNvPr>
          <p:cNvSpPr txBox="1"/>
          <p:nvPr/>
        </p:nvSpPr>
        <p:spPr>
          <a:xfrm>
            <a:off x="611942" y="4191182"/>
            <a:ext cx="3111021" cy="430887"/>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“Limited interconnections across pillars, </a:t>
            </a:r>
            <a:r>
              <a:rPr lang="en-GB" sz="1100" i="1" kern="100">
                <a:effectLst/>
                <a:latin typeface="Helvetica" panose="020B0604020202020204" pitchFamily="34" charset="0"/>
                <a:ea typeface="Aptos" panose="020B0004020202020204" pitchFamily="34" charset="0"/>
                <a:cs typeface="Helvetica" panose="020B0604020202020204" pitchFamily="34" charset="0"/>
              </a:rPr>
              <a:t>and the pillar system leading to think in siloes”</a:t>
            </a:r>
            <a:endParaRPr lang="en-US" sz="1100" i="1">
              <a:latin typeface="Helvetica" panose="020B0604020202020204" pitchFamily="34" charset="0"/>
              <a:cs typeface="Helvetica" panose="020B0604020202020204" pitchFamily="34" charset="0"/>
            </a:endParaRPr>
          </a:p>
        </p:txBody>
      </p:sp>
      <p:sp>
        <p:nvSpPr>
          <p:cNvPr id="17" name="TextBox 16">
            <a:extLst>
              <a:ext uri="{FF2B5EF4-FFF2-40B4-BE49-F238E27FC236}">
                <a16:creationId xmlns:a16="http://schemas.microsoft.com/office/drawing/2014/main" id="{6F1824CC-FF50-9DD6-17AB-C2ECABC75848}"/>
              </a:ext>
            </a:extLst>
          </p:cNvPr>
          <p:cNvSpPr txBox="1"/>
          <p:nvPr/>
        </p:nvSpPr>
        <p:spPr>
          <a:xfrm>
            <a:off x="399507" y="3341818"/>
            <a:ext cx="3408225"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“Ensure that our </a:t>
            </a:r>
            <a:r>
              <a:rPr lang="en-GB" sz="1100" b="1" i="1" kern="100">
                <a:effectLst/>
                <a:latin typeface="Helvetica" panose="020B0604020202020204" pitchFamily="34" charset="0"/>
                <a:ea typeface="Aptos" panose="020B0004020202020204" pitchFamily="34" charset="0"/>
                <a:cs typeface="Helvetica" panose="020B0604020202020204" pitchFamily="34" charset="0"/>
              </a:rPr>
              <a:t>activities are connected to the overarching objectives</a:t>
            </a:r>
            <a:r>
              <a:rPr lang="en-GB" sz="1100" i="1" kern="100">
                <a:effectLst/>
                <a:latin typeface="Helvetica" panose="020B0604020202020204" pitchFamily="34" charset="0"/>
                <a:ea typeface="Aptos" panose="020B0004020202020204" pitchFamily="34" charset="0"/>
                <a:cs typeface="Helvetica" panose="020B0604020202020204" pitchFamily="34" charset="0"/>
              </a:rPr>
              <a:t>, emphasizing the importance of demonstrating linkages across different pillars. Not to operate in silos”</a:t>
            </a:r>
            <a:endParaRPr lang="en-US" sz="1100" i="1">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id="{DAE52113-6F56-CF2D-D464-A1A934352F10}"/>
              </a:ext>
            </a:extLst>
          </p:cNvPr>
          <p:cNvSpPr txBox="1"/>
          <p:nvPr/>
        </p:nvSpPr>
        <p:spPr>
          <a:xfrm>
            <a:off x="463340" y="2661731"/>
            <a:ext cx="3408224" cy="600164"/>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a:t>
            </a:r>
            <a:r>
              <a:rPr lang="en-GB" sz="1100" b="1" i="1" kern="100">
                <a:latin typeface="Helvetica" panose="020B0604020202020204" pitchFamily="34" charset="0"/>
                <a:ea typeface="Aptos" panose="020B0004020202020204" pitchFamily="34" charset="0"/>
                <a:cs typeface="Helvetica" panose="020B0604020202020204" pitchFamily="34" charset="0"/>
              </a:rPr>
              <a:t>L</a:t>
            </a:r>
            <a:r>
              <a:rPr lang="en-GB" sz="1100" b="1" i="1" kern="100">
                <a:effectLst/>
                <a:latin typeface="Helvetica" panose="020B0604020202020204" pitchFamily="34" charset="0"/>
                <a:ea typeface="Aptos" panose="020B0004020202020204" pitchFamily="34" charset="0"/>
                <a:cs typeface="Helvetica" panose="020B0604020202020204" pitchFamily="34" charset="0"/>
              </a:rPr>
              <a:t>ack of clarity in connecting key components of the program, </a:t>
            </a:r>
            <a:r>
              <a:rPr lang="en-GB" sz="1100" i="1" kern="100">
                <a:effectLst/>
                <a:latin typeface="Helvetica" panose="020B0604020202020204" pitchFamily="34" charset="0"/>
                <a:ea typeface="Aptos" panose="020B0004020202020204" pitchFamily="34" charset="0"/>
                <a:cs typeface="Helvetica" panose="020B0604020202020204" pitchFamily="34" charset="0"/>
              </a:rPr>
              <a:t>including the policy matrix, theory of change, and results framework”</a:t>
            </a:r>
            <a:endParaRPr lang="en-US" sz="1100" i="1">
              <a:latin typeface="Helvetica" panose="020B0604020202020204" pitchFamily="34" charset="0"/>
              <a:cs typeface="Helvetica" panose="020B0604020202020204" pitchFamily="34" charset="0"/>
            </a:endParaRPr>
          </a:p>
        </p:txBody>
      </p:sp>
      <p:sp>
        <p:nvSpPr>
          <p:cNvPr id="2" name="TextBox 1">
            <a:extLst>
              <a:ext uri="{FF2B5EF4-FFF2-40B4-BE49-F238E27FC236}">
                <a16:creationId xmlns:a16="http://schemas.microsoft.com/office/drawing/2014/main" id="{ECF04062-7E6E-0276-1C88-267E531C716C}"/>
              </a:ext>
            </a:extLst>
          </p:cNvPr>
          <p:cNvSpPr txBox="1"/>
          <p:nvPr/>
        </p:nvSpPr>
        <p:spPr>
          <a:xfrm>
            <a:off x="419784" y="333350"/>
            <a:ext cx="8030533" cy="629403"/>
          </a:xfrm>
          <a:prstGeom prst="rect">
            <a:avLst/>
          </a:prstGeom>
          <a:noFill/>
        </p:spPr>
        <p:txBody>
          <a:bodyPr wrap="square">
            <a:spAutoFit/>
          </a:bodyPr>
          <a:lstStyle/>
          <a:p>
            <a:pPr lvl="0">
              <a:lnSpc>
                <a:spcPct val="107000"/>
              </a:lnSpc>
            </a:pPr>
            <a:r>
              <a:rPr lang="en-GB" sz="1100" b="1" kern="100">
                <a:effectLst/>
                <a:latin typeface="Helvetica" panose="020B0604020202020204" pitchFamily="34" charset="0"/>
                <a:ea typeface="Aptos" panose="020B0004020202020204" pitchFamily="34" charset="0"/>
                <a:cs typeface="Helvetica" panose="020B0604020202020204" pitchFamily="34" charset="0"/>
              </a:rPr>
              <a:t>PROSPECTS</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2.0</a:t>
            </a:r>
            <a:r>
              <a:rPr lang="en-GB" sz="1100" kern="100">
                <a:effectLst/>
                <a:latin typeface="Helvetica" panose="020B0604020202020204" pitchFamily="34" charset="0"/>
                <a:ea typeface="Aptos" panose="020B0004020202020204" pitchFamily="34" charset="0"/>
                <a:cs typeface="Helvetica" panose="020B0604020202020204" pitchFamily="34" charset="0"/>
              </a:rPr>
              <a:t> is a new phase of the program that keeps improving its planning and monitoring systems to show progress. </a:t>
            </a:r>
          </a:p>
          <a:p>
            <a:pPr lvl="0">
              <a:lnSpc>
                <a:spcPct val="107000"/>
              </a:lnSpc>
            </a:pPr>
            <a:r>
              <a:rPr lang="en-GB" sz="1100" b="1" kern="100">
                <a:latin typeface="Helvetica" panose="020B0604020202020204" pitchFamily="34" charset="0"/>
                <a:ea typeface="Aptos" panose="020B0004020202020204" pitchFamily="34" charset="0"/>
                <a:cs typeface="Helvetica" panose="020B0604020202020204" pitchFamily="34" charset="0"/>
              </a:rPr>
              <a:t>Tools</a:t>
            </a:r>
            <a:r>
              <a:rPr lang="en-GB" sz="1100" kern="100">
                <a:latin typeface="Helvetica" panose="020B0604020202020204" pitchFamily="34" charset="0"/>
                <a:ea typeface="Aptos" panose="020B0004020202020204" pitchFamily="34" charset="0"/>
                <a:cs typeface="Helvetica" panose="020B0604020202020204" pitchFamily="34" charset="0"/>
              </a:rPr>
              <a:t> such as the global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Theory of Change (</a:t>
            </a:r>
            <a:r>
              <a:rPr lang="en-GB" sz="1100" kern="100" err="1">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ToC</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t>
            </a:r>
            <a:r>
              <a:rPr lang="en-GB" sz="1100" kern="100">
                <a:latin typeface="Helvetica" panose="020B0604020202020204" pitchFamily="34" charset="0"/>
                <a:ea typeface="Aptos" panose="020B0004020202020204" pitchFamily="34" charset="0"/>
                <a:cs typeface="Helvetica" panose="020B0604020202020204" pitchFamily="34" charset="0"/>
              </a:rPr>
              <a:t> </a:t>
            </a:r>
            <a:r>
              <a:rPr lang="en-US" sz="1100" kern="100">
                <a:latin typeface="Helvetica" panose="020B0604020202020204" pitchFamily="34" charset="0"/>
                <a:ea typeface="Aptos" panose="020B0004020202020204" pitchFamily="34" charset="0"/>
                <a:cs typeface="Helvetica" panose="020B0604020202020204" pitchFamily="34" charset="0"/>
              </a:rPr>
              <a:t>have been customized, and the elements defined in the MACP such as the </a:t>
            </a:r>
            <a:r>
              <a:rPr lang="en-US"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Program Portfolio</a:t>
            </a:r>
            <a:r>
              <a:rPr lang="en-GB" sz="1100" kern="100">
                <a:latin typeface="Helvetica" panose="020B0604020202020204" pitchFamily="34" charset="0"/>
                <a:ea typeface="Aptos" panose="020B0004020202020204" pitchFamily="34" charset="0"/>
                <a:cs typeface="Helvetica" panose="020B0604020202020204" pitchFamily="34" charset="0"/>
              </a:rPr>
              <a:t> are complemented by the milestones of the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Policy</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Matrix</a:t>
            </a:r>
            <a:r>
              <a:rPr lang="en-GB" sz="1100" kern="100">
                <a:latin typeface="Helvetica" panose="020B0604020202020204" pitchFamily="34" charset="0"/>
                <a:ea typeface="Aptos" panose="020B0004020202020204" pitchFamily="34" charset="0"/>
                <a:cs typeface="Helvetica" panose="020B0604020202020204" pitchFamily="34" charset="0"/>
              </a:rPr>
              <a:t> and by the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multi-annual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indicators</a:t>
            </a:r>
            <a:r>
              <a:rPr lang="en-GB" sz="1100" kern="100">
                <a:latin typeface="Helvetica" panose="020B0604020202020204" pitchFamily="34" charset="0"/>
                <a:ea typeface="Aptos" panose="020B0004020202020204" pitchFamily="34" charset="0"/>
                <a:cs typeface="Helvetica" panose="020B0604020202020204" pitchFamily="34" charset="0"/>
              </a:rPr>
              <a:t>.</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6" name="TextBox 5">
            <a:extLst>
              <a:ext uri="{FF2B5EF4-FFF2-40B4-BE49-F238E27FC236}">
                <a16:creationId xmlns:a16="http://schemas.microsoft.com/office/drawing/2014/main" id="{96BFA414-C23C-E126-3C21-A11915865FEC}"/>
              </a:ext>
            </a:extLst>
          </p:cNvPr>
          <p:cNvSpPr txBox="1"/>
          <p:nvPr/>
        </p:nvSpPr>
        <p:spPr>
          <a:xfrm>
            <a:off x="5985775" y="1529672"/>
            <a:ext cx="2872576" cy="810478"/>
          </a:xfrm>
          <a:prstGeom prst="rect">
            <a:avLst/>
          </a:prstGeom>
          <a:noFill/>
        </p:spPr>
        <p:txBody>
          <a:bodyPr wrap="square" lIns="91440" tIns="45720" rIns="91440" bIns="45720" anchor="t">
            <a:spAutoFit/>
          </a:bodyPr>
          <a:lstStyle/>
          <a:p>
            <a:pPr>
              <a:lnSpc>
                <a:spcPct val="107000"/>
              </a:lnSpc>
            </a:pPr>
            <a:r>
              <a:rPr lang="en-GB" sz="1100" kern="100">
                <a:effectLst/>
                <a:latin typeface="Helvetica"/>
                <a:ea typeface="Aptos" panose="020B0004020202020204" pitchFamily="34" charset="0"/>
                <a:cs typeface="Helvetica"/>
              </a:rPr>
              <a:t>These </a:t>
            </a:r>
            <a:r>
              <a:rPr lang="en-GB" sz="1100" kern="100">
                <a:latin typeface="Helvetica"/>
                <a:ea typeface="Aptos" panose="020B0004020202020204" pitchFamily="34" charset="0"/>
                <a:cs typeface="Helvetica"/>
              </a:rPr>
              <a:t>4 </a:t>
            </a:r>
            <a:r>
              <a:rPr lang="en-GB" sz="1100" kern="100">
                <a:solidFill>
                  <a:schemeClr val="bg1"/>
                </a:solidFill>
                <a:effectLst/>
                <a:highlight>
                  <a:srgbClr val="15A6EA"/>
                </a:highlight>
                <a:latin typeface="Helvetica"/>
                <a:ea typeface="Aptos" panose="020B0004020202020204" pitchFamily="34" charset="0"/>
                <a:cs typeface="Helvetica"/>
              </a:rPr>
              <a:t>elements</a:t>
            </a:r>
            <a:r>
              <a:rPr lang="en-GB" sz="1100" kern="100">
                <a:effectLst/>
                <a:latin typeface="Helvetica"/>
                <a:ea typeface="Aptos" panose="020B0004020202020204" pitchFamily="34" charset="0"/>
                <a:cs typeface="Helvetica"/>
              </a:rPr>
              <a:t> complement each other; having a </a:t>
            </a:r>
            <a:r>
              <a:rPr lang="en-GB" sz="1100" b="1" kern="100">
                <a:effectLst/>
                <a:latin typeface="Helvetica"/>
                <a:ea typeface="Aptos" panose="020B0004020202020204" pitchFamily="34" charset="0"/>
                <a:cs typeface="Helvetica"/>
              </a:rPr>
              <a:t>common</a:t>
            </a:r>
            <a:r>
              <a:rPr lang="en-GB" sz="1100" kern="100">
                <a:effectLst/>
                <a:latin typeface="Helvetica"/>
                <a:ea typeface="Aptos" panose="020B0004020202020204" pitchFamily="34" charset="0"/>
                <a:cs typeface="Helvetica"/>
              </a:rPr>
              <a:t> </a:t>
            </a:r>
            <a:r>
              <a:rPr lang="en-GB" sz="1100" b="1" kern="100">
                <a:effectLst/>
                <a:latin typeface="Helvetica"/>
                <a:ea typeface="Aptos" panose="020B0004020202020204" pitchFamily="34" charset="0"/>
                <a:cs typeface="Helvetica"/>
              </a:rPr>
              <a:t>interface</a:t>
            </a:r>
            <a:r>
              <a:rPr lang="en-GB" sz="1100" kern="100">
                <a:effectLst/>
                <a:latin typeface="Helvetica"/>
                <a:ea typeface="Aptos" panose="020B0004020202020204" pitchFamily="34" charset="0"/>
                <a:cs typeface="Helvetica"/>
              </a:rPr>
              <a:t> to see how all of them interact and interlink with each other was missing. </a:t>
            </a:r>
            <a:endParaRPr lang="en-FR" sz="1100" kern="100">
              <a:effectLst/>
              <a:latin typeface="Helvetica"/>
              <a:ea typeface="Aptos" panose="020B0004020202020204" pitchFamily="34" charset="0"/>
              <a:cs typeface="Helvetica"/>
            </a:endParaRPr>
          </a:p>
        </p:txBody>
      </p:sp>
      <p:sp>
        <p:nvSpPr>
          <p:cNvPr id="8" name="TextBox 7">
            <a:extLst>
              <a:ext uri="{FF2B5EF4-FFF2-40B4-BE49-F238E27FC236}">
                <a16:creationId xmlns:a16="http://schemas.microsoft.com/office/drawing/2014/main" id="{4D9255E9-5A75-1F54-0120-E014505AAA92}"/>
              </a:ext>
            </a:extLst>
          </p:cNvPr>
          <p:cNvSpPr txBox="1"/>
          <p:nvPr/>
        </p:nvSpPr>
        <p:spPr>
          <a:xfrm>
            <a:off x="5985775" y="2734422"/>
            <a:ext cx="2819771" cy="984885"/>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a:t>
            </a:r>
            <a:r>
              <a:rPr lang="en-GB" sz="1100" b="1" kern="100">
                <a:effectLst/>
                <a:latin typeface="Helvetica" panose="020B0604020202020204" pitchFamily="34" charset="0"/>
                <a:ea typeface="Aptos" panose="020B0004020202020204" pitchFamily="34" charset="0"/>
                <a:cs typeface="Helvetica" panose="020B0604020202020204" pitchFamily="34" charset="0"/>
              </a:rPr>
              <a:t>iterative</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evaluation</a:t>
            </a:r>
            <a:r>
              <a:rPr lang="en-GB" sz="1100" kern="100">
                <a:effectLst/>
                <a:latin typeface="Helvetica" panose="020B0604020202020204" pitchFamily="34" charset="0"/>
                <a:ea typeface="Aptos" panose="020B0004020202020204" pitchFamily="34" charset="0"/>
                <a:cs typeface="Helvetica" panose="020B0604020202020204" pitchFamily="34" charset="0"/>
              </a:rPr>
              <a:t> identified in its first iteration this gap and proposes an </a:t>
            </a:r>
            <a:r>
              <a:rPr lang="en-GB" sz="1100" kern="100">
                <a:solidFill>
                  <a:schemeClr val="bg1"/>
                </a:solidFill>
                <a:effectLst/>
                <a:highlight>
                  <a:srgbClr val="012F53"/>
                </a:highlight>
                <a:latin typeface="Helvetica" panose="020B0604020202020204" pitchFamily="34" charset="0"/>
                <a:ea typeface="Aptos" panose="020B0004020202020204" pitchFamily="34" charset="0"/>
                <a:cs typeface="Helvetica" panose="020B0604020202020204" pitchFamily="34" charset="0"/>
              </a:rPr>
              <a:t>Integrated Results Framework</a:t>
            </a:r>
            <a:r>
              <a:rPr lang="en-GB" sz="1100" kern="100">
                <a:effectLst/>
                <a:latin typeface="Helvetica" panose="020B0604020202020204" pitchFamily="34" charset="0"/>
                <a:ea typeface="Aptos" panose="020B0004020202020204" pitchFamily="34" charset="0"/>
                <a:cs typeface="Helvetica" panose="020B0604020202020204" pitchFamily="34" charset="0"/>
              </a:rPr>
              <a:t>, where all the elements cohabite and are put in perspective.</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9F604A63-E5AD-36A4-7142-E802E4BAB16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1C5FF7BF-EECF-67E3-ABB6-EAF162A7A674}"/>
              </a:ext>
            </a:extLst>
          </p:cNvPr>
          <p:cNvSpPr txBox="1"/>
          <p:nvPr/>
        </p:nvSpPr>
        <p:spPr>
          <a:xfrm>
            <a:off x="5985775" y="4100669"/>
            <a:ext cx="3263401" cy="991682"/>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This framework can be </a:t>
            </a:r>
            <a:r>
              <a:rPr lang="en-GB" sz="1100" kern="100">
                <a:solidFill>
                  <a:srgbClr val="FFFFFF"/>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used</a:t>
            </a:r>
            <a:r>
              <a:rPr lang="en-GB" sz="1100" kern="100">
                <a:effectLst/>
                <a:latin typeface="Helvetica" panose="020B0604020202020204" pitchFamily="34" charset="0"/>
                <a:ea typeface="Aptos" panose="020B0004020202020204" pitchFamily="34" charset="0"/>
                <a:cs typeface="Helvetica" panose="020B0604020202020204" pitchFamily="34" charset="0"/>
              </a:rPr>
              <a:t>:</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understand and explain the integrated </a:t>
            </a:r>
            <a:r>
              <a:rPr lang="en-GB" sz="1100" b="1" kern="100">
                <a:latin typeface="Helvetica" panose="020B0604020202020204" pitchFamily="34" charset="0"/>
                <a:ea typeface="Aptos" panose="020B0004020202020204" pitchFamily="34" charset="0"/>
                <a:cs typeface="Helvetica" panose="020B0604020202020204" pitchFamily="34" charset="0"/>
              </a:rPr>
              <a:t>logic</a:t>
            </a:r>
            <a:r>
              <a:rPr lang="en-GB" sz="1100" kern="100">
                <a:latin typeface="Helvetica" panose="020B0604020202020204" pitchFamily="34" charset="0"/>
                <a:ea typeface="Aptos" panose="020B0004020202020204" pitchFamily="34" charset="0"/>
                <a:cs typeface="Helvetica" panose="020B0604020202020204" pitchFamily="34" charset="0"/>
              </a:rPr>
              <a:t> of PROSPECTS</a:t>
            </a:r>
          </a:p>
          <a:p>
            <a:pPr marL="228600" lvl="0" indent="-228600">
              <a:lnSpc>
                <a:spcPct val="107000"/>
              </a:lnSpc>
              <a:buAutoNum type="arabicPeriod"/>
            </a:pPr>
            <a:r>
              <a:rPr lang="en-GB" sz="1100" kern="100">
                <a:effectLst/>
                <a:latin typeface="Helvetica" panose="020B0604020202020204" pitchFamily="34" charset="0"/>
                <a:ea typeface="Aptos" panose="020B0004020202020204" pitchFamily="34" charset="0"/>
                <a:cs typeface="Helvetica" panose="020B0604020202020204" pitchFamily="34" charset="0"/>
              </a:rPr>
              <a:t>To better identify </a:t>
            </a:r>
            <a:r>
              <a:rPr lang="en-GB" sz="1100" b="1" kern="100">
                <a:effectLst/>
                <a:latin typeface="Helvetica" panose="020B0604020202020204" pitchFamily="34" charset="0"/>
                <a:ea typeface="Aptos" panose="020B0004020202020204" pitchFamily="34" charset="0"/>
                <a:cs typeface="Helvetica" panose="020B0604020202020204" pitchFamily="34" charset="0"/>
              </a:rPr>
              <a:t>synergies</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discuss and </a:t>
            </a:r>
            <a:r>
              <a:rPr lang="en-GB" sz="1100" b="1" kern="100">
                <a:latin typeface="Helvetica" panose="020B0604020202020204" pitchFamily="34" charset="0"/>
                <a:ea typeface="Aptos" panose="020B0004020202020204" pitchFamily="34" charset="0"/>
                <a:cs typeface="Helvetica" panose="020B0604020202020204" pitchFamily="34" charset="0"/>
              </a:rPr>
              <a:t>report</a:t>
            </a:r>
            <a:r>
              <a:rPr lang="en-GB" sz="1100" kern="100">
                <a:latin typeface="Helvetica" panose="020B0604020202020204" pitchFamily="34" charset="0"/>
                <a:ea typeface="Aptos" panose="020B0004020202020204" pitchFamily="34" charset="0"/>
                <a:cs typeface="Helvetica" panose="020B0604020202020204" pitchFamily="34" charset="0"/>
              </a:rPr>
              <a:t> on progress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552AA253-F74C-1C8D-C04A-FBA09A77FBFA}"/>
              </a:ext>
            </a:extLst>
          </p:cNvPr>
          <p:cNvSpPr txBox="1"/>
          <p:nvPr/>
        </p:nvSpPr>
        <p:spPr>
          <a:xfrm>
            <a:off x="5638801" y="1211460"/>
            <a:ext cx="3510722"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  OPPORTUNITY IDENTIFIED</a:t>
            </a:r>
          </a:p>
        </p:txBody>
      </p:sp>
      <p:sp>
        <p:nvSpPr>
          <p:cNvPr id="13" name="TextBox 12">
            <a:extLst>
              <a:ext uri="{FF2B5EF4-FFF2-40B4-BE49-F238E27FC236}">
                <a16:creationId xmlns:a16="http://schemas.microsoft.com/office/drawing/2014/main" id="{4771A064-9992-0607-D9BF-E233A61177D2}"/>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RATIONALE</a:t>
            </a:r>
          </a:p>
        </p:txBody>
      </p:sp>
      <p:sp>
        <p:nvSpPr>
          <p:cNvPr id="23" name="Freeform 22">
            <a:extLst>
              <a:ext uri="{FF2B5EF4-FFF2-40B4-BE49-F238E27FC236}">
                <a16:creationId xmlns:a16="http://schemas.microsoft.com/office/drawing/2014/main" id="{5439F630-EE22-A4D2-73EC-97B5480A3CB8}"/>
              </a:ext>
            </a:extLst>
          </p:cNvPr>
          <p:cNvSpPr/>
          <p:nvPr/>
        </p:nvSpPr>
        <p:spPr>
          <a:xfrm rot="20552346">
            <a:off x="6770577" y="2287491"/>
            <a:ext cx="159159" cy="48191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a:extLst>
              <a:ext uri="{FF2B5EF4-FFF2-40B4-BE49-F238E27FC236}">
                <a16:creationId xmlns:a16="http://schemas.microsoft.com/office/drawing/2014/main" id="{D1862D56-3C90-DDE4-3F66-9BFB903AA8C9}"/>
              </a:ext>
            </a:extLst>
          </p:cNvPr>
          <p:cNvSpPr/>
          <p:nvPr/>
        </p:nvSpPr>
        <p:spPr>
          <a:xfrm rot="835159" flipH="1">
            <a:off x="7062714" y="3560660"/>
            <a:ext cx="254330" cy="60071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2B29EF2-90AE-E066-60CB-3E242950399A}"/>
              </a:ext>
            </a:extLst>
          </p:cNvPr>
          <p:cNvSpPr txBox="1"/>
          <p:nvPr/>
        </p:nvSpPr>
        <p:spPr>
          <a:xfrm>
            <a:off x="463340" y="1453138"/>
            <a:ext cx="3408224" cy="261610"/>
          </a:xfrm>
          <a:prstGeom prst="rect">
            <a:avLst/>
          </a:prstGeom>
          <a:noFill/>
        </p:spPr>
        <p:txBody>
          <a:bodyPr wrap="square">
            <a:spAutoFit/>
          </a:bodyPr>
          <a:lstStyle/>
          <a:p>
            <a:pPr algn="ctr"/>
            <a:r>
              <a:rPr lang="en-GB" sz="1100" kern="100">
                <a:latin typeface="Helvetica" panose="020B0604020202020204" pitchFamily="34" charset="0"/>
                <a:ea typeface="Aptos" panose="020B0004020202020204" pitchFamily="34" charset="0"/>
                <a:cs typeface="Helvetica" panose="020B0604020202020204" pitchFamily="34" charset="0"/>
              </a:rPr>
              <a:t>(In the course of fieldwork in</a:t>
            </a:r>
            <a:r>
              <a:rPr lang="en-GB" sz="1100" kern="100">
                <a:effectLst/>
                <a:latin typeface="Helvetica" panose="020B0604020202020204" pitchFamily="34" charset="0"/>
                <a:ea typeface="Aptos" panose="020B0004020202020204" pitchFamily="34" charset="0"/>
                <a:cs typeface="Helvetica" panose="020B0604020202020204" pitchFamily="34" charset="0"/>
              </a:rPr>
              <a:t> Ugand</a:t>
            </a:r>
            <a:r>
              <a:rPr lang="en-GB" sz="1100" kern="100">
                <a:latin typeface="Helvetica" panose="020B0604020202020204" pitchFamily="34" charset="0"/>
                <a:ea typeface="Aptos" panose="020B0004020202020204" pitchFamily="34" charset="0"/>
                <a:cs typeface="Helvetica" panose="020B0604020202020204" pitchFamily="34" charset="0"/>
              </a:rPr>
              <a:t>a and Kenya)</a:t>
            </a:r>
            <a:endParaRPr lang="en-US" sz="1100">
              <a:latin typeface="Helvetica" panose="020B0604020202020204" pitchFamily="34" charset="0"/>
              <a:cs typeface="Helvetica" panose="020B0604020202020204" pitchFamily="34" charset="0"/>
            </a:endParaRPr>
          </a:p>
        </p:txBody>
      </p:sp>
      <p:sp>
        <p:nvSpPr>
          <p:cNvPr id="14" name="Freeform 13">
            <a:extLst>
              <a:ext uri="{FF2B5EF4-FFF2-40B4-BE49-F238E27FC236}">
                <a16:creationId xmlns:a16="http://schemas.microsoft.com/office/drawing/2014/main" id="{A923E07D-3D0D-8C26-53D4-ACFBBFA74906}"/>
              </a:ext>
            </a:extLst>
          </p:cNvPr>
          <p:cNvSpPr/>
          <p:nvPr/>
        </p:nvSpPr>
        <p:spPr>
          <a:xfrm rot="15874910" flipH="1">
            <a:off x="4934834" y="1282465"/>
            <a:ext cx="124987" cy="111774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46096459-BACD-45B2-EC53-9D893A450098}"/>
              </a:ext>
            </a:extLst>
          </p:cNvPr>
          <p:cNvSpPr txBox="1"/>
          <p:nvPr/>
        </p:nvSpPr>
        <p:spPr>
          <a:xfrm>
            <a:off x="288407" y="5921691"/>
            <a:ext cx="4484244" cy="769441"/>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a:t>These points were deemed relevant to all the countries by the PROSPECTS UNICEF Coordination team, PROSPECTS multilateral partners focal points at HQ (and country level in the iteration 1 countries), and the PROSPECTS Netherlands partner.</a:t>
            </a:r>
          </a:p>
        </p:txBody>
      </p:sp>
      <p:sp>
        <p:nvSpPr>
          <p:cNvPr id="27" name="TextBox 26">
            <a:extLst>
              <a:ext uri="{FF2B5EF4-FFF2-40B4-BE49-F238E27FC236}">
                <a16:creationId xmlns:a16="http://schemas.microsoft.com/office/drawing/2014/main" id="{5A15C687-F7E8-6319-1CE5-002F39994C50}"/>
              </a:ext>
            </a:extLst>
          </p:cNvPr>
          <p:cNvSpPr txBox="1"/>
          <p:nvPr/>
        </p:nvSpPr>
        <p:spPr>
          <a:xfrm>
            <a:off x="5290045" y="5220392"/>
            <a:ext cx="4374526" cy="1446550"/>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a:solidFill>
                  <a:schemeClr val="bg1"/>
                </a:solidFill>
                <a:highlight>
                  <a:srgbClr val="000000"/>
                </a:highlight>
              </a:rPr>
              <a:t>This solution has been very well received</a:t>
            </a:r>
            <a:r>
              <a:rPr lang="en-GB"/>
              <a:t>, like the “missing piece”, by PROSPECTS UNICEF </a:t>
            </a:r>
            <a:r>
              <a:rPr lang="en-GB">
                <a:solidFill>
                  <a:schemeClr val="bg1"/>
                </a:solidFill>
                <a:highlight>
                  <a:srgbClr val="000000"/>
                </a:highlight>
              </a:rPr>
              <a:t>Coordination team</a:t>
            </a:r>
            <a:r>
              <a:rPr lang="en-GB"/>
              <a:t>, by the two </a:t>
            </a:r>
            <a:r>
              <a:rPr lang="en-GB">
                <a:solidFill>
                  <a:schemeClr val="bg1"/>
                </a:solidFill>
                <a:highlight>
                  <a:srgbClr val="000000"/>
                </a:highlight>
              </a:rPr>
              <a:t>CO</a:t>
            </a:r>
            <a:r>
              <a:rPr lang="en-GB"/>
              <a:t> visited during the first iteration (Uganda and Kenya), and by PROSPECTS multilateral </a:t>
            </a:r>
            <a:r>
              <a:rPr lang="en-GB">
                <a:solidFill>
                  <a:schemeClr val="bg1"/>
                </a:solidFill>
                <a:highlight>
                  <a:srgbClr val="000000"/>
                </a:highlight>
              </a:rPr>
              <a:t>partners</a:t>
            </a:r>
            <a:r>
              <a:rPr lang="en-GB"/>
              <a:t> focal points at headquarters, and country level, including the PROSPECTS </a:t>
            </a:r>
            <a:r>
              <a:rPr lang="en-GB">
                <a:solidFill>
                  <a:schemeClr val="bg1"/>
                </a:solidFill>
                <a:highlight>
                  <a:srgbClr val="000000"/>
                </a:highlight>
              </a:rPr>
              <a:t>Netherland</a:t>
            </a:r>
            <a:r>
              <a:rPr lang="en-GB"/>
              <a:t> partner. The Uganda country team has used this tool for the UNICEF country team meeting and shared it with the PROSPECTS multilateral partners (ILO, UNHCR, WB, IF) to facilitate coordination.</a:t>
            </a:r>
          </a:p>
        </p:txBody>
      </p:sp>
    </p:spTree>
    <p:extLst>
      <p:ext uri="{BB962C8B-B14F-4D97-AF65-F5344CB8AC3E}">
        <p14:creationId xmlns:p14="http://schemas.microsoft.com/office/powerpoint/2010/main" val="733706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4382-BA48-298E-9AB9-FBCB35DB6FC6}"/>
            </a:ext>
          </a:extLst>
        </p:cNvPr>
        <p:cNvGrpSpPr/>
        <p:nvPr/>
      </p:nvGrpSpPr>
      <p:grpSpPr>
        <a:xfrm>
          <a:off x="0" y="0"/>
          <a:ext cx="0" cy="0"/>
          <a:chOff x="0" y="0"/>
          <a:chExt cx="0" cy="0"/>
        </a:xfrm>
      </p:grpSpPr>
      <p:pic>
        <p:nvPicPr>
          <p:cNvPr id="3" name="Picture 2" descr="A screenshot of a computer screen&#10;&#10;Description automatically generated">
            <a:extLst>
              <a:ext uri="{FF2B5EF4-FFF2-40B4-BE49-F238E27FC236}">
                <a16:creationId xmlns:a16="http://schemas.microsoft.com/office/drawing/2014/main" id="{40FAB253-FF4C-415E-6830-36B4BB4A01E7}"/>
              </a:ext>
            </a:extLst>
          </p:cNvPr>
          <p:cNvPicPr>
            <a:picLocks noChangeAspect="1"/>
          </p:cNvPicPr>
          <p:nvPr/>
        </p:nvPicPr>
        <p:blipFill>
          <a:blip r:embed="rId3"/>
          <a:stretch>
            <a:fillRect/>
          </a:stretch>
        </p:blipFill>
        <p:spPr>
          <a:xfrm>
            <a:off x="2670549" y="290264"/>
            <a:ext cx="6748046" cy="6260010"/>
          </a:xfrm>
          <a:prstGeom prst="rect">
            <a:avLst/>
          </a:prstGeom>
        </p:spPr>
      </p:pic>
      <p:sp>
        <p:nvSpPr>
          <p:cNvPr id="2" name="TextBox 1">
            <a:extLst>
              <a:ext uri="{FF2B5EF4-FFF2-40B4-BE49-F238E27FC236}">
                <a16:creationId xmlns:a16="http://schemas.microsoft.com/office/drawing/2014/main" id="{0CCFD492-71E9-C0D4-87CA-BF4261111A77}"/>
              </a:ext>
            </a:extLst>
          </p:cNvPr>
          <p:cNvSpPr txBox="1"/>
          <p:nvPr/>
        </p:nvSpPr>
        <p:spPr>
          <a:xfrm>
            <a:off x="310178" y="484918"/>
            <a:ext cx="2227076" cy="629403"/>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applied this colour code to the PROSPECTS pillars for the Integrated Framework:</a:t>
            </a:r>
            <a:endParaRPr lang="en-US" sz="1100" b="0"/>
          </a:p>
        </p:txBody>
      </p:sp>
      <p:sp>
        <p:nvSpPr>
          <p:cNvPr id="5" name="Rectangle 4">
            <a:extLst>
              <a:ext uri="{FF2B5EF4-FFF2-40B4-BE49-F238E27FC236}">
                <a16:creationId xmlns:a16="http://schemas.microsoft.com/office/drawing/2014/main" id="{A15B3603-B3AF-C1D0-08E2-94AA2A12B383}"/>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6" name="TextBox 5">
            <a:extLst>
              <a:ext uri="{FF2B5EF4-FFF2-40B4-BE49-F238E27FC236}">
                <a16:creationId xmlns:a16="http://schemas.microsoft.com/office/drawing/2014/main" id="{821A1B26-ED1C-15C2-314E-5F2F0B4CE06A}"/>
              </a:ext>
            </a:extLst>
          </p:cNvPr>
          <p:cNvSpPr txBox="1"/>
          <p:nvPr/>
        </p:nvSpPr>
        <p:spPr>
          <a:xfrm>
            <a:off x="243005" y="163769"/>
            <a:ext cx="1363374"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COLOR CODING</a:t>
            </a:r>
          </a:p>
        </p:txBody>
      </p:sp>
      <p:sp>
        <p:nvSpPr>
          <p:cNvPr id="7" name="Rectangle 6">
            <a:extLst>
              <a:ext uri="{FF2B5EF4-FFF2-40B4-BE49-F238E27FC236}">
                <a16:creationId xmlns:a16="http://schemas.microsoft.com/office/drawing/2014/main" id="{D1D48426-D08C-85F1-BCAF-93D81CDC0302}"/>
              </a:ext>
            </a:extLst>
          </p:cNvPr>
          <p:cNvSpPr/>
          <p:nvPr/>
        </p:nvSpPr>
        <p:spPr>
          <a:xfrm>
            <a:off x="443473" y="1180373"/>
            <a:ext cx="1404000" cy="144000"/>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1 Education</a:t>
            </a:r>
          </a:p>
        </p:txBody>
      </p:sp>
      <p:sp>
        <p:nvSpPr>
          <p:cNvPr id="8" name="Rectangle 7">
            <a:extLst>
              <a:ext uri="{FF2B5EF4-FFF2-40B4-BE49-F238E27FC236}">
                <a16:creationId xmlns:a16="http://schemas.microsoft.com/office/drawing/2014/main" id="{39BD2B62-422E-1625-528B-2157693CAD4C}"/>
              </a:ext>
            </a:extLst>
          </p:cNvPr>
          <p:cNvSpPr/>
          <p:nvPr/>
        </p:nvSpPr>
        <p:spPr>
          <a:xfrm>
            <a:off x="443473" y="1352530"/>
            <a:ext cx="1404000" cy="144000"/>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2 Economic</a:t>
            </a:r>
          </a:p>
        </p:txBody>
      </p:sp>
      <p:sp>
        <p:nvSpPr>
          <p:cNvPr id="9" name="Rectangle 8">
            <a:extLst>
              <a:ext uri="{FF2B5EF4-FFF2-40B4-BE49-F238E27FC236}">
                <a16:creationId xmlns:a16="http://schemas.microsoft.com/office/drawing/2014/main" id="{2E736B59-AE66-D685-2A2C-F00C43074845}"/>
              </a:ext>
            </a:extLst>
          </p:cNvPr>
          <p:cNvSpPr/>
          <p:nvPr/>
        </p:nvSpPr>
        <p:spPr>
          <a:xfrm>
            <a:off x="443473" y="1524687"/>
            <a:ext cx="1404000" cy="144000"/>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3 Protection</a:t>
            </a:r>
          </a:p>
        </p:txBody>
      </p:sp>
      <p:sp>
        <p:nvSpPr>
          <p:cNvPr id="10" name="Rectangle 9">
            <a:extLst>
              <a:ext uri="{FF2B5EF4-FFF2-40B4-BE49-F238E27FC236}">
                <a16:creationId xmlns:a16="http://schemas.microsoft.com/office/drawing/2014/main" id="{5A06DADF-1F54-E789-D1F6-2ED49C981BBF}"/>
              </a:ext>
            </a:extLst>
          </p:cNvPr>
          <p:cNvSpPr/>
          <p:nvPr/>
        </p:nvSpPr>
        <p:spPr>
          <a:xfrm>
            <a:off x="443473" y="1696845"/>
            <a:ext cx="1404000" cy="144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4 Infrastructure</a:t>
            </a:r>
          </a:p>
        </p:txBody>
      </p:sp>
      <p:sp>
        <p:nvSpPr>
          <p:cNvPr id="11" name="docshape33">
            <a:extLst>
              <a:ext uri="{FF2B5EF4-FFF2-40B4-BE49-F238E27FC236}">
                <a16:creationId xmlns:a16="http://schemas.microsoft.com/office/drawing/2014/main" id="{4D99F8D4-2B7D-C1AA-5393-F3C21D202A1F}"/>
              </a:ext>
            </a:extLst>
          </p:cNvPr>
          <p:cNvSpPr txBox="1">
            <a:spLocks/>
          </p:cNvSpPr>
          <p:nvPr/>
        </p:nvSpPr>
        <p:spPr bwMode="auto">
          <a:xfrm>
            <a:off x="5005581" y="2121677"/>
            <a:ext cx="1246937" cy="1033415"/>
          </a:xfrm>
          <a:prstGeom prst="rect">
            <a:avLst/>
          </a:prstGeom>
          <a:solidFill>
            <a:srgbClr val="FF9300"/>
          </a:solidFill>
          <a:ln>
            <a:noFill/>
          </a:ln>
        </p:spPr>
        <p:txBody>
          <a:bodyPr rot="0" vert="horz" wrap="square" lIns="0" tIns="0" rIns="0" bIns="0" anchor="t" anchorCtr="0" upright="1">
            <a:noAutofit/>
          </a:bodyPr>
          <a:lstStyle/>
          <a:p>
            <a:pPr>
              <a:spcAft>
                <a:spcPts val="1500"/>
              </a:spcAft>
            </a:pPr>
            <a:r>
              <a:rPr lang="en-GB" sz="700" b="1">
                <a:solidFill>
                  <a:schemeClr val="bg1"/>
                </a:solidFill>
                <a:effectLst/>
                <a:latin typeface="Poppins" pitchFamily="2" charset="77"/>
                <a:ea typeface="Times New Roman" panose="02020603050405020304" pitchFamily="18" charset="0"/>
                <a:cs typeface="Arial" panose="020B0604020202020204" pitchFamily="34" charset="0"/>
              </a:rPr>
              <a:t>Pillar 2. Economic Inclusion</a:t>
            </a:r>
            <a:r>
              <a:rPr lang="en-GB" sz="700">
                <a:solidFill>
                  <a:schemeClr val="bg1"/>
                </a:solidFill>
                <a:effectLst/>
                <a:latin typeface="Poppins" pitchFamily="2" charset="77"/>
                <a:ea typeface="Times New Roman" panose="02020603050405020304" pitchFamily="18" charset="0"/>
                <a:cs typeface="Arial" panose="020B0604020202020204" pitchFamily="34" charset="0"/>
              </a:rPr>
              <a:t> - Improved livelihoods and expanded economic opportunities for FDPs and HCs, through access to entrepreneurship and employment with dignity.</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a:p>
            <a:pPr marR="11430">
              <a:lnSpc>
                <a:spcPts val="1080"/>
              </a:lnSpc>
              <a:spcBef>
                <a:spcPts val="105"/>
              </a:spcBef>
              <a:spcAft>
                <a:spcPts val="600"/>
              </a:spcAft>
            </a:pPr>
            <a:r>
              <a:rPr lang="en-GB" sz="700">
                <a:solidFill>
                  <a:schemeClr val="bg1"/>
                </a:solidFill>
                <a:effectLst/>
                <a:latin typeface="Poppins" pitchFamily="2" charset="77"/>
                <a:ea typeface="Calibri" panose="020F0502020204030204" pitchFamily="34" charset="0"/>
                <a:cs typeface="Arial" panose="020B0604020202020204" pitchFamily="34" charset="0"/>
              </a:rPr>
              <a:t> </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p:txBody>
      </p:sp>
      <p:sp>
        <p:nvSpPr>
          <p:cNvPr id="12" name="docshape17">
            <a:extLst>
              <a:ext uri="{FF2B5EF4-FFF2-40B4-BE49-F238E27FC236}">
                <a16:creationId xmlns:a16="http://schemas.microsoft.com/office/drawing/2014/main" id="{FA8EFCCA-5A20-3F93-6045-59ABDF79371E}"/>
              </a:ext>
            </a:extLst>
          </p:cNvPr>
          <p:cNvSpPr txBox="1">
            <a:spLocks/>
          </p:cNvSpPr>
          <p:nvPr/>
        </p:nvSpPr>
        <p:spPr bwMode="auto">
          <a:xfrm>
            <a:off x="4596456" y="3553950"/>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2.1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Improved labour market governance supporting transition to and entry into employment and formalization</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3" name="docshape19">
            <a:extLst>
              <a:ext uri="{FF2B5EF4-FFF2-40B4-BE49-F238E27FC236}">
                <a16:creationId xmlns:a16="http://schemas.microsoft.com/office/drawing/2014/main" id="{05375D90-181C-E446-987D-8CFED0DB17EE}"/>
              </a:ext>
            </a:extLst>
          </p:cNvPr>
          <p:cNvSpPr txBox="1">
            <a:spLocks/>
          </p:cNvSpPr>
          <p:nvPr/>
        </p:nvSpPr>
        <p:spPr bwMode="auto">
          <a:xfrm>
            <a:off x="4596417" y="4025177"/>
            <a:ext cx="1178307" cy="620964"/>
          </a:xfrm>
          <a:prstGeom prst="rect">
            <a:avLst/>
          </a:prstGeom>
          <a:solidFill>
            <a:srgbClr val="FF9300"/>
          </a:solidFill>
          <a:ln>
            <a:noFill/>
          </a:ln>
        </p:spPr>
        <p:txBody>
          <a:bodyPr rot="0" vert="horz" wrap="square" lIns="0" tIns="0" rIns="0" bIns="0" anchor="t" anchorCtr="0" upright="1">
            <a:noAutofit/>
          </a:bodyPr>
          <a:lstStyle/>
          <a:p>
            <a:pPr>
              <a:lnSpc>
                <a:spcPct val="98000"/>
              </a:lnSpc>
              <a:spcBef>
                <a:spcPts val="30"/>
              </a:spcBef>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2.2 Increased Private Sector or Public investment and enhanced business environment for creating economic</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opportunities</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forcibly displaced and host communities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4" name="docshape20">
            <a:extLst>
              <a:ext uri="{FF2B5EF4-FFF2-40B4-BE49-F238E27FC236}">
                <a16:creationId xmlns:a16="http://schemas.microsoft.com/office/drawing/2014/main" id="{C78201BB-B83C-9F90-9486-3EC49F6555F3}"/>
              </a:ext>
            </a:extLst>
          </p:cNvPr>
          <p:cNvSpPr txBox="1">
            <a:spLocks/>
          </p:cNvSpPr>
          <p:nvPr/>
        </p:nvSpPr>
        <p:spPr bwMode="auto">
          <a:xfrm>
            <a:off x="4596456" y="4731095"/>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2.3 </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Increased access</a:t>
            </a:r>
            <a:r>
              <a:rPr lang="en-US" sz="600" spc="-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to finance,</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a:p>
            <a:pPr>
              <a:lnSpc>
                <a:spcPct val="98000"/>
              </a:lnSpc>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business</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development</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and entrepreneurial</a:t>
            </a:r>
            <a:r>
              <a:rPr lang="en-US" sz="600" spc="-6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support</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5" name="docshape24">
            <a:extLst>
              <a:ext uri="{FF2B5EF4-FFF2-40B4-BE49-F238E27FC236}">
                <a16:creationId xmlns:a16="http://schemas.microsoft.com/office/drawing/2014/main" id="{AFF891DA-90CD-C85D-2B62-63158A49D934}"/>
              </a:ext>
            </a:extLst>
          </p:cNvPr>
          <p:cNvSpPr txBox="1">
            <a:spLocks/>
          </p:cNvSpPr>
          <p:nvPr/>
        </p:nvSpPr>
        <p:spPr bwMode="auto">
          <a:xfrm>
            <a:off x="4596417" y="5269341"/>
            <a:ext cx="1178307" cy="49943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2.4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Enhanced</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capacity</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to</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protect rights at work and promote safe and secure working environments</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all</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workers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0" name="docshape35">
            <a:extLst>
              <a:ext uri="{FF2B5EF4-FFF2-40B4-BE49-F238E27FC236}">
                <a16:creationId xmlns:a16="http://schemas.microsoft.com/office/drawing/2014/main" id="{9BF4D25F-C8A4-31F3-DF38-F10DB711F5D2}"/>
              </a:ext>
            </a:extLst>
          </p:cNvPr>
          <p:cNvSpPr txBox="1">
            <a:spLocks/>
          </p:cNvSpPr>
          <p:nvPr/>
        </p:nvSpPr>
        <p:spPr bwMode="auto">
          <a:xfrm>
            <a:off x="8069563" y="2121678"/>
            <a:ext cx="1246937" cy="975750"/>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1080"/>
              </a:lnSpc>
              <a:spcBef>
                <a:spcPts val="105"/>
              </a:spcBef>
            </a:pPr>
            <a:r>
              <a:rPr lang="en-US" sz="700">
                <a:solidFill>
                  <a:srgbClr val="FFFFFF"/>
                </a:solidFill>
                <a:effectLst/>
                <a:latin typeface="Arial Black" panose="020B0604020202020204" pitchFamily="34" charset="0"/>
                <a:ea typeface="Verdana" panose="020B0604030504040204" pitchFamily="34" charset="0"/>
                <a:cs typeface="Verdana" panose="020B0604030504040204" pitchFamily="34" charset="0"/>
              </a:rPr>
              <a:t>Pillar 4. Critical </a:t>
            </a:r>
            <a:r>
              <a:rPr lang="en-US" sz="700" spc="-20">
                <a:solidFill>
                  <a:srgbClr val="FFFFFF"/>
                </a:solidFill>
                <a:effectLst/>
                <a:latin typeface="Arial Black" panose="020B0604020202020204" pitchFamily="34" charset="0"/>
                <a:ea typeface="Verdana" panose="020B0604030504040204" pitchFamily="34" charset="0"/>
                <a:cs typeface="Verdana" panose="020B0604030504040204" pitchFamily="34" charset="0"/>
              </a:rPr>
              <a:t>Infrastructure:</a:t>
            </a:r>
            <a:r>
              <a:rPr lang="en-US" sz="700" spc="-65">
                <a:solidFill>
                  <a:srgbClr val="FFFFFF"/>
                </a:solidFill>
                <a:effectLst/>
                <a:latin typeface="Arial Black" panose="020B0604020202020204" pitchFamily="34" charset="0"/>
                <a:ea typeface="Verdana" panose="020B0604030504040204" pitchFamily="34" charset="0"/>
                <a:cs typeface="Verdana" panose="020B0604030504040204" pitchFamily="34" charset="0"/>
              </a:rPr>
              <a:t>  </a:t>
            </a:r>
            <a:r>
              <a:rPr lang="en-US" sz="700" spc="-2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services, facilities, and information</a:t>
            </a:r>
            <a:r>
              <a:rPr lang="en-US" sz="700" spc="-5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systems essential to forcibly displaced and host </a:t>
            </a:r>
            <a:r>
              <a:rPr lang="en-US" sz="700"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2" name="docshape23">
            <a:extLst>
              <a:ext uri="{FF2B5EF4-FFF2-40B4-BE49-F238E27FC236}">
                <a16:creationId xmlns:a16="http://schemas.microsoft.com/office/drawing/2014/main" id="{200972E7-ABC6-6489-2E23-B3E643AF56C6}"/>
              </a:ext>
            </a:extLst>
          </p:cNvPr>
          <p:cNvSpPr txBox="1">
            <a:spLocks/>
          </p:cNvSpPr>
          <p:nvPr/>
        </p:nvSpPr>
        <p:spPr bwMode="auto">
          <a:xfrm>
            <a:off x="8069563" y="3604600"/>
            <a:ext cx="1178307" cy="2164178"/>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4.1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WASH</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facilities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refugees</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host</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a:p>
            <a:r>
              <a:rPr lang="en-US" sz="700" b="1">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spcBef>
                <a:spcPts val="50"/>
              </a:spcBef>
            </a:pPr>
            <a:b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4.2 E</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nhanced management, capacity, and sustainability for critical infrastructure</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b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4.3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quality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affordable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housing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4.4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inclusive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access to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digital</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connectivity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internet</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for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3" name="Freeform 22">
            <a:extLst>
              <a:ext uri="{FF2B5EF4-FFF2-40B4-BE49-F238E27FC236}">
                <a16:creationId xmlns:a16="http://schemas.microsoft.com/office/drawing/2014/main" id="{FBBE9EB8-9842-3E53-3196-3F216635A70D}"/>
              </a:ext>
            </a:extLst>
          </p:cNvPr>
          <p:cNvSpPr/>
          <p:nvPr/>
        </p:nvSpPr>
        <p:spPr>
          <a:xfrm rot="17160930" flipH="1">
            <a:off x="2115404" y="-85876"/>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437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4C56C-93FE-6788-6355-6BE865ED4F69}"/>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CBBA47E-8F59-3B66-7F6B-B507FDCC2123}"/>
              </a:ext>
            </a:extLst>
          </p:cNvPr>
          <p:cNvPicPr>
            <a:picLocks noChangeAspect="1"/>
          </p:cNvPicPr>
          <p:nvPr/>
        </p:nvPicPr>
        <p:blipFill>
          <a:blip r:embed="rId2"/>
          <a:stretch>
            <a:fillRect/>
          </a:stretch>
        </p:blipFill>
        <p:spPr>
          <a:xfrm>
            <a:off x="3239412" y="1307957"/>
            <a:ext cx="6132769" cy="4237901"/>
          </a:xfrm>
          <a:prstGeom prst="rect">
            <a:avLst/>
          </a:prstGeom>
          <a:ln>
            <a:noFill/>
          </a:ln>
          <a:effectLst>
            <a:outerShdw blurRad="292100" dist="139700" dir="2700000" algn="tl" rotWithShape="0">
              <a:srgbClr val="333333">
                <a:alpha val="65000"/>
              </a:srgbClr>
            </a:outerShdw>
          </a:effectLst>
        </p:spPr>
      </p:pic>
      <p:sp>
        <p:nvSpPr>
          <p:cNvPr id="1460" name="Rectangle 1459">
            <a:extLst>
              <a:ext uri="{FF2B5EF4-FFF2-40B4-BE49-F238E27FC236}">
                <a16:creationId xmlns:a16="http://schemas.microsoft.com/office/drawing/2014/main" id="{6285F04A-269F-453E-D47B-4A0F29377DE7}"/>
              </a:ext>
            </a:extLst>
          </p:cNvPr>
          <p:cNvSpPr/>
          <p:nvPr/>
        </p:nvSpPr>
        <p:spPr>
          <a:xfrm>
            <a:off x="289654" y="1829"/>
            <a:ext cx="2251712" cy="684534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descr="unicef-logo-vector | Le Monde des ados">
            <a:extLst>
              <a:ext uri="{FF2B5EF4-FFF2-40B4-BE49-F238E27FC236}">
                <a16:creationId xmlns:a16="http://schemas.microsoft.com/office/drawing/2014/main" id="{D3064D5A-8DBC-5C49-1774-810CA6B038E7}"/>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CBD2C24-9338-B008-6D5B-13891327F393}"/>
              </a:ext>
            </a:extLst>
          </p:cNvPr>
          <p:cNvSpPr/>
          <p:nvPr/>
        </p:nvSpPr>
        <p:spPr>
          <a:xfrm>
            <a:off x="0" y="-856"/>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latin typeface="Helvetica" pitchFamily="2" charset="0"/>
            </a:endParaRPr>
          </a:p>
        </p:txBody>
      </p:sp>
      <p:pic>
        <p:nvPicPr>
          <p:cNvPr id="4" name="Picture 4" descr="Artival Research &amp; Evaluation">
            <a:extLst>
              <a:ext uri="{FF2B5EF4-FFF2-40B4-BE49-F238E27FC236}">
                <a16:creationId xmlns:a16="http://schemas.microsoft.com/office/drawing/2014/main" id="{B2534A56-59D7-366B-6BE4-3035987A5CF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9320983" y="6563906"/>
            <a:ext cx="527755" cy="214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97B0B9E-14E3-9BA0-BEBA-B9BF1ED483A6}"/>
              </a:ext>
            </a:extLst>
          </p:cNvPr>
          <p:cNvSpPr txBox="1"/>
          <p:nvPr/>
        </p:nvSpPr>
        <p:spPr>
          <a:xfrm>
            <a:off x="243004" y="163768"/>
            <a:ext cx="3645255"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ELEMENTS INTEGRATED IN THIS FRAMEWORK</a:t>
            </a:r>
          </a:p>
        </p:txBody>
      </p:sp>
      <p:pic>
        <p:nvPicPr>
          <p:cNvPr id="5" name="Picture 4" descr="A screenshot of a computer&#10;&#10;Description automatically generated">
            <a:extLst>
              <a:ext uri="{FF2B5EF4-FFF2-40B4-BE49-F238E27FC236}">
                <a16:creationId xmlns:a16="http://schemas.microsoft.com/office/drawing/2014/main" id="{BDD5890D-5052-CA8F-71F1-2A3D0AFF32A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12290" y="414222"/>
            <a:ext cx="1315446" cy="983839"/>
          </a:xfrm>
          <a:prstGeom prst="rect">
            <a:avLst/>
          </a:prstGeom>
          <a:effectLst>
            <a:outerShdw blurRad="50800" dist="38100" dir="2700000" algn="tl" rotWithShape="0">
              <a:prstClr val="black">
                <a:alpha val="40000"/>
              </a:prstClr>
            </a:outerShdw>
          </a:effectLst>
        </p:spPr>
      </p:pic>
      <p:pic>
        <p:nvPicPr>
          <p:cNvPr id="1409" name="Picture 1408" descr="A screenshot of a computer&#10;&#10;Description automatically generated">
            <a:extLst>
              <a:ext uri="{FF2B5EF4-FFF2-40B4-BE49-F238E27FC236}">
                <a16:creationId xmlns:a16="http://schemas.microsoft.com/office/drawing/2014/main" id="{B4DFB109-956D-C9F3-D80A-E07194F7B36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7420" y="2056087"/>
            <a:ext cx="2155942" cy="1052110"/>
          </a:xfrm>
          <a:prstGeom prst="rect">
            <a:avLst/>
          </a:prstGeom>
          <a:ln>
            <a:noFill/>
          </a:ln>
          <a:effectLst>
            <a:outerShdw blurRad="292100" dist="139700" dir="2700000" algn="tl" rotWithShape="0">
              <a:srgbClr val="333333">
                <a:alpha val="65000"/>
              </a:srgbClr>
            </a:outerShdw>
          </a:effectLst>
        </p:spPr>
      </p:pic>
      <p:sp>
        <p:nvSpPr>
          <p:cNvPr id="1411" name="TextBox 1410">
            <a:extLst>
              <a:ext uri="{FF2B5EF4-FFF2-40B4-BE49-F238E27FC236}">
                <a16:creationId xmlns:a16="http://schemas.microsoft.com/office/drawing/2014/main" id="{FC54ED8B-9EBF-120A-6DFA-7F343E45C1EB}"/>
              </a:ext>
            </a:extLst>
          </p:cNvPr>
          <p:cNvSpPr txBox="1"/>
          <p:nvPr/>
        </p:nvSpPr>
        <p:spPr>
          <a:xfrm>
            <a:off x="1008224" y="2459912"/>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Programme portfolio</a:t>
            </a:r>
            <a:endParaRPr lang="en-FR" sz="1000" kern="100">
              <a:effectLst/>
              <a:latin typeface="Helvetica" pitchFamily="2" charset="0"/>
              <a:ea typeface="Aptos" panose="020B0004020202020204" pitchFamily="34" charset="0"/>
              <a:cs typeface="Times New Roman" panose="02020603050405020304" pitchFamily="18" charset="0"/>
            </a:endParaRPr>
          </a:p>
        </p:txBody>
      </p:sp>
      <p:sp>
        <p:nvSpPr>
          <p:cNvPr id="1413" name="TextBox 1412">
            <a:extLst>
              <a:ext uri="{FF2B5EF4-FFF2-40B4-BE49-F238E27FC236}">
                <a16:creationId xmlns:a16="http://schemas.microsoft.com/office/drawing/2014/main" id="{97723B80-73A5-0DF0-D1C7-8121B8E48A44}"/>
              </a:ext>
            </a:extLst>
          </p:cNvPr>
          <p:cNvSpPr txBox="1"/>
          <p:nvPr/>
        </p:nvSpPr>
        <p:spPr>
          <a:xfrm>
            <a:off x="1392194" y="891214"/>
            <a:ext cx="772547"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err="1">
                <a:latin typeface="Helvetica" pitchFamily="2" charset="0"/>
                <a:ea typeface="Aptos" panose="020B0004020202020204" pitchFamily="34" charset="0"/>
                <a:cs typeface="Times New Roman" panose="02020603050405020304" pitchFamily="18" charset="0"/>
              </a:rPr>
              <a:t>ToC</a:t>
            </a:r>
            <a:r>
              <a:rPr lang="en-GB" sz="1000" b="1" kern="100">
                <a:latin typeface="Helvetica" pitchFamily="2" charset="0"/>
                <a:ea typeface="Aptos" panose="020B0004020202020204" pitchFamily="34" charset="0"/>
                <a:cs typeface="Times New Roman" panose="02020603050405020304" pitchFamily="18" charset="0"/>
              </a:rPr>
              <a:t> Global</a:t>
            </a:r>
            <a:endParaRPr lang="en-FR" sz="1000" kern="100">
              <a:effectLst/>
              <a:latin typeface="Helvetica" pitchFamily="2" charset="0"/>
              <a:ea typeface="Aptos" panose="020B0004020202020204" pitchFamily="34" charset="0"/>
              <a:cs typeface="Times New Roman" panose="02020603050405020304" pitchFamily="18" charset="0"/>
            </a:endParaRPr>
          </a:p>
        </p:txBody>
      </p:sp>
      <p:pic>
        <p:nvPicPr>
          <p:cNvPr id="1423" name="Picture 1422">
            <a:extLst>
              <a:ext uri="{FF2B5EF4-FFF2-40B4-BE49-F238E27FC236}">
                <a16:creationId xmlns:a16="http://schemas.microsoft.com/office/drawing/2014/main" id="{5AA796B8-1988-5292-D7F0-D9FF59561CBA}"/>
              </a:ext>
            </a:extLst>
          </p:cNvPr>
          <p:cNvPicPr>
            <a:picLocks noChangeAspect="1"/>
          </p:cNvPicPr>
          <p:nvPr/>
        </p:nvPicPr>
        <p:blipFill>
          <a:blip r:embed="rId7"/>
          <a:stretch>
            <a:fillRect/>
          </a:stretch>
        </p:blipFill>
        <p:spPr>
          <a:xfrm>
            <a:off x="683622" y="3492295"/>
            <a:ext cx="1640998" cy="1414500"/>
          </a:xfrm>
          <a:prstGeom prst="rect">
            <a:avLst/>
          </a:prstGeom>
          <a:solidFill>
            <a:schemeClr val="bg1"/>
          </a:solidFill>
          <a:ln>
            <a:noFill/>
          </a:ln>
          <a:effectLst>
            <a:outerShdw blurRad="292100" dist="139700" dir="2700000" algn="tl" rotWithShape="0">
              <a:srgbClr val="333333">
                <a:alpha val="65000"/>
              </a:srgbClr>
            </a:outerShdw>
          </a:effectLst>
        </p:spPr>
      </p:pic>
      <p:pic>
        <p:nvPicPr>
          <p:cNvPr id="1428" name="Picture 1427" descr="A document with text and numbers&#10;&#10;Description automatically generated">
            <a:extLst>
              <a:ext uri="{FF2B5EF4-FFF2-40B4-BE49-F238E27FC236}">
                <a16:creationId xmlns:a16="http://schemas.microsoft.com/office/drawing/2014/main" id="{B1790012-B3B1-C4E0-7AB4-D7713DC25CB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93659" y="5220464"/>
            <a:ext cx="1762567" cy="1326749"/>
          </a:xfrm>
          <a:prstGeom prst="rect">
            <a:avLst/>
          </a:prstGeom>
          <a:ln>
            <a:noFill/>
          </a:ln>
          <a:effectLst>
            <a:outerShdw blurRad="292100" dist="139700" dir="2700000" algn="tl" rotWithShape="0">
              <a:srgbClr val="333333">
                <a:alpha val="65000"/>
              </a:srgbClr>
            </a:outerShdw>
          </a:effectLst>
        </p:spPr>
      </p:pic>
      <p:sp>
        <p:nvSpPr>
          <p:cNvPr id="1429" name="TextBox 1428">
            <a:extLst>
              <a:ext uri="{FF2B5EF4-FFF2-40B4-BE49-F238E27FC236}">
                <a16:creationId xmlns:a16="http://schemas.microsoft.com/office/drawing/2014/main" id="{8FA8CEDB-A325-535E-6718-5AF175769F86}"/>
              </a:ext>
            </a:extLst>
          </p:cNvPr>
          <p:cNvSpPr txBox="1"/>
          <p:nvPr/>
        </p:nvSpPr>
        <p:spPr>
          <a:xfrm>
            <a:off x="1152336" y="5630476"/>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Multi-annual targets</a:t>
            </a:r>
          </a:p>
        </p:txBody>
      </p:sp>
      <p:sp>
        <p:nvSpPr>
          <p:cNvPr id="1430" name="TextBox 1429">
            <a:extLst>
              <a:ext uri="{FF2B5EF4-FFF2-40B4-BE49-F238E27FC236}">
                <a16:creationId xmlns:a16="http://schemas.microsoft.com/office/drawing/2014/main" id="{7E071C33-ED1C-F25E-4452-6306F6741541}"/>
              </a:ext>
            </a:extLst>
          </p:cNvPr>
          <p:cNvSpPr txBox="1"/>
          <p:nvPr/>
        </p:nvSpPr>
        <p:spPr>
          <a:xfrm>
            <a:off x="1466466" y="4196430"/>
            <a:ext cx="1269046"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Policy Matrix</a:t>
            </a:r>
            <a:endParaRPr lang="en-FR" sz="1000" kern="100">
              <a:effectLst/>
              <a:latin typeface="Helvetica" pitchFamily="2" charset="0"/>
              <a:ea typeface="Aptos" panose="020B0004020202020204" pitchFamily="34" charset="0"/>
              <a:cs typeface="Times New Roman" panose="02020603050405020304" pitchFamily="18" charset="0"/>
            </a:endParaRPr>
          </a:p>
        </p:txBody>
      </p:sp>
      <p:cxnSp>
        <p:nvCxnSpPr>
          <p:cNvPr id="1436" name="Straight Arrow Connector 1435">
            <a:extLst>
              <a:ext uri="{FF2B5EF4-FFF2-40B4-BE49-F238E27FC236}">
                <a16:creationId xmlns:a16="http://schemas.microsoft.com/office/drawing/2014/main" id="{F42F384B-6FEA-E7E3-D93E-D0FC942BF933}"/>
              </a:ext>
            </a:extLst>
          </p:cNvPr>
          <p:cNvCxnSpPr>
            <a:cxnSpLocks/>
            <a:stCxn id="1413" idx="3"/>
          </p:cNvCxnSpPr>
          <p:nvPr/>
        </p:nvCxnSpPr>
        <p:spPr>
          <a:xfrm>
            <a:off x="2164741" y="970659"/>
            <a:ext cx="1262200" cy="14415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37" name="Straight Arrow Connector 1436">
            <a:extLst>
              <a:ext uri="{FF2B5EF4-FFF2-40B4-BE49-F238E27FC236}">
                <a16:creationId xmlns:a16="http://schemas.microsoft.com/office/drawing/2014/main" id="{5F130E6E-1CA2-5B8A-4DA5-1E6A99E4C104}"/>
              </a:ext>
            </a:extLst>
          </p:cNvPr>
          <p:cNvCxnSpPr>
            <a:cxnSpLocks/>
          </p:cNvCxnSpPr>
          <p:nvPr/>
        </p:nvCxnSpPr>
        <p:spPr>
          <a:xfrm>
            <a:off x="2719285" y="2658459"/>
            <a:ext cx="1612092" cy="7618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3" name="Straight Arrow Connector 1442">
            <a:extLst>
              <a:ext uri="{FF2B5EF4-FFF2-40B4-BE49-F238E27FC236}">
                <a16:creationId xmlns:a16="http://schemas.microsoft.com/office/drawing/2014/main" id="{704B419F-5406-5393-7579-1D1BE553306F}"/>
              </a:ext>
            </a:extLst>
          </p:cNvPr>
          <p:cNvCxnSpPr>
            <a:cxnSpLocks/>
            <a:stCxn id="1430" idx="3"/>
          </p:cNvCxnSpPr>
          <p:nvPr/>
        </p:nvCxnSpPr>
        <p:spPr>
          <a:xfrm>
            <a:off x="2735512" y="4272766"/>
            <a:ext cx="548014" cy="11594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6" name="Straight Arrow Connector 1445">
            <a:extLst>
              <a:ext uri="{FF2B5EF4-FFF2-40B4-BE49-F238E27FC236}">
                <a16:creationId xmlns:a16="http://schemas.microsoft.com/office/drawing/2014/main" id="{240BF8EA-6187-B3E5-C89C-39BF24C587AB}"/>
              </a:ext>
            </a:extLst>
          </p:cNvPr>
          <p:cNvCxnSpPr>
            <a:cxnSpLocks/>
          </p:cNvCxnSpPr>
          <p:nvPr/>
        </p:nvCxnSpPr>
        <p:spPr>
          <a:xfrm flipV="1">
            <a:off x="2631057" y="2996008"/>
            <a:ext cx="3184857" cy="26974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021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C10D3-52C3-D40E-AFA7-853E000292C2}"/>
            </a:ext>
          </a:extLst>
        </p:cNvPr>
        <p:cNvGrpSpPr/>
        <p:nvPr/>
      </p:nvGrpSpPr>
      <p:grpSpPr>
        <a:xfrm>
          <a:off x="0" y="0"/>
          <a:ext cx="0" cy="0"/>
          <a:chOff x="0" y="0"/>
          <a:chExt cx="0" cy="0"/>
        </a:xfrm>
      </p:grpSpPr>
      <p:cxnSp>
        <p:nvCxnSpPr>
          <p:cNvPr id="123" name="Elbow Connector 73">
            <a:extLst>
              <a:ext uri="{FF2B5EF4-FFF2-40B4-BE49-F238E27FC236}">
                <a16:creationId xmlns:a16="http://schemas.microsoft.com/office/drawing/2014/main" id="{FA3F5C0A-326A-FC9E-1B98-151F78DCA3CD}"/>
              </a:ext>
            </a:extLst>
          </p:cNvPr>
          <p:cNvCxnSpPr>
            <a:cxnSpLocks/>
            <a:endCxn id="88" idx="2"/>
          </p:cNvCxnSpPr>
          <p:nvPr/>
        </p:nvCxnSpPr>
        <p:spPr>
          <a:xfrm rot="16200000" flipV="1">
            <a:off x="7676161" y="4308852"/>
            <a:ext cx="393256" cy="68410"/>
          </a:xfrm>
          <a:prstGeom prst="bentConnector3">
            <a:avLst>
              <a:gd name="adj1" fmla="val -2912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1" name="Elbow Connector 73">
            <a:extLst>
              <a:ext uri="{FF2B5EF4-FFF2-40B4-BE49-F238E27FC236}">
                <a16:creationId xmlns:a16="http://schemas.microsoft.com/office/drawing/2014/main" id="{1A0B5E9D-D625-92B2-BC65-7FE10D8206A2}"/>
              </a:ext>
            </a:extLst>
          </p:cNvPr>
          <p:cNvCxnSpPr>
            <a:cxnSpLocks/>
            <a:stCxn id="60" idx="0"/>
            <a:endCxn id="85" idx="2"/>
          </p:cNvCxnSpPr>
          <p:nvPr/>
        </p:nvCxnSpPr>
        <p:spPr>
          <a:xfrm rot="16200000" flipV="1">
            <a:off x="7317031" y="4460667"/>
            <a:ext cx="109828" cy="41650"/>
          </a:xfrm>
          <a:prstGeom prst="bentConnector3">
            <a:avLst>
              <a:gd name="adj1" fmla="val -6563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8" name="Elbow Connector 73">
            <a:extLst>
              <a:ext uri="{FF2B5EF4-FFF2-40B4-BE49-F238E27FC236}">
                <a16:creationId xmlns:a16="http://schemas.microsoft.com/office/drawing/2014/main" id="{7E434C74-7230-2F50-C68F-ED26F60AEFCD}"/>
              </a:ext>
            </a:extLst>
          </p:cNvPr>
          <p:cNvCxnSpPr>
            <a:cxnSpLocks/>
            <a:stCxn id="118" idx="0"/>
            <a:endCxn id="76" idx="1"/>
          </p:cNvCxnSpPr>
          <p:nvPr/>
        </p:nvCxnSpPr>
        <p:spPr>
          <a:xfrm rot="16200000" flipV="1">
            <a:off x="72027" y="3993475"/>
            <a:ext cx="423232" cy="98244"/>
          </a:xfrm>
          <a:prstGeom prst="bentConnector4">
            <a:avLst>
              <a:gd name="adj1" fmla="val -19686"/>
              <a:gd name="adj2" fmla="val 25974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 name="Elbow Connector 102">
            <a:extLst>
              <a:ext uri="{FF2B5EF4-FFF2-40B4-BE49-F238E27FC236}">
                <a16:creationId xmlns:a16="http://schemas.microsoft.com/office/drawing/2014/main" id="{3110D669-C964-2433-6E0D-6239D48A806E}"/>
              </a:ext>
            </a:extLst>
          </p:cNvPr>
          <p:cNvCxnSpPr>
            <a:cxnSpLocks/>
            <a:stCxn id="127" idx="3"/>
          </p:cNvCxnSpPr>
          <p:nvPr/>
        </p:nvCxnSpPr>
        <p:spPr>
          <a:xfrm flipH="1" flipV="1">
            <a:off x="7819740" y="1317397"/>
            <a:ext cx="742980" cy="3644831"/>
          </a:xfrm>
          <a:prstGeom prst="bentConnector4">
            <a:avLst>
              <a:gd name="adj1" fmla="val -170933"/>
              <a:gd name="adj2" fmla="val 87890"/>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507" name="Rounded Rectangle 1">
            <a:extLst>
              <a:ext uri="{FF2B5EF4-FFF2-40B4-BE49-F238E27FC236}">
                <a16:creationId xmlns:a16="http://schemas.microsoft.com/office/drawing/2014/main" id="{E30889B9-95D3-22AE-6EA8-5433FB3B3EAE}"/>
              </a:ext>
            </a:extLst>
          </p:cNvPr>
          <p:cNvSpPr/>
          <p:nvPr/>
        </p:nvSpPr>
        <p:spPr>
          <a:xfrm>
            <a:off x="8592111" y="-541"/>
            <a:ext cx="1308287" cy="1568169"/>
          </a:xfrm>
          <a:prstGeom prst="roundRect">
            <a:avLst>
              <a:gd name="adj" fmla="val 3048"/>
            </a:avLst>
          </a:prstGeom>
          <a:solidFill>
            <a:schemeClr val="bg1"/>
          </a:solid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a:latin typeface="Helvetica" panose="020B0604020202020204" pitchFamily="34" charset="0"/>
              <a:cs typeface="Helvetica" panose="020B0604020202020204" pitchFamily="34" charset="0"/>
            </a:endParaRPr>
          </a:p>
        </p:txBody>
      </p:sp>
      <p:cxnSp>
        <p:nvCxnSpPr>
          <p:cNvPr id="19" name="Elbow Connector 73">
            <a:extLst>
              <a:ext uri="{FF2B5EF4-FFF2-40B4-BE49-F238E27FC236}">
                <a16:creationId xmlns:a16="http://schemas.microsoft.com/office/drawing/2014/main" id="{2432BCA1-AE7F-27BF-EB53-B24867FE4A1D}"/>
              </a:ext>
            </a:extLst>
          </p:cNvPr>
          <p:cNvCxnSpPr>
            <a:cxnSpLocks/>
            <a:stCxn id="96" idx="3"/>
            <a:endCxn id="272" idx="1"/>
          </p:cNvCxnSpPr>
          <p:nvPr/>
        </p:nvCxnSpPr>
        <p:spPr>
          <a:xfrm flipV="1">
            <a:off x="2454995" y="2333759"/>
            <a:ext cx="4239536" cy="458427"/>
          </a:xfrm>
          <a:prstGeom prst="bentConnector3">
            <a:avLst>
              <a:gd name="adj1" fmla="val 87033"/>
            </a:avLst>
          </a:prstGeom>
          <a:ln w="6350">
            <a:solidFill>
              <a:schemeClr val="tx1"/>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55" name="docshape34">
            <a:extLst>
              <a:ext uri="{FF2B5EF4-FFF2-40B4-BE49-F238E27FC236}">
                <a16:creationId xmlns:a16="http://schemas.microsoft.com/office/drawing/2014/main" id="{645E8027-3A01-ED9D-A255-6F392D8FCC4A}"/>
              </a:ext>
            </a:extLst>
          </p:cNvPr>
          <p:cNvSpPr txBox="1">
            <a:spLocks/>
          </p:cNvSpPr>
          <p:nvPr/>
        </p:nvSpPr>
        <p:spPr bwMode="auto">
          <a:xfrm>
            <a:off x="790852" y="2157081"/>
            <a:ext cx="946085" cy="276999"/>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600">
                <a:cs typeface="Helvetica" panose="020B0604020202020204" pitchFamily="34" charset="0"/>
              </a:rPr>
              <a:t>Pillar 3: PROTECTION AND SOCIAL PROTECTION</a:t>
            </a:r>
            <a:endParaRPr lang="en-US" sz="600" b="0">
              <a:cs typeface="Helvetica" panose="020B0604020202020204" pitchFamily="34" charset="0"/>
            </a:endParaRPr>
          </a:p>
        </p:txBody>
      </p:sp>
      <p:cxnSp>
        <p:nvCxnSpPr>
          <p:cNvPr id="92" name="Elbow Connector 91">
            <a:extLst>
              <a:ext uri="{FF2B5EF4-FFF2-40B4-BE49-F238E27FC236}">
                <a16:creationId xmlns:a16="http://schemas.microsoft.com/office/drawing/2014/main" id="{DA005869-3DE6-A703-4599-94D722390600}"/>
              </a:ext>
            </a:extLst>
          </p:cNvPr>
          <p:cNvCxnSpPr>
            <a:cxnSpLocks/>
            <a:stCxn id="55" idx="0"/>
            <a:endCxn id="489" idx="2"/>
          </p:cNvCxnSpPr>
          <p:nvPr/>
        </p:nvCxnSpPr>
        <p:spPr>
          <a:xfrm rot="5400000" flipH="1" flipV="1">
            <a:off x="1898472" y="812018"/>
            <a:ext cx="710487" cy="1979640"/>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22" name="Elbow Connector 121">
            <a:extLst>
              <a:ext uri="{FF2B5EF4-FFF2-40B4-BE49-F238E27FC236}">
                <a16:creationId xmlns:a16="http://schemas.microsoft.com/office/drawing/2014/main" id="{5F37ADB8-D995-7DA5-E5FB-455928DE091D}"/>
              </a:ext>
            </a:extLst>
          </p:cNvPr>
          <p:cNvCxnSpPr>
            <a:cxnSpLocks/>
            <a:stCxn id="321" idx="3"/>
            <a:endCxn id="34" idx="1"/>
          </p:cNvCxnSpPr>
          <p:nvPr/>
        </p:nvCxnSpPr>
        <p:spPr>
          <a:xfrm flipV="1">
            <a:off x="4789541" y="2088729"/>
            <a:ext cx="307371" cy="3530"/>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38" name="TextBox 37">
            <a:extLst>
              <a:ext uri="{FF2B5EF4-FFF2-40B4-BE49-F238E27FC236}">
                <a16:creationId xmlns:a16="http://schemas.microsoft.com/office/drawing/2014/main" id="{FE298553-04C1-48EF-658E-174C36A1E138}"/>
              </a:ext>
            </a:extLst>
          </p:cNvPr>
          <p:cNvSpPr txBox="1"/>
          <p:nvPr/>
        </p:nvSpPr>
        <p:spPr>
          <a:xfrm>
            <a:off x="324355" y="1684991"/>
            <a:ext cx="1232700" cy="323165"/>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570" b="1">
                <a:solidFill>
                  <a:schemeClr val="bg1"/>
                </a:solidFill>
                <a:effectLst/>
                <a:latin typeface="Helvetica" panose="020B0604020202020204" pitchFamily="34" charset="0"/>
                <a:ea typeface="Times New Roman" panose="02020603050405020304" pitchFamily="18" charset="0"/>
                <a:cs typeface="Helvetica" panose="020B0604020202020204" pitchFamily="34" charset="0"/>
              </a:defRPr>
            </a:lvl1pPr>
          </a:lstStyle>
          <a:p>
            <a:r>
              <a:rPr lang="en-US" sz="700"/>
              <a:t>Pillar 3. Protection </a:t>
            </a:r>
            <a:r>
              <a:rPr lang="en-US" sz="700" b="0"/>
              <a:t>– Increased government protection for FCP and HCs</a:t>
            </a:r>
          </a:p>
        </p:txBody>
      </p:sp>
      <p:cxnSp>
        <p:nvCxnSpPr>
          <p:cNvPr id="105" name="Elbow Connector 73">
            <a:extLst>
              <a:ext uri="{FF2B5EF4-FFF2-40B4-BE49-F238E27FC236}">
                <a16:creationId xmlns:a16="http://schemas.microsoft.com/office/drawing/2014/main" id="{CBD227DA-176C-70DC-9C24-3F9942F557DF}"/>
              </a:ext>
            </a:extLst>
          </p:cNvPr>
          <p:cNvCxnSpPr>
            <a:cxnSpLocks/>
            <a:endCxn id="76" idx="2"/>
          </p:cNvCxnSpPr>
          <p:nvPr/>
        </p:nvCxnSpPr>
        <p:spPr>
          <a:xfrm rot="16200000" flipV="1">
            <a:off x="896478" y="3935810"/>
            <a:ext cx="225422" cy="66209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97" name="TextBox 196">
            <a:extLst>
              <a:ext uri="{FF2B5EF4-FFF2-40B4-BE49-F238E27FC236}">
                <a16:creationId xmlns:a16="http://schemas.microsoft.com/office/drawing/2014/main" id="{80D29C0C-A177-E346-A198-7020E149E237}"/>
              </a:ext>
            </a:extLst>
          </p:cNvPr>
          <p:cNvSpPr txBox="1"/>
          <p:nvPr/>
        </p:nvSpPr>
        <p:spPr>
          <a:xfrm>
            <a:off x="3711026" y="2818419"/>
            <a:ext cx="1375966" cy="276999"/>
          </a:xfrm>
          <a:prstGeom prst="rect">
            <a:avLst/>
          </a:prstGeom>
          <a:solidFill>
            <a:srgbClr val="009EDC"/>
          </a:solidFill>
          <a:ln>
            <a:noFill/>
          </a:ln>
        </p:spPr>
        <p:txBody>
          <a:bodyPr rot="0" vert="horz" wrap="square" lIns="0" tIns="0" rIns="0" bIns="0" anchor="t" anchorCtr="0" upright="1">
            <a:spAutoFit/>
          </a:bodyPr>
          <a:lstStyle>
            <a:defPPr>
              <a:defRPr lang="en-US"/>
            </a:defPPr>
            <a:lvl1pPr algn="ctr">
              <a:spcBef>
                <a:spcPts val="20"/>
              </a:spcBef>
              <a:defRPr sz="600"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b="1"/>
              <a:t>Pillar 1. Increased Access of refugees and HC's To Quality Education, Skills and Learning Opportunities</a:t>
            </a:r>
          </a:p>
        </p:txBody>
      </p:sp>
      <p:sp>
        <p:nvSpPr>
          <p:cNvPr id="272" name="TextBox 271">
            <a:extLst>
              <a:ext uri="{FF2B5EF4-FFF2-40B4-BE49-F238E27FC236}">
                <a16:creationId xmlns:a16="http://schemas.microsoft.com/office/drawing/2014/main" id="{EDA46B71-BFB9-B4A9-C230-6E3A0BDB3702}"/>
              </a:ext>
            </a:extLst>
          </p:cNvPr>
          <p:cNvSpPr txBox="1"/>
          <p:nvPr/>
        </p:nvSpPr>
        <p:spPr>
          <a:xfrm>
            <a:off x="6694531" y="2172176"/>
            <a:ext cx="1824556" cy="323165"/>
          </a:xfrm>
          <a:prstGeom prst="rect">
            <a:avLst/>
          </a:prstGeom>
          <a:solidFill>
            <a:srgbClr val="FF9300"/>
          </a:solidFill>
          <a:ln>
            <a:noFill/>
          </a:ln>
        </p:spPr>
        <p:txBody>
          <a:bodyPr rot="0" vert="horz" wrap="square" lIns="0" tIns="0" rIns="0" bIns="0" anchor="t" anchorCtr="0" upright="1">
            <a:spAutoFit/>
          </a:bodyPr>
          <a:lstStyle>
            <a:defPPr>
              <a:defRPr lang="en-US"/>
            </a:defPPr>
            <a:lvl1pPr algn="ctr">
              <a:spcBef>
                <a:spcPts val="24"/>
              </a:spcBef>
              <a:defRPr sz="571">
                <a:latin typeface="Helvetica" panose="020B0604020202020204" pitchFamily="34" charset="0"/>
                <a:ea typeface="Verdana" panose="020B0604030504040204" pitchFamily="34" charset="0"/>
                <a:cs typeface="Helvetica" panose="020B0604020202020204" pitchFamily="34" charset="0"/>
              </a:defRPr>
            </a:lvl1pPr>
          </a:lstStyle>
          <a:p>
            <a:pPr>
              <a:spcAft>
                <a:spcPts val="1225"/>
              </a:spcAft>
            </a:pPr>
            <a:r>
              <a:rPr lang="en-US" sz="700" b="1">
                <a:solidFill>
                  <a:schemeClr val="bg1"/>
                </a:solidFill>
                <a:ea typeface="Times New Roman" panose="02020603050405020304" pitchFamily="18" charset="0"/>
              </a:rPr>
              <a:t>Pillar 2. Improved livelihoods and expanded economic opportunities,</a:t>
            </a:r>
            <a:r>
              <a:rPr lang="en-US" sz="700">
                <a:solidFill>
                  <a:schemeClr val="bg1"/>
                </a:solidFill>
                <a:ea typeface="Times New Roman" panose="02020603050405020304" pitchFamily="18" charset="0"/>
              </a:rPr>
              <a:t> entrepreneurship and employment with dignity</a:t>
            </a:r>
            <a:endParaRPr lang="en-US" sz="700">
              <a:solidFill>
                <a:schemeClr val="bg1"/>
              </a:solidFill>
            </a:endParaRPr>
          </a:p>
        </p:txBody>
      </p:sp>
      <p:sp>
        <p:nvSpPr>
          <p:cNvPr id="21" name="TextBox 20">
            <a:extLst>
              <a:ext uri="{FF2B5EF4-FFF2-40B4-BE49-F238E27FC236}">
                <a16:creationId xmlns:a16="http://schemas.microsoft.com/office/drawing/2014/main" id="{1DFB35AB-473A-5219-94EE-4E6C770EE1DF}"/>
              </a:ext>
            </a:extLst>
          </p:cNvPr>
          <p:cNvSpPr txBox="1"/>
          <p:nvPr/>
        </p:nvSpPr>
        <p:spPr>
          <a:xfrm>
            <a:off x="3863493" y="4031705"/>
            <a:ext cx="1263722" cy="276999"/>
          </a:xfrm>
          <a:prstGeom prst="rect">
            <a:avLst/>
          </a:prstGeom>
          <a:solidFill>
            <a:srgbClr val="009EDC"/>
          </a:solidFill>
          <a:ln>
            <a:noFill/>
          </a:ln>
        </p:spPr>
        <p:txBody>
          <a:bodyPr rot="0" vert="horz" wrap="square" lIns="0" tIns="0" rIns="0" bIns="0" anchor="t" anchorCtr="0" upright="1">
            <a:spAutoFit/>
          </a:bodyPr>
          <a:lstStyle>
            <a:defPPr>
              <a:defRPr lang="en-US"/>
            </a:defPPr>
            <a:lvl1pPr algn="ctr">
              <a:spcBef>
                <a:spcPts val="20"/>
              </a:spcBef>
              <a:defRPr sz="600" spc="-20">
                <a:solidFill>
                  <a:schemeClr val="bg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1.1: Increased National Capacity to Deliver Quality Education and Vocational Training </a:t>
            </a:r>
          </a:p>
        </p:txBody>
      </p:sp>
      <p:sp>
        <p:nvSpPr>
          <p:cNvPr id="29" name="TextBox 28">
            <a:extLst>
              <a:ext uri="{FF2B5EF4-FFF2-40B4-BE49-F238E27FC236}">
                <a16:creationId xmlns:a16="http://schemas.microsoft.com/office/drawing/2014/main" id="{C238D816-58C4-F49F-A355-DC86D3C97A2C}"/>
              </a:ext>
            </a:extLst>
          </p:cNvPr>
          <p:cNvSpPr txBox="1"/>
          <p:nvPr/>
        </p:nvSpPr>
        <p:spPr>
          <a:xfrm>
            <a:off x="4503881" y="3311056"/>
            <a:ext cx="1375966" cy="276999"/>
          </a:xfrm>
          <a:prstGeom prst="rect">
            <a:avLst/>
          </a:prstGeom>
          <a:solidFill>
            <a:srgbClr val="009EDC"/>
          </a:solidFill>
          <a:ln>
            <a:noFill/>
          </a:ln>
        </p:spPr>
        <p:txBody>
          <a:bodyPr rot="0" vert="horz" wrap="square" lIns="0" tIns="0" rIns="0" bIns="0" anchor="t" anchorCtr="0" upright="1">
            <a:spAutoFit/>
          </a:bodyPr>
          <a:lstStyle>
            <a:defPPr>
              <a:defRPr lang="en-US"/>
            </a:defPPr>
            <a:lvl1pPr algn="ctr">
              <a:spcBef>
                <a:spcPts val="20"/>
              </a:spcBef>
              <a:defRPr sz="600" spc="-20">
                <a:solidFill>
                  <a:schemeClr val="bg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1.3: More FDPs and HCs Access Occupational Relevant Skills and Skills Recognition for Transition to Work ​</a:t>
            </a:r>
          </a:p>
        </p:txBody>
      </p:sp>
      <p:sp>
        <p:nvSpPr>
          <p:cNvPr id="34" name="TextBox 33">
            <a:extLst>
              <a:ext uri="{FF2B5EF4-FFF2-40B4-BE49-F238E27FC236}">
                <a16:creationId xmlns:a16="http://schemas.microsoft.com/office/drawing/2014/main" id="{9DE4F4A8-EB83-AE95-9824-ED1801385A8C}"/>
              </a:ext>
            </a:extLst>
          </p:cNvPr>
          <p:cNvSpPr txBox="1"/>
          <p:nvPr/>
        </p:nvSpPr>
        <p:spPr>
          <a:xfrm>
            <a:off x="5096912" y="1950229"/>
            <a:ext cx="781837"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Skills development to support the </a:t>
            </a:r>
            <a:r>
              <a:rPr lang="en-GB" b="1">
                <a:solidFill>
                  <a:schemeClr val="tx1"/>
                </a:solidFill>
                <a:latin typeface="Helvetica" pitchFamily="2" charset="0"/>
              </a:rPr>
              <a:t>transition</a:t>
            </a:r>
            <a:r>
              <a:rPr lang="en-GB">
                <a:solidFill>
                  <a:schemeClr val="tx1"/>
                </a:solidFill>
                <a:latin typeface="Helvetica" pitchFamily="2" charset="0"/>
              </a:rPr>
              <a:t> to the labour market </a:t>
            </a:r>
          </a:p>
        </p:txBody>
      </p:sp>
      <p:sp>
        <p:nvSpPr>
          <p:cNvPr id="36" name="TextBox 35">
            <a:extLst>
              <a:ext uri="{FF2B5EF4-FFF2-40B4-BE49-F238E27FC236}">
                <a16:creationId xmlns:a16="http://schemas.microsoft.com/office/drawing/2014/main" id="{50D0CF38-FDB3-B74B-E6CE-0350C02746F1}"/>
              </a:ext>
            </a:extLst>
          </p:cNvPr>
          <p:cNvSpPr txBox="1"/>
          <p:nvPr/>
        </p:nvSpPr>
        <p:spPr>
          <a:xfrm>
            <a:off x="2613583" y="2155059"/>
            <a:ext cx="533375"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Learning in  Protective environment</a:t>
            </a:r>
          </a:p>
        </p:txBody>
      </p:sp>
      <p:sp>
        <p:nvSpPr>
          <p:cNvPr id="39" name="TextBox 38">
            <a:extLst>
              <a:ext uri="{FF2B5EF4-FFF2-40B4-BE49-F238E27FC236}">
                <a16:creationId xmlns:a16="http://schemas.microsoft.com/office/drawing/2014/main" id="{1DB2DF11-247B-3750-D37F-646E893DBE89}"/>
              </a:ext>
            </a:extLst>
          </p:cNvPr>
          <p:cNvSpPr txBox="1"/>
          <p:nvPr/>
        </p:nvSpPr>
        <p:spPr>
          <a:xfrm>
            <a:off x="4619105" y="4506800"/>
            <a:ext cx="759728" cy="461665"/>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Youth Centres Upgraded for Learning, Skilling and Engagement 1.1.3, 1.1.4</a:t>
            </a:r>
          </a:p>
        </p:txBody>
      </p:sp>
      <p:sp>
        <p:nvSpPr>
          <p:cNvPr id="45" name="TextBox 44">
            <a:extLst>
              <a:ext uri="{FF2B5EF4-FFF2-40B4-BE49-F238E27FC236}">
                <a16:creationId xmlns:a16="http://schemas.microsoft.com/office/drawing/2014/main" id="{A3B40851-380B-A519-2D47-7943A41216BD}"/>
              </a:ext>
            </a:extLst>
          </p:cNvPr>
          <p:cNvSpPr txBox="1"/>
          <p:nvPr/>
        </p:nvSpPr>
        <p:spPr>
          <a:xfrm>
            <a:off x="6212201" y="2721107"/>
            <a:ext cx="705766" cy="738664"/>
          </a:xfrm>
          <a:prstGeom prst="rect">
            <a:avLst/>
          </a:prstGeom>
          <a:solidFill>
            <a:srgbClr val="FF9300"/>
          </a:solidFill>
          <a:ln>
            <a:noFill/>
          </a:ln>
        </p:spPr>
        <p:txBody>
          <a:bodyPr rot="0" vert="horz" wrap="square" lIns="0" tIns="0" rIns="0" bIns="0" anchor="t" anchorCtr="0" upright="1">
            <a:spAutoFit/>
          </a:bodyPr>
          <a:lstStyle>
            <a:defPPr>
              <a:defRPr lang="en-US"/>
            </a:defPPr>
            <a:lvl1pPr algn="ctr">
              <a:spcBef>
                <a:spcPts val="24"/>
              </a:spcBef>
              <a:defRPr sz="600">
                <a:solidFill>
                  <a:schemeClr val="tx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2.1: Improved Labour Market Governance Supporting Transition to and Entry into Employment and Formalization</a:t>
            </a:r>
          </a:p>
        </p:txBody>
      </p:sp>
      <p:sp>
        <p:nvSpPr>
          <p:cNvPr id="47" name="TextBox 46">
            <a:extLst>
              <a:ext uri="{FF2B5EF4-FFF2-40B4-BE49-F238E27FC236}">
                <a16:creationId xmlns:a16="http://schemas.microsoft.com/office/drawing/2014/main" id="{2ED4C302-4947-FCE3-5F83-87F4575E92F7}"/>
              </a:ext>
            </a:extLst>
          </p:cNvPr>
          <p:cNvSpPr txBox="1"/>
          <p:nvPr/>
        </p:nvSpPr>
        <p:spPr>
          <a:xfrm>
            <a:off x="7054155" y="2714529"/>
            <a:ext cx="898799" cy="646331"/>
          </a:xfrm>
          <a:prstGeom prst="rect">
            <a:avLst/>
          </a:prstGeom>
          <a:solidFill>
            <a:srgbClr val="FF9300"/>
          </a:solidFill>
          <a:ln>
            <a:noFill/>
          </a:ln>
        </p:spPr>
        <p:txBody>
          <a:bodyPr rot="0" vert="horz" wrap="square" lIns="0" tIns="0" rIns="0" bIns="0" anchor="t" anchorCtr="0" upright="1">
            <a:spAutoFit/>
          </a:bodyPr>
          <a:lstStyle>
            <a:defPPr>
              <a:defRPr lang="en-US"/>
            </a:defPPr>
            <a:lvl1pPr algn="ctr">
              <a:spcBef>
                <a:spcPts val="24"/>
              </a:spcBef>
              <a:defRPr sz="600">
                <a:solidFill>
                  <a:schemeClr val="tx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2.2: Increased Private Sector or Public Investment and Enhanced Business Environment for Creating Economic Opportunities for FDPs and HCs</a:t>
            </a:r>
          </a:p>
        </p:txBody>
      </p:sp>
      <p:sp>
        <p:nvSpPr>
          <p:cNvPr id="50" name="TextBox 49">
            <a:extLst>
              <a:ext uri="{FF2B5EF4-FFF2-40B4-BE49-F238E27FC236}">
                <a16:creationId xmlns:a16="http://schemas.microsoft.com/office/drawing/2014/main" id="{6A294A46-4712-847F-EC06-4D5C53A8C069}"/>
              </a:ext>
            </a:extLst>
          </p:cNvPr>
          <p:cNvSpPr txBox="1"/>
          <p:nvPr/>
        </p:nvSpPr>
        <p:spPr>
          <a:xfrm rot="10800000" flipV="1">
            <a:off x="8014694" y="2714529"/>
            <a:ext cx="683621" cy="553998"/>
          </a:xfrm>
          <a:prstGeom prst="rect">
            <a:avLst/>
          </a:prstGeom>
          <a:solidFill>
            <a:srgbClr val="FF9300"/>
          </a:solidFill>
          <a:ln>
            <a:noFill/>
          </a:ln>
        </p:spPr>
        <p:txBody>
          <a:bodyPr rot="0" vert="horz" wrap="square" lIns="0" tIns="0" rIns="0" bIns="0" anchor="t" anchorCtr="0" upright="1">
            <a:spAutoFit/>
          </a:bodyPr>
          <a:lstStyle>
            <a:defPPr>
              <a:defRPr lang="en-US"/>
            </a:defPPr>
            <a:lvl1pPr algn="ctr">
              <a:spcBef>
                <a:spcPts val="24"/>
              </a:spcBef>
              <a:defRPr sz="600">
                <a:solidFill>
                  <a:schemeClr val="tx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2.3: Increased Access to Finance, Business Development and Entrepreneurial Support</a:t>
            </a:r>
          </a:p>
        </p:txBody>
      </p:sp>
      <p:sp>
        <p:nvSpPr>
          <p:cNvPr id="58" name="TextBox 57">
            <a:extLst>
              <a:ext uri="{FF2B5EF4-FFF2-40B4-BE49-F238E27FC236}">
                <a16:creationId xmlns:a16="http://schemas.microsoft.com/office/drawing/2014/main" id="{2E4E1C80-F3F3-B80A-5A0F-67AB1AB60248}"/>
              </a:ext>
            </a:extLst>
          </p:cNvPr>
          <p:cNvSpPr txBox="1"/>
          <p:nvPr/>
        </p:nvSpPr>
        <p:spPr>
          <a:xfrm>
            <a:off x="8756205" y="2714529"/>
            <a:ext cx="819032" cy="553998"/>
          </a:xfrm>
          <a:prstGeom prst="rect">
            <a:avLst/>
          </a:prstGeom>
          <a:solidFill>
            <a:srgbClr val="FF9300"/>
          </a:solidFill>
          <a:ln>
            <a:noFill/>
          </a:ln>
        </p:spPr>
        <p:txBody>
          <a:bodyPr rot="0" vert="horz" wrap="square" lIns="0" tIns="0" rIns="0" bIns="0" anchor="t" anchorCtr="0" upright="1">
            <a:spAutoFit/>
          </a:bodyPr>
          <a:lstStyle>
            <a:defPPr>
              <a:defRPr lang="en-US"/>
            </a:defPPr>
            <a:lvl1pPr algn="ctr">
              <a:spcBef>
                <a:spcPts val="24"/>
              </a:spcBef>
              <a:defRPr sz="600">
                <a:solidFill>
                  <a:schemeClr val="tx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2.4: Enhanced Capacity to Protect Rights at Work and Promote Safe and Secure Working Environments for All Workers</a:t>
            </a:r>
          </a:p>
        </p:txBody>
      </p:sp>
      <p:sp>
        <p:nvSpPr>
          <p:cNvPr id="74" name="TextBox 73">
            <a:extLst>
              <a:ext uri="{FF2B5EF4-FFF2-40B4-BE49-F238E27FC236}">
                <a16:creationId xmlns:a16="http://schemas.microsoft.com/office/drawing/2014/main" id="{7D1782EB-DE41-1327-1610-B6BF96EF7103}"/>
              </a:ext>
            </a:extLst>
          </p:cNvPr>
          <p:cNvSpPr txBox="1"/>
          <p:nvPr/>
        </p:nvSpPr>
        <p:spPr>
          <a:xfrm>
            <a:off x="991765" y="4371948"/>
            <a:ext cx="696940" cy="738664"/>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600" b="1">
                <a:solidFill>
                  <a:schemeClr val="bg1"/>
                </a:solidFill>
                <a:effectLst/>
                <a:latin typeface="Helvetica" pitchFamily="2" charset="0"/>
                <a:ea typeface="Times New Roman" panose="02020603050405020304" pitchFamily="18"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3.1: Strengthened Legal, Policy and Regulatory Environment for Refugee Protection/ Social Protection and Inclusion</a:t>
            </a:r>
          </a:p>
        </p:txBody>
      </p:sp>
      <p:sp>
        <p:nvSpPr>
          <p:cNvPr id="76" name="TextBox 75">
            <a:extLst>
              <a:ext uri="{FF2B5EF4-FFF2-40B4-BE49-F238E27FC236}">
                <a16:creationId xmlns:a16="http://schemas.microsoft.com/office/drawing/2014/main" id="{84C4D300-5487-C11C-D7EA-DEE3B24C1DE1}"/>
              </a:ext>
            </a:extLst>
          </p:cNvPr>
          <p:cNvSpPr txBox="1"/>
          <p:nvPr/>
        </p:nvSpPr>
        <p:spPr>
          <a:xfrm>
            <a:off x="234521" y="3507815"/>
            <a:ext cx="887241" cy="646331"/>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600" b="1">
                <a:solidFill>
                  <a:schemeClr val="bg1"/>
                </a:solidFill>
                <a:effectLst/>
                <a:latin typeface="Helvetica" pitchFamily="2" charset="0"/>
                <a:ea typeface="Times New Roman" panose="02020603050405020304" pitchFamily="18"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3.2: Refugees and HCs Have Increased Access To (Strengthened) Community-based, Local and/or National Protection Mechanisms/Services</a:t>
            </a:r>
          </a:p>
        </p:txBody>
      </p:sp>
      <p:sp>
        <p:nvSpPr>
          <p:cNvPr id="79" name="TextBox 78">
            <a:extLst>
              <a:ext uri="{FF2B5EF4-FFF2-40B4-BE49-F238E27FC236}">
                <a16:creationId xmlns:a16="http://schemas.microsoft.com/office/drawing/2014/main" id="{6F70A38F-442C-7AB1-A96F-84127BC780DE}"/>
              </a:ext>
            </a:extLst>
          </p:cNvPr>
          <p:cNvSpPr txBox="1"/>
          <p:nvPr/>
        </p:nvSpPr>
        <p:spPr>
          <a:xfrm>
            <a:off x="90235" y="2519418"/>
            <a:ext cx="1028181" cy="553998"/>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600" b="1">
                <a:solidFill>
                  <a:schemeClr val="bg1"/>
                </a:solidFill>
                <a:effectLst/>
                <a:latin typeface="Helvetica" pitchFamily="2" charset="0"/>
                <a:ea typeface="Times New Roman" panose="02020603050405020304" pitchFamily="18"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3.3 Refugees and HCs Who Do Not Have Access to Protection Services Are Provided with Complementary Partner-delivered Protection</a:t>
            </a:r>
          </a:p>
        </p:txBody>
      </p:sp>
      <p:sp>
        <p:nvSpPr>
          <p:cNvPr id="93" name="TextBox 92">
            <a:extLst>
              <a:ext uri="{FF2B5EF4-FFF2-40B4-BE49-F238E27FC236}">
                <a16:creationId xmlns:a16="http://schemas.microsoft.com/office/drawing/2014/main" id="{BADE8B17-C14F-67DA-3AB3-3A1A6D592520}"/>
              </a:ext>
            </a:extLst>
          </p:cNvPr>
          <p:cNvSpPr txBox="1"/>
          <p:nvPr/>
        </p:nvSpPr>
        <p:spPr>
          <a:xfrm>
            <a:off x="1387316" y="3507815"/>
            <a:ext cx="900884" cy="646331"/>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600" b="1">
                <a:solidFill>
                  <a:schemeClr val="bg1"/>
                </a:solidFill>
                <a:effectLst/>
                <a:latin typeface="Helvetica" pitchFamily="2" charset="0"/>
                <a:ea typeface="Times New Roman" panose="02020603050405020304" pitchFamily="18"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3.4: FDPs and HCs Have Increased Access To (Strengthened) Community-based, Local and/or National-level Social Protection Mechanisms/Services</a:t>
            </a:r>
          </a:p>
        </p:txBody>
      </p:sp>
      <p:sp>
        <p:nvSpPr>
          <p:cNvPr id="96" name="TextBox 95">
            <a:extLst>
              <a:ext uri="{FF2B5EF4-FFF2-40B4-BE49-F238E27FC236}">
                <a16:creationId xmlns:a16="http://schemas.microsoft.com/office/drawing/2014/main" id="{ECF90059-9951-BF77-6683-BFCE50431D98}"/>
              </a:ext>
            </a:extLst>
          </p:cNvPr>
          <p:cNvSpPr txBox="1"/>
          <p:nvPr/>
        </p:nvSpPr>
        <p:spPr>
          <a:xfrm>
            <a:off x="1447298" y="2515187"/>
            <a:ext cx="1007697" cy="553998"/>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600" b="1">
                <a:solidFill>
                  <a:schemeClr val="bg1"/>
                </a:solidFill>
                <a:effectLst/>
                <a:latin typeface="Helvetica" pitchFamily="2" charset="0"/>
                <a:ea typeface="Times New Roman" panose="02020603050405020304" pitchFamily="18"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3.5: FDPs and HCs Who Do Not Have Access to the Social Protection Services Are Provided with Complementary Partner-Delivered Social Protection</a:t>
            </a:r>
          </a:p>
        </p:txBody>
      </p:sp>
      <p:sp>
        <p:nvSpPr>
          <p:cNvPr id="102" name="TextBox 101">
            <a:extLst>
              <a:ext uri="{FF2B5EF4-FFF2-40B4-BE49-F238E27FC236}">
                <a16:creationId xmlns:a16="http://schemas.microsoft.com/office/drawing/2014/main" id="{3826A83F-E6C6-819C-CE5F-3192633AA5B9}"/>
              </a:ext>
            </a:extLst>
          </p:cNvPr>
          <p:cNvSpPr txBox="1"/>
          <p:nvPr/>
        </p:nvSpPr>
        <p:spPr>
          <a:xfrm>
            <a:off x="6128298" y="5241251"/>
            <a:ext cx="601241" cy="369332"/>
          </a:xfrm>
          <a:prstGeom prst="rect">
            <a:avLst/>
          </a:prstGeom>
          <a:solidFill>
            <a:schemeClr val="bg2">
              <a:lumMod val="90000"/>
            </a:schemeClr>
          </a:solidFill>
          <a:ln>
            <a:noFill/>
          </a:ln>
        </p:spPr>
        <p:txBody>
          <a:bodyPr rot="0" vert="horz" wrap="square" lIns="0" tIns="0" rIns="0" bIns="0" anchor="t" anchorCtr="0" upright="1">
            <a:spAutoFit/>
          </a:bodyPr>
          <a:lstStyle>
            <a:defPPr>
              <a:defRPr lang="en-US"/>
            </a:defPPr>
            <a:lvl1pPr algn="ctr">
              <a:spcBef>
                <a:spcPts val="24"/>
              </a:spcBef>
              <a:defRPr sz="600" b="0">
                <a:solidFill>
                  <a:schemeClr val="tx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4.1: Improved Access to WASH Facilities by FDPs and HCs</a:t>
            </a:r>
          </a:p>
        </p:txBody>
      </p:sp>
      <p:sp>
        <p:nvSpPr>
          <p:cNvPr id="104" name="TextBox 103">
            <a:extLst>
              <a:ext uri="{FF2B5EF4-FFF2-40B4-BE49-F238E27FC236}">
                <a16:creationId xmlns:a16="http://schemas.microsoft.com/office/drawing/2014/main" id="{7A15A3EA-C7B4-C8C3-4DE9-A4E331F9707B}"/>
              </a:ext>
            </a:extLst>
          </p:cNvPr>
          <p:cNvSpPr txBox="1"/>
          <p:nvPr/>
        </p:nvSpPr>
        <p:spPr>
          <a:xfrm>
            <a:off x="6794581" y="5241252"/>
            <a:ext cx="534212" cy="553998"/>
          </a:xfrm>
          <a:prstGeom prst="rect">
            <a:avLst/>
          </a:prstGeom>
          <a:solidFill>
            <a:schemeClr val="bg1">
              <a:lumMod val="95000"/>
            </a:schemeClr>
          </a:solidFill>
          <a:ln>
            <a:noFill/>
          </a:ln>
        </p:spPr>
        <p:txBody>
          <a:bodyPr rot="0" vert="horz" wrap="square" lIns="0" tIns="0" rIns="0" bIns="0" anchor="t" anchorCtr="0" upright="1">
            <a:spAutoFit/>
          </a:bodyPr>
          <a:lstStyle>
            <a:defPPr>
              <a:defRPr lang="en-US"/>
            </a:defPPr>
            <a:lvl1pPr algn="ctr">
              <a:spcBef>
                <a:spcPts val="24"/>
              </a:spcBef>
              <a:defRPr sz="600" b="0">
                <a:solidFill>
                  <a:schemeClr val="tx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solidFill>
                  <a:schemeClr val="bg1">
                    <a:lumMod val="85000"/>
                  </a:schemeClr>
                </a:solidFill>
              </a:rPr>
              <a:t>4.2: Enhanced Management, Capacity, And Sustainability for Critical Infrastructure</a:t>
            </a:r>
          </a:p>
        </p:txBody>
      </p:sp>
      <p:sp>
        <p:nvSpPr>
          <p:cNvPr id="107" name="TextBox 106">
            <a:extLst>
              <a:ext uri="{FF2B5EF4-FFF2-40B4-BE49-F238E27FC236}">
                <a16:creationId xmlns:a16="http://schemas.microsoft.com/office/drawing/2014/main" id="{044AEF7E-B5FF-9BB9-30EF-3833E376F3D7}"/>
              </a:ext>
            </a:extLst>
          </p:cNvPr>
          <p:cNvSpPr txBox="1"/>
          <p:nvPr/>
        </p:nvSpPr>
        <p:spPr>
          <a:xfrm>
            <a:off x="7373617" y="5241252"/>
            <a:ext cx="533375" cy="830997"/>
          </a:xfrm>
          <a:prstGeom prst="rect">
            <a:avLst/>
          </a:prstGeom>
          <a:solidFill>
            <a:schemeClr val="bg2">
              <a:lumMod val="90000"/>
            </a:schemeClr>
          </a:solidFill>
          <a:ln>
            <a:noFill/>
          </a:ln>
        </p:spPr>
        <p:txBody>
          <a:bodyPr rot="0" vert="horz" wrap="square" lIns="0" tIns="0" rIns="0" bIns="0" anchor="t" anchorCtr="0" upright="1">
            <a:spAutoFit/>
          </a:bodyPr>
          <a:lstStyle>
            <a:defPPr>
              <a:defRPr lang="en-US"/>
            </a:defPPr>
            <a:lvl1pPr algn="ctr">
              <a:spcBef>
                <a:spcPts val="24"/>
              </a:spcBef>
              <a:defRPr sz="600" b="0">
                <a:solidFill>
                  <a:schemeClr val="tx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4.3: Improved Access to Quality and Affordable Housing by FDPs and HCs</a:t>
            </a:r>
          </a:p>
          <a:p>
            <a:r>
              <a:rPr lang="en-GB"/>
              <a:t>4.3.1, 4.3.2, 4.3.3, 4.3.4, 4.3.5 </a:t>
            </a:r>
          </a:p>
        </p:txBody>
      </p:sp>
      <p:sp>
        <p:nvSpPr>
          <p:cNvPr id="110" name="TextBox 109">
            <a:extLst>
              <a:ext uri="{FF2B5EF4-FFF2-40B4-BE49-F238E27FC236}">
                <a16:creationId xmlns:a16="http://schemas.microsoft.com/office/drawing/2014/main" id="{5D655AC5-525C-9F0D-E621-10DB69F58A4F}"/>
              </a:ext>
            </a:extLst>
          </p:cNvPr>
          <p:cNvSpPr txBox="1"/>
          <p:nvPr/>
        </p:nvSpPr>
        <p:spPr>
          <a:xfrm>
            <a:off x="7932624" y="5241252"/>
            <a:ext cx="573376" cy="646331"/>
          </a:xfrm>
          <a:prstGeom prst="rect">
            <a:avLst/>
          </a:prstGeom>
          <a:solidFill>
            <a:schemeClr val="bg2">
              <a:lumMod val="90000"/>
            </a:schemeClr>
          </a:solidFill>
          <a:ln>
            <a:noFill/>
          </a:ln>
        </p:spPr>
        <p:txBody>
          <a:bodyPr rot="0" vert="horz" wrap="square" lIns="0" tIns="0" rIns="0" bIns="0" anchor="t" anchorCtr="0" upright="1">
            <a:spAutoFit/>
          </a:bodyPr>
          <a:lstStyle>
            <a:defPPr>
              <a:defRPr lang="en-US"/>
            </a:defPPr>
            <a:lvl1pPr algn="ctr">
              <a:spcBef>
                <a:spcPts val="24"/>
              </a:spcBef>
              <a:defRPr sz="600" b="0">
                <a:solidFill>
                  <a:schemeClr val="tx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4.4: Improved Inclusive Access to Digital Connectivity and Internet for FDPs and HCs</a:t>
            </a:r>
          </a:p>
          <a:p>
            <a:r>
              <a:rPr lang="en-GB"/>
              <a:t>4.4.1, 4.4.2</a:t>
            </a:r>
          </a:p>
        </p:txBody>
      </p:sp>
      <p:sp>
        <p:nvSpPr>
          <p:cNvPr id="113" name="TextBox 112">
            <a:extLst>
              <a:ext uri="{FF2B5EF4-FFF2-40B4-BE49-F238E27FC236}">
                <a16:creationId xmlns:a16="http://schemas.microsoft.com/office/drawing/2014/main" id="{5D6F1ECE-C770-1D26-33DE-B5FDABE41BC0}"/>
              </a:ext>
            </a:extLst>
          </p:cNvPr>
          <p:cNvSpPr txBox="1"/>
          <p:nvPr/>
        </p:nvSpPr>
        <p:spPr>
          <a:xfrm>
            <a:off x="6101937" y="5753489"/>
            <a:ext cx="659646" cy="461665"/>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Improved access to water, sanitation and hygiene (WASH) in school for FDP and HC</a:t>
            </a:r>
          </a:p>
        </p:txBody>
      </p:sp>
      <p:sp>
        <p:nvSpPr>
          <p:cNvPr id="127" name="TextBox 126">
            <a:extLst>
              <a:ext uri="{FF2B5EF4-FFF2-40B4-BE49-F238E27FC236}">
                <a16:creationId xmlns:a16="http://schemas.microsoft.com/office/drawing/2014/main" id="{47516D8F-9362-8BEB-C9FC-47A96254EFDF}"/>
              </a:ext>
            </a:extLst>
          </p:cNvPr>
          <p:cNvSpPr txBox="1"/>
          <p:nvPr/>
        </p:nvSpPr>
        <p:spPr>
          <a:xfrm>
            <a:off x="6112463" y="4854506"/>
            <a:ext cx="2450257" cy="215444"/>
          </a:xfrm>
          <a:prstGeom prst="rect">
            <a:avLst/>
          </a:prstGeom>
          <a:solidFill>
            <a:schemeClr val="bg2">
              <a:lumMod val="90000"/>
            </a:schemeClr>
          </a:solidFill>
          <a:ln>
            <a:noFill/>
          </a:ln>
        </p:spPr>
        <p:txBody>
          <a:bodyPr rot="0" vert="horz" wrap="square" lIns="0" tIns="0" rIns="0" bIns="0" anchor="t" anchorCtr="0" upright="1">
            <a:spAutoFit/>
          </a:bodyPr>
          <a:lstStyle>
            <a:defPPr>
              <a:defRPr lang="en-US"/>
            </a:defPPr>
            <a:lvl1pPr algn="ctr">
              <a:spcBef>
                <a:spcPts val="24"/>
              </a:spcBef>
              <a:defRPr sz="571" b="0">
                <a:latin typeface="Helvetica" panose="020B0604020202020204" pitchFamily="34" charset="0"/>
                <a:ea typeface="Verdana" panose="020B0604030504040204" pitchFamily="34" charset="0"/>
                <a:cs typeface="Helvetica" panose="020B0604020202020204" pitchFamily="34" charset="0"/>
              </a:defRPr>
            </a:lvl1pPr>
          </a:lstStyle>
          <a:p>
            <a:r>
              <a:rPr lang="en-US" sz="700" b="1"/>
              <a:t>Pillar 4. Improved services, facilities, and information systems </a:t>
            </a:r>
            <a:r>
              <a:rPr lang="en-US" sz="700"/>
              <a:t>essential to forcibly displaced and host communities</a:t>
            </a:r>
          </a:p>
        </p:txBody>
      </p:sp>
      <p:cxnSp>
        <p:nvCxnSpPr>
          <p:cNvPr id="211" name="Elbow Connector 73">
            <a:extLst>
              <a:ext uri="{FF2B5EF4-FFF2-40B4-BE49-F238E27FC236}">
                <a16:creationId xmlns:a16="http://schemas.microsoft.com/office/drawing/2014/main" id="{5EC06798-E1B5-1FC4-D52F-2489993AB909}"/>
              </a:ext>
            </a:extLst>
          </p:cNvPr>
          <p:cNvCxnSpPr>
            <a:cxnSpLocks/>
            <a:endCxn id="93" idx="2"/>
          </p:cNvCxnSpPr>
          <p:nvPr/>
        </p:nvCxnSpPr>
        <p:spPr>
          <a:xfrm rot="5400000" flipH="1" flipV="1">
            <a:off x="1476285" y="4018096"/>
            <a:ext cx="225422" cy="49752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3" name="Elbow Connector 73">
            <a:extLst>
              <a:ext uri="{FF2B5EF4-FFF2-40B4-BE49-F238E27FC236}">
                <a16:creationId xmlns:a16="http://schemas.microsoft.com/office/drawing/2014/main" id="{0611F5AE-FB71-4CA6-31A6-7BDD4EDD075C}"/>
              </a:ext>
            </a:extLst>
          </p:cNvPr>
          <p:cNvCxnSpPr>
            <a:cxnSpLocks/>
            <a:stCxn id="93" idx="1"/>
            <a:endCxn id="55" idx="2"/>
          </p:cNvCxnSpPr>
          <p:nvPr/>
        </p:nvCxnSpPr>
        <p:spPr>
          <a:xfrm rot="10800000">
            <a:off x="1263896" y="2434081"/>
            <a:ext cx="123421" cy="139690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8" name="Elbow Connector 73">
            <a:extLst>
              <a:ext uri="{FF2B5EF4-FFF2-40B4-BE49-F238E27FC236}">
                <a16:creationId xmlns:a16="http://schemas.microsoft.com/office/drawing/2014/main" id="{9B3AE98C-8515-568E-91F1-33E177A07893}"/>
              </a:ext>
            </a:extLst>
          </p:cNvPr>
          <p:cNvCxnSpPr>
            <a:cxnSpLocks/>
            <a:stCxn id="76" idx="3"/>
            <a:endCxn id="55" idx="2"/>
          </p:cNvCxnSpPr>
          <p:nvPr/>
        </p:nvCxnSpPr>
        <p:spPr>
          <a:xfrm flipV="1">
            <a:off x="1121762" y="2434080"/>
            <a:ext cx="142133" cy="139690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6" name="Elbow Connector 73">
            <a:extLst>
              <a:ext uri="{FF2B5EF4-FFF2-40B4-BE49-F238E27FC236}">
                <a16:creationId xmlns:a16="http://schemas.microsoft.com/office/drawing/2014/main" id="{0ED8D123-A118-112B-3772-BF24F2AEBD81}"/>
              </a:ext>
            </a:extLst>
          </p:cNvPr>
          <p:cNvCxnSpPr>
            <a:cxnSpLocks/>
            <a:stCxn id="79" idx="3"/>
            <a:endCxn id="55" idx="2"/>
          </p:cNvCxnSpPr>
          <p:nvPr/>
        </p:nvCxnSpPr>
        <p:spPr>
          <a:xfrm flipV="1">
            <a:off x="1118416" y="2434080"/>
            <a:ext cx="145479" cy="36233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0" name="Elbow Connector 73">
            <a:extLst>
              <a:ext uri="{FF2B5EF4-FFF2-40B4-BE49-F238E27FC236}">
                <a16:creationId xmlns:a16="http://schemas.microsoft.com/office/drawing/2014/main" id="{C061CE51-C7E8-988A-F663-5B4A25B47189}"/>
              </a:ext>
            </a:extLst>
          </p:cNvPr>
          <p:cNvCxnSpPr>
            <a:cxnSpLocks/>
            <a:stCxn id="96" idx="1"/>
            <a:endCxn id="55" idx="2"/>
          </p:cNvCxnSpPr>
          <p:nvPr/>
        </p:nvCxnSpPr>
        <p:spPr>
          <a:xfrm rot="10800000">
            <a:off x="1263896" y="2434080"/>
            <a:ext cx="183403" cy="35810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77" name="Elbow Connector 73">
            <a:extLst>
              <a:ext uri="{FF2B5EF4-FFF2-40B4-BE49-F238E27FC236}">
                <a16:creationId xmlns:a16="http://schemas.microsoft.com/office/drawing/2014/main" id="{955C1143-DB22-B042-6BD6-3A90634E958B}"/>
              </a:ext>
            </a:extLst>
          </p:cNvPr>
          <p:cNvCxnSpPr>
            <a:cxnSpLocks/>
            <a:stCxn id="21" idx="0"/>
            <a:endCxn id="29" idx="2"/>
          </p:cNvCxnSpPr>
          <p:nvPr/>
        </p:nvCxnSpPr>
        <p:spPr>
          <a:xfrm rot="5400000" flipH="1" flipV="1">
            <a:off x="4621784" y="3461625"/>
            <a:ext cx="443650" cy="696510"/>
          </a:xfrm>
          <a:prstGeom prst="bentConnector3">
            <a:avLst>
              <a:gd name="adj1" fmla="val 1539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21" name="TextBox 320">
            <a:extLst>
              <a:ext uri="{FF2B5EF4-FFF2-40B4-BE49-F238E27FC236}">
                <a16:creationId xmlns:a16="http://schemas.microsoft.com/office/drawing/2014/main" id="{02CE0F23-C683-9A3F-F010-5EF110B620C8}"/>
              </a:ext>
            </a:extLst>
          </p:cNvPr>
          <p:cNvSpPr txBox="1"/>
          <p:nvPr/>
        </p:nvSpPr>
        <p:spPr>
          <a:xfrm>
            <a:off x="3661319" y="1907593"/>
            <a:ext cx="1128222" cy="369332"/>
          </a:xfrm>
          <a:prstGeom prst="rect">
            <a:avLst/>
          </a:prstGeom>
          <a:solidFill>
            <a:srgbClr val="009EDC"/>
          </a:solidFill>
          <a:ln>
            <a:noFill/>
          </a:ln>
        </p:spPr>
        <p:txBody>
          <a:bodyPr rot="0" vert="horz" wrap="square" lIns="0" tIns="0" rIns="0" bIns="0" anchor="t" anchorCtr="0" upright="1">
            <a:spAutoFit/>
          </a:bodyPr>
          <a:lstStyle>
            <a:defPPr>
              <a:defRPr lang="en-US"/>
            </a:defPPr>
            <a:lvl1pPr algn="ctr">
              <a:spcBef>
                <a:spcPts val="20"/>
              </a:spcBef>
              <a:defRPr sz="600" spc="-20">
                <a:solidFill>
                  <a:schemeClr val="bg1"/>
                </a:solidFill>
                <a:latin typeface="Helvetica" pitchFamily="2" charset="0"/>
                <a:ea typeface="Verdana" panose="020B0604030504040204" pitchFamily="34"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a:t>1.2: More FDPs And HCs Enrolled and Retained in Formal and Non-Formal Education At (Pre-) Primary and Secondary Levels </a:t>
            </a:r>
          </a:p>
        </p:txBody>
      </p:sp>
      <p:cxnSp>
        <p:nvCxnSpPr>
          <p:cNvPr id="331" name="Elbow Connector 73">
            <a:extLst>
              <a:ext uri="{FF2B5EF4-FFF2-40B4-BE49-F238E27FC236}">
                <a16:creationId xmlns:a16="http://schemas.microsoft.com/office/drawing/2014/main" id="{02BC417A-53A3-6AB2-8B79-EB97F4E18329}"/>
              </a:ext>
            </a:extLst>
          </p:cNvPr>
          <p:cNvCxnSpPr>
            <a:cxnSpLocks/>
            <a:stCxn id="72" idx="1"/>
            <a:endCxn id="36" idx="3"/>
          </p:cNvCxnSpPr>
          <p:nvPr/>
        </p:nvCxnSpPr>
        <p:spPr>
          <a:xfrm rot="10800000">
            <a:off x="3146958" y="2293559"/>
            <a:ext cx="625932" cy="24235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43" name="Elbow Connector 73">
            <a:extLst>
              <a:ext uri="{FF2B5EF4-FFF2-40B4-BE49-F238E27FC236}">
                <a16:creationId xmlns:a16="http://schemas.microsoft.com/office/drawing/2014/main" id="{6ECA600B-DBB5-2457-98CD-B7CA6495ED79}"/>
              </a:ext>
            </a:extLst>
          </p:cNvPr>
          <p:cNvCxnSpPr>
            <a:cxnSpLocks/>
            <a:stCxn id="29" idx="0"/>
            <a:endCxn id="197" idx="2"/>
          </p:cNvCxnSpPr>
          <p:nvPr/>
        </p:nvCxnSpPr>
        <p:spPr>
          <a:xfrm rot="16200000" flipV="1">
            <a:off x="4687618" y="2806809"/>
            <a:ext cx="215638" cy="79285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56" name="Straight Arrow Connector 355">
            <a:extLst>
              <a:ext uri="{FF2B5EF4-FFF2-40B4-BE49-F238E27FC236}">
                <a16:creationId xmlns:a16="http://schemas.microsoft.com/office/drawing/2014/main" id="{E93A60B3-D12A-79D8-49C5-2F8882598743}"/>
              </a:ext>
            </a:extLst>
          </p:cNvPr>
          <p:cNvCxnSpPr>
            <a:cxnSpLocks/>
          </p:cNvCxnSpPr>
          <p:nvPr/>
        </p:nvCxnSpPr>
        <p:spPr>
          <a:xfrm>
            <a:off x="2499210" y="1610350"/>
            <a:ext cx="1440380" cy="1190643"/>
          </a:xfrm>
          <a:prstGeom prst="straightConnector1">
            <a:avLst/>
          </a:prstGeom>
          <a:ln w="12700">
            <a:solidFill>
              <a:schemeClr val="tx1">
                <a:lumMod val="85000"/>
                <a:lumOff val="15000"/>
              </a:schemeClr>
            </a:solidFill>
            <a:headEnd type="triangle" w="med" len="med"/>
            <a:tailEnd type="triangle" w="med" len="med"/>
          </a:ln>
        </p:spPr>
        <p:style>
          <a:lnRef idx="2">
            <a:schemeClr val="accent1"/>
          </a:lnRef>
          <a:fillRef idx="0">
            <a:schemeClr val="accent1"/>
          </a:fillRef>
          <a:effectRef idx="1">
            <a:schemeClr val="accent1"/>
          </a:effectRef>
          <a:fontRef idx="minor">
            <a:schemeClr val="tx1"/>
          </a:fontRef>
        </p:style>
      </p:cxnSp>
      <p:cxnSp>
        <p:nvCxnSpPr>
          <p:cNvPr id="363" name="Elbow Connector 362">
            <a:extLst>
              <a:ext uri="{FF2B5EF4-FFF2-40B4-BE49-F238E27FC236}">
                <a16:creationId xmlns:a16="http://schemas.microsoft.com/office/drawing/2014/main" id="{8393BDB7-7E91-431A-4FD9-F29C1664C3C2}"/>
              </a:ext>
            </a:extLst>
          </p:cNvPr>
          <p:cNvCxnSpPr>
            <a:cxnSpLocks/>
            <a:stCxn id="321" idx="0"/>
            <a:endCxn id="489" idx="2"/>
          </p:cNvCxnSpPr>
          <p:nvPr/>
        </p:nvCxnSpPr>
        <p:spPr>
          <a:xfrm rot="16200000" flipV="1">
            <a:off x="3503984" y="1186146"/>
            <a:ext cx="460999" cy="98189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370" name="Elbow Connector 73">
            <a:extLst>
              <a:ext uri="{FF2B5EF4-FFF2-40B4-BE49-F238E27FC236}">
                <a16:creationId xmlns:a16="http://schemas.microsoft.com/office/drawing/2014/main" id="{CEEC2E50-2BDF-1145-B23B-CE2E16397B4D}"/>
              </a:ext>
            </a:extLst>
          </p:cNvPr>
          <p:cNvCxnSpPr>
            <a:cxnSpLocks/>
            <a:stCxn id="77" idx="1"/>
            <a:endCxn id="197" idx="1"/>
          </p:cNvCxnSpPr>
          <p:nvPr/>
        </p:nvCxnSpPr>
        <p:spPr>
          <a:xfrm rot="10800000" flipH="1">
            <a:off x="3532192" y="2956920"/>
            <a:ext cx="178834" cy="382407"/>
          </a:xfrm>
          <a:prstGeom prst="bentConnector3">
            <a:avLst>
              <a:gd name="adj1" fmla="val -6147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73" name="Elbow Connector 73">
            <a:extLst>
              <a:ext uri="{FF2B5EF4-FFF2-40B4-BE49-F238E27FC236}">
                <a16:creationId xmlns:a16="http://schemas.microsoft.com/office/drawing/2014/main" id="{3869D2F4-E7A6-B907-D84D-995B79C1EDE1}"/>
              </a:ext>
            </a:extLst>
          </p:cNvPr>
          <p:cNvCxnSpPr>
            <a:cxnSpLocks/>
            <a:stCxn id="197" idx="0"/>
            <a:endCxn id="321" idx="2"/>
          </p:cNvCxnSpPr>
          <p:nvPr/>
        </p:nvCxnSpPr>
        <p:spPr>
          <a:xfrm rot="16200000" flipV="1">
            <a:off x="4041473" y="2460882"/>
            <a:ext cx="541494" cy="17357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76" name="Elbow Connector 73">
            <a:extLst>
              <a:ext uri="{FF2B5EF4-FFF2-40B4-BE49-F238E27FC236}">
                <a16:creationId xmlns:a16="http://schemas.microsoft.com/office/drawing/2014/main" id="{BA07A074-CB20-796F-1B89-4FF8E9D8E81C}"/>
              </a:ext>
            </a:extLst>
          </p:cNvPr>
          <p:cNvCxnSpPr>
            <a:cxnSpLocks/>
            <a:stCxn id="197" idx="0"/>
            <a:endCxn id="34" idx="2"/>
          </p:cNvCxnSpPr>
          <p:nvPr/>
        </p:nvCxnSpPr>
        <p:spPr>
          <a:xfrm rot="5400000" flipH="1" flipV="1">
            <a:off x="4647825" y="1978413"/>
            <a:ext cx="591191" cy="108882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99" name="Elbow Connector 73">
            <a:extLst>
              <a:ext uri="{FF2B5EF4-FFF2-40B4-BE49-F238E27FC236}">
                <a16:creationId xmlns:a16="http://schemas.microsoft.com/office/drawing/2014/main" id="{8C199B0A-7210-C762-F9A8-75ED4F604D31}"/>
              </a:ext>
            </a:extLst>
          </p:cNvPr>
          <p:cNvCxnSpPr>
            <a:cxnSpLocks/>
            <a:stCxn id="39" idx="0"/>
            <a:endCxn id="21" idx="2"/>
          </p:cNvCxnSpPr>
          <p:nvPr/>
        </p:nvCxnSpPr>
        <p:spPr>
          <a:xfrm rot="16200000" flipV="1">
            <a:off x="4648114" y="4155944"/>
            <a:ext cx="198096" cy="5036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05" name="Elbow Connector 73">
            <a:extLst>
              <a:ext uri="{FF2B5EF4-FFF2-40B4-BE49-F238E27FC236}">
                <a16:creationId xmlns:a16="http://schemas.microsoft.com/office/drawing/2014/main" id="{B36E5209-3FDF-4519-9FDF-493FB61C1202}"/>
              </a:ext>
            </a:extLst>
          </p:cNvPr>
          <p:cNvCxnSpPr>
            <a:cxnSpLocks/>
            <a:stCxn id="50" idx="0"/>
            <a:endCxn id="272" idx="2"/>
          </p:cNvCxnSpPr>
          <p:nvPr/>
        </p:nvCxnSpPr>
        <p:spPr>
          <a:xfrm rot="16200000" flipV="1">
            <a:off x="7872063" y="2230087"/>
            <a:ext cx="219188" cy="74969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08" name="Elbow Connector 73">
            <a:extLst>
              <a:ext uri="{FF2B5EF4-FFF2-40B4-BE49-F238E27FC236}">
                <a16:creationId xmlns:a16="http://schemas.microsoft.com/office/drawing/2014/main" id="{009B3992-31CE-A821-5748-6B81E7608099}"/>
              </a:ext>
            </a:extLst>
          </p:cNvPr>
          <p:cNvCxnSpPr>
            <a:cxnSpLocks/>
            <a:stCxn id="58" idx="0"/>
            <a:endCxn id="272" idx="2"/>
          </p:cNvCxnSpPr>
          <p:nvPr/>
        </p:nvCxnSpPr>
        <p:spPr>
          <a:xfrm rot="16200000" flipV="1">
            <a:off x="8276671" y="1825479"/>
            <a:ext cx="219188" cy="155891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11" name="Elbow Connector 73">
            <a:extLst>
              <a:ext uri="{FF2B5EF4-FFF2-40B4-BE49-F238E27FC236}">
                <a16:creationId xmlns:a16="http://schemas.microsoft.com/office/drawing/2014/main" id="{96E126B0-3D52-DBA2-BA40-1C8F96C8B30F}"/>
              </a:ext>
            </a:extLst>
          </p:cNvPr>
          <p:cNvCxnSpPr>
            <a:cxnSpLocks/>
            <a:stCxn id="45" idx="0"/>
            <a:endCxn id="272" idx="2"/>
          </p:cNvCxnSpPr>
          <p:nvPr/>
        </p:nvCxnSpPr>
        <p:spPr>
          <a:xfrm rot="5400000" flipH="1" flipV="1">
            <a:off x="6973063" y="2087362"/>
            <a:ext cx="225766" cy="104172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14" name="Elbow Connector 73">
            <a:extLst>
              <a:ext uri="{FF2B5EF4-FFF2-40B4-BE49-F238E27FC236}">
                <a16:creationId xmlns:a16="http://schemas.microsoft.com/office/drawing/2014/main" id="{5EB1DE32-5C89-0CAA-88D1-392AF0DD5E8F}"/>
              </a:ext>
            </a:extLst>
          </p:cNvPr>
          <p:cNvCxnSpPr>
            <a:cxnSpLocks/>
            <a:stCxn id="47" idx="0"/>
            <a:endCxn id="272" idx="2"/>
          </p:cNvCxnSpPr>
          <p:nvPr/>
        </p:nvCxnSpPr>
        <p:spPr>
          <a:xfrm rot="5400000" flipH="1" flipV="1">
            <a:off x="7445588" y="2553308"/>
            <a:ext cx="219188" cy="10325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17" name="TextBox 416">
            <a:extLst>
              <a:ext uri="{FF2B5EF4-FFF2-40B4-BE49-F238E27FC236}">
                <a16:creationId xmlns:a16="http://schemas.microsoft.com/office/drawing/2014/main" id="{C73616FF-A970-10E2-B91A-BD28803CFAC9}"/>
              </a:ext>
            </a:extLst>
          </p:cNvPr>
          <p:cNvSpPr txBox="1"/>
          <p:nvPr/>
        </p:nvSpPr>
        <p:spPr>
          <a:xfrm>
            <a:off x="8985909" y="2430739"/>
            <a:ext cx="742594" cy="184666"/>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sz="600">
                <a:solidFill>
                  <a:schemeClr val="tx1"/>
                </a:solidFill>
                <a:latin typeface="Helvetica" pitchFamily="2" charset="0"/>
              </a:rPr>
              <a:t>Safe and secure working conditions</a:t>
            </a:r>
          </a:p>
        </p:txBody>
      </p:sp>
      <p:cxnSp>
        <p:nvCxnSpPr>
          <p:cNvPr id="426" name="Elbow Connector 73">
            <a:extLst>
              <a:ext uri="{FF2B5EF4-FFF2-40B4-BE49-F238E27FC236}">
                <a16:creationId xmlns:a16="http://schemas.microsoft.com/office/drawing/2014/main" id="{2D660A05-C344-9A7E-281E-73B8E6FC4B14}"/>
              </a:ext>
            </a:extLst>
          </p:cNvPr>
          <p:cNvCxnSpPr>
            <a:cxnSpLocks/>
            <a:stCxn id="104" idx="0"/>
            <a:endCxn id="127" idx="2"/>
          </p:cNvCxnSpPr>
          <p:nvPr/>
        </p:nvCxnSpPr>
        <p:spPr>
          <a:xfrm rot="5400000" flipH="1" flipV="1">
            <a:off x="7113988" y="5017649"/>
            <a:ext cx="171302" cy="27590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30" name="Elbow Connector 73">
            <a:extLst>
              <a:ext uri="{FF2B5EF4-FFF2-40B4-BE49-F238E27FC236}">
                <a16:creationId xmlns:a16="http://schemas.microsoft.com/office/drawing/2014/main" id="{DD997AA5-8CB7-87A3-B98D-FA1A79DE04A1}"/>
              </a:ext>
            </a:extLst>
          </p:cNvPr>
          <p:cNvCxnSpPr>
            <a:cxnSpLocks/>
            <a:stCxn id="107" idx="0"/>
            <a:endCxn id="127" idx="2"/>
          </p:cNvCxnSpPr>
          <p:nvPr/>
        </p:nvCxnSpPr>
        <p:spPr>
          <a:xfrm rot="16200000" flipV="1">
            <a:off x="7403298" y="5004244"/>
            <a:ext cx="171302" cy="30271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33" name="Elbow Connector 73">
            <a:extLst>
              <a:ext uri="{FF2B5EF4-FFF2-40B4-BE49-F238E27FC236}">
                <a16:creationId xmlns:a16="http://schemas.microsoft.com/office/drawing/2014/main" id="{B78EC116-3363-11E9-8F50-10C71C8A4FFD}"/>
              </a:ext>
            </a:extLst>
          </p:cNvPr>
          <p:cNvCxnSpPr>
            <a:cxnSpLocks/>
            <a:stCxn id="110" idx="0"/>
            <a:endCxn id="127" idx="2"/>
          </p:cNvCxnSpPr>
          <p:nvPr/>
        </p:nvCxnSpPr>
        <p:spPr>
          <a:xfrm rot="16200000" flipV="1">
            <a:off x="7692801" y="4714741"/>
            <a:ext cx="171302" cy="88172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36" name="Elbow Connector 73">
            <a:extLst>
              <a:ext uri="{FF2B5EF4-FFF2-40B4-BE49-F238E27FC236}">
                <a16:creationId xmlns:a16="http://schemas.microsoft.com/office/drawing/2014/main" id="{9ACC06A3-93E5-27BF-D494-287534CAA78E}"/>
              </a:ext>
            </a:extLst>
          </p:cNvPr>
          <p:cNvCxnSpPr>
            <a:cxnSpLocks/>
            <a:stCxn id="102" idx="0"/>
            <a:endCxn id="127" idx="2"/>
          </p:cNvCxnSpPr>
          <p:nvPr/>
        </p:nvCxnSpPr>
        <p:spPr>
          <a:xfrm rot="5400000" flipH="1" flipV="1">
            <a:off x="6797605" y="4701265"/>
            <a:ext cx="171301" cy="90867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39" name="Elbow Connector 73">
            <a:extLst>
              <a:ext uri="{FF2B5EF4-FFF2-40B4-BE49-F238E27FC236}">
                <a16:creationId xmlns:a16="http://schemas.microsoft.com/office/drawing/2014/main" id="{AFC749E1-14F5-41AD-CA4C-FFFED2311816}"/>
              </a:ext>
            </a:extLst>
          </p:cNvPr>
          <p:cNvCxnSpPr>
            <a:cxnSpLocks/>
            <a:stCxn id="113" idx="0"/>
            <a:endCxn id="102" idx="2"/>
          </p:cNvCxnSpPr>
          <p:nvPr/>
        </p:nvCxnSpPr>
        <p:spPr>
          <a:xfrm rot="16200000" flipV="1">
            <a:off x="6358887" y="5680615"/>
            <a:ext cx="142906" cy="284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42" name="Elbow Connector 73">
            <a:extLst>
              <a:ext uri="{FF2B5EF4-FFF2-40B4-BE49-F238E27FC236}">
                <a16:creationId xmlns:a16="http://schemas.microsoft.com/office/drawing/2014/main" id="{D79FBAFA-833C-5C9F-20F6-C7C6F6A8ADBC}"/>
              </a:ext>
            </a:extLst>
          </p:cNvPr>
          <p:cNvCxnSpPr>
            <a:cxnSpLocks/>
            <a:stCxn id="117" idx="0"/>
            <a:endCxn id="110" idx="2"/>
          </p:cNvCxnSpPr>
          <p:nvPr/>
        </p:nvCxnSpPr>
        <p:spPr>
          <a:xfrm rot="16200000" flipV="1">
            <a:off x="8190577" y="5916318"/>
            <a:ext cx="60886" cy="34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46" name="TextBox 445">
            <a:extLst>
              <a:ext uri="{FF2B5EF4-FFF2-40B4-BE49-F238E27FC236}">
                <a16:creationId xmlns:a16="http://schemas.microsoft.com/office/drawing/2014/main" id="{AE946C36-E73A-1274-A94C-96157505486C}"/>
              </a:ext>
            </a:extLst>
          </p:cNvPr>
          <p:cNvSpPr txBox="1"/>
          <p:nvPr/>
        </p:nvSpPr>
        <p:spPr>
          <a:xfrm>
            <a:off x="3228340" y="3506447"/>
            <a:ext cx="814731" cy="461665"/>
          </a:xfrm>
          <a:prstGeom prst="rect">
            <a:avLst/>
          </a:prstGeom>
          <a:noFill/>
        </p:spPr>
        <p:txBody>
          <a:bodyPr wrap="square">
            <a:spAutoFit/>
          </a:bodyPr>
          <a:lstStyle/>
          <a:p>
            <a:pPr algn="ctr"/>
            <a:r>
              <a:rPr lang="en-GB" sz="600" dirty="0">
                <a:solidFill>
                  <a:srgbClr val="FF0000"/>
                </a:solidFill>
                <a:latin typeface="Helvetica" pitchFamily="2" charset="0"/>
              </a:rPr>
              <a:t>2.1 </a:t>
            </a:r>
            <a:r>
              <a:rPr lang="en-US" sz="600" dirty="0">
                <a:solidFill>
                  <a:srgbClr val="FF0000"/>
                </a:solidFill>
                <a:latin typeface="Helvetica" pitchFamily="2" charset="0"/>
              </a:rPr>
              <a:t>Contribute to secure a waiver of valid residency permit</a:t>
            </a:r>
            <a:endParaRPr lang="en-GB" sz="600" dirty="0">
              <a:solidFill>
                <a:srgbClr val="FF0000"/>
              </a:solidFill>
              <a:latin typeface="Helvetica" pitchFamily="2" charset="0"/>
            </a:endParaRPr>
          </a:p>
        </p:txBody>
      </p:sp>
      <p:sp>
        <p:nvSpPr>
          <p:cNvPr id="447" name="TextBox 446">
            <a:extLst>
              <a:ext uri="{FF2B5EF4-FFF2-40B4-BE49-F238E27FC236}">
                <a16:creationId xmlns:a16="http://schemas.microsoft.com/office/drawing/2014/main" id="{A6808D1E-D94C-6962-08EA-6150CCD12A29}"/>
              </a:ext>
            </a:extLst>
          </p:cNvPr>
          <p:cNvSpPr txBox="1"/>
          <p:nvPr/>
        </p:nvSpPr>
        <p:spPr>
          <a:xfrm>
            <a:off x="2472865" y="2875775"/>
            <a:ext cx="1204112" cy="553998"/>
          </a:xfrm>
          <a:prstGeom prst="rect">
            <a:avLst/>
          </a:prstGeom>
          <a:noFill/>
        </p:spPr>
        <p:txBody>
          <a:bodyPr wrap="square">
            <a:spAutoFit/>
          </a:bodyPr>
          <a:lstStyle/>
          <a:p>
            <a:pPr algn="ctr"/>
            <a:r>
              <a:rPr lang="en-GB" sz="600" dirty="0">
                <a:solidFill>
                  <a:srgbClr val="FF0000"/>
                </a:solidFill>
                <a:latin typeface="Helvetica" pitchFamily="2" charset="0"/>
              </a:rPr>
              <a:t>2.2 E</a:t>
            </a:r>
            <a:r>
              <a:rPr lang="en-GB" sz="600" u="none" strike="noStrike" dirty="0">
                <a:solidFill>
                  <a:srgbClr val="FF0000"/>
                </a:solidFill>
                <a:effectLst/>
                <a:latin typeface="Helvetica" pitchFamily="2" charset="0"/>
              </a:rPr>
              <a:t>stablish </a:t>
            </a:r>
            <a:r>
              <a:rPr lang="en-GB" sz="600" b="1" u="none" strike="noStrike" dirty="0">
                <a:solidFill>
                  <a:srgbClr val="FF0000"/>
                </a:solidFill>
                <a:effectLst/>
                <a:latin typeface="Helvetica" pitchFamily="2" charset="0"/>
              </a:rPr>
              <a:t>community</a:t>
            </a:r>
            <a:r>
              <a:rPr lang="en-GB" sz="600" u="none" strike="noStrike" dirty="0">
                <a:solidFill>
                  <a:srgbClr val="FF0000"/>
                </a:solidFill>
                <a:effectLst/>
                <a:latin typeface="Helvetica" pitchFamily="2" charset="0"/>
              </a:rPr>
              <a:t> </a:t>
            </a:r>
            <a:r>
              <a:rPr lang="en-GB" sz="600" b="1" dirty="0">
                <a:solidFill>
                  <a:srgbClr val="FF0000"/>
                </a:solidFill>
                <a:latin typeface="Helvetica" pitchFamily="2" charset="0"/>
              </a:rPr>
              <a:t>l</a:t>
            </a:r>
            <a:r>
              <a:rPr lang="en-GB" sz="600" b="1" u="none" strike="noStrike" dirty="0">
                <a:solidFill>
                  <a:srgbClr val="FF0000"/>
                </a:solidFill>
                <a:effectLst/>
                <a:latin typeface="Helvetica" pitchFamily="2" charset="0"/>
              </a:rPr>
              <a:t>earning</a:t>
            </a:r>
            <a:r>
              <a:rPr lang="en-GB" sz="600" u="none" strike="noStrike" dirty="0">
                <a:solidFill>
                  <a:srgbClr val="FF0000"/>
                </a:solidFill>
                <a:effectLst/>
                <a:latin typeface="Helvetica" pitchFamily="2" charset="0"/>
              </a:rPr>
              <a:t> </a:t>
            </a:r>
            <a:r>
              <a:rPr lang="en-GB" sz="600" b="1" u="none" strike="noStrike" dirty="0">
                <a:solidFill>
                  <a:srgbClr val="FF0000"/>
                </a:solidFill>
                <a:effectLst/>
                <a:latin typeface="Helvetica" pitchFamily="2" charset="0"/>
              </a:rPr>
              <a:t>spaces</a:t>
            </a:r>
            <a:r>
              <a:rPr lang="en-GB" sz="600" u="none" strike="noStrike" dirty="0">
                <a:solidFill>
                  <a:srgbClr val="FF0000"/>
                </a:solidFill>
                <a:effectLst/>
                <a:latin typeface="Helvetica" pitchFamily="2" charset="0"/>
              </a:rPr>
              <a:t> in registered NGOs for children    with delays with residency </a:t>
            </a:r>
          </a:p>
          <a:p>
            <a:pPr algn="ctr"/>
            <a:r>
              <a:rPr lang="en-GB" sz="600" u="none" strike="noStrike" dirty="0">
                <a:solidFill>
                  <a:srgbClr val="FF0000"/>
                </a:solidFill>
                <a:effectLst/>
                <a:latin typeface="Helvetica" pitchFamily="2" charset="0"/>
              </a:rPr>
              <a:t>permit insurance. </a:t>
            </a:r>
            <a:endParaRPr lang="en-GB" sz="600" dirty="0">
              <a:solidFill>
                <a:srgbClr val="FF0000"/>
              </a:solidFill>
              <a:latin typeface="Helvetica" pitchFamily="2" charset="0"/>
            </a:endParaRPr>
          </a:p>
        </p:txBody>
      </p:sp>
      <p:sp>
        <p:nvSpPr>
          <p:cNvPr id="449" name="TextBox 448">
            <a:extLst>
              <a:ext uri="{FF2B5EF4-FFF2-40B4-BE49-F238E27FC236}">
                <a16:creationId xmlns:a16="http://schemas.microsoft.com/office/drawing/2014/main" id="{055E5C7F-96C0-8BB7-0E67-ACAE388F9CF1}"/>
              </a:ext>
            </a:extLst>
          </p:cNvPr>
          <p:cNvSpPr txBox="1"/>
          <p:nvPr/>
        </p:nvSpPr>
        <p:spPr>
          <a:xfrm>
            <a:off x="3960129" y="3539150"/>
            <a:ext cx="961364" cy="461665"/>
          </a:xfrm>
          <a:prstGeom prst="rect">
            <a:avLst/>
          </a:prstGeom>
          <a:noFill/>
        </p:spPr>
        <p:txBody>
          <a:bodyPr wrap="square">
            <a:spAutoFit/>
          </a:bodyPr>
          <a:lstStyle>
            <a:defPPr>
              <a:defRPr lang="en-US"/>
            </a:defPPr>
            <a:lvl1pPr>
              <a:defRPr sz="600">
                <a:solidFill>
                  <a:srgbClr val="15A6EA"/>
                </a:solidFill>
                <a:latin typeface="Helvetica" pitchFamily="2" charset="0"/>
              </a:defRPr>
            </a:lvl1pPr>
          </a:lstStyle>
          <a:p>
            <a:pPr algn="ctr"/>
            <a:r>
              <a:rPr lang="en-GB">
                <a:solidFill>
                  <a:srgbClr val="FF0000"/>
                </a:solidFill>
              </a:rPr>
              <a:t>2.3 </a:t>
            </a:r>
            <a:r>
              <a:rPr lang="en-GB" dirty="0">
                <a:solidFill>
                  <a:srgbClr val="FF0000"/>
                </a:solidFill>
              </a:rPr>
              <a:t>Implement with </a:t>
            </a:r>
            <a:r>
              <a:rPr lang="en-GB" dirty="0" err="1">
                <a:solidFill>
                  <a:srgbClr val="FF0000"/>
                </a:solidFill>
              </a:rPr>
              <a:t>MoE</a:t>
            </a:r>
            <a:r>
              <a:rPr lang="en-GB" dirty="0">
                <a:solidFill>
                  <a:srgbClr val="FF0000"/>
                </a:solidFill>
              </a:rPr>
              <a:t> and </a:t>
            </a:r>
            <a:r>
              <a:rPr lang="en-GB" b="1" dirty="0">
                <a:solidFill>
                  <a:srgbClr val="FF0000"/>
                </a:solidFill>
              </a:rPr>
              <a:t>Learning</a:t>
            </a:r>
            <a:r>
              <a:rPr lang="en-GB" dirty="0">
                <a:solidFill>
                  <a:srgbClr val="FF0000"/>
                </a:solidFill>
              </a:rPr>
              <a:t> </a:t>
            </a:r>
            <a:r>
              <a:rPr lang="en-GB" b="1" dirty="0">
                <a:solidFill>
                  <a:srgbClr val="FF0000"/>
                </a:solidFill>
              </a:rPr>
              <a:t>spaces</a:t>
            </a:r>
            <a:r>
              <a:rPr lang="en-GB" dirty="0">
                <a:solidFill>
                  <a:srgbClr val="FF0000"/>
                </a:solidFill>
              </a:rPr>
              <a:t> to overcome the over crowdedness</a:t>
            </a:r>
          </a:p>
        </p:txBody>
      </p:sp>
      <p:sp>
        <p:nvSpPr>
          <p:cNvPr id="452" name="TextBox 451">
            <a:extLst>
              <a:ext uri="{FF2B5EF4-FFF2-40B4-BE49-F238E27FC236}">
                <a16:creationId xmlns:a16="http://schemas.microsoft.com/office/drawing/2014/main" id="{A3F00203-A596-BB7A-9097-316C58D4CF6F}"/>
              </a:ext>
            </a:extLst>
          </p:cNvPr>
          <p:cNvSpPr txBox="1"/>
          <p:nvPr/>
        </p:nvSpPr>
        <p:spPr>
          <a:xfrm>
            <a:off x="96159" y="5541087"/>
            <a:ext cx="1351139" cy="553998"/>
          </a:xfrm>
          <a:prstGeom prst="rect">
            <a:avLst/>
          </a:prstGeom>
          <a:noFill/>
        </p:spPr>
        <p:txBody>
          <a:bodyPr wrap="square">
            <a:spAutoFit/>
          </a:bodyPr>
          <a:lstStyle>
            <a:defPPr>
              <a:defRPr lang="en-US"/>
            </a:defPPr>
            <a:lvl1pPr>
              <a:defRPr sz="600">
                <a:solidFill>
                  <a:srgbClr val="15A6EA"/>
                </a:solidFill>
                <a:latin typeface="Helvetica" pitchFamily="2" charset="0"/>
              </a:defRPr>
            </a:lvl1pPr>
          </a:lstStyle>
          <a:p>
            <a:pPr algn="ctr"/>
            <a:r>
              <a:rPr lang="en-GB" dirty="0">
                <a:solidFill>
                  <a:srgbClr val="FF0000"/>
                </a:solidFill>
              </a:rPr>
              <a:t>2.1 Advocacy ongoing with MOE for a waiver of valid residency permit and allow children to be enrolled in schools pending residency issuing</a:t>
            </a:r>
          </a:p>
        </p:txBody>
      </p:sp>
      <p:sp>
        <p:nvSpPr>
          <p:cNvPr id="454" name="TextBox 453">
            <a:extLst>
              <a:ext uri="{FF2B5EF4-FFF2-40B4-BE49-F238E27FC236}">
                <a16:creationId xmlns:a16="http://schemas.microsoft.com/office/drawing/2014/main" id="{1F5DA6E7-73FE-AFE0-5D09-512BF60913D4}"/>
              </a:ext>
            </a:extLst>
          </p:cNvPr>
          <p:cNvSpPr txBox="1"/>
          <p:nvPr/>
        </p:nvSpPr>
        <p:spPr>
          <a:xfrm>
            <a:off x="25929" y="4730178"/>
            <a:ext cx="1044010" cy="553998"/>
          </a:xfrm>
          <a:prstGeom prst="rect">
            <a:avLst/>
          </a:prstGeom>
          <a:noFill/>
        </p:spPr>
        <p:txBody>
          <a:bodyPr wrap="square">
            <a:spAutoFit/>
          </a:bodyPr>
          <a:lstStyle>
            <a:defPPr>
              <a:defRPr lang="en-US"/>
            </a:defPPr>
            <a:lvl1pPr>
              <a:defRPr sz="600">
                <a:solidFill>
                  <a:srgbClr val="942093"/>
                </a:solidFill>
                <a:latin typeface="Helvetica" pitchFamily="2" charset="0"/>
              </a:defRPr>
            </a:lvl1pPr>
          </a:lstStyle>
          <a:p>
            <a:r>
              <a:rPr lang="en-GB" dirty="0">
                <a:solidFill>
                  <a:srgbClr val="FF0000"/>
                </a:solidFill>
              </a:rPr>
              <a:t>The GoE's House of Representatives draft asylum law signed by the President and published in the Official Gazette</a:t>
            </a:r>
          </a:p>
        </p:txBody>
      </p:sp>
      <p:sp>
        <p:nvSpPr>
          <p:cNvPr id="455" name="TextBox 454">
            <a:extLst>
              <a:ext uri="{FF2B5EF4-FFF2-40B4-BE49-F238E27FC236}">
                <a16:creationId xmlns:a16="http://schemas.microsoft.com/office/drawing/2014/main" id="{FCEB6323-2755-7BC6-7051-3076F69B609A}"/>
              </a:ext>
            </a:extLst>
          </p:cNvPr>
          <p:cNvSpPr txBox="1"/>
          <p:nvPr/>
        </p:nvSpPr>
        <p:spPr>
          <a:xfrm>
            <a:off x="2182377" y="5207985"/>
            <a:ext cx="1079432" cy="553998"/>
          </a:xfrm>
          <a:prstGeom prst="rect">
            <a:avLst/>
          </a:prstGeom>
          <a:noFill/>
        </p:spPr>
        <p:txBody>
          <a:bodyPr wrap="square">
            <a:spAutoFit/>
          </a:bodyPr>
          <a:lstStyle>
            <a:defPPr>
              <a:defRPr lang="en-US"/>
            </a:defPPr>
            <a:lvl1pPr>
              <a:defRPr sz="600">
                <a:solidFill>
                  <a:srgbClr val="15A6EA"/>
                </a:solidFill>
                <a:latin typeface="Helvetica" pitchFamily="2" charset="0"/>
              </a:defRPr>
            </a:lvl1pPr>
          </a:lstStyle>
          <a:p>
            <a:r>
              <a:rPr lang="en-GB" dirty="0">
                <a:solidFill>
                  <a:srgbClr val="FF0000"/>
                </a:solidFill>
              </a:rPr>
              <a:t>With approval from the GoE, UNHCR launched its online tool, UNHCR Registration Appointment Tool (U-RAT)</a:t>
            </a:r>
          </a:p>
        </p:txBody>
      </p:sp>
      <p:sp>
        <p:nvSpPr>
          <p:cNvPr id="2" name="Rectangle 1">
            <a:extLst>
              <a:ext uri="{FF2B5EF4-FFF2-40B4-BE49-F238E27FC236}">
                <a16:creationId xmlns:a16="http://schemas.microsoft.com/office/drawing/2014/main" id="{8AA9DE93-3056-89DD-BCD0-796031AF58BB}"/>
              </a:ext>
            </a:extLst>
          </p:cNvPr>
          <p:cNvSpPr/>
          <p:nvPr/>
        </p:nvSpPr>
        <p:spPr>
          <a:xfrm>
            <a:off x="0" y="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a:latin typeface="Helvetica" pitchFamily="2" charset="0"/>
            </a:endParaRPr>
          </a:p>
        </p:txBody>
      </p:sp>
      <p:sp>
        <p:nvSpPr>
          <p:cNvPr id="3" name="TextBox 2">
            <a:extLst>
              <a:ext uri="{FF2B5EF4-FFF2-40B4-BE49-F238E27FC236}">
                <a16:creationId xmlns:a16="http://schemas.microsoft.com/office/drawing/2014/main" id="{7DC29DB3-C6D2-85DB-CA03-A9E04C87213C}"/>
              </a:ext>
            </a:extLst>
          </p:cNvPr>
          <p:cNvSpPr txBox="1"/>
          <p:nvPr/>
        </p:nvSpPr>
        <p:spPr>
          <a:xfrm>
            <a:off x="28131" y="73425"/>
            <a:ext cx="601679" cy="276999"/>
          </a:xfrm>
          <a:prstGeom prst="rect">
            <a:avLst/>
          </a:prstGeom>
          <a:noFill/>
        </p:spPr>
        <p:txBody>
          <a:bodyPr wrap="square" lIns="0" tIns="0" rIns="0" bIns="0" anchor="t">
            <a:spAutoFit/>
          </a:bodyPr>
          <a:lstStyle/>
          <a:p>
            <a:pPr algn="ctr"/>
            <a:r>
              <a:rPr lang="en-US" sz="600" dirty="0">
                <a:latin typeface="Helvetica" pitchFamily="2" charset="0"/>
                <a:cs typeface="Helvetica" panose="020B0604020202020204" pitchFamily="34" charset="0"/>
              </a:rPr>
              <a:t>PROSPECTS </a:t>
            </a:r>
            <a:r>
              <a:rPr lang="en-US" sz="600" b="1" dirty="0">
                <a:latin typeface="Helvetica" pitchFamily="2" charset="0"/>
                <a:cs typeface="Helvetica" panose="020B0604020202020204" pitchFamily="34" charset="0"/>
              </a:rPr>
              <a:t>EGYPT</a:t>
            </a:r>
          </a:p>
          <a:p>
            <a:pPr algn="ctr"/>
            <a:r>
              <a:rPr lang="en-US" sz="600" dirty="0">
                <a:latin typeface="Helvetica" pitchFamily="2" charset="0"/>
                <a:cs typeface="Helvetica" panose="020B0604020202020204" pitchFamily="34" charset="0"/>
              </a:rPr>
              <a:t>March 2026</a:t>
            </a:r>
          </a:p>
        </p:txBody>
      </p:sp>
      <p:cxnSp>
        <p:nvCxnSpPr>
          <p:cNvPr id="27" name="Elbow Connector 26">
            <a:extLst>
              <a:ext uri="{FF2B5EF4-FFF2-40B4-BE49-F238E27FC236}">
                <a16:creationId xmlns:a16="http://schemas.microsoft.com/office/drawing/2014/main" id="{63F6D9C6-342C-31CA-25AF-21B3E3EF37C4}"/>
              </a:ext>
            </a:extLst>
          </p:cNvPr>
          <p:cNvCxnSpPr>
            <a:cxnSpLocks/>
            <a:stCxn id="272" idx="0"/>
            <a:endCxn id="480" idx="2"/>
          </p:cNvCxnSpPr>
          <p:nvPr/>
        </p:nvCxnSpPr>
        <p:spPr>
          <a:xfrm rot="16200000" flipV="1">
            <a:off x="7176703" y="1742069"/>
            <a:ext cx="854779" cy="543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54" name="Rounded Rectangle 53">
            <a:extLst>
              <a:ext uri="{FF2B5EF4-FFF2-40B4-BE49-F238E27FC236}">
                <a16:creationId xmlns:a16="http://schemas.microsoft.com/office/drawing/2014/main" id="{7FAEE393-C824-FE48-98D5-98BB42B08CC2}"/>
              </a:ext>
            </a:extLst>
          </p:cNvPr>
          <p:cNvSpPr/>
          <p:nvPr/>
        </p:nvSpPr>
        <p:spPr>
          <a:xfrm>
            <a:off x="5108477" y="1853620"/>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1b</a:t>
            </a:r>
          </a:p>
        </p:txBody>
      </p:sp>
      <p:sp>
        <p:nvSpPr>
          <p:cNvPr id="448" name="Rounded Rectangle 447">
            <a:extLst>
              <a:ext uri="{FF2B5EF4-FFF2-40B4-BE49-F238E27FC236}">
                <a16:creationId xmlns:a16="http://schemas.microsoft.com/office/drawing/2014/main" id="{8C93FDDE-5D3D-20F1-B968-E44A77AEFD54}"/>
              </a:ext>
            </a:extLst>
          </p:cNvPr>
          <p:cNvSpPr/>
          <p:nvPr/>
        </p:nvSpPr>
        <p:spPr>
          <a:xfrm>
            <a:off x="3994126" y="2715574"/>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1c</a:t>
            </a:r>
          </a:p>
        </p:txBody>
      </p:sp>
      <p:sp>
        <p:nvSpPr>
          <p:cNvPr id="450" name="Rounded Rectangle 449">
            <a:extLst>
              <a:ext uri="{FF2B5EF4-FFF2-40B4-BE49-F238E27FC236}">
                <a16:creationId xmlns:a16="http://schemas.microsoft.com/office/drawing/2014/main" id="{F02A3B7D-63B2-F470-75BA-80808E92DB0E}"/>
              </a:ext>
            </a:extLst>
          </p:cNvPr>
          <p:cNvSpPr/>
          <p:nvPr/>
        </p:nvSpPr>
        <p:spPr>
          <a:xfrm>
            <a:off x="8009969" y="2617683"/>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2c</a:t>
            </a:r>
          </a:p>
        </p:txBody>
      </p:sp>
      <p:sp>
        <p:nvSpPr>
          <p:cNvPr id="457" name="Rounded Rectangle 456">
            <a:extLst>
              <a:ext uri="{FF2B5EF4-FFF2-40B4-BE49-F238E27FC236}">
                <a16:creationId xmlns:a16="http://schemas.microsoft.com/office/drawing/2014/main" id="{79354C85-CE9D-5C2B-E538-52364C9320E4}"/>
              </a:ext>
            </a:extLst>
          </p:cNvPr>
          <p:cNvSpPr/>
          <p:nvPr/>
        </p:nvSpPr>
        <p:spPr>
          <a:xfrm>
            <a:off x="6294168" y="2617683"/>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2d</a:t>
            </a:r>
          </a:p>
        </p:txBody>
      </p:sp>
      <p:sp>
        <p:nvSpPr>
          <p:cNvPr id="459" name="Rounded Rectangle 458">
            <a:extLst>
              <a:ext uri="{FF2B5EF4-FFF2-40B4-BE49-F238E27FC236}">
                <a16:creationId xmlns:a16="http://schemas.microsoft.com/office/drawing/2014/main" id="{8F3C7A1E-6E3B-6AD6-1A7D-56E4D328C415}"/>
              </a:ext>
            </a:extLst>
          </p:cNvPr>
          <p:cNvSpPr/>
          <p:nvPr/>
        </p:nvSpPr>
        <p:spPr>
          <a:xfrm>
            <a:off x="783142" y="2060062"/>
            <a:ext cx="264958" cy="82817"/>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2.1.2</a:t>
            </a:r>
          </a:p>
        </p:txBody>
      </p:sp>
      <p:sp>
        <p:nvSpPr>
          <p:cNvPr id="460" name="Rounded Rectangle 459">
            <a:extLst>
              <a:ext uri="{FF2B5EF4-FFF2-40B4-BE49-F238E27FC236}">
                <a16:creationId xmlns:a16="http://schemas.microsoft.com/office/drawing/2014/main" id="{CD47881A-3397-75C7-F640-C06DE949012F}"/>
              </a:ext>
            </a:extLst>
          </p:cNvPr>
          <p:cNvSpPr/>
          <p:nvPr/>
        </p:nvSpPr>
        <p:spPr>
          <a:xfrm>
            <a:off x="3667609" y="1808769"/>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1a</a:t>
            </a:r>
          </a:p>
        </p:txBody>
      </p:sp>
      <p:sp>
        <p:nvSpPr>
          <p:cNvPr id="461" name="Rounded Rectangle 460">
            <a:extLst>
              <a:ext uri="{FF2B5EF4-FFF2-40B4-BE49-F238E27FC236}">
                <a16:creationId xmlns:a16="http://schemas.microsoft.com/office/drawing/2014/main" id="{913ADCD3-005C-FE20-F6CB-3709D0B0E283}"/>
              </a:ext>
            </a:extLst>
          </p:cNvPr>
          <p:cNvSpPr/>
          <p:nvPr/>
        </p:nvSpPr>
        <p:spPr>
          <a:xfrm>
            <a:off x="6733701" y="2080214"/>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2a</a:t>
            </a:r>
          </a:p>
        </p:txBody>
      </p:sp>
      <p:sp>
        <p:nvSpPr>
          <p:cNvPr id="466" name="Rounded Rectangle 465">
            <a:extLst>
              <a:ext uri="{FF2B5EF4-FFF2-40B4-BE49-F238E27FC236}">
                <a16:creationId xmlns:a16="http://schemas.microsoft.com/office/drawing/2014/main" id="{63755F94-5B60-8F96-4D31-2D7F7596E692}"/>
              </a:ext>
            </a:extLst>
          </p:cNvPr>
          <p:cNvSpPr/>
          <p:nvPr/>
        </p:nvSpPr>
        <p:spPr>
          <a:xfrm>
            <a:off x="8745182" y="2617683"/>
            <a:ext cx="208764" cy="73387"/>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2.1.1.</a:t>
            </a:r>
          </a:p>
        </p:txBody>
      </p:sp>
      <p:cxnSp>
        <p:nvCxnSpPr>
          <p:cNvPr id="498" name="Elbow Connector 73">
            <a:extLst>
              <a:ext uri="{FF2B5EF4-FFF2-40B4-BE49-F238E27FC236}">
                <a16:creationId xmlns:a16="http://schemas.microsoft.com/office/drawing/2014/main" id="{726C4751-F128-3552-DE49-0533ED154189}"/>
              </a:ext>
            </a:extLst>
          </p:cNvPr>
          <p:cNvCxnSpPr>
            <a:cxnSpLocks/>
            <a:stCxn id="36" idx="0"/>
            <a:endCxn id="489" idx="2"/>
          </p:cNvCxnSpPr>
          <p:nvPr/>
        </p:nvCxnSpPr>
        <p:spPr>
          <a:xfrm rot="5400000" flipH="1" flipV="1">
            <a:off x="2707671" y="1619195"/>
            <a:ext cx="708465" cy="36326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91" name="Rectangle 90">
            <a:extLst>
              <a:ext uri="{FF2B5EF4-FFF2-40B4-BE49-F238E27FC236}">
                <a16:creationId xmlns:a16="http://schemas.microsoft.com/office/drawing/2014/main" id="{4525694E-AEDF-EAFD-3B91-C925518DC630}"/>
              </a:ext>
            </a:extLst>
          </p:cNvPr>
          <p:cNvSpPr/>
          <p:nvPr/>
        </p:nvSpPr>
        <p:spPr>
          <a:xfrm>
            <a:off x="3400977" y="6616893"/>
            <a:ext cx="3553843" cy="211278"/>
          </a:xfrm>
          <a:prstGeom prst="rect">
            <a:avLst/>
          </a:prstGeom>
          <a:solidFill>
            <a:schemeClr val="bg1"/>
          </a:solidFill>
          <a:ln w="12700">
            <a:solidFill>
              <a:schemeClr val="bg1">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900">
                <a:solidFill>
                  <a:schemeClr val="tx1"/>
                </a:solidFill>
                <a:latin typeface="Helvetica" panose="020B0604020202020204" pitchFamily="34" charset="0"/>
                <a:cs typeface="Helvetica" panose="020B0604020202020204" pitchFamily="34" charset="0"/>
              </a:rPr>
              <a:t>   New </a:t>
            </a:r>
            <a:r>
              <a:rPr lang="es-ES" sz="900" err="1">
                <a:solidFill>
                  <a:schemeClr val="tx1"/>
                </a:solidFill>
                <a:latin typeface="Helvetica" panose="020B0604020202020204" pitchFamily="34" charset="0"/>
                <a:cs typeface="Helvetica" panose="020B0604020202020204" pitchFamily="34" charset="0"/>
              </a:rPr>
              <a:t>Ways</a:t>
            </a:r>
            <a:r>
              <a:rPr lang="es-ES" sz="900">
                <a:solidFill>
                  <a:schemeClr val="tx1"/>
                </a:solidFill>
                <a:latin typeface="Helvetica" panose="020B0604020202020204" pitchFamily="34" charset="0"/>
                <a:cs typeface="Helvetica" panose="020B0604020202020204" pitchFamily="34" charset="0"/>
              </a:rPr>
              <a:t> </a:t>
            </a:r>
            <a:r>
              <a:rPr lang="es-ES" sz="900" err="1">
                <a:solidFill>
                  <a:schemeClr val="tx1"/>
                </a:solidFill>
                <a:latin typeface="Helvetica" panose="020B0604020202020204" pitchFamily="34" charset="0"/>
                <a:cs typeface="Helvetica" panose="020B0604020202020204" pitchFamily="34" charset="0"/>
              </a:rPr>
              <a:t>of</a:t>
            </a:r>
            <a:r>
              <a:rPr lang="es-ES" sz="900">
                <a:solidFill>
                  <a:schemeClr val="tx1"/>
                </a:solidFill>
                <a:latin typeface="Helvetica" panose="020B0604020202020204" pitchFamily="34" charset="0"/>
                <a:cs typeface="Helvetica" panose="020B0604020202020204" pitchFamily="34" charset="0"/>
              </a:rPr>
              <a:t> </a:t>
            </a:r>
            <a:r>
              <a:rPr lang="es-ES" sz="900" err="1">
                <a:solidFill>
                  <a:schemeClr val="tx1"/>
                </a:solidFill>
                <a:latin typeface="Helvetica" panose="020B0604020202020204" pitchFamily="34" charset="0"/>
                <a:cs typeface="Helvetica" panose="020B0604020202020204" pitchFamily="34" charset="0"/>
              </a:rPr>
              <a:t>Working</a:t>
            </a:r>
            <a:r>
              <a:rPr lang="es-ES" sz="900">
                <a:solidFill>
                  <a:schemeClr val="tx1"/>
                </a:solidFill>
                <a:latin typeface="Helvetica" panose="020B0604020202020204" pitchFamily="34" charset="0"/>
                <a:cs typeface="Helvetica" panose="020B0604020202020204" pitchFamily="34" charset="0"/>
              </a:rPr>
              <a:t> &amp; </a:t>
            </a:r>
            <a:r>
              <a:rPr lang="es-ES" sz="900" err="1">
                <a:solidFill>
                  <a:schemeClr val="tx1"/>
                </a:solidFill>
                <a:latin typeface="Helvetica" panose="020B0604020202020204" pitchFamily="34" charset="0"/>
                <a:cs typeface="Helvetica" panose="020B0604020202020204" pitchFamily="34" charset="0"/>
              </a:rPr>
              <a:t>Systems</a:t>
            </a:r>
            <a:r>
              <a:rPr lang="es-ES" sz="900">
                <a:solidFill>
                  <a:schemeClr val="tx1"/>
                </a:solidFill>
                <a:latin typeface="Helvetica" panose="020B0604020202020204" pitchFamily="34" charset="0"/>
                <a:cs typeface="Helvetica" panose="020B0604020202020204" pitchFamily="34" charset="0"/>
              </a:rPr>
              <a:t> </a:t>
            </a:r>
            <a:r>
              <a:rPr lang="es-ES" sz="900" err="1">
                <a:solidFill>
                  <a:schemeClr val="tx1"/>
                </a:solidFill>
                <a:latin typeface="Helvetica" panose="020B0604020202020204" pitchFamily="34" charset="0"/>
                <a:cs typeface="Helvetica" panose="020B0604020202020204" pitchFamily="34" charset="0"/>
              </a:rPr>
              <a:t>change</a:t>
            </a:r>
            <a:endParaRPr lang="en-US" sz="900">
              <a:solidFill>
                <a:schemeClr val="tx1"/>
              </a:solidFill>
              <a:latin typeface="Helvetica" panose="020B0604020202020204" pitchFamily="34" charset="0"/>
              <a:cs typeface="Helvetica" panose="020B0604020202020204" pitchFamily="34" charset="0"/>
            </a:endParaRPr>
          </a:p>
        </p:txBody>
      </p:sp>
      <p:sp>
        <p:nvSpPr>
          <p:cNvPr id="94" name="Rounded Rectangle 93">
            <a:extLst>
              <a:ext uri="{FF2B5EF4-FFF2-40B4-BE49-F238E27FC236}">
                <a16:creationId xmlns:a16="http://schemas.microsoft.com/office/drawing/2014/main" id="{AAA50882-D1B4-6D1E-0F59-779B5C60D9DA}"/>
              </a:ext>
            </a:extLst>
          </p:cNvPr>
          <p:cNvSpPr/>
          <p:nvPr/>
        </p:nvSpPr>
        <p:spPr>
          <a:xfrm>
            <a:off x="3512406" y="6679822"/>
            <a:ext cx="439526"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5a,b,c,d,e</a:t>
            </a:r>
            <a:endParaRPr lang="en-US" sz="488">
              <a:solidFill>
                <a:schemeClr val="bg1"/>
              </a:solidFill>
              <a:latin typeface="Helvetica" panose="020B0604020202020204" pitchFamily="34" charset="0"/>
              <a:cs typeface="Helvetica" panose="020B0604020202020204" pitchFamily="34" charset="0"/>
            </a:endParaRPr>
          </a:p>
        </p:txBody>
      </p:sp>
      <p:sp>
        <p:nvSpPr>
          <p:cNvPr id="95" name="Rounded Rectangle 94">
            <a:extLst>
              <a:ext uri="{FF2B5EF4-FFF2-40B4-BE49-F238E27FC236}">
                <a16:creationId xmlns:a16="http://schemas.microsoft.com/office/drawing/2014/main" id="{4895D853-3327-CC8B-1F83-4FA702E9EBB6}"/>
              </a:ext>
            </a:extLst>
          </p:cNvPr>
          <p:cNvSpPr/>
          <p:nvPr/>
        </p:nvSpPr>
        <p:spPr>
          <a:xfrm>
            <a:off x="6410512" y="6677830"/>
            <a:ext cx="439527"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6a,b,c,d,e,f</a:t>
            </a:r>
            <a:endParaRPr lang="en-US" sz="488">
              <a:solidFill>
                <a:schemeClr val="bg1"/>
              </a:solidFill>
              <a:latin typeface="Helvetica" panose="020B0604020202020204" pitchFamily="34" charset="0"/>
              <a:cs typeface="Helvetica" panose="020B0604020202020204" pitchFamily="34" charset="0"/>
            </a:endParaRPr>
          </a:p>
        </p:txBody>
      </p:sp>
      <p:cxnSp>
        <p:nvCxnSpPr>
          <p:cNvPr id="100" name="Elbow Connector 99">
            <a:extLst>
              <a:ext uri="{FF2B5EF4-FFF2-40B4-BE49-F238E27FC236}">
                <a16:creationId xmlns:a16="http://schemas.microsoft.com/office/drawing/2014/main" id="{3A1E20CD-C35D-CF02-84F4-A892A4D136CE}"/>
              </a:ext>
            </a:extLst>
          </p:cNvPr>
          <p:cNvCxnSpPr>
            <a:cxnSpLocks/>
            <a:stCxn id="272" idx="0"/>
            <a:endCxn id="493" idx="2"/>
          </p:cNvCxnSpPr>
          <p:nvPr/>
        </p:nvCxnSpPr>
        <p:spPr>
          <a:xfrm rot="16200000" flipV="1">
            <a:off x="6680745" y="1246111"/>
            <a:ext cx="628797" cy="1223333"/>
          </a:xfrm>
          <a:prstGeom prst="bentConnector3">
            <a:avLst>
              <a:gd name="adj1" fmla="val 67835"/>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115" name="Rounded Rectangle 114">
            <a:extLst>
              <a:ext uri="{FF2B5EF4-FFF2-40B4-BE49-F238E27FC236}">
                <a16:creationId xmlns:a16="http://schemas.microsoft.com/office/drawing/2014/main" id="{C98D870B-8937-ADF1-83AC-5A479D367B85}"/>
              </a:ext>
            </a:extLst>
          </p:cNvPr>
          <p:cNvSpPr/>
          <p:nvPr/>
        </p:nvSpPr>
        <p:spPr>
          <a:xfrm>
            <a:off x="334632" y="1586699"/>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a:solidFill>
                  <a:schemeClr val="bg1"/>
                </a:solidFill>
                <a:latin typeface="Helvetica" pitchFamily="2" charset="0"/>
                <a:cs typeface="Helvetica" panose="020B0604020202020204" pitchFamily="34" charset="0"/>
              </a:rPr>
              <a:t>3a</a:t>
            </a:r>
          </a:p>
        </p:txBody>
      </p:sp>
      <p:cxnSp>
        <p:nvCxnSpPr>
          <p:cNvPr id="467" name="Elbow Connector 102">
            <a:extLst>
              <a:ext uri="{FF2B5EF4-FFF2-40B4-BE49-F238E27FC236}">
                <a16:creationId xmlns:a16="http://schemas.microsoft.com/office/drawing/2014/main" id="{0D31B5BD-8472-4E91-F79D-7AC2DBA7A768}"/>
              </a:ext>
            </a:extLst>
          </p:cNvPr>
          <p:cNvCxnSpPr>
            <a:cxnSpLocks/>
            <a:stCxn id="470" idx="0"/>
          </p:cNvCxnSpPr>
          <p:nvPr/>
        </p:nvCxnSpPr>
        <p:spPr>
          <a:xfrm rot="5400000" flipH="1" flipV="1">
            <a:off x="4305744" y="235037"/>
            <a:ext cx="186439" cy="12700"/>
          </a:xfrm>
          <a:prstGeom prst="bentConnector3">
            <a:avLst>
              <a:gd name="adj1" fmla="val 625"/>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68" name="Elbow Connector 121">
            <a:extLst>
              <a:ext uri="{FF2B5EF4-FFF2-40B4-BE49-F238E27FC236}">
                <a16:creationId xmlns:a16="http://schemas.microsoft.com/office/drawing/2014/main" id="{0926C837-39B7-1F2D-579C-BCC5C6956B50}"/>
              </a:ext>
            </a:extLst>
          </p:cNvPr>
          <p:cNvCxnSpPr>
            <a:cxnSpLocks/>
            <a:stCxn id="474" idx="0"/>
            <a:endCxn id="477" idx="2"/>
          </p:cNvCxnSpPr>
          <p:nvPr/>
        </p:nvCxnSpPr>
        <p:spPr>
          <a:xfrm rot="16200000" flipV="1">
            <a:off x="4294717" y="964848"/>
            <a:ext cx="214843" cy="6351"/>
          </a:xfrm>
          <a:prstGeom prst="bentConnector3">
            <a:avLst>
              <a:gd name="adj1" fmla="val -238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469" name="Arrow: Down 938">
            <a:extLst>
              <a:ext uri="{FF2B5EF4-FFF2-40B4-BE49-F238E27FC236}">
                <a16:creationId xmlns:a16="http://schemas.microsoft.com/office/drawing/2014/main" id="{13F90E64-B2C4-F5DA-1AA7-B24002A3B556}"/>
              </a:ext>
            </a:extLst>
          </p:cNvPr>
          <p:cNvSpPr>
            <a:spLocks/>
          </p:cNvSpPr>
          <p:nvPr/>
        </p:nvSpPr>
        <p:spPr>
          <a:xfrm rot="16200000">
            <a:off x="2984408" y="65617"/>
            <a:ext cx="518253" cy="1270479"/>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a:latin typeface="Helvetica" panose="020B0604020202020204" pitchFamily="34" charset="0"/>
              <a:cs typeface="Helvetica" panose="020B0604020202020204" pitchFamily="34" charset="0"/>
            </a:endParaRPr>
          </a:p>
        </p:txBody>
      </p:sp>
      <p:sp>
        <p:nvSpPr>
          <p:cNvPr id="470" name="Rectangle 469">
            <a:extLst>
              <a:ext uri="{FF2B5EF4-FFF2-40B4-BE49-F238E27FC236}">
                <a16:creationId xmlns:a16="http://schemas.microsoft.com/office/drawing/2014/main" id="{009B2CAF-F4AF-3BCA-8521-8CA1061458CD}"/>
              </a:ext>
            </a:extLst>
          </p:cNvPr>
          <p:cNvSpPr/>
          <p:nvPr/>
        </p:nvSpPr>
        <p:spPr>
          <a:xfrm>
            <a:off x="3902556" y="328256"/>
            <a:ext cx="992813" cy="680896"/>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RESILIENCE</a:t>
            </a:r>
          </a:p>
        </p:txBody>
      </p:sp>
      <p:sp>
        <p:nvSpPr>
          <p:cNvPr id="471" name="Rectangle 470">
            <a:extLst>
              <a:ext uri="{FF2B5EF4-FFF2-40B4-BE49-F238E27FC236}">
                <a16:creationId xmlns:a16="http://schemas.microsoft.com/office/drawing/2014/main" id="{C1187B13-9AC8-A1D1-D170-19282E46AD0C}"/>
              </a:ext>
            </a:extLst>
          </p:cNvPr>
          <p:cNvSpPr/>
          <p:nvPr/>
        </p:nvSpPr>
        <p:spPr>
          <a:xfrm>
            <a:off x="1413550" y="351649"/>
            <a:ext cx="1120804" cy="660658"/>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INCLUSION</a:t>
            </a:r>
          </a:p>
        </p:txBody>
      </p:sp>
      <p:sp>
        <p:nvSpPr>
          <p:cNvPr id="472" name="Rectangle 471">
            <a:extLst>
              <a:ext uri="{FF2B5EF4-FFF2-40B4-BE49-F238E27FC236}">
                <a16:creationId xmlns:a16="http://schemas.microsoft.com/office/drawing/2014/main" id="{03A1705F-5E4E-6B67-D7FF-3E0A4ADF7AE3}"/>
              </a:ext>
            </a:extLst>
          </p:cNvPr>
          <p:cNvSpPr/>
          <p:nvPr/>
        </p:nvSpPr>
        <p:spPr>
          <a:xfrm>
            <a:off x="6626976" y="341188"/>
            <a:ext cx="1409453" cy="532500"/>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SELF-RELIANCE</a:t>
            </a:r>
          </a:p>
        </p:txBody>
      </p:sp>
      <p:sp>
        <p:nvSpPr>
          <p:cNvPr id="473" name="Rectangle 472">
            <a:extLst>
              <a:ext uri="{FF2B5EF4-FFF2-40B4-BE49-F238E27FC236}">
                <a16:creationId xmlns:a16="http://schemas.microsoft.com/office/drawing/2014/main" id="{34A2CEB9-D762-393A-B4A3-4527DBDCD8B1}"/>
              </a:ext>
            </a:extLst>
          </p:cNvPr>
          <p:cNvSpPr/>
          <p:nvPr/>
        </p:nvSpPr>
        <p:spPr>
          <a:xfrm>
            <a:off x="2767203" y="21875"/>
            <a:ext cx="3804056" cy="138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a:r>
              <a:rPr lang="en-US" sz="900" noProof="0">
                <a:solidFill>
                  <a:srgbClr val="FFFFFF"/>
                </a:solidFill>
                <a:latin typeface="Helvetica" panose="020B0604020202020204" pitchFamily="34" charset="0"/>
                <a:ea typeface="Calibri" panose="020F0502020204030204" pitchFamily="34" charset="0"/>
                <a:cs typeface="Helvetica" panose="020B0604020202020204" pitchFamily="34" charset="0"/>
              </a:rPr>
              <a:t>IMPROVED SUSTAINABLE LIVING CONDITIONS FOR FDP and HCs</a:t>
            </a:r>
            <a:endParaRPr lang="en-US" sz="900" noProof="0">
              <a:latin typeface="Helvetica" panose="020B0604020202020204" pitchFamily="34" charset="0"/>
              <a:ea typeface="Verdana" panose="020B0604030504040204" pitchFamily="34" charset="0"/>
              <a:cs typeface="Helvetica" panose="020B0604020202020204" pitchFamily="34" charset="0"/>
            </a:endParaRPr>
          </a:p>
        </p:txBody>
      </p:sp>
      <p:sp>
        <p:nvSpPr>
          <p:cNvPr id="474" name="Rectangle 473">
            <a:extLst>
              <a:ext uri="{FF2B5EF4-FFF2-40B4-BE49-F238E27FC236}">
                <a16:creationId xmlns:a16="http://schemas.microsoft.com/office/drawing/2014/main" id="{6954A139-04B2-F46F-ACBE-E1254E72D04D}"/>
              </a:ext>
            </a:extLst>
          </p:cNvPr>
          <p:cNvSpPr/>
          <p:nvPr/>
        </p:nvSpPr>
        <p:spPr>
          <a:xfrm>
            <a:off x="3939590" y="1075445"/>
            <a:ext cx="931446" cy="2502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Vulnerability of  FDPs and HCs reduced</a:t>
            </a:r>
          </a:p>
        </p:txBody>
      </p:sp>
      <p:sp>
        <p:nvSpPr>
          <p:cNvPr id="475" name="Rectangle 474">
            <a:extLst>
              <a:ext uri="{FF2B5EF4-FFF2-40B4-BE49-F238E27FC236}">
                <a16:creationId xmlns:a16="http://schemas.microsoft.com/office/drawing/2014/main" id="{C3FDFE24-4AC3-27B4-C672-358E32FC43C7}"/>
              </a:ext>
            </a:extLst>
          </p:cNvPr>
          <p:cNvSpPr/>
          <p:nvPr/>
        </p:nvSpPr>
        <p:spPr>
          <a:xfrm>
            <a:off x="6769471" y="492125"/>
            <a:ext cx="1091642" cy="29995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Reduction of  FDPs and HCs long term reliance on external assistance</a:t>
            </a:r>
          </a:p>
        </p:txBody>
      </p:sp>
      <p:sp>
        <p:nvSpPr>
          <p:cNvPr id="476" name="Rectangle 475">
            <a:extLst>
              <a:ext uri="{FF2B5EF4-FFF2-40B4-BE49-F238E27FC236}">
                <a16:creationId xmlns:a16="http://schemas.microsoft.com/office/drawing/2014/main" id="{5127ADF1-FE62-878D-21BE-7576AAC957A6}"/>
              </a:ext>
            </a:extLst>
          </p:cNvPr>
          <p:cNvSpPr/>
          <p:nvPr/>
        </p:nvSpPr>
        <p:spPr>
          <a:xfrm>
            <a:off x="1472704" y="525511"/>
            <a:ext cx="1007866" cy="3888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Inclusion of FDPs at systems, community and individual levels, </a:t>
            </a:r>
          </a:p>
        </p:txBody>
      </p:sp>
      <p:sp>
        <p:nvSpPr>
          <p:cNvPr id="477" name="Rectangle 476">
            <a:extLst>
              <a:ext uri="{FF2B5EF4-FFF2-40B4-BE49-F238E27FC236}">
                <a16:creationId xmlns:a16="http://schemas.microsoft.com/office/drawing/2014/main" id="{E815A464-1BBF-DBEE-06F8-6D97C3066139}"/>
              </a:ext>
            </a:extLst>
          </p:cNvPr>
          <p:cNvSpPr/>
          <p:nvPr/>
        </p:nvSpPr>
        <p:spPr>
          <a:xfrm>
            <a:off x="3987697" y="511934"/>
            <a:ext cx="822530" cy="34866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b="1" noProof="0">
                <a:latin typeface="Helvetica" panose="020B0604020202020204" pitchFamily="34" charset="0"/>
                <a:cs typeface="Helvetica" panose="020B0604020202020204" pitchFamily="34" charset="0"/>
              </a:rPr>
              <a:t>Resilience </a:t>
            </a:r>
            <a:r>
              <a:rPr lang="en-US" sz="602" noProof="0">
                <a:latin typeface="Helvetica" panose="020B0604020202020204" pitchFamily="34" charset="0"/>
                <a:cs typeface="Helvetica" panose="020B0604020202020204" pitchFamily="34" charset="0"/>
              </a:rPr>
              <a:t>of local communities and FDPs strengthened</a:t>
            </a:r>
          </a:p>
        </p:txBody>
      </p:sp>
      <p:sp>
        <p:nvSpPr>
          <p:cNvPr id="478" name="TextBox 477">
            <a:extLst>
              <a:ext uri="{FF2B5EF4-FFF2-40B4-BE49-F238E27FC236}">
                <a16:creationId xmlns:a16="http://schemas.microsoft.com/office/drawing/2014/main" id="{54B93565-9B91-D562-4CF2-2798AFB4C906}"/>
              </a:ext>
            </a:extLst>
          </p:cNvPr>
          <p:cNvSpPr txBox="1"/>
          <p:nvPr/>
        </p:nvSpPr>
        <p:spPr>
          <a:xfrm>
            <a:off x="2896265" y="606910"/>
            <a:ext cx="501997" cy="175689"/>
          </a:xfrm>
          <a:prstGeom prst="rect">
            <a:avLst/>
          </a:prstGeom>
          <a:solidFill>
            <a:schemeClr val="bg1"/>
          </a:solidFill>
        </p:spPr>
        <p:txBody>
          <a:bodyPr wrap="square" lIns="0" tIns="0" rIns="0" bIns="0" anchor="t">
            <a:noAutofit/>
          </a:bodyPr>
          <a:lstStyle/>
          <a:p>
            <a:pPr algn="ctr"/>
            <a:r>
              <a:rPr lang="en-US" sz="571" noProof="0">
                <a:latin typeface="Helvetica" panose="020B0604020202020204" pitchFamily="34" charset="0"/>
                <a:cs typeface="Helvetica" panose="020B0604020202020204" pitchFamily="34" charset="0"/>
              </a:rPr>
              <a:t>Refugees are protected</a:t>
            </a:r>
          </a:p>
        </p:txBody>
      </p:sp>
      <p:sp>
        <p:nvSpPr>
          <p:cNvPr id="480" name="Rectangle 479">
            <a:extLst>
              <a:ext uri="{FF2B5EF4-FFF2-40B4-BE49-F238E27FC236}">
                <a16:creationId xmlns:a16="http://schemas.microsoft.com/office/drawing/2014/main" id="{AAC71C64-EAC2-5F55-5878-603D07C6C601}"/>
              </a:ext>
            </a:extLst>
          </p:cNvPr>
          <p:cNvSpPr/>
          <p:nvPr/>
        </p:nvSpPr>
        <p:spPr>
          <a:xfrm>
            <a:off x="7053826" y="1106217"/>
            <a:ext cx="1095096" cy="2111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Access to socio-economic opportunities enhanced</a:t>
            </a:r>
          </a:p>
        </p:txBody>
      </p:sp>
      <p:cxnSp>
        <p:nvCxnSpPr>
          <p:cNvPr id="481" name="Elbow Connector 102">
            <a:extLst>
              <a:ext uri="{FF2B5EF4-FFF2-40B4-BE49-F238E27FC236}">
                <a16:creationId xmlns:a16="http://schemas.microsoft.com/office/drawing/2014/main" id="{11B24F2A-BE2B-D785-B7C8-42E0B968A2A9}"/>
              </a:ext>
            </a:extLst>
          </p:cNvPr>
          <p:cNvCxnSpPr>
            <a:cxnSpLocks/>
            <a:stCxn id="471" idx="0"/>
            <a:endCxn id="473" idx="1"/>
          </p:cNvCxnSpPr>
          <p:nvPr/>
        </p:nvCxnSpPr>
        <p:spPr>
          <a:xfrm rot="5400000" flipH="1" flipV="1">
            <a:off x="2240315" y="-175238"/>
            <a:ext cx="260524" cy="793251"/>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82" name="Elbow Connector 102">
            <a:extLst>
              <a:ext uri="{FF2B5EF4-FFF2-40B4-BE49-F238E27FC236}">
                <a16:creationId xmlns:a16="http://schemas.microsoft.com/office/drawing/2014/main" id="{C7D7E24D-9D80-0D0A-940D-8CB67CA8BFD0}"/>
              </a:ext>
            </a:extLst>
          </p:cNvPr>
          <p:cNvCxnSpPr>
            <a:cxnSpLocks/>
            <a:stCxn id="472" idx="0"/>
            <a:endCxn id="473" idx="3"/>
          </p:cNvCxnSpPr>
          <p:nvPr/>
        </p:nvCxnSpPr>
        <p:spPr>
          <a:xfrm rot="16200000" flipV="1">
            <a:off x="6826450" y="-164065"/>
            <a:ext cx="250063" cy="760444"/>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485" name="Rounded Rectangle 484">
            <a:extLst>
              <a:ext uri="{FF2B5EF4-FFF2-40B4-BE49-F238E27FC236}">
                <a16:creationId xmlns:a16="http://schemas.microsoft.com/office/drawing/2014/main" id="{ACA66F0D-1F15-93EF-D796-AE751FD607FD}"/>
              </a:ext>
            </a:extLst>
          </p:cNvPr>
          <p:cNvSpPr/>
          <p:nvPr/>
        </p:nvSpPr>
        <p:spPr>
          <a:xfrm>
            <a:off x="7094837" y="1005728"/>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2b</a:t>
            </a:r>
            <a:endParaRPr lang="en-US" sz="488" noProof="0" dirty="0">
              <a:solidFill>
                <a:schemeClr val="bg1"/>
              </a:solidFill>
              <a:latin typeface="Helvetica" panose="020B0604020202020204" pitchFamily="34" charset="0"/>
              <a:cs typeface="Helvetica" panose="020B0604020202020204" pitchFamily="34" charset="0"/>
            </a:endParaRPr>
          </a:p>
        </p:txBody>
      </p:sp>
      <p:cxnSp>
        <p:nvCxnSpPr>
          <p:cNvPr id="486" name="Elbow Connector 485">
            <a:extLst>
              <a:ext uri="{FF2B5EF4-FFF2-40B4-BE49-F238E27FC236}">
                <a16:creationId xmlns:a16="http://schemas.microsoft.com/office/drawing/2014/main" id="{E0E08C23-4083-ADFF-1983-4EF6888FDEB7}"/>
              </a:ext>
            </a:extLst>
          </p:cNvPr>
          <p:cNvCxnSpPr>
            <a:cxnSpLocks/>
            <a:endCxn id="489" idx="1"/>
          </p:cNvCxnSpPr>
          <p:nvPr/>
        </p:nvCxnSpPr>
        <p:spPr>
          <a:xfrm flipV="1">
            <a:off x="2396582" y="1309989"/>
            <a:ext cx="303099" cy="130181"/>
          </a:xfrm>
          <a:prstGeom prst="bentConnector3">
            <a:avLst>
              <a:gd name="adj1" fmla="val -24914"/>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87" name="Elbow Connector 486">
            <a:extLst>
              <a:ext uri="{FF2B5EF4-FFF2-40B4-BE49-F238E27FC236}">
                <a16:creationId xmlns:a16="http://schemas.microsoft.com/office/drawing/2014/main" id="{64DDC69E-892A-28EE-1C0D-7DE503EC2701}"/>
              </a:ext>
            </a:extLst>
          </p:cNvPr>
          <p:cNvCxnSpPr>
            <a:cxnSpLocks/>
            <a:stCxn id="38" idx="0"/>
            <a:endCxn id="490" idx="1"/>
          </p:cNvCxnSpPr>
          <p:nvPr/>
        </p:nvCxnSpPr>
        <p:spPr>
          <a:xfrm rot="5400000" flipH="1" flipV="1">
            <a:off x="992201" y="1391823"/>
            <a:ext cx="241672" cy="344664"/>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488" name="Arrow: Down 938">
            <a:extLst>
              <a:ext uri="{FF2B5EF4-FFF2-40B4-BE49-F238E27FC236}">
                <a16:creationId xmlns:a16="http://schemas.microsoft.com/office/drawing/2014/main" id="{D78D7247-2693-AC31-F8F9-15034101106F}"/>
              </a:ext>
            </a:extLst>
          </p:cNvPr>
          <p:cNvSpPr>
            <a:spLocks/>
          </p:cNvSpPr>
          <p:nvPr/>
        </p:nvSpPr>
        <p:spPr>
          <a:xfrm rot="16200000">
            <a:off x="5517365" y="-115222"/>
            <a:ext cx="518253" cy="1632155"/>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a:latin typeface="Helvetica" panose="020B0604020202020204" pitchFamily="34" charset="0"/>
              <a:cs typeface="Helvetica" panose="020B0604020202020204" pitchFamily="34" charset="0"/>
            </a:endParaRPr>
          </a:p>
        </p:txBody>
      </p:sp>
      <p:sp>
        <p:nvSpPr>
          <p:cNvPr id="489" name="Rectangle 488">
            <a:extLst>
              <a:ext uri="{FF2B5EF4-FFF2-40B4-BE49-F238E27FC236}">
                <a16:creationId xmlns:a16="http://schemas.microsoft.com/office/drawing/2014/main" id="{C45E9613-8A47-9413-2173-5E9E2AEBE0F7}"/>
              </a:ext>
            </a:extLst>
          </p:cNvPr>
          <p:cNvSpPr/>
          <p:nvPr/>
        </p:nvSpPr>
        <p:spPr>
          <a:xfrm>
            <a:off x="2699681" y="1173384"/>
            <a:ext cx="1087707" cy="27321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Improved access to rights for FDPs and HCs</a:t>
            </a:r>
          </a:p>
        </p:txBody>
      </p:sp>
      <p:sp>
        <p:nvSpPr>
          <p:cNvPr id="490" name="Rectangle 489">
            <a:extLst>
              <a:ext uri="{FF2B5EF4-FFF2-40B4-BE49-F238E27FC236}">
                <a16:creationId xmlns:a16="http://schemas.microsoft.com/office/drawing/2014/main" id="{C2277EE0-F4E3-8377-92BA-917CE0AF2D19}"/>
              </a:ext>
            </a:extLst>
          </p:cNvPr>
          <p:cNvSpPr/>
          <p:nvPr/>
        </p:nvSpPr>
        <p:spPr>
          <a:xfrm>
            <a:off x="1285369" y="1264203"/>
            <a:ext cx="1223532" cy="358231"/>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Access to basic services improved or enhanced, including through inclusion in national systems</a:t>
            </a:r>
          </a:p>
        </p:txBody>
      </p:sp>
      <p:cxnSp>
        <p:nvCxnSpPr>
          <p:cNvPr id="491" name="Elbow Connector 91">
            <a:extLst>
              <a:ext uri="{FF2B5EF4-FFF2-40B4-BE49-F238E27FC236}">
                <a16:creationId xmlns:a16="http://schemas.microsoft.com/office/drawing/2014/main" id="{2B62E598-6BDD-616D-DC79-F2903AAAA7C8}"/>
              </a:ext>
            </a:extLst>
          </p:cNvPr>
          <p:cNvCxnSpPr>
            <a:cxnSpLocks/>
            <a:stCxn id="490" idx="0"/>
          </p:cNvCxnSpPr>
          <p:nvPr/>
        </p:nvCxnSpPr>
        <p:spPr>
          <a:xfrm rot="5400000" flipH="1" flipV="1">
            <a:off x="1693451" y="978801"/>
            <a:ext cx="489086" cy="81718"/>
          </a:xfrm>
          <a:prstGeom prst="bentConnector3">
            <a:avLst>
              <a:gd name="adj1" fmla="val -1446"/>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92" name="Elbow Connector 121">
            <a:extLst>
              <a:ext uri="{FF2B5EF4-FFF2-40B4-BE49-F238E27FC236}">
                <a16:creationId xmlns:a16="http://schemas.microsoft.com/office/drawing/2014/main" id="{A9897A70-37A6-8F16-6F1F-7F97EB66C503}"/>
              </a:ext>
            </a:extLst>
          </p:cNvPr>
          <p:cNvCxnSpPr>
            <a:cxnSpLocks/>
            <a:endCxn id="474" idx="1"/>
          </p:cNvCxnSpPr>
          <p:nvPr/>
        </p:nvCxnSpPr>
        <p:spPr>
          <a:xfrm flipV="1">
            <a:off x="3614642" y="1200582"/>
            <a:ext cx="324948" cy="13638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493" name="Rectangle 492">
            <a:extLst>
              <a:ext uri="{FF2B5EF4-FFF2-40B4-BE49-F238E27FC236}">
                <a16:creationId xmlns:a16="http://schemas.microsoft.com/office/drawing/2014/main" id="{3938B332-3660-F766-FFD2-8150721D8B6F}"/>
              </a:ext>
            </a:extLst>
          </p:cNvPr>
          <p:cNvSpPr/>
          <p:nvPr/>
        </p:nvSpPr>
        <p:spPr>
          <a:xfrm>
            <a:off x="5913734" y="1304723"/>
            <a:ext cx="939483" cy="2386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noProof="0">
                <a:latin typeface="Helvetica" panose="020B0604020202020204" pitchFamily="34" charset="0"/>
                <a:cs typeface="Helvetica" panose="020B0604020202020204" pitchFamily="34" charset="0"/>
              </a:rPr>
              <a:t>Livelihood of FDPs and HCs </a:t>
            </a:r>
            <a:r>
              <a:rPr lang="en-US" sz="602" noProof="0" err="1">
                <a:latin typeface="Helvetica" panose="020B0604020202020204" pitchFamily="34" charset="0"/>
                <a:cs typeface="Helvetica" panose="020B0604020202020204" pitchFamily="34" charset="0"/>
              </a:rPr>
              <a:t>stregthened</a:t>
            </a:r>
            <a:endParaRPr lang="en-US" sz="602" noProof="0">
              <a:latin typeface="Helvetica" panose="020B0604020202020204" pitchFamily="34" charset="0"/>
              <a:cs typeface="Helvetica" panose="020B0604020202020204" pitchFamily="34" charset="0"/>
            </a:endParaRPr>
          </a:p>
        </p:txBody>
      </p:sp>
      <p:cxnSp>
        <p:nvCxnSpPr>
          <p:cNvPr id="494" name="Elbow Connector 317">
            <a:extLst>
              <a:ext uri="{FF2B5EF4-FFF2-40B4-BE49-F238E27FC236}">
                <a16:creationId xmlns:a16="http://schemas.microsoft.com/office/drawing/2014/main" id="{393276B2-0D2E-48DC-A388-53E739619D1B}"/>
              </a:ext>
            </a:extLst>
          </p:cNvPr>
          <p:cNvCxnSpPr>
            <a:cxnSpLocks/>
            <a:stCxn id="493" idx="0"/>
            <a:endCxn id="480" idx="1"/>
          </p:cNvCxnSpPr>
          <p:nvPr/>
        </p:nvCxnSpPr>
        <p:spPr>
          <a:xfrm rot="5400000" flipH="1" flipV="1">
            <a:off x="6672193" y="923090"/>
            <a:ext cx="92916" cy="67035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95" name="Elbow Connector 317">
            <a:extLst>
              <a:ext uri="{FF2B5EF4-FFF2-40B4-BE49-F238E27FC236}">
                <a16:creationId xmlns:a16="http://schemas.microsoft.com/office/drawing/2014/main" id="{1D4CAA1E-00F0-0085-EB4D-E3268F15B078}"/>
              </a:ext>
            </a:extLst>
          </p:cNvPr>
          <p:cNvCxnSpPr>
            <a:cxnSpLocks/>
            <a:stCxn id="480" idx="0"/>
            <a:endCxn id="475" idx="2"/>
          </p:cNvCxnSpPr>
          <p:nvPr/>
        </p:nvCxnSpPr>
        <p:spPr>
          <a:xfrm rot="16200000" flipV="1">
            <a:off x="7301264" y="806107"/>
            <a:ext cx="314138" cy="286082"/>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509" name="TextBox 508">
            <a:extLst>
              <a:ext uri="{FF2B5EF4-FFF2-40B4-BE49-F238E27FC236}">
                <a16:creationId xmlns:a16="http://schemas.microsoft.com/office/drawing/2014/main" id="{998BEF2E-3262-DEBA-7520-E55637F2B34E}"/>
              </a:ext>
            </a:extLst>
          </p:cNvPr>
          <p:cNvSpPr txBox="1"/>
          <p:nvPr/>
        </p:nvSpPr>
        <p:spPr>
          <a:xfrm>
            <a:off x="3645780" y="4504930"/>
            <a:ext cx="946603"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tx1"/>
                </a:solidFill>
              </a:rPr>
              <a:t>Inclusive Curriculum and Teacher Professional Development Strengthened   1.1.1, 1.1.2</a:t>
            </a:r>
          </a:p>
        </p:txBody>
      </p:sp>
      <p:cxnSp>
        <p:nvCxnSpPr>
          <p:cNvPr id="64" name="Elbow Connector 73">
            <a:extLst>
              <a:ext uri="{FF2B5EF4-FFF2-40B4-BE49-F238E27FC236}">
                <a16:creationId xmlns:a16="http://schemas.microsoft.com/office/drawing/2014/main" id="{7C579AC3-5502-D4C7-70CD-63851F5AB23A}"/>
              </a:ext>
            </a:extLst>
          </p:cNvPr>
          <p:cNvCxnSpPr>
            <a:cxnSpLocks/>
            <a:stCxn id="509" idx="0"/>
            <a:endCxn id="21" idx="2"/>
          </p:cNvCxnSpPr>
          <p:nvPr/>
        </p:nvCxnSpPr>
        <p:spPr>
          <a:xfrm rot="5400000" flipH="1" flipV="1">
            <a:off x="4209105" y="4218681"/>
            <a:ext cx="196226" cy="37627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2" name="TextBox 71">
            <a:extLst>
              <a:ext uri="{FF2B5EF4-FFF2-40B4-BE49-F238E27FC236}">
                <a16:creationId xmlns:a16="http://schemas.microsoft.com/office/drawing/2014/main" id="{41F344E6-84B2-D6F5-6D86-FBB38B8B9275}"/>
              </a:ext>
            </a:extLst>
          </p:cNvPr>
          <p:cNvSpPr txBox="1"/>
          <p:nvPr/>
        </p:nvSpPr>
        <p:spPr>
          <a:xfrm>
            <a:off x="3772890" y="2443576"/>
            <a:ext cx="1511744" cy="18466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Improved Access and Safe Learning Environments for FDPs and HCs 1.2.1, 1.2.3</a:t>
            </a:r>
          </a:p>
        </p:txBody>
      </p:sp>
      <p:sp>
        <p:nvSpPr>
          <p:cNvPr id="77" name="TextBox 76">
            <a:extLst>
              <a:ext uri="{FF2B5EF4-FFF2-40B4-BE49-F238E27FC236}">
                <a16:creationId xmlns:a16="http://schemas.microsoft.com/office/drawing/2014/main" id="{3A5E2E02-9112-ECD6-FF65-31ADA7980B68}"/>
              </a:ext>
            </a:extLst>
          </p:cNvPr>
          <p:cNvSpPr txBox="1"/>
          <p:nvPr/>
        </p:nvSpPr>
        <p:spPr>
          <a:xfrm>
            <a:off x="3532192" y="3200826"/>
            <a:ext cx="817719"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Enhanced Capacity of Schools to Deliver Quality Education 1.1.2</a:t>
            </a:r>
          </a:p>
        </p:txBody>
      </p:sp>
      <p:sp>
        <p:nvSpPr>
          <p:cNvPr id="78" name="TextBox 77">
            <a:extLst>
              <a:ext uri="{FF2B5EF4-FFF2-40B4-BE49-F238E27FC236}">
                <a16:creationId xmlns:a16="http://schemas.microsoft.com/office/drawing/2014/main" id="{AD5A65C0-DD95-0805-419A-6EE849E88C87}"/>
              </a:ext>
            </a:extLst>
          </p:cNvPr>
          <p:cNvSpPr txBox="1"/>
          <p:nvPr/>
        </p:nvSpPr>
        <p:spPr>
          <a:xfrm>
            <a:off x="5129235" y="2926449"/>
            <a:ext cx="852160"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Market-Relevant Skills and Practical Experience Acquired 1.3.1, 1.3.2</a:t>
            </a:r>
          </a:p>
        </p:txBody>
      </p:sp>
      <p:sp>
        <p:nvSpPr>
          <p:cNvPr id="80" name="TextBox 79">
            <a:extLst>
              <a:ext uri="{FF2B5EF4-FFF2-40B4-BE49-F238E27FC236}">
                <a16:creationId xmlns:a16="http://schemas.microsoft.com/office/drawing/2014/main" id="{8B0F1C8E-9E55-3DE7-0B22-BD7787E961B3}"/>
              </a:ext>
            </a:extLst>
          </p:cNvPr>
          <p:cNvSpPr txBox="1"/>
          <p:nvPr/>
        </p:nvSpPr>
        <p:spPr>
          <a:xfrm>
            <a:off x="5146293" y="3723492"/>
            <a:ext cx="751302"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Formal Recognition of Skills Achieved</a:t>
            </a:r>
          </a:p>
          <a:p>
            <a:r>
              <a:rPr lang="en-GB">
                <a:solidFill>
                  <a:schemeClr val="tx1"/>
                </a:solidFill>
              </a:rPr>
              <a:t>1.3.3</a:t>
            </a:r>
          </a:p>
        </p:txBody>
      </p:sp>
      <p:sp>
        <p:nvSpPr>
          <p:cNvPr id="82" name="TextBox 81">
            <a:extLst>
              <a:ext uri="{FF2B5EF4-FFF2-40B4-BE49-F238E27FC236}">
                <a16:creationId xmlns:a16="http://schemas.microsoft.com/office/drawing/2014/main" id="{9279392D-4B61-D3D7-79A7-96F7A547429B}"/>
              </a:ext>
            </a:extLst>
          </p:cNvPr>
          <p:cNvSpPr txBox="1"/>
          <p:nvPr/>
        </p:nvSpPr>
        <p:spPr>
          <a:xfrm>
            <a:off x="5953007" y="3667851"/>
            <a:ext cx="529638" cy="64633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Access to employment services and career guidance enhanced 2.1.1, 2.1.2 </a:t>
            </a:r>
          </a:p>
        </p:txBody>
      </p:sp>
      <p:sp>
        <p:nvSpPr>
          <p:cNvPr id="83" name="TextBox 82">
            <a:extLst>
              <a:ext uri="{FF2B5EF4-FFF2-40B4-BE49-F238E27FC236}">
                <a16:creationId xmlns:a16="http://schemas.microsoft.com/office/drawing/2014/main" id="{F9251496-1D8D-72E7-ABF1-942D2AB4D115}"/>
              </a:ext>
            </a:extLst>
          </p:cNvPr>
          <p:cNvSpPr txBox="1"/>
          <p:nvPr/>
        </p:nvSpPr>
        <p:spPr>
          <a:xfrm>
            <a:off x="6509829" y="3669872"/>
            <a:ext cx="544666" cy="64633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Standardised employment support systems and outreach established   2.1.3, 2.1.4 </a:t>
            </a:r>
          </a:p>
        </p:txBody>
      </p:sp>
      <p:sp>
        <p:nvSpPr>
          <p:cNvPr id="85" name="TextBox 84">
            <a:extLst>
              <a:ext uri="{FF2B5EF4-FFF2-40B4-BE49-F238E27FC236}">
                <a16:creationId xmlns:a16="http://schemas.microsoft.com/office/drawing/2014/main" id="{CC91145B-BB64-B80C-AFCE-3D6CB8DC18B7}"/>
              </a:ext>
            </a:extLst>
          </p:cNvPr>
          <p:cNvSpPr txBox="1"/>
          <p:nvPr/>
        </p:nvSpPr>
        <p:spPr>
          <a:xfrm>
            <a:off x="7109908" y="3595581"/>
            <a:ext cx="482423" cy="830997"/>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Support to self- and wage-employment through training, job matching and basic needs</a:t>
            </a:r>
            <a:br>
              <a:rPr lang="en-GB">
                <a:solidFill>
                  <a:schemeClr val="tx1"/>
                </a:solidFill>
              </a:rPr>
            </a:br>
            <a:r>
              <a:rPr lang="en-GB">
                <a:solidFill>
                  <a:schemeClr val="tx1"/>
                </a:solidFill>
              </a:rPr>
              <a:t>2.2.1, 2.2.2 </a:t>
            </a:r>
          </a:p>
        </p:txBody>
      </p:sp>
      <p:sp>
        <p:nvSpPr>
          <p:cNvPr id="88" name="TextBox 87">
            <a:extLst>
              <a:ext uri="{FF2B5EF4-FFF2-40B4-BE49-F238E27FC236}">
                <a16:creationId xmlns:a16="http://schemas.microsoft.com/office/drawing/2014/main" id="{0C992335-3F7A-9EE2-7C45-292A6152D94F}"/>
              </a:ext>
            </a:extLst>
          </p:cNvPr>
          <p:cNvSpPr txBox="1"/>
          <p:nvPr/>
        </p:nvSpPr>
        <p:spPr>
          <a:xfrm>
            <a:off x="7617176" y="3592431"/>
            <a:ext cx="442815" cy="553998"/>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Private sector engagement in inclusive employment 2.2.3</a:t>
            </a:r>
          </a:p>
        </p:txBody>
      </p:sp>
      <p:sp>
        <p:nvSpPr>
          <p:cNvPr id="97" name="TextBox 96">
            <a:extLst>
              <a:ext uri="{FF2B5EF4-FFF2-40B4-BE49-F238E27FC236}">
                <a16:creationId xmlns:a16="http://schemas.microsoft.com/office/drawing/2014/main" id="{2B7A8128-BDAC-5ACD-7139-25B434344A23}"/>
              </a:ext>
            </a:extLst>
          </p:cNvPr>
          <p:cNvSpPr txBox="1"/>
          <p:nvPr/>
        </p:nvSpPr>
        <p:spPr>
          <a:xfrm>
            <a:off x="8117227" y="3583755"/>
            <a:ext cx="474334" cy="64633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Advocacy and system-level support for financial inclusion</a:t>
            </a:r>
            <a:br>
              <a:rPr lang="en-GB">
                <a:solidFill>
                  <a:schemeClr val="tx1"/>
                </a:solidFill>
              </a:rPr>
            </a:br>
            <a:r>
              <a:rPr lang="en-GB">
                <a:solidFill>
                  <a:schemeClr val="tx1"/>
                </a:solidFill>
              </a:rPr>
              <a:t>2.3.1, 2.3.2, 2.3.5</a:t>
            </a:r>
          </a:p>
        </p:txBody>
      </p:sp>
      <p:sp>
        <p:nvSpPr>
          <p:cNvPr id="99" name="TextBox 98">
            <a:extLst>
              <a:ext uri="{FF2B5EF4-FFF2-40B4-BE49-F238E27FC236}">
                <a16:creationId xmlns:a16="http://schemas.microsoft.com/office/drawing/2014/main" id="{043C741B-DC31-B80A-613E-91328864513A}"/>
              </a:ext>
            </a:extLst>
          </p:cNvPr>
          <p:cNvSpPr txBox="1"/>
          <p:nvPr/>
        </p:nvSpPr>
        <p:spPr>
          <a:xfrm>
            <a:off x="8616251" y="3582080"/>
            <a:ext cx="556224" cy="64633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Entrepreneurial and financial capacity of FDPs and HCs strengthened 2.3.3, 2.3.4, 2.3.6, 2.3.7 </a:t>
            </a:r>
          </a:p>
        </p:txBody>
      </p:sp>
      <p:sp>
        <p:nvSpPr>
          <p:cNvPr id="103" name="TextBox 102">
            <a:extLst>
              <a:ext uri="{FF2B5EF4-FFF2-40B4-BE49-F238E27FC236}">
                <a16:creationId xmlns:a16="http://schemas.microsoft.com/office/drawing/2014/main" id="{C07F955B-E297-F105-5D46-81910083123A}"/>
              </a:ext>
            </a:extLst>
          </p:cNvPr>
          <p:cNvSpPr txBox="1"/>
          <p:nvPr/>
        </p:nvSpPr>
        <p:spPr>
          <a:xfrm>
            <a:off x="9236445" y="3632392"/>
            <a:ext cx="505909" cy="64633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Improved awareness and business capacity for safe working environments</a:t>
            </a:r>
          </a:p>
          <a:p>
            <a:r>
              <a:rPr lang="en-GB">
                <a:solidFill>
                  <a:schemeClr val="tx1"/>
                </a:solidFill>
              </a:rPr>
              <a:t>2.4.1, 2.4.2</a:t>
            </a:r>
          </a:p>
        </p:txBody>
      </p:sp>
      <p:sp>
        <p:nvSpPr>
          <p:cNvPr id="109" name="TextBox 108">
            <a:extLst>
              <a:ext uri="{FF2B5EF4-FFF2-40B4-BE49-F238E27FC236}">
                <a16:creationId xmlns:a16="http://schemas.microsoft.com/office/drawing/2014/main" id="{8FD606EF-FB94-0453-BA72-B25F435B796C}"/>
              </a:ext>
            </a:extLst>
          </p:cNvPr>
          <p:cNvSpPr txBox="1"/>
          <p:nvPr/>
        </p:nvSpPr>
        <p:spPr>
          <a:xfrm>
            <a:off x="1321819" y="5291466"/>
            <a:ext cx="887389" cy="369332"/>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sz="600">
                <a:solidFill>
                  <a:schemeClr val="tx1"/>
                </a:solidFill>
              </a:rPr>
              <a:t>Legal Reform, Policy Development, and Institutional Capacity 3.1.2, 3.1.3, 3.1.4</a:t>
            </a:r>
            <a:endParaRPr lang="en-GB">
              <a:solidFill>
                <a:schemeClr val="tx1"/>
              </a:solidFill>
              <a:latin typeface="Helvetica" pitchFamily="2" charset="0"/>
            </a:endParaRPr>
          </a:p>
        </p:txBody>
      </p:sp>
      <p:sp>
        <p:nvSpPr>
          <p:cNvPr id="111" name="TextBox 110">
            <a:extLst>
              <a:ext uri="{FF2B5EF4-FFF2-40B4-BE49-F238E27FC236}">
                <a16:creationId xmlns:a16="http://schemas.microsoft.com/office/drawing/2014/main" id="{54B07D81-E37A-A8F5-B586-32C21AC27457}"/>
              </a:ext>
            </a:extLst>
          </p:cNvPr>
          <p:cNvSpPr txBox="1"/>
          <p:nvPr/>
        </p:nvSpPr>
        <p:spPr>
          <a:xfrm>
            <a:off x="473300" y="5290626"/>
            <a:ext cx="810823" cy="2769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Registration, Documentation, and Protection Access 3.1.1</a:t>
            </a:r>
          </a:p>
        </p:txBody>
      </p:sp>
      <p:sp>
        <p:nvSpPr>
          <p:cNvPr id="112" name="TextBox 111">
            <a:extLst>
              <a:ext uri="{FF2B5EF4-FFF2-40B4-BE49-F238E27FC236}">
                <a16:creationId xmlns:a16="http://schemas.microsoft.com/office/drawing/2014/main" id="{2DAA3425-7A25-5917-60D1-00ADB5C48681}"/>
              </a:ext>
            </a:extLst>
          </p:cNvPr>
          <p:cNvSpPr txBox="1"/>
          <p:nvPr/>
        </p:nvSpPr>
        <p:spPr>
          <a:xfrm>
            <a:off x="2476082" y="3882753"/>
            <a:ext cx="616279" cy="369332"/>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Social Assistance and Financial Inclusion 3.4.2, 3.4.3, 3.4.4, 3.4.5</a:t>
            </a:r>
          </a:p>
        </p:txBody>
      </p:sp>
      <p:sp>
        <p:nvSpPr>
          <p:cNvPr id="114" name="TextBox 113">
            <a:extLst>
              <a:ext uri="{FF2B5EF4-FFF2-40B4-BE49-F238E27FC236}">
                <a16:creationId xmlns:a16="http://schemas.microsoft.com/office/drawing/2014/main" id="{77E15D9B-3696-79A3-72A7-AB159A096CFB}"/>
              </a:ext>
            </a:extLst>
          </p:cNvPr>
          <p:cNvSpPr txBox="1"/>
          <p:nvPr/>
        </p:nvSpPr>
        <p:spPr>
          <a:xfrm>
            <a:off x="2472558" y="3575219"/>
            <a:ext cx="598021" cy="2769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Health Insurance and Systemic Inclusion 3.4.1</a:t>
            </a:r>
          </a:p>
        </p:txBody>
      </p:sp>
      <p:sp>
        <p:nvSpPr>
          <p:cNvPr id="116" name="TextBox 115">
            <a:extLst>
              <a:ext uri="{FF2B5EF4-FFF2-40B4-BE49-F238E27FC236}">
                <a16:creationId xmlns:a16="http://schemas.microsoft.com/office/drawing/2014/main" id="{0D131ACA-E027-92ED-C67B-7CF3FE5C0DFC}"/>
              </a:ext>
            </a:extLst>
          </p:cNvPr>
          <p:cNvSpPr txBox="1"/>
          <p:nvPr/>
        </p:nvSpPr>
        <p:spPr>
          <a:xfrm>
            <a:off x="2066937" y="4506800"/>
            <a:ext cx="813334"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Community-Based Protection, Social Cohesion, and Transition Support 3.4.6, 3.4.7, 3.4.8, 3.4.9, 3.4.10</a:t>
            </a:r>
          </a:p>
        </p:txBody>
      </p:sp>
      <p:sp>
        <p:nvSpPr>
          <p:cNvPr id="118" name="TextBox 117">
            <a:extLst>
              <a:ext uri="{FF2B5EF4-FFF2-40B4-BE49-F238E27FC236}">
                <a16:creationId xmlns:a16="http://schemas.microsoft.com/office/drawing/2014/main" id="{71C96F71-D26C-D2EB-C925-7476D64056C9}"/>
              </a:ext>
            </a:extLst>
          </p:cNvPr>
          <p:cNvSpPr txBox="1"/>
          <p:nvPr/>
        </p:nvSpPr>
        <p:spPr>
          <a:xfrm>
            <a:off x="38983" y="4254213"/>
            <a:ext cx="587564"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latin typeface="Helvetica" pitchFamily="2" charset="0"/>
              </a:rPr>
              <a:t>Access to child protection and GBV prevention services 3.2.1, 3.2.2</a:t>
            </a:r>
          </a:p>
        </p:txBody>
      </p:sp>
      <p:sp>
        <p:nvSpPr>
          <p:cNvPr id="120" name="TextBox 119">
            <a:extLst>
              <a:ext uri="{FF2B5EF4-FFF2-40B4-BE49-F238E27FC236}">
                <a16:creationId xmlns:a16="http://schemas.microsoft.com/office/drawing/2014/main" id="{A3266045-2CF0-565C-3CD8-16868338472F}"/>
              </a:ext>
            </a:extLst>
          </p:cNvPr>
          <p:cNvSpPr txBox="1"/>
          <p:nvPr/>
        </p:nvSpPr>
        <p:spPr>
          <a:xfrm>
            <a:off x="123315" y="3143096"/>
            <a:ext cx="953625" cy="2769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tx1"/>
                </a:solidFill>
              </a:rPr>
              <a:t>Egypt Refugee Interagency Contact Center (ERICC) is operational  3.3.1 </a:t>
            </a:r>
          </a:p>
        </p:txBody>
      </p:sp>
      <p:sp>
        <p:nvSpPr>
          <p:cNvPr id="121" name="TextBox 120">
            <a:extLst>
              <a:ext uri="{FF2B5EF4-FFF2-40B4-BE49-F238E27FC236}">
                <a16:creationId xmlns:a16="http://schemas.microsoft.com/office/drawing/2014/main" id="{B3A387AD-5EC6-5C33-B0B3-0F66CE62DC3D}"/>
              </a:ext>
            </a:extLst>
          </p:cNvPr>
          <p:cNvSpPr txBox="1"/>
          <p:nvPr/>
        </p:nvSpPr>
        <p:spPr>
          <a:xfrm>
            <a:off x="1508657" y="3130674"/>
            <a:ext cx="887389" cy="2769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Inclusive community </a:t>
            </a:r>
            <a:r>
              <a:rPr lang="en-GB" err="1">
                <a:solidFill>
                  <a:schemeClr val="tx1"/>
                </a:solidFill>
              </a:rPr>
              <a:t>centers</a:t>
            </a:r>
            <a:r>
              <a:rPr lang="en-GB">
                <a:solidFill>
                  <a:schemeClr val="tx1"/>
                </a:solidFill>
              </a:rPr>
              <a:t> and infrastructure</a:t>
            </a:r>
          </a:p>
          <a:p>
            <a:r>
              <a:rPr lang="en-GB">
                <a:solidFill>
                  <a:schemeClr val="tx1"/>
                </a:solidFill>
              </a:rPr>
              <a:t>3.5.1, 3.5.2</a:t>
            </a:r>
          </a:p>
        </p:txBody>
      </p:sp>
      <p:cxnSp>
        <p:nvCxnSpPr>
          <p:cNvPr id="124" name="Elbow Connector 73">
            <a:extLst>
              <a:ext uri="{FF2B5EF4-FFF2-40B4-BE49-F238E27FC236}">
                <a16:creationId xmlns:a16="http://schemas.microsoft.com/office/drawing/2014/main" id="{2C878ECB-2835-4710-91C4-D318A2A8C735}"/>
              </a:ext>
            </a:extLst>
          </p:cNvPr>
          <p:cNvCxnSpPr>
            <a:cxnSpLocks/>
            <a:stCxn id="111" idx="0"/>
            <a:endCxn id="74" idx="2"/>
          </p:cNvCxnSpPr>
          <p:nvPr/>
        </p:nvCxnSpPr>
        <p:spPr>
          <a:xfrm rot="5400000" flipH="1" flipV="1">
            <a:off x="1019466" y="4969858"/>
            <a:ext cx="180014" cy="46152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2" name="Elbow Connector 73">
            <a:extLst>
              <a:ext uri="{FF2B5EF4-FFF2-40B4-BE49-F238E27FC236}">
                <a16:creationId xmlns:a16="http://schemas.microsoft.com/office/drawing/2014/main" id="{E90F8216-86A8-42B5-2FF7-9B87514187E2}"/>
              </a:ext>
            </a:extLst>
          </p:cNvPr>
          <p:cNvCxnSpPr>
            <a:cxnSpLocks/>
            <a:stCxn id="109" idx="0"/>
            <a:endCxn id="74" idx="2"/>
          </p:cNvCxnSpPr>
          <p:nvPr/>
        </p:nvCxnSpPr>
        <p:spPr>
          <a:xfrm rot="16200000" flipV="1">
            <a:off x="1462448" y="4988399"/>
            <a:ext cx="180854" cy="42527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5" name="Elbow Connector 73">
            <a:extLst>
              <a:ext uri="{FF2B5EF4-FFF2-40B4-BE49-F238E27FC236}">
                <a16:creationId xmlns:a16="http://schemas.microsoft.com/office/drawing/2014/main" id="{0CA15E8A-6706-DEBA-3E7E-FF03BDDF850E}"/>
              </a:ext>
            </a:extLst>
          </p:cNvPr>
          <p:cNvCxnSpPr>
            <a:cxnSpLocks/>
            <a:stCxn id="116" idx="1"/>
            <a:endCxn id="93" idx="2"/>
          </p:cNvCxnSpPr>
          <p:nvPr/>
        </p:nvCxnSpPr>
        <p:spPr>
          <a:xfrm rot="10800000">
            <a:off x="1837759" y="4154147"/>
            <a:ext cx="229179" cy="62965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0" name="Elbow Connector 73">
            <a:extLst>
              <a:ext uri="{FF2B5EF4-FFF2-40B4-BE49-F238E27FC236}">
                <a16:creationId xmlns:a16="http://schemas.microsoft.com/office/drawing/2014/main" id="{AC6CD119-91D1-362C-3C3B-1C063956C5D7}"/>
              </a:ext>
            </a:extLst>
          </p:cNvPr>
          <p:cNvCxnSpPr>
            <a:cxnSpLocks/>
            <a:stCxn id="114" idx="1"/>
            <a:endCxn id="93" idx="3"/>
          </p:cNvCxnSpPr>
          <p:nvPr/>
        </p:nvCxnSpPr>
        <p:spPr>
          <a:xfrm rot="10800000" flipV="1">
            <a:off x="2288200" y="3713719"/>
            <a:ext cx="184358" cy="11726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3" name="Elbow Connector 73">
            <a:extLst>
              <a:ext uri="{FF2B5EF4-FFF2-40B4-BE49-F238E27FC236}">
                <a16:creationId xmlns:a16="http://schemas.microsoft.com/office/drawing/2014/main" id="{A897C108-9824-FCBF-CCEC-368E16C0DC4F}"/>
              </a:ext>
            </a:extLst>
          </p:cNvPr>
          <p:cNvCxnSpPr>
            <a:cxnSpLocks/>
            <a:stCxn id="112" idx="1"/>
            <a:endCxn id="93" idx="3"/>
          </p:cNvCxnSpPr>
          <p:nvPr/>
        </p:nvCxnSpPr>
        <p:spPr>
          <a:xfrm rot="10800000">
            <a:off x="2288200" y="3830981"/>
            <a:ext cx="187882" cy="23643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2" name="Elbow Connector 73">
            <a:extLst>
              <a:ext uri="{FF2B5EF4-FFF2-40B4-BE49-F238E27FC236}">
                <a16:creationId xmlns:a16="http://schemas.microsoft.com/office/drawing/2014/main" id="{9D7D861E-A13E-11B4-28AC-DCB41AAD6361}"/>
              </a:ext>
            </a:extLst>
          </p:cNvPr>
          <p:cNvCxnSpPr>
            <a:cxnSpLocks/>
            <a:stCxn id="120" idx="0"/>
            <a:endCxn id="79" idx="2"/>
          </p:cNvCxnSpPr>
          <p:nvPr/>
        </p:nvCxnSpPr>
        <p:spPr>
          <a:xfrm rot="5400000" flipH="1" flipV="1">
            <a:off x="567387" y="3106157"/>
            <a:ext cx="69680" cy="419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5" name="Elbow Connector 73">
            <a:extLst>
              <a:ext uri="{FF2B5EF4-FFF2-40B4-BE49-F238E27FC236}">
                <a16:creationId xmlns:a16="http://schemas.microsoft.com/office/drawing/2014/main" id="{17555E66-9AD8-147C-8F38-664BC30D6BE6}"/>
              </a:ext>
            </a:extLst>
          </p:cNvPr>
          <p:cNvCxnSpPr>
            <a:cxnSpLocks/>
            <a:stCxn id="121" idx="0"/>
            <a:endCxn id="96" idx="2"/>
          </p:cNvCxnSpPr>
          <p:nvPr/>
        </p:nvCxnSpPr>
        <p:spPr>
          <a:xfrm rot="16200000" flipV="1">
            <a:off x="1921006" y="3099327"/>
            <a:ext cx="61489" cy="120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9" name="Elbow Connector 73">
            <a:extLst>
              <a:ext uri="{FF2B5EF4-FFF2-40B4-BE49-F238E27FC236}">
                <a16:creationId xmlns:a16="http://schemas.microsoft.com/office/drawing/2014/main" id="{61DD7742-59A4-E084-6326-20A846B47B73}"/>
              </a:ext>
            </a:extLst>
          </p:cNvPr>
          <p:cNvCxnSpPr>
            <a:cxnSpLocks/>
            <a:stCxn id="82" idx="0"/>
            <a:endCxn id="45" idx="2"/>
          </p:cNvCxnSpPr>
          <p:nvPr/>
        </p:nvCxnSpPr>
        <p:spPr>
          <a:xfrm rot="5400000" flipH="1" flipV="1">
            <a:off x="6287415" y="3390182"/>
            <a:ext cx="208080" cy="34725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73" name="Elbow Connector 73">
            <a:extLst>
              <a:ext uri="{FF2B5EF4-FFF2-40B4-BE49-F238E27FC236}">
                <a16:creationId xmlns:a16="http://schemas.microsoft.com/office/drawing/2014/main" id="{A2905685-466F-56C1-29FE-172D34896A95}"/>
              </a:ext>
            </a:extLst>
          </p:cNvPr>
          <p:cNvCxnSpPr>
            <a:cxnSpLocks/>
            <a:stCxn id="83" idx="0"/>
            <a:endCxn id="45" idx="2"/>
          </p:cNvCxnSpPr>
          <p:nvPr/>
        </p:nvCxnSpPr>
        <p:spPr>
          <a:xfrm rot="16200000" flipV="1">
            <a:off x="6568573" y="3456283"/>
            <a:ext cx="210101" cy="21707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76" name="Elbow Connector 73">
            <a:extLst>
              <a:ext uri="{FF2B5EF4-FFF2-40B4-BE49-F238E27FC236}">
                <a16:creationId xmlns:a16="http://schemas.microsoft.com/office/drawing/2014/main" id="{4811703A-A9CF-0DA5-6149-0D3DA37AD22D}"/>
              </a:ext>
            </a:extLst>
          </p:cNvPr>
          <p:cNvCxnSpPr>
            <a:cxnSpLocks/>
            <a:stCxn id="85" idx="0"/>
            <a:endCxn id="47" idx="2"/>
          </p:cNvCxnSpPr>
          <p:nvPr/>
        </p:nvCxnSpPr>
        <p:spPr>
          <a:xfrm rot="5400000" flipH="1" flipV="1">
            <a:off x="7309977" y="3402004"/>
            <a:ext cx="234721" cy="15243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0" name="Elbow Connector 73">
            <a:extLst>
              <a:ext uri="{FF2B5EF4-FFF2-40B4-BE49-F238E27FC236}">
                <a16:creationId xmlns:a16="http://schemas.microsoft.com/office/drawing/2014/main" id="{BC6D384A-2840-390D-9F41-E0468891A6AA}"/>
              </a:ext>
            </a:extLst>
          </p:cNvPr>
          <p:cNvCxnSpPr>
            <a:cxnSpLocks/>
            <a:stCxn id="88" idx="0"/>
            <a:endCxn id="47" idx="2"/>
          </p:cNvCxnSpPr>
          <p:nvPr/>
        </p:nvCxnSpPr>
        <p:spPr>
          <a:xfrm rot="16200000" flipV="1">
            <a:off x="7555285" y="3309131"/>
            <a:ext cx="231571" cy="33502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3" name="Elbow Connector 73">
            <a:extLst>
              <a:ext uri="{FF2B5EF4-FFF2-40B4-BE49-F238E27FC236}">
                <a16:creationId xmlns:a16="http://schemas.microsoft.com/office/drawing/2014/main" id="{A3DDAE43-5AA9-3DD7-5837-002976BA8E16}"/>
              </a:ext>
            </a:extLst>
          </p:cNvPr>
          <p:cNvCxnSpPr>
            <a:cxnSpLocks/>
            <a:stCxn id="97" idx="0"/>
            <a:endCxn id="50" idx="2"/>
          </p:cNvCxnSpPr>
          <p:nvPr/>
        </p:nvCxnSpPr>
        <p:spPr>
          <a:xfrm rot="5400000" flipH="1" flipV="1">
            <a:off x="8197835" y="3425086"/>
            <a:ext cx="315228" cy="211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7" name="Elbow Connector 73">
            <a:extLst>
              <a:ext uri="{FF2B5EF4-FFF2-40B4-BE49-F238E27FC236}">
                <a16:creationId xmlns:a16="http://schemas.microsoft.com/office/drawing/2014/main" id="{6C5EB8BB-D63D-9C54-D83E-94B9A6C276F4}"/>
              </a:ext>
            </a:extLst>
          </p:cNvPr>
          <p:cNvCxnSpPr>
            <a:cxnSpLocks/>
            <a:stCxn id="99" idx="0"/>
            <a:endCxn id="50" idx="2"/>
          </p:cNvCxnSpPr>
          <p:nvPr/>
        </p:nvCxnSpPr>
        <p:spPr>
          <a:xfrm rot="16200000" flipV="1">
            <a:off x="8468658" y="3156374"/>
            <a:ext cx="313553" cy="5378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92" name="Elbow Connector 73">
            <a:extLst>
              <a:ext uri="{FF2B5EF4-FFF2-40B4-BE49-F238E27FC236}">
                <a16:creationId xmlns:a16="http://schemas.microsoft.com/office/drawing/2014/main" id="{0EBEB2F1-F720-9E9F-A206-CB3C72AA10A3}"/>
              </a:ext>
            </a:extLst>
          </p:cNvPr>
          <p:cNvCxnSpPr>
            <a:cxnSpLocks/>
            <a:stCxn id="103" idx="0"/>
            <a:endCxn id="58" idx="2"/>
          </p:cNvCxnSpPr>
          <p:nvPr/>
        </p:nvCxnSpPr>
        <p:spPr>
          <a:xfrm rot="16200000" flipV="1">
            <a:off x="9145629" y="3288620"/>
            <a:ext cx="363865" cy="32367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33" name="Elbow Connector 73">
            <a:extLst>
              <a:ext uri="{FF2B5EF4-FFF2-40B4-BE49-F238E27FC236}">
                <a16:creationId xmlns:a16="http://schemas.microsoft.com/office/drawing/2014/main" id="{3BF2A47E-7B24-D521-7DE5-847E56B5EDCB}"/>
              </a:ext>
            </a:extLst>
          </p:cNvPr>
          <p:cNvCxnSpPr>
            <a:cxnSpLocks/>
            <a:stCxn id="21" idx="0"/>
            <a:endCxn id="77" idx="2"/>
          </p:cNvCxnSpPr>
          <p:nvPr/>
        </p:nvCxnSpPr>
        <p:spPr>
          <a:xfrm rot="16200000" flipV="1">
            <a:off x="3941263" y="3477614"/>
            <a:ext cx="553880" cy="554302"/>
          </a:xfrm>
          <a:prstGeom prst="bentConnector3">
            <a:avLst>
              <a:gd name="adj1" fmla="val 1345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50" name="Elbow Connector 73">
            <a:extLst>
              <a:ext uri="{FF2B5EF4-FFF2-40B4-BE49-F238E27FC236}">
                <a16:creationId xmlns:a16="http://schemas.microsoft.com/office/drawing/2014/main" id="{7B2C6BC1-472E-4BBE-4CDE-AFA9F902780E}"/>
              </a:ext>
            </a:extLst>
          </p:cNvPr>
          <p:cNvCxnSpPr>
            <a:cxnSpLocks/>
            <a:stCxn id="77" idx="1"/>
            <a:endCxn id="36" idx="3"/>
          </p:cNvCxnSpPr>
          <p:nvPr/>
        </p:nvCxnSpPr>
        <p:spPr>
          <a:xfrm rot="10800000">
            <a:off x="3146958" y="2293560"/>
            <a:ext cx="385234" cy="1045767"/>
          </a:xfrm>
          <a:prstGeom prst="bentConnector3">
            <a:avLst>
              <a:gd name="adj1" fmla="val 5906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57" name="Elbow Connector 73">
            <a:extLst>
              <a:ext uri="{FF2B5EF4-FFF2-40B4-BE49-F238E27FC236}">
                <a16:creationId xmlns:a16="http://schemas.microsoft.com/office/drawing/2014/main" id="{F74B9C23-9D9B-7963-2A29-1932D18CA219}"/>
              </a:ext>
            </a:extLst>
          </p:cNvPr>
          <p:cNvCxnSpPr>
            <a:cxnSpLocks/>
          </p:cNvCxnSpPr>
          <p:nvPr/>
        </p:nvCxnSpPr>
        <p:spPr>
          <a:xfrm flipV="1">
            <a:off x="1736937" y="2293559"/>
            <a:ext cx="876646" cy="2022"/>
          </a:xfrm>
          <a:prstGeom prst="bentConnector3">
            <a:avLst>
              <a:gd name="adj1" fmla="val 50000"/>
            </a:avLst>
          </a:prstGeom>
          <a:ln w="6350">
            <a:solidFill>
              <a:schemeClr val="tx1"/>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358" name="Elbow Connector 73">
            <a:extLst>
              <a:ext uri="{FF2B5EF4-FFF2-40B4-BE49-F238E27FC236}">
                <a16:creationId xmlns:a16="http://schemas.microsoft.com/office/drawing/2014/main" id="{31AE6F41-5F26-225D-9282-F8F57709ECCB}"/>
              </a:ext>
            </a:extLst>
          </p:cNvPr>
          <p:cNvCxnSpPr>
            <a:cxnSpLocks/>
            <a:stCxn id="34" idx="3"/>
            <a:endCxn id="272" idx="1"/>
          </p:cNvCxnSpPr>
          <p:nvPr/>
        </p:nvCxnSpPr>
        <p:spPr>
          <a:xfrm>
            <a:off x="5878749" y="2088729"/>
            <a:ext cx="815782" cy="245030"/>
          </a:xfrm>
          <a:prstGeom prst="bentConnector3">
            <a:avLst>
              <a:gd name="adj1" fmla="val 32024"/>
            </a:avLst>
          </a:prstGeom>
          <a:ln w="6350">
            <a:solidFill>
              <a:schemeClr val="tx1"/>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5" name="Elbow Connector 73">
            <a:extLst>
              <a:ext uri="{FF2B5EF4-FFF2-40B4-BE49-F238E27FC236}">
                <a16:creationId xmlns:a16="http://schemas.microsoft.com/office/drawing/2014/main" id="{7B0B4844-1D6D-D13D-74BA-45D0A0512333}"/>
              </a:ext>
            </a:extLst>
          </p:cNvPr>
          <p:cNvCxnSpPr>
            <a:cxnSpLocks/>
          </p:cNvCxnSpPr>
          <p:nvPr/>
        </p:nvCxnSpPr>
        <p:spPr>
          <a:xfrm flipH="1" flipV="1">
            <a:off x="8089351" y="3256783"/>
            <a:ext cx="286687" cy="1920644"/>
          </a:xfrm>
          <a:prstGeom prst="bentConnector4">
            <a:avLst>
              <a:gd name="adj1" fmla="val -79739"/>
              <a:gd name="adj2" fmla="val 36364"/>
            </a:avLst>
          </a:prstGeom>
          <a:ln w="6350">
            <a:solidFill>
              <a:schemeClr val="tx1"/>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9" name="Elbow Connector 73">
            <a:extLst>
              <a:ext uri="{FF2B5EF4-FFF2-40B4-BE49-F238E27FC236}">
                <a16:creationId xmlns:a16="http://schemas.microsoft.com/office/drawing/2014/main" id="{E125E8E5-C649-9136-B4A5-7344B4469CE3}"/>
              </a:ext>
            </a:extLst>
          </p:cNvPr>
          <p:cNvCxnSpPr>
            <a:cxnSpLocks/>
            <a:stCxn id="29" idx="3"/>
            <a:endCxn id="45" idx="1"/>
          </p:cNvCxnSpPr>
          <p:nvPr/>
        </p:nvCxnSpPr>
        <p:spPr>
          <a:xfrm flipV="1">
            <a:off x="5879847" y="3090439"/>
            <a:ext cx="332354" cy="359117"/>
          </a:xfrm>
          <a:prstGeom prst="bentConnector3">
            <a:avLst>
              <a:gd name="adj1" fmla="val 50000"/>
            </a:avLst>
          </a:prstGeom>
          <a:ln w="6350">
            <a:solidFill>
              <a:schemeClr val="tx1"/>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28" name="Elbow Connector 73">
            <a:extLst>
              <a:ext uri="{FF2B5EF4-FFF2-40B4-BE49-F238E27FC236}">
                <a16:creationId xmlns:a16="http://schemas.microsoft.com/office/drawing/2014/main" id="{0343ECD0-A2E6-3EDB-92BC-A9D7040C3114}"/>
              </a:ext>
            </a:extLst>
          </p:cNvPr>
          <p:cNvCxnSpPr>
            <a:cxnSpLocks/>
            <a:stCxn id="55" idx="3"/>
            <a:endCxn id="321" idx="1"/>
          </p:cNvCxnSpPr>
          <p:nvPr/>
        </p:nvCxnSpPr>
        <p:spPr>
          <a:xfrm flipV="1">
            <a:off x="1736937" y="2092259"/>
            <a:ext cx="1924382" cy="203322"/>
          </a:xfrm>
          <a:prstGeom prst="bentConnector3">
            <a:avLst>
              <a:gd name="adj1" fmla="val 29828"/>
            </a:avLst>
          </a:prstGeom>
          <a:ln w="6350">
            <a:solidFill>
              <a:schemeClr val="tx1"/>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33" name="Elbow Connector 73">
            <a:extLst>
              <a:ext uri="{FF2B5EF4-FFF2-40B4-BE49-F238E27FC236}">
                <a16:creationId xmlns:a16="http://schemas.microsoft.com/office/drawing/2014/main" id="{4CC56C57-8123-89D2-B326-2C6328F86259}"/>
              </a:ext>
            </a:extLst>
          </p:cNvPr>
          <p:cNvCxnSpPr>
            <a:cxnSpLocks/>
            <a:stCxn id="272" idx="3"/>
            <a:endCxn id="107" idx="2"/>
          </p:cNvCxnSpPr>
          <p:nvPr/>
        </p:nvCxnSpPr>
        <p:spPr>
          <a:xfrm flipH="1">
            <a:off x="7640305" y="2333759"/>
            <a:ext cx="878782" cy="3738490"/>
          </a:xfrm>
          <a:prstGeom prst="bentConnector4">
            <a:avLst>
              <a:gd name="adj1" fmla="val -153912"/>
              <a:gd name="adj2" fmla="val 106115"/>
            </a:avLst>
          </a:prstGeom>
          <a:ln w="6350">
            <a:solidFill>
              <a:schemeClr val="tx1"/>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117" name="TextBox 116">
            <a:extLst>
              <a:ext uri="{FF2B5EF4-FFF2-40B4-BE49-F238E27FC236}">
                <a16:creationId xmlns:a16="http://schemas.microsoft.com/office/drawing/2014/main" id="{C8C49021-7B4B-E738-4AB5-26521E081DB7}"/>
              </a:ext>
            </a:extLst>
          </p:cNvPr>
          <p:cNvSpPr txBox="1"/>
          <p:nvPr/>
        </p:nvSpPr>
        <p:spPr>
          <a:xfrm>
            <a:off x="7998884" y="5948469"/>
            <a:ext cx="447686"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ctr"/>
            <a:r>
              <a:rPr lang="en-GB">
                <a:solidFill>
                  <a:schemeClr val="tx1"/>
                </a:solidFill>
                <a:latin typeface="Helvetica" pitchFamily="2" charset="0"/>
              </a:rPr>
              <a:t>Improved </a:t>
            </a:r>
            <a:r>
              <a:rPr lang="en-GB" b="1">
                <a:solidFill>
                  <a:schemeClr val="tx1"/>
                </a:solidFill>
                <a:latin typeface="Helvetica" pitchFamily="2" charset="0"/>
              </a:rPr>
              <a:t>connectivity</a:t>
            </a:r>
            <a:r>
              <a:rPr lang="en-GB">
                <a:solidFill>
                  <a:schemeClr val="tx1"/>
                </a:solidFill>
                <a:latin typeface="Helvetica" pitchFamily="2" charset="0"/>
              </a:rPr>
              <a:t> services</a:t>
            </a:r>
          </a:p>
        </p:txBody>
      </p:sp>
      <p:sp>
        <p:nvSpPr>
          <p:cNvPr id="46" name="TextBox 45">
            <a:extLst>
              <a:ext uri="{FF2B5EF4-FFF2-40B4-BE49-F238E27FC236}">
                <a16:creationId xmlns:a16="http://schemas.microsoft.com/office/drawing/2014/main" id="{DFACE044-E61D-4908-5EC1-90290C8CB4A9}"/>
              </a:ext>
            </a:extLst>
          </p:cNvPr>
          <p:cNvSpPr txBox="1"/>
          <p:nvPr/>
        </p:nvSpPr>
        <p:spPr>
          <a:xfrm>
            <a:off x="6678687" y="6455193"/>
            <a:ext cx="1559886" cy="129294"/>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Program coordination and support</a:t>
            </a:r>
          </a:p>
        </p:txBody>
      </p:sp>
      <p:cxnSp>
        <p:nvCxnSpPr>
          <p:cNvPr id="48" name="Elbow Connector 73">
            <a:extLst>
              <a:ext uri="{FF2B5EF4-FFF2-40B4-BE49-F238E27FC236}">
                <a16:creationId xmlns:a16="http://schemas.microsoft.com/office/drawing/2014/main" id="{A44D2624-4BCC-4E99-68E1-6181412FA2D4}"/>
              </a:ext>
            </a:extLst>
          </p:cNvPr>
          <p:cNvCxnSpPr>
            <a:cxnSpLocks/>
            <a:stCxn id="46" idx="0"/>
            <a:endCxn id="113" idx="2"/>
          </p:cNvCxnSpPr>
          <p:nvPr/>
        </p:nvCxnSpPr>
        <p:spPr>
          <a:xfrm rot="16200000" flipV="1">
            <a:off x="6825176" y="5821739"/>
            <a:ext cx="240039" cy="1026870"/>
          </a:xfrm>
          <a:prstGeom prst="bentConnector3">
            <a:avLst>
              <a:gd name="adj1" fmla="val 4735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 name="Elbow Connector 73">
            <a:extLst>
              <a:ext uri="{FF2B5EF4-FFF2-40B4-BE49-F238E27FC236}">
                <a16:creationId xmlns:a16="http://schemas.microsoft.com/office/drawing/2014/main" id="{B1215EEE-309B-03E5-7B77-84E71852F5CB}"/>
              </a:ext>
            </a:extLst>
          </p:cNvPr>
          <p:cNvCxnSpPr>
            <a:cxnSpLocks/>
            <a:stCxn id="46" idx="0"/>
            <a:endCxn id="117" idx="2"/>
          </p:cNvCxnSpPr>
          <p:nvPr/>
        </p:nvCxnSpPr>
        <p:spPr>
          <a:xfrm rot="5400000" flipH="1" flipV="1">
            <a:off x="7725816" y="5958283"/>
            <a:ext cx="229725" cy="76409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 name="Elbow Connector 73">
            <a:extLst>
              <a:ext uri="{FF2B5EF4-FFF2-40B4-BE49-F238E27FC236}">
                <a16:creationId xmlns:a16="http://schemas.microsoft.com/office/drawing/2014/main" id="{1FA03032-3050-86C1-03C3-B7BD83716077}"/>
              </a:ext>
            </a:extLst>
          </p:cNvPr>
          <p:cNvCxnSpPr>
            <a:cxnSpLocks/>
            <a:stCxn id="46" idx="0"/>
          </p:cNvCxnSpPr>
          <p:nvPr/>
        </p:nvCxnSpPr>
        <p:spPr>
          <a:xfrm rot="16200000" flipV="1">
            <a:off x="7267158" y="6263720"/>
            <a:ext cx="382944" cy="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8" name="Rectangle 457">
            <a:extLst>
              <a:ext uri="{FF2B5EF4-FFF2-40B4-BE49-F238E27FC236}">
                <a16:creationId xmlns:a16="http://schemas.microsoft.com/office/drawing/2014/main" id="{6C707D64-12C8-FA9F-40DB-BB739AC9C021}"/>
              </a:ext>
            </a:extLst>
          </p:cNvPr>
          <p:cNvSpPr/>
          <p:nvPr/>
        </p:nvSpPr>
        <p:spPr>
          <a:xfrm>
            <a:off x="8630734" y="131519"/>
            <a:ext cx="884910" cy="87845"/>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1 Education</a:t>
            </a:r>
          </a:p>
        </p:txBody>
      </p:sp>
      <p:sp>
        <p:nvSpPr>
          <p:cNvPr id="462" name="Rectangle 461">
            <a:extLst>
              <a:ext uri="{FF2B5EF4-FFF2-40B4-BE49-F238E27FC236}">
                <a16:creationId xmlns:a16="http://schemas.microsoft.com/office/drawing/2014/main" id="{C8B2ACBD-F1D7-4FB5-1798-0FACB1000B9D}"/>
              </a:ext>
            </a:extLst>
          </p:cNvPr>
          <p:cNvSpPr/>
          <p:nvPr/>
        </p:nvSpPr>
        <p:spPr>
          <a:xfrm>
            <a:off x="8630734" y="235211"/>
            <a:ext cx="884909" cy="87845"/>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2 Economic</a:t>
            </a:r>
          </a:p>
        </p:txBody>
      </p:sp>
      <p:sp>
        <p:nvSpPr>
          <p:cNvPr id="463" name="Rectangle 462">
            <a:extLst>
              <a:ext uri="{FF2B5EF4-FFF2-40B4-BE49-F238E27FC236}">
                <a16:creationId xmlns:a16="http://schemas.microsoft.com/office/drawing/2014/main" id="{256F313A-54A4-B1A2-92DE-EC9A21BEA479}"/>
              </a:ext>
            </a:extLst>
          </p:cNvPr>
          <p:cNvSpPr/>
          <p:nvPr/>
        </p:nvSpPr>
        <p:spPr>
          <a:xfrm>
            <a:off x="8630734" y="338903"/>
            <a:ext cx="884909" cy="87845"/>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3 Protection</a:t>
            </a:r>
          </a:p>
        </p:txBody>
      </p:sp>
      <p:sp>
        <p:nvSpPr>
          <p:cNvPr id="465" name="Rectangle 464">
            <a:extLst>
              <a:ext uri="{FF2B5EF4-FFF2-40B4-BE49-F238E27FC236}">
                <a16:creationId xmlns:a16="http://schemas.microsoft.com/office/drawing/2014/main" id="{DAAC7D50-AB20-5738-665F-4512CDD58977}"/>
              </a:ext>
            </a:extLst>
          </p:cNvPr>
          <p:cNvSpPr/>
          <p:nvPr/>
        </p:nvSpPr>
        <p:spPr>
          <a:xfrm>
            <a:off x="8630734" y="442595"/>
            <a:ext cx="884910" cy="8794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4 Infrastructure</a:t>
            </a:r>
          </a:p>
        </p:txBody>
      </p:sp>
      <p:sp>
        <p:nvSpPr>
          <p:cNvPr id="483" name="Text Box 3">
            <a:extLst>
              <a:ext uri="{FF2B5EF4-FFF2-40B4-BE49-F238E27FC236}">
                <a16:creationId xmlns:a16="http://schemas.microsoft.com/office/drawing/2014/main" id="{522FA626-AD59-4062-1929-0DD992F3120C}"/>
              </a:ext>
            </a:extLst>
          </p:cNvPr>
          <p:cNvSpPr txBox="1">
            <a:spLocks/>
          </p:cNvSpPr>
          <p:nvPr/>
        </p:nvSpPr>
        <p:spPr bwMode="auto">
          <a:xfrm>
            <a:off x="8630734" y="31354"/>
            <a:ext cx="1059636" cy="84318"/>
          </a:xfrm>
          <a:prstGeom prst="rect">
            <a:avLst/>
          </a:prstGeom>
          <a:solidFill>
            <a:schemeClr val="tx1"/>
          </a:solidFill>
          <a:ln>
            <a:noFill/>
          </a:ln>
        </p:spPr>
        <p:txBody>
          <a:bodyPr rot="0" vert="horz" wrap="square" lIns="0" tIns="0" rIns="0" bIns="0" anchor="ctr" anchorCtr="0" upright="1">
            <a:noAutofit/>
          </a:bodyPr>
          <a:lstStyle/>
          <a:p>
            <a:pPr>
              <a:lnSpc>
                <a:spcPct val="96000"/>
              </a:lnSpc>
              <a:spcBef>
                <a:spcPts val="286"/>
              </a:spcBef>
            </a:pPr>
            <a:r>
              <a:rPr lang="en-US" sz="571" noProof="0">
                <a:solidFill>
                  <a:srgbClr val="FFFFFF"/>
                </a:solidFill>
                <a:latin typeface="Helvetica" panose="020B0604020202020204" pitchFamily="34" charset="0"/>
                <a:ea typeface="Verdana" panose="020B0604030504040204" pitchFamily="34" charset="0"/>
                <a:cs typeface="Helvetica" panose="020B0604020202020204" pitchFamily="34" charset="0"/>
              </a:rPr>
              <a:t>TOC Outcomes and mid-impact</a:t>
            </a:r>
            <a:endParaRPr lang="en-US" sz="571" noProof="0">
              <a:latin typeface="Helvetica" panose="020B0604020202020204" pitchFamily="34" charset="0"/>
              <a:ea typeface="Verdana" panose="020B0604030504040204" pitchFamily="34" charset="0"/>
              <a:cs typeface="Helvetica" panose="020B0604020202020204" pitchFamily="34" charset="0"/>
            </a:endParaRPr>
          </a:p>
        </p:txBody>
      </p:sp>
      <p:sp>
        <p:nvSpPr>
          <p:cNvPr id="484" name="TextBox 483">
            <a:extLst>
              <a:ext uri="{FF2B5EF4-FFF2-40B4-BE49-F238E27FC236}">
                <a16:creationId xmlns:a16="http://schemas.microsoft.com/office/drawing/2014/main" id="{30F794A8-41CF-EC86-80EF-B0B1E5F77FCD}"/>
              </a:ext>
            </a:extLst>
          </p:cNvPr>
          <p:cNvSpPr txBox="1"/>
          <p:nvPr/>
        </p:nvSpPr>
        <p:spPr>
          <a:xfrm>
            <a:off x="8569989" y="1026026"/>
            <a:ext cx="1143368" cy="180049"/>
          </a:xfrm>
          <a:prstGeom prst="rect">
            <a:avLst/>
          </a:prstGeom>
          <a:noFill/>
        </p:spPr>
        <p:txBody>
          <a:bodyPr wrap="square">
            <a:noAutofit/>
          </a:bodyPr>
          <a:lstStyle/>
          <a:p>
            <a:r>
              <a:rPr lang="en-US" sz="570" b="1" noProof="0">
                <a:solidFill>
                  <a:srgbClr val="FF0000"/>
                </a:solidFill>
                <a:latin typeface="Helvetica" panose="020B0604020202020204" pitchFamily="34" charset="0"/>
                <a:cs typeface="Helvetica" panose="020B0604020202020204" pitchFamily="34" charset="0"/>
              </a:rPr>
              <a:t>Policy matrix milestones</a:t>
            </a:r>
          </a:p>
        </p:txBody>
      </p:sp>
      <p:sp>
        <p:nvSpPr>
          <p:cNvPr id="496" name="Rounded Rectangle 126">
            <a:extLst>
              <a:ext uri="{FF2B5EF4-FFF2-40B4-BE49-F238E27FC236}">
                <a16:creationId xmlns:a16="http://schemas.microsoft.com/office/drawing/2014/main" id="{FE443D18-F0B1-4458-8061-5723A61BF957}"/>
              </a:ext>
            </a:extLst>
          </p:cNvPr>
          <p:cNvSpPr/>
          <p:nvPr/>
        </p:nvSpPr>
        <p:spPr>
          <a:xfrm>
            <a:off x="8656403" y="1204150"/>
            <a:ext cx="131566" cy="104468"/>
          </a:xfrm>
          <a:prstGeom prst="roundRect">
            <a:avLst/>
          </a:prstGeom>
          <a:solidFill>
            <a:schemeClr val="tx1">
              <a:lumMod val="65000"/>
              <a:lumOff val="3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latin typeface="Helvetica" panose="020B0604020202020204" pitchFamily="34" charset="0"/>
                <a:cs typeface="Helvetica" panose="020B0604020202020204" pitchFamily="34" charset="0"/>
              </a:rPr>
              <a:t>2a)</a:t>
            </a:r>
            <a:endParaRPr lang="en-US" sz="488" noProof="0">
              <a:latin typeface="Helvetica" panose="020B0604020202020204" pitchFamily="34" charset="0"/>
              <a:cs typeface="Helvetica" panose="020B0604020202020204" pitchFamily="34" charset="0"/>
            </a:endParaRPr>
          </a:p>
        </p:txBody>
      </p:sp>
      <p:sp>
        <p:nvSpPr>
          <p:cNvPr id="497" name="TextBox 496">
            <a:extLst>
              <a:ext uri="{FF2B5EF4-FFF2-40B4-BE49-F238E27FC236}">
                <a16:creationId xmlns:a16="http://schemas.microsoft.com/office/drawing/2014/main" id="{CE4136F6-87B3-33E5-6E86-1FB5E93F9B83}"/>
              </a:ext>
            </a:extLst>
          </p:cNvPr>
          <p:cNvSpPr txBox="1"/>
          <p:nvPr/>
        </p:nvSpPr>
        <p:spPr>
          <a:xfrm>
            <a:off x="8713315" y="1177572"/>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Mid-term outcome indicators</a:t>
            </a:r>
          </a:p>
        </p:txBody>
      </p:sp>
      <p:sp>
        <p:nvSpPr>
          <p:cNvPr id="499" name="Rectangle 498">
            <a:extLst>
              <a:ext uri="{FF2B5EF4-FFF2-40B4-BE49-F238E27FC236}">
                <a16:creationId xmlns:a16="http://schemas.microsoft.com/office/drawing/2014/main" id="{4866770C-7E80-AF00-04EA-A4DEB4360594}"/>
              </a:ext>
            </a:extLst>
          </p:cNvPr>
          <p:cNvSpPr/>
          <p:nvPr/>
        </p:nvSpPr>
        <p:spPr>
          <a:xfrm>
            <a:off x="8644536" y="823933"/>
            <a:ext cx="161767" cy="87845"/>
          </a:xfrm>
          <a:prstGeom prst="rect">
            <a:avLst/>
          </a:prstGeom>
          <a:solidFill>
            <a:schemeClr val="accent5">
              <a:lumMod val="40000"/>
              <a:lumOff val="6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0" noProof="0">
              <a:solidFill>
                <a:schemeClr val="tx1"/>
              </a:solidFill>
              <a:latin typeface="Helvetica" panose="020B0604020202020204" pitchFamily="34" charset="0"/>
              <a:cs typeface="Helvetica" panose="020B0604020202020204" pitchFamily="34" charset="0"/>
            </a:endParaRPr>
          </a:p>
        </p:txBody>
      </p:sp>
      <p:sp>
        <p:nvSpPr>
          <p:cNvPr id="500" name="Rectangle 499">
            <a:extLst>
              <a:ext uri="{FF2B5EF4-FFF2-40B4-BE49-F238E27FC236}">
                <a16:creationId xmlns:a16="http://schemas.microsoft.com/office/drawing/2014/main" id="{8D880592-1C57-5361-97C8-E7ECEE439CCE}"/>
              </a:ext>
            </a:extLst>
          </p:cNvPr>
          <p:cNvSpPr/>
          <p:nvPr/>
        </p:nvSpPr>
        <p:spPr>
          <a:xfrm>
            <a:off x="8644536" y="604947"/>
            <a:ext cx="161767" cy="87846"/>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501" name="Rectangle 500">
            <a:extLst>
              <a:ext uri="{FF2B5EF4-FFF2-40B4-BE49-F238E27FC236}">
                <a16:creationId xmlns:a16="http://schemas.microsoft.com/office/drawing/2014/main" id="{2DB31A2C-AF8A-CEE3-F547-CBA556500148}"/>
              </a:ext>
            </a:extLst>
          </p:cNvPr>
          <p:cNvSpPr/>
          <p:nvPr/>
        </p:nvSpPr>
        <p:spPr>
          <a:xfrm>
            <a:off x="8644536" y="714440"/>
            <a:ext cx="161767" cy="87846"/>
          </a:xfrm>
          <a:prstGeom prst="rect">
            <a:avLst/>
          </a:prstGeom>
          <a:solidFill>
            <a:schemeClr val="accent2">
              <a:lumMod val="40000"/>
              <a:lumOff val="6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a:p>
            <a:pPr algn="ctr"/>
            <a:endParaRPr lang="en-US" sz="602" noProof="0">
              <a:solidFill>
                <a:schemeClr val="tx1"/>
              </a:solidFill>
              <a:latin typeface="Helvetica" panose="020B0604020202020204" pitchFamily="34" charset="0"/>
              <a:cs typeface="Helvetica" panose="020B0604020202020204" pitchFamily="34" charset="0"/>
            </a:endParaRPr>
          </a:p>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502" name="Rectangle 501">
            <a:extLst>
              <a:ext uri="{FF2B5EF4-FFF2-40B4-BE49-F238E27FC236}">
                <a16:creationId xmlns:a16="http://schemas.microsoft.com/office/drawing/2014/main" id="{33F6D80E-995C-7481-58AF-CF5939659A7A}"/>
              </a:ext>
            </a:extLst>
          </p:cNvPr>
          <p:cNvSpPr/>
          <p:nvPr/>
        </p:nvSpPr>
        <p:spPr>
          <a:xfrm>
            <a:off x="8644536" y="933425"/>
            <a:ext cx="161767" cy="87845"/>
          </a:xfrm>
          <a:prstGeom prst="rect">
            <a:avLst/>
          </a:prstGeom>
          <a:solidFill>
            <a:schemeClr val="bg1">
              <a:lumMod val="8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503" name="TextBox 502">
            <a:extLst>
              <a:ext uri="{FF2B5EF4-FFF2-40B4-BE49-F238E27FC236}">
                <a16:creationId xmlns:a16="http://schemas.microsoft.com/office/drawing/2014/main" id="{B1F3A43D-4CC3-DDA0-D40A-76C25663FC94}"/>
              </a:ext>
            </a:extLst>
          </p:cNvPr>
          <p:cNvSpPr txBox="1"/>
          <p:nvPr/>
        </p:nvSpPr>
        <p:spPr>
          <a:xfrm>
            <a:off x="8741899" y="776485"/>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3</a:t>
            </a:r>
          </a:p>
        </p:txBody>
      </p:sp>
      <p:sp>
        <p:nvSpPr>
          <p:cNvPr id="504" name="TextBox 503">
            <a:extLst>
              <a:ext uri="{FF2B5EF4-FFF2-40B4-BE49-F238E27FC236}">
                <a16:creationId xmlns:a16="http://schemas.microsoft.com/office/drawing/2014/main" id="{17F328A6-6D4A-767B-E036-C8E71E3837A0}"/>
              </a:ext>
            </a:extLst>
          </p:cNvPr>
          <p:cNvSpPr txBox="1"/>
          <p:nvPr/>
        </p:nvSpPr>
        <p:spPr>
          <a:xfrm>
            <a:off x="8741899" y="559617"/>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1</a:t>
            </a:r>
          </a:p>
        </p:txBody>
      </p:sp>
      <p:sp>
        <p:nvSpPr>
          <p:cNvPr id="505" name="TextBox 504">
            <a:extLst>
              <a:ext uri="{FF2B5EF4-FFF2-40B4-BE49-F238E27FC236}">
                <a16:creationId xmlns:a16="http://schemas.microsoft.com/office/drawing/2014/main" id="{03B36EC4-D47B-42E9-666E-411487383C8C}"/>
              </a:ext>
            </a:extLst>
          </p:cNvPr>
          <p:cNvSpPr txBox="1"/>
          <p:nvPr/>
        </p:nvSpPr>
        <p:spPr>
          <a:xfrm>
            <a:off x="8741899" y="668051"/>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2</a:t>
            </a:r>
          </a:p>
        </p:txBody>
      </p:sp>
      <p:sp>
        <p:nvSpPr>
          <p:cNvPr id="506" name="TextBox 505">
            <a:extLst>
              <a:ext uri="{FF2B5EF4-FFF2-40B4-BE49-F238E27FC236}">
                <a16:creationId xmlns:a16="http://schemas.microsoft.com/office/drawing/2014/main" id="{F17DDF55-BCC8-22AB-43BB-5FB6A3243D16}"/>
              </a:ext>
            </a:extLst>
          </p:cNvPr>
          <p:cNvSpPr txBox="1"/>
          <p:nvPr/>
        </p:nvSpPr>
        <p:spPr>
          <a:xfrm>
            <a:off x="8741899" y="884918"/>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4</a:t>
            </a:r>
          </a:p>
        </p:txBody>
      </p:sp>
      <p:cxnSp>
        <p:nvCxnSpPr>
          <p:cNvPr id="508" name="Straight Arrow Connector 507">
            <a:extLst>
              <a:ext uri="{FF2B5EF4-FFF2-40B4-BE49-F238E27FC236}">
                <a16:creationId xmlns:a16="http://schemas.microsoft.com/office/drawing/2014/main" id="{AD43495E-0795-3F4A-C36D-6308DEA0EA60}"/>
              </a:ext>
            </a:extLst>
          </p:cNvPr>
          <p:cNvCxnSpPr>
            <a:cxnSpLocks/>
          </p:cNvCxnSpPr>
          <p:nvPr/>
        </p:nvCxnSpPr>
        <p:spPr>
          <a:xfrm>
            <a:off x="8669666" y="1391970"/>
            <a:ext cx="324000"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510" name="Straight Arrow Connector 509">
            <a:extLst>
              <a:ext uri="{FF2B5EF4-FFF2-40B4-BE49-F238E27FC236}">
                <a16:creationId xmlns:a16="http://schemas.microsoft.com/office/drawing/2014/main" id="{8AB6D1D9-83AE-FA11-402A-C0221808B7BA}"/>
              </a:ext>
            </a:extLst>
          </p:cNvPr>
          <p:cNvCxnSpPr>
            <a:cxnSpLocks/>
          </p:cNvCxnSpPr>
          <p:nvPr/>
        </p:nvCxnSpPr>
        <p:spPr>
          <a:xfrm>
            <a:off x="8673228" y="1502593"/>
            <a:ext cx="324000" cy="0"/>
          </a:xfrm>
          <a:prstGeom prst="straightConnector1">
            <a:avLst/>
          </a:prstGeom>
          <a:ln w="9525">
            <a:solidFill>
              <a:schemeClr val="tx1"/>
            </a:solidFill>
            <a:prstDash val="sysDash"/>
            <a:tailEnd type="triangle"/>
          </a:ln>
        </p:spPr>
        <p:style>
          <a:lnRef idx="2">
            <a:schemeClr val="accent1"/>
          </a:lnRef>
          <a:fillRef idx="0">
            <a:schemeClr val="accent1"/>
          </a:fillRef>
          <a:effectRef idx="1">
            <a:schemeClr val="accent1"/>
          </a:effectRef>
          <a:fontRef idx="minor">
            <a:schemeClr val="tx1"/>
          </a:fontRef>
        </p:style>
      </p:cxnSp>
      <p:sp>
        <p:nvSpPr>
          <p:cNvPr id="511" name="TextBox 510">
            <a:extLst>
              <a:ext uri="{FF2B5EF4-FFF2-40B4-BE49-F238E27FC236}">
                <a16:creationId xmlns:a16="http://schemas.microsoft.com/office/drawing/2014/main" id="{46E3BA37-A233-0B05-6374-B4937A076A0E}"/>
              </a:ext>
            </a:extLst>
          </p:cNvPr>
          <p:cNvSpPr txBox="1"/>
          <p:nvPr/>
        </p:nvSpPr>
        <p:spPr>
          <a:xfrm>
            <a:off x="8949251" y="1394997"/>
            <a:ext cx="1059635" cy="184666"/>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Connections across pillars</a:t>
            </a:r>
          </a:p>
        </p:txBody>
      </p:sp>
      <p:sp>
        <p:nvSpPr>
          <p:cNvPr id="65" name="TextBox 64">
            <a:extLst>
              <a:ext uri="{FF2B5EF4-FFF2-40B4-BE49-F238E27FC236}">
                <a16:creationId xmlns:a16="http://schemas.microsoft.com/office/drawing/2014/main" id="{E0DFEBDF-1D0D-DCF9-67CA-006097B98A17}"/>
              </a:ext>
            </a:extLst>
          </p:cNvPr>
          <p:cNvSpPr txBox="1"/>
          <p:nvPr/>
        </p:nvSpPr>
        <p:spPr>
          <a:xfrm>
            <a:off x="8947513" y="1293119"/>
            <a:ext cx="1059635" cy="184666"/>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Connections within pillars</a:t>
            </a:r>
          </a:p>
        </p:txBody>
      </p:sp>
      <p:sp>
        <p:nvSpPr>
          <p:cNvPr id="10" name="Rectangle 9">
            <a:extLst>
              <a:ext uri="{FF2B5EF4-FFF2-40B4-BE49-F238E27FC236}">
                <a16:creationId xmlns:a16="http://schemas.microsoft.com/office/drawing/2014/main" id="{522158C9-C4D8-9569-A956-A0BD1CB2CB88}"/>
              </a:ext>
            </a:extLst>
          </p:cNvPr>
          <p:cNvSpPr/>
          <p:nvPr/>
        </p:nvSpPr>
        <p:spPr>
          <a:xfrm>
            <a:off x="858910" y="6182951"/>
            <a:ext cx="874693" cy="274850"/>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Program Coordination and Support</a:t>
            </a:r>
          </a:p>
          <a:p>
            <a:pPr algn="ctr"/>
            <a:r>
              <a:rPr lang="en-US" sz="600" dirty="0">
                <a:solidFill>
                  <a:schemeClr val="tx1"/>
                </a:solidFill>
                <a:latin typeface="Helvetica" panose="020B0604020202020204" pitchFamily="34" charset="0"/>
                <a:cs typeface="Helvetica" panose="020B0604020202020204" pitchFamily="34" charset="0"/>
              </a:rPr>
              <a:t>3.9, 3.11</a:t>
            </a:r>
            <a:endParaRPr lang="en-US" sz="600" noProof="0" dirty="0">
              <a:solidFill>
                <a:schemeClr val="tx1"/>
              </a:solidFill>
              <a:latin typeface="Helvetica" panose="020B0604020202020204" pitchFamily="34" charset="0"/>
              <a:cs typeface="Helvetica" panose="020B0604020202020204" pitchFamily="34" charset="0"/>
            </a:endParaRPr>
          </a:p>
        </p:txBody>
      </p:sp>
      <p:cxnSp>
        <p:nvCxnSpPr>
          <p:cNvPr id="11" name="Elbow Connector 73">
            <a:extLst>
              <a:ext uri="{FF2B5EF4-FFF2-40B4-BE49-F238E27FC236}">
                <a16:creationId xmlns:a16="http://schemas.microsoft.com/office/drawing/2014/main" id="{7CF49ECA-1D8A-BC7E-EC68-B1CF790CAF19}"/>
              </a:ext>
            </a:extLst>
          </p:cNvPr>
          <p:cNvCxnSpPr>
            <a:cxnSpLocks/>
            <a:stCxn id="10" idx="0"/>
            <a:endCxn id="109" idx="2"/>
          </p:cNvCxnSpPr>
          <p:nvPr/>
        </p:nvCxnSpPr>
        <p:spPr>
          <a:xfrm rot="5400000" flipH="1" flipV="1">
            <a:off x="1269809" y="5687247"/>
            <a:ext cx="522153" cy="46925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 name="Elbow Connector 73">
            <a:extLst>
              <a:ext uri="{FF2B5EF4-FFF2-40B4-BE49-F238E27FC236}">
                <a16:creationId xmlns:a16="http://schemas.microsoft.com/office/drawing/2014/main" id="{1954BE84-820F-7CBD-EE12-CA93A63FA6BB}"/>
              </a:ext>
            </a:extLst>
          </p:cNvPr>
          <p:cNvCxnSpPr>
            <a:cxnSpLocks/>
            <a:stCxn id="10" idx="0"/>
            <a:endCxn id="111" idx="2"/>
          </p:cNvCxnSpPr>
          <p:nvPr/>
        </p:nvCxnSpPr>
        <p:spPr>
          <a:xfrm rot="16200000" flipV="1">
            <a:off x="779822" y="5666515"/>
            <a:ext cx="615326" cy="417545"/>
          </a:xfrm>
          <a:prstGeom prst="bentConnector3">
            <a:avLst>
              <a:gd name="adj1" fmla="val 4587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 name="Elbow Connector 73">
            <a:extLst>
              <a:ext uri="{FF2B5EF4-FFF2-40B4-BE49-F238E27FC236}">
                <a16:creationId xmlns:a16="http://schemas.microsoft.com/office/drawing/2014/main" id="{11302619-57BB-3EE2-91D3-D0A9F818D540}"/>
              </a:ext>
            </a:extLst>
          </p:cNvPr>
          <p:cNvCxnSpPr>
            <a:cxnSpLocks/>
            <a:stCxn id="10" idx="1"/>
            <a:endCxn id="118" idx="2"/>
          </p:cNvCxnSpPr>
          <p:nvPr/>
        </p:nvCxnSpPr>
        <p:spPr>
          <a:xfrm rot="10800000">
            <a:off x="332766" y="4715878"/>
            <a:ext cx="526145" cy="160449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 name="Elbow Connector 73">
            <a:extLst>
              <a:ext uri="{FF2B5EF4-FFF2-40B4-BE49-F238E27FC236}">
                <a16:creationId xmlns:a16="http://schemas.microsoft.com/office/drawing/2014/main" id="{FCBF3EE0-6938-6FB4-AD50-C91C9C808031}"/>
              </a:ext>
            </a:extLst>
          </p:cNvPr>
          <p:cNvCxnSpPr>
            <a:cxnSpLocks/>
            <a:stCxn id="10" idx="3"/>
            <a:endCxn id="116" idx="2"/>
          </p:cNvCxnSpPr>
          <p:nvPr/>
        </p:nvCxnSpPr>
        <p:spPr>
          <a:xfrm flipV="1">
            <a:off x="1733603" y="5060798"/>
            <a:ext cx="740001" cy="125957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0" name="TextBox 29">
            <a:extLst>
              <a:ext uri="{FF2B5EF4-FFF2-40B4-BE49-F238E27FC236}">
                <a16:creationId xmlns:a16="http://schemas.microsoft.com/office/drawing/2014/main" id="{7B8053C0-1034-8E6F-6B06-C117B392B91D}"/>
              </a:ext>
            </a:extLst>
          </p:cNvPr>
          <p:cNvSpPr txBox="1"/>
          <p:nvPr/>
        </p:nvSpPr>
        <p:spPr>
          <a:xfrm>
            <a:off x="3994126" y="5440967"/>
            <a:ext cx="1073620" cy="18466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Internal program coordination and support</a:t>
            </a:r>
          </a:p>
        </p:txBody>
      </p:sp>
      <p:cxnSp>
        <p:nvCxnSpPr>
          <p:cNvPr id="31" name="Elbow Connector 73">
            <a:extLst>
              <a:ext uri="{FF2B5EF4-FFF2-40B4-BE49-F238E27FC236}">
                <a16:creationId xmlns:a16="http://schemas.microsoft.com/office/drawing/2014/main" id="{1BCBBCBF-B158-1DBB-8E86-415FA37336D0}"/>
              </a:ext>
            </a:extLst>
          </p:cNvPr>
          <p:cNvCxnSpPr>
            <a:cxnSpLocks/>
            <a:stCxn id="30" idx="0"/>
            <a:endCxn id="509" idx="2"/>
          </p:cNvCxnSpPr>
          <p:nvPr/>
        </p:nvCxnSpPr>
        <p:spPr>
          <a:xfrm rot="16200000" flipV="1">
            <a:off x="4041657" y="4951688"/>
            <a:ext cx="566705" cy="41185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1" name="Elbow Connector 73">
            <a:extLst>
              <a:ext uri="{FF2B5EF4-FFF2-40B4-BE49-F238E27FC236}">
                <a16:creationId xmlns:a16="http://schemas.microsoft.com/office/drawing/2014/main" id="{66529CF7-0690-0165-4F45-27B4A69E4611}"/>
              </a:ext>
            </a:extLst>
          </p:cNvPr>
          <p:cNvCxnSpPr>
            <a:cxnSpLocks/>
            <a:stCxn id="30" idx="0"/>
          </p:cNvCxnSpPr>
          <p:nvPr/>
        </p:nvCxnSpPr>
        <p:spPr>
          <a:xfrm rot="5400000" flipH="1" flipV="1">
            <a:off x="4407435" y="5062634"/>
            <a:ext cx="501834" cy="254832"/>
          </a:xfrm>
          <a:prstGeom prst="bentConnector3">
            <a:avLst>
              <a:gd name="adj1" fmla="val 5632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3" name="Elbow Connector 73">
            <a:extLst>
              <a:ext uri="{FF2B5EF4-FFF2-40B4-BE49-F238E27FC236}">
                <a16:creationId xmlns:a16="http://schemas.microsoft.com/office/drawing/2014/main" id="{C00F46EB-D2A6-FCDB-3C4D-DB015F36F1D7}"/>
              </a:ext>
            </a:extLst>
          </p:cNvPr>
          <p:cNvCxnSpPr>
            <a:cxnSpLocks/>
            <a:stCxn id="30" idx="3"/>
            <a:endCxn id="80" idx="2"/>
          </p:cNvCxnSpPr>
          <p:nvPr/>
        </p:nvCxnSpPr>
        <p:spPr>
          <a:xfrm flipV="1">
            <a:off x="5067746" y="4000491"/>
            <a:ext cx="454198" cy="153280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0" name="Rectangle 59">
            <a:extLst>
              <a:ext uri="{FF2B5EF4-FFF2-40B4-BE49-F238E27FC236}">
                <a16:creationId xmlns:a16="http://schemas.microsoft.com/office/drawing/2014/main" id="{626E3F0A-591B-1AAE-FDC8-55F1A9B3B7BE}"/>
              </a:ext>
            </a:extLst>
          </p:cNvPr>
          <p:cNvSpPr/>
          <p:nvPr/>
        </p:nvSpPr>
        <p:spPr>
          <a:xfrm>
            <a:off x="6803882" y="4536406"/>
            <a:ext cx="1177775" cy="184666"/>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Program Coordination and Support</a:t>
            </a:r>
          </a:p>
        </p:txBody>
      </p:sp>
      <p:cxnSp>
        <p:nvCxnSpPr>
          <p:cNvPr id="479" name="Elbow Connector 73">
            <a:extLst>
              <a:ext uri="{FF2B5EF4-FFF2-40B4-BE49-F238E27FC236}">
                <a16:creationId xmlns:a16="http://schemas.microsoft.com/office/drawing/2014/main" id="{E54FEBFD-1600-9A8E-1407-7CDABCD923F9}"/>
              </a:ext>
            </a:extLst>
          </p:cNvPr>
          <p:cNvCxnSpPr>
            <a:cxnSpLocks/>
            <a:stCxn id="60" idx="1"/>
            <a:endCxn id="82" idx="2"/>
          </p:cNvCxnSpPr>
          <p:nvPr/>
        </p:nvCxnSpPr>
        <p:spPr>
          <a:xfrm rot="10800000">
            <a:off x="6217826" y="4314183"/>
            <a:ext cx="586056" cy="31455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8" name="Elbow Connector 73">
            <a:extLst>
              <a:ext uri="{FF2B5EF4-FFF2-40B4-BE49-F238E27FC236}">
                <a16:creationId xmlns:a16="http://schemas.microsoft.com/office/drawing/2014/main" id="{BC72001E-4B41-9240-B53B-773EFBD337E5}"/>
              </a:ext>
            </a:extLst>
          </p:cNvPr>
          <p:cNvCxnSpPr>
            <a:cxnSpLocks/>
            <a:stCxn id="60" idx="1"/>
          </p:cNvCxnSpPr>
          <p:nvPr/>
        </p:nvCxnSpPr>
        <p:spPr>
          <a:xfrm rot="10800000">
            <a:off x="6632966" y="4299031"/>
            <a:ext cx="170917" cy="32970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84" name="Elbow Connector 73">
            <a:extLst>
              <a:ext uri="{FF2B5EF4-FFF2-40B4-BE49-F238E27FC236}">
                <a16:creationId xmlns:a16="http://schemas.microsoft.com/office/drawing/2014/main" id="{55FB4DAF-54C0-C510-CD5D-FD79211D1D76}"/>
              </a:ext>
            </a:extLst>
          </p:cNvPr>
          <p:cNvCxnSpPr>
            <a:cxnSpLocks/>
            <a:stCxn id="60" idx="3"/>
            <a:endCxn id="97" idx="2"/>
          </p:cNvCxnSpPr>
          <p:nvPr/>
        </p:nvCxnSpPr>
        <p:spPr>
          <a:xfrm flipV="1">
            <a:off x="7981657" y="4230086"/>
            <a:ext cx="372737" cy="39865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89" name="Elbow Connector 73">
            <a:extLst>
              <a:ext uri="{FF2B5EF4-FFF2-40B4-BE49-F238E27FC236}">
                <a16:creationId xmlns:a16="http://schemas.microsoft.com/office/drawing/2014/main" id="{EC3EA381-1C44-7C99-EAB3-335A72283661}"/>
              </a:ext>
            </a:extLst>
          </p:cNvPr>
          <p:cNvCxnSpPr>
            <a:cxnSpLocks/>
            <a:stCxn id="60" idx="3"/>
            <a:endCxn id="103" idx="2"/>
          </p:cNvCxnSpPr>
          <p:nvPr/>
        </p:nvCxnSpPr>
        <p:spPr>
          <a:xfrm flipV="1">
            <a:off x="7981657" y="4278723"/>
            <a:ext cx="1507743" cy="35001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1" name="Elbow Connector 73">
            <a:extLst>
              <a:ext uri="{FF2B5EF4-FFF2-40B4-BE49-F238E27FC236}">
                <a16:creationId xmlns:a16="http://schemas.microsoft.com/office/drawing/2014/main" id="{2B4DDABA-F0B0-2F17-2ECA-A44CC309DB8C}"/>
              </a:ext>
            </a:extLst>
          </p:cNvPr>
          <p:cNvCxnSpPr>
            <a:cxnSpLocks/>
            <a:stCxn id="60" idx="3"/>
            <a:endCxn id="99" idx="2"/>
          </p:cNvCxnSpPr>
          <p:nvPr/>
        </p:nvCxnSpPr>
        <p:spPr>
          <a:xfrm flipV="1">
            <a:off x="7981657" y="4228411"/>
            <a:ext cx="912706" cy="40032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48333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3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3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4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5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1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1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1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2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2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24"/>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92"/>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95"/>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200"/>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203"/>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208"/>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222"/>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225"/>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122"/>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197"/>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29"/>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34"/>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41"/>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277"/>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321"/>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331"/>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343"/>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370"/>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373"/>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376"/>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399"/>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509"/>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64"/>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77"/>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78"/>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80"/>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333"/>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350"/>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36"/>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72"/>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31"/>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272"/>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45"/>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47"/>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50"/>
                                        </p:tgtEl>
                                        <p:attrNameLst>
                                          <p:attrName>style.visibility</p:attrName>
                                        </p:attrNameLst>
                                      </p:cBhvr>
                                      <p:to>
                                        <p:strVal val="visible"/>
                                      </p:to>
                                    </p:set>
                                  </p:childTnLst>
                                </p:cTn>
                              </p:par>
                              <p:par>
                                <p:cTn id="133" presetID="1" presetClass="entr" presetSubtype="0" fill="hold" grpId="0" nodeType="withEffect">
                                  <p:stCondLst>
                                    <p:cond delay="0"/>
                                  </p:stCondLst>
                                  <p:childTnLst>
                                    <p:set>
                                      <p:cBhvr>
                                        <p:cTn id="134" dur="1" fill="hold">
                                          <p:stCondLst>
                                            <p:cond delay="0"/>
                                          </p:stCondLst>
                                        </p:cTn>
                                        <p:tgtEl>
                                          <p:spTgt spid="58"/>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405"/>
                                        </p:tgtEl>
                                        <p:attrNameLst>
                                          <p:attrName>style.visibility</p:attrName>
                                        </p:attrNameLst>
                                      </p:cBhvr>
                                      <p:to>
                                        <p:strVal val="visible"/>
                                      </p:to>
                                    </p:set>
                                  </p:childTnLst>
                                </p:cTn>
                              </p:par>
                              <p:par>
                                <p:cTn id="137" presetID="1" presetClass="entr" presetSubtype="0" fill="hold" nodeType="withEffect">
                                  <p:stCondLst>
                                    <p:cond delay="0"/>
                                  </p:stCondLst>
                                  <p:childTnLst>
                                    <p:set>
                                      <p:cBhvr>
                                        <p:cTn id="138" dur="1" fill="hold">
                                          <p:stCondLst>
                                            <p:cond delay="0"/>
                                          </p:stCondLst>
                                        </p:cTn>
                                        <p:tgtEl>
                                          <p:spTgt spid="123"/>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408"/>
                                        </p:tgtEl>
                                        <p:attrNameLst>
                                          <p:attrName>style.visibility</p:attrName>
                                        </p:attrNameLst>
                                      </p:cBhvr>
                                      <p:to>
                                        <p:strVal val="visible"/>
                                      </p:to>
                                    </p:set>
                                  </p:childTnLst>
                                </p:cTn>
                              </p:par>
                              <p:par>
                                <p:cTn id="141" presetID="1" presetClass="entr" presetSubtype="0" fill="hold" nodeType="withEffect">
                                  <p:stCondLst>
                                    <p:cond delay="0"/>
                                  </p:stCondLst>
                                  <p:childTnLst>
                                    <p:set>
                                      <p:cBhvr>
                                        <p:cTn id="142" dur="1" fill="hold">
                                          <p:stCondLst>
                                            <p:cond delay="0"/>
                                          </p:stCondLst>
                                        </p:cTn>
                                        <p:tgtEl>
                                          <p:spTgt spid="479"/>
                                        </p:tgtEl>
                                        <p:attrNameLst>
                                          <p:attrName>style.visibility</p:attrName>
                                        </p:attrNameLst>
                                      </p:cBhvr>
                                      <p:to>
                                        <p:strVal val="visible"/>
                                      </p:to>
                                    </p:set>
                                  </p:childTnLst>
                                </p:cTn>
                              </p:par>
                              <p:par>
                                <p:cTn id="143" presetID="1" presetClass="entr" presetSubtype="0" fill="hold" nodeType="withEffect">
                                  <p:stCondLst>
                                    <p:cond delay="0"/>
                                  </p:stCondLst>
                                  <p:childTnLst>
                                    <p:set>
                                      <p:cBhvr>
                                        <p:cTn id="144" dur="1" fill="hold">
                                          <p:stCondLst>
                                            <p:cond delay="0"/>
                                          </p:stCondLst>
                                        </p:cTn>
                                        <p:tgtEl>
                                          <p:spTgt spid="84"/>
                                        </p:tgtEl>
                                        <p:attrNameLst>
                                          <p:attrName>style.visibility</p:attrName>
                                        </p:attrNameLst>
                                      </p:cBhvr>
                                      <p:to>
                                        <p:strVal val="visible"/>
                                      </p:to>
                                    </p:set>
                                  </p:childTnLst>
                                </p:cTn>
                              </p:par>
                              <p:par>
                                <p:cTn id="145" presetID="1" presetClass="entr" presetSubtype="0" fill="hold" nodeType="withEffect">
                                  <p:stCondLst>
                                    <p:cond delay="0"/>
                                  </p:stCondLst>
                                  <p:childTnLst>
                                    <p:set>
                                      <p:cBhvr>
                                        <p:cTn id="146" dur="1" fill="hold">
                                          <p:stCondLst>
                                            <p:cond delay="0"/>
                                          </p:stCondLst>
                                        </p:cTn>
                                        <p:tgtEl>
                                          <p:spTgt spid="101"/>
                                        </p:tgtEl>
                                        <p:attrNameLst>
                                          <p:attrName>style.visibility</p:attrName>
                                        </p:attrNameLst>
                                      </p:cBhvr>
                                      <p:to>
                                        <p:strVal val="visible"/>
                                      </p:to>
                                    </p:set>
                                  </p:childTnLst>
                                </p:cTn>
                              </p:par>
                              <p:par>
                                <p:cTn id="147" presetID="1" presetClass="entr" presetSubtype="0" fill="hold" grpId="0" nodeType="withEffect">
                                  <p:stCondLst>
                                    <p:cond delay="0"/>
                                  </p:stCondLst>
                                  <p:childTnLst>
                                    <p:set>
                                      <p:cBhvr>
                                        <p:cTn id="148" dur="1" fill="hold">
                                          <p:stCondLst>
                                            <p:cond delay="0"/>
                                          </p:stCondLst>
                                        </p:cTn>
                                        <p:tgtEl>
                                          <p:spTgt spid="60"/>
                                        </p:tgtEl>
                                        <p:attrNameLst>
                                          <p:attrName>style.visibility</p:attrName>
                                        </p:attrNameLst>
                                      </p:cBhvr>
                                      <p:to>
                                        <p:strVal val="visible"/>
                                      </p:to>
                                    </p:set>
                                  </p:childTnLst>
                                </p:cTn>
                              </p:par>
                              <p:par>
                                <p:cTn id="149" presetID="1" presetClass="entr" presetSubtype="0" fill="hold" nodeType="withEffect">
                                  <p:stCondLst>
                                    <p:cond delay="0"/>
                                  </p:stCondLst>
                                  <p:childTnLst>
                                    <p:set>
                                      <p:cBhvr>
                                        <p:cTn id="150" dur="1" fill="hold">
                                          <p:stCondLst>
                                            <p:cond delay="0"/>
                                          </p:stCondLst>
                                        </p:cTn>
                                        <p:tgtEl>
                                          <p:spTgt spid="411"/>
                                        </p:tgtEl>
                                        <p:attrNameLst>
                                          <p:attrName>style.visibility</p:attrName>
                                        </p:attrNameLst>
                                      </p:cBhvr>
                                      <p:to>
                                        <p:strVal val="visible"/>
                                      </p:to>
                                    </p:set>
                                  </p:childTnLst>
                                </p:cTn>
                              </p:par>
                              <p:par>
                                <p:cTn id="151" presetID="1" presetClass="entr" presetSubtype="0" fill="hold" nodeType="withEffect">
                                  <p:stCondLst>
                                    <p:cond delay="0"/>
                                  </p:stCondLst>
                                  <p:childTnLst>
                                    <p:set>
                                      <p:cBhvr>
                                        <p:cTn id="152" dur="1" fill="hold">
                                          <p:stCondLst>
                                            <p:cond delay="0"/>
                                          </p:stCondLst>
                                        </p:cTn>
                                        <p:tgtEl>
                                          <p:spTgt spid="414"/>
                                        </p:tgtEl>
                                        <p:attrNameLst>
                                          <p:attrName>style.visibility</p:attrName>
                                        </p:attrNameLst>
                                      </p:cBhvr>
                                      <p:to>
                                        <p:strVal val="visible"/>
                                      </p:to>
                                    </p:set>
                                  </p:childTnLst>
                                </p:cTn>
                              </p:par>
                              <p:par>
                                <p:cTn id="153" presetID="1" presetClass="entr" presetSubtype="0" fill="hold" nodeType="withEffect">
                                  <p:stCondLst>
                                    <p:cond delay="0"/>
                                  </p:stCondLst>
                                  <p:childTnLst>
                                    <p:set>
                                      <p:cBhvr>
                                        <p:cTn id="154" dur="1" fill="hold">
                                          <p:stCondLst>
                                            <p:cond delay="0"/>
                                          </p:stCondLst>
                                        </p:cTn>
                                        <p:tgtEl>
                                          <p:spTgt spid="89"/>
                                        </p:tgtEl>
                                        <p:attrNameLst>
                                          <p:attrName>style.visibility</p:attrName>
                                        </p:attrNameLst>
                                      </p:cBhvr>
                                      <p:to>
                                        <p:strVal val="visible"/>
                                      </p:to>
                                    </p:set>
                                  </p:childTnLst>
                                </p:cTn>
                              </p:par>
                              <p:par>
                                <p:cTn id="155" presetID="1" presetClass="entr" presetSubtype="0" fill="hold" grpId="0" nodeType="withEffect">
                                  <p:stCondLst>
                                    <p:cond delay="0"/>
                                  </p:stCondLst>
                                  <p:childTnLst>
                                    <p:set>
                                      <p:cBhvr>
                                        <p:cTn id="156" dur="1" fill="hold">
                                          <p:stCondLst>
                                            <p:cond delay="0"/>
                                          </p:stCondLst>
                                        </p:cTn>
                                        <p:tgtEl>
                                          <p:spTgt spid="417"/>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82"/>
                                        </p:tgtEl>
                                        <p:attrNameLst>
                                          <p:attrName>style.visibility</p:attrName>
                                        </p:attrNameLst>
                                      </p:cBhvr>
                                      <p:to>
                                        <p:strVal val="visible"/>
                                      </p:to>
                                    </p:set>
                                  </p:childTnLst>
                                </p:cTn>
                              </p:par>
                              <p:par>
                                <p:cTn id="159" presetID="1" presetClass="entr" presetSubtype="0" fill="hold" grpId="0" nodeType="withEffect">
                                  <p:stCondLst>
                                    <p:cond delay="0"/>
                                  </p:stCondLst>
                                  <p:childTnLst>
                                    <p:set>
                                      <p:cBhvr>
                                        <p:cTn id="160" dur="1" fill="hold">
                                          <p:stCondLst>
                                            <p:cond delay="0"/>
                                          </p:stCondLst>
                                        </p:cTn>
                                        <p:tgtEl>
                                          <p:spTgt spid="83"/>
                                        </p:tgtEl>
                                        <p:attrNameLst>
                                          <p:attrName>style.visibility</p:attrName>
                                        </p:attrNameLst>
                                      </p:cBhvr>
                                      <p:to>
                                        <p:strVal val="visible"/>
                                      </p:to>
                                    </p:set>
                                  </p:childTnLst>
                                </p:cTn>
                              </p:par>
                              <p:par>
                                <p:cTn id="161" presetID="1" presetClass="entr" presetSubtype="0" fill="hold" grpId="0" nodeType="withEffect">
                                  <p:stCondLst>
                                    <p:cond delay="0"/>
                                  </p:stCondLst>
                                  <p:childTnLst>
                                    <p:set>
                                      <p:cBhvr>
                                        <p:cTn id="162" dur="1" fill="hold">
                                          <p:stCondLst>
                                            <p:cond delay="0"/>
                                          </p:stCondLst>
                                        </p:cTn>
                                        <p:tgtEl>
                                          <p:spTgt spid="88"/>
                                        </p:tgtEl>
                                        <p:attrNameLst>
                                          <p:attrName>style.visibility</p:attrName>
                                        </p:attrNameLst>
                                      </p:cBhvr>
                                      <p:to>
                                        <p:strVal val="visible"/>
                                      </p:to>
                                    </p:set>
                                  </p:childTnLst>
                                </p:cTn>
                              </p:par>
                              <p:par>
                                <p:cTn id="163" presetID="1" presetClass="entr" presetSubtype="0" fill="hold" grpId="0" nodeType="withEffect">
                                  <p:stCondLst>
                                    <p:cond delay="0"/>
                                  </p:stCondLst>
                                  <p:childTnLst>
                                    <p:set>
                                      <p:cBhvr>
                                        <p:cTn id="164" dur="1" fill="hold">
                                          <p:stCondLst>
                                            <p:cond delay="0"/>
                                          </p:stCondLst>
                                        </p:cTn>
                                        <p:tgtEl>
                                          <p:spTgt spid="97"/>
                                        </p:tgtEl>
                                        <p:attrNameLst>
                                          <p:attrName>style.visibility</p:attrName>
                                        </p:attrNameLst>
                                      </p:cBhvr>
                                      <p:to>
                                        <p:strVal val="visible"/>
                                      </p:to>
                                    </p:set>
                                  </p:childTnLst>
                                </p:cTn>
                              </p:par>
                              <p:par>
                                <p:cTn id="165" presetID="1" presetClass="entr" presetSubtype="0" fill="hold" grpId="0" nodeType="withEffect">
                                  <p:stCondLst>
                                    <p:cond delay="0"/>
                                  </p:stCondLst>
                                  <p:childTnLst>
                                    <p:set>
                                      <p:cBhvr>
                                        <p:cTn id="166" dur="1" fill="hold">
                                          <p:stCondLst>
                                            <p:cond delay="0"/>
                                          </p:stCondLst>
                                        </p:cTn>
                                        <p:tgtEl>
                                          <p:spTgt spid="99"/>
                                        </p:tgtEl>
                                        <p:attrNameLst>
                                          <p:attrName>style.visibility</p:attrName>
                                        </p:attrNameLst>
                                      </p:cBhvr>
                                      <p:to>
                                        <p:strVal val="visible"/>
                                      </p:to>
                                    </p:set>
                                  </p:childTnLst>
                                </p:cTn>
                              </p:par>
                              <p:par>
                                <p:cTn id="167" presetID="1" presetClass="entr" presetSubtype="0" fill="hold" grpId="0" nodeType="withEffect">
                                  <p:stCondLst>
                                    <p:cond delay="0"/>
                                  </p:stCondLst>
                                  <p:childTnLst>
                                    <p:set>
                                      <p:cBhvr>
                                        <p:cTn id="168" dur="1" fill="hold">
                                          <p:stCondLst>
                                            <p:cond delay="0"/>
                                          </p:stCondLst>
                                        </p:cTn>
                                        <p:tgtEl>
                                          <p:spTgt spid="103"/>
                                        </p:tgtEl>
                                        <p:attrNameLst>
                                          <p:attrName>style.visibility</p:attrName>
                                        </p:attrNameLst>
                                      </p:cBhvr>
                                      <p:to>
                                        <p:strVal val="visible"/>
                                      </p:to>
                                    </p:set>
                                  </p:childTnLst>
                                </p:cTn>
                              </p:par>
                              <p:par>
                                <p:cTn id="169" presetID="1" presetClass="entr" presetSubtype="0" fill="hold" nodeType="withEffect">
                                  <p:stCondLst>
                                    <p:cond delay="0"/>
                                  </p:stCondLst>
                                  <p:childTnLst>
                                    <p:set>
                                      <p:cBhvr>
                                        <p:cTn id="170" dur="1" fill="hold">
                                          <p:stCondLst>
                                            <p:cond delay="0"/>
                                          </p:stCondLst>
                                        </p:cTn>
                                        <p:tgtEl>
                                          <p:spTgt spid="269"/>
                                        </p:tgtEl>
                                        <p:attrNameLst>
                                          <p:attrName>style.visibility</p:attrName>
                                        </p:attrNameLst>
                                      </p:cBhvr>
                                      <p:to>
                                        <p:strVal val="visible"/>
                                      </p:to>
                                    </p:set>
                                  </p:childTnLst>
                                </p:cTn>
                              </p:par>
                              <p:par>
                                <p:cTn id="171" presetID="1" presetClass="entr" presetSubtype="0" fill="hold" nodeType="withEffect">
                                  <p:stCondLst>
                                    <p:cond delay="0"/>
                                  </p:stCondLst>
                                  <p:childTnLst>
                                    <p:set>
                                      <p:cBhvr>
                                        <p:cTn id="172" dur="1" fill="hold">
                                          <p:stCondLst>
                                            <p:cond delay="0"/>
                                          </p:stCondLst>
                                        </p:cTn>
                                        <p:tgtEl>
                                          <p:spTgt spid="68"/>
                                        </p:tgtEl>
                                        <p:attrNameLst>
                                          <p:attrName>style.visibility</p:attrName>
                                        </p:attrNameLst>
                                      </p:cBhvr>
                                      <p:to>
                                        <p:strVal val="visible"/>
                                      </p:to>
                                    </p:set>
                                  </p:childTnLst>
                                </p:cTn>
                              </p:par>
                              <p:par>
                                <p:cTn id="173" presetID="1" presetClass="entr" presetSubtype="0" fill="hold" nodeType="withEffect">
                                  <p:stCondLst>
                                    <p:cond delay="0"/>
                                  </p:stCondLst>
                                  <p:childTnLst>
                                    <p:set>
                                      <p:cBhvr>
                                        <p:cTn id="174" dur="1" fill="hold">
                                          <p:stCondLst>
                                            <p:cond delay="0"/>
                                          </p:stCondLst>
                                        </p:cTn>
                                        <p:tgtEl>
                                          <p:spTgt spid="273"/>
                                        </p:tgtEl>
                                        <p:attrNameLst>
                                          <p:attrName>style.visibility</p:attrName>
                                        </p:attrNameLst>
                                      </p:cBhvr>
                                      <p:to>
                                        <p:strVal val="visible"/>
                                      </p:to>
                                    </p:set>
                                  </p:childTnLst>
                                </p:cTn>
                              </p:par>
                              <p:par>
                                <p:cTn id="175" presetID="1" presetClass="entr" presetSubtype="0" fill="hold" nodeType="withEffect">
                                  <p:stCondLst>
                                    <p:cond delay="0"/>
                                  </p:stCondLst>
                                  <p:childTnLst>
                                    <p:set>
                                      <p:cBhvr>
                                        <p:cTn id="176" dur="1" fill="hold">
                                          <p:stCondLst>
                                            <p:cond delay="0"/>
                                          </p:stCondLst>
                                        </p:cTn>
                                        <p:tgtEl>
                                          <p:spTgt spid="276"/>
                                        </p:tgtEl>
                                        <p:attrNameLst>
                                          <p:attrName>style.visibility</p:attrName>
                                        </p:attrNameLst>
                                      </p:cBhvr>
                                      <p:to>
                                        <p:strVal val="visible"/>
                                      </p:to>
                                    </p:set>
                                  </p:childTnLst>
                                </p:cTn>
                              </p:par>
                              <p:par>
                                <p:cTn id="177" presetID="1" presetClass="entr" presetSubtype="0" fill="hold" nodeType="withEffect">
                                  <p:stCondLst>
                                    <p:cond delay="0"/>
                                  </p:stCondLst>
                                  <p:childTnLst>
                                    <p:set>
                                      <p:cBhvr>
                                        <p:cTn id="178" dur="1" fill="hold">
                                          <p:stCondLst>
                                            <p:cond delay="0"/>
                                          </p:stCondLst>
                                        </p:cTn>
                                        <p:tgtEl>
                                          <p:spTgt spid="280"/>
                                        </p:tgtEl>
                                        <p:attrNameLst>
                                          <p:attrName>style.visibility</p:attrName>
                                        </p:attrNameLst>
                                      </p:cBhvr>
                                      <p:to>
                                        <p:strVal val="visible"/>
                                      </p:to>
                                    </p:set>
                                  </p:childTnLst>
                                </p:cTn>
                              </p:par>
                              <p:par>
                                <p:cTn id="179" presetID="1" presetClass="entr" presetSubtype="0" fill="hold" nodeType="withEffect">
                                  <p:stCondLst>
                                    <p:cond delay="0"/>
                                  </p:stCondLst>
                                  <p:childTnLst>
                                    <p:set>
                                      <p:cBhvr>
                                        <p:cTn id="180" dur="1" fill="hold">
                                          <p:stCondLst>
                                            <p:cond delay="0"/>
                                          </p:stCondLst>
                                        </p:cTn>
                                        <p:tgtEl>
                                          <p:spTgt spid="71"/>
                                        </p:tgtEl>
                                        <p:attrNameLst>
                                          <p:attrName>style.visibility</p:attrName>
                                        </p:attrNameLst>
                                      </p:cBhvr>
                                      <p:to>
                                        <p:strVal val="visible"/>
                                      </p:to>
                                    </p:set>
                                  </p:childTnLst>
                                </p:cTn>
                              </p:par>
                              <p:par>
                                <p:cTn id="181" presetID="1" presetClass="entr" presetSubtype="0" fill="hold" nodeType="withEffect">
                                  <p:stCondLst>
                                    <p:cond delay="0"/>
                                  </p:stCondLst>
                                  <p:childTnLst>
                                    <p:set>
                                      <p:cBhvr>
                                        <p:cTn id="182" dur="1" fill="hold">
                                          <p:stCondLst>
                                            <p:cond delay="0"/>
                                          </p:stCondLst>
                                        </p:cTn>
                                        <p:tgtEl>
                                          <p:spTgt spid="283"/>
                                        </p:tgtEl>
                                        <p:attrNameLst>
                                          <p:attrName>style.visibility</p:attrName>
                                        </p:attrNameLst>
                                      </p:cBhvr>
                                      <p:to>
                                        <p:strVal val="visible"/>
                                      </p:to>
                                    </p:set>
                                  </p:childTnLst>
                                </p:cTn>
                              </p:par>
                              <p:par>
                                <p:cTn id="183" presetID="1" presetClass="entr" presetSubtype="0" fill="hold" nodeType="withEffect">
                                  <p:stCondLst>
                                    <p:cond delay="0"/>
                                  </p:stCondLst>
                                  <p:childTnLst>
                                    <p:set>
                                      <p:cBhvr>
                                        <p:cTn id="184" dur="1" fill="hold">
                                          <p:stCondLst>
                                            <p:cond delay="0"/>
                                          </p:stCondLst>
                                        </p:cTn>
                                        <p:tgtEl>
                                          <p:spTgt spid="287"/>
                                        </p:tgtEl>
                                        <p:attrNameLst>
                                          <p:attrName>style.visibility</p:attrName>
                                        </p:attrNameLst>
                                      </p:cBhvr>
                                      <p:to>
                                        <p:strVal val="visible"/>
                                      </p:to>
                                    </p:set>
                                  </p:childTnLst>
                                </p:cTn>
                              </p:par>
                              <p:par>
                                <p:cTn id="185" presetID="1" presetClass="entr" presetSubtype="0" fill="hold" grpId="0" nodeType="withEffect">
                                  <p:stCondLst>
                                    <p:cond delay="0"/>
                                  </p:stCondLst>
                                  <p:childTnLst>
                                    <p:set>
                                      <p:cBhvr>
                                        <p:cTn id="186" dur="1" fill="hold">
                                          <p:stCondLst>
                                            <p:cond delay="0"/>
                                          </p:stCondLst>
                                        </p:cTn>
                                        <p:tgtEl>
                                          <p:spTgt spid="85"/>
                                        </p:tgtEl>
                                        <p:attrNameLst>
                                          <p:attrName>style.visibility</p:attrName>
                                        </p:attrNameLst>
                                      </p:cBhvr>
                                      <p:to>
                                        <p:strVal val="visible"/>
                                      </p:to>
                                    </p:set>
                                  </p:childTnLst>
                                </p:cTn>
                              </p:par>
                              <p:par>
                                <p:cTn id="187" presetID="1" presetClass="entr" presetSubtype="0" fill="hold" nodeType="withEffect">
                                  <p:stCondLst>
                                    <p:cond delay="0"/>
                                  </p:stCondLst>
                                  <p:childTnLst>
                                    <p:set>
                                      <p:cBhvr>
                                        <p:cTn id="188" dur="1" fill="hold">
                                          <p:stCondLst>
                                            <p:cond delay="0"/>
                                          </p:stCondLst>
                                        </p:cTn>
                                        <p:tgtEl>
                                          <p:spTgt spid="292"/>
                                        </p:tgtEl>
                                        <p:attrNameLst>
                                          <p:attrName>style.visibility</p:attrName>
                                        </p:attrNameLst>
                                      </p:cBhvr>
                                      <p:to>
                                        <p:strVal val="visible"/>
                                      </p:to>
                                    </p:set>
                                  </p:childTnLst>
                                </p:cTn>
                              </p:par>
                            </p:childTnLst>
                          </p:cTn>
                        </p:par>
                      </p:childTnLst>
                    </p:cTn>
                  </p:par>
                  <p:par>
                    <p:cTn id="189" fill="hold">
                      <p:stCondLst>
                        <p:cond delay="indefinite"/>
                      </p:stCondLst>
                      <p:childTnLst>
                        <p:par>
                          <p:cTn id="190" fill="hold">
                            <p:stCondLst>
                              <p:cond delay="0"/>
                            </p:stCondLst>
                            <p:childTnLst>
                              <p:par>
                                <p:cTn id="191" presetID="1" presetClass="entr" presetSubtype="0" fill="hold" grpId="0" nodeType="clickEffect">
                                  <p:stCondLst>
                                    <p:cond delay="0"/>
                                  </p:stCondLst>
                                  <p:childTnLst>
                                    <p:set>
                                      <p:cBhvr>
                                        <p:cTn id="192" dur="1" fill="hold">
                                          <p:stCondLst>
                                            <p:cond delay="0"/>
                                          </p:stCondLst>
                                        </p:cTn>
                                        <p:tgtEl>
                                          <p:spTgt spid="102"/>
                                        </p:tgtEl>
                                        <p:attrNameLst>
                                          <p:attrName>style.visibility</p:attrName>
                                        </p:attrNameLst>
                                      </p:cBhvr>
                                      <p:to>
                                        <p:strVal val="visible"/>
                                      </p:to>
                                    </p:set>
                                  </p:childTnLst>
                                </p:cTn>
                              </p:par>
                              <p:par>
                                <p:cTn id="193" presetID="1" presetClass="entr" presetSubtype="0" fill="hold" grpId="0" nodeType="withEffect">
                                  <p:stCondLst>
                                    <p:cond delay="0"/>
                                  </p:stCondLst>
                                  <p:childTnLst>
                                    <p:set>
                                      <p:cBhvr>
                                        <p:cTn id="194" dur="1" fill="hold">
                                          <p:stCondLst>
                                            <p:cond delay="0"/>
                                          </p:stCondLst>
                                        </p:cTn>
                                        <p:tgtEl>
                                          <p:spTgt spid="104"/>
                                        </p:tgtEl>
                                        <p:attrNameLst>
                                          <p:attrName>style.visibility</p:attrName>
                                        </p:attrNameLst>
                                      </p:cBhvr>
                                      <p:to>
                                        <p:strVal val="visible"/>
                                      </p:to>
                                    </p:set>
                                  </p:childTnLst>
                                </p:cTn>
                              </p:par>
                              <p:par>
                                <p:cTn id="195" presetID="1" presetClass="entr" presetSubtype="0" fill="hold" grpId="0" nodeType="withEffect">
                                  <p:stCondLst>
                                    <p:cond delay="0"/>
                                  </p:stCondLst>
                                  <p:childTnLst>
                                    <p:set>
                                      <p:cBhvr>
                                        <p:cTn id="196" dur="1" fill="hold">
                                          <p:stCondLst>
                                            <p:cond delay="0"/>
                                          </p:stCondLst>
                                        </p:cTn>
                                        <p:tgtEl>
                                          <p:spTgt spid="107"/>
                                        </p:tgtEl>
                                        <p:attrNameLst>
                                          <p:attrName>style.visibility</p:attrName>
                                        </p:attrNameLst>
                                      </p:cBhvr>
                                      <p:to>
                                        <p:strVal val="visible"/>
                                      </p:to>
                                    </p:set>
                                  </p:childTnLst>
                                </p:cTn>
                              </p:par>
                              <p:par>
                                <p:cTn id="197" presetID="1" presetClass="entr" presetSubtype="0" fill="hold" nodeType="withEffect">
                                  <p:stCondLst>
                                    <p:cond delay="0"/>
                                  </p:stCondLst>
                                  <p:childTnLst>
                                    <p:set>
                                      <p:cBhvr>
                                        <p:cTn id="198" dur="1" fill="hold">
                                          <p:stCondLst>
                                            <p:cond delay="0"/>
                                          </p:stCondLst>
                                        </p:cTn>
                                        <p:tgtEl>
                                          <p:spTgt spid="63"/>
                                        </p:tgtEl>
                                        <p:attrNameLst>
                                          <p:attrName>style.visibility</p:attrName>
                                        </p:attrNameLst>
                                      </p:cBhvr>
                                      <p:to>
                                        <p:strVal val="visible"/>
                                      </p:to>
                                    </p:set>
                                  </p:childTnLst>
                                </p:cTn>
                              </p:par>
                              <p:par>
                                <p:cTn id="199" presetID="1" presetClass="entr" presetSubtype="0" fill="hold" grpId="0" nodeType="withEffect">
                                  <p:stCondLst>
                                    <p:cond delay="0"/>
                                  </p:stCondLst>
                                  <p:childTnLst>
                                    <p:set>
                                      <p:cBhvr>
                                        <p:cTn id="200" dur="1" fill="hold">
                                          <p:stCondLst>
                                            <p:cond delay="0"/>
                                          </p:stCondLst>
                                        </p:cTn>
                                        <p:tgtEl>
                                          <p:spTgt spid="110"/>
                                        </p:tgtEl>
                                        <p:attrNameLst>
                                          <p:attrName>style.visibility</p:attrName>
                                        </p:attrNameLst>
                                      </p:cBhvr>
                                      <p:to>
                                        <p:strVal val="visible"/>
                                      </p:to>
                                    </p:set>
                                  </p:childTnLst>
                                </p:cTn>
                              </p:par>
                              <p:par>
                                <p:cTn id="201" presetID="1" presetClass="entr" presetSubtype="0" fill="hold" grpId="0" nodeType="withEffect">
                                  <p:stCondLst>
                                    <p:cond delay="0"/>
                                  </p:stCondLst>
                                  <p:childTnLst>
                                    <p:set>
                                      <p:cBhvr>
                                        <p:cTn id="202" dur="1" fill="hold">
                                          <p:stCondLst>
                                            <p:cond delay="0"/>
                                          </p:stCondLst>
                                        </p:cTn>
                                        <p:tgtEl>
                                          <p:spTgt spid="113"/>
                                        </p:tgtEl>
                                        <p:attrNameLst>
                                          <p:attrName>style.visibility</p:attrName>
                                        </p:attrNameLst>
                                      </p:cBhvr>
                                      <p:to>
                                        <p:strVal val="visible"/>
                                      </p:to>
                                    </p:set>
                                  </p:childTnLst>
                                </p:cTn>
                              </p:par>
                              <p:par>
                                <p:cTn id="203" presetID="1" presetClass="entr" presetSubtype="0" fill="hold" grpId="0" nodeType="withEffect">
                                  <p:stCondLst>
                                    <p:cond delay="0"/>
                                  </p:stCondLst>
                                  <p:childTnLst>
                                    <p:set>
                                      <p:cBhvr>
                                        <p:cTn id="204" dur="1" fill="hold">
                                          <p:stCondLst>
                                            <p:cond delay="0"/>
                                          </p:stCondLst>
                                        </p:cTn>
                                        <p:tgtEl>
                                          <p:spTgt spid="117"/>
                                        </p:tgtEl>
                                        <p:attrNameLst>
                                          <p:attrName>style.visibility</p:attrName>
                                        </p:attrNameLst>
                                      </p:cBhvr>
                                      <p:to>
                                        <p:strVal val="visible"/>
                                      </p:to>
                                    </p:set>
                                  </p:childTnLst>
                                </p:cTn>
                              </p:par>
                              <p:par>
                                <p:cTn id="205" presetID="1" presetClass="entr" presetSubtype="0" fill="hold" grpId="0" nodeType="withEffect">
                                  <p:stCondLst>
                                    <p:cond delay="0"/>
                                  </p:stCondLst>
                                  <p:childTnLst>
                                    <p:set>
                                      <p:cBhvr>
                                        <p:cTn id="206" dur="1" fill="hold">
                                          <p:stCondLst>
                                            <p:cond delay="0"/>
                                          </p:stCondLst>
                                        </p:cTn>
                                        <p:tgtEl>
                                          <p:spTgt spid="127"/>
                                        </p:tgtEl>
                                        <p:attrNameLst>
                                          <p:attrName>style.visibility</p:attrName>
                                        </p:attrNameLst>
                                      </p:cBhvr>
                                      <p:to>
                                        <p:strVal val="visible"/>
                                      </p:to>
                                    </p:set>
                                  </p:childTnLst>
                                </p:cTn>
                              </p:par>
                              <p:par>
                                <p:cTn id="207" presetID="1" presetClass="entr" presetSubtype="0" fill="hold" nodeType="withEffect">
                                  <p:stCondLst>
                                    <p:cond delay="0"/>
                                  </p:stCondLst>
                                  <p:childTnLst>
                                    <p:set>
                                      <p:cBhvr>
                                        <p:cTn id="208" dur="1" fill="hold">
                                          <p:stCondLst>
                                            <p:cond delay="0"/>
                                          </p:stCondLst>
                                        </p:cTn>
                                        <p:tgtEl>
                                          <p:spTgt spid="426"/>
                                        </p:tgtEl>
                                        <p:attrNameLst>
                                          <p:attrName>style.visibility</p:attrName>
                                        </p:attrNameLst>
                                      </p:cBhvr>
                                      <p:to>
                                        <p:strVal val="visible"/>
                                      </p:to>
                                    </p:set>
                                  </p:childTnLst>
                                </p:cTn>
                              </p:par>
                              <p:par>
                                <p:cTn id="209" presetID="1" presetClass="entr" presetSubtype="0" fill="hold" nodeType="withEffect">
                                  <p:stCondLst>
                                    <p:cond delay="0"/>
                                  </p:stCondLst>
                                  <p:childTnLst>
                                    <p:set>
                                      <p:cBhvr>
                                        <p:cTn id="210" dur="1" fill="hold">
                                          <p:stCondLst>
                                            <p:cond delay="0"/>
                                          </p:stCondLst>
                                        </p:cTn>
                                        <p:tgtEl>
                                          <p:spTgt spid="56"/>
                                        </p:tgtEl>
                                        <p:attrNameLst>
                                          <p:attrName>style.visibility</p:attrName>
                                        </p:attrNameLst>
                                      </p:cBhvr>
                                      <p:to>
                                        <p:strVal val="visible"/>
                                      </p:to>
                                    </p:set>
                                  </p:childTnLst>
                                </p:cTn>
                              </p:par>
                              <p:par>
                                <p:cTn id="211" presetID="1" presetClass="entr" presetSubtype="0" fill="hold" grpId="0" nodeType="withEffect">
                                  <p:stCondLst>
                                    <p:cond delay="0"/>
                                  </p:stCondLst>
                                  <p:childTnLst>
                                    <p:set>
                                      <p:cBhvr>
                                        <p:cTn id="212" dur="1" fill="hold">
                                          <p:stCondLst>
                                            <p:cond delay="0"/>
                                          </p:stCondLst>
                                        </p:cTn>
                                        <p:tgtEl>
                                          <p:spTgt spid="46"/>
                                        </p:tgtEl>
                                        <p:attrNameLst>
                                          <p:attrName>style.visibility</p:attrName>
                                        </p:attrNameLst>
                                      </p:cBhvr>
                                      <p:to>
                                        <p:strVal val="visible"/>
                                      </p:to>
                                    </p:set>
                                  </p:childTnLst>
                                </p:cTn>
                              </p:par>
                              <p:par>
                                <p:cTn id="213" presetID="1" presetClass="entr" presetSubtype="0" fill="hold" nodeType="withEffect">
                                  <p:stCondLst>
                                    <p:cond delay="0"/>
                                  </p:stCondLst>
                                  <p:childTnLst>
                                    <p:set>
                                      <p:cBhvr>
                                        <p:cTn id="214" dur="1" fill="hold">
                                          <p:stCondLst>
                                            <p:cond delay="0"/>
                                          </p:stCondLst>
                                        </p:cTn>
                                        <p:tgtEl>
                                          <p:spTgt spid="430"/>
                                        </p:tgtEl>
                                        <p:attrNameLst>
                                          <p:attrName>style.visibility</p:attrName>
                                        </p:attrNameLst>
                                      </p:cBhvr>
                                      <p:to>
                                        <p:strVal val="visible"/>
                                      </p:to>
                                    </p:set>
                                  </p:childTnLst>
                                </p:cTn>
                              </p:par>
                              <p:par>
                                <p:cTn id="215" presetID="1" presetClass="entr" presetSubtype="0" fill="hold" nodeType="withEffect">
                                  <p:stCondLst>
                                    <p:cond delay="0"/>
                                  </p:stCondLst>
                                  <p:childTnLst>
                                    <p:set>
                                      <p:cBhvr>
                                        <p:cTn id="216" dur="1" fill="hold">
                                          <p:stCondLst>
                                            <p:cond delay="0"/>
                                          </p:stCondLst>
                                        </p:cTn>
                                        <p:tgtEl>
                                          <p:spTgt spid="433"/>
                                        </p:tgtEl>
                                        <p:attrNameLst>
                                          <p:attrName>style.visibility</p:attrName>
                                        </p:attrNameLst>
                                      </p:cBhvr>
                                      <p:to>
                                        <p:strVal val="visible"/>
                                      </p:to>
                                    </p:set>
                                  </p:childTnLst>
                                </p:cTn>
                              </p:par>
                              <p:par>
                                <p:cTn id="217" presetID="1" presetClass="entr" presetSubtype="0" fill="hold" nodeType="withEffect">
                                  <p:stCondLst>
                                    <p:cond delay="0"/>
                                  </p:stCondLst>
                                  <p:childTnLst>
                                    <p:set>
                                      <p:cBhvr>
                                        <p:cTn id="218" dur="1" fill="hold">
                                          <p:stCondLst>
                                            <p:cond delay="0"/>
                                          </p:stCondLst>
                                        </p:cTn>
                                        <p:tgtEl>
                                          <p:spTgt spid="48"/>
                                        </p:tgtEl>
                                        <p:attrNameLst>
                                          <p:attrName>style.visibility</p:attrName>
                                        </p:attrNameLst>
                                      </p:cBhvr>
                                      <p:to>
                                        <p:strVal val="visible"/>
                                      </p:to>
                                    </p:set>
                                  </p:childTnLst>
                                </p:cTn>
                              </p:par>
                              <p:par>
                                <p:cTn id="219" presetID="1" presetClass="entr" presetSubtype="0" fill="hold" nodeType="withEffect">
                                  <p:stCondLst>
                                    <p:cond delay="0"/>
                                  </p:stCondLst>
                                  <p:childTnLst>
                                    <p:set>
                                      <p:cBhvr>
                                        <p:cTn id="220" dur="1" fill="hold">
                                          <p:stCondLst>
                                            <p:cond delay="0"/>
                                          </p:stCondLst>
                                        </p:cTn>
                                        <p:tgtEl>
                                          <p:spTgt spid="436"/>
                                        </p:tgtEl>
                                        <p:attrNameLst>
                                          <p:attrName>style.visibility</p:attrName>
                                        </p:attrNameLst>
                                      </p:cBhvr>
                                      <p:to>
                                        <p:strVal val="visible"/>
                                      </p:to>
                                    </p:set>
                                  </p:childTnLst>
                                </p:cTn>
                              </p:par>
                              <p:par>
                                <p:cTn id="221" presetID="1" presetClass="entr" presetSubtype="0" fill="hold" nodeType="withEffect">
                                  <p:stCondLst>
                                    <p:cond delay="0"/>
                                  </p:stCondLst>
                                  <p:childTnLst>
                                    <p:set>
                                      <p:cBhvr>
                                        <p:cTn id="222" dur="1" fill="hold">
                                          <p:stCondLst>
                                            <p:cond delay="0"/>
                                          </p:stCondLst>
                                        </p:cTn>
                                        <p:tgtEl>
                                          <p:spTgt spid="439"/>
                                        </p:tgtEl>
                                        <p:attrNameLst>
                                          <p:attrName>style.visibility</p:attrName>
                                        </p:attrNameLst>
                                      </p:cBhvr>
                                      <p:to>
                                        <p:strVal val="visible"/>
                                      </p:to>
                                    </p:set>
                                  </p:childTnLst>
                                </p:cTn>
                              </p:par>
                              <p:par>
                                <p:cTn id="223" presetID="1" presetClass="entr" presetSubtype="0" fill="hold" nodeType="withEffect">
                                  <p:stCondLst>
                                    <p:cond delay="0"/>
                                  </p:stCondLst>
                                  <p:childTnLst>
                                    <p:set>
                                      <p:cBhvr>
                                        <p:cTn id="224" dur="1" fill="hold">
                                          <p:stCondLst>
                                            <p:cond delay="0"/>
                                          </p:stCondLst>
                                        </p:cTn>
                                        <p:tgtEl>
                                          <p:spTgt spid="442"/>
                                        </p:tgtEl>
                                        <p:attrNameLst>
                                          <p:attrName>style.visibility</p:attrName>
                                        </p:attrNameLst>
                                      </p:cBhvr>
                                      <p:to>
                                        <p:strVal val="visible"/>
                                      </p:to>
                                    </p:set>
                                  </p:childTnLst>
                                </p:cTn>
                              </p:par>
                            </p:childTnLst>
                          </p:cTn>
                        </p:par>
                      </p:childTnLst>
                    </p:cTn>
                  </p:par>
                  <p:par>
                    <p:cTn id="225" fill="hold">
                      <p:stCondLst>
                        <p:cond delay="indefinite"/>
                      </p:stCondLst>
                      <p:childTnLst>
                        <p:par>
                          <p:cTn id="226" fill="hold">
                            <p:stCondLst>
                              <p:cond delay="0"/>
                            </p:stCondLst>
                            <p:childTnLst>
                              <p:par>
                                <p:cTn id="227" presetID="1" presetClass="entr" presetSubtype="0" fill="hold" nodeType="clickEffect">
                                  <p:stCondLst>
                                    <p:cond delay="0"/>
                                  </p:stCondLst>
                                  <p:childTnLst>
                                    <p:set>
                                      <p:cBhvr>
                                        <p:cTn id="228" dur="1" fill="hold">
                                          <p:stCondLst>
                                            <p:cond delay="0"/>
                                          </p:stCondLst>
                                        </p:cTn>
                                        <p:tgtEl>
                                          <p:spTgt spid="467"/>
                                        </p:tgtEl>
                                        <p:attrNameLst>
                                          <p:attrName>style.visibility</p:attrName>
                                        </p:attrNameLst>
                                      </p:cBhvr>
                                      <p:to>
                                        <p:strVal val="visible"/>
                                      </p:to>
                                    </p:set>
                                  </p:childTnLst>
                                </p:cTn>
                              </p:par>
                              <p:par>
                                <p:cTn id="229" presetID="1" presetClass="entr" presetSubtype="0" fill="hold" nodeType="withEffect">
                                  <p:stCondLst>
                                    <p:cond delay="0"/>
                                  </p:stCondLst>
                                  <p:childTnLst>
                                    <p:set>
                                      <p:cBhvr>
                                        <p:cTn id="230" dur="1" fill="hold">
                                          <p:stCondLst>
                                            <p:cond delay="0"/>
                                          </p:stCondLst>
                                        </p:cTn>
                                        <p:tgtEl>
                                          <p:spTgt spid="468"/>
                                        </p:tgtEl>
                                        <p:attrNameLst>
                                          <p:attrName>style.visibility</p:attrName>
                                        </p:attrNameLst>
                                      </p:cBhvr>
                                      <p:to>
                                        <p:strVal val="visible"/>
                                      </p:to>
                                    </p:set>
                                  </p:childTnLst>
                                </p:cTn>
                              </p:par>
                              <p:par>
                                <p:cTn id="231" presetID="1" presetClass="entr" presetSubtype="0" fill="hold" grpId="0" nodeType="withEffect">
                                  <p:stCondLst>
                                    <p:cond delay="0"/>
                                  </p:stCondLst>
                                  <p:childTnLst>
                                    <p:set>
                                      <p:cBhvr>
                                        <p:cTn id="232" dur="1" fill="hold">
                                          <p:stCondLst>
                                            <p:cond delay="0"/>
                                          </p:stCondLst>
                                        </p:cTn>
                                        <p:tgtEl>
                                          <p:spTgt spid="469"/>
                                        </p:tgtEl>
                                        <p:attrNameLst>
                                          <p:attrName>style.visibility</p:attrName>
                                        </p:attrNameLst>
                                      </p:cBhvr>
                                      <p:to>
                                        <p:strVal val="visible"/>
                                      </p:to>
                                    </p:set>
                                  </p:childTnLst>
                                </p:cTn>
                              </p:par>
                              <p:par>
                                <p:cTn id="233" presetID="1" presetClass="entr" presetSubtype="0" fill="hold" grpId="0" nodeType="withEffect">
                                  <p:stCondLst>
                                    <p:cond delay="0"/>
                                  </p:stCondLst>
                                  <p:childTnLst>
                                    <p:set>
                                      <p:cBhvr>
                                        <p:cTn id="234" dur="1" fill="hold">
                                          <p:stCondLst>
                                            <p:cond delay="0"/>
                                          </p:stCondLst>
                                        </p:cTn>
                                        <p:tgtEl>
                                          <p:spTgt spid="470"/>
                                        </p:tgtEl>
                                        <p:attrNameLst>
                                          <p:attrName>style.visibility</p:attrName>
                                        </p:attrNameLst>
                                      </p:cBhvr>
                                      <p:to>
                                        <p:strVal val="visible"/>
                                      </p:to>
                                    </p:set>
                                  </p:childTnLst>
                                </p:cTn>
                              </p:par>
                              <p:par>
                                <p:cTn id="235" presetID="1" presetClass="entr" presetSubtype="0" fill="hold" grpId="0" nodeType="withEffect">
                                  <p:stCondLst>
                                    <p:cond delay="0"/>
                                  </p:stCondLst>
                                  <p:childTnLst>
                                    <p:set>
                                      <p:cBhvr>
                                        <p:cTn id="236" dur="1" fill="hold">
                                          <p:stCondLst>
                                            <p:cond delay="0"/>
                                          </p:stCondLst>
                                        </p:cTn>
                                        <p:tgtEl>
                                          <p:spTgt spid="471"/>
                                        </p:tgtEl>
                                        <p:attrNameLst>
                                          <p:attrName>style.visibility</p:attrName>
                                        </p:attrNameLst>
                                      </p:cBhvr>
                                      <p:to>
                                        <p:strVal val="visible"/>
                                      </p:to>
                                    </p:set>
                                  </p:childTnLst>
                                </p:cTn>
                              </p:par>
                              <p:par>
                                <p:cTn id="237" presetID="1" presetClass="entr" presetSubtype="0" fill="hold" grpId="0" nodeType="withEffect">
                                  <p:stCondLst>
                                    <p:cond delay="0"/>
                                  </p:stCondLst>
                                  <p:childTnLst>
                                    <p:set>
                                      <p:cBhvr>
                                        <p:cTn id="238" dur="1" fill="hold">
                                          <p:stCondLst>
                                            <p:cond delay="0"/>
                                          </p:stCondLst>
                                        </p:cTn>
                                        <p:tgtEl>
                                          <p:spTgt spid="472"/>
                                        </p:tgtEl>
                                        <p:attrNameLst>
                                          <p:attrName>style.visibility</p:attrName>
                                        </p:attrNameLst>
                                      </p:cBhvr>
                                      <p:to>
                                        <p:strVal val="visible"/>
                                      </p:to>
                                    </p:set>
                                  </p:childTnLst>
                                </p:cTn>
                              </p:par>
                              <p:par>
                                <p:cTn id="239" presetID="1" presetClass="entr" presetSubtype="0" fill="hold" grpId="0" nodeType="withEffect">
                                  <p:stCondLst>
                                    <p:cond delay="0"/>
                                  </p:stCondLst>
                                  <p:childTnLst>
                                    <p:set>
                                      <p:cBhvr>
                                        <p:cTn id="240" dur="1" fill="hold">
                                          <p:stCondLst>
                                            <p:cond delay="0"/>
                                          </p:stCondLst>
                                        </p:cTn>
                                        <p:tgtEl>
                                          <p:spTgt spid="473"/>
                                        </p:tgtEl>
                                        <p:attrNameLst>
                                          <p:attrName>style.visibility</p:attrName>
                                        </p:attrNameLst>
                                      </p:cBhvr>
                                      <p:to>
                                        <p:strVal val="visible"/>
                                      </p:to>
                                    </p:set>
                                  </p:childTnLst>
                                </p:cTn>
                              </p:par>
                              <p:par>
                                <p:cTn id="241" presetID="1" presetClass="entr" presetSubtype="0" fill="hold" grpId="0" nodeType="withEffect">
                                  <p:stCondLst>
                                    <p:cond delay="0"/>
                                  </p:stCondLst>
                                  <p:childTnLst>
                                    <p:set>
                                      <p:cBhvr>
                                        <p:cTn id="242" dur="1" fill="hold">
                                          <p:stCondLst>
                                            <p:cond delay="0"/>
                                          </p:stCondLst>
                                        </p:cTn>
                                        <p:tgtEl>
                                          <p:spTgt spid="474"/>
                                        </p:tgtEl>
                                        <p:attrNameLst>
                                          <p:attrName>style.visibility</p:attrName>
                                        </p:attrNameLst>
                                      </p:cBhvr>
                                      <p:to>
                                        <p:strVal val="visible"/>
                                      </p:to>
                                    </p:set>
                                  </p:childTnLst>
                                </p:cTn>
                              </p:par>
                              <p:par>
                                <p:cTn id="243" presetID="1" presetClass="entr" presetSubtype="0" fill="hold" grpId="0" nodeType="withEffect">
                                  <p:stCondLst>
                                    <p:cond delay="0"/>
                                  </p:stCondLst>
                                  <p:childTnLst>
                                    <p:set>
                                      <p:cBhvr>
                                        <p:cTn id="244" dur="1" fill="hold">
                                          <p:stCondLst>
                                            <p:cond delay="0"/>
                                          </p:stCondLst>
                                        </p:cTn>
                                        <p:tgtEl>
                                          <p:spTgt spid="475"/>
                                        </p:tgtEl>
                                        <p:attrNameLst>
                                          <p:attrName>style.visibility</p:attrName>
                                        </p:attrNameLst>
                                      </p:cBhvr>
                                      <p:to>
                                        <p:strVal val="visible"/>
                                      </p:to>
                                    </p:set>
                                  </p:childTnLst>
                                </p:cTn>
                              </p:par>
                              <p:par>
                                <p:cTn id="245" presetID="1" presetClass="entr" presetSubtype="0" fill="hold" grpId="0" nodeType="withEffect">
                                  <p:stCondLst>
                                    <p:cond delay="0"/>
                                  </p:stCondLst>
                                  <p:childTnLst>
                                    <p:set>
                                      <p:cBhvr>
                                        <p:cTn id="246" dur="1" fill="hold">
                                          <p:stCondLst>
                                            <p:cond delay="0"/>
                                          </p:stCondLst>
                                        </p:cTn>
                                        <p:tgtEl>
                                          <p:spTgt spid="476"/>
                                        </p:tgtEl>
                                        <p:attrNameLst>
                                          <p:attrName>style.visibility</p:attrName>
                                        </p:attrNameLst>
                                      </p:cBhvr>
                                      <p:to>
                                        <p:strVal val="visible"/>
                                      </p:to>
                                    </p:set>
                                  </p:childTnLst>
                                </p:cTn>
                              </p:par>
                              <p:par>
                                <p:cTn id="247" presetID="1" presetClass="entr" presetSubtype="0" fill="hold" grpId="0" nodeType="withEffect">
                                  <p:stCondLst>
                                    <p:cond delay="0"/>
                                  </p:stCondLst>
                                  <p:childTnLst>
                                    <p:set>
                                      <p:cBhvr>
                                        <p:cTn id="248" dur="1" fill="hold">
                                          <p:stCondLst>
                                            <p:cond delay="0"/>
                                          </p:stCondLst>
                                        </p:cTn>
                                        <p:tgtEl>
                                          <p:spTgt spid="477"/>
                                        </p:tgtEl>
                                        <p:attrNameLst>
                                          <p:attrName>style.visibility</p:attrName>
                                        </p:attrNameLst>
                                      </p:cBhvr>
                                      <p:to>
                                        <p:strVal val="visible"/>
                                      </p:to>
                                    </p:set>
                                  </p:childTnLst>
                                </p:cTn>
                              </p:par>
                              <p:par>
                                <p:cTn id="249" presetID="1" presetClass="entr" presetSubtype="0" fill="hold" grpId="0" nodeType="withEffect">
                                  <p:stCondLst>
                                    <p:cond delay="0"/>
                                  </p:stCondLst>
                                  <p:childTnLst>
                                    <p:set>
                                      <p:cBhvr>
                                        <p:cTn id="250" dur="1" fill="hold">
                                          <p:stCondLst>
                                            <p:cond delay="0"/>
                                          </p:stCondLst>
                                        </p:cTn>
                                        <p:tgtEl>
                                          <p:spTgt spid="478"/>
                                        </p:tgtEl>
                                        <p:attrNameLst>
                                          <p:attrName>style.visibility</p:attrName>
                                        </p:attrNameLst>
                                      </p:cBhvr>
                                      <p:to>
                                        <p:strVal val="visible"/>
                                      </p:to>
                                    </p:set>
                                  </p:childTnLst>
                                </p:cTn>
                              </p:par>
                              <p:par>
                                <p:cTn id="251" presetID="1" presetClass="entr" presetSubtype="0" fill="hold" grpId="0" nodeType="withEffect">
                                  <p:stCondLst>
                                    <p:cond delay="0"/>
                                  </p:stCondLst>
                                  <p:childTnLst>
                                    <p:set>
                                      <p:cBhvr>
                                        <p:cTn id="252" dur="1" fill="hold">
                                          <p:stCondLst>
                                            <p:cond delay="0"/>
                                          </p:stCondLst>
                                        </p:cTn>
                                        <p:tgtEl>
                                          <p:spTgt spid="480"/>
                                        </p:tgtEl>
                                        <p:attrNameLst>
                                          <p:attrName>style.visibility</p:attrName>
                                        </p:attrNameLst>
                                      </p:cBhvr>
                                      <p:to>
                                        <p:strVal val="visible"/>
                                      </p:to>
                                    </p:set>
                                  </p:childTnLst>
                                </p:cTn>
                              </p:par>
                              <p:par>
                                <p:cTn id="253" presetID="1" presetClass="entr" presetSubtype="0" fill="hold" nodeType="withEffect">
                                  <p:stCondLst>
                                    <p:cond delay="0"/>
                                  </p:stCondLst>
                                  <p:childTnLst>
                                    <p:set>
                                      <p:cBhvr>
                                        <p:cTn id="254" dur="1" fill="hold">
                                          <p:stCondLst>
                                            <p:cond delay="0"/>
                                          </p:stCondLst>
                                        </p:cTn>
                                        <p:tgtEl>
                                          <p:spTgt spid="481"/>
                                        </p:tgtEl>
                                        <p:attrNameLst>
                                          <p:attrName>style.visibility</p:attrName>
                                        </p:attrNameLst>
                                      </p:cBhvr>
                                      <p:to>
                                        <p:strVal val="visible"/>
                                      </p:to>
                                    </p:set>
                                  </p:childTnLst>
                                </p:cTn>
                              </p:par>
                              <p:par>
                                <p:cTn id="255" presetID="1" presetClass="entr" presetSubtype="0" fill="hold" nodeType="withEffect">
                                  <p:stCondLst>
                                    <p:cond delay="0"/>
                                  </p:stCondLst>
                                  <p:childTnLst>
                                    <p:set>
                                      <p:cBhvr>
                                        <p:cTn id="256" dur="1" fill="hold">
                                          <p:stCondLst>
                                            <p:cond delay="0"/>
                                          </p:stCondLst>
                                        </p:cTn>
                                        <p:tgtEl>
                                          <p:spTgt spid="482"/>
                                        </p:tgtEl>
                                        <p:attrNameLst>
                                          <p:attrName>style.visibility</p:attrName>
                                        </p:attrNameLst>
                                      </p:cBhvr>
                                      <p:to>
                                        <p:strVal val="visible"/>
                                      </p:to>
                                    </p:set>
                                  </p:childTnLst>
                                </p:cTn>
                              </p:par>
                              <p:par>
                                <p:cTn id="257" presetID="1" presetClass="entr" presetSubtype="0" fill="hold" nodeType="withEffect">
                                  <p:stCondLst>
                                    <p:cond delay="0"/>
                                  </p:stCondLst>
                                  <p:childTnLst>
                                    <p:set>
                                      <p:cBhvr>
                                        <p:cTn id="258" dur="1" fill="hold">
                                          <p:stCondLst>
                                            <p:cond delay="0"/>
                                          </p:stCondLst>
                                        </p:cTn>
                                        <p:tgtEl>
                                          <p:spTgt spid="486"/>
                                        </p:tgtEl>
                                        <p:attrNameLst>
                                          <p:attrName>style.visibility</p:attrName>
                                        </p:attrNameLst>
                                      </p:cBhvr>
                                      <p:to>
                                        <p:strVal val="visible"/>
                                      </p:to>
                                    </p:set>
                                  </p:childTnLst>
                                </p:cTn>
                              </p:par>
                              <p:par>
                                <p:cTn id="259" presetID="1" presetClass="entr" presetSubtype="0" fill="hold" grpId="0" nodeType="withEffect">
                                  <p:stCondLst>
                                    <p:cond delay="0"/>
                                  </p:stCondLst>
                                  <p:childTnLst>
                                    <p:set>
                                      <p:cBhvr>
                                        <p:cTn id="260" dur="1" fill="hold">
                                          <p:stCondLst>
                                            <p:cond delay="0"/>
                                          </p:stCondLst>
                                        </p:cTn>
                                        <p:tgtEl>
                                          <p:spTgt spid="488"/>
                                        </p:tgtEl>
                                        <p:attrNameLst>
                                          <p:attrName>style.visibility</p:attrName>
                                        </p:attrNameLst>
                                      </p:cBhvr>
                                      <p:to>
                                        <p:strVal val="visible"/>
                                      </p:to>
                                    </p:set>
                                  </p:childTnLst>
                                </p:cTn>
                              </p:par>
                              <p:par>
                                <p:cTn id="261" presetID="1" presetClass="entr" presetSubtype="0" fill="hold" grpId="0" nodeType="withEffect">
                                  <p:stCondLst>
                                    <p:cond delay="0"/>
                                  </p:stCondLst>
                                  <p:childTnLst>
                                    <p:set>
                                      <p:cBhvr>
                                        <p:cTn id="262" dur="1" fill="hold">
                                          <p:stCondLst>
                                            <p:cond delay="0"/>
                                          </p:stCondLst>
                                        </p:cTn>
                                        <p:tgtEl>
                                          <p:spTgt spid="489"/>
                                        </p:tgtEl>
                                        <p:attrNameLst>
                                          <p:attrName>style.visibility</p:attrName>
                                        </p:attrNameLst>
                                      </p:cBhvr>
                                      <p:to>
                                        <p:strVal val="visible"/>
                                      </p:to>
                                    </p:set>
                                  </p:childTnLst>
                                </p:cTn>
                              </p:par>
                              <p:par>
                                <p:cTn id="263" presetID="1" presetClass="entr" presetSubtype="0" fill="hold" grpId="0" nodeType="withEffect">
                                  <p:stCondLst>
                                    <p:cond delay="0"/>
                                  </p:stCondLst>
                                  <p:childTnLst>
                                    <p:set>
                                      <p:cBhvr>
                                        <p:cTn id="264" dur="1" fill="hold">
                                          <p:stCondLst>
                                            <p:cond delay="0"/>
                                          </p:stCondLst>
                                        </p:cTn>
                                        <p:tgtEl>
                                          <p:spTgt spid="490"/>
                                        </p:tgtEl>
                                        <p:attrNameLst>
                                          <p:attrName>style.visibility</p:attrName>
                                        </p:attrNameLst>
                                      </p:cBhvr>
                                      <p:to>
                                        <p:strVal val="visible"/>
                                      </p:to>
                                    </p:set>
                                  </p:childTnLst>
                                </p:cTn>
                              </p:par>
                              <p:par>
                                <p:cTn id="265" presetID="1" presetClass="entr" presetSubtype="0" fill="hold" nodeType="withEffect">
                                  <p:stCondLst>
                                    <p:cond delay="0"/>
                                  </p:stCondLst>
                                  <p:childTnLst>
                                    <p:set>
                                      <p:cBhvr>
                                        <p:cTn id="266" dur="1" fill="hold">
                                          <p:stCondLst>
                                            <p:cond delay="0"/>
                                          </p:stCondLst>
                                        </p:cTn>
                                        <p:tgtEl>
                                          <p:spTgt spid="491"/>
                                        </p:tgtEl>
                                        <p:attrNameLst>
                                          <p:attrName>style.visibility</p:attrName>
                                        </p:attrNameLst>
                                      </p:cBhvr>
                                      <p:to>
                                        <p:strVal val="visible"/>
                                      </p:to>
                                    </p:set>
                                  </p:childTnLst>
                                </p:cTn>
                              </p:par>
                              <p:par>
                                <p:cTn id="267" presetID="1" presetClass="entr" presetSubtype="0" fill="hold" nodeType="withEffect">
                                  <p:stCondLst>
                                    <p:cond delay="0"/>
                                  </p:stCondLst>
                                  <p:childTnLst>
                                    <p:set>
                                      <p:cBhvr>
                                        <p:cTn id="268" dur="1" fill="hold">
                                          <p:stCondLst>
                                            <p:cond delay="0"/>
                                          </p:stCondLst>
                                        </p:cTn>
                                        <p:tgtEl>
                                          <p:spTgt spid="492"/>
                                        </p:tgtEl>
                                        <p:attrNameLst>
                                          <p:attrName>style.visibility</p:attrName>
                                        </p:attrNameLst>
                                      </p:cBhvr>
                                      <p:to>
                                        <p:strVal val="visible"/>
                                      </p:to>
                                    </p:set>
                                  </p:childTnLst>
                                </p:cTn>
                              </p:par>
                              <p:par>
                                <p:cTn id="269" presetID="1" presetClass="entr" presetSubtype="0" fill="hold" nodeType="withEffect">
                                  <p:stCondLst>
                                    <p:cond delay="0"/>
                                  </p:stCondLst>
                                  <p:childTnLst>
                                    <p:set>
                                      <p:cBhvr>
                                        <p:cTn id="270" dur="1" fill="hold">
                                          <p:stCondLst>
                                            <p:cond delay="0"/>
                                          </p:stCondLst>
                                        </p:cTn>
                                        <p:tgtEl>
                                          <p:spTgt spid="494"/>
                                        </p:tgtEl>
                                        <p:attrNameLst>
                                          <p:attrName>style.visibility</p:attrName>
                                        </p:attrNameLst>
                                      </p:cBhvr>
                                      <p:to>
                                        <p:strVal val="visible"/>
                                      </p:to>
                                    </p:set>
                                  </p:childTnLst>
                                </p:cTn>
                              </p:par>
                              <p:par>
                                <p:cTn id="271" presetID="1" presetClass="entr" presetSubtype="0" fill="hold" nodeType="withEffect">
                                  <p:stCondLst>
                                    <p:cond delay="0"/>
                                  </p:stCondLst>
                                  <p:childTnLst>
                                    <p:set>
                                      <p:cBhvr>
                                        <p:cTn id="272" dur="1" fill="hold">
                                          <p:stCondLst>
                                            <p:cond delay="0"/>
                                          </p:stCondLst>
                                        </p:cTn>
                                        <p:tgtEl>
                                          <p:spTgt spid="495"/>
                                        </p:tgtEl>
                                        <p:attrNameLst>
                                          <p:attrName>style.visibility</p:attrName>
                                        </p:attrNameLst>
                                      </p:cBhvr>
                                      <p:to>
                                        <p:strVal val="visible"/>
                                      </p:to>
                                    </p:set>
                                  </p:childTnLst>
                                </p:cTn>
                              </p:par>
                              <p:par>
                                <p:cTn id="273" presetID="1" presetClass="entr" presetSubtype="0" fill="hold" nodeType="withEffect">
                                  <p:stCondLst>
                                    <p:cond delay="0"/>
                                  </p:stCondLst>
                                  <p:childTnLst>
                                    <p:set>
                                      <p:cBhvr>
                                        <p:cTn id="274" dur="1" fill="hold">
                                          <p:stCondLst>
                                            <p:cond delay="0"/>
                                          </p:stCondLst>
                                        </p:cTn>
                                        <p:tgtEl>
                                          <p:spTgt spid="100"/>
                                        </p:tgtEl>
                                        <p:attrNameLst>
                                          <p:attrName>style.visibility</p:attrName>
                                        </p:attrNameLst>
                                      </p:cBhvr>
                                      <p:to>
                                        <p:strVal val="visible"/>
                                      </p:to>
                                    </p:set>
                                  </p:childTnLst>
                                </p:cTn>
                              </p:par>
                              <p:par>
                                <p:cTn id="275" presetID="1" presetClass="entr" presetSubtype="0" fill="hold" grpId="0" nodeType="withEffect">
                                  <p:stCondLst>
                                    <p:cond delay="0"/>
                                  </p:stCondLst>
                                  <p:childTnLst>
                                    <p:set>
                                      <p:cBhvr>
                                        <p:cTn id="276" dur="1" fill="hold">
                                          <p:stCondLst>
                                            <p:cond delay="0"/>
                                          </p:stCondLst>
                                        </p:cTn>
                                        <p:tgtEl>
                                          <p:spTgt spid="493"/>
                                        </p:tgtEl>
                                        <p:attrNameLst>
                                          <p:attrName>style.visibility</p:attrName>
                                        </p:attrNameLst>
                                      </p:cBhvr>
                                      <p:to>
                                        <p:strVal val="visible"/>
                                      </p:to>
                                    </p:set>
                                  </p:childTnLst>
                                </p:cTn>
                              </p:par>
                              <p:par>
                                <p:cTn id="277" presetID="1" presetClass="entr" presetSubtype="0" fill="hold" nodeType="withEffect">
                                  <p:stCondLst>
                                    <p:cond delay="0"/>
                                  </p:stCondLst>
                                  <p:childTnLst>
                                    <p:set>
                                      <p:cBhvr>
                                        <p:cTn id="278" dur="1" fill="hold">
                                          <p:stCondLst>
                                            <p:cond delay="0"/>
                                          </p:stCondLst>
                                        </p:cTn>
                                        <p:tgtEl>
                                          <p:spTgt spid="27"/>
                                        </p:tgtEl>
                                        <p:attrNameLst>
                                          <p:attrName>style.visibility</p:attrName>
                                        </p:attrNameLst>
                                      </p:cBhvr>
                                      <p:to>
                                        <p:strVal val="visible"/>
                                      </p:to>
                                    </p:set>
                                  </p:childTnLst>
                                </p:cTn>
                              </p:par>
                              <p:par>
                                <p:cTn id="279" presetID="1" presetClass="entr" presetSubtype="0" fill="hold" nodeType="withEffect">
                                  <p:stCondLst>
                                    <p:cond delay="0"/>
                                  </p:stCondLst>
                                  <p:childTnLst>
                                    <p:set>
                                      <p:cBhvr>
                                        <p:cTn id="280" dur="1" fill="hold">
                                          <p:stCondLst>
                                            <p:cond delay="0"/>
                                          </p:stCondLst>
                                        </p:cTn>
                                        <p:tgtEl>
                                          <p:spTgt spid="4"/>
                                        </p:tgtEl>
                                        <p:attrNameLst>
                                          <p:attrName>style.visibility</p:attrName>
                                        </p:attrNameLst>
                                      </p:cBhvr>
                                      <p:to>
                                        <p:strVal val="visible"/>
                                      </p:to>
                                    </p:set>
                                  </p:childTnLst>
                                </p:cTn>
                              </p:par>
                              <p:par>
                                <p:cTn id="281" presetID="1" presetClass="entr" presetSubtype="0" fill="hold" nodeType="withEffect">
                                  <p:stCondLst>
                                    <p:cond delay="0"/>
                                  </p:stCondLst>
                                  <p:childTnLst>
                                    <p:set>
                                      <p:cBhvr>
                                        <p:cTn id="282" dur="1" fill="hold">
                                          <p:stCondLst>
                                            <p:cond delay="0"/>
                                          </p:stCondLst>
                                        </p:cTn>
                                        <p:tgtEl>
                                          <p:spTgt spid="363"/>
                                        </p:tgtEl>
                                        <p:attrNameLst>
                                          <p:attrName>style.visibility</p:attrName>
                                        </p:attrNameLst>
                                      </p:cBhvr>
                                      <p:to>
                                        <p:strVal val="visible"/>
                                      </p:to>
                                    </p:set>
                                  </p:childTnLst>
                                </p:cTn>
                              </p:par>
                              <p:par>
                                <p:cTn id="283" presetID="1" presetClass="entr" presetSubtype="0" fill="hold" nodeType="withEffect">
                                  <p:stCondLst>
                                    <p:cond delay="0"/>
                                  </p:stCondLst>
                                  <p:childTnLst>
                                    <p:set>
                                      <p:cBhvr>
                                        <p:cTn id="284" dur="1" fill="hold">
                                          <p:stCondLst>
                                            <p:cond delay="0"/>
                                          </p:stCondLst>
                                        </p:cTn>
                                        <p:tgtEl>
                                          <p:spTgt spid="487"/>
                                        </p:tgtEl>
                                        <p:attrNameLst>
                                          <p:attrName>style.visibility</p:attrName>
                                        </p:attrNameLst>
                                      </p:cBhvr>
                                      <p:to>
                                        <p:strVal val="visible"/>
                                      </p:to>
                                    </p:set>
                                  </p:childTnLst>
                                </p:cTn>
                              </p:par>
                              <p:par>
                                <p:cTn id="285" presetID="1" presetClass="entr" presetSubtype="0" fill="hold" nodeType="withEffect">
                                  <p:stCondLst>
                                    <p:cond delay="0"/>
                                  </p:stCondLst>
                                  <p:childTnLst>
                                    <p:set>
                                      <p:cBhvr>
                                        <p:cTn id="286" dur="1" fill="hold">
                                          <p:stCondLst>
                                            <p:cond delay="0"/>
                                          </p:stCondLst>
                                        </p:cTn>
                                        <p:tgtEl>
                                          <p:spTgt spid="92"/>
                                        </p:tgtEl>
                                        <p:attrNameLst>
                                          <p:attrName>style.visibility</p:attrName>
                                        </p:attrNameLst>
                                      </p:cBhvr>
                                      <p:to>
                                        <p:strVal val="visible"/>
                                      </p:to>
                                    </p:set>
                                  </p:childTnLst>
                                </p:cTn>
                              </p:par>
                            </p:childTnLst>
                          </p:cTn>
                        </p:par>
                      </p:childTnLst>
                    </p:cTn>
                  </p:par>
                  <p:par>
                    <p:cTn id="287" fill="hold">
                      <p:stCondLst>
                        <p:cond delay="indefinite"/>
                      </p:stCondLst>
                      <p:childTnLst>
                        <p:par>
                          <p:cTn id="288" fill="hold">
                            <p:stCondLst>
                              <p:cond delay="0"/>
                            </p:stCondLst>
                            <p:childTnLst>
                              <p:par>
                                <p:cTn id="289" presetID="1" presetClass="entr" presetSubtype="0" fill="hold" grpId="0" nodeType="clickEffect">
                                  <p:stCondLst>
                                    <p:cond delay="0"/>
                                  </p:stCondLst>
                                  <p:childTnLst>
                                    <p:set>
                                      <p:cBhvr>
                                        <p:cTn id="290" dur="1" fill="hold">
                                          <p:stCondLst>
                                            <p:cond delay="0"/>
                                          </p:stCondLst>
                                        </p:cTn>
                                        <p:tgtEl>
                                          <p:spTgt spid="454"/>
                                        </p:tgtEl>
                                        <p:attrNameLst>
                                          <p:attrName>style.visibility</p:attrName>
                                        </p:attrNameLst>
                                      </p:cBhvr>
                                      <p:to>
                                        <p:strVal val="visible"/>
                                      </p:to>
                                    </p:set>
                                  </p:childTnLst>
                                </p:cTn>
                              </p:par>
                              <p:par>
                                <p:cTn id="291" presetID="1" presetClass="entr" presetSubtype="0" fill="hold" grpId="0" nodeType="withEffect">
                                  <p:stCondLst>
                                    <p:cond delay="0"/>
                                  </p:stCondLst>
                                  <p:childTnLst>
                                    <p:set>
                                      <p:cBhvr>
                                        <p:cTn id="292" dur="1" fill="hold">
                                          <p:stCondLst>
                                            <p:cond delay="0"/>
                                          </p:stCondLst>
                                        </p:cTn>
                                        <p:tgtEl>
                                          <p:spTgt spid="452"/>
                                        </p:tgtEl>
                                        <p:attrNameLst>
                                          <p:attrName>style.visibility</p:attrName>
                                        </p:attrNameLst>
                                      </p:cBhvr>
                                      <p:to>
                                        <p:strVal val="visible"/>
                                      </p:to>
                                    </p:set>
                                  </p:childTnLst>
                                </p:cTn>
                              </p:par>
                              <p:par>
                                <p:cTn id="293" presetID="1" presetClass="entr" presetSubtype="0" fill="hold" grpId="0" nodeType="withEffect">
                                  <p:stCondLst>
                                    <p:cond delay="0"/>
                                  </p:stCondLst>
                                  <p:childTnLst>
                                    <p:set>
                                      <p:cBhvr>
                                        <p:cTn id="294" dur="1" fill="hold">
                                          <p:stCondLst>
                                            <p:cond delay="0"/>
                                          </p:stCondLst>
                                        </p:cTn>
                                        <p:tgtEl>
                                          <p:spTgt spid="455"/>
                                        </p:tgtEl>
                                        <p:attrNameLst>
                                          <p:attrName>style.visibility</p:attrName>
                                        </p:attrNameLst>
                                      </p:cBhvr>
                                      <p:to>
                                        <p:strVal val="visible"/>
                                      </p:to>
                                    </p:set>
                                  </p:childTnLst>
                                </p:cTn>
                              </p:par>
                              <p:par>
                                <p:cTn id="295" presetID="1" presetClass="entr" presetSubtype="0" fill="hold" grpId="0" nodeType="withEffect">
                                  <p:stCondLst>
                                    <p:cond delay="0"/>
                                  </p:stCondLst>
                                  <p:childTnLst>
                                    <p:set>
                                      <p:cBhvr>
                                        <p:cTn id="296" dur="1" fill="hold">
                                          <p:stCondLst>
                                            <p:cond delay="0"/>
                                          </p:stCondLst>
                                        </p:cTn>
                                        <p:tgtEl>
                                          <p:spTgt spid="449"/>
                                        </p:tgtEl>
                                        <p:attrNameLst>
                                          <p:attrName>style.visibility</p:attrName>
                                        </p:attrNameLst>
                                      </p:cBhvr>
                                      <p:to>
                                        <p:strVal val="visible"/>
                                      </p:to>
                                    </p:set>
                                  </p:childTnLst>
                                </p:cTn>
                              </p:par>
                              <p:par>
                                <p:cTn id="297" presetID="1" presetClass="entr" presetSubtype="0" fill="hold" grpId="0" nodeType="withEffect">
                                  <p:stCondLst>
                                    <p:cond delay="0"/>
                                  </p:stCondLst>
                                  <p:childTnLst>
                                    <p:set>
                                      <p:cBhvr>
                                        <p:cTn id="298" dur="1" fill="hold">
                                          <p:stCondLst>
                                            <p:cond delay="0"/>
                                          </p:stCondLst>
                                        </p:cTn>
                                        <p:tgtEl>
                                          <p:spTgt spid="447"/>
                                        </p:tgtEl>
                                        <p:attrNameLst>
                                          <p:attrName>style.visibility</p:attrName>
                                        </p:attrNameLst>
                                      </p:cBhvr>
                                      <p:to>
                                        <p:strVal val="visible"/>
                                      </p:to>
                                    </p:set>
                                  </p:childTnLst>
                                </p:cTn>
                              </p:par>
                              <p:par>
                                <p:cTn id="299" presetID="1" presetClass="entr" presetSubtype="0" fill="hold" grpId="0" nodeType="withEffect">
                                  <p:stCondLst>
                                    <p:cond delay="0"/>
                                  </p:stCondLst>
                                  <p:childTnLst>
                                    <p:set>
                                      <p:cBhvr>
                                        <p:cTn id="300" dur="1" fill="hold">
                                          <p:stCondLst>
                                            <p:cond delay="0"/>
                                          </p:stCondLst>
                                        </p:cTn>
                                        <p:tgtEl>
                                          <p:spTgt spid="446"/>
                                        </p:tgtEl>
                                        <p:attrNameLst>
                                          <p:attrName>style.visibility</p:attrName>
                                        </p:attrNameLst>
                                      </p:cBhvr>
                                      <p:to>
                                        <p:strVal val="visible"/>
                                      </p:to>
                                    </p:set>
                                  </p:childTnLst>
                                </p:cTn>
                              </p:par>
                            </p:childTnLst>
                          </p:cTn>
                        </p:par>
                      </p:childTnLst>
                    </p:cTn>
                  </p:par>
                  <p:par>
                    <p:cTn id="301" fill="hold">
                      <p:stCondLst>
                        <p:cond delay="indefinite"/>
                      </p:stCondLst>
                      <p:childTnLst>
                        <p:par>
                          <p:cTn id="302" fill="hold">
                            <p:stCondLst>
                              <p:cond delay="0"/>
                            </p:stCondLst>
                            <p:childTnLst>
                              <p:par>
                                <p:cTn id="303" presetID="1" presetClass="entr" presetSubtype="0" fill="hold" grpId="0" nodeType="clickEffect">
                                  <p:stCondLst>
                                    <p:cond delay="0"/>
                                  </p:stCondLst>
                                  <p:childTnLst>
                                    <p:set>
                                      <p:cBhvr>
                                        <p:cTn id="304" dur="1" fill="hold">
                                          <p:stCondLst>
                                            <p:cond delay="0"/>
                                          </p:stCondLst>
                                        </p:cTn>
                                        <p:tgtEl>
                                          <p:spTgt spid="466"/>
                                        </p:tgtEl>
                                        <p:attrNameLst>
                                          <p:attrName>style.visibility</p:attrName>
                                        </p:attrNameLst>
                                      </p:cBhvr>
                                      <p:to>
                                        <p:strVal val="visible"/>
                                      </p:to>
                                    </p:set>
                                  </p:childTnLst>
                                </p:cTn>
                              </p:par>
                              <p:par>
                                <p:cTn id="305" presetID="1" presetClass="entr" presetSubtype="0" fill="hold" grpId="0" nodeType="withEffect">
                                  <p:stCondLst>
                                    <p:cond delay="0"/>
                                  </p:stCondLst>
                                  <p:childTnLst>
                                    <p:set>
                                      <p:cBhvr>
                                        <p:cTn id="306" dur="1" fill="hold">
                                          <p:stCondLst>
                                            <p:cond delay="0"/>
                                          </p:stCondLst>
                                        </p:cTn>
                                        <p:tgtEl>
                                          <p:spTgt spid="450"/>
                                        </p:tgtEl>
                                        <p:attrNameLst>
                                          <p:attrName>style.visibility</p:attrName>
                                        </p:attrNameLst>
                                      </p:cBhvr>
                                      <p:to>
                                        <p:strVal val="visible"/>
                                      </p:to>
                                    </p:set>
                                  </p:childTnLst>
                                </p:cTn>
                              </p:par>
                              <p:par>
                                <p:cTn id="307" presetID="1" presetClass="entr" presetSubtype="0" fill="hold" grpId="0" nodeType="withEffect">
                                  <p:stCondLst>
                                    <p:cond delay="0"/>
                                  </p:stCondLst>
                                  <p:childTnLst>
                                    <p:set>
                                      <p:cBhvr>
                                        <p:cTn id="308" dur="1" fill="hold">
                                          <p:stCondLst>
                                            <p:cond delay="0"/>
                                          </p:stCondLst>
                                        </p:cTn>
                                        <p:tgtEl>
                                          <p:spTgt spid="457"/>
                                        </p:tgtEl>
                                        <p:attrNameLst>
                                          <p:attrName>style.visibility</p:attrName>
                                        </p:attrNameLst>
                                      </p:cBhvr>
                                      <p:to>
                                        <p:strVal val="visible"/>
                                      </p:to>
                                    </p:set>
                                  </p:childTnLst>
                                </p:cTn>
                              </p:par>
                              <p:par>
                                <p:cTn id="309" presetID="1" presetClass="entr" presetSubtype="0" fill="hold" grpId="0" nodeType="withEffect">
                                  <p:stCondLst>
                                    <p:cond delay="0"/>
                                  </p:stCondLst>
                                  <p:childTnLst>
                                    <p:set>
                                      <p:cBhvr>
                                        <p:cTn id="310" dur="1" fill="hold">
                                          <p:stCondLst>
                                            <p:cond delay="0"/>
                                          </p:stCondLst>
                                        </p:cTn>
                                        <p:tgtEl>
                                          <p:spTgt spid="461"/>
                                        </p:tgtEl>
                                        <p:attrNameLst>
                                          <p:attrName>style.visibility</p:attrName>
                                        </p:attrNameLst>
                                      </p:cBhvr>
                                      <p:to>
                                        <p:strVal val="visible"/>
                                      </p:to>
                                    </p:set>
                                  </p:childTnLst>
                                </p:cTn>
                              </p:par>
                              <p:par>
                                <p:cTn id="311" presetID="1" presetClass="entr" presetSubtype="0" fill="hold" grpId="1" nodeType="withEffect">
                                  <p:stCondLst>
                                    <p:cond delay="0"/>
                                  </p:stCondLst>
                                  <p:childTnLst>
                                    <p:set>
                                      <p:cBhvr>
                                        <p:cTn id="312" dur="1" fill="hold">
                                          <p:stCondLst>
                                            <p:cond delay="0"/>
                                          </p:stCondLst>
                                        </p:cTn>
                                        <p:tgtEl>
                                          <p:spTgt spid="485"/>
                                        </p:tgtEl>
                                        <p:attrNameLst>
                                          <p:attrName>style.visibility</p:attrName>
                                        </p:attrNameLst>
                                      </p:cBhvr>
                                      <p:to>
                                        <p:strVal val="visible"/>
                                      </p:to>
                                    </p:set>
                                  </p:childTnLst>
                                </p:cTn>
                              </p:par>
                              <p:par>
                                <p:cTn id="313" presetID="1" presetClass="entr" presetSubtype="0" fill="hold" grpId="0" nodeType="withEffect">
                                  <p:stCondLst>
                                    <p:cond delay="0"/>
                                  </p:stCondLst>
                                  <p:childTnLst>
                                    <p:set>
                                      <p:cBhvr>
                                        <p:cTn id="314" dur="1" fill="hold">
                                          <p:stCondLst>
                                            <p:cond delay="0"/>
                                          </p:stCondLst>
                                        </p:cTn>
                                        <p:tgtEl>
                                          <p:spTgt spid="460"/>
                                        </p:tgtEl>
                                        <p:attrNameLst>
                                          <p:attrName>style.visibility</p:attrName>
                                        </p:attrNameLst>
                                      </p:cBhvr>
                                      <p:to>
                                        <p:strVal val="visible"/>
                                      </p:to>
                                    </p:set>
                                  </p:childTnLst>
                                </p:cTn>
                              </p:par>
                              <p:par>
                                <p:cTn id="315" presetID="1" presetClass="entr" presetSubtype="0" fill="hold" grpId="0" nodeType="withEffect">
                                  <p:stCondLst>
                                    <p:cond delay="0"/>
                                  </p:stCondLst>
                                  <p:childTnLst>
                                    <p:set>
                                      <p:cBhvr>
                                        <p:cTn id="316" dur="1" fill="hold">
                                          <p:stCondLst>
                                            <p:cond delay="0"/>
                                          </p:stCondLst>
                                        </p:cTn>
                                        <p:tgtEl>
                                          <p:spTgt spid="54"/>
                                        </p:tgtEl>
                                        <p:attrNameLst>
                                          <p:attrName>style.visibility</p:attrName>
                                        </p:attrNameLst>
                                      </p:cBhvr>
                                      <p:to>
                                        <p:strVal val="visible"/>
                                      </p:to>
                                    </p:set>
                                  </p:childTnLst>
                                </p:cTn>
                              </p:par>
                              <p:par>
                                <p:cTn id="317" presetID="1" presetClass="entr" presetSubtype="0" fill="hold" grpId="0" nodeType="withEffect">
                                  <p:stCondLst>
                                    <p:cond delay="0"/>
                                  </p:stCondLst>
                                  <p:childTnLst>
                                    <p:set>
                                      <p:cBhvr>
                                        <p:cTn id="318" dur="1" fill="hold">
                                          <p:stCondLst>
                                            <p:cond delay="0"/>
                                          </p:stCondLst>
                                        </p:cTn>
                                        <p:tgtEl>
                                          <p:spTgt spid="448"/>
                                        </p:tgtEl>
                                        <p:attrNameLst>
                                          <p:attrName>style.visibility</p:attrName>
                                        </p:attrNameLst>
                                      </p:cBhvr>
                                      <p:to>
                                        <p:strVal val="visible"/>
                                      </p:to>
                                    </p:set>
                                  </p:childTnLst>
                                </p:cTn>
                              </p:par>
                              <p:par>
                                <p:cTn id="319" presetID="1" presetClass="entr" presetSubtype="0" fill="hold" grpId="0" nodeType="withEffect">
                                  <p:stCondLst>
                                    <p:cond delay="0"/>
                                  </p:stCondLst>
                                  <p:childTnLst>
                                    <p:set>
                                      <p:cBhvr>
                                        <p:cTn id="320" dur="1" fill="hold">
                                          <p:stCondLst>
                                            <p:cond delay="0"/>
                                          </p:stCondLst>
                                        </p:cTn>
                                        <p:tgtEl>
                                          <p:spTgt spid="459"/>
                                        </p:tgtEl>
                                        <p:attrNameLst>
                                          <p:attrName>style.visibility</p:attrName>
                                        </p:attrNameLst>
                                      </p:cBhvr>
                                      <p:to>
                                        <p:strVal val="visible"/>
                                      </p:to>
                                    </p:set>
                                  </p:childTnLst>
                                </p:cTn>
                              </p:par>
                              <p:par>
                                <p:cTn id="321" presetID="1" presetClass="entr" presetSubtype="0" fill="hold" grpId="0" nodeType="withEffect">
                                  <p:stCondLst>
                                    <p:cond delay="0"/>
                                  </p:stCondLst>
                                  <p:childTnLst>
                                    <p:set>
                                      <p:cBhvr>
                                        <p:cTn id="322" dur="1" fill="hold">
                                          <p:stCondLst>
                                            <p:cond delay="0"/>
                                          </p:stCondLst>
                                        </p:cTn>
                                        <p:tgtEl>
                                          <p:spTgt spid="115"/>
                                        </p:tgtEl>
                                        <p:attrNameLst>
                                          <p:attrName>style.visibility</p:attrName>
                                        </p:attrNameLst>
                                      </p:cBhvr>
                                      <p:to>
                                        <p:strVal val="visible"/>
                                      </p:to>
                                    </p:set>
                                  </p:childTnLst>
                                </p:cTn>
                              </p:par>
                            </p:childTnLst>
                          </p:cTn>
                        </p:par>
                      </p:childTnLst>
                    </p:cTn>
                  </p:par>
                  <p:par>
                    <p:cTn id="323" fill="hold">
                      <p:stCondLst>
                        <p:cond delay="indefinite"/>
                      </p:stCondLst>
                      <p:childTnLst>
                        <p:par>
                          <p:cTn id="324" fill="hold">
                            <p:stCondLst>
                              <p:cond delay="0"/>
                            </p:stCondLst>
                            <p:childTnLst>
                              <p:par>
                                <p:cTn id="325" presetID="1" presetClass="entr" presetSubtype="0" fill="hold" nodeType="clickEffect">
                                  <p:stCondLst>
                                    <p:cond delay="0"/>
                                  </p:stCondLst>
                                  <p:childTnLst>
                                    <p:set>
                                      <p:cBhvr>
                                        <p:cTn id="326" dur="1" fill="hold">
                                          <p:stCondLst>
                                            <p:cond delay="0"/>
                                          </p:stCondLst>
                                        </p:cTn>
                                        <p:tgtEl>
                                          <p:spTgt spid="357"/>
                                        </p:tgtEl>
                                        <p:attrNameLst>
                                          <p:attrName>style.visibility</p:attrName>
                                        </p:attrNameLst>
                                      </p:cBhvr>
                                      <p:to>
                                        <p:strVal val="visible"/>
                                      </p:to>
                                    </p:set>
                                  </p:childTnLst>
                                </p:cTn>
                              </p:par>
                              <p:par>
                                <p:cTn id="327" presetID="1" presetClass="entr" presetSubtype="0" fill="hold" nodeType="withEffect">
                                  <p:stCondLst>
                                    <p:cond delay="0"/>
                                  </p:stCondLst>
                                  <p:childTnLst>
                                    <p:set>
                                      <p:cBhvr>
                                        <p:cTn id="328" dur="1" fill="hold">
                                          <p:stCondLst>
                                            <p:cond delay="0"/>
                                          </p:stCondLst>
                                        </p:cTn>
                                        <p:tgtEl>
                                          <p:spTgt spid="498"/>
                                        </p:tgtEl>
                                        <p:attrNameLst>
                                          <p:attrName>style.visibility</p:attrName>
                                        </p:attrNameLst>
                                      </p:cBhvr>
                                      <p:to>
                                        <p:strVal val="visible"/>
                                      </p:to>
                                    </p:set>
                                  </p:childTnLst>
                                </p:cTn>
                              </p:par>
                              <p:par>
                                <p:cTn id="329" presetID="1" presetClass="entr" presetSubtype="0" fill="hold" grpId="0" nodeType="withEffect">
                                  <p:stCondLst>
                                    <p:cond delay="0"/>
                                  </p:stCondLst>
                                  <p:childTnLst>
                                    <p:set>
                                      <p:cBhvr>
                                        <p:cTn id="330" dur="1" fill="hold">
                                          <p:stCondLst>
                                            <p:cond delay="0"/>
                                          </p:stCondLst>
                                        </p:cTn>
                                        <p:tgtEl>
                                          <p:spTgt spid="485"/>
                                        </p:tgtEl>
                                        <p:attrNameLst>
                                          <p:attrName>style.visibility</p:attrName>
                                        </p:attrNameLst>
                                      </p:cBhvr>
                                      <p:to>
                                        <p:strVal val="visible"/>
                                      </p:to>
                                    </p:set>
                                  </p:childTnLst>
                                </p:cTn>
                              </p:par>
                              <p:par>
                                <p:cTn id="331" presetID="1" presetClass="entr" presetSubtype="0" fill="hold" nodeType="withEffect">
                                  <p:stCondLst>
                                    <p:cond delay="0"/>
                                  </p:stCondLst>
                                  <p:childTnLst>
                                    <p:set>
                                      <p:cBhvr>
                                        <p:cTn id="332" dur="1" fill="hold">
                                          <p:stCondLst>
                                            <p:cond delay="0"/>
                                          </p:stCondLst>
                                        </p:cTn>
                                        <p:tgtEl>
                                          <p:spTgt spid="356"/>
                                        </p:tgtEl>
                                        <p:attrNameLst>
                                          <p:attrName>style.visibility</p:attrName>
                                        </p:attrNameLst>
                                      </p:cBhvr>
                                      <p:to>
                                        <p:strVal val="visible"/>
                                      </p:to>
                                    </p:set>
                                  </p:childTnLst>
                                </p:cTn>
                              </p:par>
                              <p:par>
                                <p:cTn id="333" presetID="1" presetClass="entr" presetSubtype="0" fill="hold" nodeType="withEffect">
                                  <p:stCondLst>
                                    <p:cond delay="0"/>
                                  </p:stCondLst>
                                  <p:childTnLst>
                                    <p:set>
                                      <p:cBhvr>
                                        <p:cTn id="334" dur="1" fill="hold">
                                          <p:stCondLst>
                                            <p:cond delay="0"/>
                                          </p:stCondLst>
                                        </p:cTn>
                                        <p:tgtEl>
                                          <p:spTgt spid="358"/>
                                        </p:tgtEl>
                                        <p:attrNameLst>
                                          <p:attrName>style.visibility</p:attrName>
                                        </p:attrNameLst>
                                      </p:cBhvr>
                                      <p:to>
                                        <p:strVal val="visible"/>
                                      </p:to>
                                    </p:set>
                                  </p:childTnLst>
                                </p:cTn>
                              </p:par>
                              <p:par>
                                <p:cTn id="335" presetID="1" presetClass="entr" presetSubtype="0" fill="hold" nodeType="withEffect">
                                  <p:stCondLst>
                                    <p:cond delay="0"/>
                                  </p:stCondLst>
                                  <p:childTnLst>
                                    <p:set>
                                      <p:cBhvr>
                                        <p:cTn id="336" dur="1" fill="hold">
                                          <p:stCondLst>
                                            <p:cond delay="0"/>
                                          </p:stCondLst>
                                        </p:cTn>
                                        <p:tgtEl>
                                          <p:spTgt spid="9"/>
                                        </p:tgtEl>
                                        <p:attrNameLst>
                                          <p:attrName>style.visibility</p:attrName>
                                        </p:attrNameLst>
                                      </p:cBhvr>
                                      <p:to>
                                        <p:strVal val="visible"/>
                                      </p:to>
                                    </p:set>
                                  </p:childTnLst>
                                </p:cTn>
                              </p:par>
                              <p:par>
                                <p:cTn id="337" presetID="1" presetClass="entr" presetSubtype="0" fill="hold" nodeType="withEffect">
                                  <p:stCondLst>
                                    <p:cond delay="0"/>
                                  </p:stCondLst>
                                  <p:childTnLst>
                                    <p:set>
                                      <p:cBhvr>
                                        <p:cTn id="338" dur="1" fill="hold">
                                          <p:stCondLst>
                                            <p:cond delay="0"/>
                                          </p:stCondLst>
                                        </p:cTn>
                                        <p:tgtEl>
                                          <p:spTgt spid="19"/>
                                        </p:tgtEl>
                                        <p:attrNameLst>
                                          <p:attrName>style.visibility</p:attrName>
                                        </p:attrNameLst>
                                      </p:cBhvr>
                                      <p:to>
                                        <p:strVal val="visible"/>
                                      </p:to>
                                    </p:set>
                                  </p:childTnLst>
                                </p:cTn>
                              </p:par>
                              <p:par>
                                <p:cTn id="339" presetID="1" presetClass="entr" presetSubtype="0" fill="hold" nodeType="withEffect">
                                  <p:stCondLst>
                                    <p:cond delay="0"/>
                                  </p:stCondLst>
                                  <p:childTnLst>
                                    <p:set>
                                      <p:cBhvr>
                                        <p:cTn id="340" dur="1" fill="hold">
                                          <p:stCondLst>
                                            <p:cond delay="0"/>
                                          </p:stCondLst>
                                        </p:cTn>
                                        <p:tgtEl>
                                          <p:spTgt spid="28"/>
                                        </p:tgtEl>
                                        <p:attrNameLst>
                                          <p:attrName>style.visibility</p:attrName>
                                        </p:attrNameLst>
                                      </p:cBhvr>
                                      <p:to>
                                        <p:strVal val="visible"/>
                                      </p:to>
                                    </p:set>
                                  </p:childTnLst>
                                </p:cTn>
                              </p:par>
                              <p:par>
                                <p:cTn id="341" presetID="1" presetClass="entr" presetSubtype="0" fill="hold" nodeType="withEffect">
                                  <p:stCondLst>
                                    <p:cond delay="0"/>
                                  </p:stCondLst>
                                  <p:childTnLst>
                                    <p:set>
                                      <p:cBhvr>
                                        <p:cTn id="342" dur="1" fill="hold">
                                          <p:stCondLst>
                                            <p:cond delay="0"/>
                                          </p:stCondLst>
                                        </p:cTn>
                                        <p:tgtEl>
                                          <p:spTgt spid="33"/>
                                        </p:tgtEl>
                                        <p:attrNameLst>
                                          <p:attrName>style.visibility</p:attrName>
                                        </p:attrNameLst>
                                      </p:cBhvr>
                                      <p:to>
                                        <p:strVal val="visible"/>
                                      </p:to>
                                    </p:set>
                                  </p:childTnLst>
                                </p:cTn>
                              </p:par>
                              <p:par>
                                <p:cTn id="343" presetID="1" presetClass="entr" presetSubtype="0" fill="hold" nodeType="withEffect">
                                  <p:stCondLst>
                                    <p:cond delay="0"/>
                                  </p:stCondLst>
                                  <p:childTnLst>
                                    <p:set>
                                      <p:cBhvr>
                                        <p:cTn id="344" dur="1" fill="hold">
                                          <p:stCondLst>
                                            <p:cond delay="0"/>
                                          </p:stCondLst>
                                        </p:cTn>
                                        <p:tgtEl>
                                          <p:spTgt spid="5"/>
                                        </p:tgtEl>
                                        <p:attrNameLst>
                                          <p:attrName>style.visibility</p:attrName>
                                        </p:attrNameLst>
                                      </p:cBhvr>
                                      <p:to>
                                        <p:strVal val="visible"/>
                                      </p:to>
                                    </p:set>
                                  </p:childTnLst>
                                </p:cTn>
                              </p:par>
                              <p:par>
                                <p:cTn id="345" presetID="1" presetClass="entr" presetSubtype="0" fill="hold" nodeType="withEffect">
                                  <p:stCondLst>
                                    <p:cond delay="0"/>
                                  </p:stCondLst>
                                  <p:childTnLst>
                                    <p:set>
                                      <p:cBhvr>
                                        <p:cTn id="346" dur="1" fill="hold">
                                          <p:stCondLst>
                                            <p:cond delay="0"/>
                                          </p:stCondLst>
                                        </p:cTn>
                                        <p:tgtEl>
                                          <p:spTgt spid="11"/>
                                        </p:tgtEl>
                                        <p:attrNameLst>
                                          <p:attrName>style.visibility</p:attrName>
                                        </p:attrNameLst>
                                      </p:cBhvr>
                                      <p:to>
                                        <p:strVal val="visible"/>
                                      </p:to>
                                    </p:set>
                                  </p:childTnLst>
                                </p:cTn>
                              </p:par>
                              <p:par>
                                <p:cTn id="347" presetID="1" presetClass="entr" presetSubtype="0" fill="hold" nodeType="withEffect">
                                  <p:stCondLst>
                                    <p:cond delay="0"/>
                                  </p:stCondLst>
                                  <p:childTnLst>
                                    <p:set>
                                      <p:cBhvr>
                                        <p:cTn id="348" dur="1" fill="hold">
                                          <p:stCondLst>
                                            <p:cond delay="0"/>
                                          </p:stCondLst>
                                        </p:cTn>
                                        <p:tgtEl>
                                          <p:spTgt spid="14"/>
                                        </p:tgtEl>
                                        <p:attrNameLst>
                                          <p:attrName>style.visibility</p:attrName>
                                        </p:attrNameLst>
                                      </p:cBhvr>
                                      <p:to>
                                        <p:strVal val="visible"/>
                                      </p:to>
                                    </p:set>
                                  </p:childTnLst>
                                </p:cTn>
                              </p:par>
                              <p:par>
                                <p:cTn id="349" presetID="1" presetClass="entr" presetSubtype="0" fill="hold" nodeType="withEffect">
                                  <p:stCondLst>
                                    <p:cond delay="0"/>
                                  </p:stCondLst>
                                  <p:childTnLst>
                                    <p:set>
                                      <p:cBhvr>
                                        <p:cTn id="350"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38" grpId="0" animBg="1"/>
      <p:bldP spid="197" grpId="0" animBg="1"/>
      <p:bldP spid="272" grpId="0" animBg="1"/>
      <p:bldP spid="21" grpId="0" animBg="1"/>
      <p:bldP spid="29" grpId="0" animBg="1"/>
      <p:bldP spid="34" grpId="0" animBg="1"/>
      <p:bldP spid="36" grpId="0" animBg="1"/>
      <p:bldP spid="39" grpId="0" animBg="1"/>
      <p:bldP spid="45" grpId="0" animBg="1"/>
      <p:bldP spid="47" grpId="0" animBg="1"/>
      <p:bldP spid="50" grpId="0" animBg="1"/>
      <p:bldP spid="58" grpId="0" animBg="1"/>
      <p:bldP spid="74" grpId="0" animBg="1"/>
      <p:bldP spid="76" grpId="0" animBg="1"/>
      <p:bldP spid="79" grpId="0" animBg="1"/>
      <p:bldP spid="93" grpId="0" animBg="1"/>
      <p:bldP spid="96" grpId="0" animBg="1"/>
      <p:bldP spid="102" grpId="0" animBg="1"/>
      <p:bldP spid="104" grpId="0" animBg="1"/>
      <p:bldP spid="107" grpId="0" animBg="1"/>
      <p:bldP spid="110" grpId="0" animBg="1"/>
      <p:bldP spid="113" grpId="0" animBg="1"/>
      <p:bldP spid="127" grpId="0" animBg="1"/>
      <p:bldP spid="321" grpId="0" animBg="1"/>
      <p:bldP spid="417" grpId="0" animBg="1"/>
      <p:bldP spid="446" grpId="0"/>
      <p:bldP spid="447" grpId="0"/>
      <p:bldP spid="449" grpId="0"/>
      <p:bldP spid="452" grpId="0"/>
      <p:bldP spid="454" grpId="0"/>
      <p:bldP spid="455" grpId="0"/>
      <p:bldP spid="54" grpId="0" animBg="1"/>
      <p:bldP spid="448" grpId="0" animBg="1"/>
      <p:bldP spid="450" grpId="0" animBg="1"/>
      <p:bldP spid="457" grpId="0" animBg="1"/>
      <p:bldP spid="459" grpId="0" animBg="1"/>
      <p:bldP spid="460" grpId="0" animBg="1"/>
      <p:bldP spid="461" grpId="0" animBg="1"/>
      <p:bldP spid="466" grpId="0" animBg="1"/>
      <p:bldP spid="115" grpId="0" animBg="1"/>
      <p:bldP spid="469" grpId="0" animBg="1"/>
      <p:bldP spid="470" grpId="0" animBg="1"/>
      <p:bldP spid="471" grpId="0" animBg="1"/>
      <p:bldP spid="472" grpId="0" animBg="1"/>
      <p:bldP spid="473" grpId="0" animBg="1"/>
      <p:bldP spid="474" grpId="0" animBg="1"/>
      <p:bldP spid="475" grpId="0" animBg="1"/>
      <p:bldP spid="476" grpId="0" animBg="1"/>
      <p:bldP spid="477" grpId="0" animBg="1"/>
      <p:bldP spid="478" grpId="0" animBg="1"/>
      <p:bldP spid="480" grpId="0" animBg="1"/>
      <p:bldP spid="485" grpId="0" animBg="1"/>
      <p:bldP spid="485" grpId="1" animBg="1"/>
      <p:bldP spid="488" grpId="0" animBg="1"/>
      <p:bldP spid="489" grpId="0" animBg="1"/>
      <p:bldP spid="490" grpId="0" animBg="1"/>
      <p:bldP spid="493" grpId="0" animBg="1"/>
      <p:bldP spid="509" grpId="0" animBg="1"/>
      <p:bldP spid="72" grpId="0" animBg="1"/>
      <p:bldP spid="77" grpId="0" animBg="1"/>
      <p:bldP spid="78" grpId="0" animBg="1"/>
      <p:bldP spid="80" grpId="0" animBg="1"/>
      <p:bldP spid="82" grpId="0" animBg="1"/>
      <p:bldP spid="83" grpId="0" animBg="1"/>
      <p:bldP spid="85" grpId="0" animBg="1"/>
      <p:bldP spid="88" grpId="0" animBg="1"/>
      <p:bldP spid="97" grpId="0" animBg="1"/>
      <p:bldP spid="99" grpId="0" animBg="1"/>
      <p:bldP spid="103" grpId="0" animBg="1"/>
      <p:bldP spid="109" grpId="0" animBg="1"/>
      <p:bldP spid="111" grpId="0" animBg="1"/>
      <p:bldP spid="112" grpId="0" animBg="1"/>
      <p:bldP spid="114" grpId="0" animBg="1"/>
      <p:bldP spid="116" grpId="0" animBg="1"/>
      <p:bldP spid="118" grpId="0" animBg="1"/>
      <p:bldP spid="120" grpId="0" animBg="1"/>
      <p:bldP spid="121" grpId="0" animBg="1"/>
      <p:bldP spid="117" grpId="0" animBg="1"/>
      <p:bldP spid="46" grpId="0" animBg="1"/>
      <p:bldP spid="10" grpId="0" animBg="1"/>
      <p:bldP spid="30" grpId="0" animBg="1"/>
      <p:bldP spid="6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A2CF33D5-DDE1-B464-073B-478D571DA50B}"/>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BDFBFAEB-ED1B-7D87-2555-8D04F37CF9CF}"/>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pic>
        <p:nvPicPr>
          <p:cNvPr id="35" name="Picture 34">
            <a:extLst>
              <a:ext uri="{FF2B5EF4-FFF2-40B4-BE49-F238E27FC236}">
                <a16:creationId xmlns:a16="http://schemas.microsoft.com/office/drawing/2014/main" id="{65F29D81-A250-62DA-31A3-39F1E3C9FE79}"/>
              </a:ext>
            </a:extLst>
          </p:cNvPr>
          <p:cNvPicPr>
            <a:picLocks noChangeAspect="1"/>
          </p:cNvPicPr>
          <p:nvPr/>
        </p:nvPicPr>
        <p:blipFill>
          <a:blip r:embed="rId3"/>
          <a:stretch>
            <a:fillRect/>
          </a:stretch>
        </p:blipFill>
        <p:spPr>
          <a:xfrm>
            <a:off x="2142847" y="1302495"/>
            <a:ext cx="4644586" cy="3209528"/>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F8472B6E-191B-E2A6-22B0-3EF430031A6C}"/>
              </a:ext>
            </a:extLst>
          </p:cNvPr>
          <p:cNvSpPr txBox="1"/>
          <p:nvPr/>
        </p:nvSpPr>
        <p:spPr>
          <a:xfrm>
            <a:off x="802194" y="156326"/>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NOTES</a:t>
            </a:r>
          </a:p>
        </p:txBody>
      </p:sp>
      <p:sp>
        <p:nvSpPr>
          <p:cNvPr id="11" name="TextBox 10">
            <a:extLst>
              <a:ext uri="{FF2B5EF4-FFF2-40B4-BE49-F238E27FC236}">
                <a16:creationId xmlns:a16="http://schemas.microsoft.com/office/drawing/2014/main" id="{23EBDAAD-1873-D0D7-9F84-CA1BFF1ABE25}"/>
              </a:ext>
            </a:extLst>
          </p:cNvPr>
          <p:cNvSpPr txBox="1"/>
          <p:nvPr/>
        </p:nvSpPr>
        <p:spPr>
          <a:xfrm>
            <a:off x="406820" y="575008"/>
            <a:ext cx="1615654"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81AAC943-C946-B415-F73D-92673C6E140C}"/>
              </a:ext>
            </a:extLst>
          </p:cNvPr>
          <p:cNvSpPr txBox="1"/>
          <p:nvPr/>
        </p:nvSpPr>
        <p:spPr>
          <a:xfrm>
            <a:off x="549075" y="5171271"/>
            <a:ext cx="4301582" cy="926920"/>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4" name="TextBox 13">
            <a:extLst>
              <a:ext uri="{FF2B5EF4-FFF2-40B4-BE49-F238E27FC236}">
                <a16:creationId xmlns:a16="http://schemas.microsoft.com/office/drawing/2014/main" id="{EA77DFA5-44F3-9D4C-DFA1-EF019399973D}"/>
              </a:ext>
            </a:extLst>
          </p:cNvPr>
          <p:cNvSpPr txBox="1"/>
          <p:nvPr/>
        </p:nvSpPr>
        <p:spPr>
          <a:xfrm>
            <a:off x="5531285" y="5222578"/>
            <a:ext cx="3271913" cy="810478"/>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E890796F-D2F5-57F3-6E8C-F4B5957A260B}"/>
              </a:ext>
            </a:extLst>
          </p:cNvPr>
          <p:cNvSpPr/>
          <p:nvPr/>
        </p:nvSpPr>
        <p:spPr>
          <a:xfrm>
            <a:off x="250849" y="60799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18" name="Freeform 17">
            <a:extLst>
              <a:ext uri="{FF2B5EF4-FFF2-40B4-BE49-F238E27FC236}">
                <a16:creationId xmlns:a16="http://schemas.microsoft.com/office/drawing/2014/main" id="{4683CEDA-2A26-83D1-2880-0386AF7A7E16}"/>
              </a:ext>
            </a:extLst>
          </p:cNvPr>
          <p:cNvSpPr/>
          <p:nvPr/>
        </p:nvSpPr>
        <p:spPr>
          <a:xfrm rot="19737320" flipH="1">
            <a:off x="2089365" y="798352"/>
            <a:ext cx="45719" cy="13329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9C5B9935-6C3C-9F6B-3031-08F82E922205}"/>
              </a:ext>
            </a:extLst>
          </p:cNvPr>
          <p:cNvSpPr txBox="1"/>
          <p:nvPr/>
        </p:nvSpPr>
        <p:spPr>
          <a:xfrm>
            <a:off x="7084148" y="2331592"/>
            <a:ext cx="2823440" cy="991618"/>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ToC diagram.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0" name="Oval 19">
            <a:extLst>
              <a:ext uri="{FF2B5EF4-FFF2-40B4-BE49-F238E27FC236}">
                <a16:creationId xmlns:a16="http://schemas.microsoft.com/office/drawing/2014/main" id="{4A2187A9-0F80-3F06-4EC0-12D15218A9C5}"/>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2" name="Oval 21">
            <a:extLst>
              <a:ext uri="{FF2B5EF4-FFF2-40B4-BE49-F238E27FC236}">
                <a16:creationId xmlns:a16="http://schemas.microsoft.com/office/drawing/2014/main" id="{42399DD4-F15E-568D-AC9A-CA03EFE2D192}"/>
              </a:ext>
            </a:extLst>
          </p:cNvPr>
          <p:cNvSpPr/>
          <p:nvPr/>
        </p:nvSpPr>
        <p:spPr>
          <a:xfrm>
            <a:off x="6916963" y="125467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3" name="Freeform 22">
            <a:extLst>
              <a:ext uri="{FF2B5EF4-FFF2-40B4-BE49-F238E27FC236}">
                <a16:creationId xmlns:a16="http://schemas.microsoft.com/office/drawing/2014/main" id="{BD53CE37-E99E-4EB1-6055-8A61FAEF9E9C}"/>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BEF7F277-3BE7-85CE-5F9B-ECA331BB77F9}"/>
              </a:ext>
            </a:extLst>
          </p:cNvPr>
          <p:cNvSpPr txBox="1"/>
          <p:nvPr/>
        </p:nvSpPr>
        <p:spPr>
          <a:xfrm>
            <a:off x="4562216" y="258924"/>
            <a:ext cx="5345372" cy="81047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high-level results, Inclusion comes first, to reduce vulnerability and increase resilience, to promote self-reliance.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TextBox 24">
            <a:extLst>
              <a:ext uri="{FF2B5EF4-FFF2-40B4-BE49-F238E27FC236}">
                <a16:creationId xmlns:a16="http://schemas.microsoft.com/office/drawing/2014/main" id="{B02794C1-9153-C626-0254-C2895849D13F}"/>
              </a:ext>
            </a:extLst>
          </p:cNvPr>
          <p:cNvSpPr txBox="1"/>
          <p:nvPr/>
        </p:nvSpPr>
        <p:spPr>
          <a:xfrm>
            <a:off x="7031035" y="1234103"/>
            <a:ext cx="3109316" cy="984885"/>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Additional mid-level goals</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goals (not numbered) were added as mid steps to explain the cause-effect logic. This, although not included explicitly in the results framework, are actually measured.</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26" name="Oval 25">
            <a:extLst>
              <a:ext uri="{FF2B5EF4-FFF2-40B4-BE49-F238E27FC236}">
                <a16:creationId xmlns:a16="http://schemas.microsoft.com/office/drawing/2014/main" id="{5A0C1833-8ACF-0A13-CD88-DE46833EC640}"/>
              </a:ext>
            </a:extLst>
          </p:cNvPr>
          <p:cNvSpPr/>
          <p:nvPr/>
        </p:nvSpPr>
        <p:spPr>
          <a:xfrm>
            <a:off x="6952437" y="236782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29" name="Freeform 28">
            <a:extLst>
              <a:ext uri="{FF2B5EF4-FFF2-40B4-BE49-F238E27FC236}">
                <a16:creationId xmlns:a16="http://schemas.microsoft.com/office/drawing/2014/main" id="{8D93AECD-AEAD-1293-71FB-E34A6F1CBA61}"/>
              </a:ext>
            </a:extLst>
          </p:cNvPr>
          <p:cNvSpPr/>
          <p:nvPr/>
        </p:nvSpPr>
        <p:spPr>
          <a:xfrm rot="5400000">
            <a:off x="4832379" y="183678"/>
            <a:ext cx="910184" cy="3356931"/>
          </a:xfrm>
          <a:custGeom>
            <a:avLst/>
            <a:gdLst>
              <a:gd name="connsiteX0" fmla="*/ 838371 w 838371"/>
              <a:gd name="connsiteY0" fmla="*/ 0 h 3375378"/>
              <a:gd name="connsiteX1" fmla="*/ 2993 w 838371"/>
              <a:gd name="connsiteY1" fmla="*/ 1151466 h 3375378"/>
              <a:gd name="connsiteX2" fmla="*/ 612593 w 838371"/>
              <a:gd name="connsiteY2" fmla="*/ 3375378 h 3375378"/>
              <a:gd name="connsiteX0" fmla="*/ 2142627 w 2142627"/>
              <a:gd name="connsiteY0" fmla="*/ 0 h 3375378"/>
              <a:gd name="connsiteX1" fmla="*/ 641 w 2142627"/>
              <a:gd name="connsiteY1" fmla="*/ 303843 h 3375378"/>
              <a:gd name="connsiteX2" fmla="*/ 1916849 w 2142627"/>
              <a:gd name="connsiteY2" fmla="*/ 3375378 h 3375378"/>
              <a:gd name="connsiteX0" fmla="*/ 641 w 1916848"/>
              <a:gd name="connsiteY0" fmla="*/ -1 h 3071534"/>
              <a:gd name="connsiteX1" fmla="*/ 1916849 w 1916848"/>
              <a:gd name="connsiteY1" fmla="*/ 3071534 h 3071534"/>
            </a:gdLst>
            <a:ahLst/>
            <a:cxnLst>
              <a:cxn ang="0">
                <a:pos x="connsiteX0" y="connsiteY0"/>
              </a:cxn>
              <a:cxn ang="0">
                <a:pos x="connsiteX1" y="connsiteY1"/>
              </a:cxn>
            </a:cxnLst>
            <a:rect l="l" t="t" r="r" b="b"/>
            <a:pathLst>
              <a:path w="1916848" h="3071534">
                <a:moveTo>
                  <a:pt x="641" y="-1"/>
                </a:moveTo>
                <a:cubicBezTo>
                  <a:pt x="-36989" y="562562"/>
                  <a:pt x="1593234" y="2240859"/>
                  <a:pt x="1916849" y="3071534"/>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a:extLst>
              <a:ext uri="{FF2B5EF4-FFF2-40B4-BE49-F238E27FC236}">
                <a16:creationId xmlns:a16="http://schemas.microsoft.com/office/drawing/2014/main" id="{676A53D4-3420-8467-9D67-4D27A82ED007}"/>
              </a:ext>
            </a:extLst>
          </p:cNvPr>
          <p:cNvSpPr/>
          <p:nvPr/>
        </p:nvSpPr>
        <p:spPr>
          <a:xfrm rot="5582010">
            <a:off x="5911274" y="1224304"/>
            <a:ext cx="349994" cy="201709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B565ABCE-5918-A824-A3E6-D04CAFFA746F}"/>
              </a:ext>
            </a:extLst>
          </p:cNvPr>
          <p:cNvSpPr txBox="1"/>
          <p:nvPr/>
        </p:nvSpPr>
        <p:spPr>
          <a:xfrm>
            <a:off x="7084148" y="3481207"/>
            <a:ext cx="2823440" cy="99168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Egypt’s Policy Matrix</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The policy matrix only includes milestones for pillars 1 </a:t>
            </a:r>
            <a:r>
              <a:rPr lang="en-GB" sz="1100" i="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3 </a:t>
            </a:r>
            <a:r>
              <a:rPr lang="en-GB" sz="1100" i="1" kern="100">
                <a:latin typeface="Helvetica" panose="020B0604020202020204" pitchFamily="34" charset="0"/>
                <a:ea typeface="Aptos" panose="020B0004020202020204" pitchFamily="34" charset="0"/>
                <a:cs typeface="Helvetica" panose="020B0604020202020204" pitchFamily="34" charset="0"/>
              </a:rPr>
              <a:t>Protection</a:t>
            </a:r>
            <a:r>
              <a:rPr lang="en-GB" sz="1100" kern="100">
                <a:latin typeface="Helvetica" panose="020B0604020202020204" pitchFamily="34" charset="0"/>
                <a:ea typeface="Aptos" panose="020B0004020202020204" pitchFamily="34" charset="0"/>
                <a:cs typeface="Helvetica" panose="020B0604020202020204" pitchFamily="34" charset="0"/>
              </a:rPr>
              <a:t> and some of them are not formulated as results but as context facts.</a:t>
            </a:r>
          </a:p>
        </p:txBody>
      </p:sp>
      <p:sp>
        <p:nvSpPr>
          <p:cNvPr id="32" name="Oval 31">
            <a:extLst>
              <a:ext uri="{FF2B5EF4-FFF2-40B4-BE49-F238E27FC236}">
                <a16:creationId xmlns:a16="http://schemas.microsoft.com/office/drawing/2014/main" id="{EE5A0FCA-CBDA-9063-726D-7EAC3B135864}"/>
              </a:ext>
            </a:extLst>
          </p:cNvPr>
          <p:cNvSpPr/>
          <p:nvPr/>
        </p:nvSpPr>
        <p:spPr>
          <a:xfrm>
            <a:off x="6923633" y="34423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33" name="Freeform 4">
            <a:extLst>
              <a:ext uri="{FF2B5EF4-FFF2-40B4-BE49-F238E27FC236}">
                <a16:creationId xmlns:a16="http://schemas.microsoft.com/office/drawing/2014/main" id="{CFCF4305-9AD8-9185-EBE2-651C5BA0584B}"/>
              </a:ext>
            </a:extLst>
          </p:cNvPr>
          <p:cNvSpPr/>
          <p:nvPr/>
        </p:nvSpPr>
        <p:spPr>
          <a:xfrm rot="5141458" flipH="1">
            <a:off x="5109368" y="2168466"/>
            <a:ext cx="363772" cy="3346624"/>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4971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1" grpId="0"/>
      <p:bldP spid="12" grpId="0"/>
      <p:bldP spid="14" grpId="0"/>
      <p:bldP spid="17" grpId="0" animBg="1"/>
      <p:bldP spid="18" grpId="0" animBg="1"/>
      <p:bldP spid="19" grpId="0"/>
      <p:bldP spid="20" grpId="0" animBg="1"/>
      <p:bldP spid="22" grpId="0" animBg="1"/>
      <p:bldP spid="23" grpId="0" animBg="1"/>
      <p:bldP spid="24" grpId="0"/>
      <p:bldP spid="25" grpId="0"/>
      <p:bldP spid="26" grpId="0" animBg="1"/>
      <p:bldP spid="29" grpId="0" animBg="1"/>
      <p:bldP spid="30" grpId="0" animBg="1"/>
      <p:bldP spid="31" grpId="0"/>
      <p:bldP spid="32"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5582"/>
            <a:ext cx="9668691" cy="19658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568366" y="486381"/>
            <a:ext cx="2327234" cy="1890582"/>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Shared understanding</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overall picture of how PROSPECTS work at different levels </a:t>
            </a:r>
            <a:r>
              <a:rPr lang="en-GB" sz="1100" kern="100">
                <a:latin typeface="Helvetica" panose="020B0604020202020204" pitchFamily="34" charset="0"/>
                <a:ea typeface="Aptos" panose="020B0004020202020204" pitchFamily="34" charset="0"/>
                <a:cs typeface="Helvetica" panose="020B0604020202020204" pitchFamily="34" charset="0"/>
              </a:rPr>
              <a:t>will contribute to developing a clear and shared understanding of PROSPECTS within UNICEF, across sectors and partners, aligning expectations and roles between them and clarifying vision and strategies.</a:t>
            </a: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556465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PRACTICAL USES OF THE INTEGRATED FRAMEWORK</a:t>
            </a:r>
          </a:p>
        </p:txBody>
      </p:sp>
      <p:sp>
        <p:nvSpPr>
          <p:cNvPr id="22" name="Oval 21">
            <a:extLst>
              <a:ext uri="{FF2B5EF4-FFF2-40B4-BE49-F238E27FC236}">
                <a16:creationId xmlns:a16="http://schemas.microsoft.com/office/drawing/2014/main" id="{98A03452-F0EC-F1E7-E48E-39D8E677A0CB}"/>
              </a:ext>
            </a:extLst>
          </p:cNvPr>
          <p:cNvSpPr/>
          <p:nvPr/>
        </p:nvSpPr>
        <p:spPr>
          <a:xfrm>
            <a:off x="401619"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5" name="Oval 24">
            <a:extLst>
              <a:ext uri="{FF2B5EF4-FFF2-40B4-BE49-F238E27FC236}">
                <a16:creationId xmlns:a16="http://schemas.microsoft.com/office/drawing/2014/main" id="{55A8E0ED-AF5A-6E4A-0053-B61D48E305D0}"/>
              </a:ext>
            </a:extLst>
          </p:cNvPr>
          <p:cNvSpPr/>
          <p:nvPr/>
        </p:nvSpPr>
        <p:spPr>
          <a:xfrm>
            <a:off x="401619" y="240844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6051" y="463434"/>
            <a:ext cx="2563993" cy="1528303"/>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Spot implementation bottlenecks and/or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key </a:t>
            </a: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enablers</a:t>
            </a:r>
          </a:p>
          <a:p>
            <a:pPr lvl="0">
              <a:lnSpc>
                <a:spcPct val="107000"/>
              </a:lnSpc>
            </a:pPr>
            <a:r>
              <a:rPr lang="en-US" sz="1100" kern="100">
                <a:latin typeface="Helvetica" panose="020B0604020202020204" pitchFamily="34" charset="0"/>
                <a:ea typeface="Aptos" panose="020B0004020202020204" pitchFamily="34" charset="0"/>
                <a:cs typeface="Helvetica" panose="020B0604020202020204" pitchFamily="34" charset="0"/>
              </a:rPr>
              <a:t>The framework adopts a bottom-up approach, and implementers can pinpoint areas of interest and then work backwards to identify potential bottlenecks or opportunities to optimize achievements.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184272" y="22914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14" name="TextBox 13">
            <a:extLst>
              <a:ext uri="{FF2B5EF4-FFF2-40B4-BE49-F238E27FC236}">
                <a16:creationId xmlns:a16="http://schemas.microsoft.com/office/drawing/2014/main" id="{2459C24A-87F3-0B60-12F5-BEE475CE2DA1}"/>
              </a:ext>
            </a:extLst>
          </p:cNvPr>
          <p:cNvSpPr txBox="1"/>
          <p:nvPr/>
        </p:nvSpPr>
        <p:spPr>
          <a:xfrm>
            <a:off x="549291" y="4078079"/>
            <a:ext cx="2206314" cy="1347164"/>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Coordination &amp; collaboration</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latin typeface="Helvetica" panose="020B0604020202020204" pitchFamily="34" charset="0"/>
                <a:cs typeface="Helvetica" panose="020B0604020202020204" pitchFamily="34" charset="0"/>
              </a:rPr>
              <a:t>The framework </a:t>
            </a:r>
            <a:r>
              <a:rPr lang="en-US" sz="1100" kern="100">
                <a:latin typeface="Helvetica" panose="020B0604020202020204" pitchFamily="34" charset="0"/>
                <a:cs typeface="Helvetica" panose="020B0604020202020204" pitchFamily="34" charset="0"/>
              </a:rPr>
              <a:t>can help ensure that interventions are well-coordinated and aligned with overarching goals, while also aiding in identifying opportunities for collaboration.</a:t>
            </a:r>
            <a:endParaRPr lang="en-GB" sz="1100" kern="100">
              <a:latin typeface="Helvetica" panose="020B06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E3A0DB62-E355-3573-4A98-378ACE26EFBA}"/>
              </a:ext>
            </a:extLst>
          </p:cNvPr>
          <p:cNvSpPr/>
          <p:nvPr/>
        </p:nvSpPr>
        <p:spPr>
          <a:xfrm>
            <a:off x="7181246"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18" name="TextBox 17">
            <a:extLst>
              <a:ext uri="{FF2B5EF4-FFF2-40B4-BE49-F238E27FC236}">
                <a16:creationId xmlns:a16="http://schemas.microsoft.com/office/drawing/2014/main" id="{7D450014-2590-5CCB-13DF-AF03151A3F8C}"/>
              </a:ext>
            </a:extLst>
          </p:cNvPr>
          <p:cNvSpPr txBox="1"/>
          <p:nvPr/>
        </p:nvSpPr>
        <p:spPr>
          <a:xfrm>
            <a:off x="994144" y="5586434"/>
            <a:ext cx="8399721" cy="923330"/>
          </a:xfrm>
          <a:prstGeom prst="rect">
            <a:avLst/>
          </a:prstGeom>
          <a:noFill/>
        </p:spPr>
        <p:txBody>
          <a:bodyPr wrap="square" rtlCol="0">
            <a:spAutoFit/>
          </a:bodyPr>
          <a:lstStyle/>
          <a:p>
            <a:pPr algn="ctr"/>
            <a:r>
              <a:rPr lang="en-US"/>
              <a:t>“The integrated framework is designed not only as a conceptual tool to interrogate and possibly refine the design of PROSPECTS, but also as a practical framework that can be applied at various levels.”</a:t>
            </a:r>
            <a:endParaRPr lang="en-US" i="1">
              <a:solidFill>
                <a:schemeClr val="bg1"/>
              </a:solidFill>
            </a:endParaRPr>
          </a:p>
        </p:txBody>
      </p:sp>
      <p:sp>
        <p:nvSpPr>
          <p:cNvPr id="30" name="Oval 29">
            <a:extLst>
              <a:ext uri="{FF2B5EF4-FFF2-40B4-BE49-F238E27FC236}">
                <a16:creationId xmlns:a16="http://schemas.microsoft.com/office/drawing/2014/main" id="{20B62EE8-7F2C-F74A-DE11-01193299E35D}"/>
              </a:ext>
            </a:extLst>
          </p:cNvPr>
          <p:cNvSpPr/>
          <p:nvPr/>
        </p:nvSpPr>
        <p:spPr>
          <a:xfrm>
            <a:off x="381105" y="41064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31" name="TextBox 30">
            <a:extLst>
              <a:ext uri="{FF2B5EF4-FFF2-40B4-BE49-F238E27FC236}">
                <a16:creationId xmlns:a16="http://schemas.microsoft.com/office/drawing/2014/main" id="{016BCCCE-588C-DF93-FFA2-5E05D284DBE0}"/>
              </a:ext>
            </a:extLst>
          </p:cNvPr>
          <p:cNvSpPr txBox="1"/>
          <p:nvPr/>
        </p:nvSpPr>
        <p:spPr>
          <a:xfrm>
            <a:off x="7366940" y="4111073"/>
            <a:ext cx="2388432" cy="1347164"/>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Communication</a:t>
            </a:r>
          </a:p>
          <a:p>
            <a:pPr>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The framework can be used to communicate </a:t>
            </a:r>
            <a:r>
              <a:rPr lang="en-US" sz="1100" kern="100">
                <a:latin typeface="Helvetica" panose="020B0604020202020204" pitchFamily="34" charset="0"/>
                <a:ea typeface="Aptos" panose="020B0004020202020204" pitchFamily="34" charset="0"/>
                <a:cs typeface="Helvetica" panose="020B0604020202020204" pitchFamily="34" charset="0"/>
              </a:rPr>
              <a:t>the complex logic and strategy of PROSPECTS to diverse audiences, including donors, partners and beneficiaries.</a:t>
            </a:r>
            <a:endParaRPr lang="en-US" sz="1100" kern="100">
              <a:latin typeface="Helvetica" panose="020B0604020202020204" pitchFamily="34" charset="0"/>
              <a:ea typeface="Aptos" panose="020B00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endParaRPr>
          </a:p>
          <a:p>
            <a:pPr lvl="0">
              <a:lnSpc>
                <a:spcPct val="107000"/>
              </a:lnSpc>
            </a:pP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32" name="Oval 31">
            <a:extLst>
              <a:ext uri="{FF2B5EF4-FFF2-40B4-BE49-F238E27FC236}">
                <a16:creationId xmlns:a16="http://schemas.microsoft.com/office/drawing/2014/main" id="{AE39CCDC-D359-E217-F144-A7F54BB45735}"/>
              </a:ext>
            </a:extLst>
          </p:cNvPr>
          <p:cNvSpPr/>
          <p:nvPr/>
        </p:nvSpPr>
        <p:spPr>
          <a:xfrm>
            <a:off x="7181246" y="416541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6</a:t>
            </a:r>
          </a:p>
        </p:txBody>
      </p:sp>
      <p:sp>
        <p:nvSpPr>
          <p:cNvPr id="33" name="TextBox 32">
            <a:extLst>
              <a:ext uri="{FF2B5EF4-FFF2-40B4-BE49-F238E27FC236}">
                <a16:creationId xmlns:a16="http://schemas.microsoft.com/office/drawing/2014/main" id="{D07FB631-D371-2601-AB0E-7CAAF5B3384A}"/>
              </a:ext>
            </a:extLst>
          </p:cNvPr>
          <p:cNvSpPr txBox="1"/>
          <p:nvPr/>
        </p:nvSpPr>
        <p:spPr>
          <a:xfrm>
            <a:off x="546315" y="2378315"/>
            <a:ext cx="2043772" cy="170944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Adaptive Management &amp; learning</a:t>
            </a:r>
          </a:p>
          <a:p>
            <a:pPr lvl="0">
              <a:lnSpc>
                <a:spcPct val="107000"/>
              </a:lnSpc>
            </a:pPr>
            <a:r>
              <a:rPr lang="en-GB" sz="1100" kern="100">
                <a:latin typeface="Helvetica" panose="020B0604020202020204" pitchFamily="34" charset="0"/>
                <a:cs typeface="Helvetica" panose="020B0604020202020204" pitchFamily="34" charset="0"/>
              </a:rPr>
              <a:t>The framework is a tool </a:t>
            </a:r>
            <a:r>
              <a:rPr lang="en-US" sz="1100" kern="100">
                <a:latin typeface="Helvetica" panose="020B0604020202020204" pitchFamily="34" charset="0"/>
                <a:cs typeface="Helvetica" panose="020B0604020202020204" pitchFamily="34" charset="0"/>
              </a:rPr>
              <a:t>for continuous learning and adaptation. It allows teams to  test their assumptions and make evidence-based adjustments to their strategies and resource allocation.</a:t>
            </a:r>
            <a:endParaRPr lang="en-GB" sz="1100" kern="100">
              <a:latin typeface="Helvetica" panose="020B0604020202020204" pitchFamily="34" charset="0"/>
              <a:cs typeface="Helvetica" panose="020B0604020202020204" pitchFamily="34" charset="0"/>
            </a:endParaRPr>
          </a:p>
        </p:txBody>
      </p:sp>
      <p:sp>
        <p:nvSpPr>
          <p:cNvPr id="34" name="TextBox 33">
            <a:extLst>
              <a:ext uri="{FF2B5EF4-FFF2-40B4-BE49-F238E27FC236}">
                <a16:creationId xmlns:a16="http://schemas.microsoft.com/office/drawing/2014/main" id="{DA0AB5BF-67C3-E7FA-A993-3272F2B0C4F1}"/>
              </a:ext>
            </a:extLst>
          </p:cNvPr>
          <p:cNvSpPr txBox="1"/>
          <p:nvPr/>
        </p:nvSpPr>
        <p:spPr>
          <a:xfrm>
            <a:off x="7396051" y="2238327"/>
            <a:ext cx="2407168" cy="189058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Enhance monitoring and evaluation</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framework </a:t>
            </a:r>
            <a:r>
              <a:rPr lang="en-US" sz="1100" kern="100">
                <a:latin typeface="Helvetica" panose="020B0604020202020204" pitchFamily="34" charset="0"/>
                <a:ea typeface="Aptos" panose="020B0004020202020204" pitchFamily="34" charset="0"/>
                <a:cs typeface="Helvetica" panose="020B0604020202020204" pitchFamily="34" charset="0"/>
              </a:rPr>
              <a:t>helps prioritize what to measure by clearly outlining the interconnections between results and the overall line of sight. It can also support contribution analysis by illustrating how programme activities are expected to contribute to overarching goals.</a:t>
            </a:r>
            <a:endParaRPr lang="en-GB" sz="1100" kern="100">
              <a:effectLst/>
              <a:latin typeface="Helvetica" panose="020B0604020202020204" pitchFamily="34" charset="0"/>
              <a:ea typeface="Aptos" panose="020B0004020202020204" pitchFamily="34" charset="0"/>
              <a:cs typeface="Helvetica" panose="020B0604020202020204" pitchFamily="34" charset="0"/>
            </a:endParaRPr>
          </a:p>
        </p:txBody>
      </p:sp>
      <p:pic>
        <p:nvPicPr>
          <p:cNvPr id="6" name="Picture 5">
            <a:extLst>
              <a:ext uri="{FF2B5EF4-FFF2-40B4-BE49-F238E27FC236}">
                <a16:creationId xmlns:a16="http://schemas.microsoft.com/office/drawing/2014/main" id="{7231ED2A-D315-57A1-2103-097CCD806BDC}"/>
              </a:ext>
            </a:extLst>
          </p:cNvPr>
          <p:cNvPicPr>
            <a:picLocks noChangeAspect="1"/>
          </p:cNvPicPr>
          <p:nvPr/>
        </p:nvPicPr>
        <p:blipFill>
          <a:blip r:embed="rId4"/>
          <a:stretch>
            <a:fillRect/>
          </a:stretch>
        </p:blipFill>
        <p:spPr>
          <a:xfrm>
            <a:off x="2994718" y="1496749"/>
            <a:ext cx="3776504" cy="26096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91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animBg="1"/>
      <p:bldP spid="25" grpId="0" animBg="1"/>
      <p:bldP spid="26" grpId="0"/>
      <p:bldP spid="27" grpId="0" animBg="1"/>
      <p:bldP spid="14" grpId="0"/>
      <p:bldP spid="17" grpId="0" animBg="1"/>
      <p:bldP spid="30" grpId="0" animBg="1"/>
      <p:bldP spid="31" grpId="0"/>
      <p:bldP spid="32" grpId="0" animBg="1"/>
      <p:bldP spid="33"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754206" y="5227857"/>
            <a:ext cx="4199588" cy="926985"/>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D9B2111A-7032-6441-19E1-100660CBA7D3}"/>
              </a:ext>
            </a:extLst>
          </p:cNvPr>
          <p:cNvSpPr txBox="1"/>
          <p:nvPr/>
        </p:nvSpPr>
        <p:spPr>
          <a:xfrm>
            <a:off x="5549350" y="5227857"/>
            <a:ext cx="3273551" cy="810543"/>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ASSESSMENT OF THE FRAMEWORK</a:t>
            </a:r>
          </a:p>
        </p:txBody>
      </p:sp>
      <p:pic>
        <p:nvPicPr>
          <p:cNvPr id="20" name="Picture 19">
            <a:extLst>
              <a:ext uri="{FF2B5EF4-FFF2-40B4-BE49-F238E27FC236}">
                <a16:creationId xmlns:a16="http://schemas.microsoft.com/office/drawing/2014/main" id="{B6C44FAE-CC92-C9DD-8A35-C342036C7543}"/>
              </a:ext>
            </a:extLst>
          </p:cNvPr>
          <p:cNvPicPr>
            <a:picLocks noChangeAspect="1"/>
          </p:cNvPicPr>
          <p:nvPr/>
        </p:nvPicPr>
        <p:blipFill>
          <a:blip r:embed="rId3"/>
          <a:stretch>
            <a:fillRect/>
          </a:stretch>
        </p:blipFill>
        <p:spPr>
          <a:xfrm>
            <a:off x="2776036" y="1399607"/>
            <a:ext cx="4219124" cy="2915523"/>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836228F6-D15A-83C3-3903-BD7EEA43ECE6}"/>
              </a:ext>
            </a:extLst>
          </p:cNvPr>
          <p:cNvSpPr/>
          <p:nvPr/>
        </p:nvSpPr>
        <p:spPr>
          <a:xfrm rot="18641404" flipH="1">
            <a:off x="2374060" y="360645"/>
            <a:ext cx="508766" cy="216134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A0AB5BF-67C3-E7FA-A993-3272F2B0C4F1}"/>
              </a:ext>
            </a:extLst>
          </p:cNvPr>
          <p:cNvSpPr txBox="1"/>
          <p:nvPr/>
        </p:nvSpPr>
        <p:spPr>
          <a:xfrm>
            <a:off x="7078723" y="3561819"/>
            <a:ext cx="26737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a:t>
            </a:r>
            <a:r>
              <a:rPr lang="en-GB" sz="1100" kern="100" err="1">
                <a:effectLst/>
                <a:latin typeface="Helvetica" panose="020B0604020202020204" pitchFamily="34" charset="0"/>
                <a:ea typeface="Aptos" panose="020B0004020202020204" pitchFamily="34" charset="0"/>
                <a:cs typeface="Helvetica" panose="020B0604020202020204" pitchFamily="34" charset="0"/>
              </a:rPr>
              <a:t>ToC</a:t>
            </a:r>
            <a:r>
              <a:rPr lang="en-GB" sz="1100" kern="100">
                <a:effectLst/>
                <a:latin typeface="Helvetica" panose="020B0604020202020204" pitchFamily="34" charset="0"/>
                <a:ea typeface="Aptos" panose="020B0004020202020204" pitchFamily="34" charset="0"/>
                <a:cs typeface="Helvetica" panose="020B0604020202020204" pitchFamily="34" charset="0"/>
              </a:rPr>
              <a:t> diagram.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0205" y="1389022"/>
            <a:ext cx="23359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Kenya’s MACP</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pillars have outputs, others just lists of actions/results (that have been group in “outputs”). Policy is clearly embedded, beyond the Policy matrixes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244609" y="145195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F5949BD6-2963-6483-ABA4-760821F41F56}"/>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91FA9B49-79C7-B869-1B61-4B67C87C6CC2}"/>
              </a:ext>
            </a:extLst>
          </p:cNvPr>
          <p:cNvSpPr/>
          <p:nvPr/>
        </p:nvSpPr>
        <p:spPr>
          <a:xfrm>
            <a:off x="3875314" y="2551741"/>
            <a:ext cx="357052"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6778E5B-5347-E483-ED33-33AFD5AC30C8}"/>
              </a:ext>
            </a:extLst>
          </p:cNvPr>
          <p:cNvSpPr/>
          <p:nvPr/>
        </p:nvSpPr>
        <p:spPr>
          <a:xfrm>
            <a:off x="4665794" y="2726804"/>
            <a:ext cx="288000"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687A5735-06F7-17B8-C0A4-7940F0EBA988}"/>
              </a:ext>
            </a:extLst>
          </p:cNvPr>
          <p:cNvSpPr/>
          <p:nvPr/>
        </p:nvSpPr>
        <p:spPr>
          <a:xfrm>
            <a:off x="4418216" y="2380640"/>
            <a:ext cx="288000" cy="216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76B05C9-54A1-80AF-A162-5B2498067181}"/>
              </a:ext>
            </a:extLst>
          </p:cNvPr>
          <p:cNvSpPr/>
          <p:nvPr/>
        </p:nvSpPr>
        <p:spPr>
          <a:xfrm>
            <a:off x="3701265" y="2019667"/>
            <a:ext cx="252000" cy="180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a:extLst>
              <a:ext uri="{FF2B5EF4-FFF2-40B4-BE49-F238E27FC236}">
                <a16:creationId xmlns:a16="http://schemas.microsoft.com/office/drawing/2014/main" id="{2DBE9A03-BAD1-3532-948A-6BF3F27625D2}"/>
              </a:ext>
            </a:extLst>
          </p:cNvPr>
          <p:cNvSpPr/>
          <p:nvPr/>
        </p:nvSpPr>
        <p:spPr>
          <a:xfrm rot="4540127">
            <a:off x="5884716" y="1389906"/>
            <a:ext cx="286567" cy="22518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a:extLst>
              <a:ext uri="{FF2B5EF4-FFF2-40B4-BE49-F238E27FC236}">
                <a16:creationId xmlns:a16="http://schemas.microsoft.com/office/drawing/2014/main" id="{D3A9DA87-BA02-29F5-9874-88FC4F6DA7EA}"/>
              </a:ext>
            </a:extLst>
          </p:cNvPr>
          <p:cNvSpPr/>
          <p:nvPr/>
        </p:nvSpPr>
        <p:spPr>
          <a:xfrm rot="5083381">
            <a:off x="5772816" y="1099563"/>
            <a:ext cx="286567" cy="24435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11CC5299-2E0A-6363-FBD4-78CA5359B86E}"/>
              </a:ext>
            </a:extLst>
          </p:cNvPr>
          <p:cNvSpPr txBox="1"/>
          <p:nvPr/>
        </p:nvSpPr>
        <p:spPr>
          <a:xfrm>
            <a:off x="4562216" y="258924"/>
            <a:ext cx="3997414"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 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79D9F404-E4F9-BBAA-E234-31E8C4439F03}"/>
              </a:ext>
            </a:extLst>
          </p:cNvPr>
          <p:cNvSpPr txBox="1"/>
          <p:nvPr/>
        </p:nvSpPr>
        <p:spPr>
          <a:xfrm>
            <a:off x="7062559" y="2536059"/>
            <a:ext cx="2868090"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Titles in the Policy matrix</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key results appear in the milestones grouping (ex. Inclusion in national education, inclusion in GBV mechanisms, access to asylum procedures, etc.)</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623433AF-F27D-AB25-194B-AD3725848447}"/>
              </a:ext>
            </a:extLst>
          </p:cNvPr>
          <p:cNvSpPr/>
          <p:nvPr/>
        </p:nvSpPr>
        <p:spPr>
          <a:xfrm>
            <a:off x="0" y="0"/>
            <a:ext cx="990758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0" dirty="0"/>
              <a:t>Annexes</a:t>
            </a:r>
          </a:p>
          <a:p>
            <a:pPr algn="ctr"/>
            <a:r>
              <a:rPr lang="en-GB" sz="8000" dirty="0"/>
              <a:t>EGYPT</a:t>
            </a:r>
          </a:p>
        </p:txBody>
      </p:sp>
    </p:spTree>
    <p:extLst>
      <p:ext uri="{BB962C8B-B14F-4D97-AF65-F5344CB8AC3E}">
        <p14:creationId xmlns:p14="http://schemas.microsoft.com/office/powerpoint/2010/main" val="4006201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P spid="21" grpId="0" animBg="1"/>
      <p:bldP spid="24" grpId="0"/>
      <p:bldP spid="25" grpId="0" animBg="1"/>
      <p:bldP spid="26" grpId="0"/>
      <p:bldP spid="27" grpId="0" animBg="1"/>
      <p:bldP spid="28" grpId="0" animBg="1"/>
      <p:bldP spid="11" grpId="0" animBg="1"/>
      <p:bldP spid="12" grpId="0" animBg="1"/>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8C00-2D07-85F0-2ED8-A0D4B420D65E}"/>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2FB86F73-BA2E-DD98-7FAD-06588AD24751}"/>
              </a:ext>
            </a:extLst>
          </p:cNvPr>
          <p:cNvSpPr txBox="1"/>
          <p:nvPr/>
        </p:nvSpPr>
        <p:spPr>
          <a:xfrm>
            <a:off x="3178596" y="0"/>
            <a:ext cx="3550396" cy="461665"/>
          </a:xfrm>
          <a:prstGeom prst="rect">
            <a:avLst/>
          </a:prstGeom>
          <a:noFill/>
        </p:spPr>
        <p:txBody>
          <a:bodyPr wrap="none" rtlCol="0">
            <a:spAutoFit/>
          </a:bodyPr>
          <a:lstStyle/>
          <a:p>
            <a:r>
              <a:rPr lang="fr-FR" sz="2400">
                <a:latin typeface="Helvetica" pitchFamily="2" charset="0"/>
              </a:rPr>
              <a:t>MACP Program Portfolio</a:t>
            </a:r>
          </a:p>
        </p:txBody>
      </p:sp>
      <p:graphicFrame>
        <p:nvGraphicFramePr>
          <p:cNvPr id="4" name="Table 3">
            <a:extLst>
              <a:ext uri="{FF2B5EF4-FFF2-40B4-BE49-F238E27FC236}">
                <a16:creationId xmlns:a16="http://schemas.microsoft.com/office/drawing/2014/main" id="{26417421-0EC3-2454-AD79-E72FB96F6F52}"/>
              </a:ext>
            </a:extLst>
          </p:cNvPr>
          <p:cNvGraphicFramePr>
            <a:graphicFrameLocks noGrp="1"/>
          </p:cNvGraphicFramePr>
          <p:nvPr>
            <p:extLst>
              <p:ext uri="{D42A27DB-BD31-4B8C-83A1-F6EECF244321}">
                <p14:modId xmlns:p14="http://schemas.microsoft.com/office/powerpoint/2010/main" val="745319684"/>
              </p:ext>
            </p:extLst>
          </p:nvPr>
        </p:nvGraphicFramePr>
        <p:xfrm>
          <a:off x="157129" y="707886"/>
          <a:ext cx="2116514" cy="3657600"/>
        </p:xfrm>
        <a:graphic>
          <a:graphicData uri="http://schemas.openxmlformats.org/drawingml/2006/table">
            <a:tbl>
              <a:tblPr>
                <a:tableStyleId>{5C22544A-7EE6-4342-B048-85BDC9FD1C3A}</a:tableStyleId>
              </a:tblPr>
              <a:tblGrid>
                <a:gridCol w="587232">
                  <a:extLst>
                    <a:ext uri="{9D8B030D-6E8A-4147-A177-3AD203B41FA5}">
                      <a16:colId xmlns:a16="http://schemas.microsoft.com/office/drawing/2014/main" val="2094650841"/>
                    </a:ext>
                  </a:extLst>
                </a:gridCol>
                <a:gridCol w="1529282">
                  <a:extLst>
                    <a:ext uri="{9D8B030D-6E8A-4147-A177-3AD203B41FA5}">
                      <a16:colId xmlns:a16="http://schemas.microsoft.com/office/drawing/2014/main" val="3253421416"/>
                    </a:ext>
                  </a:extLst>
                </a:gridCol>
              </a:tblGrid>
              <a:tr h="152788">
                <a:tc>
                  <a:txBody>
                    <a:bodyPr/>
                    <a:lstStyle/>
                    <a:p>
                      <a:pPr algn="l" fontAlgn="ctr"/>
                      <a:r>
                        <a:rPr lang="en-GB" sz="600" b="0" i="0" u="none" strike="noStrike">
                          <a:solidFill>
                            <a:schemeClr val="bg1"/>
                          </a:solidFill>
                          <a:effectLst/>
                          <a:latin typeface="Helvetica" pitchFamily="2" charset="0"/>
                        </a:rPr>
                        <a:t>Pillar 1: EDUCATION AND LEARNING	</a:t>
                      </a:r>
                    </a:p>
                  </a:txBody>
                  <a:tcPr marL="0" marR="0" marT="0" marB="0" anchor="ctr">
                    <a:solidFill>
                      <a:srgbClr val="15A6EA"/>
                    </a:solidFill>
                  </a:tcPr>
                </a:tc>
                <a:tc>
                  <a:txBody>
                    <a:bodyPr/>
                    <a:lstStyle/>
                    <a:p>
                      <a:pPr algn="l" fontAlgn="ctr"/>
                      <a:endParaRPr lang="en-GB" sz="600" b="0" i="0" u="none" strike="noStrike">
                        <a:solidFill>
                          <a:schemeClr val="bg1"/>
                        </a:solidFill>
                        <a:effectLst/>
                        <a:latin typeface="Helvetica" pitchFamily="2" charset="0"/>
                      </a:endParaRPr>
                    </a:p>
                  </a:txBody>
                  <a:tcPr marL="0" marR="0" marT="0" marB="0" anchor="ctr">
                    <a:solidFill>
                      <a:srgbClr val="15A6EA"/>
                    </a:solidFill>
                  </a:tcPr>
                </a:tc>
                <a:extLst>
                  <a:ext uri="{0D108BD9-81ED-4DB2-BD59-A6C34878D82A}">
                    <a16:rowId xmlns:a16="http://schemas.microsoft.com/office/drawing/2014/main" val="1063711717"/>
                  </a:ext>
                </a:extLst>
              </a:tr>
              <a:tr h="722203">
                <a:tc>
                  <a:txBody>
                    <a:bodyPr/>
                    <a:lstStyle/>
                    <a:p>
                      <a:pPr algn="l" fontAlgn="t"/>
                      <a:r>
                        <a:rPr lang="en-GB" sz="600" b="0" i="0" u="none" strike="noStrike">
                          <a:solidFill>
                            <a:srgbClr val="000000"/>
                          </a:solidFill>
                          <a:effectLst/>
                          <a:latin typeface="Helvetica" pitchFamily="2" charset="0"/>
                        </a:rPr>
                        <a:t> 1.1: Increased National Capacity to Deliver Quality Education and Vocational Training </a:t>
                      </a:r>
                    </a:p>
                  </a:txBody>
                  <a:tcPr marL="0" marR="0" marT="0" marB="0"/>
                </a:tc>
                <a:tc>
                  <a:txBody>
                    <a:bodyPr/>
                    <a:lstStyle/>
                    <a:p>
                      <a:pPr algn="l" fontAlgn="t"/>
                      <a:r>
                        <a:rPr lang="en-GB" sz="600" b="0" i="0" u="none" strike="noStrike">
                          <a:solidFill>
                            <a:srgbClr val="000000"/>
                          </a:solidFill>
                          <a:effectLst/>
                          <a:latin typeface="Helvetica" pitchFamily="2" charset="0"/>
                        </a:rPr>
                        <a:t>1.1.1 Inclusive national curricula developed for formal and non-formal learning and skilling</a:t>
                      </a:r>
                    </a:p>
                    <a:p>
                      <a:pPr algn="l" fontAlgn="t"/>
                      <a:r>
                        <a:rPr lang="en-GB" sz="600" b="0" i="0" u="none" strike="noStrike">
                          <a:solidFill>
                            <a:srgbClr val="000000"/>
                          </a:solidFill>
                          <a:effectLst/>
                          <a:latin typeface="Helvetica" pitchFamily="2" charset="0"/>
                        </a:rPr>
                        <a:t>1.1.2 Capacity of teachers, trainers/facilitators strengthened through national Continuous Professional Development systems that address inclusion and skills development in formal and non-formal settings</a:t>
                      </a:r>
                    </a:p>
                    <a:p>
                      <a:pPr algn="l" fontAlgn="t"/>
                      <a:r>
                        <a:rPr lang="en-GB" sz="600" b="0" i="0" u="none" strike="noStrike">
                          <a:solidFill>
                            <a:srgbClr val="000000"/>
                          </a:solidFill>
                          <a:effectLst/>
                          <a:latin typeface="Helvetica" pitchFamily="2" charset="0"/>
                        </a:rPr>
                        <a:t>1.1.3: Youth centres transformed into inclusive community learning, skilling and engagement centres </a:t>
                      </a:r>
                    </a:p>
                    <a:p>
                      <a:pPr algn="l" fontAlgn="t"/>
                      <a:r>
                        <a:rPr lang="en-GB" sz="600" b="0" i="0" u="none" strike="noStrike">
                          <a:solidFill>
                            <a:srgbClr val="000000"/>
                          </a:solidFill>
                          <a:effectLst/>
                          <a:latin typeface="Helvetica" pitchFamily="2" charset="0"/>
                        </a:rPr>
                        <a:t>1.1.4 Education Sector Capacity Building (EWG UNICEF &amp; UNHCR)</a:t>
                      </a:r>
                    </a:p>
                  </a:txBody>
                  <a:tcPr marL="0" marR="0" marT="0" marB="0"/>
                </a:tc>
                <a:extLst>
                  <a:ext uri="{0D108BD9-81ED-4DB2-BD59-A6C34878D82A}">
                    <a16:rowId xmlns:a16="http://schemas.microsoft.com/office/drawing/2014/main" val="2784524384"/>
                  </a:ext>
                </a:extLst>
              </a:tr>
              <a:tr h="877074">
                <a:tc>
                  <a:txBody>
                    <a:bodyPr/>
                    <a:lstStyle/>
                    <a:p>
                      <a:pPr algn="l" fontAlgn="t"/>
                      <a:r>
                        <a:rPr lang="en-GB" sz="600" b="0" i="0" u="none" strike="noStrike">
                          <a:solidFill>
                            <a:srgbClr val="000000"/>
                          </a:solidFill>
                          <a:effectLst/>
                          <a:latin typeface="Helvetica" pitchFamily="2" charset="0"/>
                        </a:rPr>
                        <a:t>1.2: More FDPs And HCs Enrolled and Retained in Formal and Non-Formal Education At (Pre-) Primary and Secondary Levels </a:t>
                      </a:r>
                    </a:p>
                  </a:txBody>
                  <a:tcPr marL="0" marR="0" marT="0" marB="0"/>
                </a:tc>
                <a:tc>
                  <a:txBody>
                    <a:bodyPr/>
                    <a:lstStyle/>
                    <a:p>
                      <a:pPr algn="l" fontAlgn="t"/>
                      <a:r>
                        <a:rPr lang="en-GB" sz="600" b="0" i="0" u="none" strike="noStrike">
                          <a:solidFill>
                            <a:srgbClr val="000000"/>
                          </a:solidFill>
                          <a:effectLst/>
                          <a:latin typeface="Helvetica" pitchFamily="2" charset="0"/>
                        </a:rPr>
                        <a:t>1.2.1. FDP children are supported to enrol in formal &amp; non-formal education</a:t>
                      </a:r>
                    </a:p>
                    <a:p>
                      <a:pPr algn="l" fontAlgn="t"/>
                      <a:r>
                        <a:rPr lang="en-GB" sz="600" b="0" i="0" u="none" strike="noStrike">
                          <a:solidFill>
                            <a:srgbClr val="000000"/>
                          </a:solidFill>
                          <a:effectLst/>
                          <a:latin typeface="Helvetica" pitchFamily="2" charset="0"/>
                        </a:rPr>
                        <a:t>1.2.2 Capacity of schools(all types)  enhanced to provide quality education for all </a:t>
                      </a:r>
                    </a:p>
                    <a:p>
                      <a:pPr algn="l" fontAlgn="t"/>
                      <a:r>
                        <a:rPr lang="en-GB" sz="600" b="0" i="0" u="none" strike="noStrike">
                          <a:solidFill>
                            <a:srgbClr val="000000"/>
                          </a:solidFill>
                          <a:effectLst/>
                          <a:latin typeface="Helvetica" pitchFamily="2" charset="0"/>
                        </a:rPr>
                        <a:t>1.2.3 Learning settings have strengthened capacities to promote cohesion and peaceful coexistence between FDPs and HC in a protective environment that supports children's access to cross-sectoral services.</a:t>
                      </a:r>
                    </a:p>
                  </a:txBody>
                  <a:tcPr marL="0" marR="0" marT="0" marB="0"/>
                </a:tc>
                <a:extLst>
                  <a:ext uri="{0D108BD9-81ED-4DB2-BD59-A6C34878D82A}">
                    <a16:rowId xmlns:a16="http://schemas.microsoft.com/office/drawing/2014/main" val="26378161"/>
                  </a:ext>
                </a:extLst>
              </a:tr>
              <a:tr h="379741">
                <a:tc>
                  <a:txBody>
                    <a:bodyPr/>
                    <a:lstStyle/>
                    <a:p>
                      <a:pPr algn="l" fontAlgn="t"/>
                      <a:r>
                        <a:rPr lang="en-GB" sz="600" b="0" i="0" u="none" strike="noStrike">
                          <a:solidFill>
                            <a:srgbClr val="000000"/>
                          </a:solidFill>
                          <a:effectLst/>
                          <a:latin typeface="Helvetica" pitchFamily="2" charset="0"/>
                        </a:rPr>
                        <a:t>1.3: More FDPs and HCs Access Occupational Relevant Skills and Skills Recognition for Transition to Work ​</a:t>
                      </a:r>
                    </a:p>
                  </a:txBody>
                  <a:tcPr marL="0" marR="0" marT="0" marB="0"/>
                </a:tc>
                <a:tc>
                  <a:txBody>
                    <a:bodyPr/>
                    <a:lstStyle/>
                    <a:p>
                      <a:pPr algn="l" fontAlgn="t"/>
                      <a:r>
                        <a:rPr lang="en-GB" sz="600" b="0" i="0" u="none" strike="noStrike">
                          <a:solidFill>
                            <a:srgbClr val="000000"/>
                          </a:solidFill>
                          <a:effectLst/>
                          <a:latin typeface="Helvetica" pitchFamily="2" charset="0"/>
                        </a:rPr>
                        <a:t>1.3.1 FDPs and HCs acquired market-relevant technical, vocational and digital skills to enhance their employability in the labour market (ILO)</a:t>
                      </a:r>
                    </a:p>
                    <a:p>
                      <a:pPr algn="l" fontAlgn="t"/>
                      <a:r>
                        <a:rPr lang="en-GB" sz="600" b="0" i="0" u="none" strike="noStrike">
                          <a:solidFill>
                            <a:srgbClr val="000000"/>
                          </a:solidFill>
                          <a:effectLst/>
                          <a:latin typeface="Helvetica" pitchFamily="2" charset="0"/>
                        </a:rPr>
                        <a:t>1.3.2 FDPs and HCs acquired hands-on market-relevant and occupation-relevant skills for transition to work (Apprenticeships and internships) (ILO &amp; UNICEF)</a:t>
                      </a:r>
                    </a:p>
                    <a:p>
                      <a:pPr algn="l" fontAlgn="t"/>
                      <a:r>
                        <a:rPr lang="en-GB" sz="600" b="0" i="0" u="none" strike="noStrike">
                          <a:solidFill>
                            <a:srgbClr val="000000"/>
                          </a:solidFill>
                          <a:effectLst/>
                          <a:latin typeface="Helvetica" pitchFamily="2" charset="0"/>
                        </a:rPr>
                        <a:t>1.3.3 FDPs/HCs skills development programs are certified by government partners (UNICEF)</a:t>
                      </a:r>
                    </a:p>
                  </a:txBody>
                  <a:tcPr marL="0" marR="0" marT="0" marB="0"/>
                </a:tc>
                <a:extLst>
                  <a:ext uri="{0D108BD9-81ED-4DB2-BD59-A6C34878D82A}">
                    <a16:rowId xmlns:a16="http://schemas.microsoft.com/office/drawing/2014/main" val="1233174000"/>
                  </a:ext>
                </a:extLst>
              </a:tr>
            </a:tbl>
          </a:graphicData>
        </a:graphic>
      </p:graphicFrame>
      <p:graphicFrame>
        <p:nvGraphicFramePr>
          <p:cNvPr id="5" name="Table 4">
            <a:extLst>
              <a:ext uri="{FF2B5EF4-FFF2-40B4-BE49-F238E27FC236}">
                <a16:creationId xmlns:a16="http://schemas.microsoft.com/office/drawing/2014/main" id="{902AE207-6554-4C01-C851-CC1C883518BC}"/>
              </a:ext>
            </a:extLst>
          </p:cNvPr>
          <p:cNvGraphicFramePr>
            <a:graphicFrameLocks noGrp="1"/>
          </p:cNvGraphicFramePr>
          <p:nvPr>
            <p:extLst>
              <p:ext uri="{D42A27DB-BD31-4B8C-83A1-F6EECF244321}">
                <p14:modId xmlns:p14="http://schemas.microsoft.com/office/powerpoint/2010/main" val="3956639408"/>
              </p:ext>
            </p:extLst>
          </p:nvPr>
        </p:nvGraphicFramePr>
        <p:xfrm>
          <a:off x="2381575" y="719927"/>
          <a:ext cx="2362482" cy="5303520"/>
        </p:xfrm>
        <a:graphic>
          <a:graphicData uri="http://schemas.openxmlformats.org/drawingml/2006/table">
            <a:tbl>
              <a:tblPr>
                <a:tableStyleId>{5C22544A-7EE6-4342-B048-85BDC9FD1C3A}</a:tableStyleId>
              </a:tblPr>
              <a:tblGrid>
                <a:gridCol w="777964">
                  <a:extLst>
                    <a:ext uri="{9D8B030D-6E8A-4147-A177-3AD203B41FA5}">
                      <a16:colId xmlns:a16="http://schemas.microsoft.com/office/drawing/2014/main" val="2889257961"/>
                    </a:ext>
                  </a:extLst>
                </a:gridCol>
                <a:gridCol w="1584518">
                  <a:extLst>
                    <a:ext uri="{9D8B030D-6E8A-4147-A177-3AD203B41FA5}">
                      <a16:colId xmlns:a16="http://schemas.microsoft.com/office/drawing/2014/main" val="4003458083"/>
                    </a:ext>
                  </a:extLst>
                </a:gridCol>
              </a:tblGrid>
              <a:tr h="53002">
                <a:tc>
                  <a:txBody>
                    <a:bodyPr/>
                    <a:lstStyle/>
                    <a:p>
                      <a:pPr algn="l" fontAlgn="ctr"/>
                      <a:r>
                        <a:rPr lang="en-GB" sz="600" b="0" i="0" u="none" strike="noStrike">
                          <a:solidFill>
                            <a:schemeClr val="bg1"/>
                          </a:solidFill>
                          <a:effectLst/>
                          <a:latin typeface="Helvetica" pitchFamily="2" charset="0"/>
                        </a:rPr>
                        <a:t>Pillar 2: ECONOMIC INCLUSION</a:t>
                      </a:r>
                    </a:p>
                  </a:txBody>
                  <a:tcPr marL="0" marR="0" marT="0" marB="0" anchor="ctr">
                    <a:solidFill>
                      <a:srgbClr val="FF9300"/>
                    </a:solidFill>
                  </a:tcPr>
                </a:tc>
                <a:tc>
                  <a:txBody>
                    <a:bodyPr/>
                    <a:lstStyle/>
                    <a:p>
                      <a:pPr algn="l" fontAlgn="ctr"/>
                      <a:endParaRPr lang="en-GB" sz="600" b="0" i="0" u="none" strike="noStrike">
                        <a:solidFill>
                          <a:schemeClr val="bg1"/>
                        </a:solidFill>
                        <a:effectLst/>
                        <a:latin typeface="Helvetica" pitchFamily="2" charset="0"/>
                      </a:endParaRPr>
                    </a:p>
                  </a:txBody>
                  <a:tcPr marL="0" marR="0" marT="0" marB="0" anchor="ctr">
                    <a:solidFill>
                      <a:srgbClr val="FF9300"/>
                    </a:solidFill>
                  </a:tcPr>
                </a:tc>
                <a:extLst>
                  <a:ext uri="{0D108BD9-81ED-4DB2-BD59-A6C34878D82A}">
                    <a16:rowId xmlns:a16="http://schemas.microsoft.com/office/drawing/2014/main" val="1827337746"/>
                  </a:ext>
                </a:extLst>
              </a:tr>
              <a:tr h="609748">
                <a:tc>
                  <a:txBody>
                    <a:bodyPr/>
                    <a:lstStyle/>
                    <a:p>
                      <a:pPr algn="l" fontAlgn="t"/>
                      <a:r>
                        <a:rPr lang="en-GB" sz="600" b="0" i="0" u="none" strike="noStrike">
                          <a:solidFill>
                            <a:srgbClr val="000000"/>
                          </a:solidFill>
                          <a:effectLst/>
                          <a:latin typeface="Helvetica" pitchFamily="2" charset="0"/>
                        </a:rPr>
                        <a:t>2.1: Improved Labour Market Governance Supporting Transition to and Entry into Employment and Formalization</a:t>
                      </a:r>
                    </a:p>
                  </a:txBody>
                  <a:tcPr marL="0" marR="0" marT="0" marB="0"/>
                </a:tc>
                <a:tc>
                  <a:txBody>
                    <a:bodyPr/>
                    <a:lstStyle/>
                    <a:p>
                      <a:pPr algn="l" fontAlgn="t"/>
                      <a:r>
                        <a:rPr lang="en-GB" sz="600" b="0" i="0" u="none" strike="noStrike">
                          <a:solidFill>
                            <a:srgbClr val="000000"/>
                          </a:solidFill>
                          <a:effectLst/>
                          <a:latin typeface="Helvetica" pitchFamily="2" charset="0"/>
                        </a:rPr>
                        <a:t>2.2.1. Self-employment support to basic needs, entrepreneurship training, seeds funding, networking support. (UNHCR)</a:t>
                      </a:r>
                    </a:p>
                    <a:p>
                      <a:pPr algn="l" fontAlgn="t"/>
                      <a:r>
                        <a:rPr lang="en-GB" sz="600" b="0" i="0" u="none" strike="noStrike">
                          <a:solidFill>
                            <a:srgbClr val="000000"/>
                          </a:solidFill>
                          <a:effectLst/>
                          <a:latin typeface="Helvetica" pitchFamily="2" charset="0"/>
                        </a:rPr>
                        <a:t>2.2.2. Wage employment inclusive profiling platform, support to basic needs, employability training and job matching and placement. (UNHCR)</a:t>
                      </a:r>
                    </a:p>
                    <a:p>
                      <a:pPr algn="l" fontAlgn="t"/>
                      <a:r>
                        <a:rPr lang="en-GB" sz="600" b="0" i="0" u="none" strike="noStrike">
                          <a:solidFill>
                            <a:srgbClr val="000000"/>
                          </a:solidFill>
                          <a:effectLst/>
                          <a:latin typeface="Helvetica" pitchFamily="2" charset="0"/>
                        </a:rPr>
                        <a:t>2.2.3. Private companies adopted the FDP lens and engage more FDPs and HCs in their value chain (IFC). IFC will leverage FCS Africa tools to identify and manage potential risks as part of a conflict-sensitive approach in its activities</a:t>
                      </a:r>
                    </a:p>
                  </a:txBody>
                  <a:tcPr marL="0" marR="0" marT="0" marB="0"/>
                </a:tc>
                <a:extLst>
                  <a:ext uri="{0D108BD9-81ED-4DB2-BD59-A6C34878D82A}">
                    <a16:rowId xmlns:a16="http://schemas.microsoft.com/office/drawing/2014/main" val="1337526383"/>
                  </a:ext>
                </a:extLst>
              </a:tr>
              <a:tr h="717929">
                <a:tc>
                  <a:txBody>
                    <a:bodyPr/>
                    <a:lstStyle/>
                    <a:p>
                      <a:pPr algn="l" fontAlgn="t"/>
                      <a:r>
                        <a:rPr lang="en-GB" sz="600" b="0" i="0" u="none" strike="noStrike">
                          <a:solidFill>
                            <a:srgbClr val="000000"/>
                          </a:solidFill>
                          <a:effectLst/>
                          <a:latin typeface="Helvetica" pitchFamily="2" charset="0"/>
                        </a:rPr>
                        <a:t>2.2: Increased Private Sector or Public Investment and Enhanced Business Environment for Creating Economic Opportunities for FDPs and HCs</a:t>
                      </a:r>
                    </a:p>
                  </a:txBody>
                  <a:tcPr marL="0" marR="0" marT="0" marB="0"/>
                </a:tc>
                <a:tc>
                  <a:txBody>
                    <a:bodyPr/>
                    <a:lstStyle/>
                    <a:p>
                      <a:pPr algn="l" fontAlgn="t"/>
                      <a:r>
                        <a:rPr lang="en-GB" sz="600" b="0" i="0" u="none" strike="noStrike">
                          <a:solidFill>
                            <a:srgbClr val="000000"/>
                          </a:solidFill>
                          <a:effectLst/>
                          <a:latin typeface="Helvetica" pitchFamily="2" charset="0"/>
                        </a:rPr>
                        <a:t>2.2.1. Self-employment support to basic needs, entrepreneurship training, seeds funding, networking support. (UNHCR)</a:t>
                      </a:r>
                    </a:p>
                    <a:p>
                      <a:pPr algn="l" fontAlgn="t"/>
                      <a:r>
                        <a:rPr lang="en-GB" sz="600" b="0" i="0" u="none" strike="noStrike">
                          <a:solidFill>
                            <a:srgbClr val="000000"/>
                          </a:solidFill>
                          <a:effectLst/>
                          <a:latin typeface="Helvetica" pitchFamily="2" charset="0"/>
                        </a:rPr>
                        <a:t>2.2.2. Wage employment inclusive profiling platform, support to basic needs, employability training and job matching and placement. (UNHCR)</a:t>
                      </a:r>
                    </a:p>
                    <a:p>
                      <a:pPr algn="l" fontAlgn="t"/>
                      <a:r>
                        <a:rPr lang="en-GB" sz="600" b="0" i="0" u="none" strike="noStrike">
                          <a:solidFill>
                            <a:srgbClr val="000000"/>
                          </a:solidFill>
                          <a:effectLst/>
                          <a:latin typeface="Helvetica" pitchFamily="2" charset="0"/>
                        </a:rPr>
                        <a:t>2.2.3. Private companies adopted the FDP lens and engage more FDPs and HCs in their value chain (IFC). IFC will leverage FCS Africa tools to identify and manage potential risks as part of a conflict-sensitive approach in its activities</a:t>
                      </a:r>
                    </a:p>
                  </a:txBody>
                  <a:tcPr marL="0" marR="0" marT="0" marB="0"/>
                </a:tc>
                <a:extLst>
                  <a:ext uri="{0D108BD9-81ED-4DB2-BD59-A6C34878D82A}">
                    <a16:rowId xmlns:a16="http://schemas.microsoft.com/office/drawing/2014/main" val="251836736"/>
                  </a:ext>
                </a:extLst>
              </a:tr>
              <a:tr h="157354">
                <a:tc>
                  <a:txBody>
                    <a:bodyPr/>
                    <a:lstStyle/>
                    <a:p>
                      <a:pPr algn="l" fontAlgn="t"/>
                      <a:r>
                        <a:rPr lang="en-GB" sz="600" b="0" i="0" u="none" strike="noStrike">
                          <a:solidFill>
                            <a:srgbClr val="000000"/>
                          </a:solidFill>
                          <a:effectLst/>
                          <a:latin typeface="Helvetica" pitchFamily="2" charset="0"/>
                        </a:rPr>
                        <a:t>2.3: Increased Access to Finance, Business Development and Entrepreneurial Support</a:t>
                      </a:r>
                    </a:p>
                  </a:txBody>
                  <a:tcPr marL="0" marR="0" marT="0" marB="0"/>
                </a:tc>
                <a:tc>
                  <a:txBody>
                    <a:bodyPr/>
                    <a:lstStyle/>
                    <a:p>
                      <a:pPr algn="l" fontAlgn="t"/>
                      <a:r>
                        <a:rPr lang="en-GB" sz="600" b="0" i="0" u="none" strike="noStrike">
                          <a:solidFill>
                            <a:srgbClr val="000000"/>
                          </a:solidFill>
                          <a:effectLst/>
                          <a:latin typeface="Helvetica" pitchFamily="2" charset="0"/>
                        </a:rPr>
                        <a:t>2.3.1  Advocacy on refugees access to financial and banking services (IFC, ILO and UNHCR)</a:t>
                      </a:r>
                    </a:p>
                    <a:p>
                      <a:pPr algn="l" fontAlgn="t"/>
                      <a:r>
                        <a:rPr lang="en-GB" sz="600" b="0" i="0" u="none" strike="noStrike">
                          <a:solidFill>
                            <a:srgbClr val="000000"/>
                          </a:solidFill>
                          <a:effectLst/>
                          <a:latin typeface="Helvetica" pitchFamily="2" charset="0"/>
                        </a:rPr>
                        <a:t>2.3.2. Central Bank, Commercial Banks, Non-banking Financial Institutes, and Microfinance institutions promote financial inclusion and access for refugees (IFC)</a:t>
                      </a:r>
                    </a:p>
                    <a:p>
                      <a:pPr algn="l" fontAlgn="t"/>
                      <a:r>
                        <a:rPr lang="en-GB" sz="600" b="0" i="0" u="none" strike="noStrike">
                          <a:solidFill>
                            <a:srgbClr val="000000"/>
                          </a:solidFill>
                          <a:effectLst/>
                          <a:latin typeface="Helvetica" pitchFamily="2" charset="0"/>
                        </a:rPr>
                        <a:t>2.3.3 FDPs/HCs adolescents and youth entrepreneurship and social innovation skills are enhanced (UNICEF).</a:t>
                      </a:r>
                    </a:p>
                    <a:p>
                      <a:pPr algn="l" fontAlgn="t"/>
                      <a:r>
                        <a:rPr lang="en-GB" sz="600" b="0" i="0" u="none" strike="noStrike">
                          <a:solidFill>
                            <a:srgbClr val="000000"/>
                          </a:solidFill>
                          <a:effectLst/>
                          <a:latin typeface="Helvetica" pitchFamily="2" charset="0"/>
                        </a:rPr>
                        <a:t>2.3.4 FDPs and HCs supported to develop their entrepreneurial skills to start, improve, scale up, and digitalise their businesses (ILO)</a:t>
                      </a:r>
                    </a:p>
                    <a:p>
                      <a:pPr algn="l" fontAlgn="t"/>
                      <a:r>
                        <a:rPr lang="en-GB" sz="600" b="0" i="0" u="none" strike="noStrike">
                          <a:solidFill>
                            <a:srgbClr val="000000"/>
                          </a:solidFill>
                          <a:effectLst/>
                          <a:latin typeface="Helvetica" pitchFamily="2" charset="0"/>
                        </a:rPr>
                        <a:t>2.3.5 Actual improvements in access to employment and financial inclusion de jure or de facto are ensured through technical coordination meetings among PROSPECTS partners(UNHCR).</a:t>
                      </a:r>
                    </a:p>
                    <a:p>
                      <a:pPr algn="l" fontAlgn="t"/>
                      <a:r>
                        <a:rPr lang="en-GB" sz="600" b="0" i="0" u="none" strike="noStrike">
                          <a:solidFill>
                            <a:srgbClr val="000000"/>
                          </a:solidFill>
                          <a:effectLst/>
                          <a:latin typeface="Helvetica" pitchFamily="2" charset="0"/>
                        </a:rPr>
                        <a:t>2.3.6  FDPs and HCs are capable of managing their finances effectively (ILO)</a:t>
                      </a:r>
                    </a:p>
                    <a:p>
                      <a:pPr algn="l" fontAlgn="t"/>
                      <a:r>
                        <a:rPr lang="en-GB" sz="600" b="0" i="0" u="none" strike="noStrike">
                          <a:solidFill>
                            <a:srgbClr val="000000"/>
                          </a:solidFill>
                          <a:effectLst/>
                          <a:latin typeface="Helvetica" pitchFamily="2" charset="0"/>
                        </a:rPr>
                        <a:t>2.3.7 FDPs and HCs increased their awareness towards freelancing and supported to find freelancing jobs (ILO).</a:t>
                      </a:r>
                    </a:p>
                  </a:txBody>
                  <a:tcPr marL="0" marR="0" marT="0" marB="0"/>
                </a:tc>
                <a:extLst>
                  <a:ext uri="{0D108BD9-81ED-4DB2-BD59-A6C34878D82A}">
                    <a16:rowId xmlns:a16="http://schemas.microsoft.com/office/drawing/2014/main" val="2387921822"/>
                  </a:ext>
                </a:extLst>
              </a:tr>
              <a:tr h="188825">
                <a:tc>
                  <a:txBody>
                    <a:bodyPr/>
                    <a:lstStyle/>
                    <a:p>
                      <a:pPr algn="l" fontAlgn="t"/>
                      <a:r>
                        <a:rPr lang="en-GB" sz="600" b="0" i="0" u="none" strike="noStrike">
                          <a:solidFill>
                            <a:srgbClr val="000000"/>
                          </a:solidFill>
                          <a:effectLst/>
                          <a:latin typeface="Helvetica" pitchFamily="2" charset="0"/>
                        </a:rPr>
                        <a:t>2.4: Enhanced Capacity to Protect Rights at Work and Promote Safe and Secure Working Environments for All Workers</a:t>
                      </a:r>
                    </a:p>
                  </a:txBody>
                  <a:tcPr marL="0" marR="0" marT="0" marB="0"/>
                </a:tc>
                <a:tc>
                  <a:txBody>
                    <a:bodyPr/>
                    <a:lstStyle/>
                    <a:p>
                      <a:pPr algn="l" fontAlgn="t"/>
                      <a:r>
                        <a:rPr lang="en-GB" sz="600" b="0" i="0" u="none" strike="noStrike">
                          <a:solidFill>
                            <a:srgbClr val="000000"/>
                          </a:solidFill>
                          <a:effectLst/>
                          <a:latin typeface="Helvetica" pitchFamily="2" charset="0"/>
                        </a:rPr>
                        <a:t>2.4.1 Awareness raised on safe and secure working conditions for all workers and employers. (ILO)</a:t>
                      </a:r>
                    </a:p>
                    <a:p>
                      <a:pPr algn="l" fontAlgn="t"/>
                      <a:r>
                        <a:rPr lang="en-GB" sz="600" b="0" i="0" u="none" strike="noStrike">
                          <a:solidFill>
                            <a:srgbClr val="000000"/>
                          </a:solidFill>
                          <a:effectLst/>
                          <a:latin typeface="Helvetica" pitchFamily="2" charset="0"/>
                        </a:rPr>
                        <a:t>2.4.2 Businesses supported to provide safe and secure working spaces.(ILO)</a:t>
                      </a:r>
                    </a:p>
                  </a:txBody>
                  <a:tcPr marL="0" marR="0" marT="0" marB="0"/>
                </a:tc>
                <a:extLst>
                  <a:ext uri="{0D108BD9-81ED-4DB2-BD59-A6C34878D82A}">
                    <a16:rowId xmlns:a16="http://schemas.microsoft.com/office/drawing/2014/main" val="3932318212"/>
                  </a:ext>
                </a:extLst>
              </a:tr>
            </a:tbl>
          </a:graphicData>
        </a:graphic>
      </p:graphicFrame>
      <p:graphicFrame>
        <p:nvGraphicFramePr>
          <p:cNvPr id="6" name="Table 5">
            <a:extLst>
              <a:ext uri="{FF2B5EF4-FFF2-40B4-BE49-F238E27FC236}">
                <a16:creationId xmlns:a16="http://schemas.microsoft.com/office/drawing/2014/main" id="{8C2C71AB-574B-B689-7C18-53D4DA723494}"/>
              </a:ext>
            </a:extLst>
          </p:cNvPr>
          <p:cNvGraphicFramePr>
            <a:graphicFrameLocks noGrp="1"/>
          </p:cNvGraphicFramePr>
          <p:nvPr>
            <p:extLst>
              <p:ext uri="{D42A27DB-BD31-4B8C-83A1-F6EECF244321}">
                <p14:modId xmlns:p14="http://schemas.microsoft.com/office/powerpoint/2010/main" val="2922636413"/>
              </p:ext>
            </p:extLst>
          </p:nvPr>
        </p:nvGraphicFramePr>
        <p:xfrm>
          <a:off x="4786086" y="707886"/>
          <a:ext cx="3310706" cy="5760720"/>
        </p:xfrm>
        <a:graphic>
          <a:graphicData uri="http://schemas.openxmlformats.org/drawingml/2006/table">
            <a:tbl>
              <a:tblPr>
                <a:tableStyleId>{5C22544A-7EE6-4342-B048-85BDC9FD1C3A}</a:tableStyleId>
              </a:tblPr>
              <a:tblGrid>
                <a:gridCol w="848325">
                  <a:extLst>
                    <a:ext uri="{9D8B030D-6E8A-4147-A177-3AD203B41FA5}">
                      <a16:colId xmlns:a16="http://schemas.microsoft.com/office/drawing/2014/main" val="1847950388"/>
                    </a:ext>
                  </a:extLst>
                </a:gridCol>
                <a:gridCol w="2462381">
                  <a:extLst>
                    <a:ext uri="{9D8B030D-6E8A-4147-A177-3AD203B41FA5}">
                      <a16:colId xmlns:a16="http://schemas.microsoft.com/office/drawing/2014/main" val="1691065357"/>
                    </a:ext>
                  </a:extLst>
                </a:gridCol>
              </a:tblGrid>
              <a:tr h="206514">
                <a:tc>
                  <a:txBody>
                    <a:bodyPr/>
                    <a:lstStyle/>
                    <a:p>
                      <a:pPr algn="l" fontAlgn="ctr"/>
                      <a:r>
                        <a:rPr lang="en-GB" sz="600" b="0" i="0" u="none" strike="noStrike">
                          <a:solidFill>
                            <a:schemeClr val="bg1"/>
                          </a:solidFill>
                          <a:effectLst/>
                          <a:latin typeface="Helvetica" pitchFamily="2" charset="0"/>
                        </a:rPr>
                        <a:t>Pillar 3: PROTECTION AND SOCIAL PROTECTION	</a:t>
                      </a:r>
                    </a:p>
                  </a:txBody>
                  <a:tcPr marL="0" marR="0" marT="0" marB="0" anchor="ctr">
                    <a:solidFill>
                      <a:srgbClr val="942093"/>
                    </a:solidFill>
                  </a:tcPr>
                </a:tc>
                <a:tc>
                  <a:txBody>
                    <a:bodyPr/>
                    <a:lstStyle/>
                    <a:p>
                      <a:pPr algn="l" fontAlgn="ctr"/>
                      <a:endParaRPr lang="en-GB" sz="600" b="0" i="0" u="none" strike="noStrike">
                        <a:solidFill>
                          <a:schemeClr val="bg1"/>
                        </a:solidFill>
                        <a:effectLst/>
                        <a:latin typeface="Helvetica" pitchFamily="2" charset="0"/>
                      </a:endParaRPr>
                    </a:p>
                  </a:txBody>
                  <a:tcPr marL="0" marR="0" marT="0" marB="0" anchor="ctr">
                    <a:solidFill>
                      <a:srgbClr val="942093"/>
                    </a:solidFill>
                  </a:tcPr>
                </a:tc>
                <a:extLst>
                  <a:ext uri="{0D108BD9-81ED-4DB2-BD59-A6C34878D82A}">
                    <a16:rowId xmlns:a16="http://schemas.microsoft.com/office/drawing/2014/main" val="2225491583"/>
                  </a:ext>
                </a:extLst>
              </a:tr>
              <a:tr h="362692">
                <a:tc>
                  <a:txBody>
                    <a:bodyPr/>
                    <a:lstStyle/>
                    <a:p>
                      <a:pPr algn="l" fontAlgn="t"/>
                      <a:r>
                        <a:rPr lang="en-GB" sz="600" b="0" i="0" u="none" strike="noStrike">
                          <a:solidFill>
                            <a:srgbClr val="000000"/>
                          </a:solidFill>
                          <a:effectLst/>
                          <a:latin typeface="Helvetica" pitchFamily="2" charset="0"/>
                        </a:rPr>
                        <a:t>3.1: Strengthened Legal, Policy and Regulatory Environment for Refugee Protection/Social Protection and Inclusion</a:t>
                      </a:r>
                    </a:p>
                  </a:txBody>
                  <a:tcPr marL="0" marR="0" marT="0" marB="0"/>
                </a:tc>
                <a:tc>
                  <a:txBody>
                    <a:bodyPr/>
                    <a:lstStyle/>
                    <a:p>
                      <a:r>
                        <a:rPr lang="en-GB" sz="600" b="1">
                          <a:latin typeface="Helvetica" pitchFamily="2" charset="0"/>
                        </a:rPr>
                        <a:t>3.1.1</a:t>
                      </a:r>
                      <a:r>
                        <a:rPr lang="en-GB" sz="600">
                          <a:latin typeface="Helvetica" pitchFamily="2" charset="0"/>
                        </a:rPr>
                        <a:t>: Fair and swift access to registration services for all persons potentially in need of international protection (UNHCR)</a:t>
                      </a:r>
                    </a:p>
                    <a:p>
                      <a:r>
                        <a:rPr lang="en-GB" sz="600" b="1">
                          <a:latin typeface="Helvetica" pitchFamily="2" charset="0"/>
                        </a:rPr>
                        <a:t>3.1.2</a:t>
                      </a:r>
                      <a:r>
                        <a:rPr lang="en-GB" sz="600">
                          <a:latin typeface="Helvetica" pitchFamily="2" charset="0"/>
                        </a:rPr>
                        <a:t>: The Government of Egypt has strengthened capacities to legislate and enforce inclusive and rights-based legal frameworks and policies that promote the rights of refugee and migrant children on the move (UNICEF)</a:t>
                      </a:r>
                    </a:p>
                    <a:p>
                      <a:r>
                        <a:rPr lang="en-GB" sz="600" b="1">
                          <a:latin typeface="Helvetica" pitchFamily="2" charset="0"/>
                        </a:rPr>
                        <a:t>3.1.3</a:t>
                      </a:r>
                      <a:r>
                        <a:rPr lang="en-GB" sz="600">
                          <a:latin typeface="Helvetica" pitchFamily="2" charset="0"/>
                        </a:rPr>
                        <a:t>: The design for sustainable management and financing for UHIS inclusive of refugees is supported (ILO, UNHCR, UNICEF)</a:t>
                      </a:r>
                    </a:p>
                    <a:p>
                      <a:r>
                        <a:rPr lang="en-GB" sz="600" b="1">
                          <a:latin typeface="Helvetica" pitchFamily="2" charset="0"/>
                        </a:rPr>
                        <a:t>3.1.4</a:t>
                      </a:r>
                      <a:r>
                        <a:rPr lang="en-GB" sz="600">
                          <a:latin typeface="Helvetica" pitchFamily="2" charset="0"/>
                        </a:rPr>
                        <a:t>: Support the execution of the Asylum Law and the implementation of the UNHCR-</a:t>
                      </a:r>
                      <a:r>
                        <a:rPr lang="en-GB" sz="600" err="1">
                          <a:latin typeface="Helvetica" pitchFamily="2" charset="0"/>
                        </a:rPr>
                        <a:t>GoE</a:t>
                      </a:r>
                      <a:r>
                        <a:rPr lang="en-GB" sz="600">
                          <a:latin typeface="Helvetica" pitchFamily="2" charset="0"/>
                        </a:rPr>
                        <a:t> transition plan on Registration, Documentation, and Refugee Status Determination (UNHCR)</a:t>
                      </a:r>
                    </a:p>
                  </a:txBody>
                  <a:tcPr marL="0" marR="0" marT="0" marB="0"/>
                </a:tc>
                <a:extLst>
                  <a:ext uri="{0D108BD9-81ED-4DB2-BD59-A6C34878D82A}">
                    <a16:rowId xmlns:a16="http://schemas.microsoft.com/office/drawing/2014/main" val="2009036708"/>
                  </a:ext>
                </a:extLst>
              </a:tr>
              <a:tr h="103597">
                <a:tc>
                  <a:txBody>
                    <a:bodyPr/>
                    <a:lstStyle/>
                    <a:p>
                      <a:pPr algn="l" fontAlgn="t"/>
                      <a:r>
                        <a:rPr lang="en-GB" sz="600" b="0" i="0" u="none" strike="noStrike">
                          <a:solidFill>
                            <a:srgbClr val="000000"/>
                          </a:solidFill>
                          <a:effectLst/>
                          <a:latin typeface="Helvetica" pitchFamily="2" charset="0"/>
                        </a:rPr>
                        <a:t>3.2: Refugees and HCs Have Increased Access To (Strengthened) Community-based, Local and/or National Protection Mechanisms/Services</a:t>
                      </a:r>
                    </a:p>
                  </a:txBody>
                  <a:tcPr marL="0" marR="0" marT="0" marB="0"/>
                </a:tc>
                <a:tc>
                  <a:txBody>
                    <a:bodyPr/>
                    <a:lstStyle/>
                    <a:p>
                      <a:r>
                        <a:rPr lang="en-GB" sz="600" b="0" i="0" u="none" strike="noStrike">
                          <a:solidFill>
                            <a:srgbClr val="000000"/>
                          </a:solidFill>
                          <a:effectLst/>
                          <a:latin typeface="Helvetica" pitchFamily="2" charset="0"/>
                        </a:rPr>
                        <a:t> </a:t>
                      </a:r>
                      <a:r>
                        <a:rPr lang="en-GB" sz="600" b="1">
                          <a:latin typeface="Helvetica" pitchFamily="2" charset="0"/>
                        </a:rPr>
                        <a:t>3.2.1</a:t>
                      </a:r>
                      <a:r>
                        <a:rPr lang="en-GB" sz="600">
                          <a:latin typeface="Helvetica" pitchFamily="2" charset="0"/>
                        </a:rPr>
                        <a:t>: Child protection service providers, formal and community-based, at national and subnational levels, have strengthened capacities to provide improved quality prevention and response services for FDPs, children on the move, and host communities (UNICEF)</a:t>
                      </a:r>
                    </a:p>
                    <a:p>
                      <a:r>
                        <a:rPr lang="en-GB" sz="600" b="1">
                          <a:latin typeface="Helvetica" pitchFamily="2" charset="0"/>
                        </a:rPr>
                        <a:t>3.2.2</a:t>
                      </a:r>
                      <a:r>
                        <a:rPr lang="en-GB" sz="600">
                          <a:latin typeface="Helvetica" pitchFamily="2" charset="0"/>
                        </a:rPr>
                        <a:t>: Parents and Children Camps (UNHCR)</a:t>
                      </a:r>
                    </a:p>
                  </a:txBody>
                  <a:tcPr marL="0" marR="0" marT="0" marB="0"/>
                </a:tc>
                <a:extLst>
                  <a:ext uri="{0D108BD9-81ED-4DB2-BD59-A6C34878D82A}">
                    <a16:rowId xmlns:a16="http://schemas.microsoft.com/office/drawing/2014/main" val="262615416"/>
                  </a:ext>
                </a:extLst>
              </a:tr>
              <a:tr h="103597">
                <a:tc>
                  <a:txBody>
                    <a:bodyPr/>
                    <a:lstStyle/>
                    <a:p>
                      <a:pPr algn="l" fontAlgn="t"/>
                      <a:r>
                        <a:rPr lang="en-GB" sz="600" b="0" i="0" u="none" strike="noStrike">
                          <a:solidFill>
                            <a:srgbClr val="000000"/>
                          </a:solidFill>
                          <a:effectLst/>
                          <a:latin typeface="Helvetica" pitchFamily="2" charset="0"/>
                        </a:rPr>
                        <a:t>3.3 Refugees and HCs Who Do Not Have Access to the Community-based, Local And/or National-level Protection Services Are Provided with Complementary Partner-delivered Protection</a:t>
                      </a:r>
                    </a:p>
                  </a:txBody>
                  <a:tcPr marL="0" marR="0" marT="0" marB="0"/>
                </a:tc>
                <a:tc>
                  <a:txBody>
                    <a:bodyPr/>
                    <a:lstStyle/>
                    <a:p>
                      <a:pPr algn="l" fontAlgn="t"/>
                      <a:r>
                        <a:rPr lang="en-GB" sz="600" b="0" i="0" u="none" strike="noStrike" dirty="0">
                          <a:solidFill>
                            <a:srgbClr val="000000"/>
                          </a:solidFill>
                          <a:effectLst/>
                          <a:latin typeface="Helvetica" pitchFamily="2" charset="0"/>
                        </a:rPr>
                        <a:t>3.3.1: Egypt Refugee Interagency Contact Center (ERICC) is operational and supports accessible, accountable, and coordinated communication with refugee and asylum-seeker communities (UNHCR)</a:t>
                      </a:r>
                    </a:p>
                  </a:txBody>
                  <a:tcPr marL="0" marR="0" marT="0" marB="0"/>
                </a:tc>
                <a:extLst>
                  <a:ext uri="{0D108BD9-81ED-4DB2-BD59-A6C34878D82A}">
                    <a16:rowId xmlns:a16="http://schemas.microsoft.com/office/drawing/2014/main" val="3954364469"/>
                  </a:ext>
                </a:extLst>
              </a:tr>
              <a:tr h="103597">
                <a:tc>
                  <a:txBody>
                    <a:bodyPr/>
                    <a:lstStyle/>
                    <a:p>
                      <a:pPr algn="l" fontAlgn="t"/>
                      <a:r>
                        <a:rPr lang="en-GB" sz="600" b="0" i="0" u="none" strike="noStrike">
                          <a:solidFill>
                            <a:srgbClr val="000000"/>
                          </a:solidFill>
                          <a:effectLst/>
                          <a:latin typeface="Helvetica" pitchFamily="2" charset="0"/>
                        </a:rPr>
                        <a:t>3.4: FDPs and HCs Have Increased Access To (Strengthened) Community-based, Local and/or National-level Social Protection Mechanisms/Services</a:t>
                      </a:r>
                    </a:p>
                  </a:txBody>
                  <a:tcPr marL="0" marR="0" marT="0" marB="0"/>
                </a:tc>
                <a:tc>
                  <a:txBody>
                    <a:bodyPr/>
                    <a:lstStyle/>
                    <a:p>
                      <a:r>
                        <a:rPr lang="en-GB" sz="600" b="1">
                          <a:latin typeface="Helvetica" pitchFamily="2" charset="0"/>
                        </a:rPr>
                        <a:t>3.4.1</a:t>
                      </a:r>
                      <a:r>
                        <a:rPr lang="en-GB" sz="600">
                          <a:latin typeface="Helvetica" pitchFamily="2" charset="0"/>
                        </a:rPr>
                        <a:t>: The UHIS is strengthened to include refugees and informal workers, supporting pilot implementation (ILO &amp; UNHCR)</a:t>
                      </a:r>
                    </a:p>
                    <a:p>
                      <a:r>
                        <a:rPr lang="en-GB" sz="600" b="1">
                          <a:latin typeface="Helvetica" pitchFamily="2" charset="0"/>
                        </a:rPr>
                        <a:t>3.4.2</a:t>
                      </a:r>
                      <a:r>
                        <a:rPr lang="en-GB" sz="600">
                          <a:latin typeface="Helvetica" pitchFamily="2" charset="0"/>
                        </a:rPr>
                        <a:t>: Female Sudanese refugees are supported through cash-for-work and skills development programmes (ILO)</a:t>
                      </a:r>
                    </a:p>
                    <a:p>
                      <a:r>
                        <a:rPr lang="en-GB" sz="600" b="1">
                          <a:latin typeface="Helvetica" pitchFamily="2" charset="0"/>
                        </a:rPr>
                        <a:t>3.4.3</a:t>
                      </a:r>
                      <a:r>
                        <a:rPr lang="en-GB" sz="600">
                          <a:latin typeface="Helvetica" pitchFamily="2" charset="0"/>
                        </a:rPr>
                        <a:t>: Proof of concept and financing model developed for the inclusion of vulnerable refugee families within the national social assistance programme (UNICEF, UNHCR)</a:t>
                      </a:r>
                    </a:p>
                    <a:p>
                      <a:r>
                        <a:rPr lang="en-GB" sz="600" b="1">
                          <a:latin typeface="Helvetica" pitchFamily="2" charset="0"/>
                        </a:rPr>
                        <a:t>3.4.4</a:t>
                      </a:r>
                      <a:r>
                        <a:rPr lang="en-GB" sz="600">
                          <a:latin typeface="Helvetica" pitchFamily="2" charset="0"/>
                        </a:rPr>
                        <a:t>: Strengthened implementation of an inclusive national social assistance programme through capacity building, technical support, and peer-to-peer learning (UNICEF)</a:t>
                      </a:r>
                    </a:p>
                    <a:p>
                      <a:r>
                        <a:rPr lang="en-GB" sz="600" b="1">
                          <a:latin typeface="Helvetica" pitchFamily="2" charset="0"/>
                        </a:rPr>
                        <a:t>3.4.5</a:t>
                      </a:r>
                      <a:r>
                        <a:rPr lang="en-GB" sz="600">
                          <a:latin typeface="Helvetica" pitchFamily="2" charset="0"/>
                        </a:rPr>
                        <a:t>: National social protection system is strengthened to effectively support vulnerable FDP children and families (UNICEF)</a:t>
                      </a:r>
                    </a:p>
                    <a:p>
                      <a:r>
                        <a:rPr lang="en-GB" sz="600" b="1">
                          <a:latin typeface="Helvetica" pitchFamily="2" charset="0"/>
                        </a:rPr>
                        <a:t>3.4.6</a:t>
                      </a:r>
                      <a:r>
                        <a:rPr lang="en-GB" sz="600">
                          <a:latin typeface="Helvetica" pitchFamily="2" charset="0"/>
                        </a:rPr>
                        <a:t>: Refugees and HCs have increased access to (strengthened) protection services through national and community-based systems (UNHCR)</a:t>
                      </a:r>
                    </a:p>
                    <a:p>
                      <a:r>
                        <a:rPr lang="en-GB" sz="600" b="1">
                          <a:latin typeface="Helvetica" pitchFamily="2" charset="0"/>
                        </a:rPr>
                        <a:t>3.4.7</a:t>
                      </a:r>
                      <a:r>
                        <a:rPr lang="en-GB" sz="600">
                          <a:latin typeface="Helvetica" pitchFamily="2" charset="0"/>
                        </a:rPr>
                        <a:t>: Inclusive community </a:t>
                      </a:r>
                      <a:r>
                        <a:rPr lang="en-GB" sz="600" err="1">
                          <a:latin typeface="Helvetica" pitchFamily="2" charset="0"/>
                        </a:rPr>
                        <a:t>centers</a:t>
                      </a:r>
                      <a:r>
                        <a:rPr lang="en-GB" sz="600">
                          <a:latin typeface="Helvetica" pitchFamily="2" charset="0"/>
                        </a:rPr>
                        <a:t> are established to promote social cohesion between FDPs and host communities (UNHCR)</a:t>
                      </a:r>
                    </a:p>
                    <a:p>
                      <a:r>
                        <a:rPr lang="en-GB" sz="600" b="1">
                          <a:latin typeface="Helvetica" pitchFamily="2" charset="0"/>
                        </a:rPr>
                        <a:t>3.4.8</a:t>
                      </a:r>
                      <a:r>
                        <a:rPr lang="en-GB" sz="600">
                          <a:latin typeface="Helvetica" pitchFamily="2" charset="0"/>
                        </a:rPr>
                        <a:t>: Linkages are developed for graduation from non-contributory social protection systems (UNHCR)</a:t>
                      </a:r>
                    </a:p>
                    <a:p>
                      <a:r>
                        <a:rPr lang="en-GB" sz="600" b="1">
                          <a:latin typeface="Helvetica" pitchFamily="2" charset="0"/>
                        </a:rPr>
                        <a:t>3.4.9</a:t>
                      </a:r>
                      <a:r>
                        <a:rPr lang="en-GB" sz="600">
                          <a:latin typeface="Helvetica" pitchFamily="2" charset="0"/>
                        </a:rPr>
                        <a:t>: Lessons learned on economic inclusion opportunities are identified in liaison with FORSA (UNHCR)</a:t>
                      </a:r>
                    </a:p>
                    <a:p>
                      <a:r>
                        <a:rPr lang="en-GB" sz="600" b="1">
                          <a:latin typeface="Helvetica" pitchFamily="2" charset="0"/>
                        </a:rPr>
                        <a:t>3.4.10</a:t>
                      </a:r>
                      <a:r>
                        <a:rPr lang="en-GB" sz="600">
                          <a:latin typeface="Helvetica" pitchFamily="2" charset="0"/>
                        </a:rPr>
                        <a:t>: PROSPECTS activities support access to state-based protection services under the forthcoming Asylum Law (UNHCR)</a:t>
                      </a:r>
                    </a:p>
                  </a:txBody>
                  <a:tcPr marL="0" marR="0" marT="0" marB="0"/>
                </a:tc>
                <a:extLst>
                  <a:ext uri="{0D108BD9-81ED-4DB2-BD59-A6C34878D82A}">
                    <a16:rowId xmlns:a16="http://schemas.microsoft.com/office/drawing/2014/main" val="1217159925"/>
                  </a:ext>
                </a:extLst>
              </a:tr>
              <a:tr h="233093">
                <a:tc>
                  <a:txBody>
                    <a:bodyPr/>
                    <a:lstStyle/>
                    <a:p>
                      <a:pPr algn="l" fontAlgn="t"/>
                      <a:r>
                        <a:rPr lang="en-GB" sz="600" b="0" i="0" u="none" strike="noStrike">
                          <a:solidFill>
                            <a:srgbClr val="000000"/>
                          </a:solidFill>
                          <a:effectLst/>
                          <a:latin typeface="Helvetica" pitchFamily="2" charset="0"/>
                        </a:rPr>
                        <a:t>3.5: FDPs and HCs Who Do Not Have Access to the Community-based, Local and/or National-level Social Protection Services Are Provided with Complementary Partner-Delivered Social Protection</a:t>
                      </a:r>
                    </a:p>
                  </a:txBody>
                  <a:tcPr marL="0" marR="0" marT="0" marB="0"/>
                </a:tc>
                <a:tc>
                  <a:txBody>
                    <a:bodyPr/>
                    <a:lstStyle/>
                    <a:p>
                      <a:r>
                        <a:rPr lang="en-GB" sz="600" b="1" dirty="0">
                          <a:latin typeface="Helvetica" pitchFamily="2" charset="0"/>
                        </a:rPr>
                        <a:t>3.5.1</a:t>
                      </a:r>
                      <a:r>
                        <a:rPr lang="en-GB" sz="600" dirty="0">
                          <a:latin typeface="Helvetica" pitchFamily="2" charset="0"/>
                        </a:rPr>
                        <a:t>: Inclusive community </a:t>
                      </a:r>
                      <a:r>
                        <a:rPr lang="en-GB" sz="600" dirty="0" err="1">
                          <a:latin typeface="Helvetica" pitchFamily="2" charset="0"/>
                        </a:rPr>
                        <a:t>center</a:t>
                      </a:r>
                      <a:r>
                        <a:rPr lang="en-GB" sz="600" dirty="0">
                          <a:latin typeface="Helvetica" pitchFamily="2" charset="0"/>
                        </a:rPr>
                        <a:t> activities are implemented, transitioning from digital learning spaces to multi-purpose </a:t>
                      </a:r>
                      <a:r>
                        <a:rPr lang="en-GB" sz="600" dirty="0" err="1">
                          <a:latin typeface="Helvetica" pitchFamily="2" charset="0"/>
                        </a:rPr>
                        <a:t>centers</a:t>
                      </a:r>
                      <a:r>
                        <a:rPr lang="en-GB" sz="600" dirty="0">
                          <a:latin typeface="Helvetica" pitchFamily="2" charset="0"/>
                        </a:rPr>
                        <a:t> (UNHCR)</a:t>
                      </a:r>
                    </a:p>
                    <a:p>
                      <a:r>
                        <a:rPr lang="en-GB" sz="600" b="1" dirty="0">
                          <a:latin typeface="Helvetica" pitchFamily="2" charset="0"/>
                        </a:rPr>
                        <a:t>3.5.2</a:t>
                      </a:r>
                      <a:r>
                        <a:rPr lang="en-GB" sz="600" dirty="0">
                          <a:latin typeface="Helvetica" pitchFamily="2" charset="0"/>
                        </a:rPr>
                        <a:t>: Inclusive infrastructure is provided to support access for persons of diverse profiles and needs (UNHCR)</a:t>
                      </a:r>
                    </a:p>
                  </a:txBody>
                  <a:tcPr marL="0" marR="0" marT="0" marB="0"/>
                </a:tc>
                <a:extLst>
                  <a:ext uri="{0D108BD9-81ED-4DB2-BD59-A6C34878D82A}">
                    <a16:rowId xmlns:a16="http://schemas.microsoft.com/office/drawing/2014/main" val="4107795827"/>
                  </a:ext>
                </a:extLst>
              </a:tr>
            </a:tbl>
          </a:graphicData>
        </a:graphic>
      </p:graphicFrame>
      <p:graphicFrame>
        <p:nvGraphicFramePr>
          <p:cNvPr id="10" name="Table 9">
            <a:extLst>
              <a:ext uri="{FF2B5EF4-FFF2-40B4-BE49-F238E27FC236}">
                <a16:creationId xmlns:a16="http://schemas.microsoft.com/office/drawing/2014/main" id="{97C01008-A8D4-94AC-6E50-F86A70FEB3AA}"/>
              </a:ext>
            </a:extLst>
          </p:cNvPr>
          <p:cNvGraphicFramePr>
            <a:graphicFrameLocks noGrp="1"/>
          </p:cNvGraphicFramePr>
          <p:nvPr>
            <p:extLst>
              <p:ext uri="{D42A27DB-BD31-4B8C-83A1-F6EECF244321}">
                <p14:modId xmlns:p14="http://schemas.microsoft.com/office/powerpoint/2010/main" val="3130923868"/>
              </p:ext>
            </p:extLst>
          </p:nvPr>
        </p:nvGraphicFramePr>
        <p:xfrm>
          <a:off x="8162696" y="701834"/>
          <a:ext cx="1744892" cy="4026814"/>
        </p:xfrm>
        <a:graphic>
          <a:graphicData uri="http://schemas.openxmlformats.org/drawingml/2006/table">
            <a:tbl>
              <a:tblPr>
                <a:tableStyleId>{5C22544A-7EE6-4342-B048-85BDC9FD1C3A}</a:tableStyleId>
              </a:tblPr>
              <a:tblGrid>
                <a:gridCol w="618839">
                  <a:extLst>
                    <a:ext uri="{9D8B030D-6E8A-4147-A177-3AD203B41FA5}">
                      <a16:colId xmlns:a16="http://schemas.microsoft.com/office/drawing/2014/main" val="807128524"/>
                    </a:ext>
                  </a:extLst>
                </a:gridCol>
                <a:gridCol w="1126053">
                  <a:extLst>
                    <a:ext uri="{9D8B030D-6E8A-4147-A177-3AD203B41FA5}">
                      <a16:colId xmlns:a16="http://schemas.microsoft.com/office/drawing/2014/main" val="691908834"/>
                    </a:ext>
                  </a:extLst>
                </a:gridCol>
              </a:tblGrid>
              <a:tr h="232064">
                <a:tc>
                  <a:txBody>
                    <a:bodyPr/>
                    <a:lstStyle/>
                    <a:p>
                      <a:pPr algn="l" fontAlgn="ctr"/>
                      <a:r>
                        <a:rPr lang="en-GB" sz="600" b="0" i="0" u="none" strike="noStrike">
                          <a:solidFill>
                            <a:schemeClr val="bg1"/>
                          </a:solidFill>
                          <a:effectLst/>
                          <a:latin typeface="Helvetica" pitchFamily="2" charset="0"/>
                        </a:rPr>
                        <a:t>Pillar 4: CRITICAL INFRASTRUCTURE	</a:t>
                      </a:r>
                    </a:p>
                  </a:txBody>
                  <a:tcPr marL="0" marR="0" marT="0" marB="0" anchor="ctr">
                    <a:solidFill>
                      <a:schemeClr val="tx1">
                        <a:lumMod val="75000"/>
                        <a:lumOff val="25000"/>
                      </a:schemeClr>
                    </a:solidFill>
                  </a:tcPr>
                </a:tc>
                <a:tc>
                  <a:txBody>
                    <a:bodyPr/>
                    <a:lstStyle/>
                    <a:p>
                      <a:pPr algn="l" fontAlgn="ctr"/>
                      <a:endParaRPr lang="en-GB" sz="600" b="0" i="0" u="none" strike="noStrike">
                        <a:solidFill>
                          <a:schemeClr val="bg1"/>
                        </a:solidFill>
                        <a:effectLst/>
                        <a:latin typeface="Helvetica" pitchFamily="2"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2570910995"/>
                  </a:ext>
                </a:extLst>
              </a:tr>
              <a:tr h="460654">
                <a:tc>
                  <a:txBody>
                    <a:bodyPr/>
                    <a:lstStyle/>
                    <a:p>
                      <a:pPr algn="l" fontAlgn="t"/>
                      <a:r>
                        <a:rPr lang="en-GB" sz="600" b="0" i="0" u="none" strike="noStrike">
                          <a:solidFill>
                            <a:srgbClr val="000000"/>
                          </a:solidFill>
                          <a:effectLst/>
                          <a:latin typeface="Helvetica" pitchFamily="2" charset="0"/>
                        </a:rPr>
                        <a:t>4.1: Improved Access to WASH Facilities by FDPs and HCs</a:t>
                      </a:r>
                    </a:p>
                  </a:txBody>
                  <a:tcPr marL="0" marR="0" marT="0" marB="0"/>
                </a:tc>
                <a:tc>
                  <a:txBody>
                    <a:bodyPr/>
                    <a:lstStyle/>
                    <a:p>
                      <a:pPr algn="l" fontAlgn="t"/>
                      <a:r>
                        <a:rPr lang="en-GB" sz="600" b="0" i="0" u="none" strike="noStrike">
                          <a:solidFill>
                            <a:srgbClr val="000000"/>
                          </a:solidFill>
                          <a:effectLst/>
                          <a:latin typeface="Helvetica" pitchFamily="2" charset="0"/>
                        </a:rPr>
                        <a:t>Improved access to water, sanitation and hygiene (WASH) in school for FDP and HC</a:t>
                      </a:r>
                    </a:p>
                  </a:txBody>
                  <a:tcPr marL="0" marR="0" marT="0" marB="0"/>
                </a:tc>
                <a:extLst>
                  <a:ext uri="{0D108BD9-81ED-4DB2-BD59-A6C34878D82A}">
                    <a16:rowId xmlns:a16="http://schemas.microsoft.com/office/drawing/2014/main" val="621017269"/>
                  </a:ext>
                </a:extLst>
              </a:tr>
              <a:tr h="460654">
                <a:tc>
                  <a:txBody>
                    <a:bodyPr/>
                    <a:lstStyle/>
                    <a:p>
                      <a:pPr algn="l" fontAlgn="t"/>
                      <a:r>
                        <a:rPr lang="en-GB" sz="600" b="0" i="0" u="none" strike="noStrike">
                          <a:solidFill>
                            <a:srgbClr val="000000"/>
                          </a:solidFill>
                          <a:effectLst/>
                          <a:latin typeface="Helvetica" pitchFamily="2" charset="0"/>
                        </a:rPr>
                        <a:t>4.2: Enhanced Management, Capacity, And Sustainability for Critical Infrastructure</a:t>
                      </a:r>
                    </a:p>
                  </a:txBody>
                  <a:tcPr marL="0" marR="0" marT="0" marB="0"/>
                </a:tc>
                <a:tc>
                  <a:txBody>
                    <a:bodyPr/>
                    <a:lstStyle/>
                    <a:p>
                      <a:pPr algn="l" fontAlgn="t"/>
                      <a:r>
                        <a:rPr lang="en-GB" sz="600" b="0" i="0" u="none" strike="noStrike">
                          <a:solidFill>
                            <a:srgbClr val="000000"/>
                          </a:solidFill>
                          <a:effectLst/>
                          <a:latin typeface="Helvetica" pitchFamily="2" charset="0"/>
                        </a:rPr>
                        <a:t>NA</a:t>
                      </a:r>
                    </a:p>
                  </a:txBody>
                  <a:tcPr marL="0" marR="0" marT="0" marB="0"/>
                </a:tc>
                <a:extLst>
                  <a:ext uri="{0D108BD9-81ED-4DB2-BD59-A6C34878D82A}">
                    <a16:rowId xmlns:a16="http://schemas.microsoft.com/office/drawing/2014/main" val="3435106391"/>
                  </a:ext>
                </a:extLst>
              </a:tr>
              <a:tr h="460654">
                <a:tc>
                  <a:txBody>
                    <a:bodyPr/>
                    <a:lstStyle/>
                    <a:p>
                      <a:pPr algn="l" fontAlgn="t"/>
                      <a:r>
                        <a:rPr lang="en-GB" sz="600" b="0" i="0" u="none" strike="noStrike">
                          <a:solidFill>
                            <a:srgbClr val="000000"/>
                          </a:solidFill>
                          <a:effectLst/>
                          <a:latin typeface="Helvetica" pitchFamily="2" charset="0"/>
                        </a:rPr>
                        <a:t>4.3: Improved Access to Quality and Affordable Housing by FDPs and HCs</a:t>
                      </a:r>
                    </a:p>
                  </a:txBody>
                  <a:tcPr marL="0" marR="0" marT="0" marB="0"/>
                </a:tc>
                <a:tc>
                  <a:txBody>
                    <a:bodyPr/>
                    <a:lstStyle/>
                    <a:p>
                      <a:pPr algn="l" fontAlgn="t"/>
                      <a:r>
                        <a:rPr lang="en-GB" sz="600" b="0" i="0" u="none" strike="noStrike">
                          <a:solidFill>
                            <a:srgbClr val="000000"/>
                          </a:solidFill>
                          <a:effectLst/>
                          <a:latin typeface="Helvetica" pitchFamily="2" charset="0"/>
                        </a:rPr>
                        <a:t>4.3.1 Enhanced support to RLOs working on housing in the community.</a:t>
                      </a:r>
                    </a:p>
                    <a:p>
                      <a:pPr algn="l" fontAlgn="t"/>
                      <a:r>
                        <a:rPr lang="en-GB" sz="600" b="0" i="0" u="none" strike="noStrike">
                          <a:solidFill>
                            <a:srgbClr val="000000"/>
                          </a:solidFill>
                          <a:effectLst/>
                          <a:latin typeface="Helvetica" pitchFamily="2" charset="0"/>
                        </a:rPr>
                        <a:t>4.3.2 Legal aid for refugees on housing to address issues including eviction and exploitation that are on the rise since the Sudan situation.</a:t>
                      </a:r>
                    </a:p>
                    <a:p>
                      <a:pPr algn="l" fontAlgn="t"/>
                      <a:r>
                        <a:rPr lang="en-GB" sz="600" b="0" i="0" u="none" strike="noStrike">
                          <a:solidFill>
                            <a:srgbClr val="000000"/>
                          </a:solidFill>
                          <a:effectLst/>
                          <a:latin typeface="Helvetica" pitchFamily="2" charset="0"/>
                        </a:rPr>
                        <a:t>4.3.3 An extension of housing grants.</a:t>
                      </a:r>
                    </a:p>
                    <a:p>
                      <a:pPr algn="l" fontAlgn="t"/>
                      <a:r>
                        <a:rPr lang="en-GB" sz="600" b="0" i="0" u="none" strike="noStrike">
                          <a:solidFill>
                            <a:srgbClr val="000000"/>
                          </a:solidFill>
                          <a:effectLst/>
                          <a:latin typeface="Helvetica" pitchFamily="2" charset="0"/>
                        </a:rPr>
                        <a:t>4.3.4 A mapping of refugee housing and conditions in Greater Cairo.</a:t>
                      </a:r>
                    </a:p>
                    <a:p>
                      <a:pPr algn="l" fontAlgn="t"/>
                      <a:r>
                        <a:rPr lang="en-GB" sz="600" b="0" i="0" u="none" strike="noStrike">
                          <a:solidFill>
                            <a:srgbClr val="000000"/>
                          </a:solidFill>
                          <a:effectLst/>
                          <a:latin typeface="Helvetica" pitchFamily="2" charset="0"/>
                        </a:rPr>
                        <a:t>4.3.5 Advocacy towards a quota of social housing for refugees and asylum-seekers.</a:t>
                      </a:r>
                    </a:p>
                  </a:txBody>
                  <a:tcPr marL="0" marR="0" marT="0" marB="0"/>
                </a:tc>
                <a:extLst>
                  <a:ext uri="{0D108BD9-81ED-4DB2-BD59-A6C34878D82A}">
                    <a16:rowId xmlns:a16="http://schemas.microsoft.com/office/drawing/2014/main" val="1150443772"/>
                  </a:ext>
                </a:extLst>
              </a:tr>
              <a:tr h="170421">
                <a:tc>
                  <a:txBody>
                    <a:bodyPr/>
                    <a:lstStyle/>
                    <a:p>
                      <a:pPr algn="l" fontAlgn="t"/>
                      <a:r>
                        <a:rPr lang="en-GB" sz="600" b="0" i="0" u="none" strike="noStrike">
                          <a:solidFill>
                            <a:srgbClr val="000000"/>
                          </a:solidFill>
                          <a:effectLst/>
                          <a:latin typeface="Helvetica" pitchFamily="2" charset="0"/>
                        </a:rPr>
                        <a:t>4.4: Improved Inclusive Access to Digital Connectivity and Internet for FDPs and HCs</a:t>
                      </a:r>
                    </a:p>
                  </a:txBody>
                  <a:tcPr marL="0" marR="0" marT="0" marB="0"/>
                </a:tc>
                <a:tc>
                  <a:txBody>
                    <a:bodyPr/>
                    <a:lstStyle/>
                    <a:p>
                      <a:pPr algn="l" fontAlgn="t"/>
                      <a:r>
                        <a:rPr lang="en-GB" sz="600" b="0" i="0" u="none" strike="noStrike">
                          <a:solidFill>
                            <a:srgbClr val="000000"/>
                          </a:solidFill>
                          <a:effectLst/>
                          <a:latin typeface="Helvetica" pitchFamily="2" charset="0"/>
                        </a:rPr>
                        <a:t>4.4.1 Access to information on employment related services and connectivity are provided to refugees during reception. (UNHCR).</a:t>
                      </a:r>
                    </a:p>
                    <a:p>
                      <a:pPr algn="l" fontAlgn="t"/>
                      <a:endParaRPr lang="en-GB" sz="600" b="0" i="0" u="none" strike="noStrike">
                        <a:solidFill>
                          <a:srgbClr val="000000"/>
                        </a:solidFill>
                        <a:effectLst/>
                        <a:latin typeface="Helvetica" pitchFamily="2" charset="0"/>
                      </a:endParaRPr>
                    </a:p>
                    <a:p>
                      <a:pPr algn="l" fontAlgn="t"/>
                      <a:r>
                        <a:rPr lang="en-GB" sz="600" b="0" i="0" u="none" strike="noStrike">
                          <a:solidFill>
                            <a:srgbClr val="000000"/>
                          </a:solidFill>
                          <a:effectLst/>
                          <a:latin typeface="Helvetica" pitchFamily="2" charset="0"/>
                        </a:rPr>
                        <a:t>4.4.2 FDPs and HCs supported with tech tools and equipment through competitions (for example, for those enrolled and completed digital skills development trainings).</a:t>
                      </a:r>
                    </a:p>
                  </a:txBody>
                  <a:tcPr marL="0" marR="0" marT="0" marB="0"/>
                </a:tc>
                <a:extLst>
                  <a:ext uri="{0D108BD9-81ED-4DB2-BD59-A6C34878D82A}">
                    <a16:rowId xmlns:a16="http://schemas.microsoft.com/office/drawing/2014/main" val="3776993736"/>
                  </a:ext>
                </a:extLst>
              </a:tr>
            </a:tbl>
          </a:graphicData>
        </a:graphic>
      </p:graphicFrame>
      <p:graphicFrame>
        <p:nvGraphicFramePr>
          <p:cNvPr id="3" name="Table 2">
            <a:extLst>
              <a:ext uri="{FF2B5EF4-FFF2-40B4-BE49-F238E27FC236}">
                <a16:creationId xmlns:a16="http://schemas.microsoft.com/office/drawing/2014/main" id="{5D770F9B-B1E8-5BD4-9DB9-E92CA377EDB6}"/>
              </a:ext>
            </a:extLst>
          </p:cNvPr>
          <p:cNvGraphicFramePr>
            <a:graphicFrameLocks noGrp="1"/>
          </p:cNvGraphicFramePr>
          <p:nvPr>
            <p:extLst>
              <p:ext uri="{D42A27DB-BD31-4B8C-83A1-F6EECF244321}">
                <p14:modId xmlns:p14="http://schemas.microsoft.com/office/powerpoint/2010/main" val="262144101"/>
              </p:ext>
            </p:extLst>
          </p:nvPr>
        </p:nvGraphicFramePr>
        <p:xfrm>
          <a:off x="110295" y="4868804"/>
          <a:ext cx="2414444" cy="1593509"/>
        </p:xfrm>
        <a:graphic>
          <a:graphicData uri="http://schemas.openxmlformats.org/drawingml/2006/table">
            <a:tbl>
              <a:tblPr>
                <a:tableStyleId>{5C22544A-7EE6-4342-B048-85BDC9FD1C3A}</a:tableStyleId>
              </a:tblPr>
              <a:tblGrid>
                <a:gridCol w="667928">
                  <a:extLst>
                    <a:ext uri="{9D8B030D-6E8A-4147-A177-3AD203B41FA5}">
                      <a16:colId xmlns:a16="http://schemas.microsoft.com/office/drawing/2014/main" val="258249998"/>
                    </a:ext>
                  </a:extLst>
                </a:gridCol>
                <a:gridCol w="1746516">
                  <a:extLst>
                    <a:ext uri="{9D8B030D-6E8A-4147-A177-3AD203B41FA5}">
                      <a16:colId xmlns:a16="http://schemas.microsoft.com/office/drawing/2014/main" val="719614085"/>
                    </a:ext>
                  </a:extLst>
                </a:gridCol>
              </a:tblGrid>
              <a:tr h="239810">
                <a:tc>
                  <a:txBody>
                    <a:bodyPr/>
                    <a:lstStyle/>
                    <a:p>
                      <a:pPr algn="l" fontAlgn="t"/>
                      <a:r>
                        <a:rPr lang="en-GB" sz="600" u="none" strike="noStrike">
                          <a:effectLst/>
                        </a:rPr>
                        <a:t>Cross-cutting Policy-work</a:t>
                      </a:r>
                      <a:endParaRPr lang="en-GB" sz="600" b="1"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Cross-cutting Policy work and Capacity Development for national partners to better response (market-led interventions) to refugees’ and host communities’ context</a:t>
                      </a:r>
                      <a:endParaRPr lang="en-GB" sz="600" b="1"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700369556"/>
                  </a:ext>
                </a:extLst>
              </a:tr>
              <a:tr h="427030">
                <a:tc>
                  <a:txBody>
                    <a:bodyPr/>
                    <a:lstStyle/>
                    <a:p>
                      <a:pPr algn="l" fontAlgn="t"/>
                      <a:r>
                        <a:rPr lang="en-GB" sz="600" u="none" strike="noStrike">
                          <a:effectLst/>
                        </a:rPr>
                        <a:t>Better socio-economic understanding and response to refugees’ and host communities’ context</a:t>
                      </a:r>
                      <a:endParaRPr lang="en-GB" sz="600" b="1"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Knowledge Management and sharing,  and Public Events: Better socio-economic understanding and response to refugees’ and host communities’ context</a:t>
                      </a:r>
                      <a:endParaRPr lang="en-GB" sz="600" b="1"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1111208464"/>
                  </a:ext>
                </a:extLst>
              </a:tr>
              <a:tr h="404789">
                <a:tc>
                  <a:txBody>
                    <a:bodyPr/>
                    <a:lstStyle/>
                    <a:p>
                      <a:pPr algn="l" fontAlgn="t"/>
                      <a:r>
                        <a:rPr lang="en-GB" sz="600" u="none" strike="noStrike">
                          <a:effectLst/>
                        </a:rPr>
                        <a:t>Cross-pillar</a:t>
                      </a:r>
                      <a:endParaRPr lang="en-GB" sz="600" b="1"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Analytical Activities on Spillover Effects of the Sudan Crisis and Inform Dialogue with Partners on Policy options</a:t>
                      </a:r>
                      <a:endParaRPr lang="en-GB" sz="600" b="1"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794272029"/>
                  </a:ext>
                </a:extLst>
              </a:tr>
              <a:tr h="66460">
                <a:tc>
                  <a:txBody>
                    <a:bodyPr/>
                    <a:lstStyle/>
                    <a:p>
                      <a:pPr algn="l" fontAlgn="t"/>
                      <a:r>
                        <a:rPr lang="en-FR" sz="600" u="none" strike="noStrike">
                          <a:effectLst/>
                        </a:rPr>
                        <a:t> </a:t>
                      </a:r>
                      <a:endParaRPr lang="en-FR" sz="600" b="1"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Referral mechanism between partners and programmes</a:t>
                      </a:r>
                      <a:endParaRPr lang="en-GB" sz="600" b="1"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890014410"/>
                  </a:ext>
                </a:extLst>
              </a:tr>
            </a:tbl>
          </a:graphicData>
        </a:graphic>
      </p:graphicFrame>
      <p:sp>
        <p:nvSpPr>
          <p:cNvPr id="2" name="Rectangle 1">
            <a:extLst>
              <a:ext uri="{FF2B5EF4-FFF2-40B4-BE49-F238E27FC236}">
                <a16:creationId xmlns:a16="http://schemas.microsoft.com/office/drawing/2014/main" id="{656A61F1-4B83-8BE3-460E-D3794DB4FDB9}"/>
              </a:ext>
            </a:extLst>
          </p:cNvPr>
          <p:cNvSpPr/>
          <p:nvPr/>
        </p:nvSpPr>
        <p:spPr>
          <a:xfrm>
            <a:off x="0" y="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a:latin typeface="Helvetica" pitchFamily="2" charset="0"/>
            </a:endParaRPr>
          </a:p>
        </p:txBody>
      </p:sp>
      <p:sp>
        <p:nvSpPr>
          <p:cNvPr id="9" name="TextBox 8">
            <a:extLst>
              <a:ext uri="{FF2B5EF4-FFF2-40B4-BE49-F238E27FC236}">
                <a16:creationId xmlns:a16="http://schemas.microsoft.com/office/drawing/2014/main" id="{2917B657-4D10-88BF-CF5B-AE3EEC4ECBDA}"/>
              </a:ext>
            </a:extLst>
          </p:cNvPr>
          <p:cNvSpPr txBox="1"/>
          <p:nvPr/>
        </p:nvSpPr>
        <p:spPr>
          <a:xfrm>
            <a:off x="28131" y="73425"/>
            <a:ext cx="601679" cy="276999"/>
          </a:xfrm>
          <a:prstGeom prst="rect">
            <a:avLst/>
          </a:prstGeom>
          <a:noFill/>
        </p:spPr>
        <p:txBody>
          <a:bodyPr wrap="square" lIns="0" tIns="0" rIns="0" bIns="0" anchor="t">
            <a:spAutoFit/>
          </a:bodyPr>
          <a:lstStyle/>
          <a:p>
            <a:pPr algn="ctr"/>
            <a:r>
              <a:rPr lang="en-US" sz="600" dirty="0">
                <a:latin typeface="Helvetica" pitchFamily="2" charset="0"/>
                <a:cs typeface="Helvetica" panose="020B0604020202020204" pitchFamily="34" charset="0"/>
              </a:rPr>
              <a:t>PROSPECTS </a:t>
            </a:r>
            <a:r>
              <a:rPr lang="en-US" sz="600" b="1" dirty="0">
                <a:latin typeface="Helvetica" pitchFamily="2" charset="0"/>
                <a:cs typeface="Helvetica" panose="020B0604020202020204" pitchFamily="34" charset="0"/>
              </a:rPr>
              <a:t>EGYPT</a:t>
            </a:r>
          </a:p>
          <a:p>
            <a:pPr algn="ctr"/>
            <a:r>
              <a:rPr lang="en-US" sz="60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881748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7ACD-2F0A-4A0E-37F4-4FEA512A071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0E51D4B-62DA-0236-C0E6-15B25E1B59DC}"/>
              </a:ext>
            </a:extLst>
          </p:cNvPr>
          <p:cNvSpPr txBox="1"/>
          <p:nvPr/>
        </p:nvSpPr>
        <p:spPr>
          <a:xfrm>
            <a:off x="3255736" y="0"/>
            <a:ext cx="2595069" cy="523220"/>
          </a:xfrm>
          <a:prstGeom prst="rect">
            <a:avLst/>
          </a:prstGeom>
          <a:noFill/>
        </p:spPr>
        <p:txBody>
          <a:bodyPr wrap="none" rtlCol="0">
            <a:spAutoFit/>
          </a:bodyPr>
          <a:lstStyle/>
          <a:p>
            <a:r>
              <a:rPr lang="fr-FR" sz="2800"/>
              <a:t>POLICY MATRIX</a:t>
            </a:r>
          </a:p>
        </p:txBody>
      </p:sp>
      <p:graphicFrame>
        <p:nvGraphicFramePr>
          <p:cNvPr id="4" name="Table 3">
            <a:extLst>
              <a:ext uri="{FF2B5EF4-FFF2-40B4-BE49-F238E27FC236}">
                <a16:creationId xmlns:a16="http://schemas.microsoft.com/office/drawing/2014/main" id="{50CAEA54-C748-57F8-95AA-920A998EB754}"/>
              </a:ext>
            </a:extLst>
          </p:cNvPr>
          <p:cNvGraphicFramePr>
            <a:graphicFrameLocks noGrp="1"/>
          </p:cNvGraphicFramePr>
          <p:nvPr>
            <p:extLst>
              <p:ext uri="{D42A27DB-BD31-4B8C-83A1-F6EECF244321}">
                <p14:modId xmlns:p14="http://schemas.microsoft.com/office/powerpoint/2010/main" val="940646096"/>
              </p:ext>
            </p:extLst>
          </p:nvPr>
        </p:nvGraphicFramePr>
        <p:xfrm>
          <a:off x="97436" y="507832"/>
          <a:ext cx="9630225" cy="6191257"/>
        </p:xfrm>
        <a:graphic>
          <a:graphicData uri="http://schemas.openxmlformats.org/drawingml/2006/table">
            <a:tbl>
              <a:tblPr>
                <a:tableStyleId>{5C22544A-7EE6-4342-B048-85BDC9FD1C3A}</a:tableStyleId>
              </a:tblPr>
              <a:tblGrid>
                <a:gridCol w="601489">
                  <a:extLst>
                    <a:ext uri="{9D8B030D-6E8A-4147-A177-3AD203B41FA5}">
                      <a16:colId xmlns:a16="http://schemas.microsoft.com/office/drawing/2014/main" val="2204442609"/>
                    </a:ext>
                  </a:extLst>
                </a:gridCol>
                <a:gridCol w="2905065">
                  <a:extLst>
                    <a:ext uri="{9D8B030D-6E8A-4147-A177-3AD203B41FA5}">
                      <a16:colId xmlns:a16="http://schemas.microsoft.com/office/drawing/2014/main" val="2009435712"/>
                    </a:ext>
                  </a:extLst>
                </a:gridCol>
                <a:gridCol w="1330954">
                  <a:extLst>
                    <a:ext uri="{9D8B030D-6E8A-4147-A177-3AD203B41FA5}">
                      <a16:colId xmlns:a16="http://schemas.microsoft.com/office/drawing/2014/main" val="1922222889"/>
                    </a:ext>
                  </a:extLst>
                </a:gridCol>
                <a:gridCol w="927829">
                  <a:extLst>
                    <a:ext uri="{9D8B030D-6E8A-4147-A177-3AD203B41FA5}">
                      <a16:colId xmlns:a16="http://schemas.microsoft.com/office/drawing/2014/main" val="2815192536"/>
                    </a:ext>
                  </a:extLst>
                </a:gridCol>
                <a:gridCol w="3864888">
                  <a:extLst>
                    <a:ext uri="{9D8B030D-6E8A-4147-A177-3AD203B41FA5}">
                      <a16:colId xmlns:a16="http://schemas.microsoft.com/office/drawing/2014/main" val="224366961"/>
                    </a:ext>
                  </a:extLst>
                </a:gridCol>
              </a:tblGrid>
              <a:tr h="156217">
                <a:tc>
                  <a:txBody>
                    <a:bodyPr/>
                    <a:lstStyle/>
                    <a:p>
                      <a:pPr marL="0" algn="l" defTabSz="912114" rtl="0" eaLnBrk="1" fontAlgn="ctr" latinLnBrk="0" hangingPunct="1"/>
                      <a:r>
                        <a:rPr lang="en-GB" sz="700" u="none" strike="noStrike" kern="1200" dirty="0">
                          <a:solidFill>
                            <a:schemeClr val="dk1"/>
                          </a:solidFill>
                          <a:effectLst/>
                          <a:latin typeface="+mn-lt"/>
                          <a:ea typeface="+mn-ea"/>
                          <a:cs typeface="+mn-cs"/>
                        </a:rPr>
                        <a:t>Policy Priorities</a:t>
                      </a:r>
                    </a:p>
                  </a:txBody>
                  <a:tcPr marL="0" marR="0" marT="0" marB="0" anchor="ctr"/>
                </a:tc>
                <a:tc>
                  <a:txBody>
                    <a:bodyPr/>
                    <a:lstStyle/>
                    <a:p>
                      <a:pPr algn="l" fontAlgn="ctr"/>
                      <a:r>
                        <a:rPr lang="en-GB" sz="700" u="none" strike="noStrike" dirty="0">
                          <a:effectLst/>
                        </a:rPr>
                        <a:t>Key challenges</a:t>
                      </a:r>
                      <a:endParaRPr lang="en-GB" sz="700" b="1" i="0" u="none" strike="noStrike" dirty="0">
                        <a:solidFill>
                          <a:srgbClr val="000000"/>
                        </a:solidFill>
                        <a:effectLst/>
                        <a:latin typeface="Calibri" panose="020F0502020204030204" pitchFamily="34" charset="0"/>
                      </a:endParaRPr>
                    </a:p>
                  </a:txBody>
                  <a:tcPr marL="0" marR="0" marT="0" marB="0" anchor="ctr">
                    <a:solidFill>
                      <a:schemeClr val="bg1">
                        <a:lumMod val="85000"/>
                      </a:schemeClr>
                    </a:solidFill>
                  </a:tcPr>
                </a:tc>
                <a:tc>
                  <a:txBody>
                    <a:bodyPr/>
                    <a:lstStyle/>
                    <a:p>
                      <a:pPr algn="l" fontAlgn="ctr"/>
                      <a:r>
                        <a:rPr lang="en-GB" sz="700" u="none" strike="noStrike">
                          <a:effectLst/>
                        </a:rPr>
                        <a:t>Key milestones</a:t>
                      </a:r>
                      <a:endParaRPr lang="en-GB" sz="700" b="1" i="0" u="none" strike="noStrike">
                        <a:solidFill>
                          <a:srgbClr val="000000"/>
                        </a:solidFill>
                        <a:effectLst/>
                        <a:latin typeface="Calibri" panose="020F0502020204030204" pitchFamily="34" charset="0"/>
                      </a:endParaRPr>
                    </a:p>
                  </a:txBody>
                  <a:tcPr marL="0" marR="0" marT="0" marB="0" anchor="ctr">
                    <a:solidFill>
                      <a:schemeClr val="bg1">
                        <a:lumMod val="85000"/>
                      </a:schemeClr>
                    </a:solidFill>
                  </a:tcPr>
                </a:tc>
                <a:tc>
                  <a:txBody>
                    <a:bodyPr/>
                    <a:lstStyle/>
                    <a:p>
                      <a:pPr algn="l" fontAlgn="ctr"/>
                      <a:r>
                        <a:rPr lang="en-GB" sz="700" u="none" strike="noStrike">
                          <a:effectLst/>
                        </a:rPr>
                        <a:t>Key stakeholders</a:t>
                      </a:r>
                      <a:endParaRPr lang="en-GB" sz="700" b="1" i="0" u="none" strike="noStrike">
                        <a:solidFill>
                          <a:srgbClr val="000000"/>
                        </a:solidFill>
                        <a:effectLst/>
                        <a:latin typeface="Calibri" panose="020F0502020204030204" pitchFamily="34" charset="0"/>
                      </a:endParaRPr>
                    </a:p>
                  </a:txBody>
                  <a:tcPr marL="0" marR="0" marT="0" marB="0" anchor="ctr">
                    <a:solidFill>
                      <a:schemeClr val="bg1">
                        <a:lumMod val="85000"/>
                      </a:schemeClr>
                    </a:solidFill>
                  </a:tcPr>
                </a:tc>
                <a:tc>
                  <a:txBody>
                    <a:bodyPr/>
                    <a:lstStyle/>
                    <a:p>
                      <a:pPr algn="l" fontAlgn="ctr"/>
                      <a:r>
                        <a:rPr lang="en-GB" sz="700" u="none" strike="noStrike">
                          <a:effectLst/>
                        </a:rPr>
                        <a:t>Support through programming</a:t>
                      </a:r>
                      <a:endParaRPr lang="en-GB" sz="700" b="1" i="0" u="none" strike="noStrike">
                        <a:solidFill>
                          <a:srgbClr val="000000"/>
                        </a:solidFill>
                        <a:effectLst/>
                        <a:latin typeface="Calibri" panose="020F0502020204030204" pitchFamily="34" charset="0"/>
                      </a:endParaRPr>
                    </a:p>
                  </a:txBody>
                  <a:tcPr marL="0" marR="0" marT="0" marB="0" anchor="ctr">
                    <a:solidFill>
                      <a:schemeClr val="bg1">
                        <a:lumMod val="85000"/>
                      </a:schemeClr>
                    </a:solidFill>
                  </a:tcPr>
                </a:tc>
                <a:extLst>
                  <a:ext uri="{0D108BD9-81ED-4DB2-BD59-A6C34878D82A}">
                    <a16:rowId xmlns:a16="http://schemas.microsoft.com/office/drawing/2014/main" val="2606260171"/>
                  </a:ext>
                </a:extLst>
              </a:tr>
              <a:tr h="1668917">
                <a:tc>
                  <a:txBody>
                    <a:bodyPr/>
                    <a:lstStyle/>
                    <a:p>
                      <a:pPr algn="l" fontAlgn="t"/>
                      <a:r>
                        <a:rPr lang="en-GB" sz="600" u="none" strike="noStrike" dirty="0">
                          <a:solidFill>
                            <a:schemeClr val="bg1"/>
                          </a:solidFill>
                          <a:effectLst/>
                        </a:rPr>
                        <a:t>1. Identify and pursue the adoption of temporary and long term solutions to the delays in registration of FDPs</a:t>
                      </a:r>
                      <a:endParaRPr lang="en-GB" sz="600" b="1" i="0" u="none" strike="noStrike" dirty="0">
                        <a:solidFill>
                          <a:schemeClr val="bg1"/>
                        </a:solidFill>
                        <a:effectLst/>
                        <a:latin typeface="Calibri" panose="020F0502020204030204" pitchFamily="34" charset="0"/>
                      </a:endParaRPr>
                    </a:p>
                  </a:txBody>
                  <a:tcPr marL="0" marR="0" marT="0" marB="0">
                    <a:solidFill>
                      <a:srgbClr val="942093"/>
                    </a:solidFill>
                  </a:tcPr>
                </a:tc>
                <a:tc>
                  <a:txBody>
                    <a:bodyPr/>
                    <a:lstStyle/>
                    <a:p>
                      <a:pPr algn="l" fontAlgn="t"/>
                      <a:r>
                        <a:rPr lang="en-GB" sz="600" u="none" strike="noStrike" dirty="0">
                          <a:solidFill>
                            <a:schemeClr val="tx1"/>
                          </a:solidFill>
                          <a:effectLst/>
                        </a:rPr>
                        <a:t>• Also, GoE has not given approval for UNHCR to register in Upper Egypt (Aswan), despite various levels of advocacy.  Therefore, with UNHCR registration </a:t>
                      </a:r>
                      <a:r>
                        <a:rPr lang="en-GB" sz="600" u="none" strike="noStrike" dirty="0" err="1">
                          <a:solidFill>
                            <a:schemeClr val="tx1"/>
                          </a:solidFill>
                          <a:effectLst/>
                        </a:rPr>
                        <a:t>centers</a:t>
                      </a:r>
                      <a:r>
                        <a:rPr lang="en-GB" sz="600" u="none" strike="noStrike" dirty="0">
                          <a:solidFill>
                            <a:schemeClr val="tx1"/>
                          </a:solidFill>
                          <a:effectLst/>
                        </a:rPr>
                        <a:t> are in Greater Cairo and Alexandria, this forces refugees to undertake long, sometimes unsafe, journeys to complete registration, further complicating access.                                                                                                                                                                                                               • From July 2024, the GoE changed its immigration policy regarding Syrians, reducing tourist visas from 6 to 3-months without the possibility of renewal in-country.  This forces Syrians to exit and re-enter if the seek to continue staying in Egypt.  From before July to the present, there has been an 8-fold increase in number of Syrians requesting re-activation of registration files, (average of 7 requests per week to 55 requests per week since July), with UNHCR reopening registration of Syrians on a limited scale, prioritizing based on vulnerabilities                                                                                                                                                                                               '• UNHCR registration remains a vital protection tool with capacities stretched given the demand and services limited to Greater Cairo and Alexandria.  The registration process for refugees and asylum seekers has extended to 7 months for the average wait time, while fast-tracking continue to effectively support those most vulnerable with emergency registration on the same day and others supported within one week to two months, depending on their situation.                                                                                                                                                                                                          • A very concerning challenge is related to the over 865 days wait-time (as of 04 December 2024), to obtain asylum-based residence through the GoE Immigration.  And this has impacted UNHCR-registered refugees and asylum seekers, due to the 30 June GoE Instruction that stipulates only foreigners with valid residency are able to access public services.  Additionally, in the fourth quarter of 2024, residency violations has been the number one ground for arrest, which has significantly impacted UNHCR-registered individuals.                                                                  • With the legislative advancement of the impending Asylum Law in October and November 2024, there will be the entry into force of the Law, with the development of Executive Regulations and bylaws, with an expected transition of Registration and Refugee Status Determination (RSD) responsibilities from UNHCR to the GoE.                                                                                                                                                                                                                                                                                            </a:t>
                      </a:r>
                      <a:endParaRPr lang="en-GB" sz="600" b="0" i="0" u="none" strike="noStrike" dirty="0">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dirty="0">
                          <a:solidFill>
                            <a:schemeClr val="tx1"/>
                          </a:solidFill>
                          <a:effectLst/>
                        </a:rPr>
                        <a:t>- Advocacy ongoing with MOE for a waiver of valid residency permit and allow children to be enrolled in schools pending residency issuing.           '- With approval from the GoE, UNHCR launched its online tool, UNHCR Registration Appointment Tool (U-RAT) on 12 August 2023, with 25,000 individual having received their appointments online, as of 28 November.                                                     The GoE's House of Representatives approved the draft asylum law on 19 November 2024, for which the signing by the President and its publication in the Official Gazette are the next steps expected in the near future.  (A draft version was put online by the media on 19 November.)                 </a:t>
                      </a:r>
                      <a:endParaRPr lang="en-GB" sz="600" b="0" i="0" u="none" strike="noStrike" dirty="0">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dirty="0">
                          <a:solidFill>
                            <a:schemeClr val="tx1"/>
                          </a:solidFill>
                          <a:effectLst/>
                        </a:rPr>
                        <a:t>Ministry of Education.</a:t>
                      </a:r>
                      <a:br>
                        <a:rPr lang="en-GB" sz="600" u="none" strike="noStrike" dirty="0">
                          <a:solidFill>
                            <a:schemeClr val="tx1"/>
                          </a:solidFill>
                          <a:effectLst/>
                        </a:rPr>
                      </a:br>
                      <a:r>
                        <a:rPr lang="en-GB" sz="600" u="none" strike="noStrike" dirty="0">
                          <a:solidFill>
                            <a:schemeClr val="tx1"/>
                          </a:solidFill>
                          <a:effectLst/>
                        </a:rPr>
                        <a:t>Ministry of Foreign Affairs.</a:t>
                      </a:r>
                      <a:br>
                        <a:rPr lang="en-GB" sz="600" u="none" strike="noStrike" dirty="0">
                          <a:solidFill>
                            <a:schemeClr val="tx1"/>
                          </a:solidFill>
                          <a:effectLst/>
                        </a:rPr>
                      </a:br>
                      <a:r>
                        <a:rPr lang="en-GB" sz="600" u="none" strike="noStrike" dirty="0">
                          <a:solidFill>
                            <a:schemeClr val="tx1"/>
                          </a:solidFill>
                          <a:effectLst/>
                        </a:rPr>
                        <a:t>Ministry of Social Solidarity.</a:t>
                      </a:r>
                      <a:br>
                        <a:rPr lang="en-GB" sz="600" u="none" strike="noStrike" dirty="0">
                          <a:solidFill>
                            <a:schemeClr val="tx1"/>
                          </a:solidFill>
                          <a:effectLst/>
                        </a:rPr>
                      </a:br>
                      <a:r>
                        <a:rPr lang="en-GB" sz="600" u="none" strike="noStrike" dirty="0">
                          <a:solidFill>
                            <a:schemeClr val="tx1"/>
                          </a:solidFill>
                          <a:effectLst/>
                        </a:rPr>
                        <a:t>National Council for Childhood and Motherhood.</a:t>
                      </a:r>
                      <a:br>
                        <a:rPr lang="en-GB" sz="600" u="none" strike="noStrike" dirty="0">
                          <a:solidFill>
                            <a:schemeClr val="tx1"/>
                          </a:solidFill>
                          <a:effectLst/>
                        </a:rPr>
                      </a:br>
                      <a:r>
                        <a:rPr lang="en-GB" sz="600" u="none" strike="noStrike" dirty="0">
                          <a:solidFill>
                            <a:schemeClr val="tx1"/>
                          </a:solidFill>
                          <a:effectLst/>
                        </a:rPr>
                        <a:t>Central Agency for Public Mobilization and Statistics</a:t>
                      </a:r>
                      <a:br>
                        <a:rPr lang="en-GB" sz="600" u="none" strike="noStrike" dirty="0">
                          <a:solidFill>
                            <a:schemeClr val="tx1"/>
                          </a:solidFill>
                          <a:effectLst/>
                        </a:rPr>
                      </a:br>
                      <a:r>
                        <a:rPr lang="en-GB" sz="600" u="none" strike="noStrike" dirty="0">
                          <a:solidFill>
                            <a:schemeClr val="tx1"/>
                          </a:solidFill>
                          <a:effectLst/>
                        </a:rPr>
                        <a:t>Ministry of Youth and Sports.                    - Civil Society </a:t>
                      </a:r>
                      <a:endParaRPr lang="en-GB" sz="600" b="0" i="0" u="none" strike="noStrike" dirty="0">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dirty="0">
                          <a:solidFill>
                            <a:schemeClr val="tx1"/>
                          </a:solidFill>
                          <a:effectLst/>
                        </a:rPr>
                        <a:t>Access to Asylum: With ongoing GoE advocacy on extending registration services to Upper Egypt, UNHR continues with the U-RAT with plans to expand use of the tool and is preparing for the launching the Egypt Refugee Interagency Contact Center (ERICC).                                                                                                                                                                                                                                          Access to asylum-based residency: Advocacy with GoE includes proposing three different ways to improve refugees and asylum seekers' access-- through                                                                                                                                                                                                                                                                                             1) Digitalizing and decentralizing residency registration to streamline access, potentially reducing travel requirements and speeding up documentation processes. This approach would help refugees complete registration processes closer to their locations and improve access to essential services.</a:t>
                      </a:r>
                      <a:br>
                        <a:rPr lang="en-GB" sz="600" u="none" strike="noStrike" dirty="0">
                          <a:solidFill>
                            <a:schemeClr val="tx1"/>
                          </a:solidFill>
                          <a:effectLst/>
                        </a:rPr>
                      </a:br>
                      <a:r>
                        <a:rPr lang="en-GB" sz="600" u="none" strike="noStrike" dirty="0">
                          <a:solidFill>
                            <a:schemeClr val="tx1"/>
                          </a:solidFill>
                          <a:effectLst/>
                        </a:rPr>
                        <a:t>2) Extend the validity of the asylum-based residency period from 6 months to 12 months, which would lessen the load on the GoE Immigration Authority, and also provide refugees and asylum seekers greater opportunities to improve resilience-- to open bank accounts Temporary waivers for residency documentation to </a:t>
                      </a:r>
                      <a:r>
                        <a:rPr lang="en-GB" sz="600" u="none" strike="noStrike" dirty="0" err="1">
                          <a:solidFill>
                            <a:schemeClr val="tx1"/>
                          </a:solidFill>
                          <a:effectLst/>
                        </a:rPr>
                        <a:t>enroll</a:t>
                      </a:r>
                      <a:r>
                        <a:rPr lang="en-GB" sz="600" u="none" strike="noStrike" dirty="0">
                          <a:solidFill>
                            <a:schemeClr val="tx1"/>
                          </a:solidFill>
                          <a:effectLst/>
                        </a:rPr>
                        <a:t> in services to help refugees access critical services (health, education CP, etc) while waiting for full documentation. This includes allowing proof of a residency appointment or UNHCR card as interim documentation.                                                                                                                                                                3) Temporary waivers for residency documentation to enrol in services to help refugees access critical services (health, education CP, etc) while waiting for full documentation. This includes allowing proof of a residency appointment or UNHCR card as interim documentation.                                                                                                                  Asylum Law &amp; UNHCR-GoE Transition regarding Registration, Documentation and RSD: 1) Ongoing advocacy by UNHCR and stakeholders with GoE to ensure that the law is in line with international and regional norms and standards. 2) UNHCR has developed an outline for the GoE, to ensure a smooth transition, highlighting the needs for a roadmap for the GoE's assumption of responsibility of those delegated to UNHCR as per the 1954 Memorandum of Understanding. To that end, UNHCR recommends the GoE plan for a gradual, multi-year-phased transition, that is based on international and regional norms and standards, as well as holistic, sustainable from the outset, and state-owned. 3) Ensure that attention to the Asylum Law is multi-sectoral and is relevant for all aspects of the PROSPECTS programme-- with coordination being undertaken by UNHCR through the Refugee Coordination Model and the UNCT, as well as incorporated within the JPMR.                                                                                        </a:t>
                      </a:r>
                      <a:br>
                        <a:rPr lang="en-GB" sz="600" u="none" strike="noStrike" dirty="0">
                          <a:solidFill>
                            <a:schemeClr val="tx1"/>
                          </a:solidFill>
                          <a:effectLst/>
                        </a:rPr>
                      </a:br>
                      <a:endParaRPr lang="en-GB" sz="600" b="0" i="0" u="none" strike="noStrike" dirty="0">
                        <a:solidFill>
                          <a:schemeClr val="tx1"/>
                        </a:solidFill>
                        <a:effectLst/>
                        <a:latin typeface="Calibri" panose="020F0502020204030204" pitchFamily="34" charset="0"/>
                      </a:endParaRPr>
                    </a:p>
                  </a:txBody>
                  <a:tcPr marL="0" marR="0" marT="0" marB="0"/>
                </a:tc>
                <a:extLst>
                  <a:ext uri="{0D108BD9-81ED-4DB2-BD59-A6C34878D82A}">
                    <a16:rowId xmlns:a16="http://schemas.microsoft.com/office/drawing/2014/main" val="1098676285"/>
                  </a:ext>
                </a:extLst>
              </a:tr>
              <a:tr h="960734">
                <a:tc>
                  <a:txBody>
                    <a:bodyPr/>
                    <a:lstStyle/>
                    <a:p>
                      <a:pPr algn="l" fontAlgn="t"/>
                      <a:r>
                        <a:rPr lang="en-GB" sz="600" u="none" strike="noStrike" dirty="0">
                          <a:solidFill>
                            <a:schemeClr val="bg1"/>
                          </a:solidFill>
                          <a:effectLst/>
                        </a:rPr>
                        <a:t>2. Tackle underlying barriers constraining access to education, namely: Residency and capacity limitations</a:t>
                      </a:r>
                      <a:endParaRPr lang="en-GB" sz="600" b="1" i="0" u="none" strike="noStrike" dirty="0">
                        <a:solidFill>
                          <a:schemeClr val="bg1"/>
                        </a:solidFill>
                        <a:effectLst/>
                        <a:latin typeface="Calibri" panose="020F0502020204030204" pitchFamily="34" charset="0"/>
                      </a:endParaRPr>
                    </a:p>
                  </a:txBody>
                  <a:tcPr marL="0" marR="0" marT="0" marB="0">
                    <a:solidFill>
                      <a:srgbClr val="15A6EA"/>
                    </a:solidFill>
                  </a:tcPr>
                </a:tc>
                <a:tc>
                  <a:txBody>
                    <a:bodyPr/>
                    <a:lstStyle/>
                    <a:p>
                      <a:pPr algn="l" fontAlgn="t"/>
                      <a:r>
                        <a:rPr lang="en-GB" sz="600" u="none" strike="noStrike">
                          <a:solidFill>
                            <a:schemeClr val="tx1"/>
                          </a:solidFill>
                          <a:effectLst/>
                        </a:rPr>
                        <a:t>• Refugee children face high barriers in accessing formal education. Residency documentation is often required for enrollment, and lengthy delays in registration impact children’s school access.</a:t>
                      </a:r>
                      <a:br>
                        <a:rPr lang="en-GB" sz="600" u="none" strike="noStrike">
                          <a:solidFill>
                            <a:schemeClr val="tx1"/>
                          </a:solidFill>
                          <a:effectLst/>
                        </a:rPr>
                      </a:br>
                      <a:r>
                        <a:rPr lang="en-GB" sz="600" u="none" strike="noStrike">
                          <a:solidFill>
                            <a:schemeClr val="tx1"/>
                          </a:solidFill>
                          <a:effectLst/>
                        </a:rPr>
                        <a:t>• The National Education System's Capacity has constraints, such as overcrowded public schools prioritizing nationals, result in limited educational options for refugees, particularly in areas with high refugee populations like Aswan and Cairo.</a:t>
                      </a:r>
                      <a:endParaRPr lang="en-GB" sz="600" b="0" i="0" u="none" strike="noStrike">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dirty="0">
                          <a:solidFill>
                            <a:schemeClr val="tx1"/>
                          </a:solidFill>
                          <a:effectLst/>
                        </a:rPr>
                        <a:t>2.1Advocate with MOE for a waiver of valid residency permit and allow children to be enrolled in schools pending residency issuing.</a:t>
                      </a:r>
                    </a:p>
                    <a:p>
                      <a:pPr algn="l" fontAlgn="t"/>
                      <a:endParaRPr lang="en-GB" sz="600" u="none" strike="noStrike" dirty="0">
                        <a:solidFill>
                          <a:schemeClr val="tx1"/>
                        </a:solidFill>
                        <a:effectLst/>
                      </a:endParaRPr>
                    </a:p>
                    <a:p>
                      <a:pPr algn="l" fontAlgn="t"/>
                      <a:r>
                        <a:rPr lang="en-GB" sz="600" u="none" strike="noStrike" dirty="0">
                          <a:solidFill>
                            <a:schemeClr val="tx1"/>
                          </a:solidFill>
                          <a:effectLst/>
                        </a:rPr>
                        <a:t>2.2 In the interim, establish community learning spaces in registered NGOs to provide education and learning for children facing delays with residency permit issuance.                                                                                 </a:t>
                      </a:r>
                    </a:p>
                    <a:p>
                      <a:pPr algn="l" fontAlgn="t"/>
                      <a:endParaRPr lang="en-GB" sz="600" u="none" strike="noStrike" dirty="0">
                        <a:solidFill>
                          <a:schemeClr val="tx1"/>
                        </a:solidFill>
                        <a:effectLst/>
                      </a:endParaRPr>
                    </a:p>
                    <a:p>
                      <a:pPr algn="l" fontAlgn="t"/>
                      <a:r>
                        <a:rPr lang="en-GB" sz="600" u="none" strike="noStrike" dirty="0">
                          <a:solidFill>
                            <a:schemeClr val="tx1"/>
                          </a:solidFill>
                          <a:effectLst/>
                        </a:rPr>
                        <a:t>2.3 Design and implement with </a:t>
                      </a:r>
                      <a:r>
                        <a:rPr lang="en-GB" sz="600" u="none" strike="noStrike" dirty="0" err="1">
                          <a:solidFill>
                            <a:schemeClr val="tx1"/>
                          </a:solidFill>
                          <a:effectLst/>
                        </a:rPr>
                        <a:t>MoE</a:t>
                      </a:r>
                      <a:r>
                        <a:rPr lang="en-GB" sz="600" u="none" strike="noStrike" dirty="0">
                          <a:solidFill>
                            <a:schemeClr val="tx1"/>
                          </a:solidFill>
                          <a:effectLst/>
                        </a:rPr>
                        <a:t> and Learning spaces a meaningful capacity building program to overcome the over crowdedness in areas with high density of refugee families. </a:t>
                      </a:r>
                      <a:endParaRPr lang="en-GB" sz="600" b="0" i="0" u="none" strike="noStrike" dirty="0">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a:solidFill>
                            <a:schemeClr val="tx1"/>
                          </a:solidFill>
                          <a:effectLst/>
                        </a:rPr>
                        <a:t>Ministry of Education.</a:t>
                      </a:r>
                      <a:br>
                        <a:rPr lang="en-GB" sz="600" u="none" strike="noStrike">
                          <a:solidFill>
                            <a:schemeClr val="tx1"/>
                          </a:solidFill>
                          <a:effectLst/>
                        </a:rPr>
                      </a:br>
                      <a:r>
                        <a:rPr lang="en-GB" sz="600" u="none" strike="noStrike">
                          <a:solidFill>
                            <a:schemeClr val="tx1"/>
                          </a:solidFill>
                          <a:effectLst/>
                        </a:rPr>
                        <a:t>Ministry of Foreign Affairs.</a:t>
                      </a:r>
                      <a:br>
                        <a:rPr lang="en-GB" sz="600" u="none" strike="noStrike">
                          <a:solidFill>
                            <a:schemeClr val="tx1"/>
                          </a:solidFill>
                          <a:effectLst/>
                        </a:rPr>
                      </a:br>
                      <a:r>
                        <a:rPr lang="en-GB" sz="600" u="none" strike="noStrike">
                          <a:solidFill>
                            <a:schemeClr val="tx1"/>
                          </a:solidFill>
                          <a:effectLst/>
                        </a:rPr>
                        <a:t>Ministry of Social Solidarity.</a:t>
                      </a:r>
                      <a:br>
                        <a:rPr lang="en-GB" sz="600" u="none" strike="noStrike">
                          <a:solidFill>
                            <a:schemeClr val="tx1"/>
                          </a:solidFill>
                          <a:effectLst/>
                        </a:rPr>
                      </a:br>
                      <a:r>
                        <a:rPr lang="en-GB" sz="600" u="none" strike="noStrike">
                          <a:solidFill>
                            <a:schemeClr val="tx1"/>
                          </a:solidFill>
                          <a:effectLst/>
                        </a:rPr>
                        <a:t>National Council for Childhood and Motherhood.</a:t>
                      </a:r>
                      <a:br>
                        <a:rPr lang="en-GB" sz="600" u="none" strike="noStrike">
                          <a:solidFill>
                            <a:schemeClr val="tx1"/>
                          </a:solidFill>
                          <a:effectLst/>
                        </a:rPr>
                      </a:br>
                      <a:r>
                        <a:rPr lang="en-GB" sz="600" u="none" strike="noStrike">
                          <a:solidFill>
                            <a:schemeClr val="tx1"/>
                          </a:solidFill>
                          <a:effectLst/>
                        </a:rPr>
                        <a:t>Central Agency for Public Mobilization and Statistics</a:t>
                      </a:r>
                      <a:br>
                        <a:rPr lang="en-GB" sz="600" u="none" strike="noStrike">
                          <a:solidFill>
                            <a:schemeClr val="tx1"/>
                          </a:solidFill>
                          <a:effectLst/>
                        </a:rPr>
                      </a:br>
                      <a:r>
                        <a:rPr lang="en-GB" sz="600" u="none" strike="noStrike">
                          <a:solidFill>
                            <a:schemeClr val="tx1"/>
                          </a:solidFill>
                          <a:effectLst/>
                        </a:rPr>
                        <a:t>Ministry of Youth and Sports.                    </a:t>
                      </a:r>
                      <a:endParaRPr lang="en-GB" sz="600" b="0" i="0" u="none" strike="noStrike">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dirty="0">
                          <a:solidFill>
                            <a:schemeClr val="tx1"/>
                          </a:solidFill>
                          <a:effectLst/>
                        </a:rPr>
                        <a:t>(Related to the above, the challenges related to asylum-based residency.)                                                                                                                                                                                                                                             Temporary waivers for residency documentation: To address immediate enrolment challenges, temporary waivers of residency documentation allow children to use proof of residency appointments or their UNHCR card to enrol in schools while waiting for full residency documentation.                                                                                                                                                                                                                                                      Aligning Residency Duration with School Year: Aligning the validity period of residency permits with the school year can help children remain in education consistently without being interrupted by documentation renewals.</a:t>
                      </a:r>
                      <a:br>
                        <a:rPr lang="en-GB" sz="600" u="none" strike="noStrike" dirty="0">
                          <a:solidFill>
                            <a:schemeClr val="tx1"/>
                          </a:solidFill>
                          <a:effectLst/>
                        </a:rPr>
                      </a:br>
                      <a:r>
                        <a:rPr lang="en-GB" sz="600" u="none" strike="noStrike" dirty="0">
                          <a:solidFill>
                            <a:schemeClr val="tx1"/>
                          </a:solidFill>
                          <a:effectLst/>
                        </a:rPr>
                        <a:t>System strengthening to increase capacity: Building additional classrooms in public schools, particularly in high-demand areas like Aswan and Cairo to alleviate overcrowding. This approach aligns with the government’s direction to expand national systems rather than creating parallel education systems for refugees.</a:t>
                      </a:r>
                      <a:br>
                        <a:rPr lang="en-GB" sz="600" u="none" strike="noStrike" dirty="0">
                          <a:solidFill>
                            <a:schemeClr val="tx1"/>
                          </a:solidFill>
                          <a:effectLst/>
                        </a:rPr>
                      </a:br>
                      <a:r>
                        <a:rPr lang="en-GB" sz="600" u="none" strike="noStrike" dirty="0">
                          <a:solidFill>
                            <a:schemeClr val="tx1"/>
                          </a:solidFill>
                          <a:effectLst/>
                        </a:rPr>
                        <a:t>Advocacy and provision of information in Refugee Communities: Raise awareness about access to services to help families understand their rights to education and navigate enrolment processes despite documentation delays.</a:t>
                      </a:r>
                      <a:endParaRPr lang="en-GB" sz="600" b="0" i="0" u="none" strike="noStrike" dirty="0">
                        <a:solidFill>
                          <a:schemeClr val="tx1"/>
                        </a:solidFill>
                        <a:effectLst/>
                        <a:latin typeface="Calibri" panose="020F0502020204030204" pitchFamily="34" charset="0"/>
                      </a:endParaRPr>
                    </a:p>
                  </a:txBody>
                  <a:tcPr marL="0" marR="0" marT="0" marB="0"/>
                </a:tc>
                <a:extLst>
                  <a:ext uri="{0D108BD9-81ED-4DB2-BD59-A6C34878D82A}">
                    <a16:rowId xmlns:a16="http://schemas.microsoft.com/office/drawing/2014/main" val="3877804407"/>
                  </a:ext>
                </a:extLst>
              </a:tr>
              <a:tr h="783688">
                <a:tc>
                  <a:txBody>
                    <a:bodyPr/>
                    <a:lstStyle/>
                    <a:p>
                      <a:pPr algn="l" fontAlgn="t"/>
                      <a:r>
                        <a:rPr lang="en-GB" sz="600" u="none" strike="noStrike" dirty="0">
                          <a:effectLst/>
                        </a:rPr>
                        <a:t>3, Address legal and regulatory constraints on employment and business registration</a:t>
                      </a:r>
                      <a:endParaRPr lang="en-GB" sz="600" b="1" i="0" u="none" strike="noStrike" dirty="0">
                        <a:solidFill>
                          <a:srgbClr val="000000"/>
                        </a:solidFill>
                        <a:effectLst/>
                        <a:latin typeface="Calibri" panose="020F0502020204030204" pitchFamily="34" charset="0"/>
                      </a:endParaRPr>
                    </a:p>
                  </a:txBody>
                  <a:tcPr marL="0" marR="0" marT="0" marB="0">
                    <a:solidFill>
                      <a:srgbClr val="FF9300"/>
                    </a:solidFill>
                  </a:tcPr>
                </a:tc>
                <a:tc>
                  <a:txBody>
                    <a:bodyPr/>
                    <a:lstStyle/>
                    <a:p>
                      <a:pPr algn="l" fontAlgn="t"/>
                      <a:r>
                        <a:rPr lang="en-GB" sz="600" u="none" strike="noStrike">
                          <a:solidFill>
                            <a:schemeClr val="tx1"/>
                          </a:solidFill>
                          <a:effectLst/>
                        </a:rPr>
                        <a:t>• Refugees face severe restrictions in accessing formal employment, as there is no clear legal framework allowing them to work. While some advocacy progress has been made with the Ministry of Labour, work permits and legal protections remain limited.</a:t>
                      </a:r>
                      <a:br>
                        <a:rPr lang="en-GB" sz="600" u="none" strike="noStrike">
                          <a:solidFill>
                            <a:schemeClr val="tx1"/>
                          </a:solidFill>
                          <a:effectLst/>
                        </a:rPr>
                      </a:br>
                      <a:r>
                        <a:rPr lang="en-GB" sz="600" u="none" strike="noStrike">
                          <a:solidFill>
                            <a:schemeClr val="tx1"/>
                          </a:solidFill>
                          <a:effectLst/>
                        </a:rPr>
                        <a:t>• Business registration for refugee-owned enterprises is hampered by bureaucratic and legal barriers, relegating many refugee businesses to the informal sector. This leaves refugee entrepreneurs vulnerable to exploitation and restricts their access to formal financial services and business growth opportunities.</a:t>
                      </a:r>
                      <a:endParaRPr lang="en-GB" sz="600" b="0" i="0" u="none" strike="noStrike">
                        <a:solidFill>
                          <a:schemeClr val="tx1"/>
                        </a:solidFill>
                        <a:effectLst/>
                        <a:latin typeface="Calibri" panose="020F0502020204030204" pitchFamily="34" charset="0"/>
                      </a:endParaRPr>
                    </a:p>
                  </a:txBody>
                  <a:tcPr marL="0" marR="0" marT="0" marB="0"/>
                </a:tc>
                <a:tc>
                  <a:txBody>
                    <a:bodyPr/>
                    <a:lstStyle/>
                    <a:p>
                      <a:pPr marL="0" marR="0" lvl="0" indent="0" algn="l" defTabSz="912114" rtl="0" eaLnBrk="1" fontAlgn="t" latinLnBrk="0" hangingPunct="1">
                        <a:lnSpc>
                          <a:spcPct val="100000"/>
                        </a:lnSpc>
                        <a:spcBef>
                          <a:spcPts val="0"/>
                        </a:spcBef>
                        <a:spcAft>
                          <a:spcPts val="0"/>
                        </a:spcAft>
                        <a:buClrTx/>
                        <a:buSzTx/>
                        <a:buFontTx/>
                        <a:buNone/>
                        <a:tabLst/>
                        <a:defRPr/>
                      </a:pPr>
                      <a:r>
                        <a:rPr lang="en-FR" sz="600" u="none" strike="noStrike" dirty="0">
                          <a:solidFill>
                            <a:schemeClr val="tx1"/>
                          </a:solidFill>
                          <a:effectLst/>
                        </a:rPr>
                        <a:t> </a:t>
                      </a:r>
                      <a:r>
                        <a:rPr lang="en-US" sz="800" b="1" noProof="0" dirty="0">
                          <a:solidFill>
                            <a:schemeClr val="tx1">
                              <a:lumMod val="95000"/>
                              <a:lumOff val="5000"/>
                            </a:schemeClr>
                          </a:solidFill>
                          <a:latin typeface="Univers" panose="020B0503020202020204" pitchFamily="34" charset="0"/>
                        </a:rPr>
                        <a:t>No milestones included in the revised Policy Matrix</a:t>
                      </a:r>
                      <a:endParaRPr lang="en-US" sz="800" b="1" dirty="0">
                        <a:solidFill>
                          <a:schemeClr val="tx1">
                            <a:lumMod val="95000"/>
                            <a:lumOff val="5000"/>
                          </a:schemeClr>
                        </a:solidFill>
                        <a:latin typeface="Univers" panose="020B0503020202020204" pitchFamily="34" charset="0"/>
                      </a:endParaRPr>
                    </a:p>
                    <a:p>
                      <a:pPr algn="l" fontAlgn="t"/>
                      <a:endParaRPr lang="en-FR" sz="600" b="0" i="0" u="none" strike="noStrike" dirty="0">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a:solidFill>
                            <a:schemeClr val="tx1"/>
                          </a:solidFill>
                          <a:effectLst/>
                        </a:rPr>
                        <a:t>- Ministry of Labour</a:t>
                      </a:r>
                      <a:br>
                        <a:rPr lang="en-GB" sz="600" u="none" strike="noStrike">
                          <a:solidFill>
                            <a:schemeClr val="tx1"/>
                          </a:solidFill>
                          <a:effectLst/>
                        </a:rPr>
                      </a:br>
                      <a:r>
                        <a:rPr lang="en-GB" sz="600" u="none" strike="noStrike">
                          <a:solidFill>
                            <a:schemeClr val="tx1"/>
                          </a:solidFill>
                          <a:effectLst/>
                        </a:rPr>
                        <a:t>- NCCM.</a:t>
                      </a:r>
                      <a:br>
                        <a:rPr lang="en-GB" sz="600" u="none" strike="noStrike">
                          <a:solidFill>
                            <a:schemeClr val="tx1"/>
                          </a:solidFill>
                          <a:effectLst/>
                        </a:rPr>
                      </a:br>
                      <a:r>
                        <a:rPr lang="en-GB" sz="600" u="none" strike="noStrike">
                          <a:solidFill>
                            <a:schemeClr val="tx1"/>
                          </a:solidFill>
                          <a:effectLst/>
                        </a:rPr>
                        <a:t>- CAPMAS</a:t>
                      </a:r>
                      <a:br>
                        <a:rPr lang="en-GB" sz="600" u="none" strike="noStrike">
                          <a:solidFill>
                            <a:schemeClr val="tx1"/>
                          </a:solidFill>
                          <a:effectLst/>
                        </a:rPr>
                      </a:br>
                      <a:r>
                        <a:rPr lang="en-GB" sz="600" u="none" strike="noStrike">
                          <a:solidFill>
                            <a:schemeClr val="tx1"/>
                          </a:solidFill>
                          <a:effectLst/>
                        </a:rPr>
                        <a:t>- Ministry of Health.</a:t>
                      </a:r>
                      <a:br>
                        <a:rPr lang="en-GB" sz="600" u="none" strike="noStrike">
                          <a:solidFill>
                            <a:schemeClr val="tx1"/>
                          </a:solidFill>
                          <a:effectLst/>
                        </a:rPr>
                      </a:br>
                      <a:r>
                        <a:rPr lang="en-GB" sz="600" u="none" strike="noStrike">
                          <a:solidFill>
                            <a:schemeClr val="tx1"/>
                          </a:solidFill>
                          <a:effectLst/>
                        </a:rPr>
                        <a:t>- Ministry of Manpower.</a:t>
                      </a:r>
                      <a:br>
                        <a:rPr lang="en-GB" sz="600" u="none" strike="noStrike">
                          <a:solidFill>
                            <a:schemeClr val="tx1"/>
                          </a:solidFill>
                          <a:effectLst/>
                        </a:rPr>
                      </a:br>
                      <a:r>
                        <a:rPr lang="en-GB" sz="600" u="none" strike="noStrike">
                          <a:solidFill>
                            <a:schemeClr val="tx1"/>
                          </a:solidFill>
                          <a:effectLst/>
                        </a:rPr>
                        <a:t>- Ministry of Finance</a:t>
                      </a:r>
                      <a:br>
                        <a:rPr lang="en-GB" sz="600" u="none" strike="noStrike">
                          <a:solidFill>
                            <a:schemeClr val="tx1"/>
                          </a:solidFill>
                          <a:effectLst/>
                        </a:rPr>
                      </a:br>
                      <a:r>
                        <a:rPr lang="en-GB" sz="600" u="none" strike="noStrike">
                          <a:solidFill>
                            <a:schemeClr val="tx1"/>
                          </a:solidFill>
                          <a:effectLst/>
                        </a:rPr>
                        <a:t>- Ministry of Planning and economic development</a:t>
                      </a:r>
                      <a:br>
                        <a:rPr lang="en-GB" sz="600" u="none" strike="noStrike">
                          <a:solidFill>
                            <a:schemeClr val="tx1"/>
                          </a:solidFill>
                          <a:effectLst/>
                        </a:rPr>
                      </a:br>
                      <a:r>
                        <a:rPr lang="en-GB" sz="600" u="none" strike="noStrike">
                          <a:solidFill>
                            <a:schemeClr val="tx1"/>
                          </a:solidFill>
                          <a:effectLst/>
                        </a:rPr>
                        <a:t>- Development partners &amp; IFIs</a:t>
                      </a:r>
                      <a:endParaRPr lang="en-GB" sz="600" b="0" i="0" u="none" strike="noStrike">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dirty="0">
                          <a:solidFill>
                            <a:schemeClr val="tx1"/>
                          </a:solidFill>
                          <a:effectLst/>
                        </a:rPr>
                        <a:t>Advocacy for simplified business licensing and incentives: To ease access to formal employment and enterprise, advocacy efforts to simplify business licensing processes and create incentives for the formalization of refugee-owned businesses. </a:t>
                      </a:r>
                      <a:br>
                        <a:rPr lang="en-GB" sz="600" u="none" strike="noStrike" dirty="0">
                          <a:solidFill>
                            <a:schemeClr val="tx1"/>
                          </a:solidFill>
                          <a:effectLst/>
                        </a:rPr>
                      </a:br>
                      <a:r>
                        <a:rPr lang="en-GB" sz="600" u="none" strike="noStrike" dirty="0">
                          <a:solidFill>
                            <a:schemeClr val="tx1"/>
                          </a:solidFill>
                          <a:effectLst/>
                        </a:rPr>
                        <a:t>Engagement with Financial Institutions and Private Sector: Collaborative efforts to address financial regulatory challenges that affect refugees' access to formal banking and financial services. This includes exploring partnerships with financial institutions, like Western Union and the post office, to model inclusive financial practices for refugees.</a:t>
                      </a:r>
                      <a:br>
                        <a:rPr lang="en-GB" sz="600" u="none" strike="noStrike" dirty="0">
                          <a:solidFill>
                            <a:schemeClr val="tx1"/>
                          </a:solidFill>
                          <a:effectLst/>
                        </a:rPr>
                      </a:br>
                      <a:r>
                        <a:rPr lang="en-GB" sz="600" u="none" strike="noStrike" dirty="0">
                          <a:solidFill>
                            <a:schemeClr val="tx1"/>
                          </a:solidFill>
                          <a:effectLst/>
                        </a:rPr>
                        <a:t>Evidence-based advocacy for employment Inclusion: Evidence-based advocacy with the Ministry of Labour on refugees’ inclusion in the National Employment Strategy. This includes workshops and initiatives to raise awareness and build capacity for refugee employment among policymakers and private sector.</a:t>
                      </a:r>
                      <a:endParaRPr lang="en-GB" sz="600" b="0" i="0" u="none" strike="noStrike" dirty="0">
                        <a:solidFill>
                          <a:schemeClr val="tx1"/>
                        </a:solidFill>
                        <a:effectLst/>
                        <a:latin typeface="Calibri" panose="020F0502020204030204" pitchFamily="34" charset="0"/>
                      </a:endParaRPr>
                    </a:p>
                  </a:txBody>
                  <a:tcPr marL="0" marR="0" marT="0" marB="0"/>
                </a:tc>
                <a:extLst>
                  <a:ext uri="{0D108BD9-81ED-4DB2-BD59-A6C34878D82A}">
                    <a16:rowId xmlns:a16="http://schemas.microsoft.com/office/drawing/2014/main" val="1459243671"/>
                  </a:ext>
                </a:extLst>
              </a:tr>
              <a:tr h="770670">
                <a:tc>
                  <a:txBody>
                    <a:bodyPr/>
                    <a:lstStyle/>
                    <a:p>
                      <a:pPr algn="l" fontAlgn="t"/>
                      <a:r>
                        <a:rPr lang="en-GB" sz="600" u="none" strike="noStrike" dirty="0">
                          <a:solidFill>
                            <a:schemeClr val="bg1"/>
                          </a:solidFill>
                          <a:effectLst/>
                        </a:rPr>
                        <a:t>4. Increase the extent to which the national social protection schemes are inclusive for FDPs (T&amp;K and UHI).</a:t>
                      </a:r>
                      <a:endParaRPr lang="en-GB" sz="600" b="1" i="0" u="none" strike="noStrike" dirty="0">
                        <a:solidFill>
                          <a:schemeClr val="bg1"/>
                        </a:solidFill>
                        <a:effectLst/>
                        <a:latin typeface="Calibri" panose="020F0502020204030204" pitchFamily="34" charset="0"/>
                      </a:endParaRPr>
                    </a:p>
                  </a:txBody>
                  <a:tcPr marL="0" marR="0" marT="0" marB="0">
                    <a:solidFill>
                      <a:srgbClr val="942093"/>
                    </a:solidFill>
                  </a:tcPr>
                </a:tc>
                <a:tc>
                  <a:txBody>
                    <a:bodyPr/>
                    <a:lstStyle/>
                    <a:p>
                      <a:pPr algn="l" fontAlgn="t"/>
                      <a:r>
                        <a:rPr lang="en-GB" sz="600" u="none" strike="noStrike">
                          <a:solidFill>
                            <a:schemeClr val="tx1"/>
                          </a:solidFill>
                          <a:effectLst/>
                        </a:rPr>
                        <a:t>• Social protection programs in Egypt are not currently designed to include refugees, limiting their access to health, social welfare, and financial support services. Even though discussions on inclusive social protection have started, the administrative, legal, and policy framework has not yet been adapted to accommodate FDPs.</a:t>
                      </a:r>
                      <a:br>
                        <a:rPr lang="en-GB" sz="600" u="none" strike="noStrike">
                          <a:solidFill>
                            <a:schemeClr val="tx1"/>
                          </a:solidFill>
                          <a:effectLst/>
                        </a:rPr>
                      </a:br>
                      <a:r>
                        <a:rPr lang="en-GB" sz="600" u="none" strike="noStrike">
                          <a:solidFill>
                            <a:schemeClr val="tx1"/>
                          </a:solidFill>
                          <a:effectLst/>
                        </a:rPr>
                        <a:t>• This exclusion makes refugees particularly vulnerable to economic instability and restricts their resilience in times of crisis.</a:t>
                      </a:r>
                      <a:endParaRPr lang="en-GB" sz="600" b="0" i="0" u="none" strike="noStrike">
                        <a:solidFill>
                          <a:schemeClr val="tx1"/>
                        </a:solidFill>
                        <a:effectLst/>
                        <a:latin typeface="Calibri" panose="020F0502020204030204" pitchFamily="34" charset="0"/>
                      </a:endParaRPr>
                    </a:p>
                  </a:txBody>
                  <a:tcPr marL="0" marR="0" marT="0" marB="0"/>
                </a:tc>
                <a:tc>
                  <a:txBody>
                    <a:bodyPr/>
                    <a:lstStyle/>
                    <a:p>
                      <a:pPr marL="0" marR="0" lvl="0" indent="0" algn="l" defTabSz="912114" rtl="0" eaLnBrk="1" fontAlgn="t" latinLnBrk="0" hangingPunct="1">
                        <a:lnSpc>
                          <a:spcPct val="100000"/>
                        </a:lnSpc>
                        <a:spcBef>
                          <a:spcPts val="0"/>
                        </a:spcBef>
                        <a:spcAft>
                          <a:spcPts val="0"/>
                        </a:spcAft>
                        <a:buClrTx/>
                        <a:buSzTx/>
                        <a:buFontTx/>
                        <a:buNone/>
                        <a:tabLst/>
                        <a:defRPr/>
                      </a:pPr>
                      <a:r>
                        <a:rPr lang="en-FR" sz="600" u="none" strike="noStrike" dirty="0">
                          <a:solidFill>
                            <a:schemeClr val="tx1"/>
                          </a:solidFill>
                          <a:effectLst/>
                        </a:rPr>
                        <a:t> </a:t>
                      </a:r>
                      <a:r>
                        <a:rPr lang="en-US" sz="800" b="1" noProof="0" dirty="0">
                          <a:solidFill>
                            <a:schemeClr val="tx1">
                              <a:lumMod val="95000"/>
                              <a:lumOff val="5000"/>
                            </a:schemeClr>
                          </a:solidFill>
                          <a:latin typeface="Univers" panose="020B0503020202020204" pitchFamily="34" charset="0"/>
                        </a:rPr>
                        <a:t>No milestones included in the revised Policy Matrix</a:t>
                      </a:r>
                      <a:endParaRPr lang="en-US" sz="800" b="1" dirty="0">
                        <a:solidFill>
                          <a:schemeClr val="tx1">
                            <a:lumMod val="95000"/>
                            <a:lumOff val="5000"/>
                          </a:schemeClr>
                        </a:solidFill>
                        <a:latin typeface="Univers" panose="020B0503020202020204" pitchFamily="34" charset="0"/>
                      </a:endParaRPr>
                    </a:p>
                    <a:p>
                      <a:pPr algn="l" fontAlgn="t"/>
                      <a:endParaRPr lang="en-FR" sz="600" b="0" i="0" u="none" strike="noStrike" dirty="0">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a:solidFill>
                            <a:schemeClr val="tx1"/>
                          </a:solidFill>
                          <a:effectLst/>
                        </a:rPr>
                        <a:t>- Ministry of Foreign Affairs.</a:t>
                      </a:r>
                      <a:br>
                        <a:rPr lang="en-GB" sz="600" u="none" strike="noStrike">
                          <a:solidFill>
                            <a:schemeClr val="tx1"/>
                          </a:solidFill>
                          <a:effectLst/>
                        </a:rPr>
                      </a:br>
                      <a:r>
                        <a:rPr lang="en-GB" sz="600" u="none" strike="noStrike">
                          <a:solidFill>
                            <a:schemeClr val="tx1"/>
                          </a:solidFill>
                          <a:effectLst/>
                        </a:rPr>
                        <a:t>- Ministry of Social Solidarity.</a:t>
                      </a:r>
                      <a:br>
                        <a:rPr lang="en-GB" sz="600" u="none" strike="noStrike">
                          <a:solidFill>
                            <a:schemeClr val="tx1"/>
                          </a:solidFill>
                          <a:effectLst/>
                        </a:rPr>
                      </a:br>
                      <a:r>
                        <a:rPr lang="en-GB" sz="600" u="none" strike="noStrike">
                          <a:solidFill>
                            <a:schemeClr val="tx1"/>
                          </a:solidFill>
                          <a:effectLst/>
                        </a:rPr>
                        <a:t>- NCCM.</a:t>
                      </a:r>
                      <a:br>
                        <a:rPr lang="en-GB" sz="600" u="none" strike="noStrike">
                          <a:solidFill>
                            <a:schemeClr val="tx1"/>
                          </a:solidFill>
                          <a:effectLst/>
                        </a:rPr>
                      </a:br>
                      <a:r>
                        <a:rPr lang="en-GB" sz="600" u="none" strike="noStrike">
                          <a:solidFill>
                            <a:schemeClr val="tx1"/>
                          </a:solidFill>
                          <a:effectLst/>
                        </a:rPr>
                        <a:t>- CAPMAS</a:t>
                      </a:r>
                      <a:br>
                        <a:rPr lang="en-GB" sz="600" u="none" strike="noStrike">
                          <a:solidFill>
                            <a:schemeClr val="tx1"/>
                          </a:solidFill>
                          <a:effectLst/>
                        </a:rPr>
                      </a:br>
                      <a:r>
                        <a:rPr lang="en-GB" sz="600" u="none" strike="noStrike">
                          <a:solidFill>
                            <a:schemeClr val="tx1"/>
                          </a:solidFill>
                          <a:effectLst/>
                        </a:rPr>
                        <a:t>- Ministry of Health.</a:t>
                      </a:r>
                      <a:br>
                        <a:rPr lang="en-GB" sz="600" u="none" strike="noStrike">
                          <a:solidFill>
                            <a:schemeClr val="tx1"/>
                          </a:solidFill>
                          <a:effectLst/>
                        </a:rPr>
                      </a:br>
                      <a:r>
                        <a:rPr lang="en-GB" sz="600" u="none" strike="noStrike">
                          <a:solidFill>
                            <a:schemeClr val="tx1"/>
                          </a:solidFill>
                          <a:effectLst/>
                        </a:rPr>
                        <a:t>- Ministry of Manpower.</a:t>
                      </a:r>
                      <a:br>
                        <a:rPr lang="en-GB" sz="600" u="none" strike="noStrike">
                          <a:solidFill>
                            <a:schemeClr val="tx1"/>
                          </a:solidFill>
                          <a:effectLst/>
                        </a:rPr>
                      </a:br>
                      <a:r>
                        <a:rPr lang="en-GB" sz="600" u="none" strike="noStrike">
                          <a:solidFill>
                            <a:schemeClr val="tx1"/>
                          </a:solidFill>
                          <a:effectLst/>
                        </a:rPr>
                        <a:t>- Ministry of Finance</a:t>
                      </a:r>
                      <a:br>
                        <a:rPr lang="en-GB" sz="600" u="none" strike="noStrike">
                          <a:solidFill>
                            <a:schemeClr val="tx1"/>
                          </a:solidFill>
                          <a:effectLst/>
                        </a:rPr>
                      </a:br>
                      <a:r>
                        <a:rPr lang="en-GB" sz="600" u="none" strike="noStrike">
                          <a:solidFill>
                            <a:schemeClr val="tx1"/>
                          </a:solidFill>
                          <a:effectLst/>
                        </a:rPr>
                        <a:t>- Ministry of Planning and economic development</a:t>
                      </a:r>
                      <a:br>
                        <a:rPr lang="en-GB" sz="600" u="none" strike="noStrike">
                          <a:solidFill>
                            <a:schemeClr val="tx1"/>
                          </a:solidFill>
                          <a:effectLst/>
                        </a:rPr>
                      </a:br>
                      <a:r>
                        <a:rPr lang="en-GB" sz="600" u="none" strike="noStrike">
                          <a:solidFill>
                            <a:schemeClr val="tx1"/>
                          </a:solidFill>
                          <a:effectLst/>
                        </a:rPr>
                        <a:t>- Development partners &amp; IFIs</a:t>
                      </a:r>
                      <a:endParaRPr lang="en-GB" sz="600" b="0" i="0" u="none" strike="noStrike">
                        <a:solidFill>
                          <a:schemeClr val="tx1"/>
                        </a:solidFill>
                        <a:effectLst/>
                        <a:latin typeface="Calibri" panose="020F0502020204030204" pitchFamily="34" charset="0"/>
                      </a:endParaRPr>
                    </a:p>
                  </a:txBody>
                  <a:tcPr marL="0" marR="0" marT="0" marB="0"/>
                </a:tc>
                <a:tc>
                  <a:txBody>
                    <a:bodyPr/>
                    <a:lstStyle/>
                    <a:p>
                      <a:pPr algn="l" fontAlgn="t"/>
                      <a:r>
                        <a:rPr lang="en-GB" sz="600" u="none" strike="noStrike" dirty="0">
                          <a:solidFill>
                            <a:schemeClr val="tx1"/>
                          </a:solidFill>
                          <a:effectLst/>
                        </a:rPr>
                        <a:t>Joint, evidence-based advocacy to incorporate refugees into Egypt's social protection system. This includes engaging  decision-makers in discussions around expanding health, welfare, and financial services to accommodate refugees.</a:t>
                      </a:r>
                      <a:br>
                        <a:rPr lang="en-GB" sz="600" u="none" strike="noStrike" dirty="0">
                          <a:solidFill>
                            <a:schemeClr val="tx1"/>
                          </a:solidFill>
                          <a:effectLst/>
                        </a:rPr>
                      </a:br>
                      <a:r>
                        <a:rPr lang="en-GB" sz="600" u="none" strike="noStrike" dirty="0">
                          <a:solidFill>
                            <a:schemeClr val="tx1"/>
                          </a:solidFill>
                          <a:effectLst/>
                        </a:rPr>
                        <a:t>Pilot Inclusion of Refugees in Universal Health Insurance (UHI):  An agreement for a pilot program in Ismailia aims to include refugees in Egypt’s UHI system. This pilot can set a precedent for broader inclusion.</a:t>
                      </a:r>
                      <a:br>
                        <a:rPr lang="en-GB" sz="600" u="none" strike="noStrike" dirty="0">
                          <a:solidFill>
                            <a:schemeClr val="tx1"/>
                          </a:solidFill>
                          <a:effectLst/>
                        </a:rPr>
                      </a:br>
                      <a:r>
                        <a:rPr lang="en-GB" sz="600" u="none" strike="noStrike" dirty="0">
                          <a:solidFill>
                            <a:schemeClr val="tx1"/>
                          </a:solidFill>
                          <a:effectLst/>
                        </a:rPr>
                        <a:t>Engage financial institutions to adapt their services for refugees, to address the gap in financial support services by offering inclusive banking and credit options.</a:t>
                      </a:r>
                      <a:br>
                        <a:rPr lang="en-GB" sz="600" u="none" strike="noStrike" dirty="0">
                          <a:solidFill>
                            <a:schemeClr val="tx1"/>
                          </a:solidFill>
                          <a:effectLst/>
                        </a:rPr>
                      </a:br>
                      <a:r>
                        <a:rPr lang="en-GB" sz="600" u="none" strike="noStrike" dirty="0">
                          <a:solidFill>
                            <a:schemeClr val="tx1"/>
                          </a:solidFill>
                          <a:effectLst/>
                        </a:rPr>
                        <a:t>Capacity-building efforts target government and NGO staff to equip them with best practices for integrating refugees into social services to develop institutional readiness for more inclusive policies and effective service provision.</a:t>
                      </a:r>
                      <a:endParaRPr lang="en-GB" sz="600" b="0" i="0" u="none" strike="noStrike" dirty="0">
                        <a:solidFill>
                          <a:schemeClr val="tx1"/>
                        </a:solidFill>
                        <a:effectLst/>
                        <a:latin typeface="Calibri" panose="020F0502020204030204" pitchFamily="34" charset="0"/>
                      </a:endParaRPr>
                    </a:p>
                  </a:txBody>
                  <a:tcPr marL="0" marR="0" marT="0" marB="0"/>
                </a:tc>
                <a:extLst>
                  <a:ext uri="{0D108BD9-81ED-4DB2-BD59-A6C34878D82A}">
                    <a16:rowId xmlns:a16="http://schemas.microsoft.com/office/drawing/2014/main" val="1112893952"/>
                  </a:ext>
                </a:extLst>
              </a:tr>
            </a:tbl>
          </a:graphicData>
        </a:graphic>
      </p:graphicFrame>
      <p:sp>
        <p:nvSpPr>
          <p:cNvPr id="6" name="Rectangle 5">
            <a:extLst>
              <a:ext uri="{FF2B5EF4-FFF2-40B4-BE49-F238E27FC236}">
                <a16:creationId xmlns:a16="http://schemas.microsoft.com/office/drawing/2014/main" id="{4787F0F8-B6E4-521F-6118-E7EF0A120440}"/>
              </a:ext>
            </a:extLst>
          </p:cNvPr>
          <p:cNvSpPr/>
          <p:nvPr/>
        </p:nvSpPr>
        <p:spPr>
          <a:xfrm>
            <a:off x="0" y="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a:latin typeface="Helvetica" pitchFamily="2" charset="0"/>
            </a:endParaRPr>
          </a:p>
        </p:txBody>
      </p:sp>
      <p:sp>
        <p:nvSpPr>
          <p:cNvPr id="7" name="TextBox 6">
            <a:extLst>
              <a:ext uri="{FF2B5EF4-FFF2-40B4-BE49-F238E27FC236}">
                <a16:creationId xmlns:a16="http://schemas.microsoft.com/office/drawing/2014/main" id="{16E7420A-D4B6-CE94-020B-781CF733D990}"/>
              </a:ext>
            </a:extLst>
          </p:cNvPr>
          <p:cNvSpPr txBox="1"/>
          <p:nvPr/>
        </p:nvSpPr>
        <p:spPr>
          <a:xfrm>
            <a:off x="28131" y="73425"/>
            <a:ext cx="601679" cy="276999"/>
          </a:xfrm>
          <a:prstGeom prst="rect">
            <a:avLst/>
          </a:prstGeom>
          <a:noFill/>
        </p:spPr>
        <p:txBody>
          <a:bodyPr wrap="square" lIns="0" tIns="0" rIns="0" bIns="0" anchor="t">
            <a:spAutoFit/>
          </a:bodyPr>
          <a:lstStyle/>
          <a:p>
            <a:pPr algn="ctr"/>
            <a:r>
              <a:rPr lang="en-US" sz="600" dirty="0">
                <a:latin typeface="Helvetica" pitchFamily="2" charset="0"/>
                <a:cs typeface="Helvetica" panose="020B0604020202020204" pitchFamily="34" charset="0"/>
              </a:rPr>
              <a:t>PROSPECTS </a:t>
            </a:r>
            <a:r>
              <a:rPr lang="en-US" sz="600" b="1" dirty="0">
                <a:latin typeface="Helvetica" pitchFamily="2" charset="0"/>
                <a:cs typeface="Helvetica" panose="020B0604020202020204" pitchFamily="34" charset="0"/>
              </a:rPr>
              <a:t>EGYPT</a:t>
            </a:r>
          </a:p>
          <a:p>
            <a:pPr algn="ctr"/>
            <a:r>
              <a:rPr lang="en-US" sz="60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738037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CFCEE-E6DD-1CF0-6A4E-95D1E19177F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71752D5-99EA-9F61-DE96-6FD1699948DE}"/>
              </a:ext>
            </a:extLst>
          </p:cNvPr>
          <p:cNvSpPr txBox="1"/>
          <p:nvPr/>
        </p:nvSpPr>
        <p:spPr>
          <a:xfrm>
            <a:off x="595928" y="-11953"/>
            <a:ext cx="6667021" cy="369332"/>
          </a:xfrm>
          <a:prstGeom prst="rect">
            <a:avLst/>
          </a:prstGeom>
          <a:noFill/>
        </p:spPr>
        <p:txBody>
          <a:bodyPr wrap="square" rtlCol="0">
            <a:spAutoFit/>
          </a:bodyPr>
          <a:lstStyle/>
          <a:p>
            <a:pPr algn="ctr"/>
            <a:r>
              <a:rPr lang="fr-FR"/>
              <a:t>MULTI ANNUAL MID-TERM OUTCOME INDICATORS</a:t>
            </a:r>
          </a:p>
        </p:txBody>
      </p:sp>
      <p:graphicFrame>
        <p:nvGraphicFramePr>
          <p:cNvPr id="3" name="Table 2">
            <a:extLst>
              <a:ext uri="{FF2B5EF4-FFF2-40B4-BE49-F238E27FC236}">
                <a16:creationId xmlns:a16="http://schemas.microsoft.com/office/drawing/2014/main" id="{DE61D3B5-0757-634A-BE7F-9461D8EAD13E}"/>
              </a:ext>
            </a:extLst>
          </p:cNvPr>
          <p:cNvGraphicFramePr>
            <a:graphicFrameLocks noGrp="1"/>
          </p:cNvGraphicFramePr>
          <p:nvPr>
            <p:extLst>
              <p:ext uri="{D42A27DB-BD31-4B8C-83A1-F6EECF244321}">
                <p14:modId xmlns:p14="http://schemas.microsoft.com/office/powerpoint/2010/main" val="1586910862"/>
              </p:ext>
            </p:extLst>
          </p:nvPr>
        </p:nvGraphicFramePr>
        <p:xfrm>
          <a:off x="26126" y="612904"/>
          <a:ext cx="1828800" cy="6080760"/>
        </p:xfrm>
        <a:graphic>
          <a:graphicData uri="http://schemas.openxmlformats.org/drawingml/2006/table">
            <a:tbl>
              <a:tblPr>
                <a:tableStyleId>{5C22544A-7EE6-4342-B048-85BDC9FD1C3A}</a:tableStyleId>
              </a:tblPr>
              <a:tblGrid>
                <a:gridCol w="1828800">
                  <a:extLst>
                    <a:ext uri="{9D8B030D-6E8A-4147-A177-3AD203B41FA5}">
                      <a16:colId xmlns:a16="http://schemas.microsoft.com/office/drawing/2014/main" val="3916953294"/>
                    </a:ext>
                  </a:extLst>
                </a:gridCol>
              </a:tblGrid>
              <a:tr h="26788">
                <a:tc>
                  <a:txBody>
                    <a:bodyPr/>
                    <a:lstStyle/>
                    <a:p>
                      <a:pPr algn="l" fontAlgn="ctr"/>
                      <a:r>
                        <a:rPr lang="en-GB" sz="700" u="none" strike="noStrike">
                          <a:effectLst/>
                        </a:rPr>
                        <a:t>PILLAR 1: EDUCATION AND LEARNING</a:t>
                      </a:r>
                      <a:endParaRPr lang="en-GB" sz="7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762964908"/>
                  </a:ext>
                </a:extLst>
              </a:tr>
              <a:tr h="33676">
                <a:tc>
                  <a:txBody>
                    <a:bodyPr/>
                    <a:lstStyle/>
                    <a:p>
                      <a:pPr algn="l" fontAlgn="ctr"/>
                      <a:r>
                        <a:rPr lang="en-GB" sz="700" u="none" strike="noStrike">
                          <a:effectLst/>
                        </a:rPr>
                        <a:t>Mid-term Outcome 1: Increased Access of FDPs And HCs To Quality Education, Skills and Learning Opportunities</a:t>
                      </a:r>
                      <a:endParaRPr lang="en-GB" sz="7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2895178408"/>
                  </a:ext>
                </a:extLst>
              </a:tr>
              <a:tr h="33676">
                <a:tc>
                  <a:txBody>
                    <a:bodyPr/>
                    <a:lstStyle/>
                    <a:p>
                      <a:pPr algn="l" fontAlgn="ctr"/>
                      <a:r>
                        <a:rPr lang="en-GB" sz="700" u="none" strike="noStrike">
                          <a:effectLst/>
                        </a:rPr>
                        <a:t>1a) Number of FDPs/HCs who completed their primary or secondary education program (formal and non-formal)</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12755437"/>
                  </a:ext>
                </a:extLst>
              </a:tr>
              <a:tr h="33676">
                <a:tc>
                  <a:txBody>
                    <a:bodyPr/>
                    <a:lstStyle/>
                    <a:p>
                      <a:pPr algn="l" fontAlgn="ctr"/>
                      <a:r>
                        <a:rPr lang="en-GB" sz="700" u="none" strike="noStrike">
                          <a:effectLst/>
                        </a:rPr>
                        <a:t>1b) Number of FDPs/HCs who completed a professional, technical or vocational education and/or training program or another non-formal skills training </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003345506"/>
                  </a:ext>
                </a:extLst>
              </a:tr>
              <a:tr h="40819">
                <a:tc>
                  <a:txBody>
                    <a:bodyPr/>
                    <a:lstStyle/>
                    <a:p>
                      <a:pPr algn="l" fontAlgn="ctr"/>
                      <a:r>
                        <a:rPr lang="en-GB" sz="700" u="none" strike="noStrike">
                          <a:effectLst/>
                        </a:rPr>
                        <a:t>1c) Evidence that legal frameworks and policies are inclusive for refugees in terms of access to education systems</a:t>
                      </a:r>
                      <a:endParaRPr lang="en-GB" sz="700" b="0" i="0" u="none" strike="noStrike">
                        <a:solidFill>
                          <a:srgbClr val="0070C0"/>
                        </a:solidFill>
                        <a:effectLst/>
                        <a:latin typeface="Calibri" panose="020F0502020204030204" pitchFamily="34" charset="0"/>
                      </a:endParaRPr>
                    </a:p>
                  </a:txBody>
                  <a:tcPr marL="0" marR="0" marT="0" marB="0" anchor="ctr"/>
                </a:tc>
                <a:extLst>
                  <a:ext uri="{0D108BD9-81ED-4DB2-BD59-A6C34878D82A}">
                    <a16:rowId xmlns:a16="http://schemas.microsoft.com/office/drawing/2014/main" val="1709422707"/>
                  </a:ext>
                </a:extLst>
              </a:tr>
              <a:tr h="40819">
                <a:tc>
                  <a:txBody>
                    <a:bodyPr/>
                    <a:lstStyle/>
                    <a:p>
                      <a:pPr algn="l" fontAlgn="ctr"/>
                      <a:r>
                        <a:rPr lang="en-GB" sz="700" u="none" strike="noStrike">
                          <a:effectLst/>
                        </a:rPr>
                        <a:t>Short-term Outcome 1.1: Increased National Capacity to Deliver Quality Education and Vocational Training</a:t>
                      </a:r>
                      <a:endParaRPr lang="en-GB" sz="7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1529808929"/>
                  </a:ext>
                </a:extLst>
              </a:tr>
              <a:tr h="40819">
                <a:tc>
                  <a:txBody>
                    <a:bodyPr/>
                    <a:lstStyle/>
                    <a:p>
                      <a:pPr algn="l" fontAlgn="ctr"/>
                      <a:r>
                        <a:rPr lang="en-GB" sz="700" u="none" strike="noStrike">
                          <a:effectLst/>
                        </a:rPr>
                        <a:t>1.1a) Number of teachers/ facilitators/ TVET trainers completing professional development trainings</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11135668"/>
                  </a:ext>
                </a:extLst>
              </a:tr>
              <a:tr h="50514">
                <a:tc>
                  <a:txBody>
                    <a:bodyPr/>
                    <a:lstStyle/>
                    <a:p>
                      <a:pPr algn="l" fontAlgn="ctr"/>
                      <a:r>
                        <a:rPr lang="en-GB" sz="700" u="none" strike="noStrike">
                          <a:effectLst/>
                        </a:rPr>
                        <a:t>1.1 b) Number of educational skills training curricula and programs (online &amp; offline), improved/ updated/ developed (with formal and non-formal educational and skills training systems) </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635735949"/>
                  </a:ext>
                </a:extLst>
              </a:tr>
              <a:tr h="40819">
                <a:tc>
                  <a:txBody>
                    <a:bodyPr/>
                    <a:lstStyle/>
                    <a:p>
                      <a:pPr algn="l" fontAlgn="ctr"/>
                      <a:r>
                        <a:rPr lang="en-GB" sz="700" u="none" strike="noStrike">
                          <a:effectLst/>
                        </a:rPr>
                        <a:t>Short-term Outcome 1.2: More FDPs And HCs Enrolled and Retained in Formal and Non-Formal Education At (Pre-) Primary and Secondary Levels</a:t>
                      </a:r>
                      <a:endParaRPr lang="en-GB" sz="7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1628580871"/>
                  </a:ext>
                </a:extLst>
              </a:tr>
              <a:tr h="40819">
                <a:tc>
                  <a:txBody>
                    <a:bodyPr/>
                    <a:lstStyle/>
                    <a:p>
                      <a:pPr algn="l" fontAlgn="ctr"/>
                      <a:r>
                        <a:rPr lang="en-GB" sz="700" u="none" strike="noStrike">
                          <a:effectLst/>
                        </a:rPr>
                        <a:t>1.2a) Number of new FDPs/HCs enrolled in pre-primary/primary/secondary education (formal and non-formal) </a:t>
                      </a:r>
                      <a:endParaRPr lang="en-GB" sz="700" b="0" i="0" u="none" strike="noStrike">
                        <a:solidFill>
                          <a:srgbClr val="00B050"/>
                        </a:solidFill>
                        <a:effectLst/>
                        <a:latin typeface="Calibri" panose="020F0502020204030204" pitchFamily="34" charset="0"/>
                      </a:endParaRPr>
                    </a:p>
                  </a:txBody>
                  <a:tcPr marL="0" marR="0" marT="0" marB="0" anchor="ctr"/>
                </a:tc>
                <a:extLst>
                  <a:ext uri="{0D108BD9-81ED-4DB2-BD59-A6C34878D82A}">
                    <a16:rowId xmlns:a16="http://schemas.microsoft.com/office/drawing/2014/main" val="129193604"/>
                  </a:ext>
                </a:extLst>
              </a:tr>
              <a:tr h="40819">
                <a:tc>
                  <a:txBody>
                    <a:bodyPr/>
                    <a:lstStyle/>
                    <a:p>
                      <a:pPr algn="l" fontAlgn="ctr"/>
                      <a:r>
                        <a:rPr lang="en-GB" sz="700" u="none" strike="noStrike">
                          <a:effectLst/>
                        </a:rPr>
                        <a:t>1.2b) Number of FDPs/HCs retained in Primary/Secondary Education Program, Including Acceleration Education Programs and Early Childhood Education</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276943744"/>
                  </a:ext>
                </a:extLst>
              </a:tr>
              <a:tr h="40819">
                <a:tc>
                  <a:txBody>
                    <a:bodyPr/>
                    <a:lstStyle/>
                    <a:p>
                      <a:pPr algn="l" fontAlgn="ctr"/>
                      <a:r>
                        <a:rPr lang="en-GB" sz="700" u="none" strike="noStrike">
                          <a:effectLst/>
                        </a:rPr>
                        <a:t>1.2c) Number of FDPs/HCs provided with in-kind or financial support to attend educational programs</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580955431"/>
                  </a:ext>
                </a:extLst>
              </a:tr>
              <a:tr h="41776">
                <a:tc>
                  <a:txBody>
                    <a:bodyPr/>
                    <a:lstStyle/>
                    <a:p>
                      <a:pPr algn="l" fontAlgn="ctr"/>
                      <a:r>
                        <a:rPr lang="en-GB" sz="700" u="none" strike="noStrike">
                          <a:effectLst/>
                        </a:rPr>
                        <a:t>GCR indicator 2.2.1 - Proportion of refugee children enrolled in the national education system (primary and secondary)</a:t>
                      </a:r>
                      <a:endParaRPr lang="en-GB" sz="70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65411491"/>
                  </a:ext>
                </a:extLst>
              </a:tr>
              <a:tr h="33676">
                <a:tc>
                  <a:txBody>
                    <a:bodyPr/>
                    <a:lstStyle/>
                    <a:p>
                      <a:pPr algn="l" fontAlgn="ctr"/>
                      <a:r>
                        <a:rPr lang="en-GB" sz="700" u="none" strike="noStrike">
                          <a:effectLst/>
                        </a:rPr>
                        <a:t>Short-term Outcome 1.3: More FDPs and HCs Access Occupational Relevant Skills and Skills Recognition for Transition to Work</a:t>
                      </a:r>
                      <a:endParaRPr lang="en-GB" sz="7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261109721"/>
                  </a:ext>
                </a:extLst>
              </a:tr>
              <a:tr h="33676">
                <a:tc>
                  <a:txBody>
                    <a:bodyPr/>
                    <a:lstStyle/>
                    <a:p>
                      <a:pPr algn="l" fontAlgn="ctr"/>
                      <a:r>
                        <a:rPr lang="en-GB" sz="700" u="none" strike="noStrike">
                          <a:effectLst/>
                        </a:rPr>
                        <a:t>1.3a) Number of FDPs/HCs who enrolled in professional, technical or vocational education and/or formal/informal skills training program </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91377683"/>
                  </a:ext>
                </a:extLst>
              </a:tr>
              <a:tr h="50514">
                <a:tc>
                  <a:txBody>
                    <a:bodyPr/>
                    <a:lstStyle/>
                    <a:p>
                      <a:pPr algn="l" fontAlgn="ctr"/>
                      <a:r>
                        <a:rPr lang="en-GB" sz="700" u="none" strike="noStrike">
                          <a:effectLst/>
                        </a:rPr>
                        <a:t>1.3b) Number of FDPs/HCs accessing apprenticeships, internships, fellowships, on-the-job training and work-based learning opportunities and other transition pathways to employability</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009207525"/>
                  </a:ext>
                </a:extLst>
              </a:tr>
              <a:tr h="40819">
                <a:tc>
                  <a:txBody>
                    <a:bodyPr/>
                    <a:lstStyle/>
                    <a:p>
                      <a:pPr algn="l" fontAlgn="ctr"/>
                      <a:r>
                        <a:rPr lang="en-GB" sz="700" u="none" strike="noStrike">
                          <a:effectLst/>
                        </a:rPr>
                        <a:t>1.3c) Number of FDPs/HCs’ skills and qualifications recognized (RPL, credential evaluation, micro-credentialing, certification etc.)</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985974849"/>
                  </a:ext>
                </a:extLst>
              </a:tr>
            </a:tbl>
          </a:graphicData>
        </a:graphic>
      </p:graphicFrame>
      <p:graphicFrame>
        <p:nvGraphicFramePr>
          <p:cNvPr id="5" name="Table 4">
            <a:extLst>
              <a:ext uri="{FF2B5EF4-FFF2-40B4-BE49-F238E27FC236}">
                <a16:creationId xmlns:a16="http://schemas.microsoft.com/office/drawing/2014/main" id="{ACAC935A-3A75-AE12-9141-7AC1DAEF7098}"/>
              </a:ext>
            </a:extLst>
          </p:cNvPr>
          <p:cNvGraphicFramePr>
            <a:graphicFrameLocks noGrp="1"/>
          </p:cNvGraphicFramePr>
          <p:nvPr>
            <p:extLst>
              <p:ext uri="{D42A27DB-BD31-4B8C-83A1-F6EECF244321}">
                <p14:modId xmlns:p14="http://schemas.microsoft.com/office/powerpoint/2010/main" val="470409876"/>
              </p:ext>
            </p:extLst>
          </p:nvPr>
        </p:nvGraphicFramePr>
        <p:xfrm>
          <a:off x="6743577" y="0"/>
          <a:ext cx="3164012" cy="6841236"/>
        </p:xfrm>
        <a:graphic>
          <a:graphicData uri="http://schemas.openxmlformats.org/drawingml/2006/table">
            <a:tbl>
              <a:tblPr>
                <a:tableStyleId>{5C22544A-7EE6-4342-B048-85BDC9FD1C3A}</a:tableStyleId>
              </a:tblPr>
              <a:tblGrid>
                <a:gridCol w="3164012">
                  <a:extLst>
                    <a:ext uri="{9D8B030D-6E8A-4147-A177-3AD203B41FA5}">
                      <a16:colId xmlns:a16="http://schemas.microsoft.com/office/drawing/2014/main" val="3916953294"/>
                    </a:ext>
                  </a:extLst>
                </a:gridCol>
              </a:tblGrid>
              <a:tr h="28063">
                <a:tc>
                  <a:txBody>
                    <a:bodyPr/>
                    <a:lstStyle/>
                    <a:p>
                      <a:pPr algn="l" fontAlgn="ctr"/>
                      <a:r>
                        <a:rPr lang="en-GB" sz="670" u="none" strike="noStrike">
                          <a:effectLst/>
                        </a:rPr>
                        <a:t>5. SYSTEMS CHANGE and NWOW </a:t>
                      </a:r>
                      <a:endParaRPr lang="en-GB" sz="670" b="1" i="0" u="none" strike="noStrike">
                        <a:solidFill>
                          <a:srgbClr val="000000"/>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3543030191"/>
                  </a:ext>
                </a:extLst>
              </a:tr>
              <a:tr h="36992">
                <a:tc>
                  <a:txBody>
                    <a:bodyPr/>
                    <a:lstStyle/>
                    <a:p>
                      <a:pPr algn="l" fontAlgn="ctr"/>
                      <a:r>
                        <a:rPr lang="en-GB" sz="670" u="none" strike="noStrike">
                          <a:effectLst/>
                        </a:rPr>
                        <a:t>Outcome: Improved Effectiveness and Efficiency of DAFD in Prospects Countries and Beyond</a:t>
                      </a:r>
                      <a:endParaRPr lang="en-GB" sz="67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407291216"/>
                  </a:ext>
                </a:extLst>
              </a:tr>
              <a:tr h="33676">
                <a:tc>
                  <a:txBody>
                    <a:bodyPr/>
                    <a:lstStyle/>
                    <a:p>
                      <a:pPr algn="l" fontAlgn="ctr"/>
                      <a:r>
                        <a:rPr lang="en-GB" sz="670" u="none" strike="noStrike">
                          <a:effectLst/>
                        </a:rPr>
                        <a:t>5a) Evidence that the Partnership fostered improved responses and innovative ways to address protracted forced displacement in PROSPECTS countries</a:t>
                      </a:r>
                      <a:endParaRPr lang="en-GB" sz="67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42759165"/>
                  </a:ext>
                </a:extLst>
              </a:tr>
              <a:tr h="61229">
                <a:tc>
                  <a:txBody>
                    <a:bodyPr/>
                    <a:lstStyle/>
                    <a:p>
                      <a:pPr algn="l" fontAlgn="ctr"/>
                      <a:r>
                        <a:rPr lang="en-GB" sz="670" u="none" strike="noStrike">
                          <a:effectLst/>
                        </a:rPr>
                        <a:t>5b) Perception of change by partners in joint-up planning and programming (strategic alignment, sequencing, layering, integrated interventions) and in the joint implementation experience</a:t>
                      </a:r>
                      <a:endParaRPr lang="en-GB" sz="67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86248741"/>
                  </a:ext>
                </a:extLst>
              </a:tr>
              <a:tr h="40819">
                <a:tc>
                  <a:txBody>
                    <a:bodyPr/>
                    <a:lstStyle/>
                    <a:p>
                      <a:pPr algn="l" fontAlgn="ctr"/>
                      <a:r>
                        <a:rPr lang="en-GB" sz="670" u="none" strike="noStrike">
                          <a:effectLst/>
                        </a:rPr>
                        <a:t>5c) Extent to which collective outcome-based interventions are jointly designed and implemented (two or more partners)</a:t>
                      </a:r>
                      <a:endParaRPr lang="en-GB" sz="67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74708070"/>
                  </a:ext>
                </a:extLst>
              </a:tr>
              <a:tr h="0">
                <a:tc>
                  <a:txBody>
                    <a:bodyPr/>
                    <a:lstStyle/>
                    <a:p>
                      <a:pPr algn="l" fontAlgn="ctr"/>
                      <a:r>
                        <a:rPr lang="en-GB" sz="670" u="none" strike="noStrike">
                          <a:effectLst/>
                        </a:rPr>
                        <a:t>5d) Number of shared target geographical areas identified</a:t>
                      </a:r>
                      <a:endParaRPr lang="en-GB" sz="67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7712385"/>
                  </a:ext>
                </a:extLst>
              </a:tr>
              <a:tr h="0">
                <a:tc>
                  <a:txBody>
                    <a:bodyPr/>
                    <a:lstStyle/>
                    <a:p>
                      <a:pPr algn="l" fontAlgn="ctr"/>
                      <a:r>
                        <a:rPr lang="en-GB" sz="670" u="none" strike="noStrike">
                          <a:effectLst/>
                        </a:rPr>
                        <a:t>5e) Number of PROSPECTS beneficiaries receiving services from two partners or more</a:t>
                      </a:r>
                      <a:endParaRPr lang="en-GB" sz="67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765341688"/>
                  </a:ext>
                </a:extLst>
              </a:tr>
              <a:tr h="0">
                <a:tc>
                  <a:txBody>
                    <a:bodyPr/>
                    <a:lstStyle/>
                    <a:p>
                      <a:pPr algn="l" fontAlgn="ctr"/>
                      <a:r>
                        <a:rPr lang="en-GB" sz="670" u="none" strike="noStrike">
                          <a:effectLst/>
                        </a:rPr>
                        <a:t>6. CROSS-CUTTING INDICATORS</a:t>
                      </a:r>
                      <a:endParaRPr lang="en-GB" sz="670" b="1" i="0" u="none" strike="noStrike">
                        <a:solidFill>
                          <a:srgbClr val="000000"/>
                        </a:solidFill>
                        <a:effectLst/>
                        <a:latin typeface="Calibri Light" panose="020F03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2420740648"/>
                  </a:ext>
                </a:extLst>
              </a:tr>
              <a:tr h="40819">
                <a:tc>
                  <a:txBody>
                    <a:bodyPr/>
                    <a:lstStyle/>
                    <a:p>
                      <a:pPr algn="l" fontAlgn="ctr"/>
                      <a:r>
                        <a:rPr lang="en-GB" sz="670" u="none" strike="noStrike">
                          <a:effectLst/>
                        </a:rPr>
                        <a:t>6a) Extent to which PROSPECTS interventions contribute to transformative approaches and solutions for youth, gender equality and people with disabilities</a:t>
                      </a:r>
                      <a:endParaRPr lang="en-GB" sz="67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837062946"/>
                  </a:ext>
                </a:extLst>
              </a:tr>
              <a:tr h="102048">
                <a:tc>
                  <a:txBody>
                    <a:bodyPr/>
                    <a:lstStyle/>
                    <a:p>
                      <a:pPr algn="l" fontAlgn="ctr"/>
                      <a:r>
                        <a:rPr lang="en-GB" sz="670" u="none" strike="noStrike">
                          <a:effectLst/>
                        </a:rPr>
                        <a:t>6b) Number and % of young people involved in:  </a:t>
                      </a:r>
                      <a:br>
                        <a:rPr lang="en-GB" sz="670" u="none" strike="noStrike">
                          <a:effectLst/>
                        </a:rPr>
                      </a:br>
                      <a:r>
                        <a:rPr lang="en-GB" sz="670" u="none" strike="noStrike">
                          <a:effectLst/>
                        </a:rPr>
                        <a:t>I) voicing their recommendations, or </a:t>
                      </a:r>
                      <a:br>
                        <a:rPr lang="en-GB" sz="670" u="none" strike="noStrike">
                          <a:effectLst/>
                        </a:rPr>
                      </a:br>
                      <a:r>
                        <a:rPr lang="en-GB" sz="670" u="none" strike="noStrike">
                          <a:effectLst/>
                        </a:rPr>
                        <a:t>ii) taking action in individual, or; collective - civic engagement initiatives, entrepreneurial action, advocacy opportunities, or; </a:t>
                      </a:r>
                      <a:br>
                        <a:rPr lang="en-GB" sz="670" u="none" strike="noStrike">
                          <a:effectLst/>
                        </a:rPr>
                      </a:br>
                      <a:r>
                        <a:rPr lang="en-GB" sz="670" u="none" strike="noStrike">
                          <a:effectLst/>
                        </a:rPr>
                        <a:t>iii) providing inputs to agency specific or joint prospects programming decisions</a:t>
                      </a:r>
                      <a:endParaRPr lang="en-GB" sz="67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86618789"/>
                  </a:ext>
                </a:extLst>
              </a:tr>
              <a:tr h="40819">
                <a:tc>
                  <a:txBody>
                    <a:bodyPr/>
                    <a:lstStyle/>
                    <a:p>
                      <a:pPr algn="l" fontAlgn="ctr"/>
                      <a:r>
                        <a:rPr lang="en-GB" sz="670" u="none" strike="noStrike">
                          <a:effectLst/>
                        </a:rPr>
                        <a:t>6c) Extent to which PROSPECTS interventions contribute to climate adaptation of FDPs and vulnerable HC members</a:t>
                      </a:r>
                      <a:endParaRPr lang="en-GB" sz="67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61150510"/>
                  </a:ext>
                </a:extLst>
              </a:tr>
              <a:tr h="40819">
                <a:tc>
                  <a:txBody>
                    <a:bodyPr/>
                    <a:lstStyle/>
                    <a:p>
                      <a:pPr algn="l" fontAlgn="ctr"/>
                      <a:r>
                        <a:rPr lang="en-GB" sz="670" u="none" strike="sngStrike">
                          <a:effectLst/>
                        </a:rPr>
                        <a:t>6d) Number of institutions receiving technical assistance or capacity building to improve their services to FDPs and HCs</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557502039"/>
                  </a:ext>
                </a:extLst>
              </a:tr>
              <a:tr h="146949">
                <a:tc>
                  <a:txBody>
                    <a:bodyPr/>
                    <a:lstStyle/>
                    <a:p>
                      <a:pPr algn="l" fontAlgn="t"/>
                      <a:r>
                        <a:rPr lang="en-GB" sz="670" u="none" strike="noStrike">
                          <a:effectLst/>
                        </a:rPr>
                        <a:t>6e) Number &amp; percentage of total interventions classified as promoting/addressing gender equality as a key objective:</a:t>
                      </a:r>
                      <a:br>
                        <a:rPr lang="en-GB" sz="670" u="none" strike="noStrike">
                          <a:effectLst/>
                        </a:rPr>
                      </a:br>
                      <a:r>
                        <a:rPr lang="en-GB" sz="670" u="none" strike="noStrike">
                          <a:effectLst/>
                        </a:rPr>
                        <a:t>Not targeted (score 0): the project has not been found to target gender equality</a:t>
                      </a:r>
                      <a:br>
                        <a:rPr lang="en-GB" sz="670" u="none" strike="noStrike">
                          <a:effectLst/>
                        </a:rPr>
                      </a:br>
                      <a:r>
                        <a:rPr lang="en-GB" sz="670" u="none" strike="noStrike">
                          <a:effectLst/>
                        </a:rPr>
                        <a:t>Significant (score 1): gender equality is an important and deliberate objective, but not the principal reason for undertaking the project.</a:t>
                      </a:r>
                      <a:br>
                        <a:rPr lang="en-GB" sz="670" u="none" strike="noStrike">
                          <a:effectLst/>
                        </a:rPr>
                      </a:br>
                      <a:r>
                        <a:rPr lang="en-GB" sz="670" u="none" strike="noStrike">
                          <a:effectLst/>
                        </a:rPr>
                        <a:t>Principal (score 2): gender equality is the main objective of the project and is fundamental to its design and expected results. The project would not have been undertaken without this gender equality objective.</a:t>
                      </a:r>
                      <a:endParaRPr lang="en-GB" sz="670" b="0" i="0" u="none" strike="noStrike">
                        <a:solidFill>
                          <a:srgbClr val="FF0000"/>
                        </a:solidFill>
                        <a:effectLst/>
                        <a:latin typeface="Calibri" panose="020F0502020204030204" pitchFamily="34" charset="0"/>
                      </a:endParaRPr>
                    </a:p>
                  </a:txBody>
                  <a:tcPr marL="0" marR="0" marT="0" marB="0"/>
                </a:tc>
                <a:extLst>
                  <a:ext uri="{0D108BD9-81ED-4DB2-BD59-A6C34878D82A}">
                    <a16:rowId xmlns:a16="http://schemas.microsoft.com/office/drawing/2014/main" val="2266750819"/>
                  </a:ext>
                </a:extLst>
              </a:tr>
              <a:tr h="0">
                <a:tc>
                  <a:txBody>
                    <a:bodyPr/>
                    <a:lstStyle/>
                    <a:p>
                      <a:pPr algn="l" fontAlgn="ctr"/>
                      <a:r>
                        <a:rPr lang="en-GB" sz="670" u="none" strike="sngStrike">
                          <a:effectLst/>
                        </a:rPr>
                        <a:t>6e) Number of staff participating in capacity building or training sessions (all pillars) </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114395429"/>
                  </a:ext>
                </a:extLst>
              </a:tr>
              <a:tr h="0">
                <a:tc>
                  <a:txBody>
                    <a:bodyPr/>
                    <a:lstStyle/>
                    <a:p>
                      <a:pPr marL="0" marR="0" lvl="0" indent="0" algn="l" defTabSz="912114" rtl="0" eaLnBrk="1" fontAlgn="ctr" latinLnBrk="0" hangingPunct="1">
                        <a:lnSpc>
                          <a:spcPct val="100000"/>
                        </a:lnSpc>
                        <a:spcBef>
                          <a:spcPts val="0"/>
                        </a:spcBef>
                        <a:spcAft>
                          <a:spcPts val="0"/>
                        </a:spcAft>
                        <a:buClrTx/>
                        <a:buSzTx/>
                        <a:buFontTx/>
                        <a:buNone/>
                        <a:tabLst/>
                        <a:defRPr/>
                      </a:pPr>
                      <a:r>
                        <a:rPr lang="en-GB" sz="670" u="none" strike="noStrike">
                          <a:effectLst/>
                        </a:rPr>
                        <a:t>6d </a:t>
                      </a:r>
                      <a:r>
                        <a:rPr lang="en-GB" sz="670" u="none" strike="sngStrike">
                          <a:effectLst/>
                        </a:rPr>
                        <a:t>f</a:t>
                      </a:r>
                      <a:r>
                        <a:rPr lang="en-GB" sz="670" u="none" strike="noStrike">
                          <a:effectLst/>
                        </a:rPr>
                        <a:t>) Number of platforms, management systems, and/or registration systems improved, updated and/or developed</a:t>
                      </a:r>
                      <a:endParaRPr lang="en-GB" sz="67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427930037"/>
                  </a:ext>
                </a:extLst>
              </a:tr>
              <a:tr h="0">
                <a:tc>
                  <a:txBody>
                    <a:bodyPr/>
                    <a:lstStyle/>
                    <a:p>
                      <a:pPr marL="0" marR="0" lvl="0" indent="0" algn="l" defTabSz="912114" rtl="0" eaLnBrk="1" fontAlgn="ctr" latinLnBrk="0" hangingPunct="1">
                        <a:lnSpc>
                          <a:spcPct val="100000"/>
                        </a:lnSpc>
                        <a:spcBef>
                          <a:spcPts val="0"/>
                        </a:spcBef>
                        <a:spcAft>
                          <a:spcPts val="0"/>
                        </a:spcAft>
                        <a:buClrTx/>
                        <a:buSzTx/>
                        <a:buFontTx/>
                        <a:buNone/>
                        <a:tabLst/>
                        <a:defRPr/>
                      </a:pPr>
                      <a:r>
                        <a:rPr lang="en-GB" sz="670" u="none" strike="noStrike">
                          <a:effectLst/>
                        </a:rPr>
                        <a:t>6f) Number of FDPs and HCs using feedback and response mechanisms to voice concerns or recommendations to improve PROSPECTS programming</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615869716"/>
                  </a:ext>
                </a:extLst>
              </a:tr>
              <a:tr h="28063">
                <a:tc>
                  <a:txBody>
                    <a:bodyPr/>
                    <a:lstStyle/>
                    <a:p>
                      <a:pPr algn="l" fontAlgn="ctr"/>
                      <a:r>
                        <a:rPr lang="en-GB" sz="670" u="none" strike="noStrike">
                          <a:solidFill>
                            <a:schemeClr val="bg1"/>
                          </a:solidFill>
                          <a:effectLst/>
                        </a:rPr>
                        <a:t>PILLAR 4: CRITICAL INFRASTRUCTURE</a:t>
                      </a:r>
                      <a:endParaRPr lang="en-GB" sz="670" b="1" i="0" u="none" strike="noStrike">
                        <a:solidFill>
                          <a:schemeClr val="bg1"/>
                        </a:solidFill>
                        <a:effectLst/>
                        <a:latin typeface="Calibri" panose="020F0502020204030204" pitchFamily="34" charset="0"/>
                      </a:endParaRPr>
                    </a:p>
                  </a:txBody>
                  <a:tcPr marL="0" marR="0" marT="0" marB="0" anchor="ctr">
                    <a:solidFill>
                      <a:schemeClr val="tx1">
                        <a:lumMod val="85000"/>
                        <a:lumOff val="15000"/>
                      </a:schemeClr>
                    </a:solidFill>
                  </a:tcPr>
                </a:tc>
                <a:extLst>
                  <a:ext uri="{0D108BD9-81ED-4DB2-BD59-A6C34878D82A}">
                    <a16:rowId xmlns:a16="http://schemas.microsoft.com/office/drawing/2014/main" val="1707298568"/>
                  </a:ext>
                </a:extLst>
              </a:tr>
              <a:tr h="40819">
                <a:tc>
                  <a:txBody>
                    <a:bodyPr/>
                    <a:lstStyle/>
                    <a:p>
                      <a:pPr algn="l" fontAlgn="ctr"/>
                      <a:r>
                        <a:rPr lang="en-GB" sz="670" u="none" strike="noStrike">
                          <a:effectLst/>
                        </a:rPr>
                        <a:t>Mid-term Outcome 4: Improved Services, Facilities and Information Systems Essential to FDPs and HCs</a:t>
                      </a:r>
                      <a:endParaRPr lang="en-GB" sz="670" b="1" i="0" u="none" strike="noStrike">
                        <a:solidFill>
                          <a:srgbClr val="000000"/>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3430996070"/>
                  </a:ext>
                </a:extLst>
              </a:tr>
              <a:tr h="50514">
                <a:tc>
                  <a:txBody>
                    <a:bodyPr/>
                    <a:lstStyle/>
                    <a:p>
                      <a:pPr algn="l" fontAlgn="ctr"/>
                      <a:r>
                        <a:rPr lang="en-GB" sz="670" u="none" strike="noStrike">
                          <a:effectLst/>
                        </a:rPr>
                        <a:t>4a) Evidence that PROSPECTS contributed to a change in legal frameworks, policies and asylum system related to inclusive critical infrastructure (WASH, housing, digital connectivity) for refugees</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13160844"/>
                  </a:ext>
                </a:extLst>
              </a:tr>
              <a:tr h="61229">
                <a:tc>
                  <a:txBody>
                    <a:bodyPr/>
                    <a:lstStyle/>
                    <a:p>
                      <a:pPr algn="l" fontAlgn="ctr"/>
                      <a:r>
                        <a:rPr lang="en-GB" sz="670" u="none" strike="noStrike">
                          <a:effectLst/>
                        </a:rPr>
                        <a:t>4b) Evidence that PROSPECTS contributed to improved services, facilities and information systems essential for FDPs and HCs</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791217474"/>
                  </a:ext>
                </a:extLst>
              </a:tr>
              <a:tr h="0">
                <a:tc>
                  <a:txBody>
                    <a:bodyPr/>
                    <a:lstStyle/>
                    <a:p>
                      <a:pPr algn="l" fontAlgn="ctr"/>
                      <a:r>
                        <a:rPr lang="en-GB" sz="670" u="none" strike="noStrike">
                          <a:effectLst/>
                        </a:rPr>
                        <a:t>Short-term Outcome 4.1: Improved Access to WASH Facilities by FDPs and HCs</a:t>
                      </a:r>
                      <a:endParaRPr lang="en-GB" sz="670" b="1" i="0" u="none" strike="noStrike">
                        <a:solidFill>
                          <a:srgbClr val="000000"/>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3900225138"/>
                  </a:ext>
                </a:extLst>
              </a:tr>
              <a:tr h="61229">
                <a:tc>
                  <a:txBody>
                    <a:bodyPr/>
                    <a:lstStyle/>
                    <a:p>
                      <a:pPr algn="l" fontAlgn="ctr"/>
                      <a:r>
                        <a:rPr lang="en-GB" sz="670" u="none" strike="noStrike">
                          <a:effectLst/>
                        </a:rPr>
                        <a:t>4.1a) Number of FDPs/HC members in targeted PROSPECTS communities reached with at least basic sanitation services</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673458995"/>
                  </a:ext>
                </a:extLst>
              </a:tr>
              <a:tr h="61229">
                <a:tc>
                  <a:txBody>
                    <a:bodyPr/>
                    <a:lstStyle/>
                    <a:p>
                      <a:pPr algn="l" fontAlgn="ctr"/>
                      <a:r>
                        <a:rPr lang="en-GB" sz="670" u="none" strike="noStrike">
                          <a:effectLst/>
                        </a:rPr>
                        <a:t>4.1b) Number of FDPs/HC members in targeted PROSPECTS communities reached with at least basic water that is safe and available when needed</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219297435"/>
                  </a:ext>
                </a:extLst>
              </a:tr>
              <a:tr h="45603">
                <a:tc>
                  <a:txBody>
                    <a:bodyPr/>
                    <a:lstStyle/>
                    <a:p>
                      <a:pPr algn="l" fontAlgn="ctr"/>
                      <a:r>
                        <a:rPr lang="en-GB" sz="670" u="none" strike="noStrike">
                          <a:effectLst/>
                        </a:rPr>
                        <a:t>4.1c) Number of WASH infrastructures built/rehabilitated</a:t>
                      </a:r>
                      <a:endParaRPr lang="en-GB" sz="67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88926907"/>
                  </a:ext>
                </a:extLst>
              </a:tr>
              <a:tr h="0">
                <a:tc>
                  <a:txBody>
                    <a:bodyPr/>
                    <a:lstStyle/>
                    <a:p>
                      <a:pPr algn="l" fontAlgn="ctr"/>
                      <a:r>
                        <a:rPr lang="en-GB" sz="670" u="none" strike="sngStrike">
                          <a:effectLst/>
                        </a:rPr>
                        <a:t>4c) Proportion of FDPs/HC members using at least basic drinking water services</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816465874"/>
                  </a:ext>
                </a:extLst>
              </a:tr>
              <a:tr h="0">
                <a:tc>
                  <a:txBody>
                    <a:bodyPr/>
                    <a:lstStyle/>
                    <a:p>
                      <a:pPr algn="l" fontAlgn="ctr"/>
                      <a:r>
                        <a:rPr lang="en-GB" sz="670" u="none" strike="sngStrike">
                          <a:effectLst/>
                        </a:rPr>
                        <a:t>4d) Proportion of FDPs/HC members with access to safe household sanitation</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866267077"/>
                  </a:ext>
                </a:extLst>
              </a:tr>
              <a:tr h="37949">
                <a:tc>
                  <a:txBody>
                    <a:bodyPr/>
                    <a:lstStyle/>
                    <a:p>
                      <a:pPr algn="l" fontAlgn="ctr"/>
                      <a:r>
                        <a:rPr lang="en-GB" sz="670" u="none" strike="sngStrike">
                          <a:effectLst/>
                        </a:rPr>
                        <a:t>4e) Proportion of FDPs and HC living in habitable and affordable housing</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051544652"/>
                  </a:ext>
                </a:extLst>
              </a:tr>
              <a:tr h="61229">
                <a:tc>
                  <a:txBody>
                    <a:bodyPr/>
                    <a:lstStyle/>
                    <a:p>
                      <a:pPr algn="l" fontAlgn="ctr"/>
                      <a:r>
                        <a:rPr lang="en-GB" sz="670" u="none" strike="noStrike">
                          <a:effectLst/>
                        </a:rPr>
                        <a:t>4.1d) Number of FDPs/HCs in targeted PROSPECTS communities reached with at least basic hygiene services </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791865309"/>
                  </a:ext>
                </a:extLst>
              </a:tr>
              <a:tr h="33676">
                <a:tc>
                  <a:txBody>
                    <a:bodyPr/>
                    <a:lstStyle/>
                    <a:p>
                      <a:pPr algn="l" fontAlgn="ctr"/>
                      <a:r>
                        <a:rPr lang="en-GB" sz="670" u="none" strike="noStrike">
                          <a:effectLst/>
                        </a:rPr>
                        <a:t>Short-term Outcome 4.2: Enhanced Management, Capacity, And Sustainability for Critical Infrastructure</a:t>
                      </a:r>
                      <a:endParaRPr lang="en-GB" sz="670" b="1" i="0" u="none" strike="noStrike">
                        <a:solidFill>
                          <a:srgbClr val="000000"/>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2253263092"/>
                  </a:ext>
                </a:extLst>
              </a:tr>
              <a:tr h="40819">
                <a:tc>
                  <a:txBody>
                    <a:bodyPr/>
                    <a:lstStyle/>
                    <a:p>
                      <a:pPr algn="l" fontAlgn="ctr"/>
                      <a:r>
                        <a:rPr lang="en-GB" sz="670" u="none" strike="noStrike">
                          <a:effectLst/>
                        </a:rPr>
                        <a:t>4.2a) Evidence that PROSPECTS contributed to institutional capacity strengthening in relation to services, facilities and information systems essential to FDPs and HCs</a:t>
                      </a:r>
                      <a:endParaRPr lang="en-GB" sz="67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00478801"/>
                  </a:ext>
                </a:extLst>
              </a:tr>
              <a:tr h="40819">
                <a:tc>
                  <a:txBody>
                    <a:bodyPr/>
                    <a:lstStyle/>
                    <a:p>
                      <a:pPr algn="l" fontAlgn="ctr"/>
                      <a:r>
                        <a:rPr lang="en-GB" sz="670" u="none" strike="noStrike">
                          <a:effectLst/>
                        </a:rPr>
                        <a:t>Short-term Outcome 4.3: Improved Access to Quality and Affordable Housing by FDPs and HCs</a:t>
                      </a:r>
                      <a:endParaRPr lang="en-GB" sz="670" b="1" i="0" u="none" strike="noStrike">
                        <a:solidFill>
                          <a:srgbClr val="000000"/>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3487672022"/>
                  </a:ext>
                </a:extLst>
              </a:tr>
              <a:tr h="0">
                <a:tc>
                  <a:txBody>
                    <a:bodyPr/>
                    <a:lstStyle/>
                    <a:p>
                      <a:pPr algn="l" fontAlgn="ctr"/>
                      <a:r>
                        <a:rPr lang="en-GB" sz="670" u="none" strike="noStrike">
                          <a:effectLst/>
                        </a:rPr>
                        <a:t>4.3a) Number of people who received shelter and housing assistance</a:t>
                      </a:r>
                      <a:endParaRPr lang="en-GB" sz="67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151224998"/>
                  </a:ext>
                </a:extLst>
              </a:tr>
              <a:tr h="0">
                <a:tc>
                  <a:txBody>
                    <a:bodyPr/>
                    <a:lstStyle/>
                    <a:p>
                      <a:pPr algn="l" fontAlgn="ctr"/>
                      <a:r>
                        <a:rPr lang="en-GB" sz="670" u="none" strike="noStrike">
                          <a:effectLst/>
                        </a:rPr>
                        <a:t>4.3b) Number of housing unit built/rehabilitated</a:t>
                      </a:r>
                      <a:endParaRPr lang="en-GB" sz="67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1635734"/>
                  </a:ext>
                </a:extLst>
              </a:tr>
              <a:tr h="33676">
                <a:tc>
                  <a:txBody>
                    <a:bodyPr/>
                    <a:lstStyle/>
                    <a:p>
                      <a:pPr algn="l" fontAlgn="ctr"/>
                      <a:r>
                        <a:rPr lang="en-GB" sz="670" u="none" strike="noStrike">
                          <a:effectLst/>
                        </a:rPr>
                        <a:t>Short-term Outcome 4.4: Improved Inclusive Access to Digital Connectivity and Internet for FDPs and HCs</a:t>
                      </a:r>
                      <a:endParaRPr lang="en-GB" sz="670" b="1" i="0" u="none" strike="noStrike">
                        <a:solidFill>
                          <a:srgbClr val="000000"/>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4078188941"/>
                  </a:ext>
                </a:extLst>
              </a:tr>
              <a:tr h="0">
                <a:tc>
                  <a:txBody>
                    <a:bodyPr/>
                    <a:lstStyle/>
                    <a:p>
                      <a:pPr algn="l" fontAlgn="ctr"/>
                      <a:r>
                        <a:rPr lang="en-GB" sz="670" u="none" strike="noStrike">
                          <a:effectLst/>
                        </a:rPr>
                        <a:t>4.4a) Number of FDPs/HCs with improved access to digital connectivity services </a:t>
                      </a:r>
                      <a:endParaRPr lang="en-GB" sz="67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963352255"/>
                  </a:ext>
                </a:extLst>
              </a:tr>
            </a:tbl>
          </a:graphicData>
        </a:graphic>
      </p:graphicFrame>
      <p:graphicFrame>
        <p:nvGraphicFramePr>
          <p:cNvPr id="7" name="Table 6">
            <a:extLst>
              <a:ext uri="{FF2B5EF4-FFF2-40B4-BE49-F238E27FC236}">
                <a16:creationId xmlns:a16="http://schemas.microsoft.com/office/drawing/2014/main" id="{C535A01A-BD6F-635F-01A5-896AF53CE90B}"/>
              </a:ext>
            </a:extLst>
          </p:cNvPr>
          <p:cNvGraphicFramePr>
            <a:graphicFrameLocks noGrp="1"/>
          </p:cNvGraphicFramePr>
          <p:nvPr>
            <p:extLst>
              <p:ext uri="{D42A27DB-BD31-4B8C-83A1-F6EECF244321}">
                <p14:modId xmlns:p14="http://schemas.microsoft.com/office/powerpoint/2010/main" val="898027847"/>
              </p:ext>
            </p:extLst>
          </p:nvPr>
        </p:nvGraphicFramePr>
        <p:xfrm>
          <a:off x="1908864" y="314955"/>
          <a:ext cx="4780774" cy="6528816"/>
        </p:xfrm>
        <a:graphic>
          <a:graphicData uri="http://schemas.openxmlformats.org/drawingml/2006/table">
            <a:tbl>
              <a:tblPr>
                <a:tableStyleId>{5C22544A-7EE6-4342-B048-85BDC9FD1C3A}</a:tableStyleId>
              </a:tblPr>
              <a:tblGrid>
                <a:gridCol w="4780774">
                  <a:extLst>
                    <a:ext uri="{9D8B030D-6E8A-4147-A177-3AD203B41FA5}">
                      <a16:colId xmlns:a16="http://schemas.microsoft.com/office/drawing/2014/main" val="3916953294"/>
                    </a:ext>
                  </a:extLst>
                </a:gridCol>
              </a:tblGrid>
              <a:tr h="61229">
                <a:tc>
                  <a:txBody>
                    <a:bodyPr/>
                    <a:lstStyle/>
                    <a:p>
                      <a:pPr algn="l" fontAlgn="ctr"/>
                      <a:r>
                        <a:rPr lang="en-GB" sz="680" u="none" strike="noStrike">
                          <a:effectLst/>
                        </a:rPr>
                        <a:t>Mid-term Outcome 2: Improved livelihoods and expanded economic opportunities for FDPs and HCs, through access to entrepreneurship and employment with dignity</a:t>
                      </a:r>
                      <a:endParaRPr lang="en-GB" sz="68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18546054"/>
                  </a:ext>
                </a:extLst>
              </a:tr>
              <a:tr h="40819">
                <a:tc>
                  <a:txBody>
                    <a:bodyPr/>
                    <a:lstStyle/>
                    <a:p>
                      <a:pPr algn="l" fontAlgn="ctr"/>
                      <a:r>
                        <a:rPr lang="en-GB" sz="680" u="none" strike="noStrike">
                          <a:effectLst/>
                        </a:rPr>
                        <a:t>2a) Number of new wage employment and/or self-employment (business) opportunities supported by PROSPECTS</a:t>
                      </a:r>
                      <a:endParaRPr lang="en-GB" sz="680" b="0" i="0" u="none" strike="noStrike">
                        <a:solidFill>
                          <a:srgbClr val="00B05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76257077"/>
                  </a:ext>
                </a:extLst>
              </a:tr>
              <a:tr h="50514">
                <a:tc>
                  <a:txBody>
                    <a:bodyPr/>
                    <a:lstStyle/>
                    <a:p>
                      <a:pPr algn="l" fontAlgn="ctr"/>
                      <a:r>
                        <a:rPr lang="en-GB" sz="680" u="none" strike="noStrike">
                          <a:effectLst/>
                        </a:rPr>
                        <a:t>2b) Number of FDPs/HC members already employed or self-employed who have either increased their income, enhanced their working conditions or maintained resilient livelihoods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852429142"/>
                  </a:ext>
                </a:extLst>
              </a:tr>
              <a:tr h="50514">
                <a:tc>
                  <a:txBody>
                    <a:bodyPr/>
                    <a:lstStyle/>
                    <a:p>
                      <a:pPr algn="l" fontAlgn="ctr"/>
                      <a:r>
                        <a:rPr lang="en-GB" sz="680" u="none" strike="noStrike">
                          <a:effectLst/>
                        </a:rPr>
                        <a:t>2c) Number of Government institutions, BDS providers, financial institutions, input providers and/or cooperatives that have introduced new services or scaled their service offer for FDPs and HCs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016082736"/>
                  </a:ext>
                </a:extLst>
              </a:tr>
              <a:tr h="40819">
                <a:tc>
                  <a:txBody>
                    <a:bodyPr/>
                    <a:lstStyle/>
                    <a:p>
                      <a:pPr algn="l" fontAlgn="ctr"/>
                      <a:r>
                        <a:rPr lang="en-GB" sz="680" u="none" strike="noStrike">
                          <a:effectLst/>
                        </a:rPr>
                        <a:t>2d) Evidence that legal frameworks and policies are inclusive for refugees in terms of access to labor market and formality</a:t>
                      </a:r>
                      <a:endParaRPr lang="en-GB" sz="680" b="0" i="0" u="none" strike="noStrike">
                        <a:solidFill>
                          <a:srgbClr val="0070C0"/>
                        </a:solidFill>
                        <a:effectLst/>
                        <a:latin typeface="Calibri" panose="020F0502020204030204" pitchFamily="34" charset="0"/>
                      </a:endParaRPr>
                    </a:p>
                  </a:txBody>
                  <a:tcPr marL="0" marR="0" marT="0" marB="0" anchor="ctr"/>
                </a:tc>
                <a:extLst>
                  <a:ext uri="{0D108BD9-81ED-4DB2-BD59-A6C34878D82A}">
                    <a16:rowId xmlns:a16="http://schemas.microsoft.com/office/drawing/2014/main" val="2533423695"/>
                  </a:ext>
                </a:extLst>
              </a:tr>
              <a:tr h="0">
                <a:tc>
                  <a:txBody>
                    <a:bodyPr/>
                    <a:lstStyle/>
                    <a:p>
                      <a:pPr algn="l" fontAlgn="ctr"/>
                      <a:r>
                        <a:rPr lang="en-GB" sz="680" u="none" strike="noStrike">
                          <a:effectLst/>
                        </a:rPr>
                        <a:t>GCR indicator 2.1.1 - Proportion of refugees who have access to decent work by law</a:t>
                      </a:r>
                      <a:endParaRPr lang="en-GB" sz="68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413332204"/>
                  </a:ext>
                </a:extLst>
              </a:tr>
              <a:tr h="40819">
                <a:tc>
                  <a:txBody>
                    <a:bodyPr/>
                    <a:lstStyle/>
                    <a:p>
                      <a:pPr algn="l" fontAlgn="ctr"/>
                      <a:r>
                        <a:rPr lang="en-GB" sz="680" u="none" strike="noStrike">
                          <a:effectLst/>
                        </a:rPr>
                        <a:t>Short-term Outcome 2.1: Improved Labour Market Governance Supporting Transition to and Entry into Employment and Formalization</a:t>
                      </a:r>
                      <a:endParaRPr lang="en-GB" sz="68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555399571"/>
                  </a:ext>
                </a:extLst>
              </a:tr>
              <a:tr h="43689">
                <a:tc>
                  <a:txBody>
                    <a:bodyPr/>
                    <a:lstStyle/>
                    <a:p>
                      <a:pPr algn="l" fontAlgn="ctr"/>
                      <a:r>
                        <a:rPr lang="en-GB" sz="680" u="none" strike="sngStrike">
                          <a:effectLst/>
                        </a:rPr>
                        <a:t>2.1a) Number of job seekers using employment services     </a:t>
                      </a:r>
                      <a:endParaRPr lang="en-GB" sz="68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850834878"/>
                  </a:ext>
                </a:extLst>
              </a:tr>
              <a:tr h="33676">
                <a:tc>
                  <a:txBody>
                    <a:bodyPr/>
                    <a:lstStyle/>
                    <a:p>
                      <a:pPr algn="l" fontAlgn="ctr"/>
                      <a:r>
                        <a:rPr lang="en-GB" sz="680" u="none" strike="noStrike">
                          <a:effectLst/>
                        </a:rPr>
                        <a:t>2.1a) Number of FDPs/HCs who have been issued work permits and/or business registrations (or other relevant operating licenses) with support from prospects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595243104"/>
                  </a:ext>
                </a:extLst>
              </a:tr>
              <a:tr h="40819">
                <a:tc>
                  <a:txBody>
                    <a:bodyPr/>
                    <a:lstStyle/>
                    <a:p>
                      <a:pPr algn="l" fontAlgn="ctr"/>
                      <a:r>
                        <a:rPr lang="en-GB" sz="680" u="none" strike="noStrike">
                          <a:effectLst/>
                        </a:rPr>
                        <a:t>2.1b) Number of FDPs/HCs completing career counselling, JSC, life skills &amp; employability trainings and/or other short-term trainings &amp; support services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378549437"/>
                  </a:ext>
                </a:extLst>
              </a:tr>
              <a:tr h="61229">
                <a:tc>
                  <a:txBody>
                    <a:bodyPr/>
                    <a:lstStyle/>
                    <a:p>
                      <a:pPr algn="l" fontAlgn="ctr"/>
                      <a:r>
                        <a:rPr lang="en-GB" sz="680" u="none" strike="noStrike">
                          <a:effectLst/>
                        </a:rPr>
                        <a:t>Short-term Outcome 2.2: Increased Private Sector or Public Investment and Enhanced Business Environment for Creating Economic Opportunities for FDPs and HCs</a:t>
                      </a:r>
                      <a:endParaRPr lang="en-GB" sz="68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2594483097"/>
                  </a:ext>
                </a:extLst>
              </a:tr>
              <a:tr h="0">
                <a:tc>
                  <a:txBody>
                    <a:bodyPr/>
                    <a:lstStyle/>
                    <a:p>
                      <a:pPr algn="l" fontAlgn="ctr"/>
                      <a:r>
                        <a:rPr lang="en-GB" sz="680" u="none" strike="noStrike">
                          <a:effectLst/>
                        </a:rPr>
                        <a:t>2.2a) Value of financing invested and leveraged (US$) in target areas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738809458"/>
                  </a:ext>
                </a:extLst>
              </a:tr>
              <a:tr h="40819">
                <a:tc>
                  <a:txBody>
                    <a:bodyPr/>
                    <a:lstStyle/>
                    <a:p>
                      <a:pPr algn="l" fontAlgn="ctr"/>
                      <a:r>
                        <a:rPr lang="en-GB" sz="680" u="none" strike="noStrike">
                          <a:effectLst/>
                        </a:rPr>
                        <a:t>2.2b) Number of workdays created for</a:t>
                      </a:r>
                      <a:br>
                        <a:rPr lang="en-GB" sz="680" u="none" strike="noStrike">
                          <a:effectLst/>
                        </a:rPr>
                      </a:br>
                      <a:r>
                        <a:rPr lang="en-GB" sz="680" u="none" strike="noStrike">
                          <a:effectLst/>
                        </a:rPr>
                        <a:t> FDPs/HCs through </a:t>
                      </a:r>
                      <a:r>
                        <a:rPr lang="en-GB" sz="680" u="none" strike="noStrike" err="1">
                          <a:effectLst/>
                        </a:rPr>
                        <a:t>labor-intensive</a:t>
                      </a:r>
                      <a:r>
                        <a:rPr lang="en-GB" sz="680" u="none" strike="noStrike">
                          <a:effectLst/>
                        </a:rPr>
                        <a:t> investments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59472514"/>
                  </a:ext>
                </a:extLst>
              </a:tr>
              <a:tr h="33676">
                <a:tc>
                  <a:txBody>
                    <a:bodyPr/>
                    <a:lstStyle/>
                    <a:p>
                      <a:pPr algn="l" fontAlgn="ctr"/>
                      <a:r>
                        <a:rPr lang="en-GB" sz="680" u="none" strike="noStrike">
                          <a:effectLst/>
                        </a:rPr>
                        <a:t>Short-term Outcome 2.3: Increased Access to Finance, Business Development and Entrepreneurial Support</a:t>
                      </a:r>
                      <a:endParaRPr lang="en-GB" sz="68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3076082174"/>
                  </a:ext>
                </a:extLst>
              </a:tr>
              <a:tr h="33676">
                <a:tc>
                  <a:txBody>
                    <a:bodyPr/>
                    <a:lstStyle/>
                    <a:p>
                      <a:pPr algn="l" fontAlgn="ctr"/>
                      <a:r>
                        <a:rPr lang="en-GB" sz="680" u="none" strike="noStrike">
                          <a:effectLst/>
                        </a:rPr>
                        <a:t>2.3a) Number of FDPs/HCs accessing financial services (bank account, loan or another financial product) to support their business/coop with PROSPECTS support</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457420681"/>
                  </a:ext>
                </a:extLst>
              </a:tr>
              <a:tr h="40819">
                <a:tc>
                  <a:txBody>
                    <a:bodyPr/>
                    <a:lstStyle/>
                    <a:p>
                      <a:pPr algn="l" fontAlgn="ctr"/>
                      <a:r>
                        <a:rPr lang="en-GB" sz="680" u="none" strike="noStrike">
                          <a:effectLst/>
                        </a:rPr>
                        <a:t>2.3b) Number of FDPs/HCs accessing BDS services or trained on entrepreneurship/ financial education / cooperative development / other business skills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003418451"/>
                  </a:ext>
                </a:extLst>
              </a:tr>
              <a:tr h="40819">
                <a:tc>
                  <a:txBody>
                    <a:bodyPr/>
                    <a:lstStyle/>
                    <a:p>
                      <a:pPr algn="l" fontAlgn="ctr"/>
                      <a:r>
                        <a:rPr lang="en-GB" sz="680" u="none" strike="noStrike">
                          <a:effectLst/>
                        </a:rPr>
                        <a:t>2.3c) Number of FDP/HC market actors trained and/or sensitized to improve linkages to FDPs/HCs and to other market actors for better value chain integration</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795721148"/>
                  </a:ext>
                </a:extLst>
              </a:tr>
              <a:tr h="40819">
                <a:tc>
                  <a:txBody>
                    <a:bodyPr/>
                    <a:lstStyle/>
                    <a:p>
                      <a:pPr algn="l" fontAlgn="ctr"/>
                      <a:r>
                        <a:rPr lang="en-GB" sz="680" u="none" strike="noStrike">
                          <a:effectLst/>
                        </a:rPr>
                        <a:t>Short-term Outcome 2.4: Enhanced Capacity to Protect Rights at Work and Promote Safe and Secure Working Environments for All Workers</a:t>
                      </a:r>
                      <a:endParaRPr lang="en-GB" sz="68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3442536944"/>
                  </a:ext>
                </a:extLst>
              </a:tr>
              <a:tr h="33676">
                <a:tc>
                  <a:txBody>
                    <a:bodyPr/>
                    <a:lstStyle/>
                    <a:p>
                      <a:pPr algn="l" fontAlgn="ctr"/>
                      <a:r>
                        <a:rPr lang="en-GB" sz="680" u="none" strike="noStrike">
                          <a:effectLst/>
                        </a:rPr>
                        <a:t>2.4a) Number of institutions with improved capacities to promote and engage on rights at work with FDPs and HCs.  </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43116596"/>
                  </a:ext>
                </a:extLst>
              </a:tr>
              <a:tr h="50514">
                <a:tc>
                  <a:txBody>
                    <a:bodyPr/>
                    <a:lstStyle/>
                    <a:p>
                      <a:pPr algn="l" fontAlgn="ctr"/>
                      <a:r>
                        <a:rPr lang="en-GB" sz="680" u="none" strike="noStrike">
                          <a:effectLst/>
                        </a:rPr>
                        <a:t>2.4b) Number of beneficiaries who attended awareness-raising and capacity-building efforts on, among others, addressing informality, rights at work and improving quality and conditions of work</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55346511"/>
                  </a:ext>
                </a:extLst>
              </a:tr>
              <a:tr h="56126">
                <a:tc>
                  <a:txBody>
                    <a:bodyPr/>
                    <a:lstStyle/>
                    <a:p>
                      <a:pPr algn="l" fontAlgn="ctr"/>
                      <a:r>
                        <a:rPr lang="en-GB" sz="680" u="none" strike="noStrike">
                          <a:solidFill>
                            <a:schemeClr val="bg1"/>
                          </a:solidFill>
                          <a:effectLst/>
                        </a:rPr>
                        <a:t>PILLAR 3: PROTECTION, SOCIAL PROTECTION AND INCLUSION</a:t>
                      </a:r>
                      <a:endParaRPr lang="en-GB" sz="68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2518897703"/>
                  </a:ext>
                </a:extLst>
              </a:tr>
              <a:tr h="102048">
                <a:tc>
                  <a:txBody>
                    <a:bodyPr/>
                    <a:lstStyle/>
                    <a:p>
                      <a:pPr algn="l" fontAlgn="ctr"/>
                      <a:r>
                        <a:rPr lang="en-GB" sz="680" u="none" strike="noStrike">
                          <a:solidFill>
                            <a:schemeClr val="bg1"/>
                          </a:solidFill>
                          <a:effectLst/>
                        </a:rPr>
                        <a:t>Mid-term Outcome 3: Protection: Increased Government Protection for FDPs and HCs</a:t>
                      </a:r>
                      <a:br>
                        <a:rPr lang="en-GB" sz="680" u="none" strike="noStrike">
                          <a:solidFill>
                            <a:schemeClr val="bg1"/>
                          </a:solidFill>
                          <a:effectLst/>
                        </a:rPr>
                      </a:br>
                      <a:r>
                        <a:rPr lang="en-GB" sz="680" u="none" strike="noStrike">
                          <a:solidFill>
                            <a:schemeClr val="bg1"/>
                          </a:solidFill>
                          <a:effectLst/>
                        </a:rPr>
                        <a:t>Protection: Increased Government Protection for FDPs and HCs Social Protection: Increased Inclusion of FDPs and HCs In Community-based, Local and/or National Social Protection Systems</a:t>
                      </a:r>
                      <a:endParaRPr lang="en-GB" sz="68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3793958815"/>
                  </a:ext>
                </a:extLst>
              </a:tr>
              <a:tr h="40819">
                <a:tc>
                  <a:txBody>
                    <a:bodyPr/>
                    <a:lstStyle/>
                    <a:p>
                      <a:pPr algn="l" fontAlgn="ctr"/>
                      <a:r>
                        <a:rPr lang="en-GB" sz="680" u="none" strike="noStrike">
                          <a:effectLst/>
                        </a:rPr>
                        <a:t>3a) Extent of inclusion of FDPs in the social protection system (UNICEF SP Indicator 5.2.1)</a:t>
                      </a:r>
                      <a:endParaRPr lang="en-GB" sz="68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199408118"/>
                  </a:ext>
                </a:extLst>
              </a:tr>
              <a:tr h="47516">
                <a:tc>
                  <a:txBody>
                    <a:bodyPr/>
                    <a:lstStyle/>
                    <a:p>
                      <a:pPr algn="l" fontAlgn="ctr"/>
                      <a:r>
                        <a:rPr lang="en-GB" sz="680" u="none" strike="noStrike">
                          <a:effectLst/>
                        </a:rPr>
                        <a:t>GCR indicator 2.1.2 - Proportion of refugees who are able to move freely within the host country</a:t>
                      </a:r>
                      <a:endParaRPr lang="en-GB" sz="68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880742406"/>
                  </a:ext>
                </a:extLst>
              </a:tr>
              <a:tr h="38906">
                <a:tc>
                  <a:txBody>
                    <a:bodyPr/>
                    <a:lstStyle/>
                    <a:p>
                      <a:pPr algn="l" fontAlgn="ctr"/>
                      <a:r>
                        <a:rPr lang="en-GB" sz="680" u="none" strike="noStrike">
                          <a:solidFill>
                            <a:schemeClr val="bg1"/>
                          </a:solidFill>
                          <a:effectLst/>
                        </a:rPr>
                        <a:t>Short-term Outcome 3.1: Strengthened Legal, Policy and Regulatory Environment for Refugee Protection/Social Protection and Inclusion</a:t>
                      </a:r>
                      <a:endParaRPr lang="en-GB" sz="68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2447365781"/>
                  </a:ext>
                </a:extLst>
              </a:tr>
              <a:tr h="33676">
                <a:tc>
                  <a:txBody>
                    <a:bodyPr/>
                    <a:lstStyle/>
                    <a:p>
                      <a:pPr algn="l" fontAlgn="ctr"/>
                      <a:r>
                        <a:rPr lang="en-GB" sz="680" u="none" strike="noStrike">
                          <a:effectLst/>
                        </a:rPr>
                        <a:t>3.1a) Evidence that legal frameworks and policies are inclusive for refugees in terms of protection </a:t>
                      </a:r>
                      <a:endParaRPr lang="en-GB" sz="680" b="0" i="0" u="none" strike="noStrike">
                        <a:solidFill>
                          <a:srgbClr val="0070C0"/>
                        </a:solidFill>
                        <a:effectLst/>
                        <a:latin typeface="Calibri" panose="020F0502020204030204" pitchFamily="34" charset="0"/>
                      </a:endParaRPr>
                    </a:p>
                  </a:txBody>
                  <a:tcPr marL="0" marR="0" marT="0" marB="0" anchor="ctr"/>
                </a:tc>
                <a:extLst>
                  <a:ext uri="{0D108BD9-81ED-4DB2-BD59-A6C34878D82A}">
                    <a16:rowId xmlns:a16="http://schemas.microsoft.com/office/drawing/2014/main" val="3101471506"/>
                  </a:ext>
                </a:extLst>
              </a:tr>
              <a:tr h="61229">
                <a:tc>
                  <a:txBody>
                    <a:bodyPr/>
                    <a:lstStyle/>
                    <a:p>
                      <a:pPr algn="l" fontAlgn="ctr"/>
                      <a:r>
                        <a:rPr lang="en-GB" sz="680" u="none" strike="noStrike">
                          <a:solidFill>
                            <a:schemeClr val="bg1"/>
                          </a:solidFill>
                          <a:effectLst/>
                        </a:rPr>
                        <a:t>Short-term Outcome 3.2: Refugees and HCs Have Increased Access To (Strengthened) Community-based, Local and/or National Protection Mechanisms/Services</a:t>
                      </a:r>
                      <a:endParaRPr lang="en-GB" sz="68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917171035"/>
                  </a:ext>
                </a:extLst>
              </a:tr>
              <a:tr h="33676">
                <a:tc>
                  <a:txBody>
                    <a:bodyPr/>
                    <a:lstStyle/>
                    <a:p>
                      <a:pPr algn="l" fontAlgn="ctr"/>
                      <a:r>
                        <a:rPr lang="en-GB" sz="680" u="none" strike="noStrike">
                          <a:effectLst/>
                        </a:rPr>
                        <a:t>3.2a) Number of refugees and asylum seekers benefitting from national civil status, identity or legal status documentation </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756146804"/>
                  </a:ext>
                </a:extLst>
              </a:tr>
              <a:tr h="33676">
                <a:tc>
                  <a:txBody>
                    <a:bodyPr/>
                    <a:lstStyle/>
                    <a:p>
                      <a:pPr algn="l" fontAlgn="ctr"/>
                      <a:r>
                        <a:rPr lang="en-GB" sz="680" u="none" strike="noStrike">
                          <a:effectLst/>
                        </a:rPr>
                        <a:t>3.2b) Number of FDPs and HCs benefitting from national specialized protective services, case management services and mental health and psychosocial support</a:t>
                      </a:r>
                      <a:endParaRPr lang="en-GB" sz="680" b="0" i="0" u="none" strike="noStrike">
                        <a:solidFill>
                          <a:srgbClr val="00B050"/>
                        </a:solidFill>
                        <a:effectLst/>
                        <a:latin typeface="Calibri" panose="020F0502020204030204" pitchFamily="34" charset="0"/>
                      </a:endParaRPr>
                    </a:p>
                  </a:txBody>
                  <a:tcPr marL="0" marR="0" marT="0" marB="0" anchor="ctr"/>
                </a:tc>
                <a:extLst>
                  <a:ext uri="{0D108BD9-81ED-4DB2-BD59-A6C34878D82A}">
                    <a16:rowId xmlns:a16="http://schemas.microsoft.com/office/drawing/2014/main" val="3111312337"/>
                  </a:ext>
                </a:extLst>
              </a:tr>
              <a:tr h="0">
                <a:tc>
                  <a:txBody>
                    <a:bodyPr/>
                    <a:lstStyle/>
                    <a:p>
                      <a:pPr algn="l" fontAlgn="ctr"/>
                      <a:r>
                        <a:rPr lang="en-GB" sz="680" u="none" strike="noStrike">
                          <a:effectLst/>
                        </a:rPr>
                        <a:t>3.2c) Extent national child protection system is inclusive of refugee children</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4188644"/>
                  </a:ext>
                </a:extLst>
              </a:tr>
              <a:tr h="33676">
                <a:tc>
                  <a:txBody>
                    <a:bodyPr/>
                    <a:lstStyle/>
                    <a:p>
                      <a:pPr algn="l" fontAlgn="ctr"/>
                      <a:r>
                        <a:rPr lang="en-GB" sz="680" u="none" strike="noStrike">
                          <a:effectLst/>
                        </a:rPr>
                        <a:t>3.2d) Prospects has provided technical or financial assistance to strengthen the asylum system, in accordance with international standards (yes/no)  </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018664874"/>
                  </a:ext>
                </a:extLst>
              </a:tr>
              <a:tr h="61229">
                <a:tc>
                  <a:txBody>
                    <a:bodyPr/>
                    <a:lstStyle/>
                    <a:p>
                      <a:pPr algn="l" fontAlgn="ctr"/>
                      <a:r>
                        <a:rPr lang="en-GB" sz="680" u="none" strike="noStrike">
                          <a:solidFill>
                            <a:schemeClr val="bg1"/>
                          </a:solidFill>
                          <a:effectLst/>
                        </a:rPr>
                        <a:t>Short-term Outcome 3.3 Refugees and HCs Who Do Not Have Access to the Community-based, Local And/or National-level Protection Services Are Provided with Complementary Partner-delivered Protection</a:t>
                      </a:r>
                      <a:endParaRPr lang="en-GB" sz="68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2241215930"/>
                  </a:ext>
                </a:extLst>
              </a:tr>
              <a:tr h="40819">
                <a:tc>
                  <a:txBody>
                    <a:bodyPr/>
                    <a:lstStyle/>
                    <a:p>
                      <a:pPr algn="l" fontAlgn="ctr"/>
                      <a:r>
                        <a:rPr lang="en-GB" sz="680" u="none" strike="noStrike">
                          <a:effectLst/>
                        </a:rPr>
                        <a:t>3.3a) Number of individuals processed through UNHCR mandate registration and/or refugee status determination procedures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800235504"/>
                  </a:ext>
                </a:extLst>
              </a:tr>
              <a:tr h="40819">
                <a:tc>
                  <a:txBody>
                    <a:bodyPr/>
                    <a:lstStyle/>
                    <a:p>
                      <a:pPr algn="l" fontAlgn="ctr"/>
                      <a:r>
                        <a:rPr lang="en-GB" sz="680" u="none" strike="noStrike">
                          <a:effectLst/>
                        </a:rPr>
                        <a:t>3.3b) Proportion of children at heightened risk who are supported by a Best Interests Procedure</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44320502"/>
                  </a:ext>
                </a:extLst>
              </a:tr>
              <a:tr h="61229">
                <a:tc>
                  <a:txBody>
                    <a:bodyPr/>
                    <a:lstStyle/>
                    <a:p>
                      <a:pPr algn="l" fontAlgn="ctr"/>
                      <a:r>
                        <a:rPr lang="en-GB" sz="680" u="none" strike="noStrike">
                          <a:solidFill>
                            <a:schemeClr val="bg1"/>
                          </a:solidFill>
                          <a:effectLst/>
                        </a:rPr>
                        <a:t>Short-term Outcome 3.4: FDPs and HCs Have Increased Access To (Strengthened) Community-based, Local and/or National-level Social Protection Mechanisms/Services</a:t>
                      </a:r>
                      <a:endParaRPr lang="en-GB" sz="68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1592154553"/>
                  </a:ext>
                </a:extLst>
              </a:tr>
              <a:tr h="50514">
                <a:tc>
                  <a:txBody>
                    <a:bodyPr/>
                    <a:lstStyle/>
                    <a:p>
                      <a:pPr algn="l" fontAlgn="ctr"/>
                      <a:r>
                        <a:rPr lang="en-GB" sz="680" u="none" strike="noStrike">
                          <a:effectLst/>
                        </a:rPr>
                        <a:t>3.4a) Evidence that (extent to which) social protection legal frameworks and policies are aligned with social security standards and principles, rights based and inclusive for refugees (and host communities)</a:t>
                      </a:r>
                      <a:endParaRPr lang="en-GB" sz="680" b="0" i="0" u="none" strike="noStrike">
                        <a:solidFill>
                          <a:srgbClr val="0070C0"/>
                        </a:solidFill>
                        <a:effectLst/>
                        <a:latin typeface="Calibri" panose="020F0502020204030204" pitchFamily="34" charset="0"/>
                      </a:endParaRPr>
                    </a:p>
                  </a:txBody>
                  <a:tcPr marL="0" marR="0" marT="0" marB="0" anchor="ctr"/>
                </a:tc>
                <a:extLst>
                  <a:ext uri="{0D108BD9-81ED-4DB2-BD59-A6C34878D82A}">
                    <a16:rowId xmlns:a16="http://schemas.microsoft.com/office/drawing/2014/main" val="1428261283"/>
                  </a:ext>
                </a:extLst>
              </a:tr>
              <a:tr h="0">
                <a:tc>
                  <a:txBody>
                    <a:bodyPr/>
                    <a:lstStyle/>
                    <a:p>
                      <a:pPr algn="l" fontAlgn="ctr"/>
                      <a:r>
                        <a:rPr lang="en-GB" sz="680" u="none" strike="noStrike">
                          <a:effectLst/>
                        </a:rPr>
                        <a:t>3.4b) Number of FDPs and HCs benefiting from national social protection schemes</a:t>
                      </a:r>
                      <a:endParaRPr lang="en-GB" sz="68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18169577"/>
                  </a:ext>
                </a:extLst>
              </a:tr>
              <a:tr h="61229">
                <a:tc>
                  <a:txBody>
                    <a:bodyPr/>
                    <a:lstStyle/>
                    <a:p>
                      <a:pPr algn="l" fontAlgn="ctr"/>
                      <a:r>
                        <a:rPr lang="en-GB" sz="680" u="none" strike="noStrike">
                          <a:effectLst/>
                        </a:rPr>
                        <a:t>Short-term Outcome 3.5: FDPs and HCs Who Do Not Have Access to the Community-based, Local and/or National-level Social Protection Services Are Provided with Complementary Partner-Delivered Social Protection</a:t>
                      </a:r>
                      <a:endParaRPr lang="en-GB" sz="68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905813"/>
                  </a:ext>
                </a:extLst>
              </a:tr>
              <a:tr h="40819">
                <a:tc>
                  <a:txBody>
                    <a:bodyPr/>
                    <a:lstStyle/>
                    <a:p>
                      <a:pPr algn="l" fontAlgn="ctr"/>
                      <a:r>
                        <a:rPr lang="en-GB" sz="680" u="none" strike="noStrike">
                          <a:effectLst/>
                        </a:rPr>
                        <a:t>3.5a) Number of FDP and HC members supported through PROSPECTS who are receiving partner-led social protection benefits (including cash transfers)</a:t>
                      </a:r>
                      <a:endParaRPr lang="en-GB" sz="680" b="0" i="0" u="none" strike="noStrike">
                        <a:solidFill>
                          <a:srgbClr val="00B050"/>
                        </a:solidFill>
                        <a:effectLst/>
                        <a:latin typeface="Calibri" panose="020F0502020204030204" pitchFamily="34" charset="0"/>
                      </a:endParaRPr>
                    </a:p>
                  </a:txBody>
                  <a:tcPr marL="0" marR="0" marT="0" marB="0" anchor="ctr"/>
                </a:tc>
                <a:extLst>
                  <a:ext uri="{0D108BD9-81ED-4DB2-BD59-A6C34878D82A}">
                    <a16:rowId xmlns:a16="http://schemas.microsoft.com/office/drawing/2014/main" val="918096129"/>
                  </a:ext>
                </a:extLst>
              </a:tr>
            </a:tbl>
          </a:graphicData>
        </a:graphic>
      </p:graphicFrame>
      <p:sp>
        <p:nvSpPr>
          <p:cNvPr id="2" name="Rectangle 1">
            <a:extLst>
              <a:ext uri="{FF2B5EF4-FFF2-40B4-BE49-F238E27FC236}">
                <a16:creationId xmlns:a16="http://schemas.microsoft.com/office/drawing/2014/main" id="{5D45A513-3D9C-5064-6BD4-64C7BB5DF126}"/>
              </a:ext>
            </a:extLst>
          </p:cNvPr>
          <p:cNvSpPr/>
          <p:nvPr/>
        </p:nvSpPr>
        <p:spPr>
          <a:xfrm>
            <a:off x="0" y="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a:latin typeface="Helvetica" pitchFamily="2" charset="0"/>
            </a:endParaRPr>
          </a:p>
        </p:txBody>
      </p:sp>
      <p:sp>
        <p:nvSpPr>
          <p:cNvPr id="9" name="TextBox 8">
            <a:extLst>
              <a:ext uri="{FF2B5EF4-FFF2-40B4-BE49-F238E27FC236}">
                <a16:creationId xmlns:a16="http://schemas.microsoft.com/office/drawing/2014/main" id="{B1844A39-778C-7992-1A07-9C8437C66610}"/>
              </a:ext>
            </a:extLst>
          </p:cNvPr>
          <p:cNvSpPr txBox="1"/>
          <p:nvPr/>
        </p:nvSpPr>
        <p:spPr>
          <a:xfrm>
            <a:off x="28131" y="73425"/>
            <a:ext cx="601679" cy="276999"/>
          </a:xfrm>
          <a:prstGeom prst="rect">
            <a:avLst/>
          </a:prstGeom>
          <a:noFill/>
        </p:spPr>
        <p:txBody>
          <a:bodyPr wrap="square" lIns="0" tIns="0" rIns="0" bIns="0" anchor="t">
            <a:spAutoFit/>
          </a:bodyPr>
          <a:lstStyle/>
          <a:p>
            <a:pPr algn="ctr"/>
            <a:r>
              <a:rPr lang="en-US" sz="600" dirty="0">
                <a:latin typeface="Helvetica" pitchFamily="2" charset="0"/>
                <a:cs typeface="Helvetica" panose="020B0604020202020204" pitchFamily="34" charset="0"/>
              </a:rPr>
              <a:t>PROSPECTS </a:t>
            </a:r>
            <a:r>
              <a:rPr lang="en-US" sz="600" b="1" dirty="0">
                <a:latin typeface="Helvetica" pitchFamily="2" charset="0"/>
                <a:cs typeface="Helvetica" panose="020B0604020202020204" pitchFamily="34" charset="0"/>
              </a:rPr>
              <a:t>EGYPT</a:t>
            </a:r>
          </a:p>
          <a:p>
            <a:pPr algn="ctr"/>
            <a:r>
              <a:rPr lang="en-US" sz="60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411970313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284AE6BE317E7F4AB87A82F5BF0595E9" ma:contentTypeVersion="15" ma:contentTypeDescription="Crear nuevo documento." ma:contentTypeScope="" ma:versionID="c06fa7b1f94540b25065dd9b7d747950">
  <xsd:schema xmlns:xsd="http://www.w3.org/2001/XMLSchema" xmlns:xs="http://www.w3.org/2001/XMLSchema" xmlns:p="http://schemas.microsoft.com/office/2006/metadata/properties" xmlns:ns2="1dcf0a39-3f8a-4cec-a6dd-00a61b587fea" xmlns:ns3="1517839c-5273-4994-b450-744d4789b94a" targetNamespace="http://schemas.microsoft.com/office/2006/metadata/properties" ma:root="true" ma:fieldsID="ef3153c70565198fc1dd91b639fce543" ns2:_="" ns3:_="">
    <xsd:import namespace="1dcf0a39-3f8a-4cec-a6dd-00a61b587fea"/>
    <xsd:import namespace="1517839c-5273-4994-b450-744d4789b94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cf0a39-3f8a-4cec-a6dd-00a61b587f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Etiquetas de imagen" ma:readOnly="false" ma:fieldId="{5cf76f15-5ced-4ddc-b409-7134ff3c332f}" ma:taxonomyMulti="true" ma:sspId="8c8535de-971c-4b3f-9a4c-0511f7b4c7d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17839c-5273-4994-b450-744d4789b94a" elementFormDefault="qualified">
    <xsd:import namespace="http://schemas.microsoft.com/office/2006/documentManagement/types"/>
    <xsd:import namespace="http://schemas.microsoft.com/office/infopath/2007/PartnerControls"/>
    <xsd:element name="TaxCatchAll" ma:index="17" nillable="true" ma:displayName="Columna global de taxonomía" ma:hidden="true" ma:list="{dc14e232-f2a0-4305-8614-e97af7cc8323}" ma:internalName="TaxCatchAll" ma:showField="CatchAllData" ma:web="1517839c-5273-4994-b450-744d4789b94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dcf0a39-3f8a-4cec-a6dd-00a61b587fea">
      <Terms xmlns="http://schemas.microsoft.com/office/infopath/2007/PartnerControls"/>
    </lcf76f155ced4ddcb4097134ff3c332f>
    <TaxCatchAll xmlns="1517839c-5273-4994-b450-744d4789b94a" xsi:nil="true"/>
  </documentManagement>
</p:properties>
</file>

<file path=customXml/itemProps1.xml><?xml version="1.0" encoding="utf-8"?>
<ds:datastoreItem xmlns:ds="http://schemas.openxmlformats.org/officeDocument/2006/customXml" ds:itemID="{C4662567-1D76-43BA-964D-2AA8A83199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cf0a39-3f8a-4cec-a6dd-00a61b587fea"/>
    <ds:schemaRef ds:uri="1517839c-5273-4994-b450-744d4789b9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79BB4D-9246-4957-965E-795F7AB9B666}">
  <ds:schemaRefs>
    <ds:schemaRef ds:uri="http://schemas.microsoft.com/sharepoint/v3/contenttype/forms"/>
  </ds:schemaRefs>
</ds:datastoreItem>
</file>

<file path=customXml/itemProps3.xml><?xml version="1.0" encoding="utf-8"?>
<ds:datastoreItem xmlns:ds="http://schemas.openxmlformats.org/officeDocument/2006/customXml" ds:itemID="{4FFE2618-19AB-4B73-A4AA-0BA62BB9243D}">
  <ds:schemaRefs>
    <ds:schemaRef ds:uri="1517839c-5273-4994-b450-744d4789b94a"/>
    <ds:schemaRef ds:uri="1dcf0a39-3f8a-4cec-a6dd-00a61b587fe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8</TotalTime>
  <Words>7708</Words>
  <Application>Microsoft Office PowerPoint</Application>
  <PresentationFormat>Custom</PresentationFormat>
  <Paragraphs>443</Paragraphs>
  <Slides>11</Slides>
  <Notes>8</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24" baseType="lpstr">
      <vt:lpstr>Aptos</vt:lpstr>
      <vt:lpstr>Aptos Display</vt:lpstr>
      <vt:lpstr>Arial</vt:lpstr>
      <vt:lpstr>Arial Black</vt:lpstr>
      <vt:lpstr>Calibri</vt:lpstr>
      <vt:lpstr>Calibri Light</vt:lpstr>
      <vt:lpstr>Helvetica</vt:lpstr>
      <vt:lpstr>Poppins</vt:lpstr>
      <vt:lpstr>Times New Roman</vt:lpstr>
      <vt:lpstr>Univers</vt:lpstr>
      <vt:lpstr>Verdana</vt:lpstr>
      <vt:lpstr>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vaca</dc:creator>
  <cp:lastModifiedBy>Eduard Bonet Porqueras</cp:lastModifiedBy>
  <cp:revision>3</cp:revision>
  <dcterms:created xsi:type="dcterms:W3CDTF">2024-09-27T11:41:10Z</dcterms:created>
  <dcterms:modified xsi:type="dcterms:W3CDTF">2026-09-11T16:30:15Z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0x010100284AE6BE317E7F4AB87A82F5BF0595E9</vt:lpwstr>
  </property>
  <property fmtid="{D5CDD505-2E9C-101B-9397-08002B2CF9AE}" pid="3" name="MediaServiceImageTags">
    <vt:lpwstr/>
  </property>
</Properties>
</file>