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19"/>
  </p:notesMasterIdLst>
  <p:sldIdLst>
    <p:sldId id="308" r:id="rId5"/>
    <p:sldId id="371" r:id="rId6"/>
    <p:sldId id="338" r:id="rId7"/>
    <p:sldId id="328" r:id="rId8"/>
    <p:sldId id="348" r:id="rId9"/>
    <p:sldId id="370" r:id="rId10"/>
    <p:sldId id="368" r:id="rId11"/>
    <p:sldId id="369" r:id="rId12"/>
    <p:sldId id="367" r:id="rId13"/>
    <p:sldId id="360" r:id="rId14"/>
    <p:sldId id="351" r:id="rId15"/>
    <p:sldId id="372" r:id="rId16"/>
    <p:sldId id="355" r:id="rId17"/>
    <p:sldId id="374" r:id="rId18"/>
  </p:sldIdLst>
  <p:sldSz cx="9907588" cy="684053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12F53"/>
    <a:srgbClr val="FF9300"/>
    <a:srgbClr val="942093"/>
    <a:srgbClr val="15A6EA"/>
    <a:srgbClr val="E7EBED"/>
    <a:srgbClr val="FF7E79"/>
    <a:srgbClr val="009EDC"/>
    <a:srgbClr val="E1E6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B20E0D-B795-4556-AB0A-3A3A5AF2FC1B}" v="117" dt="2026-03-27T11:39:41.6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92" autoAdjust="0"/>
    <p:restoredTop sz="94660"/>
  </p:normalViewPr>
  <p:slideViewPr>
    <p:cSldViewPr snapToGrid="0">
      <p:cViewPr varScale="1">
        <p:scale>
          <a:sx n="101" d="100"/>
          <a:sy n="101" d="100"/>
        </p:scale>
        <p:origin x="1458"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vador Bustamante" userId="b0a77ce9-78cd-442a-a257-3dfcbf858786" providerId="ADAL" clId="{3AB60523-C112-47DC-ADFD-1F92767CFFDE}"/>
    <pc:docChg chg="custSel modSld">
      <pc:chgData name="Salvador Bustamante" userId="b0a77ce9-78cd-442a-a257-3dfcbf858786" providerId="ADAL" clId="{3AB60523-C112-47DC-ADFD-1F92767CFFDE}" dt="2026-03-27T13:47:16.793" v="237" actId="20577"/>
      <pc:docMkLst>
        <pc:docMk/>
      </pc:docMkLst>
      <pc:sldChg chg="modSp mod">
        <pc:chgData name="Salvador Bustamante" userId="b0a77ce9-78cd-442a-a257-3dfcbf858786" providerId="ADAL" clId="{3AB60523-C112-47DC-ADFD-1F92767CFFDE}" dt="2026-03-27T11:07:13.537" v="48" actId="790"/>
        <pc:sldMkLst>
          <pc:docMk/>
          <pc:sldMk cId="2521806375" sldId="308"/>
        </pc:sldMkLst>
        <pc:spChg chg="mod">
          <ac:chgData name="Salvador Bustamante" userId="b0a77ce9-78cd-442a-a257-3dfcbf858786" providerId="ADAL" clId="{3AB60523-C112-47DC-ADFD-1F92767CFFDE}" dt="2026-03-27T11:07:13.537" v="48" actId="790"/>
          <ac:spMkLst>
            <pc:docMk/>
            <pc:sldMk cId="2521806375" sldId="308"/>
            <ac:spMk id="2" creationId="{8CBB7934-A945-D3DB-367A-288B94A9063E}"/>
          </ac:spMkLst>
        </pc:spChg>
        <pc:spChg chg="mod">
          <ac:chgData name="Salvador Bustamante" userId="b0a77ce9-78cd-442a-a257-3dfcbf858786" providerId="ADAL" clId="{3AB60523-C112-47DC-ADFD-1F92767CFFDE}" dt="2026-03-27T11:07:13.537" v="48" actId="790"/>
          <ac:spMkLst>
            <pc:docMk/>
            <pc:sldMk cId="2521806375" sldId="308"/>
            <ac:spMk id="3" creationId="{51A94F94-BDF1-8CCF-9095-7663DFBE2859}"/>
          </ac:spMkLst>
        </pc:spChg>
        <pc:spChg chg="mod">
          <ac:chgData name="Salvador Bustamante" userId="b0a77ce9-78cd-442a-a257-3dfcbf858786" providerId="ADAL" clId="{3AB60523-C112-47DC-ADFD-1F92767CFFDE}" dt="2026-03-27T11:07:13.537" v="48" actId="790"/>
          <ac:spMkLst>
            <pc:docMk/>
            <pc:sldMk cId="2521806375" sldId="308"/>
            <ac:spMk id="5" creationId="{C2308A35-6B3F-5C8A-C0B8-DF82EE30A830}"/>
          </ac:spMkLst>
        </pc:spChg>
        <pc:spChg chg="mod">
          <ac:chgData name="Salvador Bustamante" userId="b0a77ce9-78cd-442a-a257-3dfcbf858786" providerId="ADAL" clId="{3AB60523-C112-47DC-ADFD-1F92767CFFDE}" dt="2026-03-27T11:07:13.537" v="48" actId="790"/>
          <ac:spMkLst>
            <pc:docMk/>
            <pc:sldMk cId="2521806375" sldId="308"/>
            <ac:spMk id="7" creationId="{EB5292F8-3175-B999-EEDE-26734E275E5D}"/>
          </ac:spMkLst>
        </pc:spChg>
        <pc:spChg chg="mod">
          <ac:chgData name="Salvador Bustamante" userId="b0a77ce9-78cd-442a-a257-3dfcbf858786" providerId="ADAL" clId="{3AB60523-C112-47DC-ADFD-1F92767CFFDE}" dt="2026-03-27T11:07:13.537" v="48" actId="790"/>
          <ac:spMkLst>
            <pc:docMk/>
            <pc:sldMk cId="2521806375" sldId="308"/>
            <ac:spMk id="11" creationId="{0D5D20B7-0D03-A5DA-0A98-D3468F162B93}"/>
          </ac:spMkLst>
        </pc:spChg>
      </pc:sldChg>
      <pc:sldChg chg="modSp mod">
        <pc:chgData name="Salvador Bustamante" userId="b0a77ce9-78cd-442a-a257-3dfcbf858786" providerId="ADAL" clId="{3AB60523-C112-47DC-ADFD-1F92767CFFDE}" dt="2026-03-27T11:38:51.705" v="166" actId="1076"/>
        <pc:sldMkLst>
          <pc:docMk/>
          <pc:sldMk cId="3190211864" sldId="328"/>
        </pc:sldMkLst>
        <pc:spChg chg="mod">
          <ac:chgData name="Salvador Bustamante" userId="b0a77ce9-78cd-442a-a257-3dfcbf858786" providerId="ADAL" clId="{3AB60523-C112-47DC-ADFD-1F92767CFFDE}" dt="2026-03-27T11:38:43.863" v="164" actId="1076"/>
          <ac:spMkLst>
            <pc:docMk/>
            <pc:sldMk cId="3190211864" sldId="328"/>
            <ac:spMk id="2" creationId="{2CBD2C24-9338-B008-6D5B-13891327F393}"/>
          </ac:spMkLst>
        </pc:spChg>
        <pc:spChg chg="mod">
          <ac:chgData name="Salvador Bustamante" userId="b0a77ce9-78cd-442a-a257-3dfcbf858786" providerId="ADAL" clId="{3AB60523-C112-47DC-ADFD-1F92767CFFDE}" dt="2026-03-27T11:07:13.537" v="48" actId="790"/>
          <ac:spMkLst>
            <pc:docMk/>
            <pc:sldMk cId="3190211864" sldId="328"/>
            <ac:spMk id="3" creationId="{A44935C8-6A3A-DA44-B82F-9BDA6EA4E128}"/>
          </ac:spMkLst>
        </pc:spChg>
        <pc:spChg chg="mod">
          <ac:chgData name="Salvador Bustamante" userId="b0a77ce9-78cd-442a-a257-3dfcbf858786" providerId="ADAL" clId="{3AB60523-C112-47DC-ADFD-1F92767CFFDE}" dt="2026-03-27T11:07:13.537" v="48" actId="790"/>
          <ac:spMkLst>
            <pc:docMk/>
            <pc:sldMk cId="3190211864" sldId="328"/>
            <ac:spMk id="11" creationId="{197B0B9E-14E3-9BA0-BEBA-B9BF1ED483A6}"/>
          </ac:spMkLst>
        </pc:spChg>
        <pc:spChg chg="mod">
          <ac:chgData name="Salvador Bustamante" userId="b0a77ce9-78cd-442a-a257-3dfcbf858786" providerId="ADAL" clId="{3AB60523-C112-47DC-ADFD-1F92767CFFDE}" dt="2026-03-27T11:07:13.537" v="48" actId="790"/>
          <ac:spMkLst>
            <pc:docMk/>
            <pc:sldMk cId="3190211864" sldId="328"/>
            <ac:spMk id="1411" creationId="{FC54ED8B-9EBF-120A-6DFA-7F343E45C1EB}"/>
          </ac:spMkLst>
        </pc:spChg>
        <pc:spChg chg="mod">
          <ac:chgData name="Salvador Bustamante" userId="b0a77ce9-78cd-442a-a257-3dfcbf858786" providerId="ADAL" clId="{3AB60523-C112-47DC-ADFD-1F92767CFFDE}" dt="2026-03-27T11:07:13.537" v="48" actId="790"/>
          <ac:spMkLst>
            <pc:docMk/>
            <pc:sldMk cId="3190211864" sldId="328"/>
            <ac:spMk id="1413" creationId="{97723B80-73A5-0DF0-D1C7-8121B8E48A44}"/>
          </ac:spMkLst>
        </pc:spChg>
        <pc:spChg chg="mod">
          <ac:chgData name="Salvador Bustamante" userId="b0a77ce9-78cd-442a-a257-3dfcbf858786" providerId="ADAL" clId="{3AB60523-C112-47DC-ADFD-1F92767CFFDE}" dt="2026-03-27T11:07:13.537" v="48" actId="790"/>
          <ac:spMkLst>
            <pc:docMk/>
            <pc:sldMk cId="3190211864" sldId="328"/>
            <ac:spMk id="1429" creationId="{8FA8CEDB-A325-535E-6718-5AF175769F86}"/>
          </ac:spMkLst>
        </pc:spChg>
        <pc:spChg chg="mod">
          <ac:chgData name="Salvador Bustamante" userId="b0a77ce9-78cd-442a-a257-3dfcbf858786" providerId="ADAL" clId="{3AB60523-C112-47DC-ADFD-1F92767CFFDE}" dt="2026-03-27T11:07:13.537" v="48" actId="790"/>
          <ac:spMkLst>
            <pc:docMk/>
            <pc:sldMk cId="3190211864" sldId="328"/>
            <ac:spMk id="1430" creationId="{7E071C33-ED1C-F25E-4452-6306F6741541}"/>
          </ac:spMkLst>
        </pc:spChg>
        <pc:spChg chg="mod">
          <ac:chgData name="Salvador Bustamante" userId="b0a77ce9-78cd-442a-a257-3dfcbf858786" providerId="ADAL" clId="{3AB60523-C112-47DC-ADFD-1F92767CFFDE}" dt="2026-03-27T11:38:51.705" v="166" actId="1076"/>
          <ac:spMkLst>
            <pc:docMk/>
            <pc:sldMk cId="3190211864" sldId="328"/>
            <ac:spMk id="1460" creationId="{6285F04A-269F-453E-D47B-4A0F29377DE7}"/>
          </ac:spMkLst>
        </pc:spChg>
      </pc:sldChg>
      <pc:sldChg chg="modSp mod">
        <pc:chgData name="Salvador Bustamante" userId="b0a77ce9-78cd-442a-a257-3dfcbf858786" providerId="ADAL" clId="{3AB60523-C112-47DC-ADFD-1F92767CFFDE}" dt="2026-03-27T11:07:13.537" v="48" actId="790"/>
        <pc:sldMkLst>
          <pc:docMk/>
          <pc:sldMk cId="2054378239" sldId="338"/>
        </pc:sldMkLst>
        <pc:spChg chg="mod">
          <ac:chgData name="Salvador Bustamante" userId="b0a77ce9-78cd-442a-a257-3dfcbf858786" providerId="ADAL" clId="{3AB60523-C112-47DC-ADFD-1F92767CFFDE}" dt="2026-03-27T11:07:13.537" v="48" actId="790"/>
          <ac:spMkLst>
            <pc:docMk/>
            <pc:sldMk cId="2054378239" sldId="338"/>
            <ac:spMk id="5" creationId="{A15B3603-B3AF-C1D0-08E2-94AA2A12B383}"/>
          </ac:spMkLst>
        </pc:spChg>
        <pc:spChg chg="mod">
          <ac:chgData name="Salvador Bustamante" userId="b0a77ce9-78cd-442a-a257-3dfcbf858786" providerId="ADAL" clId="{3AB60523-C112-47DC-ADFD-1F92767CFFDE}" dt="2026-03-27T11:07:13.537" v="48" actId="790"/>
          <ac:spMkLst>
            <pc:docMk/>
            <pc:sldMk cId="2054378239" sldId="338"/>
            <ac:spMk id="6" creationId="{821A1B26-ED1C-15C2-314E-5F2F0B4CE06A}"/>
          </ac:spMkLst>
        </pc:spChg>
        <pc:spChg chg="mod">
          <ac:chgData name="Salvador Bustamante" userId="b0a77ce9-78cd-442a-a257-3dfcbf858786" providerId="ADAL" clId="{3AB60523-C112-47DC-ADFD-1F92767CFFDE}" dt="2026-03-27T11:07:13.537" v="48" actId="790"/>
          <ac:spMkLst>
            <pc:docMk/>
            <pc:sldMk cId="2054378239" sldId="338"/>
            <ac:spMk id="7" creationId="{D1D48426-D08C-85F1-BCAF-93D81CDC0302}"/>
          </ac:spMkLst>
        </pc:spChg>
        <pc:spChg chg="mod">
          <ac:chgData name="Salvador Bustamante" userId="b0a77ce9-78cd-442a-a257-3dfcbf858786" providerId="ADAL" clId="{3AB60523-C112-47DC-ADFD-1F92767CFFDE}" dt="2026-03-27T11:07:13.537" v="48" actId="790"/>
          <ac:spMkLst>
            <pc:docMk/>
            <pc:sldMk cId="2054378239" sldId="338"/>
            <ac:spMk id="10" creationId="{5A06DADF-1F54-E789-D1F6-2ED49C981BBF}"/>
          </ac:spMkLst>
        </pc:spChg>
        <pc:spChg chg="mod">
          <ac:chgData name="Salvador Bustamante" userId="b0a77ce9-78cd-442a-a257-3dfcbf858786" providerId="ADAL" clId="{3AB60523-C112-47DC-ADFD-1F92767CFFDE}" dt="2026-03-27T11:07:13.537" v="48" actId="790"/>
          <ac:spMkLst>
            <pc:docMk/>
            <pc:sldMk cId="2054378239" sldId="338"/>
            <ac:spMk id="11" creationId="{4D99F8D4-2B7D-C1AA-5393-F3C21D202A1F}"/>
          </ac:spMkLst>
        </pc:spChg>
        <pc:spChg chg="mod">
          <ac:chgData name="Salvador Bustamante" userId="b0a77ce9-78cd-442a-a257-3dfcbf858786" providerId="ADAL" clId="{3AB60523-C112-47DC-ADFD-1F92767CFFDE}" dt="2026-03-27T11:07:13.537" v="48" actId="790"/>
          <ac:spMkLst>
            <pc:docMk/>
            <pc:sldMk cId="2054378239" sldId="338"/>
            <ac:spMk id="13" creationId="{05375D90-181C-E446-987D-8CFED0DB17EE}"/>
          </ac:spMkLst>
        </pc:spChg>
        <pc:spChg chg="mod">
          <ac:chgData name="Salvador Bustamante" userId="b0a77ce9-78cd-442a-a257-3dfcbf858786" providerId="ADAL" clId="{3AB60523-C112-47DC-ADFD-1F92767CFFDE}" dt="2026-03-27T11:07:13.537" v="48" actId="790"/>
          <ac:spMkLst>
            <pc:docMk/>
            <pc:sldMk cId="2054378239" sldId="338"/>
            <ac:spMk id="14" creationId="{C78201BB-B83C-9F90-9486-3EC49F6555F3}"/>
          </ac:spMkLst>
        </pc:spChg>
        <pc:spChg chg="mod">
          <ac:chgData name="Salvador Bustamante" userId="b0a77ce9-78cd-442a-a257-3dfcbf858786" providerId="ADAL" clId="{3AB60523-C112-47DC-ADFD-1F92767CFFDE}" dt="2026-03-27T11:07:13.537" v="48" actId="790"/>
          <ac:spMkLst>
            <pc:docMk/>
            <pc:sldMk cId="2054378239" sldId="338"/>
            <ac:spMk id="15" creationId="{AFF891DA-90CD-C85D-2B62-63158A49D934}"/>
          </ac:spMkLst>
        </pc:spChg>
        <pc:spChg chg="mod">
          <ac:chgData name="Salvador Bustamante" userId="b0a77ce9-78cd-442a-a257-3dfcbf858786" providerId="ADAL" clId="{3AB60523-C112-47DC-ADFD-1F92767CFFDE}" dt="2026-03-27T11:07:13.537" v="48" actId="790"/>
          <ac:spMkLst>
            <pc:docMk/>
            <pc:sldMk cId="2054378239" sldId="338"/>
            <ac:spMk id="20" creationId="{9BF4D25F-C8A4-31F3-DF38-F10DB711F5D2}"/>
          </ac:spMkLst>
        </pc:spChg>
        <pc:spChg chg="mod">
          <ac:chgData name="Salvador Bustamante" userId="b0a77ce9-78cd-442a-a257-3dfcbf858786" providerId="ADAL" clId="{3AB60523-C112-47DC-ADFD-1F92767CFFDE}" dt="2026-03-27T11:07:13.537" v="48" actId="790"/>
          <ac:spMkLst>
            <pc:docMk/>
            <pc:sldMk cId="2054378239" sldId="338"/>
            <ac:spMk id="22" creationId="{200972E7-ABC6-6489-2E23-B3E643AF56C6}"/>
          </ac:spMkLst>
        </pc:spChg>
      </pc:sldChg>
      <pc:sldChg chg="modSp mod">
        <pc:chgData name="Salvador Bustamante" userId="b0a77ce9-78cd-442a-a257-3dfcbf858786" providerId="ADAL" clId="{3AB60523-C112-47DC-ADFD-1F92767CFFDE}" dt="2026-03-27T11:07:13.537" v="48" actId="790"/>
        <pc:sldMkLst>
          <pc:docMk/>
          <pc:sldMk cId="3619979798" sldId="348"/>
        </pc:sldMkLst>
        <pc:spChg chg="mod">
          <ac:chgData name="Salvador Bustamante" userId="b0a77ce9-78cd-442a-a257-3dfcbf858786" providerId="ADAL" clId="{3AB60523-C112-47DC-ADFD-1F92767CFFDE}" dt="2026-03-27T11:07:13.537" v="48" actId="790"/>
          <ac:spMkLst>
            <pc:docMk/>
            <pc:sldMk cId="3619979798" sldId="348"/>
            <ac:spMk id="2" creationId="{2717057F-3313-E547-4B45-A90DD28EABD8}"/>
          </ac:spMkLst>
        </pc:spChg>
        <pc:spChg chg="mod">
          <ac:chgData name="Salvador Bustamante" userId="b0a77ce9-78cd-442a-a257-3dfcbf858786" providerId="ADAL" clId="{3AB60523-C112-47DC-ADFD-1F92767CFFDE}" dt="2026-03-27T11:07:13.537" v="48" actId="790"/>
          <ac:spMkLst>
            <pc:docMk/>
            <pc:sldMk cId="3619979798" sldId="348"/>
            <ac:spMk id="3" creationId="{EFE7B2F9-11C9-B08B-2BF5-8C0EA9DEFFBA}"/>
          </ac:spMkLst>
        </pc:spChg>
        <pc:spChg chg="mod">
          <ac:chgData name="Salvador Bustamante" userId="b0a77ce9-78cd-442a-a257-3dfcbf858786" providerId="ADAL" clId="{3AB60523-C112-47DC-ADFD-1F92767CFFDE}" dt="2026-03-27T11:07:13.537" v="48" actId="790"/>
          <ac:spMkLst>
            <pc:docMk/>
            <pc:sldMk cId="3619979798" sldId="348"/>
            <ac:spMk id="4" creationId="{91BD1BDC-6091-AF51-E06C-31D0B7DB36E9}"/>
          </ac:spMkLst>
        </pc:spChg>
        <pc:spChg chg="mod">
          <ac:chgData name="Salvador Bustamante" userId="b0a77ce9-78cd-442a-a257-3dfcbf858786" providerId="ADAL" clId="{3AB60523-C112-47DC-ADFD-1F92767CFFDE}" dt="2026-03-27T11:07:13.537" v="48" actId="790"/>
          <ac:spMkLst>
            <pc:docMk/>
            <pc:sldMk cId="3619979798" sldId="348"/>
            <ac:spMk id="10" creationId="{AA6A32AE-913C-CB68-B4BB-92513A48E376}"/>
          </ac:spMkLst>
        </pc:spChg>
        <pc:spChg chg="mod">
          <ac:chgData name="Salvador Bustamante" userId="b0a77ce9-78cd-442a-a257-3dfcbf858786" providerId="ADAL" clId="{3AB60523-C112-47DC-ADFD-1F92767CFFDE}" dt="2026-03-27T11:07:13.537" v="48" actId="790"/>
          <ac:spMkLst>
            <pc:docMk/>
            <pc:sldMk cId="3619979798" sldId="348"/>
            <ac:spMk id="11" creationId="{3C49DBA7-65CB-B7CC-3E56-8EFBA91136EE}"/>
          </ac:spMkLst>
        </pc:spChg>
        <pc:spChg chg="mod">
          <ac:chgData name="Salvador Bustamante" userId="b0a77ce9-78cd-442a-a257-3dfcbf858786" providerId="ADAL" clId="{3AB60523-C112-47DC-ADFD-1F92767CFFDE}" dt="2026-03-27T11:07:13.537" v="48" actId="790"/>
          <ac:spMkLst>
            <pc:docMk/>
            <pc:sldMk cId="3619979798" sldId="348"/>
            <ac:spMk id="31" creationId="{2AFD1C03-5813-AF1F-C361-15A3B4DE962B}"/>
          </ac:spMkLst>
        </pc:spChg>
        <pc:spChg chg="mod">
          <ac:chgData name="Salvador Bustamante" userId="b0a77ce9-78cd-442a-a257-3dfcbf858786" providerId="ADAL" clId="{3AB60523-C112-47DC-ADFD-1F92767CFFDE}" dt="2026-03-27T11:07:13.537" v="48" actId="790"/>
          <ac:spMkLst>
            <pc:docMk/>
            <pc:sldMk cId="3619979798" sldId="348"/>
            <ac:spMk id="32" creationId="{A12E0C2A-F436-E492-022D-C8E9E561F10A}"/>
          </ac:spMkLst>
        </pc:spChg>
        <pc:spChg chg="mod">
          <ac:chgData name="Salvador Bustamante" userId="b0a77ce9-78cd-442a-a257-3dfcbf858786" providerId="ADAL" clId="{3AB60523-C112-47DC-ADFD-1F92767CFFDE}" dt="2026-03-27T11:07:13.537" v="48" actId="790"/>
          <ac:spMkLst>
            <pc:docMk/>
            <pc:sldMk cId="3619979798" sldId="348"/>
            <ac:spMk id="33" creationId="{30676F31-1B45-5A54-92E5-58F984A82CF2}"/>
          </ac:spMkLst>
        </pc:spChg>
        <pc:spChg chg="mod">
          <ac:chgData name="Salvador Bustamante" userId="b0a77ce9-78cd-442a-a257-3dfcbf858786" providerId="ADAL" clId="{3AB60523-C112-47DC-ADFD-1F92767CFFDE}" dt="2026-03-27T11:07:13.537" v="48" actId="790"/>
          <ac:spMkLst>
            <pc:docMk/>
            <pc:sldMk cId="3619979798" sldId="348"/>
            <ac:spMk id="40" creationId="{2D5E8987-F299-15D1-E023-B94501CBBBD8}"/>
          </ac:spMkLst>
        </pc:spChg>
        <pc:spChg chg="mod">
          <ac:chgData name="Salvador Bustamante" userId="b0a77ce9-78cd-442a-a257-3dfcbf858786" providerId="ADAL" clId="{3AB60523-C112-47DC-ADFD-1F92767CFFDE}" dt="2026-03-27T11:07:13.537" v="48" actId="790"/>
          <ac:spMkLst>
            <pc:docMk/>
            <pc:sldMk cId="3619979798" sldId="348"/>
            <ac:spMk id="47" creationId="{88D624BC-03CA-FC3D-E474-8A3FE01CB057}"/>
          </ac:spMkLst>
        </pc:spChg>
      </pc:sldChg>
      <pc:sldChg chg="addSp delSp modSp mod">
        <pc:chgData name="Salvador Bustamante" userId="b0a77ce9-78cd-442a-a257-3dfcbf858786" providerId="ADAL" clId="{3AB60523-C112-47DC-ADFD-1F92767CFFDE}" dt="2026-03-27T13:46:38.826" v="212" actId="20577"/>
        <pc:sldMkLst>
          <pc:docMk/>
          <pc:sldMk cId="2738037497" sldId="351"/>
        </pc:sldMkLst>
        <pc:spChg chg="mod">
          <ac:chgData name="Salvador Bustamante" userId="b0a77ce9-78cd-442a-a257-3dfcbf858786" providerId="ADAL" clId="{3AB60523-C112-47DC-ADFD-1F92767CFFDE}" dt="2026-03-27T11:07:13.537" v="48" actId="790"/>
          <ac:spMkLst>
            <pc:docMk/>
            <pc:sldMk cId="2738037497" sldId="351"/>
            <ac:spMk id="2" creationId="{60E51D4B-62DA-0236-C0E6-15B25E1B59DC}"/>
          </ac:spMkLst>
        </pc:spChg>
        <pc:spChg chg="del mod">
          <ac:chgData name="Salvador Bustamante" userId="b0a77ce9-78cd-442a-a257-3dfcbf858786" providerId="ADAL" clId="{3AB60523-C112-47DC-ADFD-1F92767CFFDE}" dt="2026-03-27T11:39:27.641" v="182" actId="478"/>
          <ac:spMkLst>
            <pc:docMk/>
            <pc:sldMk cId="2738037497" sldId="351"/>
            <ac:spMk id="3" creationId="{261B30B8-38EC-6C52-F3D8-E3CF5CEC064E}"/>
          </ac:spMkLst>
        </pc:spChg>
        <pc:spChg chg="del mod">
          <ac:chgData name="Salvador Bustamante" userId="b0a77ce9-78cd-442a-a257-3dfcbf858786" providerId="ADAL" clId="{3AB60523-C112-47DC-ADFD-1F92767CFFDE}" dt="2026-03-27T11:39:27.641" v="182" actId="478"/>
          <ac:spMkLst>
            <pc:docMk/>
            <pc:sldMk cId="2738037497" sldId="351"/>
            <ac:spMk id="4" creationId="{7497F3DC-C059-C5E0-018B-0365037AE54E}"/>
          </ac:spMkLst>
        </pc:spChg>
        <pc:spChg chg="add mod">
          <ac:chgData name="Salvador Bustamante" userId="b0a77ce9-78cd-442a-a257-3dfcbf858786" providerId="ADAL" clId="{3AB60523-C112-47DC-ADFD-1F92767CFFDE}" dt="2026-03-27T11:39:27.823" v="183"/>
          <ac:spMkLst>
            <pc:docMk/>
            <pc:sldMk cId="2738037497" sldId="351"/>
            <ac:spMk id="6" creationId="{13D9820C-7422-2605-7990-9BDC60DF8F13}"/>
          </ac:spMkLst>
        </pc:spChg>
        <pc:spChg chg="add mod">
          <ac:chgData name="Salvador Bustamante" userId="b0a77ce9-78cd-442a-a257-3dfcbf858786" providerId="ADAL" clId="{3AB60523-C112-47DC-ADFD-1F92767CFFDE}" dt="2026-03-27T11:39:27.823" v="183"/>
          <ac:spMkLst>
            <pc:docMk/>
            <pc:sldMk cId="2738037497" sldId="351"/>
            <ac:spMk id="7" creationId="{7AA67B7F-42D0-6236-F5AA-324BCB4A84FB}"/>
          </ac:spMkLst>
        </pc:spChg>
        <pc:graphicFrameChg chg="modGraphic">
          <ac:chgData name="Salvador Bustamante" userId="b0a77ce9-78cd-442a-a257-3dfcbf858786" providerId="ADAL" clId="{3AB60523-C112-47DC-ADFD-1F92767CFFDE}" dt="2026-03-27T13:46:38.826" v="212" actId="20577"/>
          <ac:graphicFrameMkLst>
            <pc:docMk/>
            <pc:sldMk cId="2738037497" sldId="351"/>
            <ac:graphicFrameMk id="5" creationId="{BFDDA851-2C15-2803-B314-6DD5D618E605}"/>
          </ac:graphicFrameMkLst>
        </pc:graphicFrameChg>
      </pc:sldChg>
      <pc:sldChg chg="addSp delSp modSp mod">
        <pc:chgData name="Salvador Bustamante" userId="b0a77ce9-78cd-442a-a257-3dfcbf858786" providerId="ADAL" clId="{3AB60523-C112-47DC-ADFD-1F92767CFFDE}" dt="2026-03-27T11:39:37.784" v="187"/>
        <pc:sldMkLst>
          <pc:docMk/>
          <pc:sldMk cId="2559882857" sldId="355"/>
        </pc:sldMkLst>
        <pc:spChg chg="del mod">
          <ac:chgData name="Salvador Bustamante" userId="b0a77ce9-78cd-442a-a257-3dfcbf858786" providerId="ADAL" clId="{3AB60523-C112-47DC-ADFD-1F92767CFFDE}" dt="2026-03-27T11:39:37.612" v="186" actId="478"/>
          <ac:spMkLst>
            <pc:docMk/>
            <pc:sldMk cId="2559882857" sldId="355"/>
            <ac:spMk id="2" creationId="{2161F662-9379-4F52-E615-5D2C0879E78F}"/>
          </ac:spMkLst>
        </pc:spChg>
        <pc:spChg chg="mod">
          <ac:chgData name="Salvador Bustamante" userId="b0a77ce9-78cd-442a-a257-3dfcbf858786" providerId="ADAL" clId="{3AB60523-C112-47DC-ADFD-1F92767CFFDE}" dt="2026-03-27T11:07:13.537" v="48" actId="790"/>
          <ac:spMkLst>
            <pc:docMk/>
            <pc:sldMk cId="2559882857" sldId="355"/>
            <ac:spMk id="4" creationId="{6022C936-67E6-16E0-F7BA-C5368C2FEFDC}"/>
          </ac:spMkLst>
        </pc:spChg>
        <pc:spChg chg="mod">
          <ac:chgData name="Salvador Bustamante" userId="b0a77ce9-78cd-442a-a257-3dfcbf858786" providerId="ADAL" clId="{3AB60523-C112-47DC-ADFD-1F92767CFFDE}" dt="2026-03-27T11:07:13.537" v="48" actId="790"/>
          <ac:spMkLst>
            <pc:docMk/>
            <pc:sldMk cId="2559882857" sldId="355"/>
            <ac:spMk id="5" creationId="{1923235C-9E51-68F4-BC57-6AF20B488FD5}"/>
          </ac:spMkLst>
        </pc:spChg>
        <pc:spChg chg="del mod">
          <ac:chgData name="Salvador Bustamante" userId="b0a77ce9-78cd-442a-a257-3dfcbf858786" providerId="ADAL" clId="{3AB60523-C112-47DC-ADFD-1F92767CFFDE}" dt="2026-03-27T11:39:37.612" v="186" actId="478"/>
          <ac:spMkLst>
            <pc:docMk/>
            <pc:sldMk cId="2559882857" sldId="355"/>
            <ac:spMk id="6" creationId="{55EBBFCA-62E0-0991-2C9B-81A2E59A8283}"/>
          </ac:spMkLst>
        </pc:spChg>
        <pc:spChg chg="add mod">
          <ac:chgData name="Salvador Bustamante" userId="b0a77ce9-78cd-442a-a257-3dfcbf858786" providerId="ADAL" clId="{3AB60523-C112-47DC-ADFD-1F92767CFFDE}" dt="2026-03-27T11:39:37.784" v="187"/>
          <ac:spMkLst>
            <pc:docMk/>
            <pc:sldMk cId="2559882857" sldId="355"/>
            <ac:spMk id="8" creationId="{64AD41CB-4E8E-B2C2-803B-00A4D1E80863}"/>
          </ac:spMkLst>
        </pc:spChg>
        <pc:spChg chg="add mod">
          <ac:chgData name="Salvador Bustamante" userId="b0a77ce9-78cd-442a-a257-3dfcbf858786" providerId="ADAL" clId="{3AB60523-C112-47DC-ADFD-1F92767CFFDE}" dt="2026-03-27T11:39:37.784" v="187"/>
          <ac:spMkLst>
            <pc:docMk/>
            <pc:sldMk cId="2559882857" sldId="355"/>
            <ac:spMk id="9" creationId="{BD7DE603-0132-29BE-BC1B-FE273D327089}"/>
          </ac:spMkLst>
        </pc:spChg>
        <pc:graphicFrameChg chg="modGraphic">
          <ac:chgData name="Salvador Bustamante" userId="b0a77ce9-78cd-442a-a257-3dfcbf858786" providerId="ADAL" clId="{3AB60523-C112-47DC-ADFD-1F92767CFFDE}" dt="2026-03-27T11:07:13.537" v="48" actId="790"/>
          <ac:graphicFrameMkLst>
            <pc:docMk/>
            <pc:sldMk cId="2559882857" sldId="355"/>
            <ac:graphicFrameMk id="3" creationId="{76F668A8-2FFD-F794-4C19-CF86497C64BB}"/>
          </ac:graphicFrameMkLst>
        </pc:graphicFrameChg>
        <pc:graphicFrameChg chg="modGraphic">
          <ac:chgData name="Salvador Bustamante" userId="b0a77ce9-78cd-442a-a257-3dfcbf858786" providerId="ADAL" clId="{3AB60523-C112-47DC-ADFD-1F92767CFFDE}" dt="2026-03-27T11:07:13.537" v="48" actId="790"/>
          <ac:graphicFrameMkLst>
            <pc:docMk/>
            <pc:sldMk cId="2559882857" sldId="355"/>
            <ac:graphicFrameMk id="7" creationId="{11A86C6B-B666-5E99-B6BC-FF9C8FD850A2}"/>
          </ac:graphicFrameMkLst>
        </pc:graphicFrameChg>
        <pc:graphicFrameChg chg="modGraphic">
          <ac:chgData name="Salvador Bustamante" userId="b0a77ce9-78cd-442a-a257-3dfcbf858786" providerId="ADAL" clId="{3AB60523-C112-47DC-ADFD-1F92767CFFDE}" dt="2026-03-27T11:07:13.537" v="48" actId="790"/>
          <ac:graphicFrameMkLst>
            <pc:docMk/>
            <pc:sldMk cId="2559882857" sldId="355"/>
            <ac:graphicFrameMk id="10" creationId="{015B30E8-A986-DE3A-562E-3740D0B0618A}"/>
          </ac:graphicFrameMkLst>
        </pc:graphicFrameChg>
        <pc:graphicFrameChg chg="modGraphic">
          <ac:chgData name="Salvador Bustamante" userId="b0a77ce9-78cd-442a-a257-3dfcbf858786" providerId="ADAL" clId="{3AB60523-C112-47DC-ADFD-1F92767CFFDE}" dt="2026-03-27T11:07:13.537" v="48" actId="790"/>
          <ac:graphicFrameMkLst>
            <pc:docMk/>
            <pc:sldMk cId="2559882857" sldId="355"/>
            <ac:graphicFrameMk id="11" creationId="{6EEEC642-CE87-8135-836C-A36B98714001}"/>
          </ac:graphicFrameMkLst>
        </pc:graphicFrameChg>
        <pc:graphicFrameChg chg="modGraphic">
          <ac:chgData name="Salvador Bustamante" userId="b0a77ce9-78cd-442a-a257-3dfcbf858786" providerId="ADAL" clId="{3AB60523-C112-47DC-ADFD-1F92767CFFDE}" dt="2026-03-27T11:07:13.537" v="48" actId="790"/>
          <ac:graphicFrameMkLst>
            <pc:docMk/>
            <pc:sldMk cId="2559882857" sldId="355"/>
            <ac:graphicFrameMk id="12" creationId="{FCB50AFE-E1DA-3974-C901-EDFF75AAE054}"/>
          </ac:graphicFrameMkLst>
        </pc:graphicFrameChg>
      </pc:sldChg>
      <pc:sldChg chg="addSp delSp modSp mod">
        <pc:chgData name="Salvador Bustamante" userId="b0a77ce9-78cd-442a-a257-3dfcbf858786" providerId="ADAL" clId="{3AB60523-C112-47DC-ADFD-1F92767CFFDE}" dt="2026-03-27T11:39:24.276" v="181"/>
        <pc:sldMkLst>
          <pc:docMk/>
          <pc:sldMk cId="2881748243" sldId="360"/>
        </pc:sldMkLst>
        <pc:spChg chg="add mod">
          <ac:chgData name="Salvador Bustamante" userId="b0a77ce9-78cd-442a-a257-3dfcbf858786" providerId="ADAL" clId="{3AB60523-C112-47DC-ADFD-1F92767CFFDE}" dt="2026-03-27T11:39:15.845" v="179"/>
          <ac:spMkLst>
            <pc:docMk/>
            <pc:sldMk cId="2881748243" sldId="360"/>
            <ac:spMk id="2" creationId="{D7D2D20F-4C3E-FD16-0E51-913B4BDD7011}"/>
          </ac:spMkLst>
        </pc:spChg>
        <pc:spChg chg="add mod">
          <ac:chgData name="Salvador Bustamante" userId="b0a77ce9-78cd-442a-a257-3dfcbf858786" providerId="ADAL" clId="{3AB60523-C112-47DC-ADFD-1F92767CFFDE}" dt="2026-03-27T11:39:24.276" v="181"/>
          <ac:spMkLst>
            <pc:docMk/>
            <pc:sldMk cId="2881748243" sldId="360"/>
            <ac:spMk id="3" creationId="{9BD52CA9-367C-2911-08FF-8EA512DC67C6}"/>
          </ac:spMkLst>
        </pc:spChg>
        <pc:spChg chg="del mod">
          <ac:chgData name="Salvador Bustamante" userId="b0a77ce9-78cd-442a-a257-3dfcbf858786" providerId="ADAL" clId="{3AB60523-C112-47DC-ADFD-1F92767CFFDE}" dt="2026-03-27T11:39:24.025" v="180" actId="478"/>
          <ac:spMkLst>
            <pc:docMk/>
            <pc:sldMk cId="2881748243" sldId="360"/>
            <ac:spMk id="7" creationId="{3AA6BCF0-B0B4-2929-2286-43BDE35A216E}"/>
          </ac:spMkLst>
        </pc:spChg>
        <pc:spChg chg="del mod">
          <ac:chgData name="Salvador Bustamante" userId="b0a77ce9-78cd-442a-a257-3dfcbf858786" providerId="ADAL" clId="{3AB60523-C112-47DC-ADFD-1F92767CFFDE}" dt="2026-03-27T11:39:24.025" v="180" actId="478"/>
          <ac:spMkLst>
            <pc:docMk/>
            <pc:sldMk cId="2881748243" sldId="360"/>
            <ac:spMk id="8" creationId="{931E9E4E-74FD-8FA2-1B4C-85BED72A62E0}"/>
          </ac:spMkLst>
        </pc:spChg>
        <pc:spChg chg="add mod">
          <ac:chgData name="Salvador Bustamante" userId="b0a77ce9-78cd-442a-a257-3dfcbf858786" providerId="ADAL" clId="{3AB60523-C112-47DC-ADFD-1F92767CFFDE}" dt="2026-03-27T11:39:24.276" v="181"/>
          <ac:spMkLst>
            <pc:docMk/>
            <pc:sldMk cId="2881748243" sldId="360"/>
            <ac:spMk id="9" creationId="{A8B8091B-B341-672B-48D0-16535915DC07}"/>
          </ac:spMkLst>
        </pc:spChg>
        <pc:spChg chg="mod">
          <ac:chgData name="Salvador Bustamante" userId="b0a77ce9-78cd-442a-a257-3dfcbf858786" providerId="ADAL" clId="{3AB60523-C112-47DC-ADFD-1F92767CFFDE}" dt="2026-03-27T11:07:13.537" v="48" actId="790"/>
          <ac:spMkLst>
            <pc:docMk/>
            <pc:sldMk cId="2881748243" sldId="360"/>
            <ac:spMk id="88" creationId="{2FB86F73-BA2E-DD98-7FAD-06588AD24751}"/>
          </ac:spMkLst>
        </pc:spChg>
        <pc:graphicFrameChg chg="modGraphic">
          <ac:chgData name="Salvador Bustamante" userId="b0a77ce9-78cd-442a-a257-3dfcbf858786" providerId="ADAL" clId="{3AB60523-C112-47DC-ADFD-1F92767CFFDE}" dt="2026-03-27T11:07:13.537" v="48" actId="790"/>
          <ac:graphicFrameMkLst>
            <pc:docMk/>
            <pc:sldMk cId="2881748243" sldId="360"/>
            <ac:graphicFrameMk id="4" creationId="{456D099E-0161-46E7-88B1-2A4935F8C246}"/>
          </ac:graphicFrameMkLst>
        </pc:graphicFrameChg>
        <pc:graphicFrameChg chg="modGraphic">
          <ac:chgData name="Salvador Bustamante" userId="b0a77ce9-78cd-442a-a257-3dfcbf858786" providerId="ADAL" clId="{3AB60523-C112-47DC-ADFD-1F92767CFFDE}" dt="2026-03-27T11:07:13.537" v="48" actId="790"/>
          <ac:graphicFrameMkLst>
            <pc:docMk/>
            <pc:sldMk cId="2881748243" sldId="360"/>
            <ac:graphicFrameMk id="5" creationId="{5815E950-B4AC-4860-917D-C64401A022AE}"/>
          </ac:graphicFrameMkLst>
        </pc:graphicFrameChg>
        <pc:graphicFrameChg chg="modGraphic">
          <ac:chgData name="Salvador Bustamante" userId="b0a77ce9-78cd-442a-a257-3dfcbf858786" providerId="ADAL" clId="{3AB60523-C112-47DC-ADFD-1F92767CFFDE}" dt="2026-03-27T11:07:13.537" v="48" actId="790"/>
          <ac:graphicFrameMkLst>
            <pc:docMk/>
            <pc:sldMk cId="2881748243" sldId="360"/>
            <ac:graphicFrameMk id="6" creationId="{C52C0EF3-326C-AEE0-D21A-94F46AB4B6CB}"/>
          </ac:graphicFrameMkLst>
        </pc:graphicFrameChg>
        <pc:graphicFrameChg chg="modGraphic">
          <ac:chgData name="Salvador Bustamante" userId="b0a77ce9-78cd-442a-a257-3dfcbf858786" providerId="ADAL" clId="{3AB60523-C112-47DC-ADFD-1F92767CFFDE}" dt="2026-03-27T11:07:13.537" v="48" actId="790"/>
          <ac:graphicFrameMkLst>
            <pc:docMk/>
            <pc:sldMk cId="2881748243" sldId="360"/>
            <ac:graphicFrameMk id="10" creationId="{822105CD-AA50-9B13-4D72-4DDE6190E876}"/>
          </ac:graphicFrameMkLst>
        </pc:graphicFrameChg>
      </pc:sldChg>
      <pc:sldChg chg="modSp mod">
        <pc:chgData name="Salvador Bustamante" userId="b0a77ce9-78cd-442a-a257-3dfcbf858786" providerId="ADAL" clId="{3AB60523-C112-47DC-ADFD-1F92767CFFDE}" dt="2026-03-27T11:07:13.537" v="48" actId="790"/>
        <pc:sldMkLst>
          <pc:docMk/>
          <pc:sldMk cId="1124010608" sldId="367"/>
        </pc:sldMkLst>
        <pc:spChg chg="mod">
          <ac:chgData name="Salvador Bustamante" userId="b0a77ce9-78cd-442a-a257-3dfcbf858786" providerId="ADAL" clId="{3AB60523-C112-47DC-ADFD-1F92767CFFDE}" dt="2026-03-27T11:07:13.537" v="48" actId="790"/>
          <ac:spMkLst>
            <pc:docMk/>
            <pc:sldMk cId="1124010608" sldId="367"/>
            <ac:spMk id="2" creationId="{DF581F55-C8B4-ACD4-F020-685ABFCFB890}"/>
          </ac:spMkLst>
        </pc:spChg>
        <pc:spChg chg="mod">
          <ac:chgData name="Salvador Bustamante" userId="b0a77ce9-78cd-442a-a257-3dfcbf858786" providerId="ADAL" clId="{3AB60523-C112-47DC-ADFD-1F92767CFFDE}" dt="2026-03-27T11:07:13.537" v="48" actId="790"/>
          <ac:spMkLst>
            <pc:docMk/>
            <pc:sldMk cId="1124010608" sldId="367"/>
            <ac:spMk id="3" creationId="{A5FC1872-A94A-B8BB-8029-58D24DA29C8A}"/>
          </ac:spMkLst>
        </pc:spChg>
        <pc:spChg chg="mod">
          <ac:chgData name="Salvador Bustamante" userId="b0a77ce9-78cd-442a-a257-3dfcbf858786" providerId="ADAL" clId="{3AB60523-C112-47DC-ADFD-1F92767CFFDE}" dt="2026-03-27T11:07:13.537" v="48" actId="790"/>
          <ac:spMkLst>
            <pc:docMk/>
            <pc:sldMk cId="1124010608" sldId="367"/>
            <ac:spMk id="5" creationId="{AC693527-113A-DCE5-3EB3-2BFC2EFB8743}"/>
          </ac:spMkLst>
        </pc:spChg>
        <pc:spChg chg="mod">
          <ac:chgData name="Salvador Bustamante" userId="b0a77ce9-78cd-442a-a257-3dfcbf858786" providerId="ADAL" clId="{3AB60523-C112-47DC-ADFD-1F92767CFFDE}" dt="2026-03-27T11:07:13.537" v="48" actId="790"/>
          <ac:spMkLst>
            <pc:docMk/>
            <pc:sldMk cId="1124010608" sldId="367"/>
            <ac:spMk id="8" creationId="{998F33A9-2842-9090-4042-DE43FD5A660F}"/>
          </ac:spMkLst>
        </pc:spChg>
        <pc:spChg chg="mod">
          <ac:chgData name="Salvador Bustamante" userId="b0a77ce9-78cd-442a-a257-3dfcbf858786" providerId="ADAL" clId="{3AB60523-C112-47DC-ADFD-1F92767CFFDE}" dt="2026-03-27T11:07:13.537" v="48" actId="790"/>
          <ac:spMkLst>
            <pc:docMk/>
            <pc:sldMk cId="1124010608" sldId="367"/>
            <ac:spMk id="11" creationId="{AE98BF90-15DE-B0BB-D37B-C703F24AB325}"/>
          </ac:spMkLst>
        </pc:spChg>
        <pc:spChg chg="mod">
          <ac:chgData name="Salvador Bustamante" userId="b0a77ce9-78cd-442a-a257-3dfcbf858786" providerId="ADAL" clId="{3AB60523-C112-47DC-ADFD-1F92767CFFDE}" dt="2026-03-27T11:07:13.537" v="48" actId="790"/>
          <ac:spMkLst>
            <pc:docMk/>
            <pc:sldMk cId="1124010608" sldId="367"/>
            <ac:spMk id="14" creationId="{81ED959A-DA8D-2BBF-36E7-568BFD91A187}"/>
          </ac:spMkLst>
        </pc:spChg>
        <pc:spChg chg="mod">
          <ac:chgData name="Salvador Bustamante" userId="b0a77ce9-78cd-442a-a257-3dfcbf858786" providerId="ADAL" clId="{3AB60523-C112-47DC-ADFD-1F92767CFFDE}" dt="2026-03-27T11:07:13.537" v="48" actId="790"/>
          <ac:spMkLst>
            <pc:docMk/>
            <pc:sldMk cId="1124010608" sldId="367"/>
            <ac:spMk id="21" creationId="{F3C89608-EBEE-413A-2C55-85FA3F6445C7}"/>
          </ac:spMkLst>
        </pc:spChg>
        <pc:spChg chg="mod">
          <ac:chgData name="Salvador Bustamante" userId="b0a77ce9-78cd-442a-a257-3dfcbf858786" providerId="ADAL" clId="{3AB60523-C112-47DC-ADFD-1F92767CFFDE}" dt="2026-03-27T11:07:13.537" v="48" actId="790"/>
          <ac:spMkLst>
            <pc:docMk/>
            <pc:sldMk cId="1124010608" sldId="367"/>
            <ac:spMk id="22" creationId="{B693E9B5-2C5A-2576-B5AF-19DAB89A1FFE}"/>
          </ac:spMkLst>
        </pc:spChg>
        <pc:spChg chg="mod">
          <ac:chgData name="Salvador Bustamante" userId="b0a77ce9-78cd-442a-a257-3dfcbf858786" providerId="ADAL" clId="{3AB60523-C112-47DC-ADFD-1F92767CFFDE}" dt="2026-03-27T11:07:13.537" v="48" actId="790"/>
          <ac:spMkLst>
            <pc:docMk/>
            <pc:sldMk cId="1124010608" sldId="367"/>
            <ac:spMk id="24" creationId="{B38C0871-D1EE-2601-B13C-D15D47C01B86}"/>
          </ac:spMkLst>
        </pc:spChg>
        <pc:spChg chg="mod">
          <ac:chgData name="Salvador Bustamante" userId="b0a77ce9-78cd-442a-a257-3dfcbf858786" providerId="ADAL" clId="{3AB60523-C112-47DC-ADFD-1F92767CFFDE}" dt="2026-03-27T11:07:13.537" v="48" actId="790"/>
          <ac:spMkLst>
            <pc:docMk/>
            <pc:sldMk cId="1124010608" sldId="367"/>
            <ac:spMk id="26" creationId="{E8AEF17E-640E-83EB-64B5-D7564B5420AE}"/>
          </ac:spMkLst>
        </pc:spChg>
      </pc:sldChg>
      <pc:sldChg chg="modSp mod">
        <pc:chgData name="Salvador Bustamante" userId="b0a77ce9-78cd-442a-a257-3dfcbf858786" providerId="ADAL" clId="{3AB60523-C112-47DC-ADFD-1F92767CFFDE}" dt="2026-03-27T11:07:13.537" v="48" actId="790"/>
        <pc:sldMkLst>
          <pc:docMk/>
          <pc:sldMk cId="649714270" sldId="368"/>
        </pc:sldMkLst>
        <pc:spChg chg="mod">
          <ac:chgData name="Salvador Bustamante" userId="b0a77ce9-78cd-442a-a257-3dfcbf858786" providerId="ADAL" clId="{3AB60523-C112-47DC-ADFD-1F92767CFFDE}" dt="2026-03-27T11:07:13.537" v="48" actId="790"/>
          <ac:spMkLst>
            <pc:docMk/>
            <pc:sldMk cId="649714270" sldId="368"/>
            <ac:spMk id="3" creationId="{F2F2C193-8C3C-830E-706B-22A708947C2C}"/>
          </ac:spMkLst>
        </pc:spChg>
        <pc:spChg chg="mod">
          <ac:chgData name="Salvador Bustamante" userId="b0a77ce9-78cd-442a-a257-3dfcbf858786" providerId="ADAL" clId="{3AB60523-C112-47DC-ADFD-1F92767CFFDE}" dt="2026-03-27T11:07:13.537" v="48" actId="790"/>
          <ac:spMkLst>
            <pc:docMk/>
            <pc:sldMk cId="649714270" sldId="368"/>
            <ac:spMk id="6" creationId="{DC72AE9D-C298-DC76-DC92-9D8527A4AEA0}"/>
          </ac:spMkLst>
        </pc:spChg>
        <pc:spChg chg="mod">
          <ac:chgData name="Salvador Bustamante" userId="b0a77ce9-78cd-442a-a257-3dfcbf858786" providerId="ADAL" clId="{3AB60523-C112-47DC-ADFD-1F92767CFFDE}" dt="2026-03-27T11:07:13.537" v="48" actId="790"/>
          <ac:spMkLst>
            <pc:docMk/>
            <pc:sldMk cId="649714270" sldId="368"/>
            <ac:spMk id="9" creationId="{5FACD13A-5CAE-2970-2F2D-0CBB5ECD1355}"/>
          </ac:spMkLst>
        </pc:spChg>
        <pc:spChg chg="mod">
          <ac:chgData name="Salvador Bustamante" userId="b0a77ce9-78cd-442a-a257-3dfcbf858786" providerId="ADAL" clId="{3AB60523-C112-47DC-ADFD-1F92767CFFDE}" dt="2026-03-27T11:07:13.537" v="48" actId="790"/>
          <ac:spMkLst>
            <pc:docMk/>
            <pc:sldMk cId="649714270" sldId="368"/>
            <ac:spMk id="13" creationId="{F8472B6E-191B-E2A6-22B0-3EF430031A6C}"/>
          </ac:spMkLst>
        </pc:spChg>
        <pc:spChg chg="mod">
          <ac:chgData name="Salvador Bustamante" userId="b0a77ce9-78cd-442a-a257-3dfcbf858786" providerId="ADAL" clId="{3AB60523-C112-47DC-ADFD-1F92767CFFDE}" dt="2026-03-27T11:07:13.537" v="48" actId="790"/>
          <ac:spMkLst>
            <pc:docMk/>
            <pc:sldMk cId="649714270" sldId="368"/>
            <ac:spMk id="17" creationId="{8100D479-812B-A824-D2D8-302A8051B55D}"/>
          </ac:spMkLst>
        </pc:spChg>
        <pc:spChg chg="mod">
          <ac:chgData name="Salvador Bustamante" userId="b0a77ce9-78cd-442a-a257-3dfcbf858786" providerId="ADAL" clId="{3AB60523-C112-47DC-ADFD-1F92767CFFDE}" dt="2026-03-27T11:07:13.537" v="48" actId="790"/>
          <ac:spMkLst>
            <pc:docMk/>
            <pc:sldMk cId="649714270" sldId="368"/>
            <ac:spMk id="20" creationId="{F1189C52-F0A8-8A18-8084-B48BDD31FBA4}"/>
          </ac:spMkLst>
        </pc:spChg>
        <pc:spChg chg="mod">
          <ac:chgData name="Salvador Bustamante" userId="b0a77ce9-78cd-442a-a257-3dfcbf858786" providerId="ADAL" clId="{3AB60523-C112-47DC-ADFD-1F92767CFFDE}" dt="2026-03-27T11:07:13.537" v="48" actId="790"/>
          <ac:spMkLst>
            <pc:docMk/>
            <pc:sldMk cId="649714270" sldId="368"/>
            <ac:spMk id="21" creationId="{C24B684A-FDDC-1438-41DA-0D648CD95E71}"/>
          </ac:spMkLst>
        </pc:spChg>
        <pc:spChg chg="mod">
          <ac:chgData name="Salvador Bustamante" userId="b0a77ce9-78cd-442a-a257-3dfcbf858786" providerId="ADAL" clId="{3AB60523-C112-47DC-ADFD-1F92767CFFDE}" dt="2026-03-27T11:07:13.537" v="48" actId="790"/>
          <ac:spMkLst>
            <pc:docMk/>
            <pc:sldMk cId="649714270" sldId="368"/>
            <ac:spMk id="23" creationId="{836228F6-D15A-83C3-3903-BD7EEA43ECE6}"/>
          </ac:spMkLst>
        </pc:spChg>
        <pc:spChg chg="mod">
          <ac:chgData name="Salvador Bustamante" userId="b0a77ce9-78cd-442a-a257-3dfcbf858786" providerId="ADAL" clId="{3AB60523-C112-47DC-ADFD-1F92767CFFDE}" dt="2026-03-27T11:07:13.537" v="48" actId="790"/>
          <ac:spMkLst>
            <pc:docMk/>
            <pc:sldMk cId="649714270" sldId="368"/>
            <ac:spMk id="25" creationId="{55A8E0ED-AF5A-6E4A-0053-B61D48E305D0}"/>
          </ac:spMkLst>
        </pc:spChg>
        <pc:spChg chg="mod">
          <ac:chgData name="Salvador Bustamante" userId="b0a77ce9-78cd-442a-a257-3dfcbf858786" providerId="ADAL" clId="{3AB60523-C112-47DC-ADFD-1F92767CFFDE}" dt="2026-03-27T11:07:13.537" v="48" actId="790"/>
          <ac:spMkLst>
            <pc:docMk/>
            <pc:sldMk cId="649714270" sldId="368"/>
            <ac:spMk id="29" creationId="{B176281B-F0FE-C755-C314-BC0F4BB56153}"/>
          </ac:spMkLst>
        </pc:spChg>
      </pc:sldChg>
      <pc:sldChg chg="modSp mod">
        <pc:chgData name="Salvador Bustamante" userId="b0a77ce9-78cd-442a-a257-3dfcbf858786" providerId="ADAL" clId="{3AB60523-C112-47DC-ADFD-1F92767CFFDE}" dt="2026-03-27T11:07:13.537" v="48" actId="790"/>
        <pc:sldMkLst>
          <pc:docMk/>
          <pc:sldMk cId="335919114" sldId="369"/>
        </pc:sldMkLst>
        <pc:spChg chg="mod">
          <ac:chgData name="Salvador Bustamante" userId="b0a77ce9-78cd-442a-a257-3dfcbf858786" providerId="ADAL" clId="{3AB60523-C112-47DC-ADFD-1F92767CFFDE}" dt="2026-03-27T11:07:13.537" v="48" actId="790"/>
          <ac:spMkLst>
            <pc:docMk/>
            <pc:sldMk cId="335919114" sldId="369"/>
            <ac:spMk id="3" creationId="{F2F2C193-8C3C-830E-706B-22A708947C2C}"/>
          </ac:spMkLst>
        </pc:spChg>
        <pc:spChg chg="mod">
          <ac:chgData name="Salvador Bustamante" userId="b0a77ce9-78cd-442a-a257-3dfcbf858786" providerId="ADAL" clId="{3AB60523-C112-47DC-ADFD-1F92767CFFDE}" dt="2026-03-27T11:07:13.537" v="48" actId="790"/>
          <ac:spMkLst>
            <pc:docMk/>
            <pc:sldMk cId="335919114" sldId="369"/>
            <ac:spMk id="9" creationId="{5FACD13A-5CAE-2970-2F2D-0CBB5ECD1355}"/>
          </ac:spMkLst>
        </pc:spChg>
        <pc:spChg chg="mod">
          <ac:chgData name="Salvador Bustamante" userId="b0a77ce9-78cd-442a-a257-3dfcbf858786" providerId="ADAL" clId="{3AB60523-C112-47DC-ADFD-1F92767CFFDE}" dt="2026-03-27T11:07:13.537" v="48" actId="790"/>
          <ac:spMkLst>
            <pc:docMk/>
            <pc:sldMk cId="335919114" sldId="369"/>
            <ac:spMk id="13" creationId="{F8472B6E-191B-E2A6-22B0-3EF430031A6C}"/>
          </ac:spMkLst>
        </pc:spChg>
        <pc:spChg chg="mod">
          <ac:chgData name="Salvador Bustamante" userId="b0a77ce9-78cd-442a-a257-3dfcbf858786" providerId="ADAL" clId="{3AB60523-C112-47DC-ADFD-1F92767CFFDE}" dt="2026-03-27T11:07:13.537" v="48" actId="790"/>
          <ac:spMkLst>
            <pc:docMk/>
            <pc:sldMk cId="335919114" sldId="369"/>
            <ac:spMk id="17" creationId="{E3A0DB62-E355-3573-4A98-378ACE26EFBA}"/>
          </ac:spMkLst>
        </pc:spChg>
        <pc:spChg chg="mod">
          <ac:chgData name="Salvador Bustamante" userId="b0a77ce9-78cd-442a-a257-3dfcbf858786" providerId="ADAL" clId="{3AB60523-C112-47DC-ADFD-1F92767CFFDE}" dt="2026-03-27T11:07:13.537" v="48" actId="790"/>
          <ac:spMkLst>
            <pc:docMk/>
            <pc:sldMk cId="335919114" sldId="369"/>
            <ac:spMk id="22" creationId="{98A03452-F0EC-F1E7-E48E-39D8E677A0CB}"/>
          </ac:spMkLst>
        </pc:spChg>
        <pc:spChg chg="mod">
          <ac:chgData name="Salvador Bustamante" userId="b0a77ce9-78cd-442a-a257-3dfcbf858786" providerId="ADAL" clId="{3AB60523-C112-47DC-ADFD-1F92767CFFDE}" dt="2026-03-27T11:07:13.537" v="48" actId="790"/>
          <ac:spMkLst>
            <pc:docMk/>
            <pc:sldMk cId="335919114" sldId="369"/>
            <ac:spMk id="25" creationId="{55A8E0ED-AF5A-6E4A-0053-B61D48E305D0}"/>
          </ac:spMkLst>
        </pc:spChg>
        <pc:spChg chg="mod">
          <ac:chgData name="Salvador Bustamante" userId="b0a77ce9-78cd-442a-a257-3dfcbf858786" providerId="ADAL" clId="{3AB60523-C112-47DC-ADFD-1F92767CFFDE}" dt="2026-03-27T11:07:13.537" v="48" actId="790"/>
          <ac:spMkLst>
            <pc:docMk/>
            <pc:sldMk cId="335919114" sldId="369"/>
            <ac:spMk id="26" creationId="{3EA2A29A-AC79-7809-518A-8C3F1784DA19}"/>
          </ac:spMkLst>
        </pc:spChg>
        <pc:spChg chg="mod">
          <ac:chgData name="Salvador Bustamante" userId="b0a77ce9-78cd-442a-a257-3dfcbf858786" providerId="ADAL" clId="{3AB60523-C112-47DC-ADFD-1F92767CFFDE}" dt="2026-03-27T11:07:13.537" v="48" actId="790"/>
          <ac:spMkLst>
            <pc:docMk/>
            <pc:sldMk cId="335919114" sldId="369"/>
            <ac:spMk id="27" creationId="{AC45485D-334D-1C78-05DC-E4E92EEB67B8}"/>
          </ac:spMkLst>
        </pc:spChg>
        <pc:spChg chg="mod">
          <ac:chgData name="Salvador Bustamante" userId="b0a77ce9-78cd-442a-a257-3dfcbf858786" providerId="ADAL" clId="{3AB60523-C112-47DC-ADFD-1F92767CFFDE}" dt="2026-03-27T11:07:13.537" v="48" actId="790"/>
          <ac:spMkLst>
            <pc:docMk/>
            <pc:sldMk cId="335919114" sldId="369"/>
            <ac:spMk id="32" creationId="{AE39CCDC-D359-E217-F144-A7F54BB45735}"/>
          </ac:spMkLst>
        </pc:spChg>
        <pc:spChg chg="mod">
          <ac:chgData name="Salvador Bustamante" userId="b0a77ce9-78cd-442a-a257-3dfcbf858786" providerId="ADAL" clId="{3AB60523-C112-47DC-ADFD-1F92767CFFDE}" dt="2026-03-27T11:07:13.537" v="48" actId="790"/>
          <ac:spMkLst>
            <pc:docMk/>
            <pc:sldMk cId="335919114" sldId="369"/>
            <ac:spMk id="33" creationId="{D07FB631-D371-2601-AB0E-7CAAF5B3384A}"/>
          </ac:spMkLst>
        </pc:spChg>
      </pc:sldChg>
      <pc:sldChg chg="addSp delSp modSp mod delAnim">
        <pc:chgData name="Salvador Bustamante" userId="b0a77ce9-78cd-442a-a257-3dfcbf858786" providerId="ADAL" clId="{3AB60523-C112-47DC-ADFD-1F92767CFFDE}" dt="2026-03-27T11:39:10.068" v="178" actId="20577"/>
        <pc:sldMkLst>
          <pc:docMk/>
          <pc:sldMk cId="3438427792" sldId="370"/>
        </pc:sldMkLst>
        <pc:spChg chg="mod">
          <ac:chgData name="Salvador Bustamante" userId="b0a77ce9-78cd-442a-a257-3dfcbf858786" providerId="ADAL" clId="{3AB60523-C112-47DC-ADFD-1F92767CFFDE}" dt="2026-03-27T11:07:13.537" v="48" actId="790"/>
          <ac:spMkLst>
            <pc:docMk/>
            <pc:sldMk cId="3438427792" sldId="370"/>
            <ac:spMk id="8" creationId="{735DFD07-C49C-AD01-6D13-3113368F8521}"/>
          </ac:spMkLst>
        </pc:spChg>
        <pc:spChg chg="del">
          <ac:chgData name="Salvador Bustamante" userId="b0a77ce9-78cd-442a-a257-3dfcbf858786" providerId="ADAL" clId="{3AB60523-C112-47DC-ADFD-1F92767CFFDE}" dt="2026-03-27T11:38:27.121" v="163" actId="478"/>
          <ac:spMkLst>
            <pc:docMk/>
            <pc:sldMk cId="3438427792" sldId="370"/>
            <ac:spMk id="14" creationId="{514361EC-D012-6795-0656-E2C0C59AA72C}"/>
          </ac:spMkLst>
        </pc:spChg>
        <pc:spChg chg="mod">
          <ac:chgData name="Salvador Bustamante" userId="b0a77ce9-78cd-442a-a257-3dfcbf858786" providerId="ADAL" clId="{3AB60523-C112-47DC-ADFD-1F92767CFFDE}" dt="2026-03-27T11:21:09.971" v="124" actId="1076"/>
          <ac:spMkLst>
            <pc:docMk/>
            <pc:sldMk cId="3438427792" sldId="370"/>
            <ac:spMk id="17" creationId="{E6863077-CD2B-433A-C4C9-3877A3FD5328}"/>
          </ac:spMkLst>
        </pc:spChg>
        <pc:spChg chg="mod">
          <ac:chgData name="Salvador Bustamante" userId="b0a77ce9-78cd-442a-a257-3dfcbf858786" providerId="ADAL" clId="{3AB60523-C112-47DC-ADFD-1F92767CFFDE}" dt="2026-03-27T11:39:10.068" v="178" actId="20577"/>
          <ac:spMkLst>
            <pc:docMk/>
            <pc:sldMk cId="3438427792" sldId="370"/>
            <ac:spMk id="21" creationId="{1AD078E9-670D-1721-6030-9279CCF8500B}"/>
          </ac:spMkLst>
        </pc:spChg>
        <pc:spChg chg="mod">
          <ac:chgData name="Salvador Bustamante" userId="b0a77ce9-78cd-442a-a257-3dfcbf858786" providerId="ADAL" clId="{3AB60523-C112-47DC-ADFD-1F92767CFFDE}" dt="2026-03-27T11:32:27.596" v="134" actId="1076"/>
          <ac:spMkLst>
            <pc:docMk/>
            <pc:sldMk cId="3438427792" sldId="370"/>
            <ac:spMk id="24" creationId="{C5F650FE-2316-0DBD-55CC-05C78227BF4A}"/>
          </ac:spMkLst>
        </pc:spChg>
        <pc:spChg chg="mod">
          <ac:chgData name="Salvador Bustamante" userId="b0a77ce9-78cd-442a-a257-3dfcbf858786" providerId="ADAL" clId="{3AB60523-C112-47DC-ADFD-1F92767CFFDE}" dt="2026-03-27T11:07:13.537" v="48" actId="790"/>
          <ac:spMkLst>
            <pc:docMk/>
            <pc:sldMk cId="3438427792" sldId="370"/>
            <ac:spMk id="27" creationId="{3ACE7F03-BE8E-B541-3BEF-0FBFD7E4CB65}"/>
          </ac:spMkLst>
        </pc:spChg>
        <pc:spChg chg="mod">
          <ac:chgData name="Salvador Bustamante" userId="b0a77ce9-78cd-442a-a257-3dfcbf858786" providerId="ADAL" clId="{3AB60523-C112-47DC-ADFD-1F92767CFFDE}" dt="2026-03-27T11:03:44.944" v="14" actId="20577"/>
          <ac:spMkLst>
            <pc:docMk/>
            <pc:sldMk cId="3438427792" sldId="370"/>
            <ac:spMk id="29" creationId="{4C8B27E6-D362-510A-63B5-EB5619954DC5}"/>
          </ac:spMkLst>
        </pc:spChg>
        <pc:spChg chg="mod">
          <ac:chgData name="Salvador Bustamante" userId="b0a77ce9-78cd-442a-a257-3dfcbf858786" providerId="ADAL" clId="{3AB60523-C112-47DC-ADFD-1F92767CFFDE}" dt="2026-03-27T11:07:13.537" v="48" actId="790"/>
          <ac:spMkLst>
            <pc:docMk/>
            <pc:sldMk cId="3438427792" sldId="370"/>
            <ac:spMk id="35" creationId="{46F9B5AF-7CA7-CE10-C853-BB067E37F21F}"/>
          </ac:spMkLst>
        </pc:spChg>
        <pc:spChg chg="mod">
          <ac:chgData name="Salvador Bustamante" userId="b0a77ce9-78cd-442a-a257-3dfcbf858786" providerId="ADAL" clId="{3AB60523-C112-47DC-ADFD-1F92767CFFDE}" dt="2026-03-27T11:31:29.660" v="132" actId="1076"/>
          <ac:spMkLst>
            <pc:docMk/>
            <pc:sldMk cId="3438427792" sldId="370"/>
            <ac:spMk id="38" creationId="{1D6AC588-B073-986E-5314-173AB3948F55}"/>
          </ac:spMkLst>
        </pc:spChg>
        <pc:spChg chg="mod">
          <ac:chgData name="Salvador Bustamante" userId="b0a77ce9-78cd-442a-a257-3dfcbf858786" providerId="ADAL" clId="{3AB60523-C112-47DC-ADFD-1F92767CFFDE}" dt="2026-03-27T11:04:20.340" v="19" actId="14100"/>
          <ac:spMkLst>
            <pc:docMk/>
            <pc:sldMk cId="3438427792" sldId="370"/>
            <ac:spMk id="39" creationId="{DEAF3A5A-1B25-F9AA-40C1-92791708435B}"/>
          </ac:spMkLst>
        </pc:spChg>
        <pc:spChg chg="mod">
          <ac:chgData name="Salvador Bustamante" userId="b0a77ce9-78cd-442a-a257-3dfcbf858786" providerId="ADAL" clId="{3AB60523-C112-47DC-ADFD-1F92767CFFDE}" dt="2026-03-27T11:31:01.162" v="131" actId="1076"/>
          <ac:spMkLst>
            <pc:docMk/>
            <pc:sldMk cId="3438427792" sldId="370"/>
            <ac:spMk id="41" creationId="{9560D345-6157-7632-3111-44E98D5C99DA}"/>
          </ac:spMkLst>
        </pc:spChg>
        <pc:spChg chg="del">
          <ac:chgData name="Salvador Bustamante" userId="b0a77ce9-78cd-442a-a257-3dfcbf858786" providerId="ADAL" clId="{3AB60523-C112-47DC-ADFD-1F92767CFFDE}" dt="2026-03-27T11:21:56.348" v="129" actId="478"/>
          <ac:spMkLst>
            <pc:docMk/>
            <pc:sldMk cId="3438427792" sldId="370"/>
            <ac:spMk id="44" creationId="{780008EE-BD1C-5ABA-616A-EA6B4935B711}"/>
          </ac:spMkLst>
        </pc:spChg>
        <pc:spChg chg="mod">
          <ac:chgData name="Salvador Bustamante" userId="b0a77ce9-78cd-442a-a257-3dfcbf858786" providerId="ADAL" clId="{3AB60523-C112-47DC-ADFD-1F92767CFFDE}" dt="2026-03-27T11:06:06.009" v="35" actId="1076"/>
          <ac:spMkLst>
            <pc:docMk/>
            <pc:sldMk cId="3438427792" sldId="370"/>
            <ac:spMk id="54" creationId="{20AED2AD-4513-E299-1E3D-3E345D6367C7}"/>
          </ac:spMkLst>
        </pc:spChg>
        <pc:spChg chg="mod">
          <ac:chgData name="Salvador Bustamante" userId="b0a77ce9-78cd-442a-a257-3dfcbf858786" providerId="ADAL" clId="{3AB60523-C112-47DC-ADFD-1F92767CFFDE}" dt="2026-03-27T11:07:13.537" v="48" actId="790"/>
          <ac:spMkLst>
            <pc:docMk/>
            <pc:sldMk cId="3438427792" sldId="370"/>
            <ac:spMk id="61" creationId="{A3F4E419-D883-9FC8-5024-878447DE0778}"/>
          </ac:spMkLst>
        </pc:spChg>
        <pc:spChg chg="mod">
          <ac:chgData name="Salvador Bustamante" userId="b0a77ce9-78cd-442a-a257-3dfcbf858786" providerId="ADAL" clId="{3AB60523-C112-47DC-ADFD-1F92767CFFDE}" dt="2026-03-27T11:06:28.476" v="42" actId="1076"/>
          <ac:spMkLst>
            <pc:docMk/>
            <pc:sldMk cId="3438427792" sldId="370"/>
            <ac:spMk id="62" creationId="{6B17DDEA-D6EA-195C-D10B-327A4D7C0F86}"/>
          </ac:spMkLst>
        </pc:spChg>
        <pc:spChg chg="mod">
          <ac:chgData name="Salvador Bustamante" userId="b0a77ce9-78cd-442a-a257-3dfcbf858786" providerId="ADAL" clId="{3AB60523-C112-47DC-ADFD-1F92767CFFDE}" dt="2026-03-27T11:05:21.774" v="27" actId="1076"/>
          <ac:spMkLst>
            <pc:docMk/>
            <pc:sldMk cId="3438427792" sldId="370"/>
            <ac:spMk id="69" creationId="{9CD35D3A-8D74-C62E-FADA-BF7DCA901DE6}"/>
          </ac:spMkLst>
        </pc:spChg>
        <pc:spChg chg="mod">
          <ac:chgData name="Salvador Bustamante" userId="b0a77ce9-78cd-442a-a257-3dfcbf858786" providerId="ADAL" clId="{3AB60523-C112-47DC-ADFD-1F92767CFFDE}" dt="2026-03-27T11:07:13.537" v="48" actId="790"/>
          <ac:spMkLst>
            <pc:docMk/>
            <pc:sldMk cId="3438427792" sldId="370"/>
            <ac:spMk id="91" creationId="{728608A2-92A0-96AF-9F24-D6C0EA567232}"/>
          </ac:spMkLst>
        </pc:spChg>
        <pc:spChg chg="mod">
          <ac:chgData name="Salvador Bustamante" userId="b0a77ce9-78cd-442a-a257-3dfcbf858786" providerId="ADAL" clId="{3AB60523-C112-47DC-ADFD-1F92767CFFDE}" dt="2026-03-27T11:07:13.537" v="48" actId="790"/>
          <ac:spMkLst>
            <pc:docMk/>
            <pc:sldMk cId="3438427792" sldId="370"/>
            <ac:spMk id="128" creationId="{869E0972-5F3B-229C-3EEF-2BA10705358B}"/>
          </ac:spMkLst>
        </pc:spChg>
        <pc:spChg chg="mod">
          <ac:chgData name="Salvador Bustamante" userId="b0a77ce9-78cd-442a-a257-3dfcbf858786" providerId="ADAL" clId="{3AB60523-C112-47DC-ADFD-1F92767CFFDE}" dt="2026-03-27T11:07:13.537" v="48" actId="790"/>
          <ac:spMkLst>
            <pc:docMk/>
            <pc:sldMk cId="3438427792" sldId="370"/>
            <ac:spMk id="223" creationId="{8A26C7D7-147E-E138-2C07-3746FFC721C7}"/>
          </ac:spMkLst>
        </pc:spChg>
        <pc:spChg chg="mod">
          <ac:chgData name="Salvador Bustamante" userId="b0a77ce9-78cd-442a-a257-3dfcbf858786" providerId="ADAL" clId="{3AB60523-C112-47DC-ADFD-1F92767CFFDE}" dt="2026-03-27T11:30:47.712" v="130" actId="1076"/>
          <ac:spMkLst>
            <pc:docMk/>
            <pc:sldMk cId="3438427792" sldId="370"/>
            <ac:spMk id="278" creationId="{43733ED8-5595-51DD-84B0-4A51FB68456C}"/>
          </ac:spMkLst>
        </pc:spChg>
        <pc:spChg chg="mod">
          <ac:chgData name="Salvador Bustamante" userId="b0a77ce9-78cd-442a-a257-3dfcbf858786" providerId="ADAL" clId="{3AB60523-C112-47DC-ADFD-1F92767CFFDE}" dt="2026-03-27T11:07:13.537" v="48" actId="790"/>
          <ac:spMkLst>
            <pc:docMk/>
            <pc:sldMk cId="3438427792" sldId="370"/>
            <ac:spMk id="455" creationId="{1D0F49B7-DD41-29F0-808F-3374D1F256A1}"/>
          </ac:spMkLst>
        </pc:spChg>
        <pc:spChg chg="mod">
          <ac:chgData name="Salvador Bustamante" userId="b0a77ce9-78cd-442a-a257-3dfcbf858786" providerId="ADAL" clId="{3AB60523-C112-47DC-ADFD-1F92767CFFDE}" dt="2026-03-27T11:06:42.485" v="47" actId="14100"/>
          <ac:spMkLst>
            <pc:docMk/>
            <pc:sldMk cId="3438427792" sldId="370"/>
            <ac:spMk id="458" creationId="{24C04A5D-4973-7B23-D693-127F203B205E}"/>
          </ac:spMkLst>
        </pc:spChg>
        <pc:spChg chg="mod">
          <ac:chgData name="Salvador Bustamante" userId="b0a77ce9-78cd-442a-a257-3dfcbf858786" providerId="ADAL" clId="{3AB60523-C112-47DC-ADFD-1F92767CFFDE}" dt="2026-03-27T11:09:12.006" v="61" actId="20577"/>
          <ac:spMkLst>
            <pc:docMk/>
            <pc:sldMk cId="3438427792" sldId="370"/>
            <ac:spMk id="467" creationId="{43FF7666-1337-DB7B-C840-2AB51ED82758}"/>
          </ac:spMkLst>
        </pc:spChg>
        <pc:spChg chg="add mod">
          <ac:chgData name="Salvador Bustamante" userId="b0a77ce9-78cd-442a-a257-3dfcbf858786" providerId="ADAL" clId="{3AB60523-C112-47DC-ADFD-1F92767CFFDE}" dt="2026-03-27T11:37:17.478" v="153"/>
          <ac:spMkLst>
            <pc:docMk/>
            <pc:sldMk cId="3438427792" sldId="370"/>
            <ac:spMk id="482" creationId="{2D39861E-1DEB-9AAD-3F32-E6D0C3B80721}"/>
          </ac:spMkLst>
        </pc:spChg>
        <pc:spChg chg="add mod">
          <ac:chgData name="Salvador Bustamante" userId="b0a77ce9-78cd-442a-a257-3dfcbf858786" providerId="ADAL" clId="{3AB60523-C112-47DC-ADFD-1F92767CFFDE}" dt="2026-03-27T11:38:03.816" v="162" actId="1076"/>
          <ac:spMkLst>
            <pc:docMk/>
            <pc:sldMk cId="3438427792" sldId="370"/>
            <ac:spMk id="484" creationId="{2F9EFA7E-731C-6206-4A58-D9C66E10E762}"/>
          </ac:spMkLst>
        </pc:spChg>
        <pc:spChg chg="mod">
          <ac:chgData name="Salvador Bustamante" userId="b0a77ce9-78cd-442a-a257-3dfcbf858786" providerId="ADAL" clId="{3AB60523-C112-47DC-ADFD-1F92767CFFDE}" dt="2026-03-27T11:06:02.330" v="34" actId="14100"/>
          <ac:spMkLst>
            <pc:docMk/>
            <pc:sldMk cId="3438427792" sldId="370"/>
            <ac:spMk id="569" creationId="{05FE1E6A-DD5E-9CD5-3B6F-90D1A1246AB3}"/>
          </ac:spMkLst>
        </pc:spChg>
        <pc:spChg chg="mod">
          <ac:chgData name="Salvador Bustamante" userId="b0a77ce9-78cd-442a-a257-3dfcbf858786" providerId="ADAL" clId="{3AB60523-C112-47DC-ADFD-1F92767CFFDE}" dt="2026-03-27T11:07:13.537" v="48" actId="790"/>
          <ac:spMkLst>
            <pc:docMk/>
            <pc:sldMk cId="3438427792" sldId="370"/>
            <ac:spMk id="649" creationId="{1AA98C37-B5B0-F2A5-9AE0-85A0A0B4AA9B}"/>
          </ac:spMkLst>
        </pc:spChg>
        <pc:cxnChg chg="mod">
          <ac:chgData name="Salvador Bustamante" userId="b0a77ce9-78cd-442a-a257-3dfcbf858786" providerId="ADAL" clId="{3AB60523-C112-47DC-ADFD-1F92767CFFDE}" dt="2026-03-27T11:06:02.330" v="34" actId="14100"/>
          <ac:cxnSpMkLst>
            <pc:docMk/>
            <pc:sldMk cId="3438427792" sldId="370"/>
            <ac:cxnSpMk id="149" creationId="{E2FA668C-5C61-3636-EC97-29B4937540B0}"/>
          </ac:cxnSpMkLst>
        </pc:cxnChg>
        <pc:cxnChg chg="mod">
          <ac:chgData name="Salvador Bustamante" userId="b0a77ce9-78cd-442a-a257-3dfcbf858786" providerId="ADAL" clId="{3AB60523-C112-47DC-ADFD-1F92767CFFDE}" dt="2026-03-27T11:06:02.330" v="34" actId="14100"/>
          <ac:cxnSpMkLst>
            <pc:docMk/>
            <pc:sldMk cId="3438427792" sldId="370"/>
            <ac:cxnSpMk id="163" creationId="{D0CD4862-0BB3-8CC8-7D79-FB4087055811}"/>
          </ac:cxnSpMkLst>
        </pc:cxnChg>
        <pc:cxnChg chg="mod">
          <ac:chgData name="Salvador Bustamante" userId="b0a77ce9-78cd-442a-a257-3dfcbf858786" providerId="ADAL" clId="{3AB60523-C112-47DC-ADFD-1F92767CFFDE}" dt="2026-03-27T11:05:21.774" v="27" actId="1076"/>
          <ac:cxnSpMkLst>
            <pc:docMk/>
            <pc:sldMk cId="3438427792" sldId="370"/>
            <ac:cxnSpMk id="172" creationId="{96277B30-9813-0A3F-36A3-D19C647BB026}"/>
          </ac:cxnSpMkLst>
        </pc:cxnChg>
        <pc:cxnChg chg="mod">
          <ac:chgData name="Salvador Bustamante" userId="b0a77ce9-78cd-442a-a257-3dfcbf858786" providerId="ADAL" clId="{3AB60523-C112-47DC-ADFD-1F92767CFFDE}" dt="2026-03-27T11:05:21.774" v="27" actId="1076"/>
          <ac:cxnSpMkLst>
            <pc:docMk/>
            <pc:sldMk cId="3438427792" sldId="370"/>
            <ac:cxnSpMk id="196" creationId="{F50933FE-4713-B026-2ABF-B68AE108BA73}"/>
          </ac:cxnSpMkLst>
        </pc:cxnChg>
        <pc:cxnChg chg="mod">
          <ac:chgData name="Salvador Bustamante" userId="b0a77ce9-78cd-442a-a257-3dfcbf858786" providerId="ADAL" clId="{3AB60523-C112-47DC-ADFD-1F92767CFFDE}" dt="2026-03-27T11:05:21.774" v="27" actId="1076"/>
          <ac:cxnSpMkLst>
            <pc:docMk/>
            <pc:sldMk cId="3438427792" sldId="370"/>
            <ac:cxnSpMk id="211" creationId="{D15DA4D0-179A-B638-299C-1224B893D9B2}"/>
          </ac:cxnSpMkLst>
        </pc:cxnChg>
        <pc:cxnChg chg="mod">
          <ac:chgData name="Salvador Bustamante" userId="b0a77ce9-78cd-442a-a257-3dfcbf858786" providerId="ADAL" clId="{3AB60523-C112-47DC-ADFD-1F92767CFFDE}" dt="2026-03-27T11:30:47.712" v="130" actId="1076"/>
          <ac:cxnSpMkLst>
            <pc:docMk/>
            <pc:sldMk cId="3438427792" sldId="370"/>
            <ac:cxnSpMk id="499" creationId="{5BF0AE4D-0159-9A4A-B0D2-6D2109206E94}"/>
          </ac:cxnSpMkLst>
        </pc:cxnChg>
        <pc:cxnChg chg="mod">
          <ac:chgData name="Salvador Bustamante" userId="b0a77ce9-78cd-442a-a257-3dfcbf858786" providerId="ADAL" clId="{3AB60523-C112-47DC-ADFD-1F92767CFFDE}" dt="2026-03-27T11:05:21.774" v="27" actId="1076"/>
          <ac:cxnSpMkLst>
            <pc:docMk/>
            <pc:sldMk cId="3438427792" sldId="370"/>
            <ac:cxnSpMk id="547" creationId="{7A9AA057-93FF-8454-9DAA-FBE73368DD44}"/>
          </ac:cxnSpMkLst>
        </pc:cxnChg>
      </pc:sldChg>
      <pc:sldChg chg="modSp mod">
        <pc:chgData name="Salvador Bustamante" userId="b0a77ce9-78cd-442a-a257-3dfcbf858786" providerId="ADAL" clId="{3AB60523-C112-47DC-ADFD-1F92767CFFDE}" dt="2026-03-27T11:07:13.537" v="48" actId="790"/>
        <pc:sldMkLst>
          <pc:docMk/>
          <pc:sldMk cId="2248503415" sldId="371"/>
        </pc:sldMkLst>
        <pc:spChg chg="mod">
          <ac:chgData name="Salvador Bustamante" userId="b0a77ce9-78cd-442a-a257-3dfcbf858786" providerId="ADAL" clId="{3AB60523-C112-47DC-ADFD-1F92767CFFDE}" dt="2026-03-27T11:07:13.537" v="48" actId="790"/>
          <ac:spMkLst>
            <pc:docMk/>
            <pc:sldMk cId="2248503415" sldId="371"/>
            <ac:spMk id="2" creationId="{ECF04062-7E6E-0276-1C88-267E531C716C}"/>
          </ac:spMkLst>
        </pc:spChg>
        <pc:spChg chg="mod">
          <ac:chgData name="Salvador Bustamante" userId="b0a77ce9-78cd-442a-a257-3dfcbf858786" providerId="ADAL" clId="{3AB60523-C112-47DC-ADFD-1F92767CFFDE}" dt="2026-03-27T11:07:13.537" v="48" actId="790"/>
          <ac:spMkLst>
            <pc:docMk/>
            <pc:sldMk cId="2248503415" sldId="371"/>
            <ac:spMk id="3" creationId="{7B2DFB39-DE2C-BC72-C7C7-6AB5AADD5E2B}"/>
          </ac:spMkLst>
        </pc:spChg>
        <pc:spChg chg="mod">
          <ac:chgData name="Salvador Bustamante" userId="b0a77ce9-78cd-442a-a257-3dfcbf858786" providerId="ADAL" clId="{3AB60523-C112-47DC-ADFD-1F92767CFFDE}" dt="2026-03-27T11:07:13.537" v="48" actId="790"/>
          <ac:spMkLst>
            <pc:docMk/>
            <pc:sldMk cId="2248503415" sldId="371"/>
            <ac:spMk id="4" creationId="{E828D83F-6AAF-F471-FAAF-C088837A190F}"/>
          </ac:spMkLst>
        </pc:spChg>
        <pc:spChg chg="mod">
          <ac:chgData name="Salvador Bustamante" userId="b0a77ce9-78cd-442a-a257-3dfcbf858786" providerId="ADAL" clId="{3AB60523-C112-47DC-ADFD-1F92767CFFDE}" dt="2026-03-27T11:07:13.537" v="48" actId="790"/>
          <ac:spMkLst>
            <pc:docMk/>
            <pc:sldMk cId="2248503415" sldId="371"/>
            <ac:spMk id="5" creationId="{F2B29EF2-90AE-E066-60CB-3E242950399A}"/>
          </ac:spMkLst>
        </pc:spChg>
        <pc:spChg chg="mod">
          <ac:chgData name="Salvador Bustamante" userId="b0a77ce9-78cd-442a-a257-3dfcbf858786" providerId="ADAL" clId="{3AB60523-C112-47DC-ADFD-1F92767CFFDE}" dt="2026-03-27T11:07:13.537" v="48" actId="790"/>
          <ac:spMkLst>
            <pc:docMk/>
            <pc:sldMk cId="2248503415" sldId="371"/>
            <ac:spMk id="6" creationId="{96BFA414-C23C-E126-3C21-A11915865FEC}"/>
          </ac:spMkLst>
        </pc:spChg>
        <pc:spChg chg="mod">
          <ac:chgData name="Salvador Bustamante" userId="b0a77ce9-78cd-442a-a257-3dfcbf858786" providerId="ADAL" clId="{3AB60523-C112-47DC-ADFD-1F92767CFFDE}" dt="2026-03-27T11:07:13.537" v="48" actId="790"/>
          <ac:spMkLst>
            <pc:docMk/>
            <pc:sldMk cId="2248503415" sldId="371"/>
            <ac:spMk id="10" creationId="{1C5FF7BF-EECF-67E3-ABB6-EAF162A7A674}"/>
          </ac:spMkLst>
        </pc:spChg>
        <pc:spChg chg="mod">
          <ac:chgData name="Salvador Bustamante" userId="b0a77ce9-78cd-442a-a257-3dfcbf858786" providerId="ADAL" clId="{3AB60523-C112-47DC-ADFD-1F92767CFFDE}" dt="2026-03-27T11:07:13.537" v="48" actId="790"/>
          <ac:spMkLst>
            <pc:docMk/>
            <pc:sldMk cId="2248503415" sldId="371"/>
            <ac:spMk id="15" creationId="{142F6FBE-9CD2-611F-1D34-7B6C9B2D0696}"/>
          </ac:spMkLst>
        </pc:spChg>
        <pc:spChg chg="mod">
          <ac:chgData name="Salvador Bustamante" userId="b0a77ce9-78cd-442a-a257-3dfcbf858786" providerId="ADAL" clId="{3AB60523-C112-47DC-ADFD-1F92767CFFDE}" dt="2026-03-27T11:07:13.537" v="48" actId="790"/>
          <ac:spMkLst>
            <pc:docMk/>
            <pc:sldMk cId="2248503415" sldId="371"/>
            <ac:spMk id="18" creationId="{46096459-BACD-45B2-EC53-9D893A450098}"/>
          </ac:spMkLst>
        </pc:spChg>
        <pc:spChg chg="mod">
          <ac:chgData name="Salvador Bustamante" userId="b0a77ce9-78cd-442a-a257-3dfcbf858786" providerId="ADAL" clId="{3AB60523-C112-47DC-ADFD-1F92767CFFDE}" dt="2026-03-27T11:07:13.537" v="48" actId="790"/>
          <ac:spMkLst>
            <pc:docMk/>
            <pc:sldMk cId="2248503415" sldId="371"/>
            <ac:spMk id="19" creationId="{DAE52113-6F56-CF2D-D464-A1A934352F10}"/>
          </ac:spMkLst>
        </pc:spChg>
        <pc:spChg chg="mod">
          <ac:chgData name="Salvador Bustamante" userId="b0a77ce9-78cd-442a-a257-3dfcbf858786" providerId="ADAL" clId="{3AB60523-C112-47DC-ADFD-1F92767CFFDE}" dt="2026-03-27T11:07:13.537" v="48" actId="790"/>
          <ac:spMkLst>
            <pc:docMk/>
            <pc:sldMk cId="2248503415" sldId="371"/>
            <ac:spMk id="20" creationId="{CA9ED1A6-DFA8-9CC3-66D3-3CF967B43AB9}"/>
          </ac:spMkLst>
        </pc:spChg>
      </pc:sldChg>
      <pc:sldChg chg="addSp delSp modSp mod">
        <pc:chgData name="Salvador Bustamante" userId="b0a77ce9-78cd-442a-a257-3dfcbf858786" providerId="ADAL" clId="{3AB60523-C112-47DC-ADFD-1F92767CFFDE}" dt="2026-03-27T13:47:16.793" v="237" actId="20577"/>
        <pc:sldMkLst>
          <pc:docMk/>
          <pc:sldMk cId="81031372" sldId="372"/>
        </pc:sldMkLst>
        <pc:spChg chg="mod">
          <ac:chgData name="Salvador Bustamante" userId="b0a77ce9-78cd-442a-a257-3dfcbf858786" providerId="ADAL" clId="{3AB60523-C112-47DC-ADFD-1F92767CFFDE}" dt="2026-03-27T11:07:13.537" v="48" actId="790"/>
          <ac:spMkLst>
            <pc:docMk/>
            <pc:sldMk cId="81031372" sldId="372"/>
            <ac:spMk id="2" creationId="{F0B5831E-B8E4-13ED-1025-CDA478BC6354}"/>
          </ac:spMkLst>
        </pc:spChg>
        <pc:spChg chg="del mod">
          <ac:chgData name="Salvador Bustamante" userId="b0a77ce9-78cd-442a-a257-3dfcbf858786" providerId="ADAL" clId="{3AB60523-C112-47DC-ADFD-1F92767CFFDE}" dt="2026-03-27T11:39:33.557" v="184" actId="478"/>
          <ac:spMkLst>
            <pc:docMk/>
            <pc:sldMk cId="81031372" sldId="372"/>
            <ac:spMk id="3" creationId="{A66F2E43-6C11-BA51-B239-6EE7A77374EB}"/>
          </ac:spMkLst>
        </pc:spChg>
        <pc:spChg chg="del mod">
          <ac:chgData name="Salvador Bustamante" userId="b0a77ce9-78cd-442a-a257-3dfcbf858786" providerId="ADAL" clId="{3AB60523-C112-47DC-ADFD-1F92767CFFDE}" dt="2026-03-27T11:39:33.557" v="184" actId="478"/>
          <ac:spMkLst>
            <pc:docMk/>
            <pc:sldMk cId="81031372" sldId="372"/>
            <ac:spMk id="4" creationId="{F42DC421-A954-677C-163A-3144006B891C}"/>
          </ac:spMkLst>
        </pc:spChg>
        <pc:spChg chg="add mod">
          <ac:chgData name="Salvador Bustamante" userId="b0a77ce9-78cd-442a-a257-3dfcbf858786" providerId="ADAL" clId="{3AB60523-C112-47DC-ADFD-1F92767CFFDE}" dt="2026-03-27T11:39:33.771" v="185"/>
          <ac:spMkLst>
            <pc:docMk/>
            <pc:sldMk cId="81031372" sldId="372"/>
            <ac:spMk id="6" creationId="{51481ECA-1C85-09B3-D01D-2EBC78BA176C}"/>
          </ac:spMkLst>
        </pc:spChg>
        <pc:spChg chg="add mod">
          <ac:chgData name="Salvador Bustamante" userId="b0a77ce9-78cd-442a-a257-3dfcbf858786" providerId="ADAL" clId="{3AB60523-C112-47DC-ADFD-1F92767CFFDE}" dt="2026-03-27T11:39:33.771" v="185"/>
          <ac:spMkLst>
            <pc:docMk/>
            <pc:sldMk cId="81031372" sldId="372"/>
            <ac:spMk id="7" creationId="{9E1141B0-4131-6E0F-9C85-314E9AC0567C}"/>
          </ac:spMkLst>
        </pc:spChg>
        <pc:graphicFrameChg chg="modGraphic">
          <ac:chgData name="Salvador Bustamante" userId="b0a77ce9-78cd-442a-a257-3dfcbf858786" providerId="ADAL" clId="{3AB60523-C112-47DC-ADFD-1F92767CFFDE}" dt="2026-03-27T13:47:16.793" v="237" actId="20577"/>
          <ac:graphicFrameMkLst>
            <pc:docMk/>
            <pc:sldMk cId="81031372" sldId="372"/>
            <ac:graphicFrameMk id="5" creationId="{4588AE69-EE43-D167-DB1B-BA4483D23607}"/>
          </ac:graphicFrameMkLst>
        </pc:graphicFrameChg>
      </pc:sldChg>
      <pc:sldChg chg="addSp delSp modSp mod">
        <pc:chgData name="Salvador Bustamante" userId="b0a77ce9-78cd-442a-a257-3dfcbf858786" providerId="ADAL" clId="{3AB60523-C112-47DC-ADFD-1F92767CFFDE}" dt="2026-03-27T11:39:41.683" v="189"/>
        <pc:sldMkLst>
          <pc:docMk/>
          <pc:sldMk cId="1948759548" sldId="374"/>
        </pc:sldMkLst>
        <pc:spChg chg="del mod">
          <ac:chgData name="Salvador Bustamante" userId="b0a77ce9-78cd-442a-a257-3dfcbf858786" providerId="ADAL" clId="{3AB60523-C112-47DC-ADFD-1F92767CFFDE}" dt="2026-03-27T11:39:41.521" v="188" actId="478"/>
          <ac:spMkLst>
            <pc:docMk/>
            <pc:sldMk cId="1948759548" sldId="374"/>
            <ac:spMk id="2" creationId="{5E4B1288-51B7-485B-B20D-88B22B91DCA4}"/>
          </ac:spMkLst>
        </pc:spChg>
        <pc:spChg chg="mod">
          <ac:chgData name="Salvador Bustamante" userId="b0a77ce9-78cd-442a-a257-3dfcbf858786" providerId="ADAL" clId="{3AB60523-C112-47DC-ADFD-1F92767CFFDE}" dt="2026-03-27T11:07:13.537" v="48" actId="790"/>
          <ac:spMkLst>
            <pc:docMk/>
            <pc:sldMk cId="1948759548" sldId="374"/>
            <ac:spMk id="4" creationId="{C2476B12-793D-8C0B-6601-887A8315B95B}"/>
          </ac:spMkLst>
        </pc:spChg>
        <pc:spChg chg="mod">
          <ac:chgData name="Salvador Bustamante" userId="b0a77ce9-78cd-442a-a257-3dfcbf858786" providerId="ADAL" clId="{3AB60523-C112-47DC-ADFD-1F92767CFFDE}" dt="2026-03-27T11:07:13.537" v="48" actId="790"/>
          <ac:spMkLst>
            <pc:docMk/>
            <pc:sldMk cId="1948759548" sldId="374"/>
            <ac:spMk id="5" creationId="{67303D86-992C-C9C0-7000-F66F22591674}"/>
          </ac:spMkLst>
        </pc:spChg>
        <pc:spChg chg="del mod">
          <ac:chgData name="Salvador Bustamante" userId="b0a77ce9-78cd-442a-a257-3dfcbf858786" providerId="ADAL" clId="{3AB60523-C112-47DC-ADFD-1F92767CFFDE}" dt="2026-03-27T11:39:41.521" v="188" actId="478"/>
          <ac:spMkLst>
            <pc:docMk/>
            <pc:sldMk cId="1948759548" sldId="374"/>
            <ac:spMk id="6" creationId="{7C85C70D-6774-C02B-6EAB-AC41D6D82B46}"/>
          </ac:spMkLst>
        </pc:spChg>
        <pc:spChg chg="add mod">
          <ac:chgData name="Salvador Bustamante" userId="b0a77ce9-78cd-442a-a257-3dfcbf858786" providerId="ADAL" clId="{3AB60523-C112-47DC-ADFD-1F92767CFFDE}" dt="2026-03-27T11:39:41.683" v="189"/>
          <ac:spMkLst>
            <pc:docMk/>
            <pc:sldMk cId="1948759548" sldId="374"/>
            <ac:spMk id="7" creationId="{DB56EA0A-75A0-2461-B5B8-8BECB4C00F76}"/>
          </ac:spMkLst>
        </pc:spChg>
        <pc:spChg chg="add mod">
          <ac:chgData name="Salvador Bustamante" userId="b0a77ce9-78cd-442a-a257-3dfcbf858786" providerId="ADAL" clId="{3AB60523-C112-47DC-ADFD-1F92767CFFDE}" dt="2026-03-27T11:39:41.683" v="189"/>
          <ac:spMkLst>
            <pc:docMk/>
            <pc:sldMk cId="1948759548" sldId="374"/>
            <ac:spMk id="8" creationId="{39A33699-037A-B9EE-86B8-36C44671F9D7}"/>
          </ac:spMkLst>
        </pc:spChg>
        <pc:graphicFrameChg chg="modGraphic">
          <ac:chgData name="Salvador Bustamante" userId="b0a77ce9-78cd-442a-a257-3dfcbf858786" providerId="ADAL" clId="{3AB60523-C112-47DC-ADFD-1F92767CFFDE}" dt="2026-03-27T11:07:13.537" v="48" actId="790"/>
          <ac:graphicFrameMkLst>
            <pc:docMk/>
            <pc:sldMk cId="1948759548" sldId="374"/>
            <ac:graphicFrameMk id="3" creationId="{81F1DC7F-D891-7368-EE74-6645D4B0E5D3}"/>
          </ac:graphicFrameMkLst>
        </pc:graphicFrameChg>
        <pc:graphicFrameChg chg="modGraphic">
          <ac:chgData name="Salvador Bustamante" userId="b0a77ce9-78cd-442a-a257-3dfcbf858786" providerId="ADAL" clId="{3AB60523-C112-47DC-ADFD-1F92767CFFDE}" dt="2026-03-27T11:07:13.537" v="48" actId="790"/>
          <ac:graphicFrameMkLst>
            <pc:docMk/>
            <pc:sldMk cId="1948759548" sldId="374"/>
            <ac:graphicFrameMk id="13" creationId="{AC27B54E-AEAA-0141-7173-9FAD8D34235D}"/>
          </ac:graphicFrameMkLst>
        </pc:graphicFrameChg>
        <pc:graphicFrameChg chg="modGraphic">
          <ac:chgData name="Salvador Bustamante" userId="b0a77ce9-78cd-442a-a257-3dfcbf858786" providerId="ADAL" clId="{3AB60523-C112-47DC-ADFD-1F92767CFFDE}" dt="2026-03-27T11:07:13.537" v="48" actId="790"/>
          <ac:graphicFrameMkLst>
            <pc:docMk/>
            <pc:sldMk cId="1948759548" sldId="374"/>
            <ac:graphicFrameMk id="14" creationId="{98710549-572D-E886-1146-DBD1BFC58EEA}"/>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F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C2A22D-B8F6-9B42-9023-FC7C98CD50C9}" type="datetimeFigureOut">
              <a:rPr lang="en-FR" smtClean="0"/>
              <a:t>09/11/2026</a:t>
            </a:fld>
            <a:endParaRPr lang="en-FR"/>
          </a:p>
        </p:txBody>
      </p:sp>
      <p:sp>
        <p:nvSpPr>
          <p:cNvPr id="4" name="Slide Image Placeholder 3"/>
          <p:cNvSpPr>
            <a:spLocks noGrp="1" noRot="1" noChangeAspect="1"/>
          </p:cNvSpPr>
          <p:nvPr>
            <p:ph type="sldImg" idx="2"/>
          </p:nvPr>
        </p:nvSpPr>
        <p:spPr>
          <a:xfrm>
            <a:off x="1193800" y="1143000"/>
            <a:ext cx="4470400" cy="3086100"/>
          </a:xfrm>
          <a:prstGeom prst="rect">
            <a:avLst/>
          </a:prstGeom>
          <a:noFill/>
          <a:ln w="12700">
            <a:solidFill>
              <a:prstClr val="black"/>
            </a:solidFill>
          </a:ln>
        </p:spPr>
        <p:txBody>
          <a:bodyPr vert="horz" lIns="91440" tIns="45720" rIns="91440" bIns="45720" rtlCol="0" anchor="ctr"/>
          <a:lstStyle/>
          <a:p>
            <a:endParaRPr lang="en-F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F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F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30F69C-19E8-A548-AC3B-E1ED0C5C8A9F}" type="slidenum">
              <a:rPr lang="en-FR" smtClean="0"/>
              <a:t>‹#›</a:t>
            </a:fld>
            <a:endParaRPr lang="en-FR"/>
          </a:p>
        </p:txBody>
      </p:sp>
    </p:spTree>
    <p:extLst>
      <p:ext uri="{BB962C8B-B14F-4D97-AF65-F5344CB8AC3E}">
        <p14:creationId xmlns:p14="http://schemas.microsoft.com/office/powerpoint/2010/main" val="4042437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9C2C9-8F72-27FD-3235-73B4E4A4DA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566BEC-F159-5018-0F2B-E7C2F7F574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9B6579-4BB1-EA5B-B0D0-1A565D07353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8D1822A4-FCDD-3E07-87D5-98C8D9B0AF43}"/>
              </a:ext>
            </a:extLst>
          </p:cNvPr>
          <p:cNvSpPr>
            <a:spLocks noGrp="1"/>
          </p:cNvSpPr>
          <p:nvPr>
            <p:ph type="sldNum" sz="quarter" idx="5"/>
          </p:nvPr>
        </p:nvSpPr>
        <p:spPr/>
        <p:txBody>
          <a:bodyPr/>
          <a:lstStyle/>
          <a:p>
            <a:fld id="{90083ABE-9E7F-4857-9FB1-B4EF346C82D0}" type="slidenum">
              <a:rPr lang="en-US" smtClean="0"/>
              <a:t>2</a:t>
            </a:fld>
            <a:endParaRPr lang="en-US"/>
          </a:p>
        </p:txBody>
      </p:sp>
    </p:spTree>
    <p:extLst>
      <p:ext uri="{BB962C8B-B14F-4D97-AF65-F5344CB8AC3E}">
        <p14:creationId xmlns:p14="http://schemas.microsoft.com/office/powerpoint/2010/main" val="3384094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AF7A2-7A25-E970-5C46-322FD25236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E68A6A-28A3-8A7D-5E70-2C10853E5F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A8A2A7-45B5-8630-B705-1C3C2CBCEF42}"/>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5B3589AA-3231-1C57-C2DB-282341D567EC}"/>
              </a:ext>
            </a:extLst>
          </p:cNvPr>
          <p:cNvSpPr>
            <a:spLocks noGrp="1"/>
          </p:cNvSpPr>
          <p:nvPr>
            <p:ph type="sldNum" sz="quarter" idx="5"/>
          </p:nvPr>
        </p:nvSpPr>
        <p:spPr/>
        <p:txBody>
          <a:bodyPr/>
          <a:lstStyle/>
          <a:p>
            <a:fld id="{90083ABE-9E7F-4857-9FB1-B4EF346C82D0}" type="slidenum">
              <a:rPr lang="en-US" smtClean="0"/>
              <a:t>3</a:t>
            </a:fld>
            <a:endParaRPr lang="en-US"/>
          </a:p>
        </p:txBody>
      </p:sp>
    </p:spTree>
    <p:extLst>
      <p:ext uri="{BB962C8B-B14F-4D97-AF65-F5344CB8AC3E}">
        <p14:creationId xmlns:p14="http://schemas.microsoft.com/office/powerpoint/2010/main" val="3357396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AF3E6-C412-12D7-FF3D-B97CFADE19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6D75D0-7A89-9202-39B8-AD5CF05A8C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E2EE3C-551E-C5C8-7459-CF0F2B86B667}"/>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5949F168-F4BD-5D64-32E7-2A93F89F7A60}"/>
              </a:ext>
            </a:extLst>
          </p:cNvPr>
          <p:cNvSpPr>
            <a:spLocks noGrp="1"/>
          </p:cNvSpPr>
          <p:nvPr>
            <p:ph type="sldNum" sz="quarter" idx="5"/>
          </p:nvPr>
        </p:nvSpPr>
        <p:spPr/>
        <p:txBody>
          <a:bodyPr/>
          <a:lstStyle/>
          <a:p>
            <a:fld id="{90083ABE-9E7F-4857-9FB1-B4EF346C82D0}" type="slidenum">
              <a:rPr lang="en-US" smtClean="0"/>
              <a:t>5</a:t>
            </a:fld>
            <a:endParaRPr lang="en-US"/>
          </a:p>
        </p:txBody>
      </p:sp>
    </p:spTree>
    <p:extLst>
      <p:ext uri="{BB962C8B-B14F-4D97-AF65-F5344CB8AC3E}">
        <p14:creationId xmlns:p14="http://schemas.microsoft.com/office/powerpoint/2010/main" val="2776731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76654-69B9-F44F-250C-D17D2B4E7A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566D70-CB87-6778-4EEB-F503C5BD59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2828B9-F8B6-C0DF-8662-E2BCE49E6345}"/>
              </a:ext>
            </a:extLst>
          </p:cNvPr>
          <p:cNvSpPr>
            <a:spLocks noGrp="1"/>
          </p:cNvSpPr>
          <p:nvPr>
            <p:ph type="body" idx="1"/>
          </p:nvPr>
        </p:nvSpPr>
        <p:spPr/>
        <p:txBody>
          <a:bodyPr/>
          <a:lstStyle/>
          <a:p>
            <a:endParaRPr lang="en-FR" dirty="0"/>
          </a:p>
        </p:txBody>
      </p:sp>
      <p:sp>
        <p:nvSpPr>
          <p:cNvPr id="4" name="Slide Number Placeholder 3">
            <a:extLst>
              <a:ext uri="{FF2B5EF4-FFF2-40B4-BE49-F238E27FC236}">
                <a16:creationId xmlns:a16="http://schemas.microsoft.com/office/drawing/2014/main" id="{F623E3D1-63E3-C68E-0A67-73AA08D4926E}"/>
              </a:ext>
            </a:extLst>
          </p:cNvPr>
          <p:cNvSpPr>
            <a:spLocks noGrp="1"/>
          </p:cNvSpPr>
          <p:nvPr>
            <p:ph type="sldNum" sz="quarter" idx="5"/>
          </p:nvPr>
        </p:nvSpPr>
        <p:spPr/>
        <p:txBody>
          <a:bodyPr/>
          <a:lstStyle/>
          <a:p>
            <a:fld id="{90083ABE-9E7F-4857-9FB1-B4EF346C82D0}" type="slidenum">
              <a:rPr lang="en-US" smtClean="0"/>
              <a:t>6</a:t>
            </a:fld>
            <a:endParaRPr lang="en-US"/>
          </a:p>
        </p:txBody>
      </p:sp>
    </p:spTree>
    <p:extLst>
      <p:ext uri="{BB962C8B-B14F-4D97-AF65-F5344CB8AC3E}">
        <p14:creationId xmlns:p14="http://schemas.microsoft.com/office/powerpoint/2010/main" val="4104507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dirty="0"/>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7</a:t>
            </a:fld>
            <a:endParaRPr lang="en-US"/>
          </a:p>
        </p:txBody>
      </p:sp>
    </p:spTree>
    <p:extLst>
      <p:ext uri="{BB962C8B-B14F-4D97-AF65-F5344CB8AC3E}">
        <p14:creationId xmlns:p14="http://schemas.microsoft.com/office/powerpoint/2010/main" val="2115824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8</a:t>
            </a:fld>
            <a:endParaRPr lang="en-US"/>
          </a:p>
        </p:txBody>
      </p:sp>
    </p:spTree>
    <p:extLst>
      <p:ext uri="{BB962C8B-B14F-4D97-AF65-F5344CB8AC3E}">
        <p14:creationId xmlns:p14="http://schemas.microsoft.com/office/powerpoint/2010/main" val="40808374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9A9AE-E65B-280E-81E9-A5F40DBC65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A8A19C-AB8D-9216-F5F5-1A19368496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F57532-7454-9C45-15A6-46FA8F2676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049DF0E2-C98F-CA61-507D-742DC5407C7E}"/>
              </a:ext>
            </a:extLst>
          </p:cNvPr>
          <p:cNvSpPr>
            <a:spLocks noGrp="1"/>
          </p:cNvSpPr>
          <p:nvPr>
            <p:ph type="sldNum" sz="quarter" idx="5"/>
          </p:nvPr>
        </p:nvSpPr>
        <p:spPr/>
        <p:txBody>
          <a:bodyPr/>
          <a:lstStyle/>
          <a:p>
            <a:fld id="{90083ABE-9E7F-4857-9FB1-B4EF346C82D0}" type="slidenum">
              <a:rPr lang="en-US" smtClean="0"/>
              <a:t>9</a:t>
            </a:fld>
            <a:endParaRPr lang="en-US"/>
          </a:p>
        </p:txBody>
      </p:sp>
    </p:spTree>
    <p:extLst>
      <p:ext uri="{BB962C8B-B14F-4D97-AF65-F5344CB8AC3E}">
        <p14:creationId xmlns:p14="http://schemas.microsoft.com/office/powerpoint/2010/main" val="1836785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A0944-20F5-CC91-66DF-3181EA0C97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06799F-5B8D-77DA-BCF7-81FC31ED7B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2D87D4-C144-24AA-4CF5-C623C5FECCCE}"/>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A5BB4EB8-FC34-01CA-2B3D-8E0E2386A007}"/>
              </a:ext>
            </a:extLst>
          </p:cNvPr>
          <p:cNvSpPr>
            <a:spLocks noGrp="1"/>
          </p:cNvSpPr>
          <p:nvPr>
            <p:ph type="sldNum" sz="quarter" idx="5"/>
          </p:nvPr>
        </p:nvSpPr>
        <p:spPr/>
        <p:txBody>
          <a:bodyPr/>
          <a:lstStyle/>
          <a:p>
            <a:fld id="{667DE062-5D5C-D348-9DA3-5CD67579FA16}" type="slidenum">
              <a:rPr lang="fr-FR" smtClean="0"/>
              <a:t>11</a:t>
            </a:fld>
            <a:endParaRPr lang="fr-FR"/>
          </a:p>
        </p:txBody>
      </p:sp>
    </p:spTree>
    <p:extLst>
      <p:ext uri="{BB962C8B-B14F-4D97-AF65-F5344CB8AC3E}">
        <p14:creationId xmlns:p14="http://schemas.microsoft.com/office/powerpoint/2010/main" val="8967305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A51DCD-521F-589A-B470-5BA5E60D45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FDB8C8-BDB0-B75B-2D26-8264E998F0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A42498-B214-91F8-3DF3-1025162E84E4}"/>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33AED0CD-55A6-945D-00FD-026F156A555E}"/>
              </a:ext>
            </a:extLst>
          </p:cNvPr>
          <p:cNvSpPr>
            <a:spLocks noGrp="1"/>
          </p:cNvSpPr>
          <p:nvPr>
            <p:ph type="sldNum" sz="quarter" idx="5"/>
          </p:nvPr>
        </p:nvSpPr>
        <p:spPr/>
        <p:txBody>
          <a:bodyPr/>
          <a:lstStyle/>
          <a:p>
            <a:fld id="{667DE062-5D5C-D348-9DA3-5CD67579FA16}" type="slidenum">
              <a:rPr lang="fr-FR" smtClean="0"/>
              <a:t>12</a:t>
            </a:fld>
            <a:endParaRPr lang="fr-FR"/>
          </a:p>
        </p:txBody>
      </p:sp>
    </p:spTree>
    <p:extLst>
      <p:ext uri="{BB962C8B-B14F-4D97-AF65-F5344CB8AC3E}">
        <p14:creationId xmlns:p14="http://schemas.microsoft.com/office/powerpoint/2010/main" val="18729958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448FD-4EFB-F221-26A0-98A979F13B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590B42-C7F1-76C7-0B5B-DE8357BFEA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D83AF1-453A-FC18-125C-4AEFD5246F5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33C617A-4419-DB39-AC9B-E0A8E3CA3F1D}"/>
              </a:ext>
            </a:extLst>
          </p:cNvPr>
          <p:cNvSpPr>
            <a:spLocks noGrp="1"/>
          </p:cNvSpPr>
          <p:nvPr>
            <p:ph type="sldNum" sz="quarter" idx="5"/>
          </p:nvPr>
        </p:nvSpPr>
        <p:spPr/>
        <p:txBody>
          <a:bodyPr/>
          <a:lstStyle/>
          <a:p>
            <a:fld id="{9830F69C-19E8-A548-AC3B-E1ED0C5C8A9F}" type="slidenum">
              <a:rPr lang="en-FR" smtClean="0"/>
              <a:t>13</a:t>
            </a:fld>
            <a:endParaRPr lang="en-FR"/>
          </a:p>
        </p:txBody>
      </p:sp>
    </p:spTree>
    <p:extLst>
      <p:ext uri="{BB962C8B-B14F-4D97-AF65-F5344CB8AC3E}">
        <p14:creationId xmlns:p14="http://schemas.microsoft.com/office/powerpoint/2010/main" val="3436526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5F2F30-9ABB-EE4D-B14C-324A7DCE5B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1EC44C-51F5-279E-8EEC-FE50A7FA0C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2D8221-9A95-104A-DF98-04FA7126940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8A9AD9D-9796-05E6-CD93-47818B65FEC4}"/>
              </a:ext>
            </a:extLst>
          </p:cNvPr>
          <p:cNvSpPr>
            <a:spLocks noGrp="1"/>
          </p:cNvSpPr>
          <p:nvPr>
            <p:ph type="sldNum" sz="quarter" idx="5"/>
          </p:nvPr>
        </p:nvSpPr>
        <p:spPr/>
        <p:txBody>
          <a:bodyPr/>
          <a:lstStyle/>
          <a:p>
            <a:fld id="{9830F69C-19E8-A548-AC3B-E1ED0C5C8A9F}" type="slidenum">
              <a:rPr lang="en-FR" smtClean="0"/>
              <a:t>14</a:t>
            </a:fld>
            <a:endParaRPr lang="en-FR"/>
          </a:p>
        </p:txBody>
      </p:sp>
    </p:spTree>
    <p:extLst>
      <p:ext uri="{BB962C8B-B14F-4D97-AF65-F5344CB8AC3E}">
        <p14:creationId xmlns:p14="http://schemas.microsoft.com/office/powerpoint/2010/main" val="331675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tags" Target="../tags/tag1.xml"/><Relationship Id="rId4" Type="http://schemas.openxmlformats.org/officeDocument/2006/relationships/image" Target="../media/image1.emf"/></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2.xml"/><Relationship Id="rId4" Type="http://schemas.openxmlformats.org/officeDocument/2006/relationships/image" Target="../media/image2.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3069" y="1119505"/>
            <a:ext cx="8421450" cy="2381521"/>
          </a:xfrm>
        </p:spPr>
        <p:txBody>
          <a:bodyPr anchor="b"/>
          <a:lstStyle>
            <a:lvl1pPr algn="ctr">
              <a:defRPr sz="5985"/>
            </a:lvl1pPr>
          </a:lstStyle>
          <a:p>
            <a:r>
              <a:rPr lang="en-GB"/>
              <a:t>Click to edit Master title style</a:t>
            </a:r>
            <a:endParaRPr lang="en-US"/>
          </a:p>
        </p:txBody>
      </p:sp>
      <p:sp>
        <p:nvSpPr>
          <p:cNvPr id="3" name="Subtitle 2"/>
          <p:cNvSpPr>
            <a:spLocks noGrp="1"/>
          </p:cNvSpPr>
          <p:nvPr>
            <p:ph type="subTitle" idx="1"/>
          </p:nvPr>
        </p:nvSpPr>
        <p:spPr>
          <a:xfrm>
            <a:off x="1238449" y="3592866"/>
            <a:ext cx="7430691" cy="1651546"/>
          </a:xfrm>
        </p:spPr>
        <p:txBody>
          <a:bodyPr/>
          <a:lstStyle>
            <a:lvl1pPr marL="0" indent="0" algn="ctr">
              <a:buNone/>
              <a:defRPr sz="2394"/>
            </a:lvl1pPr>
            <a:lvl2pPr marL="456057" indent="0" algn="ctr">
              <a:buNone/>
              <a:defRPr sz="1995"/>
            </a:lvl2pPr>
            <a:lvl3pPr marL="912114" indent="0" algn="ctr">
              <a:buNone/>
              <a:defRPr sz="1795"/>
            </a:lvl3pPr>
            <a:lvl4pPr marL="1368171" indent="0" algn="ctr">
              <a:buNone/>
              <a:defRPr sz="1596"/>
            </a:lvl4pPr>
            <a:lvl5pPr marL="1824228" indent="0" algn="ctr">
              <a:buNone/>
              <a:defRPr sz="1596"/>
            </a:lvl5pPr>
            <a:lvl6pPr marL="2280285" indent="0" algn="ctr">
              <a:buNone/>
              <a:defRPr sz="1596"/>
            </a:lvl6pPr>
            <a:lvl7pPr marL="2736342" indent="0" algn="ctr">
              <a:buNone/>
              <a:defRPr sz="1596"/>
            </a:lvl7pPr>
            <a:lvl8pPr marL="3192399" indent="0" algn="ctr">
              <a:buNone/>
              <a:defRPr sz="1596"/>
            </a:lvl8pPr>
            <a:lvl9pPr marL="3648456" indent="0" algn="ctr">
              <a:buNone/>
              <a:defRPr sz="1596"/>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02048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26977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987" y="1705386"/>
            <a:ext cx="8545295" cy="2845473"/>
          </a:xfrm>
        </p:spPr>
        <p:txBody>
          <a:bodyPr anchor="b"/>
          <a:lstStyle>
            <a:lvl1pPr>
              <a:defRPr sz="5985"/>
            </a:lvl1pPr>
          </a:lstStyle>
          <a:p>
            <a:r>
              <a:rPr lang="en-GB"/>
              <a:t>Click to edit Master title style</a:t>
            </a:r>
            <a:endParaRPr lang="en-US"/>
          </a:p>
        </p:txBody>
      </p:sp>
      <p:sp>
        <p:nvSpPr>
          <p:cNvPr id="3" name="Text Placeholder 2"/>
          <p:cNvSpPr>
            <a:spLocks noGrp="1"/>
          </p:cNvSpPr>
          <p:nvPr>
            <p:ph type="body" idx="1"/>
          </p:nvPr>
        </p:nvSpPr>
        <p:spPr>
          <a:xfrm>
            <a:off x="675987" y="4577779"/>
            <a:ext cx="8545295" cy="1496367"/>
          </a:xfrm>
        </p:spPr>
        <p:txBody>
          <a:bodyPr/>
          <a:lstStyle>
            <a:lvl1pPr marL="0" indent="0">
              <a:buNone/>
              <a:defRPr sz="2394">
                <a:solidFill>
                  <a:schemeClr val="tx1">
                    <a:tint val="82000"/>
                  </a:schemeClr>
                </a:solidFill>
              </a:defRPr>
            </a:lvl1pPr>
            <a:lvl2pPr marL="456057" indent="0">
              <a:buNone/>
              <a:defRPr sz="1995">
                <a:solidFill>
                  <a:schemeClr val="tx1">
                    <a:tint val="82000"/>
                  </a:schemeClr>
                </a:solidFill>
              </a:defRPr>
            </a:lvl2pPr>
            <a:lvl3pPr marL="912114" indent="0">
              <a:buNone/>
              <a:defRPr sz="1795">
                <a:solidFill>
                  <a:schemeClr val="tx1">
                    <a:tint val="82000"/>
                  </a:schemeClr>
                </a:solidFill>
              </a:defRPr>
            </a:lvl3pPr>
            <a:lvl4pPr marL="1368171" indent="0">
              <a:buNone/>
              <a:defRPr sz="1596">
                <a:solidFill>
                  <a:schemeClr val="tx1">
                    <a:tint val="82000"/>
                  </a:schemeClr>
                </a:solidFill>
              </a:defRPr>
            </a:lvl4pPr>
            <a:lvl5pPr marL="1824228" indent="0">
              <a:buNone/>
              <a:defRPr sz="1596">
                <a:solidFill>
                  <a:schemeClr val="tx1">
                    <a:tint val="82000"/>
                  </a:schemeClr>
                </a:solidFill>
              </a:defRPr>
            </a:lvl5pPr>
            <a:lvl6pPr marL="2280285" indent="0">
              <a:buNone/>
              <a:defRPr sz="1596">
                <a:solidFill>
                  <a:schemeClr val="tx1">
                    <a:tint val="82000"/>
                  </a:schemeClr>
                </a:solidFill>
              </a:defRPr>
            </a:lvl6pPr>
            <a:lvl7pPr marL="2736342" indent="0">
              <a:buNone/>
              <a:defRPr sz="1596">
                <a:solidFill>
                  <a:schemeClr val="tx1">
                    <a:tint val="82000"/>
                  </a:schemeClr>
                </a:solidFill>
              </a:defRPr>
            </a:lvl7pPr>
            <a:lvl8pPr marL="3192399" indent="0">
              <a:buNone/>
              <a:defRPr sz="1596">
                <a:solidFill>
                  <a:schemeClr val="tx1">
                    <a:tint val="82000"/>
                  </a:schemeClr>
                </a:solidFill>
              </a:defRPr>
            </a:lvl8pPr>
            <a:lvl9pPr marL="3648456" indent="0">
              <a:buNone/>
              <a:defRPr sz="1596">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512067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147"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5716"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128680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437" y="364197"/>
            <a:ext cx="8545295" cy="1322188"/>
          </a:xfrm>
        </p:spPr>
        <p:txBody>
          <a:bodyPr/>
          <a:lstStyle/>
          <a:p>
            <a:r>
              <a:rPr lang="en-GB"/>
              <a:t>Click to edit Master title style</a:t>
            </a:r>
            <a:endParaRPr lang="en-US"/>
          </a:p>
        </p:txBody>
      </p:sp>
      <p:sp>
        <p:nvSpPr>
          <p:cNvPr id="3" name="Text Placeholder 2"/>
          <p:cNvSpPr>
            <a:spLocks noGrp="1"/>
          </p:cNvSpPr>
          <p:nvPr>
            <p:ph type="body" idx="1"/>
          </p:nvPr>
        </p:nvSpPr>
        <p:spPr>
          <a:xfrm>
            <a:off x="682438" y="1676882"/>
            <a:ext cx="4191373"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4" name="Content Placeholder 3"/>
          <p:cNvSpPr>
            <a:spLocks noGrp="1"/>
          </p:cNvSpPr>
          <p:nvPr>
            <p:ph sz="half" idx="2"/>
          </p:nvPr>
        </p:nvSpPr>
        <p:spPr>
          <a:xfrm>
            <a:off x="682438" y="2498697"/>
            <a:ext cx="4191373"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5717" y="1676882"/>
            <a:ext cx="4212015"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6" name="Content Placeholder 5"/>
          <p:cNvSpPr>
            <a:spLocks noGrp="1"/>
          </p:cNvSpPr>
          <p:nvPr>
            <p:ph sz="quarter" idx="4"/>
          </p:nvPr>
        </p:nvSpPr>
        <p:spPr>
          <a:xfrm>
            <a:off x="5015717" y="2498697"/>
            <a:ext cx="4212015"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323B6773-6374-804F-8233-07E030BF35A3}" type="datetimeFigureOut">
              <a:rPr lang="en-FR" smtClean="0"/>
              <a:t>09/11/2026</a:t>
            </a:fld>
            <a:endParaRPr lang="en-FR"/>
          </a:p>
        </p:txBody>
      </p:sp>
      <p:sp>
        <p:nvSpPr>
          <p:cNvPr id="8" name="Footer Placeholder 7"/>
          <p:cNvSpPr>
            <a:spLocks noGrp="1"/>
          </p:cNvSpPr>
          <p:nvPr>
            <p:ph type="ftr" sz="quarter" idx="11"/>
          </p:nvPr>
        </p:nvSpPr>
        <p:spPr/>
        <p:txBody>
          <a:bodyPr/>
          <a:lstStyle/>
          <a:p>
            <a:endParaRPr lang="en-FR"/>
          </a:p>
        </p:txBody>
      </p:sp>
      <p:sp>
        <p:nvSpPr>
          <p:cNvPr id="9" name="Slide Number Placeholder 8"/>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63134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323B6773-6374-804F-8233-07E030BF35A3}" type="datetimeFigureOut">
              <a:rPr lang="en-FR" smtClean="0"/>
              <a:t>09/11/2026</a:t>
            </a:fld>
            <a:endParaRPr lang="en-FR"/>
          </a:p>
        </p:txBody>
      </p:sp>
      <p:sp>
        <p:nvSpPr>
          <p:cNvPr id="4" name="Footer Placeholder 3"/>
          <p:cNvSpPr>
            <a:spLocks noGrp="1"/>
          </p:cNvSpPr>
          <p:nvPr>
            <p:ph type="ftr" sz="quarter" idx="11"/>
          </p:nvPr>
        </p:nvSpPr>
        <p:spPr/>
        <p:txBody>
          <a:bodyPr/>
          <a:lstStyle/>
          <a:p>
            <a:endParaRPr lang="en-FR"/>
          </a:p>
        </p:txBody>
      </p:sp>
      <p:sp>
        <p:nvSpPr>
          <p:cNvPr id="5" name="Slide Number Placeholder 4"/>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29985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3B6773-6374-804F-8233-07E030BF35A3}" type="datetimeFigureOut">
              <a:rPr lang="en-FR" smtClean="0"/>
              <a:t>09/11/2026</a:t>
            </a:fld>
            <a:endParaRPr lang="en-FR"/>
          </a:p>
        </p:txBody>
      </p:sp>
      <p:sp>
        <p:nvSpPr>
          <p:cNvPr id="3" name="Footer Placeholder 2"/>
          <p:cNvSpPr>
            <a:spLocks noGrp="1"/>
          </p:cNvSpPr>
          <p:nvPr>
            <p:ph type="ftr" sz="quarter" idx="11"/>
          </p:nvPr>
        </p:nvSpPr>
        <p:spPr/>
        <p:txBody>
          <a:bodyPr/>
          <a:lstStyle/>
          <a:p>
            <a:endParaRPr lang="en-FR"/>
          </a:p>
        </p:txBody>
      </p:sp>
      <p:sp>
        <p:nvSpPr>
          <p:cNvPr id="4" name="Slide Number Placeholder 3"/>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302013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Content Placeholder 2"/>
          <p:cNvSpPr>
            <a:spLocks noGrp="1"/>
          </p:cNvSpPr>
          <p:nvPr>
            <p:ph idx="1"/>
          </p:nvPr>
        </p:nvSpPr>
        <p:spPr>
          <a:xfrm>
            <a:off x="4212016" y="984912"/>
            <a:ext cx="501571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746757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Picture Placeholder 2"/>
          <p:cNvSpPr>
            <a:spLocks noGrp="1" noChangeAspect="1"/>
          </p:cNvSpPr>
          <p:nvPr>
            <p:ph type="pic" idx="1"/>
          </p:nvPr>
        </p:nvSpPr>
        <p:spPr>
          <a:xfrm>
            <a:off x="4212016" y="984912"/>
            <a:ext cx="5015716" cy="4861216"/>
          </a:xfrm>
        </p:spPr>
        <p:txBody>
          <a:bodyPr anchor="t"/>
          <a:lstStyle>
            <a:lvl1pPr marL="0" indent="0">
              <a:buNone/>
              <a:defRPr sz="3192"/>
            </a:lvl1pPr>
            <a:lvl2pPr marL="456057" indent="0">
              <a:buNone/>
              <a:defRPr sz="2793"/>
            </a:lvl2pPr>
            <a:lvl3pPr marL="912114" indent="0">
              <a:buNone/>
              <a:defRPr sz="2394"/>
            </a:lvl3pPr>
            <a:lvl4pPr marL="1368171" indent="0">
              <a:buNone/>
              <a:defRPr sz="1995"/>
            </a:lvl4pPr>
            <a:lvl5pPr marL="1824228" indent="0">
              <a:buNone/>
              <a:defRPr sz="1995"/>
            </a:lvl5pPr>
            <a:lvl6pPr marL="2280285" indent="0">
              <a:buNone/>
              <a:defRPr sz="1995"/>
            </a:lvl6pPr>
            <a:lvl7pPr marL="2736342" indent="0">
              <a:buNone/>
              <a:defRPr sz="1995"/>
            </a:lvl7pPr>
            <a:lvl8pPr marL="3192399" indent="0">
              <a:buNone/>
              <a:defRPr sz="1995"/>
            </a:lvl8pPr>
            <a:lvl9pPr marL="3648456" indent="0">
              <a:buNone/>
              <a:defRPr sz="1995"/>
            </a:lvl9pPr>
          </a:lstStyle>
          <a:p>
            <a:r>
              <a:rPr lang="en-GB"/>
              <a:t>Click icon to add picture</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372298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599343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90118" y="364195"/>
            <a:ext cx="2136324" cy="5797040"/>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147" y="364195"/>
            <a:ext cx="6285126" cy="579704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8882294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Opening slide">
    <p:spTree>
      <p:nvGrpSpPr>
        <p:cNvPr id="1" name=""/>
        <p:cNvGrpSpPr/>
        <p:nvPr/>
      </p:nvGrpSpPr>
      <p:grpSpPr>
        <a:xfrm>
          <a:off x="0" y="0"/>
          <a:ext cx="0" cy="0"/>
          <a:chOff x="0" y="0"/>
          <a:chExt cx="0" cy="0"/>
        </a:xfrm>
      </p:grpSpPr>
      <p:graphicFrame>
        <p:nvGraphicFramePr>
          <p:cNvPr id="11" name="Object 10" hidden="1">
            <a:extLst>
              <a:ext uri="{FF2B5EF4-FFF2-40B4-BE49-F238E27FC236}">
                <a16:creationId xmlns:a16="http://schemas.microsoft.com/office/drawing/2014/main" id="{3336CEDC-E301-F846-AAE9-C995A82D0E51}"/>
              </a:ext>
            </a:extLst>
          </p:cNvPr>
          <p:cNvGraphicFramePr>
            <a:graphicFrameLocks noChangeAspect="1"/>
          </p:cNvGraphicFramePr>
          <p:nvPr userDrawn="1">
            <p:custDataLst>
              <p:tags r:id="rId1"/>
            </p:custDataLst>
            <p:extLst>
              <p:ext uri="{D42A27DB-BD31-4B8C-83A1-F6EECF244321}">
                <p14:modId xmlns:p14="http://schemas.microsoft.com/office/powerpoint/2010/main" val="1742211844"/>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11" name="Object 10" hidden="1">
                        <a:extLst>
                          <a:ext uri="{FF2B5EF4-FFF2-40B4-BE49-F238E27FC236}">
                            <a16:creationId xmlns:a16="http://schemas.microsoft.com/office/drawing/2014/main" id="{3336CEDC-E301-F846-AAE9-C995A82D0E51}"/>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10" name="Slide Number Placeholder 9">
            <a:extLst>
              <a:ext uri="{FF2B5EF4-FFF2-40B4-BE49-F238E27FC236}">
                <a16:creationId xmlns:a16="http://schemas.microsoft.com/office/drawing/2014/main" id="{D25D786E-BCC9-9947-8753-28FAE287D774}"/>
              </a:ext>
            </a:extLst>
          </p:cNvPr>
          <p:cNvSpPr>
            <a:spLocks noGrp="1"/>
          </p:cNvSpPr>
          <p:nvPr>
            <p:ph type="sldNum" sz="quarter" idx="11"/>
          </p:nvPr>
        </p:nvSpPr>
        <p:spPr/>
        <p:txBody>
          <a:bodyPr/>
          <a:lstStyle/>
          <a:p>
            <a:endParaRPr lang="en-GB"/>
          </a:p>
        </p:txBody>
      </p:sp>
      <p:sp>
        <p:nvSpPr>
          <p:cNvPr id="12" name="Title 1">
            <a:extLst>
              <a:ext uri="{FF2B5EF4-FFF2-40B4-BE49-F238E27FC236}">
                <a16:creationId xmlns:a16="http://schemas.microsoft.com/office/drawing/2014/main" id="{8A768D69-3B42-F144-A2F9-18AFF2E8C0AE}"/>
              </a:ext>
            </a:extLst>
          </p:cNvPr>
          <p:cNvSpPr>
            <a:spLocks noGrp="1"/>
          </p:cNvSpPr>
          <p:nvPr>
            <p:ph type="ctrTitle" hasCustomPrompt="1"/>
          </p:nvPr>
        </p:nvSpPr>
        <p:spPr>
          <a:xfrm>
            <a:off x="869391" y="1295142"/>
            <a:ext cx="5944553" cy="3246975"/>
          </a:xfrm>
          <a:prstGeom prst="rect">
            <a:avLst/>
          </a:prstGeom>
        </p:spPr>
        <p:txBody>
          <a:bodyPr vert="horz"/>
          <a:lstStyle/>
          <a:p>
            <a:br>
              <a:rPr lang="en-GB"/>
            </a:br>
            <a:br>
              <a:rPr lang="en-GB"/>
            </a:br>
            <a:br>
              <a:rPr lang="en-GB"/>
            </a:br>
            <a:r>
              <a:rPr lang="en-GB"/>
              <a:t>PROSPECTS Partnership</a:t>
            </a:r>
          </a:p>
        </p:txBody>
      </p:sp>
    </p:spTree>
    <p:extLst>
      <p:ext uri="{BB962C8B-B14F-4D97-AF65-F5344CB8AC3E}">
        <p14:creationId xmlns:p14="http://schemas.microsoft.com/office/powerpoint/2010/main" val="845291760"/>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Standard slide">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88569F88-9793-7A48-A396-AC5E5EF7907D}"/>
              </a:ext>
            </a:extLst>
          </p:cNvPr>
          <p:cNvGraphicFramePr>
            <a:graphicFrameLocks noChangeAspect="1"/>
          </p:cNvGraphicFramePr>
          <p:nvPr userDrawn="1">
            <p:custDataLst>
              <p:tags r:id="rId1"/>
            </p:custDataLst>
            <p:extLst>
              <p:ext uri="{D42A27DB-BD31-4B8C-83A1-F6EECF244321}">
                <p14:modId xmlns:p14="http://schemas.microsoft.com/office/powerpoint/2010/main" val="1318046738"/>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8" name="Object 7" hidden="1">
                        <a:extLst>
                          <a:ext uri="{FF2B5EF4-FFF2-40B4-BE49-F238E27FC236}">
                            <a16:creationId xmlns:a16="http://schemas.microsoft.com/office/drawing/2014/main" id="{88569F88-9793-7A48-A396-AC5E5EF7907D}"/>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PROSPECTS Partnership </a:t>
            </a:r>
          </a:p>
        </p:txBody>
      </p:sp>
      <p:sp>
        <p:nvSpPr>
          <p:cNvPr id="6" name="Slide Number Placeholder 5"/>
          <p:cNvSpPr>
            <a:spLocks noGrp="1"/>
          </p:cNvSpPr>
          <p:nvPr>
            <p:ph type="sldNum" sz="quarter" idx="12"/>
          </p:nvPr>
        </p:nvSpPr>
        <p:spPr/>
        <p:txBody>
          <a:bodyPr/>
          <a:lstStyle/>
          <a:p>
            <a:fld id="{85C6585F-44D6-44EF-932A-0B0AFC9A8A7D}" type="slidenum">
              <a:rPr lang="en-US" smtClean="0"/>
              <a:t>‹#›</a:t>
            </a:fld>
            <a:endParaRPr lang="en-US"/>
          </a:p>
        </p:txBody>
      </p:sp>
      <p:sp>
        <p:nvSpPr>
          <p:cNvPr id="10" name="Content Placeholder 42">
            <a:extLst>
              <a:ext uri="{FF2B5EF4-FFF2-40B4-BE49-F238E27FC236}">
                <a16:creationId xmlns:a16="http://schemas.microsoft.com/office/drawing/2014/main" id="{8F751979-1158-1C41-95FA-68CE931B1E66}"/>
              </a:ext>
            </a:extLst>
          </p:cNvPr>
          <p:cNvSpPr>
            <a:spLocks noGrp="1"/>
          </p:cNvSpPr>
          <p:nvPr>
            <p:ph sz="quarter" idx="14" hasCustomPrompt="1"/>
          </p:nvPr>
        </p:nvSpPr>
        <p:spPr>
          <a:xfrm>
            <a:off x="510253" y="826290"/>
            <a:ext cx="8799964" cy="391757"/>
          </a:xfrm>
        </p:spPr>
        <p:txBody>
          <a:bodyPr>
            <a:noAutofit/>
          </a:bodyPr>
          <a:lstStyle>
            <a:lvl1pPr marL="0" indent="0">
              <a:buNone/>
              <a:defRPr sz="1625">
                <a:solidFill>
                  <a:schemeClr val="bg1">
                    <a:lumMod val="50000"/>
                  </a:schemeClr>
                </a:solidFill>
              </a:defRPr>
            </a:lvl1pPr>
          </a:lstStyle>
          <a:p>
            <a:pPr lvl="0"/>
            <a:r>
              <a:rPr lang="en-GB"/>
              <a:t>Action-orientated sub-title</a:t>
            </a:r>
          </a:p>
        </p:txBody>
      </p:sp>
      <p:sp>
        <p:nvSpPr>
          <p:cNvPr id="11" name="Content Placeholder 42">
            <a:extLst>
              <a:ext uri="{FF2B5EF4-FFF2-40B4-BE49-F238E27FC236}">
                <a16:creationId xmlns:a16="http://schemas.microsoft.com/office/drawing/2014/main" id="{A2BECFB9-AD53-554A-8365-0A1FD83A6107}"/>
              </a:ext>
            </a:extLst>
          </p:cNvPr>
          <p:cNvSpPr>
            <a:spLocks noGrp="1"/>
          </p:cNvSpPr>
          <p:nvPr>
            <p:ph sz="quarter" idx="13" hasCustomPrompt="1"/>
          </p:nvPr>
        </p:nvSpPr>
        <p:spPr>
          <a:xfrm>
            <a:off x="510254" y="51509"/>
            <a:ext cx="5483837" cy="667746"/>
          </a:xfrm>
        </p:spPr>
        <p:txBody>
          <a:bodyPr>
            <a:normAutofit/>
          </a:bodyPr>
          <a:lstStyle>
            <a:lvl1pPr marL="0" indent="0">
              <a:buNone/>
              <a:defRPr sz="2275">
                <a:solidFill>
                  <a:schemeClr val="tx1"/>
                </a:solidFill>
              </a:defRPr>
            </a:lvl1pPr>
          </a:lstStyle>
          <a:p>
            <a:pPr lvl="0"/>
            <a:r>
              <a:rPr lang="en-GB"/>
              <a:t>Slide title</a:t>
            </a:r>
          </a:p>
        </p:txBody>
      </p:sp>
    </p:spTree>
    <p:extLst>
      <p:ext uri="{BB962C8B-B14F-4D97-AF65-F5344CB8AC3E}">
        <p14:creationId xmlns:p14="http://schemas.microsoft.com/office/powerpoint/2010/main" val="3810698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147" y="364197"/>
            <a:ext cx="8545295" cy="1322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147" y="1820976"/>
            <a:ext cx="8545295" cy="434025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147" y="6340167"/>
            <a:ext cx="2229207" cy="364195"/>
          </a:xfrm>
          <a:prstGeom prst="rect">
            <a:avLst/>
          </a:prstGeom>
        </p:spPr>
        <p:txBody>
          <a:bodyPr vert="horz" lIns="91440" tIns="45720" rIns="91440" bIns="45720" rtlCol="0" anchor="ctr"/>
          <a:lstStyle>
            <a:lvl1pPr algn="l">
              <a:defRPr sz="1197">
                <a:solidFill>
                  <a:schemeClr val="tx1">
                    <a:tint val="82000"/>
                  </a:schemeClr>
                </a:solidFill>
              </a:defRPr>
            </a:lvl1pPr>
          </a:lstStyle>
          <a:p>
            <a:fld id="{323B6773-6374-804F-8233-07E030BF35A3}" type="datetimeFigureOut">
              <a:rPr lang="en-FR" smtClean="0"/>
              <a:t>09/11/2026</a:t>
            </a:fld>
            <a:endParaRPr lang="en-FR"/>
          </a:p>
        </p:txBody>
      </p:sp>
      <p:sp>
        <p:nvSpPr>
          <p:cNvPr id="5" name="Footer Placeholder 4"/>
          <p:cNvSpPr>
            <a:spLocks noGrp="1"/>
          </p:cNvSpPr>
          <p:nvPr>
            <p:ph type="ftr" sz="quarter" idx="3"/>
          </p:nvPr>
        </p:nvSpPr>
        <p:spPr>
          <a:xfrm>
            <a:off x="3281889" y="6340167"/>
            <a:ext cx="3343811" cy="364195"/>
          </a:xfrm>
          <a:prstGeom prst="rect">
            <a:avLst/>
          </a:prstGeom>
        </p:spPr>
        <p:txBody>
          <a:bodyPr vert="horz" lIns="91440" tIns="45720" rIns="91440" bIns="45720" rtlCol="0" anchor="ctr"/>
          <a:lstStyle>
            <a:lvl1pPr algn="ctr">
              <a:defRPr sz="1197">
                <a:solidFill>
                  <a:schemeClr val="tx1">
                    <a:tint val="82000"/>
                  </a:schemeClr>
                </a:solidFill>
              </a:defRPr>
            </a:lvl1pPr>
          </a:lstStyle>
          <a:p>
            <a:endParaRPr lang="en-FR"/>
          </a:p>
        </p:txBody>
      </p:sp>
      <p:sp>
        <p:nvSpPr>
          <p:cNvPr id="6" name="Slide Number Placeholder 5"/>
          <p:cNvSpPr>
            <a:spLocks noGrp="1"/>
          </p:cNvSpPr>
          <p:nvPr>
            <p:ph type="sldNum" sz="quarter" idx="4"/>
          </p:nvPr>
        </p:nvSpPr>
        <p:spPr>
          <a:xfrm>
            <a:off x="6997234" y="6340167"/>
            <a:ext cx="2229207" cy="364195"/>
          </a:xfrm>
          <a:prstGeom prst="rect">
            <a:avLst/>
          </a:prstGeom>
        </p:spPr>
        <p:txBody>
          <a:bodyPr vert="horz" lIns="91440" tIns="45720" rIns="91440" bIns="45720" rtlCol="0" anchor="ctr"/>
          <a:lstStyle>
            <a:lvl1pPr algn="r">
              <a:defRPr sz="1197">
                <a:solidFill>
                  <a:schemeClr val="tx1">
                    <a:tint val="82000"/>
                  </a:schemeClr>
                </a:solidFill>
              </a:defRPr>
            </a:lvl1pPr>
          </a:lstStyle>
          <a:p>
            <a:fld id="{B1EE844D-D8BB-5A4A-9862-D4D049E7BB91}" type="slidenum">
              <a:rPr lang="en-FR" smtClean="0"/>
              <a:t>‹#›</a:t>
            </a:fld>
            <a:endParaRPr lang="en-FR"/>
          </a:p>
        </p:txBody>
      </p:sp>
    </p:spTree>
    <p:extLst>
      <p:ext uri="{BB962C8B-B14F-4D97-AF65-F5344CB8AC3E}">
        <p14:creationId xmlns:p14="http://schemas.microsoft.com/office/powerpoint/2010/main" val="38368698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xStyles>
    <p:titleStyle>
      <a:lvl1pPr algn="l" defTabSz="912114"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29" indent="-228029" algn="l" defTabSz="912114" rtl="0" eaLnBrk="1" latinLnBrk="0" hangingPunct="1">
        <a:lnSpc>
          <a:spcPct val="90000"/>
        </a:lnSpc>
        <a:spcBef>
          <a:spcPts val="998"/>
        </a:spcBef>
        <a:buFont typeface="Arial" panose="020B0604020202020204" pitchFamily="34" charset="0"/>
        <a:buChar char="•"/>
        <a:defRPr sz="2793" kern="1200">
          <a:solidFill>
            <a:schemeClr val="tx1"/>
          </a:solidFill>
          <a:latin typeface="+mn-lt"/>
          <a:ea typeface="+mn-ea"/>
          <a:cs typeface="+mn-cs"/>
        </a:defRPr>
      </a:lvl1pPr>
      <a:lvl2pPr marL="684086" indent="-228029" algn="l" defTabSz="912114"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143" indent="-228029" algn="l" defTabSz="912114"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200"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257"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314"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371"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428"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485"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114" rtl="0" eaLnBrk="1" latinLnBrk="0" hangingPunct="1">
        <a:defRPr sz="1795" kern="1200">
          <a:solidFill>
            <a:schemeClr val="tx1"/>
          </a:solidFill>
          <a:latin typeface="+mn-lt"/>
          <a:ea typeface="+mn-ea"/>
          <a:cs typeface="+mn-cs"/>
        </a:defRPr>
      </a:lvl1pPr>
      <a:lvl2pPr marL="456057" algn="l" defTabSz="912114" rtl="0" eaLnBrk="1" latinLnBrk="0" hangingPunct="1">
        <a:defRPr sz="1795" kern="1200">
          <a:solidFill>
            <a:schemeClr val="tx1"/>
          </a:solidFill>
          <a:latin typeface="+mn-lt"/>
          <a:ea typeface="+mn-ea"/>
          <a:cs typeface="+mn-cs"/>
        </a:defRPr>
      </a:lvl2pPr>
      <a:lvl3pPr marL="912114" algn="l" defTabSz="912114" rtl="0" eaLnBrk="1" latinLnBrk="0" hangingPunct="1">
        <a:defRPr sz="1795" kern="1200">
          <a:solidFill>
            <a:schemeClr val="tx1"/>
          </a:solidFill>
          <a:latin typeface="+mn-lt"/>
          <a:ea typeface="+mn-ea"/>
          <a:cs typeface="+mn-cs"/>
        </a:defRPr>
      </a:lvl3pPr>
      <a:lvl4pPr marL="1368171" algn="l" defTabSz="912114" rtl="0" eaLnBrk="1" latinLnBrk="0" hangingPunct="1">
        <a:defRPr sz="1795" kern="1200">
          <a:solidFill>
            <a:schemeClr val="tx1"/>
          </a:solidFill>
          <a:latin typeface="+mn-lt"/>
          <a:ea typeface="+mn-ea"/>
          <a:cs typeface="+mn-cs"/>
        </a:defRPr>
      </a:lvl4pPr>
      <a:lvl5pPr marL="1824228" algn="l" defTabSz="912114" rtl="0" eaLnBrk="1" latinLnBrk="0" hangingPunct="1">
        <a:defRPr sz="1795" kern="1200">
          <a:solidFill>
            <a:schemeClr val="tx1"/>
          </a:solidFill>
          <a:latin typeface="+mn-lt"/>
          <a:ea typeface="+mn-ea"/>
          <a:cs typeface="+mn-cs"/>
        </a:defRPr>
      </a:lvl5pPr>
      <a:lvl6pPr marL="2280285" algn="l" defTabSz="912114" rtl="0" eaLnBrk="1" latinLnBrk="0" hangingPunct="1">
        <a:defRPr sz="1795" kern="1200">
          <a:solidFill>
            <a:schemeClr val="tx1"/>
          </a:solidFill>
          <a:latin typeface="+mn-lt"/>
          <a:ea typeface="+mn-ea"/>
          <a:cs typeface="+mn-cs"/>
        </a:defRPr>
      </a:lvl6pPr>
      <a:lvl7pPr marL="2736342" algn="l" defTabSz="912114" rtl="0" eaLnBrk="1" latinLnBrk="0" hangingPunct="1">
        <a:defRPr sz="1795" kern="1200">
          <a:solidFill>
            <a:schemeClr val="tx1"/>
          </a:solidFill>
          <a:latin typeface="+mn-lt"/>
          <a:ea typeface="+mn-ea"/>
          <a:cs typeface="+mn-cs"/>
        </a:defRPr>
      </a:lvl7pPr>
      <a:lvl8pPr marL="3192399" algn="l" defTabSz="912114" rtl="0" eaLnBrk="1" latinLnBrk="0" hangingPunct="1">
        <a:defRPr sz="1795" kern="1200">
          <a:solidFill>
            <a:schemeClr val="tx1"/>
          </a:solidFill>
          <a:latin typeface="+mn-lt"/>
          <a:ea typeface="+mn-ea"/>
          <a:cs typeface="+mn-cs"/>
        </a:defRPr>
      </a:lvl8pPr>
      <a:lvl9pPr marL="3648456" algn="l" defTabSz="912114" rtl="0" eaLnBrk="1" latinLnBrk="0" hangingPunct="1">
        <a:defRPr sz="17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14.svg"/><Relationship Id="rId4" Type="http://schemas.openxmlformats.org/officeDocument/2006/relationships/image" Target="../media/image13.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hyperlink" Target="https://www.linkedin.com/pulse/understanding-theory-change-development-projects-alpha-pesanai-velxc" TargetMode="External"/><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F429F-679C-DFD4-69B8-EB42274AE7D9}"/>
            </a:ext>
          </a:extLst>
        </p:cNvPr>
        <p:cNvGrpSpPr/>
        <p:nvPr/>
      </p:nvGrpSpPr>
      <p:grpSpPr>
        <a:xfrm>
          <a:off x="0" y="0"/>
          <a:ext cx="0" cy="0"/>
          <a:chOff x="0" y="0"/>
          <a:chExt cx="0" cy="0"/>
        </a:xfrm>
      </p:grpSpPr>
      <p:pic>
        <p:nvPicPr>
          <p:cNvPr id="9" name="Picture 8" descr="A child with a backpack in a classroom&#10;&#10;AI-generated content may be incorrect.">
            <a:extLst>
              <a:ext uri="{FF2B5EF4-FFF2-40B4-BE49-F238E27FC236}">
                <a16:creationId xmlns:a16="http://schemas.microsoft.com/office/drawing/2014/main" id="{7A74787A-3451-32FB-FE85-8F21B2C6C2CE}"/>
              </a:ext>
            </a:extLst>
          </p:cNvPr>
          <p:cNvPicPr>
            <a:picLocks noChangeAspect="1"/>
          </p:cNvPicPr>
          <p:nvPr/>
        </p:nvPicPr>
        <p:blipFill>
          <a:blip r:embed="rId2"/>
          <a:stretch>
            <a:fillRect/>
          </a:stretch>
        </p:blipFill>
        <p:spPr>
          <a:xfrm>
            <a:off x="-22098" y="-18505"/>
            <a:ext cx="9941776" cy="6627851"/>
          </a:xfrm>
          <a:prstGeom prst="rect">
            <a:avLst/>
          </a:prstGeom>
        </p:spPr>
      </p:pic>
      <p:sp>
        <p:nvSpPr>
          <p:cNvPr id="2" name="Rectangle 1">
            <a:extLst>
              <a:ext uri="{FF2B5EF4-FFF2-40B4-BE49-F238E27FC236}">
                <a16:creationId xmlns:a16="http://schemas.microsoft.com/office/drawing/2014/main" id="{8CBB7934-A945-D3DB-367A-288B94A9063E}"/>
              </a:ext>
            </a:extLst>
          </p:cNvPr>
          <p:cNvSpPr/>
          <p:nvPr/>
        </p:nvSpPr>
        <p:spPr>
          <a:xfrm>
            <a:off x="-22098" y="-17734"/>
            <a:ext cx="332276" cy="6858272"/>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43" dirty="0"/>
          </a:p>
        </p:txBody>
      </p:sp>
      <p:sp>
        <p:nvSpPr>
          <p:cNvPr id="11" name="TextBox 10">
            <a:extLst>
              <a:ext uri="{FF2B5EF4-FFF2-40B4-BE49-F238E27FC236}">
                <a16:creationId xmlns:a16="http://schemas.microsoft.com/office/drawing/2014/main" id="{0D5D20B7-0D03-A5DA-0A98-D3468F162B93}"/>
              </a:ext>
            </a:extLst>
          </p:cNvPr>
          <p:cNvSpPr txBox="1"/>
          <p:nvPr/>
        </p:nvSpPr>
        <p:spPr>
          <a:xfrm>
            <a:off x="310178" y="264727"/>
            <a:ext cx="9607919" cy="430887"/>
          </a:xfrm>
          <a:prstGeom prst="rect">
            <a:avLst/>
          </a:prstGeom>
          <a:solidFill>
            <a:srgbClr val="15A6EA"/>
          </a:solidFill>
        </p:spPr>
        <p:txBody>
          <a:bodyPr wrap="square" lIns="24860" tIns="0" rIns="24860" bIns="0" rtlCol="0">
            <a:spAutoFit/>
          </a:bodyPr>
          <a:lstStyle/>
          <a:p>
            <a:r>
              <a:rPr lang="en-US" sz="2800" dirty="0">
                <a:solidFill>
                  <a:schemeClr val="bg1"/>
                </a:solidFill>
              </a:rPr>
              <a:t>PROSPECTS 2.0. </a:t>
            </a:r>
          </a:p>
        </p:txBody>
      </p:sp>
      <p:sp>
        <p:nvSpPr>
          <p:cNvPr id="5" name="TextBox 4">
            <a:extLst>
              <a:ext uri="{FF2B5EF4-FFF2-40B4-BE49-F238E27FC236}">
                <a16:creationId xmlns:a16="http://schemas.microsoft.com/office/drawing/2014/main" id="{C2308A35-6B3F-5C8A-C0B8-DF82EE30A830}"/>
              </a:ext>
            </a:extLst>
          </p:cNvPr>
          <p:cNvSpPr txBox="1"/>
          <p:nvPr/>
        </p:nvSpPr>
        <p:spPr>
          <a:xfrm>
            <a:off x="1355594" y="6657246"/>
            <a:ext cx="7942190" cy="169277"/>
          </a:xfrm>
          <a:prstGeom prst="rect">
            <a:avLst/>
          </a:prstGeom>
          <a:noFill/>
        </p:spPr>
        <p:txBody>
          <a:bodyPr wrap="square" lIns="24860" tIns="0" rIns="24860" bIns="0" rtlCol="0">
            <a:spAutoFit/>
          </a:bodyPr>
          <a:lstStyle/>
          <a:p>
            <a:pPr algn="ctr"/>
            <a:r>
              <a:rPr lang="en-US" sz="1100" dirty="0"/>
              <a:t>ITERATIVE EVALUATION – SUDAN CO (2026)</a:t>
            </a:r>
          </a:p>
        </p:txBody>
      </p:sp>
      <p:pic>
        <p:nvPicPr>
          <p:cNvPr id="6" name="Picture 2" descr="unicef-logo-vector | Le Monde des ados">
            <a:extLst>
              <a:ext uri="{FF2B5EF4-FFF2-40B4-BE49-F238E27FC236}">
                <a16:creationId xmlns:a16="http://schemas.microsoft.com/office/drawing/2014/main" id="{14108CA6-50B7-9AE6-655E-E28B0F812191}"/>
              </a:ext>
            </a:extLst>
          </p:cNvPr>
          <p:cNvPicPr>
            <a:picLocks noChangeAspect="1" noChangeArrowheads="1"/>
          </p:cNvPicPr>
          <p:nvPr/>
        </p:nvPicPr>
        <p:blipFill>
          <a:blip r:embed="rId3" cstate="print">
            <a:biLevel thresh="50000"/>
            <a:extLst>
              <a:ext uri="{28A0092B-C50C-407E-A947-70E740481C1C}">
                <a14:useLocalDpi xmlns:a14="http://schemas.microsoft.com/office/drawing/2010/main"/>
              </a:ext>
            </a:extLst>
          </a:blip>
          <a:srcRect/>
          <a:stretch>
            <a:fillRect/>
          </a:stretch>
        </p:blipFill>
        <p:spPr bwMode="auto">
          <a:xfrm>
            <a:off x="9121995" y="-152155"/>
            <a:ext cx="775445" cy="55053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1A94F94-BDF1-8CCF-9095-7663DFBE2859}"/>
              </a:ext>
            </a:extLst>
          </p:cNvPr>
          <p:cNvSpPr txBox="1"/>
          <p:nvPr/>
        </p:nvSpPr>
        <p:spPr>
          <a:xfrm>
            <a:off x="2978853" y="264726"/>
            <a:ext cx="5833754" cy="430887"/>
          </a:xfrm>
          <a:prstGeom prst="rect">
            <a:avLst/>
          </a:prstGeom>
          <a:solidFill>
            <a:schemeClr val="accent5">
              <a:lumMod val="75000"/>
            </a:schemeClr>
          </a:solidFill>
        </p:spPr>
        <p:txBody>
          <a:bodyPr wrap="square" lIns="24860" tIns="0" rIns="24860" bIns="0" rtlCol="0">
            <a:spAutoFit/>
          </a:bodyPr>
          <a:lstStyle/>
          <a:p>
            <a:r>
              <a:rPr lang="en-US" sz="2800" dirty="0">
                <a:solidFill>
                  <a:schemeClr val="bg1"/>
                </a:solidFill>
              </a:rPr>
              <a:t>INTEGRATED RESULTS FRAMEWORK</a:t>
            </a:r>
          </a:p>
        </p:txBody>
      </p:sp>
    </p:spTree>
    <p:extLst>
      <p:ext uri="{BB962C8B-B14F-4D97-AF65-F5344CB8AC3E}">
        <p14:creationId xmlns:p14="http://schemas.microsoft.com/office/powerpoint/2010/main" val="2521806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08075-890D-30D8-5E97-CE3BCF51FBDF}"/>
            </a:ext>
          </a:extLst>
        </p:cNvPr>
        <p:cNvGrpSpPr/>
        <p:nvPr/>
      </p:nvGrpSpPr>
      <p:grpSpPr>
        <a:xfrm>
          <a:off x="0" y="0"/>
          <a:ext cx="0" cy="0"/>
          <a:chOff x="0" y="0"/>
          <a:chExt cx="0" cy="0"/>
        </a:xfrm>
      </p:grpSpPr>
      <p:sp>
        <p:nvSpPr>
          <p:cNvPr id="20" name="Rectangle 19">
            <a:extLst>
              <a:ext uri="{FF2B5EF4-FFF2-40B4-BE49-F238E27FC236}">
                <a16:creationId xmlns:a16="http://schemas.microsoft.com/office/drawing/2014/main" id="{CA9ED1A6-DFA8-9CC3-66D3-3CF967B43AB9}"/>
              </a:ext>
            </a:extLst>
          </p:cNvPr>
          <p:cNvSpPr/>
          <p:nvPr/>
        </p:nvSpPr>
        <p:spPr>
          <a:xfrm>
            <a:off x="268607" y="1484438"/>
            <a:ext cx="4000182" cy="4570960"/>
          </a:xfrm>
          <a:prstGeom prst="rect">
            <a:avLst/>
          </a:prstGeom>
          <a:gradFill>
            <a:gsLst>
              <a:gs pos="0">
                <a:schemeClr val="accent1">
                  <a:lumMod val="5000"/>
                  <a:lumOff val="95000"/>
                </a:schemeClr>
              </a:gs>
              <a:gs pos="91000">
                <a:schemeClr val="bg1">
                  <a:lumMod val="85000"/>
                </a:schemeClr>
              </a:gs>
              <a:gs pos="100000">
                <a:schemeClr val="bg1">
                  <a:lumMod val="95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7B2DFB39-DE2C-BC72-C7C7-6AB5AADD5E2B}"/>
              </a:ext>
            </a:extLst>
          </p:cNvPr>
          <p:cNvSpPr/>
          <p:nvPr/>
        </p:nvSpPr>
        <p:spPr>
          <a:xfrm>
            <a:off x="5692291" y="1245936"/>
            <a:ext cx="3454997" cy="3829168"/>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E828D83F-6AAF-F471-FAAF-C088837A190F}"/>
              </a:ext>
            </a:extLst>
          </p:cNvPr>
          <p:cNvSpPr txBox="1"/>
          <p:nvPr/>
        </p:nvSpPr>
        <p:spPr>
          <a:xfrm>
            <a:off x="270554" y="1053551"/>
            <a:ext cx="3998235" cy="430887"/>
          </a:xfrm>
          <a:prstGeom prst="rect">
            <a:avLst/>
          </a:prstGeom>
          <a:solidFill>
            <a:srgbClr val="15A6EA"/>
          </a:solidFill>
        </p:spPr>
        <p:txBody>
          <a:bodyPr wrap="square" lIns="24860" tIns="0" rIns="24860" bIns="0" rtlCol="0">
            <a:spAutoFit/>
          </a:bodyPr>
          <a:lstStyle/>
          <a:p>
            <a:pPr algn="ctr"/>
            <a:r>
              <a:rPr lang="en-US" sz="1400" dirty="0">
                <a:solidFill>
                  <a:schemeClr val="bg1"/>
                </a:solidFill>
                <a:latin typeface="Helvetica" panose="020B0604020202020204" pitchFamily="34" charset="0"/>
                <a:cs typeface="Helvetica" panose="020B0604020202020204" pitchFamily="34" charset="0"/>
              </a:rPr>
              <a:t>Key Challenges Identified in the Iteration 1: October 2024 - February 2025</a:t>
            </a:r>
          </a:p>
        </p:txBody>
      </p:sp>
      <p:sp>
        <p:nvSpPr>
          <p:cNvPr id="7" name="TextBox 6">
            <a:extLst>
              <a:ext uri="{FF2B5EF4-FFF2-40B4-BE49-F238E27FC236}">
                <a16:creationId xmlns:a16="http://schemas.microsoft.com/office/drawing/2014/main" id="{98E9B234-B2C1-BD8F-3FA6-8C544775F59B}"/>
              </a:ext>
            </a:extLst>
          </p:cNvPr>
          <p:cNvSpPr txBox="1"/>
          <p:nvPr/>
        </p:nvSpPr>
        <p:spPr>
          <a:xfrm>
            <a:off x="463340" y="1812367"/>
            <a:ext cx="3408224" cy="769441"/>
          </a:xfrm>
          <a:prstGeom prst="rect">
            <a:avLst/>
          </a:prstGeom>
          <a:noFill/>
        </p:spPr>
        <p:txBody>
          <a:bodyPr wrap="square">
            <a:spAutoFit/>
          </a:bodyPr>
          <a:lstStyle/>
          <a:p>
            <a:pPr algn="ctr"/>
            <a:r>
              <a:rPr lang="en-US" sz="1100" i="1" kern="100" dirty="0">
                <a:effectLst/>
                <a:latin typeface="Helvetica" panose="020B0604020202020204" pitchFamily="34" charset="0"/>
                <a:ea typeface="Aptos" panose="020B0004020202020204" pitchFamily="34" charset="0"/>
                <a:cs typeface="Helvetica" panose="020B0604020202020204" pitchFamily="34" charset="0"/>
              </a:rPr>
              <a:t>“The need to </a:t>
            </a:r>
            <a:r>
              <a:rPr lang="en-US" sz="1100" b="1" i="1" kern="100" dirty="0">
                <a:effectLst/>
                <a:latin typeface="Helvetica" panose="020B0604020202020204" pitchFamily="34" charset="0"/>
                <a:ea typeface="Aptos" panose="020B0004020202020204" pitchFamily="34" charset="0"/>
                <a:cs typeface="Helvetica" panose="020B0604020202020204" pitchFamily="34" charset="0"/>
              </a:rPr>
              <a:t>reviewing all existing frameworks, interconnect them and put </a:t>
            </a:r>
            <a:r>
              <a:rPr lang="en-US" sz="1100" i="1" kern="100" dirty="0">
                <a:effectLst/>
                <a:latin typeface="Helvetica" panose="020B0604020202020204" pitchFamily="34" charset="0"/>
                <a:ea typeface="Aptos" panose="020B0004020202020204" pitchFamily="34" charset="0"/>
                <a:cs typeface="Helvetica" panose="020B0604020202020204" pitchFamily="34" charset="0"/>
              </a:rPr>
              <a:t>a </a:t>
            </a:r>
            <a:r>
              <a:rPr lang="en-US" sz="1100" b="1" i="1" kern="100" dirty="0">
                <a:effectLst/>
                <a:latin typeface="Helvetica" panose="020B0604020202020204" pitchFamily="34" charset="0"/>
                <a:ea typeface="Aptos" panose="020B0004020202020204" pitchFamily="34" charset="0"/>
                <a:cs typeface="Helvetica" panose="020B0604020202020204" pitchFamily="34" charset="0"/>
              </a:rPr>
              <a:t>strong emphasis on achieving high-level outcomes</a:t>
            </a:r>
            <a:r>
              <a:rPr lang="en-US" sz="1100" i="1" kern="100" dirty="0">
                <a:effectLst/>
                <a:latin typeface="Helvetica" panose="020B0604020202020204" pitchFamily="34" charset="0"/>
                <a:ea typeface="Aptos" panose="020B0004020202020204" pitchFamily="34" charset="0"/>
                <a:cs typeface="Helvetica" panose="020B0604020202020204" pitchFamily="34" charset="0"/>
              </a:rPr>
              <a:t>. Linking activities to policy-level outcome</a:t>
            </a:r>
            <a:r>
              <a:rPr lang="en-US" sz="1100" i="1" kern="100" dirty="0">
                <a:latin typeface="Helvetica" panose="020B0604020202020204" pitchFamily="34" charset="0"/>
                <a:ea typeface="Aptos" panose="020B0004020202020204" pitchFamily="34" charset="0"/>
                <a:cs typeface="Helvetica" panose="020B0604020202020204" pitchFamily="34" charset="0"/>
              </a:rPr>
              <a:t>s”</a:t>
            </a:r>
            <a:endParaRPr lang="en-US" sz="1100" i="1" dirty="0">
              <a:latin typeface="Helvetica" panose="020B0604020202020204" pitchFamily="34" charset="0"/>
              <a:cs typeface="Helvetica" panose="020B0604020202020204" pitchFamily="34" charset="0"/>
            </a:endParaRPr>
          </a:p>
        </p:txBody>
      </p:sp>
      <p:sp>
        <p:nvSpPr>
          <p:cNvPr id="11" name="TextBox 10">
            <a:extLst>
              <a:ext uri="{FF2B5EF4-FFF2-40B4-BE49-F238E27FC236}">
                <a16:creationId xmlns:a16="http://schemas.microsoft.com/office/drawing/2014/main" id="{953244E3-02C2-A269-ADA4-6B7F11EDE3A8}"/>
              </a:ext>
            </a:extLst>
          </p:cNvPr>
          <p:cNvSpPr txBox="1"/>
          <p:nvPr/>
        </p:nvSpPr>
        <p:spPr>
          <a:xfrm>
            <a:off x="601428" y="4860489"/>
            <a:ext cx="3179056" cy="1107996"/>
          </a:xfrm>
          <a:prstGeom prst="rect">
            <a:avLst/>
          </a:prstGeom>
          <a:noFill/>
        </p:spPr>
        <p:txBody>
          <a:bodyPr wrap="square">
            <a:spAutoFit/>
          </a:bodyPr>
          <a:lstStyle/>
          <a:p>
            <a:pPr algn="ctr"/>
            <a:r>
              <a:rPr lang="en-US" sz="1100" i="1" kern="100" dirty="0">
                <a:effectLst/>
                <a:latin typeface="Helvetica" panose="020B0604020202020204" pitchFamily="34" charset="0"/>
                <a:ea typeface="Aptos" panose="020B0004020202020204" pitchFamily="34" charset="0"/>
                <a:cs typeface="Helvetica" panose="020B0604020202020204" pitchFamily="34" charset="0"/>
              </a:rPr>
              <a:t>“There is a </a:t>
            </a:r>
            <a:r>
              <a:rPr lang="en-US" sz="1100" b="1" i="1" kern="100" dirty="0">
                <a:effectLst/>
                <a:latin typeface="Helvetica" panose="020B0604020202020204" pitchFamily="34" charset="0"/>
                <a:ea typeface="Aptos" panose="020B0004020202020204" pitchFamily="34" charset="0"/>
                <a:cs typeface="Helvetica" panose="020B0604020202020204" pitchFamily="34" charset="0"/>
              </a:rPr>
              <a:t>strong emphasis on collaboration between different pillars</a:t>
            </a:r>
            <a:r>
              <a:rPr lang="en-US" sz="1100" i="1" kern="100" dirty="0">
                <a:effectLst/>
                <a:latin typeface="Helvetica" panose="020B0604020202020204" pitchFamily="34" charset="0"/>
                <a:ea typeface="Aptos" panose="020B0004020202020204" pitchFamily="34" charset="0"/>
                <a:cs typeface="Helvetica" panose="020B0604020202020204" pitchFamily="34" charset="0"/>
              </a:rPr>
              <a:t>. This includes joint program documents and coordination meetings. The primary area for improvement is internal coordination among pillars, inter-pillar planning in addition to pillar-specific planning.”</a:t>
            </a:r>
            <a:endParaRPr lang="en-US" sz="1100" i="1" dirty="0">
              <a:latin typeface="Helvetica" panose="020B06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142F6FBE-9CD2-611F-1D34-7B6C9B2D0696}"/>
              </a:ext>
            </a:extLst>
          </p:cNvPr>
          <p:cNvSpPr txBox="1"/>
          <p:nvPr/>
        </p:nvSpPr>
        <p:spPr>
          <a:xfrm>
            <a:off x="611942" y="4310054"/>
            <a:ext cx="3111021" cy="430887"/>
          </a:xfrm>
          <a:prstGeom prst="rect">
            <a:avLst/>
          </a:prstGeom>
          <a:noFill/>
        </p:spPr>
        <p:txBody>
          <a:bodyPr wrap="square">
            <a:spAutoFit/>
          </a:bodyPr>
          <a:lstStyle/>
          <a:p>
            <a:pPr algn="ctr"/>
            <a:r>
              <a:rPr lang="en-US" sz="1100" b="1" i="1" kern="100" dirty="0">
                <a:effectLst/>
                <a:latin typeface="Helvetica" panose="020B0604020202020204" pitchFamily="34" charset="0"/>
                <a:ea typeface="Aptos" panose="020B0004020202020204" pitchFamily="34" charset="0"/>
                <a:cs typeface="Helvetica" panose="020B0604020202020204" pitchFamily="34" charset="0"/>
              </a:rPr>
              <a:t>“Limited interconnections across pillars, </a:t>
            </a:r>
            <a:r>
              <a:rPr lang="en-US" sz="1100" i="1" kern="100" dirty="0">
                <a:effectLst/>
                <a:latin typeface="Helvetica" panose="020B0604020202020204" pitchFamily="34" charset="0"/>
                <a:ea typeface="Aptos" panose="020B0004020202020204" pitchFamily="34" charset="0"/>
                <a:cs typeface="Helvetica" panose="020B0604020202020204" pitchFamily="34" charset="0"/>
              </a:rPr>
              <a:t>and the pillar system leading to think in siloes”</a:t>
            </a:r>
            <a:endParaRPr lang="en-US" sz="1100" i="1" dirty="0">
              <a:latin typeface="Helvetica" panose="020B0604020202020204" pitchFamily="34" charset="0"/>
              <a:cs typeface="Helvetica" panose="020B0604020202020204" pitchFamily="34" charset="0"/>
            </a:endParaRPr>
          </a:p>
        </p:txBody>
      </p:sp>
      <p:sp>
        <p:nvSpPr>
          <p:cNvPr id="17" name="TextBox 16">
            <a:extLst>
              <a:ext uri="{FF2B5EF4-FFF2-40B4-BE49-F238E27FC236}">
                <a16:creationId xmlns:a16="http://schemas.microsoft.com/office/drawing/2014/main" id="{6F1824CC-FF50-9DD6-17AB-C2ECABC75848}"/>
              </a:ext>
            </a:extLst>
          </p:cNvPr>
          <p:cNvSpPr txBox="1"/>
          <p:nvPr/>
        </p:nvSpPr>
        <p:spPr>
          <a:xfrm>
            <a:off x="399507" y="3421066"/>
            <a:ext cx="3408225" cy="769441"/>
          </a:xfrm>
          <a:prstGeom prst="rect">
            <a:avLst/>
          </a:prstGeom>
          <a:noFill/>
        </p:spPr>
        <p:txBody>
          <a:bodyPr wrap="square">
            <a:spAutoFit/>
          </a:bodyPr>
          <a:lstStyle/>
          <a:p>
            <a:pPr algn="ctr"/>
            <a:r>
              <a:rPr lang="en-US" sz="1100" i="1" kern="100" dirty="0">
                <a:effectLst/>
                <a:latin typeface="Helvetica" panose="020B0604020202020204" pitchFamily="34" charset="0"/>
                <a:ea typeface="Aptos" panose="020B0004020202020204" pitchFamily="34" charset="0"/>
                <a:cs typeface="Helvetica" panose="020B0604020202020204" pitchFamily="34" charset="0"/>
              </a:rPr>
              <a:t>“Ensure that our </a:t>
            </a:r>
            <a:r>
              <a:rPr lang="en-US" sz="1100" b="1" i="1" kern="100" dirty="0">
                <a:effectLst/>
                <a:latin typeface="Helvetica" panose="020B0604020202020204" pitchFamily="34" charset="0"/>
                <a:ea typeface="Aptos" panose="020B0004020202020204" pitchFamily="34" charset="0"/>
                <a:cs typeface="Helvetica" panose="020B0604020202020204" pitchFamily="34" charset="0"/>
              </a:rPr>
              <a:t>activities are connected to the overarching objectives</a:t>
            </a:r>
            <a:r>
              <a:rPr lang="en-US" sz="1100" i="1" kern="100" dirty="0">
                <a:effectLst/>
                <a:latin typeface="Helvetica" panose="020B0604020202020204" pitchFamily="34" charset="0"/>
                <a:ea typeface="Aptos" panose="020B0004020202020204" pitchFamily="34" charset="0"/>
                <a:cs typeface="Helvetica" panose="020B0604020202020204" pitchFamily="34" charset="0"/>
              </a:rPr>
              <a:t>, emphasizing the importance of demonstrating linkages across different pillars. Not to operate in silos”</a:t>
            </a:r>
            <a:endParaRPr lang="en-US" sz="1100" i="1" dirty="0">
              <a:latin typeface="Helvetica" panose="020B0604020202020204" pitchFamily="34" charset="0"/>
              <a:cs typeface="Helvetica" panose="020B0604020202020204" pitchFamily="34" charset="0"/>
            </a:endParaRPr>
          </a:p>
        </p:txBody>
      </p:sp>
      <p:sp>
        <p:nvSpPr>
          <p:cNvPr id="19" name="TextBox 18">
            <a:extLst>
              <a:ext uri="{FF2B5EF4-FFF2-40B4-BE49-F238E27FC236}">
                <a16:creationId xmlns:a16="http://schemas.microsoft.com/office/drawing/2014/main" id="{DAE52113-6F56-CF2D-D464-A1A934352F10}"/>
              </a:ext>
            </a:extLst>
          </p:cNvPr>
          <p:cNvSpPr txBox="1"/>
          <p:nvPr/>
        </p:nvSpPr>
        <p:spPr>
          <a:xfrm>
            <a:off x="463340" y="2701355"/>
            <a:ext cx="3408224" cy="600164"/>
          </a:xfrm>
          <a:prstGeom prst="rect">
            <a:avLst/>
          </a:prstGeom>
          <a:noFill/>
        </p:spPr>
        <p:txBody>
          <a:bodyPr wrap="square">
            <a:spAutoFit/>
          </a:bodyPr>
          <a:lstStyle/>
          <a:p>
            <a:pPr algn="ctr"/>
            <a:r>
              <a:rPr lang="en-US" sz="1100" b="1" i="1" kern="100" dirty="0">
                <a:effectLst/>
                <a:latin typeface="Helvetica" panose="020B0604020202020204" pitchFamily="34" charset="0"/>
                <a:ea typeface="Aptos" panose="020B0004020202020204" pitchFamily="34" charset="0"/>
                <a:cs typeface="Helvetica" panose="020B0604020202020204" pitchFamily="34" charset="0"/>
              </a:rPr>
              <a:t>“</a:t>
            </a:r>
            <a:r>
              <a:rPr lang="en-US" sz="1100" b="1" i="1" kern="100" dirty="0">
                <a:latin typeface="Helvetica" panose="020B0604020202020204" pitchFamily="34" charset="0"/>
                <a:ea typeface="Aptos" panose="020B0004020202020204" pitchFamily="34" charset="0"/>
                <a:cs typeface="Helvetica" panose="020B0604020202020204" pitchFamily="34" charset="0"/>
              </a:rPr>
              <a:t>L</a:t>
            </a:r>
            <a:r>
              <a:rPr lang="en-US" sz="1100" b="1" i="1" kern="100" dirty="0">
                <a:effectLst/>
                <a:latin typeface="Helvetica" panose="020B0604020202020204" pitchFamily="34" charset="0"/>
                <a:ea typeface="Aptos" panose="020B0004020202020204" pitchFamily="34" charset="0"/>
                <a:cs typeface="Helvetica" panose="020B0604020202020204" pitchFamily="34" charset="0"/>
              </a:rPr>
              <a:t>ack of clarity in connecting key components of the program, </a:t>
            </a:r>
            <a:r>
              <a:rPr lang="en-US" sz="1100" i="1" kern="100" dirty="0">
                <a:effectLst/>
                <a:latin typeface="Helvetica" panose="020B0604020202020204" pitchFamily="34" charset="0"/>
                <a:ea typeface="Aptos" panose="020B0004020202020204" pitchFamily="34" charset="0"/>
                <a:cs typeface="Helvetica" panose="020B0604020202020204" pitchFamily="34" charset="0"/>
              </a:rPr>
              <a:t>including the policy matrix, theory of change, and results framework”</a:t>
            </a:r>
            <a:endParaRPr lang="en-US" sz="1100" i="1" dirty="0">
              <a:latin typeface="Helvetica" panose="020B0604020202020204" pitchFamily="34" charset="0"/>
              <a:cs typeface="Helvetica" panose="020B0604020202020204" pitchFamily="34" charset="0"/>
            </a:endParaRPr>
          </a:p>
        </p:txBody>
      </p:sp>
      <p:sp>
        <p:nvSpPr>
          <p:cNvPr id="2" name="TextBox 1">
            <a:extLst>
              <a:ext uri="{FF2B5EF4-FFF2-40B4-BE49-F238E27FC236}">
                <a16:creationId xmlns:a16="http://schemas.microsoft.com/office/drawing/2014/main" id="{ECF04062-7E6E-0276-1C88-267E531C716C}"/>
              </a:ext>
            </a:extLst>
          </p:cNvPr>
          <p:cNvSpPr txBox="1"/>
          <p:nvPr/>
        </p:nvSpPr>
        <p:spPr>
          <a:xfrm>
            <a:off x="419784" y="333350"/>
            <a:ext cx="8030533" cy="629403"/>
          </a:xfrm>
          <a:prstGeom prst="rect">
            <a:avLst/>
          </a:prstGeom>
          <a:noFill/>
        </p:spPr>
        <p:txBody>
          <a:bodyPr wrap="square">
            <a:spAutoFit/>
          </a:bodyPr>
          <a:lstStyle/>
          <a:p>
            <a:pPr lvl="0">
              <a:lnSpc>
                <a:spcPct val="107000"/>
              </a:lnSpc>
            </a:pPr>
            <a:r>
              <a:rPr lang="en-US" sz="1100" b="1" kern="100" dirty="0">
                <a:effectLst/>
                <a:latin typeface="Helvetica" panose="020B0604020202020204" pitchFamily="34" charset="0"/>
                <a:ea typeface="Aptos" panose="020B0004020202020204" pitchFamily="34" charset="0"/>
                <a:cs typeface="Helvetica" panose="020B0604020202020204" pitchFamily="34" charset="0"/>
              </a:rPr>
              <a:t>PROSPECTS</a:t>
            </a:r>
            <a:r>
              <a:rPr lang="en-US" sz="1100" kern="100" dirty="0">
                <a:effectLst/>
                <a:latin typeface="Helvetica" panose="020B0604020202020204" pitchFamily="34" charset="0"/>
                <a:ea typeface="Aptos" panose="020B0004020202020204" pitchFamily="34" charset="0"/>
                <a:cs typeface="Helvetica" panose="020B0604020202020204" pitchFamily="34" charset="0"/>
              </a:rPr>
              <a:t> </a:t>
            </a:r>
            <a:r>
              <a:rPr lang="en-US" sz="1100" b="1" kern="100" dirty="0">
                <a:effectLst/>
                <a:latin typeface="Helvetica" panose="020B0604020202020204" pitchFamily="34" charset="0"/>
                <a:ea typeface="Aptos" panose="020B0004020202020204" pitchFamily="34" charset="0"/>
                <a:cs typeface="Helvetica" panose="020B0604020202020204" pitchFamily="34" charset="0"/>
              </a:rPr>
              <a:t>2.0</a:t>
            </a:r>
            <a:r>
              <a:rPr lang="en-US" sz="1100" kern="100" dirty="0">
                <a:effectLst/>
                <a:latin typeface="Helvetica" panose="020B0604020202020204" pitchFamily="34" charset="0"/>
                <a:ea typeface="Aptos" panose="020B0004020202020204" pitchFamily="34" charset="0"/>
                <a:cs typeface="Helvetica" panose="020B0604020202020204" pitchFamily="34" charset="0"/>
              </a:rPr>
              <a:t> is a new phase of the program that keeps improving its planning and monitoring systems to show progress. </a:t>
            </a:r>
          </a:p>
          <a:p>
            <a:pPr lvl="0">
              <a:lnSpc>
                <a:spcPct val="107000"/>
              </a:lnSpc>
            </a:pPr>
            <a:r>
              <a:rPr lang="en-US" sz="1100" b="1" kern="100" dirty="0">
                <a:latin typeface="Helvetica" panose="020B0604020202020204" pitchFamily="34" charset="0"/>
                <a:ea typeface="Aptos" panose="020B0004020202020204" pitchFamily="34" charset="0"/>
                <a:cs typeface="Helvetica" panose="020B0604020202020204" pitchFamily="34" charset="0"/>
              </a:rPr>
              <a:t>Tools</a:t>
            </a:r>
            <a:r>
              <a:rPr lang="en-US" sz="1100" kern="100" dirty="0">
                <a:latin typeface="Helvetica" panose="020B0604020202020204" pitchFamily="34" charset="0"/>
                <a:ea typeface="Aptos" panose="020B0004020202020204" pitchFamily="34" charset="0"/>
                <a:cs typeface="Helvetica" panose="020B0604020202020204" pitchFamily="34" charset="0"/>
              </a:rPr>
              <a:t> such as the global </a:t>
            </a:r>
            <a:r>
              <a:rPr lang="en-US"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Theory of Change (ToC)</a:t>
            </a:r>
            <a:r>
              <a:rPr lang="en-US" sz="1100" kern="100" dirty="0">
                <a:latin typeface="Helvetica" panose="020B0604020202020204" pitchFamily="34" charset="0"/>
                <a:ea typeface="Aptos" panose="020B0004020202020204" pitchFamily="34" charset="0"/>
                <a:cs typeface="Helvetica" panose="020B0604020202020204" pitchFamily="34" charset="0"/>
              </a:rPr>
              <a:t> have been customized, and the elements defined in the MACP such as the </a:t>
            </a:r>
            <a:r>
              <a:rPr lang="en-US"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Program Portfolio</a:t>
            </a:r>
            <a:r>
              <a:rPr lang="en-US" sz="1100" kern="100" dirty="0">
                <a:latin typeface="Helvetica" panose="020B0604020202020204" pitchFamily="34" charset="0"/>
                <a:ea typeface="Aptos" panose="020B0004020202020204" pitchFamily="34" charset="0"/>
                <a:cs typeface="Helvetica" panose="020B0604020202020204" pitchFamily="34" charset="0"/>
              </a:rPr>
              <a:t> are complemented by the milestones of the </a:t>
            </a:r>
            <a:r>
              <a:rPr lang="en-US"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Policy</a:t>
            </a:r>
            <a:r>
              <a:rPr lang="en-US"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 </a:t>
            </a:r>
            <a:r>
              <a:rPr lang="en-US"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Matrix</a:t>
            </a:r>
            <a:r>
              <a:rPr lang="en-US" sz="1100" kern="100" dirty="0">
                <a:latin typeface="Helvetica" panose="020B0604020202020204" pitchFamily="34" charset="0"/>
                <a:ea typeface="Aptos" panose="020B0004020202020204" pitchFamily="34" charset="0"/>
                <a:cs typeface="Helvetica" panose="020B0604020202020204" pitchFamily="34" charset="0"/>
              </a:rPr>
              <a:t> and by the </a:t>
            </a:r>
            <a:r>
              <a:rPr lang="en-US"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multi-annual </a:t>
            </a:r>
            <a:r>
              <a:rPr lang="en-US"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indicators</a:t>
            </a:r>
            <a:r>
              <a:rPr lang="en-US" sz="1100" kern="100" dirty="0">
                <a:latin typeface="Helvetica" panose="020B0604020202020204" pitchFamily="34" charset="0"/>
                <a:ea typeface="Aptos" panose="020B0004020202020204" pitchFamily="34" charset="0"/>
                <a:cs typeface="Helvetica" panose="020B0604020202020204" pitchFamily="34" charset="0"/>
              </a:rPr>
              <a:t>.</a:t>
            </a:r>
            <a:endParaRPr lang="en-US" sz="11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6" name="TextBox 5">
            <a:extLst>
              <a:ext uri="{FF2B5EF4-FFF2-40B4-BE49-F238E27FC236}">
                <a16:creationId xmlns:a16="http://schemas.microsoft.com/office/drawing/2014/main" id="{96BFA414-C23C-E126-3C21-A11915865FEC}"/>
              </a:ext>
            </a:extLst>
          </p:cNvPr>
          <p:cNvSpPr txBox="1"/>
          <p:nvPr/>
        </p:nvSpPr>
        <p:spPr>
          <a:xfrm>
            <a:off x="5983541" y="1371763"/>
            <a:ext cx="2872576" cy="810478"/>
          </a:xfrm>
          <a:prstGeom prst="rect">
            <a:avLst/>
          </a:prstGeom>
          <a:noFill/>
        </p:spPr>
        <p:txBody>
          <a:bodyPr wrap="square" lIns="91440" tIns="45720" rIns="91440" bIns="45720" anchor="t">
            <a:spAutoFit/>
          </a:bodyPr>
          <a:lstStyle/>
          <a:p>
            <a:pPr>
              <a:lnSpc>
                <a:spcPct val="107000"/>
              </a:lnSpc>
            </a:pPr>
            <a:r>
              <a:rPr lang="en-US" sz="1100" kern="100" dirty="0">
                <a:effectLst/>
                <a:latin typeface="Helvetica"/>
                <a:ea typeface="Aptos" panose="020B0004020202020204" pitchFamily="34" charset="0"/>
                <a:cs typeface="Helvetica"/>
              </a:rPr>
              <a:t>These </a:t>
            </a:r>
            <a:r>
              <a:rPr lang="en-US" sz="1100" kern="100" dirty="0">
                <a:latin typeface="Helvetica"/>
                <a:ea typeface="Aptos" panose="020B0004020202020204" pitchFamily="34" charset="0"/>
                <a:cs typeface="Helvetica"/>
              </a:rPr>
              <a:t>4 </a:t>
            </a:r>
            <a:r>
              <a:rPr lang="en-US" sz="1100" kern="100" dirty="0">
                <a:solidFill>
                  <a:schemeClr val="bg1"/>
                </a:solidFill>
                <a:effectLst/>
                <a:highlight>
                  <a:srgbClr val="15A6EA"/>
                </a:highlight>
                <a:latin typeface="Helvetica"/>
                <a:ea typeface="Aptos" panose="020B0004020202020204" pitchFamily="34" charset="0"/>
                <a:cs typeface="Helvetica"/>
              </a:rPr>
              <a:t>elements</a:t>
            </a:r>
            <a:r>
              <a:rPr lang="en-US" sz="1100" kern="100" dirty="0">
                <a:effectLst/>
                <a:latin typeface="Helvetica"/>
                <a:ea typeface="Aptos" panose="020B0004020202020204" pitchFamily="34" charset="0"/>
                <a:cs typeface="Helvetica"/>
              </a:rPr>
              <a:t> complement each other; having a </a:t>
            </a:r>
            <a:r>
              <a:rPr lang="en-US" sz="1100" b="1" kern="100" dirty="0">
                <a:effectLst/>
                <a:latin typeface="Helvetica"/>
                <a:ea typeface="Aptos" panose="020B0004020202020204" pitchFamily="34" charset="0"/>
                <a:cs typeface="Helvetica"/>
              </a:rPr>
              <a:t>common</a:t>
            </a:r>
            <a:r>
              <a:rPr lang="en-US" sz="1100" kern="100" dirty="0">
                <a:effectLst/>
                <a:latin typeface="Helvetica"/>
                <a:ea typeface="Aptos" panose="020B0004020202020204" pitchFamily="34" charset="0"/>
                <a:cs typeface="Helvetica"/>
              </a:rPr>
              <a:t> </a:t>
            </a:r>
            <a:r>
              <a:rPr lang="en-US" sz="1100" b="1" kern="100" dirty="0">
                <a:effectLst/>
                <a:latin typeface="Helvetica"/>
                <a:ea typeface="Aptos" panose="020B0004020202020204" pitchFamily="34" charset="0"/>
                <a:cs typeface="Helvetica"/>
              </a:rPr>
              <a:t>interface</a:t>
            </a:r>
            <a:r>
              <a:rPr lang="en-US" sz="1100" kern="100" dirty="0">
                <a:effectLst/>
                <a:latin typeface="Helvetica"/>
                <a:ea typeface="Aptos" panose="020B0004020202020204" pitchFamily="34" charset="0"/>
                <a:cs typeface="Helvetica"/>
              </a:rPr>
              <a:t> to see how all of them interact and interlink with each other was missing. </a:t>
            </a:r>
          </a:p>
        </p:txBody>
      </p:sp>
      <p:sp>
        <p:nvSpPr>
          <p:cNvPr id="8" name="TextBox 7">
            <a:extLst>
              <a:ext uri="{FF2B5EF4-FFF2-40B4-BE49-F238E27FC236}">
                <a16:creationId xmlns:a16="http://schemas.microsoft.com/office/drawing/2014/main" id="{4D9255E9-5A75-1F54-0120-E014505AAA92}"/>
              </a:ext>
            </a:extLst>
          </p:cNvPr>
          <p:cNvSpPr txBox="1"/>
          <p:nvPr/>
        </p:nvSpPr>
        <p:spPr>
          <a:xfrm>
            <a:off x="5983541" y="2576513"/>
            <a:ext cx="2819771" cy="984885"/>
          </a:xfrm>
          <a:prstGeom prst="rect">
            <a:avLst/>
          </a:prstGeom>
          <a:noFill/>
        </p:spPr>
        <p:txBody>
          <a:bodyPr wrap="square">
            <a:spAutoFit/>
          </a:bodyPr>
          <a:lstStyle/>
          <a:p>
            <a:pPr lvl="0">
              <a:lnSpc>
                <a:spcPct val="107000"/>
              </a:lnSpc>
            </a:pPr>
            <a:r>
              <a:rPr lang="en-US" sz="1100" kern="100" dirty="0">
                <a:effectLst/>
                <a:latin typeface="Helvetica" panose="020B0604020202020204" pitchFamily="34" charset="0"/>
                <a:ea typeface="Aptos" panose="020B0004020202020204" pitchFamily="34" charset="0"/>
                <a:cs typeface="Helvetica" panose="020B0604020202020204" pitchFamily="34" charset="0"/>
              </a:rPr>
              <a:t>The </a:t>
            </a:r>
            <a:r>
              <a:rPr lang="en-US" sz="1100" b="1" kern="100" dirty="0">
                <a:effectLst/>
                <a:latin typeface="Helvetica" panose="020B0604020202020204" pitchFamily="34" charset="0"/>
                <a:ea typeface="Aptos" panose="020B0004020202020204" pitchFamily="34" charset="0"/>
                <a:cs typeface="Helvetica" panose="020B0604020202020204" pitchFamily="34" charset="0"/>
              </a:rPr>
              <a:t>iterative</a:t>
            </a:r>
            <a:r>
              <a:rPr lang="en-US" sz="1100" kern="100" dirty="0">
                <a:effectLst/>
                <a:latin typeface="Helvetica" panose="020B0604020202020204" pitchFamily="34" charset="0"/>
                <a:ea typeface="Aptos" panose="020B0004020202020204" pitchFamily="34" charset="0"/>
                <a:cs typeface="Helvetica" panose="020B0604020202020204" pitchFamily="34" charset="0"/>
              </a:rPr>
              <a:t> </a:t>
            </a:r>
            <a:r>
              <a:rPr lang="en-US" sz="1100" b="1" kern="100" dirty="0">
                <a:effectLst/>
                <a:latin typeface="Helvetica" panose="020B0604020202020204" pitchFamily="34" charset="0"/>
                <a:ea typeface="Aptos" panose="020B0004020202020204" pitchFamily="34" charset="0"/>
                <a:cs typeface="Helvetica" panose="020B0604020202020204" pitchFamily="34" charset="0"/>
              </a:rPr>
              <a:t>evaluation</a:t>
            </a:r>
            <a:r>
              <a:rPr lang="en-US" sz="1100" kern="100" dirty="0">
                <a:effectLst/>
                <a:latin typeface="Helvetica" panose="020B0604020202020204" pitchFamily="34" charset="0"/>
                <a:ea typeface="Aptos" panose="020B0004020202020204" pitchFamily="34" charset="0"/>
                <a:cs typeface="Helvetica" panose="020B0604020202020204" pitchFamily="34" charset="0"/>
              </a:rPr>
              <a:t> identified in its first iteration this gap and proposes an </a:t>
            </a:r>
            <a:r>
              <a:rPr lang="en-US" sz="1100" kern="100" dirty="0">
                <a:solidFill>
                  <a:schemeClr val="bg1"/>
                </a:solidFill>
                <a:effectLst/>
                <a:highlight>
                  <a:srgbClr val="012F53"/>
                </a:highlight>
                <a:latin typeface="Helvetica" panose="020B0604020202020204" pitchFamily="34" charset="0"/>
                <a:ea typeface="Aptos" panose="020B0004020202020204" pitchFamily="34" charset="0"/>
                <a:cs typeface="Helvetica" panose="020B0604020202020204" pitchFamily="34" charset="0"/>
              </a:rPr>
              <a:t>Integrated Results Framework</a:t>
            </a:r>
            <a:r>
              <a:rPr lang="en-US" sz="1100" kern="100" dirty="0">
                <a:effectLst/>
                <a:latin typeface="Helvetica" panose="020B0604020202020204" pitchFamily="34" charset="0"/>
                <a:ea typeface="Aptos" panose="020B0004020202020204" pitchFamily="34" charset="0"/>
                <a:cs typeface="Helvetica" panose="020B0604020202020204" pitchFamily="34" charset="0"/>
              </a:rPr>
              <a:t>, where all the elements cohabite and are put in perspective.</a:t>
            </a:r>
          </a:p>
        </p:txBody>
      </p:sp>
      <p:sp>
        <p:nvSpPr>
          <p:cNvPr id="9" name="Rectangle 8">
            <a:extLst>
              <a:ext uri="{FF2B5EF4-FFF2-40B4-BE49-F238E27FC236}">
                <a16:creationId xmlns:a16="http://schemas.microsoft.com/office/drawing/2014/main" id="{9F604A63-E5AD-36A4-7142-E802E4BAB168}"/>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43" dirty="0"/>
          </a:p>
        </p:txBody>
      </p:sp>
      <p:sp>
        <p:nvSpPr>
          <p:cNvPr id="10" name="TextBox 9">
            <a:extLst>
              <a:ext uri="{FF2B5EF4-FFF2-40B4-BE49-F238E27FC236}">
                <a16:creationId xmlns:a16="http://schemas.microsoft.com/office/drawing/2014/main" id="{1C5FF7BF-EECF-67E3-ABB6-EAF162A7A674}"/>
              </a:ext>
            </a:extLst>
          </p:cNvPr>
          <p:cNvSpPr txBox="1"/>
          <p:nvPr/>
        </p:nvSpPr>
        <p:spPr>
          <a:xfrm>
            <a:off x="5983541" y="3942760"/>
            <a:ext cx="3263401" cy="991682"/>
          </a:xfrm>
          <a:prstGeom prst="rect">
            <a:avLst/>
          </a:prstGeom>
          <a:noFill/>
        </p:spPr>
        <p:txBody>
          <a:bodyPr wrap="square">
            <a:spAutoFit/>
          </a:bodyPr>
          <a:lstStyle/>
          <a:p>
            <a:pPr lvl="0">
              <a:lnSpc>
                <a:spcPct val="107000"/>
              </a:lnSpc>
            </a:pPr>
            <a:r>
              <a:rPr lang="en-US" sz="1100" kern="100" dirty="0">
                <a:effectLst/>
                <a:latin typeface="Helvetica" panose="020B0604020202020204" pitchFamily="34" charset="0"/>
                <a:ea typeface="Aptos" panose="020B0004020202020204" pitchFamily="34" charset="0"/>
                <a:cs typeface="Helvetica" panose="020B0604020202020204" pitchFamily="34" charset="0"/>
              </a:rPr>
              <a:t>This framework can be </a:t>
            </a:r>
            <a:r>
              <a:rPr lang="en-US" sz="1100" kern="100" dirty="0">
                <a:solidFill>
                  <a:srgbClr val="FFFFFF"/>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used</a:t>
            </a:r>
            <a:r>
              <a:rPr lang="en-US" sz="1100" kern="100" dirty="0">
                <a:effectLst/>
                <a:latin typeface="Helvetica" panose="020B0604020202020204" pitchFamily="34" charset="0"/>
                <a:ea typeface="Aptos" panose="020B0004020202020204" pitchFamily="34" charset="0"/>
                <a:cs typeface="Helvetica" panose="020B0604020202020204" pitchFamily="34" charset="0"/>
              </a:rPr>
              <a:t>:</a:t>
            </a:r>
          </a:p>
          <a:p>
            <a:pPr marL="228600" lvl="0" indent="-228600">
              <a:lnSpc>
                <a:spcPct val="107000"/>
              </a:lnSpc>
              <a:buAutoNum type="arabicPeriod"/>
            </a:pPr>
            <a:r>
              <a:rPr lang="en-US" sz="1100" kern="100" dirty="0">
                <a:latin typeface="Helvetica" panose="020B0604020202020204" pitchFamily="34" charset="0"/>
                <a:ea typeface="Aptos" panose="020B0004020202020204" pitchFamily="34" charset="0"/>
                <a:cs typeface="Helvetica" panose="020B0604020202020204" pitchFamily="34" charset="0"/>
              </a:rPr>
              <a:t>To better understand and explain the integrated </a:t>
            </a:r>
            <a:r>
              <a:rPr lang="en-US" sz="1100" b="1" kern="100" dirty="0">
                <a:latin typeface="Helvetica" panose="020B0604020202020204" pitchFamily="34" charset="0"/>
                <a:ea typeface="Aptos" panose="020B0004020202020204" pitchFamily="34" charset="0"/>
                <a:cs typeface="Helvetica" panose="020B0604020202020204" pitchFamily="34" charset="0"/>
              </a:rPr>
              <a:t>logic</a:t>
            </a:r>
            <a:r>
              <a:rPr lang="en-US" sz="1100" kern="100" dirty="0">
                <a:latin typeface="Helvetica" panose="020B0604020202020204" pitchFamily="34" charset="0"/>
                <a:ea typeface="Aptos" panose="020B0004020202020204" pitchFamily="34" charset="0"/>
                <a:cs typeface="Helvetica" panose="020B0604020202020204" pitchFamily="34" charset="0"/>
              </a:rPr>
              <a:t> of PROSPECTS</a:t>
            </a:r>
          </a:p>
          <a:p>
            <a:pPr marL="228600" lvl="0" indent="-228600">
              <a:lnSpc>
                <a:spcPct val="107000"/>
              </a:lnSpc>
              <a:buAutoNum type="arabicPeriod"/>
            </a:pPr>
            <a:r>
              <a:rPr lang="en-US" sz="1100" kern="100" dirty="0">
                <a:effectLst/>
                <a:latin typeface="Helvetica" panose="020B0604020202020204" pitchFamily="34" charset="0"/>
                <a:ea typeface="Aptos" panose="020B0004020202020204" pitchFamily="34" charset="0"/>
                <a:cs typeface="Helvetica" panose="020B0604020202020204" pitchFamily="34" charset="0"/>
              </a:rPr>
              <a:t>To better identify </a:t>
            </a:r>
            <a:r>
              <a:rPr lang="en-US" sz="1100" b="1" kern="100" dirty="0">
                <a:effectLst/>
                <a:latin typeface="Helvetica" panose="020B0604020202020204" pitchFamily="34" charset="0"/>
                <a:ea typeface="Aptos" panose="020B0004020202020204" pitchFamily="34" charset="0"/>
                <a:cs typeface="Helvetica" panose="020B0604020202020204" pitchFamily="34" charset="0"/>
              </a:rPr>
              <a:t>synergies</a:t>
            </a:r>
          </a:p>
          <a:p>
            <a:pPr marL="228600" lvl="0" indent="-228600">
              <a:lnSpc>
                <a:spcPct val="107000"/>
              </a:lnSpc>
              <a:buAutoNum type="arabicPeriod"/>
            </a:pPr>
            <a:r>
              <a:rPr lang="en-US" sz="1100" kern="100" dirty="0">
                <a:latin typeface="Helvetica" panose="020B0604020202020204" pitchFamily="34" charset="0"/>
                <a:ea typeface="Aptos" panose="020B0004020202020204" pitchFamily="34" charset="0"/>
                <a:cs typeface="Helvetica" panose="020B0604020202020204" pitchFamily="34" charset="0"/>
              </a:rPr>
              <a:t>To better discuss and </a:t>
            </a:r>
            <a:r>
              <a:rPr lang="en-US" sz="1100" b="1" kern="100" dirty="0">
                <a:latin typeface="Helvetica" panose="020B0604020202020204" pitchFamily="34" charset="0"/>
                <a:ea typeface="Aptos" panose="020B0004020202020204" pitchFamily="34" charset="0"/>
                <a:cs typeface="Helvetica" panose="020B0604020202020204" pitchFamily="34" charset="0"/>
              </a:rPr>
              <a:t>report</a:t>
            </a:r>
            <a:r>
              <a:rPr lang="en-US" sz="1100" kern="100" dirty="0">
                <a:latin typeface="Helvetica" panose="020B0604020202020204" pitchFamily="34" charset="0"/>
                <a:ea typeface="Aptos" panose="020B0004020202020204" pitchFamily="34" charset="0"/>
                <a:cs typeface="Helvetica" panose="020B0604020202020204" pitchFamily="34" charset="0"/>
              </a:rPr>
              <a:t> on progress</a:t>
            </a:r>
            <a:endParaRPr lang="en-US" sz="11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12" name="TextBox 11">
            <a:extLst>
              <a:ext uri="{FF2B5EF4-FFF2-40B4-BE49-F238E27FC236}">
                <a16:creationId xmlns:a16="http://schemas.microsoft.com/office/drawing/2014/main" id="{552AA253-F74C-1C8D-C04A-FBA09A77FBFA}"/>
              </a:ext>
            </a:extLst>
          </p:cNvPr>
          <p:cNvSpPr txBox="1"/>
          <p:nvPr/>
        </p:nvSpPr>
        <p:spPr>
          <a:xfrm>
            <a:off x="5692291" y="1053551"/>
            <a:ext cx="3454998" cy="215444"/>
          </a:xfrm>
          <a:prstGeom prst="rect">
            <a:avLst/>
          </a:prstGeom>
          <a:solidFill>
            <a:srgbClr val="15A6EA"/>
          </a:solidFill>
        </p:spPr>
        <p:txBody>
          <a:bodyPr wrap="square" lIns="24860" tIns="0" rIns="24860" bIns="0" rtlCol="0">
            <a:spAutoFit/>
          </a:bodyPr>
          <a:lstStyle/>
          <a:p>
            <a:pPr algn="ctr"/>
            <a:r>
              <a:rPr lang="en-US" sz="1400" dirty="0">
                <a:solidFill>
                  <a:schemeClr val="bg1"/>
                </a:solidFill>
                <a:latin typeface="Helvetica" panose="020B0604020202020204" pitchFamily="34" charset="0"/>
                <a:cs typeface="Helvetica" panose="020B0604020202020204" pitchFamily="34" charset="0"/>
              </a:rPr>
              <a:t>  OPPORTUNITY IDENTIFIED</a:t>
            </a:r>
          </a:p>
        </p:txBody>
      </p:sp>
      <p:sp>
        <p:nvSpPr>
          <p:cNvPr id="13" name="TextBox 12">
            <a:extLst>
              <a:ext uri="{FF2B5EF4-FFF2-40B4-BE49-F238E27FC236}">
                <a16:creationId xmlns:a16="http://schemas.microsoft.com/office/drawing/2014/main" id="{4771A064-9992-0607-D9BF-E233A61177D2}"/>
              </a:ext>
            </a:extLst>
          </p:cNvPr>
          <p:cNvSpPr txBox="1"/>
          <p:nvPr/>
        </p:nvSpPr>
        <p:spPr>
          <a:xfrm>
            <a:off x="378941" y="78969"/>
            <a:ext cx="3707029" cy="246221"/>
          </a:xfrm>
          <a:prstGeom prst="rect">
            <a:avLst/>
          </a:prstGeom>
          <a:noFill/>
        </p:spPr>
        <p:txBody>
          <a:bodyPr wrap="square" lIns="24860" tIns="0" rIns="24860" bIns="0" rtlCol="0">
            <a:spAutoFit/>
          </a:bodyPr>
          <a:lstStyle/>
          <a:p>
            <a:r>
              <a:rPr lang="en-US" sz="1600" b="1" dirty="0">
                <a:solidFill>
                  <a:srgbClr val="15A6EA"/>
                </a:solidFill>
                <a:latin typeface="Helvetica" panose="020B0604020202020204" pitchFamily="34" charset="0"/>
                <a:cs typeface="Helvetica" panose="020B0604020202020204" pitchFamily="34" charset="0"/>
              </a:rPr>
              <a:t>RATIONALE</a:t>
            </a:r>
          </a:p>
        </p:txBody>
      </p:sp>
      <p:sp>
        <p:nvSpPr>
          <p:cNvPr id="23" name="Freeform 22">
            <a:extLst>
              <a:ext uri="{FF2B5EF4-FFF2-40B4-BE49-F238E27FC236}">
                <a16:creationId xmlns:a16="http://schemas.microsoft.com/office/drawing/2014/main" id="{5439F630-EE22-A4D2-73EC-97B5480A3CB8}"/>
              </a:ext>
            </a:extLst>
          </p:cNvPr>
          <p:cNvSpPr/>
          <p:nvPr/>
        </p:nvSpPr>
        <p:spPr>
          <a:xfrm rot="20552346">
            <a:off x="6768343" y="2129582"/>
            <a:ext cx="159159" cy="481912"/>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23">
            <a:extLst>
              <a:ext uri="{FF2B5EF4-FFF2-40B4-BE49-F238E27FC236}">
                <a16:creationId xmlns:a16="http://schemas.microsoft.com/office/drawing/2014/main" id="{D1862D56-3C90-DDE4-3F66-9BFB903AA8C9}"/>
              </a:ext>
            </a:extLst>
          </p:cNvPr>
          <p:cNvSpPr/>
          <p:nvPr/>
        </p:nvSpPr>
        <p:spPr>
          <a:xfrm rot="835159" flipH="1">
            <a:off x="7060480" y="3402751"/>
            <a:ext cx="254330" cy="600717"/>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F2B29EF2-90AE-E066-60CB-3E242950399A}"/>
              </a:ext>
            </a:extLst>
          </p:cNvPr>
          <p:cNvSpPr txBox="1"/>
          <p:nvPr/>
        </p:nvSpPr>
        <p:spPr>
          <a:xfrm>
            <a:off x="463340" y="1453138"/>
            <a:ext cx="3408224" cy="261610"/>
          </a:xfrm>
          <a:prstGeom prst="rect">
            <a:avLst/>
          </a:prstGeom>
          <a:noFill/>
        </p:spPr>
        <p:txBody>
          <a:bodyPr wrap="square">
            <a:spAutoFit/>
          </a:bodyPr>
          <a:lstStyle/>
          <a:p>
            <a:pPr algn="ctr"/>
            <a:r>
              <a:rPr lang="en-US" sz="1100" kern="100" dirty="0">
                <a:latin typeface="Helvetica" panose="020B0604020202020204" pitchFamily="34" charset="0"/>
                <a:ea typeface="Aptos" panose="020B0004020202020204" pitchFamily="34" charset="0"/>
                <a:cs typeface="Helvetica" panose="020B0604020202020204" pitchFamily="34" charset="0"/>
              </a:rPr>
              <a:t>(In the course of fieldwork in</a:t>
            </a:r>
            <a:r>
              <a:rPr lang="en-US" sz="1100" kern="100" dirty="0">
                <a:effectLst/>
                <a:latin typeface="Helvetica" panose="020B0604020202020204" pitchFamily="34" charset="0"/>
                <a:ea typeface="Aptos" panose="020B0004020202020204" pitchFamily="34" charset="0"/>
                <a:cs typeface="Helvetica" panose="020B0604020202020204" pitchFamily="34" charset="0"/>
              </a:rPr>
              <a:t> Ugand</a:t>
            </a:r>
            <a:r>
              <a:rPr lang="en-US" sz="1100" kern="100" dirty="0">
                <a:latin typeface="Helvetica" panose="020B0604020202020204" pitchFamily="34" charset="0"/>
                <a:ea typeface="Aptos" panose="020B0004020202020204" pitchFamily="34" charset="0"/>
                <a:cs typeface="Helvetica" panose="020B0604020202020204" pitchFamily="34" charset="0"/>
              </a:rPr>
              <a:t>a and Kenya)</a:t>
            </a:r>
            <a:endParaRPr lang="en-US" sz="1100" dirty="0">
              <a:latin typeface="Helvetica" panose="020B0604020202020204" pitchFamily="34" charset="0"/>
              <a:cs typeface="Helvetica" panose="020B0604020202020204" pitchFamily="34" charset="0"/>
            </a:endParaRPr>
          </a:p>
        </p:txBody>
      </p:sp>
      <p:sp>
        <p:nvSpPr>
          <p:cNvPr id="14" name="Freeform 13">
            <a:extLst>
              <a:ext uri="{FF2B5EF4-FFF2-40B4-BE49-F238E27FC236}">
                <a16:creationId xmlns:a16="http://schemas.microsoft.com/office/drawing/2014/main" id="{A923E07D-3D0D-8C26-53D4-ACFBBFA74906}"/>
              </a:ext>
            </a:extLst>
          </p:cNvPr>
          <p:cNvSpPr/>
          <p:nvPr/>
        </p:nvSpPr>
        <p:spPr>
          <a:xfrm rot="15874910" flipH="1">
            <a:off x="4934834" y="1282465"/>
            <a:ext cx="124987" cy="1117747"/>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46096459-BACD-45B2-EC53-9D893A450098}"/>
              </a:ext>
            </a:extLst>
          </p:cNvPr>
          <p:cNvSpPr txBox="1"/>
          <p:nvPr/>
        </p:nvSpPr>
        <p:spPr>
          <a:xfrm>
            <a:off x="288407" y="6067995"/>
            <a:ext cx="4331719" cy="769441"/>
          </a:xfrm>
          <a:prstGeom prst="rect">
            <a:avLst/>
          </a:prstGeom>
          <a:noFill/>
        </p:spPr>
        <p:txBody>
          <a:bodyPr wrap="square">
            <a:spAutoFit/>
          </a:bodyPr>
          <a:lstStyle>
            <a:defPPr>
              <a:defRPr lang="en-US"/>
            </a:defPPr>
            <a:lvl1pPr algn="ctr">
              <a:defRPr sz="1100" kern="100">
                <a:latin typeface="Helvetica" panose="020B0604020202020204" pitchFamily="34" charset="0"/>
                <a:ea typeface="Aptos" panose="020B0004020202020204" pitchFamily="34" charset="0"/>
                <a:cs typeface="Helvetica" panose="020B0604020202020204" pitchFamily="34" charset="0"/>
              </a:defRPr>
            </a:lvl1pPr>
          </a:lstStyle>
          <a:p>
            <a:pPr algn="l"/>
            <a:r>
              <a:rPr lang="en-US" dirty="0"/>
              <a:t>These points were deemed relevant to all the countries by the PROSPECTS UNICEF Coordination team, PROSPECTS multilateral partners focal points at HQ (and country level in the iteration 1 countries), and the PROSPECTS Netherlands partner. </a:t>
            </a:r>
          </a:p>
        </p:txBody>
      </p:sp>
      <p:sp>
        <p:nvSpPr>
          <p:cNvPr id="27" name="TextBox 26">
            <a:extLst>
              <a:ext uri="{FF2B5EF4-FFF2-40B4-BE49-F238E27FC236}">
                <a16:creationId xmlns:a16="http://schemas.microsoft.com/office/drawing/2014/main" id="{5A15C687-F7E8-6319-1CE5-002F39994C50}"/>
              </a:ext>
            </a:extLst>
          </p:cNvPr>
          <p:cNvSpPr txBox="1"/>
          <p:nvPr/>
        </p:nvSpPr>
        <p:spPr>
          <a:xfrm>
            <a:off x="5559605" y="5056687"/>
            <a:ext cx="4000182" cy="1785104"/>
          </a:xfrm>
          <a:prstGeom prst="rect">
            <a:avLst/>
          </a:prstGeom>
          <a:noFill/>
        </p:spPr>
        <p:txBody>
          <a:bodyPr wrap="square">
            <a:spAutoFit/>
          </a:bodyPr>
          <a:lstStyle>
            <a:defPPr>
              <a:defRPr lang="en-US"/>
            </a:defPPr>
            <a:lvl1pPr algn="ctr">
              <a:defRPr sz="1100" kern="100">
                <a:latin typeface="Helvetica" panose="020B0604020202020204" pitchFamily="34" charset="0"/>
                <a:ea typeface="Aptos" panose="020B0004020202020204" pitchFamily="34" charset="0"/>
                <a:cs typeface="Helvetica" panose="020B0604020202020204" pitchFamily="34" charset="0"/>
              </a:defRPr>
            </a:lvl1pPr>
          </a:lstStyle>
          <a:p>
            <a:pPr algn="l"/>
            <a:r>
              <a:rPr lang="en-US" dirty="0">
                <a:solidFill>
                  <a:schemeClr val="bg1"/>
                </a:solidFill>
                <a:highlight>
                  <a:srgbClr val="000000"/>
                </a:highlight>
              </a:rPr>
              <a:t>This solution has been very well received</a:t>
            </a:r>
            <a:r>
              <a:rPr lang="en-US" dirty="0"/>
              <a:t>, like the “missing piece”, by PROSPECTS UNICEF </a:t>
            </a:r>
            <a:r>
              <a:rPr lang="en-US" dirty="0">
                <a:solidFill>
                  <a:schemeClr val="bg1"/>
                </a:solidFill>
                <a:highlight>
                  <a:srgbClr val="000000"/>
                </a:highlight>
              </a:rPr>
              <a:t>Coordination team</a:t>
            </a:r>
            <a:r>
              <a:rPr lang="en-US" dirty="0"/>
              <a:t>, by the two </a:t>
            </a:r>
            <a:r>
              <a:rPr lang="en-US" dirty="0">
                <a:solidFill>
                  <a:schemeClr val="bg1"/>
                </a:solidFill>
                <a:highlight>
                  <a:srgbClr val="000000"/>
                </a:highlight>
              </a:rPr>
              <a:t>CO</a:t>
            </a:r>
            <a:r>
              <a:rPr lang="en-US" dirty="0"/>
              <a:t> visited during the first iteration (Uganda and Kenya), and by PROSPECTS </a:t>
            </a:r>
            <a:r>
              <a:rPr lang="en-US" dirty="0">
                <a:solidFill>
                  <a:schemeClr val="bg1"/>
                </a:solidFill>
                <a:highlight>
                  <a:srgbClr val="000000"/>
                </a:highlight>
              </a:rPr>
              <a:t>multilateral partners</a:t>
            </a:r>
            <a:r>
              <a:rPr lang="en-US" dirty="0"/>
              <a:t> focal points at headquarters, and country level, including the PROSPECTS </a:t>
            </a:r>
            <a:r>
              <a:rPr lang="en-US" dirty="0">
                <a:solidFill>
                  <a:schemeClr val="bg1"/>
                </a:solidFill>
                <a:highlight>
                  <a:srgbClr val="000000"/>
                </a:highlight>
              </a:rPr>
              <a:t>Netherlands partner. </a:t>
            </a:r>
          </a:p>
          <a:p>
            <a:pPr algn="l"/>
            <a:r>
              <a:rPr lang="en-US" dirty="0"/>
              <a:t>The Uganda country team has used this tool for the UNICEF country team meeting and shared it with the PROSPECTS multilateral partners (ILO, UNHCR, WB, IF) to facilitate coordination.</a:t>
            </a:r>
          </a:p>
        </p:txBody>
      </p:sp>
    </p:spTree>
    <p:extLst>
      <p:ext uri="{BB962C8B-B14F-4D97-AF65-F5344CB8AC3E}">
        <p14:creationId xmlns:p14="http://schemas.microsoft.com/office/powerpoint/2010/main" val="2248503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04382-BA48-298E-9AB9-FBCB35DB6FC6}"/>
            </a:ext>
          </a:extLst>
        </p:cNvPr>
        <p:cNvGrpSpPr/>
        <p:nvPr/>
      </p:nvGrpSpPr>
      <p:grpSpPr>
        <a:xfrm>
          <a:off x="0" y="0"/>
          <a:ext cx="0" cy="0"/>
          <a:chOff x="0" y="0"/>
          <a:chExt cx="0" cy="0"/>
        </a:xfrm>
      </p:grpSpPr>
      <p:pic>
        <p:nvPicPr>
          <p:cNvPr id="3" name="Picture 2" descr="A screenshot of a computer screen&#10;&#10;Description automatically generated">
            <a:extLst>
              <a:ext uri="{FF2B5EF4-FFF2-40B4-BE49-F238E27FC236}">
                <a16:creationId xmlns:a16="http://schemas.microsoft.com/office/drawing/2014/main" id="{40FAB253-FF4C-415E-6830-36B4BB4A01E7}"/>
              </a:ext>
            </a:extLst>
          </p:cNvPr>
          <p:cNvPicPr>
            <a:picLocks noChangeAspect="1"/>
          </p:cNvPicPr>
          <p:nvPr/>
        </p:nvPicPr>
        <p:blipFill>
          <a:blip r:embed="rId3"/>
          <a:stretch>
            <a:fillRect/>
          </a:stretch>
        </p:blipFill>
        <p:spPr>
          <a:xfrm>
            <a:off x="2670549" y="290264"/>
            <a:ext cx="6748046" cy="6260010"/>
          </a:xfrm>
          <a:prstGeom prst="rect">
            <a:avLst/>
          </a:prstGeom>
        </p:spPr>
      </p:pic>
      <p:sp>
        <p:nvSpPr>
          <p:cNvPr id="2" name="TextBox 1">
            <a:extLst>
              <a:ext uri="{FF2B5EF4-FFF2-40B4-BE49-F238E27FC236}">
                <a16:creationId xmlns:a16="http://schemas.microsoft.com/office/drawing/2014/main" id="{0CCFD492-71E9-C0D4-87CA-BF4261111A77}"/>
              </a:ext>
            </a:extLst>
          </p:cNvPr>
          <p:cNvSpPr txBox="1"/>
          <p:nvPr/>
        </p:nvSpPr>
        <p:spPr>
          <a:xfrm>
            <a:off x="310178" y="484918"/>
            <a:ext cx="2227076" cy="629403"/>
          </a:xfrm>
          <a:prstGeom prst="rect">
            <a:avLst/>
          </a:prstGeom>
          <a:noFill/>
        </p:spPr>
        <p:txBody>
          <a:bodyPr wrap="square">
            <a:spAutoFit/>
          </a:bodyPr>
          <a:lstStyle>
            <a:defPPr>
              <a:defRPr lang="en-US"/>
            </a:defPPr>
            <a:lvl1pPr lvl="0">
              <a:lnSpc>
                <a:spcPct val="107000"/>
              </a:lnSpc>
              <a:defRPr sz="1000" b="1" kern="100">
                <a:effectLst/>
                <a:latin typeface="Helvetica" pitchFamily="2" charset="0"/>
                <a:ea typeface="Aptos" panose="020B0004020202020204" pitchFamily="34" charset="0"/>
                <a:cs typeface="Times New Roman" panose="02020603050405020304" pitchFamily="18" charset="0"/>
              </a:defRPr>
            </a:lvl1pPr>
          </a:lstStyle>
          <a:p>
            <a:r>
              <a:rPr lang="en-US" sz="1100" b="0" dirty="0"/>
              <a:t>We have applied this </a:t>
            </a:r>
            <a:r>
              <a:rPr lang="en-US" sz="1100" b="0" dirty="0" err="1"/>
              <a:t>colour</a:t>
            </a:r>
            <a:r>
              <a:rPr lang="en-US" sz="1100" b="0" dirty="0"/>
              <a:t> code to the PROSPECTS pillars for the Integrated Framework:</a:t>
            </a:r>
          </a:p>
        </p:txBody>
      </p:sp>
      <p:sp>
        <p:nvSpPr>
          <p:cNvPr id="5" name="Rectangle 4">
            <a:extLst>
              <a:ext uri="{FF2B5EF4-FFF2-40B4-BE49-F238E27FC236}">
                <a16:creationId xmlns:a16="http://schemas.microsoft.com/office/drawing/2014/main" id="{A15B3603-B3AF-C1D0-08E2-94AA2A12B383}"/>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43" dirty="0"/>
          </a:p>
        </p:txBody>
      </p:sp>
      <p:sp>
        <p:nvSpPr>
          <p:cNvPr id="6" name="TextBox 5">
            <a:extLst>
              <a:ext uri="{FF2B5EF4-FFF2-40B4-BE49-F238E27FC236}">
                <a16:creationId xmlns:a16="http://schemas.microsoft.com/office/drawing/2014/main" id="{821A1B26-ED1C-15C2-314E-5F2F0B4CE06A}"/>
              </a:ext>
            </a:extLst>
          </p:cNvPr>
          <p:cNvSpPr txBox="1"/>
          <p:nvPr/>
        </p:nvSpPr>
        <p:spPr>
          <a:xfrm>
            <a:off x="243005" y="163769"/>
            <a:ext cx="1363374" cy="191271"/>
          </a:xfrm>
          <a:prstGeom prst="rect">
            <a:avLst/>
          </a:prstGeom>
          <a:solidFill>
            <a:srgbClr val="15A6EA"/>
          </a:solidFill>
        </p:spPr>
        <p:txBody>
          <a:bodyPr wrap="square" lIns="24860" tIns="0" rIns="24860" bIns="0" rtlCol="0">
            <a:spAutoFit/>
          </a:bodyPr>
          <a:lstStyle/>
          <a:p>
            <a:r>
              <a:rPr lang="en-US" sz="1243" dirty="0">
                <a:solidFill>
                  <a:schemeClr val="bg1"/>
                </a:solidFill>
                <a:latin typeface="Helvetica" pitchFamily="2" charset="0"/>
              </a:rPr>
              <a:t>COLOR CODING</a:t>
            </a:r>
          </a:p>
        </p:txBody>
      </p:sp>
      <p:sp>
        <p:nvSpPr>
          <p:cNvPr id="7" name="Rectangle 6">
            <a:extLst>
              <a:ext uri="{FF2B5EF4-FFF2-40B4-BE49-F238E27FC236}">
                <a16:creationId xmlns:a16="http://schemas.microsoft.com/office/drawing/2014/main" id="{D1D48426-D08C-85F1-BCAF-93D81CDC0302}"/>
              </a:ext>
            </a:extLst>
          </p:cNvPr>
          <p:cNvSpPr/>
          <p:nvPr/>
        </p:nvSpPr>
        <p:spPr>
          <a:xfrm>
            <a:off x="443473" y="1180373"/>
            <a:ext cx="1404000" cy="144000"/>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dirty="0">
                <a:latin typeface="Helvetica" panose="020B0604020202020204" pitchFamily="34" charset="0"/>
                <a:cs typeface="Helvetica" panose="020B0604020202020204" pitchFamily="34" charset="0"/>
              </a:rPr>
              <a:t>TOC Pillar 1 Education</a:t>
            </a:r>
          </a:p>
        </p:txBody>
      </p:sp>
      <p:sp>
        <p:nvSpPr>
          <p:cNvPr id="8" name="Rectangle 7">
            <a:extLst>
              <a:ext uri="{FF2B5EF4-FFF2-40B4-BE49-F238E27FC236}">
                <a16:creationId xmlns:a16="http://schemas.microsoft.com/office/drawing/2014/main" id="{39BD2B62-422E-1625-528B-2157693CAD4C}"/>
              </a:ext>
            </a:extLst>
          </p:cNvPr>
          <p:cNvSpPr/>
          <p:nvPr/>
        </p:nvSpPr>
        <p:spPr>
          <a:xfrm>
            <a:off x="443473" y="1352530"/>
            <a:ext cx="1404000" cy="144000"/>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dirty="0">
                <a:latin typeface="Helvetica" panose="020B0604020202020204" pitchFamily="34" charset="0"/>
                <a:cs typeface="Helvetica" panose="020B0604020202020204" pitchFamily="34" charset="0"/>
              </a:rPr>
              <a:t>TOC Pillar 2 Economic</a:t>
            </a:r>
          </a:p>
        </p:txBody>
      </p:sp>
      <p:sp>
        <p:nvSpPr>
          <p:cNvPr id="9" name="Rectangle 8">
            <a:extLst>
              <a:ext uri="{FF2B5EF4-FFF2-40B4-BE49-F238E27FC236}">
                <a16:creationId xmlns:a16="http://schemas.microsoft.com/office/drawing/2014/main" id="{2E736B59-AE66-D685-2A2C-F00C43074845}"/>
              </a:ext>
            </a:extLst>
          </p:cNvPr>
          <p:cNvSpPr/>
          <p:nvPr/>
        </p:nvSpPr>
        <p:spPr>
          <a:xfrm>
            <a:off x="443473" y="1524687"/>
            <a:ext cx="1404000" cy="144000"/>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dirty="0">
                <a:latin typeface="Helvetica" panose="020B0604020202020204" pitchFamily="34" charset="0"/>
                <a:cs typeface="Helvetica" panose="020B0604020202020204" pitchFamily="34" charset="0"/>
              </a:rPr>
              <a:t>TOC Pillar 3 Protection</a:t>
            </a:r>
          </a:p>
        </p:txBody>
      </p:sp>
      <p:sp>
        <p:nvSpPr>
          <p:cNvPr id="10" name="Rectangle 9">
            <a:extLst>
              <a:ext uri="{FF2B5EF4-FFF2-40B4-BE49-F238E27FC236}">
                <a16:creationId xmlns:a16="http://schemas.microsoft.com/office/drawing/2014/main" id="{5A06DADF-1F54-E789-D1F6-2ED49C981BBF}"/>
              </a:ext>
            </a:extLst>
          </p:cNvPr>
          <p:cNvSpPr/>
          <p:nvPr/>
        </p:nvSpPr>
        <p:spPr>
          <a:xfrm>
            <a:off x="443473" y="1696845"/>
            <a:ext cx="1404000" cy="14400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US" sz="900" dirty="0">
                <a:latin typeface="Helvetica" panose="020B0604020202020204" pitchFamily="34" charset="0"/>
                <a:cs typeface="Helvetica" panose="020B0604020202020204" pitchFamily="34" charset="0"/>
              </a:rPr>
              <a:t>TOC Pillar 4 Infrastructure</a:t>
            </a:r>
          </a:p>
        </p:txBody>
      </p:sp>
      <p:sp>
        <p:nvSpPr>
          <p:cNvPr id="11" name="docshape33">
            <a:extLst>
              <a:ext uri="{FF2B5EF4-FFF2-40B4-BE49-F238E27FC236}">
                <a16:creationId xmlns:a16="http://schemas.microsoft.com/office/drawing/2014/main" id="{4D99F8D4-2B7D-C1AA-5393-F3C21D202A1F}"/>
              </a:ext>
            </a:extLst>
          </p:cNvPr>
          <p:cNvSpPr txBox="1">
            <a:spLocks/>
          </p:cNvSpPr>
          <p:nvPr/>
        </p:nvSpPr>
        <p:spPr bwMode="auto">
          <a:xfrm>
            <a:off x="5005581" y="2121677"/>
            <a:ext cx="1246937" cy="1033415"/>
          </a:xfrm>
          <a:prstGeom prst="rect">
            <a:avLst/>
          </a:prstGeom>
          <a:solidFill>
            <a:srgbClr val="FF9300"/>
          </a:solidFill>
          <a:ln>
            <a:noFill/>
          </a:ln>
        </p:spPr>
        <p:txBody>
          <a:bodyPr rot="0" vert="horz" wrap="square" lIns="0" tIns="0" rIns="0" bIns="0" anchor="t" anchorCtr="0" upright="1">
            <a:noAutofit/>
          </a:bodyPr>
          <a:lstStyle/>
          <a:p>
            <a:pPr>
              <a:spcAft>
                <a:spcPts val="1500"/>
              </a:spcAft>
            </a:pPr>
            <a:r>
              <a:rPr lang="en-US" sz="700" b="1" dirty="0">
                <a:solidFill>
                  <a:schemeClr val="bg1"/>
                </a:solidFill>
                <a:effectLst/>
                <a:latin typeface="Poppins" pitchFamily="2" charset="77"/>
                <a:ea typeface="Times New Roman" panose="02020603050405020304" pitchFamily="18" charset="0"/>
                <a:cs typeface="Arial" panose="020B0604020202020204" pitchFamily="34" charset="0"/>
              </a:rPr>
              <a:t>Pillar 2. Economic Inclusion</a:t>
            </a:r>
            <a:r>
              <a:rPr lang="en-US" sz="700" dirty="0">
                <a:solidFill>
                  <a:schemeClr val="bg1"/>
                </a:solidFill>
                <a:effectLst/>
                <a:latin typeface="Poppins" pitchFamily="2" charset="77"/>
                <a:ea typeface="Times New Roman" panose="02020603050405020304" pitchFamily="18" charset="0"/>
                <a:cs typeface="Arial" panose="020B0604020202020204" pitchFamily="34" charset="0"/>
              </a:rPr>
              <a:t> - Improved livelihoods and expanded economic opportunities for FDPs and HCs, through access to entrepreneurship and employment with dignity.</a:t>
            </a:r>
            <a:endParaRPr lang="en-US" sz="700" dirty="0">
              <a:solidFill>
                <a:schemeClr val="bg1"/>
              </a:solidFill>
              <a:effectLst/>
              <a:latin typeface="Poppins" pitchFamily="2" charset="77"/>
              <a:ea typeface="Calibri" panose="020F0502020204030204" pitchFamily="34" charset="0"/>
              <a:cs typeface="Arial" panose="020B0604020202020204" pitchFamily="34" charset="0"/>
            </a:endParaRPr>
          </a:p>
          <a:p>
            <a:pPr marR="11430">
              <a:lnSpc>
                <a:spcPts val="1080"/>
              </a:lnSpc>
              <a:spcBef>
                <a:spcPts val="105"/>
              </a:spcBef>
              <a:spcAft>
                <a:spcPts val="600"/>
              </a:spcAft>
            </a:pPr>
            <a:r>
              <a:rPr lang="en-US" sz="700" dirty="0">
                <a:solidFill>
                  <a:schemeClr val="bg1"/>
                </a:solidFill>
                <a:effectLst/>
                <a:latin typeface="Poppins" pitchFamily="2" charset="77"/>
                <a:ea typeface="Calibri" panose="020F0502020204030204" pitchFamily="34" charset="0"/>
                <a:cs typeface="Arial" panose="020B0604020202020204" pitchFamily="34" charset="0"/>
              </a:rPr>
              <a:t> </a:t>
            </a:r>
          </a:p>
        </p:txBody>
      </p:sp>
      <p:sp>
        <p:nvSpPr>
          <p:cNvPr id="12" name="docshape17">
            <a:extLst>
              <a:ext uri="{FF2B5EF4-FFF2-40B4-BE49-F238E27FC236}">
                <a16:creationId xmlns:a16="http://schemas.microsoft.com/office/drawing/2014/main" id="{FA8EFCCA-5A20-3F93-6045-59ABDF79371E}"/>
              </a:ext>
            </a:extLst>
          </p:cNvPr>
          <p:cNvSpPr txBox="1">
            <a:spLocks/>
          </p:cNvSpPr>
          <p:nvPr/>
        </p:nvSpPr>
        <p:spPr bwMode="auto">
          <a:xfrm>
            <a:off x="4596456" y="3553950"/>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dirty="0">
                <a:solidFill>
                  <a:schemeClr val="bg1"/>
                </a:solidFill>
                <a:effectLst/>
                <a:latin typeface="Verdana" panose="020B0604030504040204" pitchFamily="34" charset="0"/>
                <a:ea typeface="Verdana" panose="020B0604030504040204" pitchFamily="34" charset="0"/>
                <a:cs typeface="Verdana" panose="020B0604030504040204" pitchFamily="34" charset="0"/>
              </a:rPr>
              <a:t>2.1 </a:t>
            </a: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Improved </a:t>
            </a:r>
            <a:r>
              <a:rPr lang="en-US" sz="600" dirty="0" err="1">
                <a:solidFill>
                  <a:schemeClr val="bg1"/>
                </a:solidFill>
                <a:effectLst/>
                <a:latin typeface="Verdana" panose="020B0604030504040204" pitchFamily="34" charset="0"/>
                <a:ea typeface="Verdana" panose="020B0604030504040204" pitchFamily="34" charset="0"/>
                <a:cs typeface="Verdana" panose="020B0604030504040204" pitchFamily="34" charset="0"/>
              </a:rPr>
              <a:t>labour</a:t>
            </a: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market governance supporting transition to and entry into employment and formalization</a:t>
            </a:r>
            <a:endParaRPr lang="en-US" sz="1050" dirty="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3" name="docshape19">
            <a:extLst>
              <a:ext uri="{FF2B5EF4-FFF2-40B4-BE49-F238E27FC236}">
                <a16:creationId xmlns:a16="http://schemas.microsoft.com/office/drawing/2014/main" id="{05375D90-181C-E446-987D-8CFED0DB17EE}"/>
              </a:ext>
            </a:extLst>
          </p:cNvPr>
          <p:cNvSpPr txBox="1">
            <a:spLocks/>
          </p:cNvSpPr>
          <p:nvPr/>
        </p:nvSpPr>
        <p:spPr bwMode="auto">
          <a:xfrm>
            <a:off x="4596417" y="4025177"/>
            <a:ext cx="1178307" cy="620964"/>
          </a:xfrm>
          <a:prstGeom prst="rect">
            <a:avLst/>
          </a:prstGeom>
          <a:solidFill>
            <a:srgbClr val="FF9300"/>
          </a:solidFill>
          <a:ln>
            <a:noFill/>
          </a:ln>
        </p:spPr>
        <p:txBody>
          <a:bodyPr rot="0" vert="horz" wrap="square" lIns="0" tIns="0" rIns="0" bIns="0" anchor="t" anchorCtr="0" upright="1">
            <a:noAutofit/>
          </a:bodyPr>
          <a:lstStyle/>
          <a:p>
            <a:pPr>
              <a:lnSpc>
                <a:spcPct val="98000"/>
              </a:lnSpc>
              <a:spcBef>
                <a:spcPts val="30"/>
              </a:spcBef>
            </a:pP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2.2 Increased Private Sector or Public investment and enhanced business environment for creating economic</a:t>
            </a:r>
            <a:r>
              <a:rPr lang="en-US" sz="600" spc="-2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opportunities</a:t>
            </a:r>
            <a:r>
              <a:rPr lang="en-US" sz="600" spc="-2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US" sz="600" spc="-2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forcibly displaced and host communities</a:t>
            </a:r>
            <a:endParaRPr lang="en-US" sz="1050" dirty="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4" name="docshape20">
            <a:extLst>
              <a:ext uri="{FF2B5EF4-FFF2-40B4-BE49-F238E27FC236}">
                <a16:creationId xmlns:a16="http://schemas.microsoft.com/office/drawing/2014/main" id="{C78201BB-B83C-9F90-9486-3EC49F6555F3}"/>
              </a:ext>
            </a:extLst>
          </p:cNvPr>
          <p:cNvSpPr txBox="1">
            <a:spLocks/>
          </p:cNvSpPr>
          <p:nvPr/>
        </p:nvSpPr>
        <p:spPr bwMode="auto">
          <a:xfrm>
            <a:off x="4596456" y="4731095"/>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dirty="0">
                <a:solidFill>
                  <a:schemeClr val="bg1"/>
                </a:solidFill>
                <a:effectLst/>
                <a:latin typeface="Verdana" panose="020B0604030504040204" pitchFamily="34" charset="0"/>
                <a:ea typeface="Verdana" panose="020B0604030504040204" pitchFamily="34" charset="0"/>
                <a:cs typeface="Verdana" panose="020B0604030504040204" pitchFamily="34" charset="0"/>
              </a:rPr>
              <a:t>2.3 </a:t>
            </a:r>
            <a:r>
              <a:rPr lang="en-US" sz="600" spc="-1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Increased access</a:t>
            </a:r>
            <a:r>
              <a:rPr lang="en-US" sz="600" spc="-5"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spc="-25" dirty="0">
                <a:solidFill>
                  <a:schemeClr val="bg1"/>
                </a:solidFill>
                <a:effectLst/>
                <a:latin typeface="Verdana" panose="020B0604030504040204" pitchFamily="34" charset="0"/>
                <a:ea typeface="Verdana" panose="020B0604030504040204" pitchFamily="34" charset="0"/>
                <a:cs typeface="Verdana" panose="020B0604030504040204" pitchFamily="34" charset="0"/>
              </a:rPr>
              <a:t>to finance,</a:t>
            </a:r>
            <a:endParaRPr lang="en-US" sz="1050" dirty="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a:p>
            <a:pPr>
              <a:lnSpc>
                <a:spcPct val="98000"/>
              </a:lnSpc>
            </a:pP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business</a:t>
            </a:r>
            <a:r>
              <a:rPr lang="en-US" sz="600" spc="-6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development</a:t>
            </a:r>
            <a:r>
              <a:rPr lang="en-US" sz="600" spc="-6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and entrepreneurial</a:t>
            </a:r>
            <a:r>
              <a:rPr lang="en-US" sz="600" spc="-65"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support</a:t>
            </a:r>
            <a:endParaRPr lang="en-US" sz="1050" dirty="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5" name="docshape24">
            <a:extLst>
              <a:ext uri="{FF2B5EF4-FFF2-40B4-BE49-F238E27FC236}">
                <a16:creationId xmlns:a16="http://schemas.microsoft.com/office/drawing/2014/main" id="{AFF891DA-90CD-C85D-2B62-63158A49D934}"/>
              </a:ext>
            </a:extLst>
          </p:cNvPr>
          <p:cNvSpPr txBox="1">
            <a:spLocks/>
          </p:cNvSpPr>
          <p:nvPr/>
        </p:nvSpPr>
        <p:spPr bwMode="auto">
          <a:xfrm>
            <a:off x="4596417" y="5269341"/>
            <a:ext cx="1178307" cy="49943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US" sz="600" spc="-25" dirty="0">
                <a:solidFill>
                  <a:schemeClr val="bg1"/>
                </a:solidFill>
                <a:effectLst/>
                <a:latin typeface="Verdana" panose="020B0604030504040204" pitchFamily="34" charset="0"/>
                <a:ea typeface="Verdana" panose="020B0604030504040204" pitchFamily="34" charset="0"/>
                <a:cs typeface="Verdana" panose="020B0604030504040204" pitchFamily="34" charset="0"/>
              </a:rPr>
              <a:t>2.4 </a:t>
            </a: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Enhanced</a:t>
            </a:r>
            <a:r>
              <a:rPr lang="en-US" sz="600" spc="-1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capacity</a:t>
            </a:r>
            <a:r>
              <a:rPr lang="en-US" sz="600" spc="-1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to</a:t>
            </a:r>
            <a:r>
              <a:rPr lang="en-US" sz="600" spc="-1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protect rights at work and promote safe and secure working environments</a:t>
            </a:r>
            <a:r>
              <a:rPr lang="en-US" sz="600" spc="-5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US" sz="600" spc="-5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all</a:t>
            </a:r>
            <a:r>
              <a:rPr lang="en-US" sz="600" spc="-5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US" sz="60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workers</a:t>
            </a:r>
            <a:endParaRPr lang="en-US" sz="1050" dirty="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20" name="docshape35">
            <a:extLst>
              <a:ext uri="{FF2B5EF4-FFF2-40B4-BE49-F238E27FC236}">
                <a16:creationId xmlns:a16="http://schemas.microsoft.com/office/drawing/2014/main" id="{9BF4D25F-C8A4-31F3-DF38-F10DB711F5D2}"/>
              </a:ext>
            </a:extLst>
          </p:cNvPr>
          <p:cNvSpPr txBox="1">
            <a:spLocks/>
          </p:cNvSpPr>
          <p:nvPr/>
        </p:nvSpPr>
        <p:spPr bwMode="auto">
          <a:xfrm>
            <a:off x="8069563" y="2121678"/>
            <a:ext cx="1246937" cy="975750"/>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1080"/>
              </a:lnSpc>
              <a:spcBef>
                <a:spcPts val="105"/>
              </a:spcBef>
            </a:pPr>
            <a:r>
              <a:rPr lang="en-US" sz="700" dirty="0">
                <a:solidFill>
                  <a:srgbClr val="FFFFFF"/>
                </a:solidFill>
                <a:effectLst/>
                <a:latin typeface="Arial Black" panose="020B0604020202020204" pitchFamily="34" charset="0"/>
                <a:ea typeface="Verdana" panose="020B0604030504040204" pitchFamily="34" charset="0"/>
                <a:cs typeface="Verdana" panose="020B0604030504040204" pitchFamily="34" charset="0"/>
              </a:rPr>
              <a:t>Pillar 4. Critical </a:t>
            </a:r>
            <a:r>
              <a:rPr lang="en-US" sz="700" spc="-20" dirty="0">
                <a:solidFill>
                  <a:srgbClr val="FFFFFF"/>
                </a:solidFill>
                <a:effectLst/>
                <a:latin typeface="Arial Black" panose="020B0604020202020204" pitchFamily="34" charset="0"/>
                <a:ea typeface="Verdana" panose="020B0604030504040204" pitchFamily="34" charset="0"/>
                <a:cs typeface="Verdana" panose="020B0604030504040204" pitchFamily="34" charset="0"/>
              </a:rPr>
              <a:t>Infrastructure:</a:t>
            </a:r>
            <a:r>
              <a:rPr lang="en-US" sz="700" spc="-65" dirty="0">
                <a:solidFill>
                  <a:srgbClr val="FFFFFF"/>
                </a:solidFill>
                <a:effectLst/>
                <a:latin typeface="Arial Black" panose="020B0604020202020204" pitchFamily="34" charset="0"/>
                <a:ea typeface="Verdana" panose="020B0604030504040204" pitchFamily="34" charset="0"/>
                <a:cs typeface="Verdana" panose="020B0604030504040204" pitchFamily="34" charset="0"/>
              </a:rPr>
              <a:t>  </a:t>
            </a:r>
            <a:r>
              <a:rPr lang="en-US" sz="700" spc="-2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a:t>
            </a:r>
            <a:r>
              <a:rPr lang="en-US" sz="70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services, facilities, and information</a:t>
            </a:r>
            <a:r>
              <a:rPr lang="en-US" sz="700" spc="-5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70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systems essential to forcibly displaced and host </a:t>
            </a:r>
            <a:r>
              <a:rPr lang="en-US" sz="700" spc="-1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US" sz="1000" dirty="0">
              <a:effectLst/>
              <a:latin typeface="Verdana" panose="020B0604030504040204" pitchFamily="34" charset="0"/>
              <a:ea typeface="Verdana" panose="020B0604030504040204" pitchFamily="34" charset="0"/>
              <a:cs typeface="Verdana" panose="020B0604030504040204" pitchFamily="34" charset="0"/>
            </a:endParaRPr>
          </a:p>
        </p:txBody>
      </p:sp>
      <p:sp>
        <p:nvSpPr>
          <p:cNvPr id="22" name="docshape23">
            <a:extLst>
              <a:ext uri="{FF2B5EF4-FFF2-40B4-BE49-F238E27FC236}">
                <a16:creationId xmlns:a16="http://schemas.microsoft.com/office/drawing/2014/main" id="{200972E7-ABC6-6489-2E23-B3E643AF56C6}"/>
              </a:ext>
            </a:extLst>
          </p:cNvPr>
          <p:cNvSpPr txBox="1">
            <a:spLocks/>
          </p:cNvSpPr>
          <p:nvPr/>
        </p:nvSpPr>
        <p:spPr bwMode="auto">
          <a:xfrm>
            <a:off x="8069563" y="3604600"/>
            <a:ext cx="1178307" cy="2164178"/>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845"/>
              </a:lnSpc>
              <a:spcBef>
                <a:spcPts val="25"/>
              </a:spcBef>
            </a:pPr>
            <a:r>
              <a:rPr lang="en-US" sz="500" b="1" spc="-2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4.1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US" sz="500" b="1" spc="-6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US" sz="500" b="1" spc="-6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US" sz="500" b="1" spc="-6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WASH</a:t>
            </a:r>
            <a:r>
              <a:rPr lang="en-US" sz="500" b="1" spc="-6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facilities by</a:t>
            </a:r>
            <a:r>
              <a:rPr lang="en-US" sz="500" b="1" spc="-4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refugees</a:t>
            </a:r>
            <a:r>
              <a:rPr lang="en-US" sz="500" b="1" spc="-3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and</a:t>
            </a:r>
            <a:r>
              <a:rPr lang="en-US" sz="500" b="1" spc="-4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host</a:t>
            </a:r>
            <a:r>
              <a:rPr lang="en-US" sz="500" b="1" spc="-3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spc="-1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US" sz="1000" dirty="0">
              <a:effectLst/>
              <a:latin typeface="Verdana" panose="020B0604030504040204" pitchFamily="34" charset="0"/>
              <a:ea typeface="Verdana" panose="020B0604030504040204" pitchFamily="34" charset="0"/>
              <a:cs typeface="Verdana" panose="020B0604030504040204" pitchFamily="34" charset="0"/>
            </a:endParaRPr>
          </a:p>
          <a:p>
            <a:r>
              <a:rPr lang="en-US" sz="700" b="1" dirty="0">
                <a:effectLst/>
                <a:latin typeface="Verdana" panose="020B0604030504040204" pitchFamily="34" charset="0"/>
                <a:ea typeface="Verdana" panose="020B0604030504040204" pitchFamily="34" charset="0"/>
                <a:cs typeface="Verdana" panose="020B0604030504040204" pitchFamily="34" charset="0"/>
              </a:rPr>
              <a:t> </a:t>
            </a:r>
            <a:endParaRPr lang="en-US" sz="1000" dirty="0">
              <a:effectLst/>
              <a:latin typeface="Verdana" panose="020B0604030504040204" pitchFamily="34" charset="0"/>
              <a:ea typeface="Verdana" panose="020B0604030504040204" pitchFamily="34" charset="0"/>
              <a:cs typeface="Verdana" panose="020B0604030504040204" pitchFamily="34" charset="0"/>
            </a:endParaRPr>
          </a:p>
          <a:p>
            <a:pPr>
              <a:spcBef>
                <a:spcPts val="50"/>
              </a:spcBef>
            </a:pPr>
            <a:b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US"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US" sz="500" b="1" spc="-2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4.2 E</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nhanced management, capacity, and sustainability for critical infrastructure</a:t>
            </a:r>
            <a:endParaRPr lang="en-US"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US"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br>
              <a:rPr lang="en-US" sz="500" b="1" spc="-2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US"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2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US"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2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4.3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US" sz="500" b="1" spc="-6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US" sz="500" b="1" spc="-6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US" sz="500" b="1" spc="-6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quality</a:t>
            </a:r>
            <a:r>
              <a:rPr lang="en-US" sz="500" b="1" spc="-6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and affordable</a:t>
            </a:r>
            <a:r>
              <a:rPr lang="en-US" sz="500" b="1" spc="-6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housing by</a:t>
            </a:r>
            <a:r>
              <a:rPr lang="en-US" sz="500" b="1" spc="-4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FDPs and HCs</a:t>
            </a:r>
            <a:endParaRPr lang="en-US"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3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US"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US" sz="500" b="1" spc="-3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US" sz="100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25"/>
              </a:spcBef>
            </a:pPr>
            <a:r>
              <a:rPr lang="en-US" sz="500" b="1" spc="-2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4.4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inclusive</a:t>
            </a:r>
            <a:r>
              <a:rPr lang="en-US" sz="500" b="1" spc="-6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access to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digital</a:t>
            </a:r>
            <a:r>
              <a:rPr lang="en-US" sz="500" b="1" spc="-6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connectivity</a:t>
            </a:r>
            <a:r>
              <a:rPr lang="en-US" sz="500" b="1" spc="-6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US" sz="500" b="1"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and internet</a:t>
            </a:r>
            <a:r>
              <a:rPr lang="en-US" sz="500" b="1" spc="-65"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for FDPs and HCs</a:t>
            </a:r>
            <a:endParaRPr lang="en-US" sz="1000" dirty="0">
              <a:effectLst/>
              <a:latin typeface="Verdana" panose="020B0604030504040204" pitchFamily="34" charset="0"/>
              <a:ea typeface="Verdana" panose="020B0604030504040204" pitchFamily="34" charset="0"/>
              <a:cs typeface="Verdana" panose="020B0604030504040204" pitchFamily="34" charset="0"/>
            </a:endParaRPr>
          </a:p>
        </p:txBody>
      </p:sp>
      <p:sp>
        <p:nvSpPr>
          <p:cNvPr id="23" name="Freeform 22">
            <a:extLst>
              <a:ext uri="{FF2B5EF4-FFF2-40B4-BE49-F238E27FC236}">
                <a16:creationId xmlns:a16="http://schemas.microsoft.com/office/drawing/2014/main" id="{FBBE9EB8-9842-3E53-3196-3F216635A70D}"/>
              </a:ext>
            </a:extLst>
          </p:cNvPr>
          <p:cNvSpPr/>
          <p:nvPr/>
        </p:nvSpPr>
        <p:spPr>
          <a:xfrm rot="17160930" flipH="1">
            <a:off x="2115404" y="-85876"/>
            <a:ext cx="101413" cy="88183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54378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4C56C-93FE-6788-6355-6BE865ED4F69}"/>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EE222043-3931-EE01-5C33-8BB5CB77C0DA}"/>
              </a:ext>
            </a:extLst>
          </p:cNvPr>
          <p:cNvPicPr>
            <a:picLocks noChangeAspect="1"/>
          </p:cNvPicPr>
          <p:nvPr/>
        </p:nvPicPr>
        <p:blipFill>
          <a:blip r:embed="rId2"/>
          <a:stretch>
            <a:fillRect/>
          </a:stretch>
        </p:blipFill>
        <p:spPr>
          <a:xfrm>
            <a:off x="2978370" y="1443820"/>
            <a:ext cx="6639563" cy="4517310"/>
          </a:xfrm>
          <a:prstGeom prst="rect">
            <a:avLst/>
          </a:prstGeom>
        </p:spPr>
      </p:pic>
      <p:sp>
        <p:nvSpPr>
          <p:cNvPr id="1460" name="Rectangle 1459">
            <a:extLst>
              <a:ext uri="{FF2B5EF4-FFF2-40B4-BE49-F238E27FC236}">
                <a16:creationId xmlns:a16="http://schemas.microsoft.com/office/drawing/2014/main" id="{6285F04A-269F-453E-D47B-4A0F29377DE7}"/>
              </a:ext>
            </a:extLst>
          </p:cNvPr>
          <p:cNvSpPr/>
          <p:nvPr/>
        </p:nvSpPr>
        <p:spPr>
          <a:xfrm>
            <a:off x="286447" y="327299"/>
            <a:ext cx="2251712" cy="635296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unicef-logo-vector | Le Monde des ados">
            <a:extLst>
              <a:ext uri="{FF2B5EF4-FFF2-40B4-BE49-F238E27FC236}">
                <a16:creationId xmlns:a16="http://schemas.microsoft.com/office/drawing/2014/main" id="{D3064D5A-8DBC-5C49-1774-810CA6B038E7}"/>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9076761" y="-86401"/>
            <a:ext cx="775445" cy="55053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CBD2C24-9338-B008-6D5B-13891327F393}"/>
              </a:ext>
            </a:extLst>
          </p:cNvPr>
          <p:cNvSpPr/>
          <p:nvPr/>
        </p:nvSpPr>
        <p:spPr>
          <a:xfrm>
            <a:off x="-5894" y="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43" dirty="0">
              <a:latin typeface="Helvetica" pitchFamily="2" charset="0"/>
            </a:endParaRPr>
          </a:p>
        </p:txBody>
      </p:sp>
      <p:pic>
        <p:nvPicPr>
          <p:cNvPr id="4" name="Picture 4" descr="Artival Research &amp; Evaluation">
            <a:extLst>
              <a:ext uri="{FF2B5EF4-FFF2-40B4-BE49-F238E27FC236}">
                <a16:creationId xmlns:a16="http://schemas.microsoft.com/office/drawing/2014/main" id="{B2534A56-59D7-366B-6BE4-3035987A5CF9}"/>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9320983" y="6563906"/>
            <a:ext cx="527755" cy="2144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97B0B9E-14E3-9BA0-BEBA-B9BF1ED483A6}"/>
              </a:ext>
            </a:extLst>
          </p:cNvPr>
          <p:cNvSpPr txBox="1"/>
          <p:nvPr/>
        </p:nvSpPr>
        <p:spPr>
          <a:xfrm>
            <a:off x="243004" y="163768"/>
            <a:ext cx="3645255" cy="191271"/>
          </a:xfrm>
          <a:prstGeom prst="rect">
            <a:avLst/>
          </a:prstGeom>
          <a:solidFill>
            <a:srgbClr val="15A6EA"/>
          </a:solidFill>
        </p:spPr>
        <p:txBody>
          <a:bodyPr wrap="square" lIns="24860" tIns="0" rIns="24860" bIns="0" rtlCol="0">
            <a:spAutoFit/>
          </a:bodyPr>
          <a:lstStyle/>
          <a:p>
            <a:r>
              <a:rPr lang="en-US" sz="1243" dirty="0">
                <a:solidFill>
                  <a:schemeClr val="bg1"/>
                </a:solidFill>
                <a:latin typeface="Helvetica" pitchFamily="2" charset="0"/>
              </a:rPr>
              <a:t>ELEMENTS INTEGRATED IN THIS FRAMEWORK</a:t>
            </a:r>
          </a:p>
        </p:txBody>
      </p:sp>
      <p:pic>
        <p:nvPicPr>
          <p:cNvPr id="5" name="Picture 4" descr="A screenshot of a computer&#10;&#10;Description automatically generated">
            <a:extLst>
              <a:ext uri="{FF2B5EF4-FFF2-40B4-BE49-F238E27FC236}">
                <a16:creationId xmlns:a16="http://schemas.microsoft.com/office/drawing/2014/main" id="{BDD5890D-5052-CA8F-71F1-2A3D0AFF32A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12290" y="414222"/>
            <a:ext cx="1315446" cy="983839"/>
          </a:xfrm>
          <a:prstGeom prst="rect">
            <a:avLst/>
          </a:prstGeom>
          <a:effectLst>
            <a:outerShdw blurRad="50800" dist="38100" dir="2700000" algn="tl" rotWithShape="0">
              <a:prstClr val="black">
                <a:alpha val="40000"/>
              </a:prstClr>
            </a:outerShdw>
          </a:effectLst>
        </p:spPr>
      </p:pic>
      <p:pic>
        <p:nvPicPr>
          <p:cNvPr id="1409" name="Picture 1408" descr="A screenshot of a computer&#10;&#10;Description automatically generated">
            <a:extLst>
              <a:ext uri="{FF2B5EF4-FFF2-40B4-BE49-F238E27FC236}">
                <a16:creationId xmlns:a16="http://schemas.microsoft.com/office/drawing/2014/main" id="{B4DFB109-956D-C9F3-D80A-E07194F7B36C}"/>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47420" y="2056087"/>
            <a:ext cx="2155942" cy="1052110"/>
          </a:xfrm>
          <a:prstGeom prst="rect">
            <a:avLst/>
          </a:prstGeom>
          <a:ln>
            <a:noFill/>
          </a:ln>
          <a:effectLst>
            <a:outerShdw blurRad="292100" dist="139700" dir="2700000" algn="tl" rotWithShape="0">
              <a:srgbClr val="333333">
                <a:alpha val="65000"/>
              </a:srgbClr>
            </a:outerShdw>
          </a:effectLst>
        </p:spPr>
      </p:pic>
      <p:sp>
        <p:nvSpPr>
          <p:cNvPr id="1411" name="TextBox 1410">
            <a:extLst>
              <a:ext uri="{FF2B5EF4-FFF2-40B4-BE49-F238E27FC236}">
                <a16:creationId xmlns:a16="http://schemas.microsoft.com/office/drawing/2014/main" id="{FC54ED8B-9EBF-120A-6DFA-7F343E45C1EB}"/>
              </a:ext>
            </a:extLst>
          </p:cNvPr>
          <p:cNvSpPr txBox="1"/>
          <p:nvPr/>
        </p:nvSpPr>
        <p:spPr>
          <a:xfrm>
            <a:off x="1008224" y="2459912"/>
            <a:ext cx="1712915" cy="152671"/>
          </a:xfrm>
          <a:prstGeom prst="rect">
            <a:avLst/>
          </a:prstGeom>
          <a:solidFill>
            <a:schemeClr val="bg1"/>
          </a:solidFill>
        </p:spPr>
        <p:txBody>
          <a:bodyPr wrap="square" lIns="0" tIns="0" rIns="0" bIns="0">
            <a:spAutoFit/>
          </a:bodyPr>
          <a:lstStyle/>
          <a:p>
            <a:pPr algn="ctr">
              <a:lnSpc>
                <a:spcPct val="107000"/>
              </a:lnSpc>
              <a:spcAft>
                <a:spcPts val="800"/>
              </a:spcAft>
            </a:pPr>
            <a:r>
              <a:rPr lang="en-US" sz="1000" b="1" kern="100" dirty="0">
                <a:latin typeface="Helvetica" pitchFamily="2" charset="0"/>
                <a:ea typeface="Aptos" panose="020B0004020202020204" pitchFamily="34" charset="0"/>
                <a:cs typeface="Times New Roman" panose="02020603050405020304" pitchFamily="18" charset="0"/>
              </a:rPr>
              <a:t>Programme portfolio</a:t>
            </a:r>
            <a:endParaRPr lang="en-US" sz="1000" kern="100" dirty="0">
              <a:effectLst/>
              <a:latin typeface="Helvetica" pitchFamily="2" charset="0"/>
              <a:ea typeface="Aptos" panose="020B0004020202020204" pitchFamily="34" charset="0"/>
              <a:cs typeface="Times New Roman" panose="02020603050405020304" pitchFamily="18" charset="0"/>
            </a:endParaRPr>
          </a:p>
        </p:txBody>
      </p:sp>
      <p:sp>
        <p:nvSpPr>
          <p:cNvPr id="1413" name="TextBox 1412">
            <a:extLst>
              <a:ext uri="{FF2B5EF4-FFF2-40B4-BE49-F238E27FC236}">
                <a16:creationId xmlns:a16="http://schemas.microsoft.com/office/drawing/2014/main" id="{97723B80-73A5-0DF0-D1C7-8121B8E48A44}"/>
              </a:ext>
            </a:extLst>
          </p:cNvPr>
          <p:cNvSpPr txBox="1"/>
          <p:nvPr/>
        </p:nvSpPr>
        <p:spPr>
          <a:xfrm>
            <a:off x="1392194" y="891214"/>
            <a:ext cx="772547" cy="158890"/>
          </a:xfrm>
          <a:prstGeom prst="rect">
            <a:avLst/>
          </a:prstGeom>
          <a:solidFill>
            <a:schemeClr val="bg1"/>
          </a:solidFill>
        </p:spPr>
        <p:txBody>
          <a:bodyPr wrap="square" lIns="0" tIns="0" rIns="0" bIns="0">
            <a:spAutoFit/>
          </a:bodyPr>
          <a:lstStyle/>
          <a:p>
            <a:pPr algn="ctr">
              <a:lnSpc>
                <a:spcPct val="107000"/>
              </a:lnSpc>
              <a:spcAft>
                <a:spcPts val="800"/>
              </a:spcAft>
            </a:pPr>
            <a:r>
              <a:rPr lang="en-US" sz="1000" b="1" kern="100" dirty="0">
                <a:latin typeface="Helvetica" pitchFamily="2" charset="0"/>
                <a:ea typeface="Aptos" panose="020B0004020202020204" pitchFamily="34" charset="0"/>
                <a:cs typeface="Times New Roman" panose="02020603050405020304" pitchFamily="18" charset="0"/>
              </a:rPr>
              <a:t>ToC Global</a:t>
            </a:r>
            <a:endParaRPr lang="en-US" sz="1000" kern="100" dirty="0">
              <a:effectLst/>
              <a:latin typeface="Helvetica" pitchFamily="2" charset="0"/>
              <a:ea typeface="Aptos" panose="020B0004020202020204" pitchFamily="34" charset="0"/>
              <a:cs typeface="Times New Roman" panose="02020603050405020304" pitchFamily="18" charset="0"/>
            </a:endParaRPr>
          </a:p>
        </p:txBody>
      </p:sp>
      <p:pic>
        <p:nvPicPr>
          <p:cNvPr id="1423" name="Picture 1422">
            <a:extLst>
              <a:ext uri="{FF2B5EF4-FFF2-40B4-BE49-F238E27FC236}">
                <a16:creationId xmlns:a16="http://schemas.microsoft.com/office/drawing/2014/main" id="{5AA796B8-1988-5292-D7F0-D9FF59561CBA}"/>
              </a:ext>
            </a:extLst>
          </p:cNvPr>
          <p:cNvPicPr>
            <a:picLocks noChangeAspect="1"/>
          </p:cNvPicPr>
          <p:nvPr/>
        </p:nvPicPr>
        <p:blipFill>
          <a:blip r:embed="rId7"/>
          <a:stretch>
            <a:fillRect/>
          </a:stretch>
        </p:blipFill>
        <p:spPr>
          <a:xfrm>
            <a:off x="683622" y="3492295"/>
            <a:ext cx="1640998" cy="1414500"/>
          </a:xfrm>
          <a:prstGeom prst="rect">
            <a:avLst/>
          </a:prstGeom>
          <a:solidFill>
            <a:schemeClr val="bg1"/>
          </a:solidFill>
          <a:ln>
            <a:noFill/>
          </a:ln>
          <a:effectLst>
            <a:outerShdw blurRad="292100" dist="139700" dir="2700000" algn="tl" rotWithShape="0">
              <a:srgbClr val="333333">
                <a:alpha val="65000"/>
              </a:srgbClr>
            </a:outerShdw>
          </a:effectLst>
        </p:spPr>
      </p:pic>
      <p:pic>
        <p:nvPicPr>
          <p:cNvPr id="1428" name="Picture 1427" descr="A document with text and numbers&#10;&#10;Description automatically generated">
            <a:extLst>
              <a:ext uri="{FF2B5EF4-FFF2-40B4-BE49-F238E27FC236}">
                <a16:creationId xmlns:a16="http://schemas.microsoft.com/office/drawing/2014/main" id="{B1790012-B3B1-C4E0-7AB4-D7713DC25CBC}"/>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393659" y="5220464"/>
            <a:ext cx="1762567" cy="1326749"/>
          </a:xfrm>
          <a:prstGeom prst="rect">
            <a:avLst/>
          </a:prstGeom>
          <a:ln>
            <a:noFill/>
          </a:ln>
          <a:effectLst>
            <a:outerShdw blurRad="292100" dist="139700" dir="2700000" algn="tl" rotWithShape="0">
              <a:srgbClr val="333333">
                <a:alpha val="65000"/>
              </a:srgbClr>
            </a:outerShdw>
          </a:effectLst>
        </p:spPr>
      </p:pic>
      <p:sp>
        <p:nvSpPr>
          <p:cNvPr id="1429" name="TextBox 1428">
            <a:extLst>
              <a:ext uri="{FF2B5EF4-FFF2-40B4-BE49-F238E27FC236}">
                <a16:creationId xmlns:a16="http://schemas.microsoft.com/office/drawing/2014/main" id="{8FA8CEDB-A325-535E-6718-5AF175769F86}"/>
              </a:ext>
            </a:extLst>
          </p:cNvPr>
          <p:cNvSpPr txBox="1"/>
          <p:nvPr/>
        </p:nvSpPr>
        <p:spPr>
          <a:xfrm>
            <a:off x="1152336" y="5630476"/>
            <a:ext cx="1712915" cy="152671"/>
          </a:xfrm>
          <a:prstGeom prst="rect">
            <a:avLst/>
          </a:prstGeom>
          <a:solidFill>
            <a:schemeClr val="bg1"/>
          </a:solidFill>
        </p:spPr>
        <p:txBody>
          <a:bodyPr wrap="square" lIns="0" tIns="0" rIns="0" bIns="0">
            <a:spAutoFit/>
          </a:bodyPr>
          <a:lstStyle/>
          <a:p>
            <a:pPr algn="ctr">
              <a:lnSpc>
                <a:spcPct val="107000"/>
              </a:lnSpc>
              <a:spcAft>
                <a:spcPts val="800"/>
              </a:spcAft>
            </a:pPr>
            <a:r>
              <a:rPr lang="en-US" sz="1000" b="1" kern="100" dirty="0">
                <a:latin typeface="Helvetica" pitchFamily="2" charset="0"/>
                <a:ea typeface="Aptos" panose="020B0004020202020204" pitchFamily="34" charset="0"/>
                <a:cs typeface="Times New Roman" panose="02020603050405020304" pitchFamily="18" charset="0"/>
              </a:rPr>
              <a:t>Multi-annual targets</a:t>
            </a:r>
          </a:p>
        </p:txBody>
      </p:sp>
      <p:sp>
        <p:nvSpPr>
          <p:cNvPr id="1430" name="TextBox 1429">
            <a:extLst>
              <a:ext uri="{FF2B5EF4-FFF2-40B4-BE49-F238E27FC236}">
                <a16:creationId xmlns:a16="http://schemas.microsoft.com/office/drawing/2014/main" id="{7E071C33-ED1C-F25E-4452-6306F6741541}"/>
              </a:ext>
            </a:extLst>
          </p:cNvPr>
          <p:cNvSpPr txBox="1"/>
          <p:nvPr/>
        </p:nvSpPr>
        <p:spPr>
          <a:xfrm>
            <a:off x="1466466" y="4196430"/>
            <a:ext cx="1269046" cy="152671"/>
          </a:xfrm>
          <a:prstGeom prst="rect">
            <a:avLst/>
          </a:prstGeom>
          <a:solidFill>
            <a:schemeClr val="bg1"/>
          </a:solidFill>
        </p:spPr>
        <p:txBody>
          <a:bodyPr wrap="square" lIns="0" tIns="0" rIns="0" bIns="0">
            <a:spAutoFit/>
          </a:bodyPr>
          <a:lstStyle/>
          <a:p>
            <a:pPr algn="ctr">
              <a:lnSpc>
                <a:spcPct val="107000"/>
              </a:lnSpc>
              <a:spcAft>
                <a:spcPts val="800"/>
              </a:spcAft>
            </a:pPr>
            <a:r>
              <a:rPr lang="en-US" sz="1000" b="1" kern="100" dirty="0">
                <a:latin typeface="Helvetica" pitchFamily="2" charset="0"/>
                <a:ea typeface="Aptos" panose="020B0004020202020204" pitchFamily="34" charset="0"/>
                <a:cs typeface="Times New Roman" panose="02020603050405020304" pitchFamily="18" charset="0"/>
              </a:rPr>
              <a:t>Policy Matrix</a:t>
            </a:r>
            <a:endParaRPr lang="en-US" sz="1000" kern="100" dirty="0">
              <a:effectLst/>
              <a:latin typeface="Helvetica" pitchFamily="2" charset="0"/>
              <a:ea typeface="Aptos" panose="020B0004020202020204" pitchFamily="34" charset="0"/>
              <a:cs typeface="Times New Roman" panose="02020603050405020304" pitchFamily="18" charset="0"/>
            </a:endParaRPr>
          </a:p>
        </p:txBody>
      </p:sp>
      <p:cxnSp>
        <p:nvCxnSpPr>
          <p:cNvPr id="1436" name="Straight Arrow Connector 1435">
            <a:extLst>
              <a:ext uri="{FF2B5EF4-FFF2-40B4-BE49-F238E27FC236}">
                <a16:creationId xmlns:a16="http://schemas.microsoft.com/office/drawing/2014/main" id="{F42F384B-6FEA-E7E3-D93E-D0FC942BF933}"/>
              </a:ext>
            </a:extLst>
          </p:cNvPr>
          <p:cNvCxnSpPr>
            <a:cxnSpLocks/>
            <a:stCxn id="1413" idx="3"/>
          </p:cNvCxnSpPr>
          <p:nvPr/>
        </p:nvCxnSpPr>
        <p:spPr>
          <a:xfrm>
            <a:off x="2164741" y="970659"/>
            <a:ext cx="1772259" cy="87664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37" name="Straight Arrow Connector 1436">
            <a:extLst>
              <a:ext uri="{FF2B5EF4-FFF2-40B4-BE49-F238E27FC236}">
                <a16:creationId xmlns:a16="http://schemas.microsoft.com/office/drawing/2014/main" id="{5F130E6E-1CA2-5B8A-4DA5-1E6A99E4C104}"/>
              </a:ext>
            </a:extLst>
          </p:cNvPr>
          <p:cNvCxnSpPr>
            <a:cxnSpLocks/>
          </p:cNvCxnSpPr>
          <p:nvPr/>
        </p:nvCxnSpPr>
        <p:spPr>
          <a:xfrm>
            <a:off x="2719285" y="2658459"/>
            <a:ext cx="1338365" cy="169064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3" name="Straight Arrow Connector 1442">
            <a:extLst>
              <a:ext uri="{FF2B5EF4-FFF2-40B4-BE49-F238E27FC236}">
                <a16:creationId xmlns:a16="http://schemas.microsoft.com/office/drawing/2014/main" id="{704B419F-5406-5393-7579-1D1BE553306F}"/>
              </a:ext>
            </a:extLst>
          </p:cNvPr>
          <p:cNvCxnSpPr>
            <a:cxnSpLocks/>
            <a:stCxn id="1430" idx="3"/>
          </p:cNvCxnSpPr>
          <p:nvPr/>
        </p:nvCxnSpPr>
        <p:spPr>
          <a:xfrm flipV="1">
            <a:off x="2735512" y="4017484"/>
            <a:ext cx="588698" cy="25528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6" name="Straight Arrow Connector 1445">
            <a:extLst>
              <a:ext uri="{FF2B5EF4-FFF2-40B4-BE49-F238E27FC236}">
                <a16:creationId xmlns:a16="http://schemas.microsoft.com/office/drawing/2014/main" id="{240BF8EA-6187-B3E5-C89C-39BF24C587AB}"/>
              </a:ext>
            </a:extLst>
          </p:cNvPr>
          <p:cNvCxnSpPr>
            <a:cxnSpLocks/>
          </p:cNvCxnSpPr>
          <p:nvPr/>
        </p:nvCxnSpPr>
        <p:spPr>
          <a:xfrm flipV="1">
            <a:off x="2588016" y="5199428"/>
            <a:ext cx="2542784" cy="62650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3" name="TextBox 2">
            <a:extLst>
              <a:ext uri="{FF2B5EF4-FFF2-40B4-BE49-F238E27FC236}">
                <a16:creationId xmlns:a16="http://schemas.microsoft.com/office/drawing/2014/main" id="{A44935C8-6A3A-DA44-B82F-9BDA6EA4E128}"/>
              </a:ext>
            </a:extLst>
          </p:cNvPr>
          <p:cNvSpPr txBox="1"/>
          <p:nvPr/>
        </p:nvSpPr>
        <p:spPr>
          <a:xfrm>
            <a:off x="2583600" y="402239"/>
            <a:ext cx="6015870" cy="267061"/>
          </a:xfrm>
          <a:prstGeom prst="rect">
            <a:avLst/>
          </a:prstGeom>
          <a:noFill/>
        </p:spPr>
        <p:txBody>
          <a:bodyPr wrap="square">
            <a:spAutoFit/>
          </a:bodyPr>
          <a:lstStyle>
            <a:defPPr>
              <a:defRPr lang="en-US"/>
            </a:defPPr>
            <a:lvl1pPr lvl="0">
              <a:lnSpc>
                <a:spcPct val="107000"/>
              </a:lnSpc>
              <a:defRPr sz="1000" b="1" kern="100">
                <a:effectLst/>
                <a:latin typeface="Helvetica" pitchFamily="2" charset="0"/>
                <a:ea typeface="Aptos" panose="020B0004020202020204" pitchFamily="34" charset="0"/>
                <a:cs typeface="Times New Roman" panose="02020603050405020304" pitchFamily="18" charset="0"/>
              </a:defRPr>
            </a:lvl1pPr>
          </a:lstStyle>
          <a:p>
            <a:r>
              <a:rPr lang="en-US" sz="1100" b="0" dirty="0"/>
              <a:t>We have placed the 4 </a:t>
            </a:r>
            <a:r>
              <a:rPr lang="en-US" sz="1100" b="0" dirty="0">
                <a:solidFill>
                  <a:schemeClr val="bg1"/>
                </a:solidFill>
                <a:highlight>
                  <a:srgbClr val="009EDC"/>
                </a:highlight>
              </a:rPr>
              <a:t>elements</a:t>
            </a:r>
            <a:r>
              <a:rPr lang="en-US" sz="1100" b="0" dirty="0"/>
              <a:t> in one page:</a:t>
            </a:r>
          </a:p>
        </p:txBody>
      </p:sp>
    </p:spTree>
    <p:extLst>
      <p:ext uri="{BB962C8B-B14F-4D97-AF65-F5344CB8AC3E}">
        <p14:creationId xmlns:p14="http://schemas.microsoft.com/office/powerpoint/2010/main" val="3190211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CF114-CB30-4F77-EC44-CD2641485DB1}"/>
            </a:ext>
          </a:extLst>
        </p:cNvPr>
        <p:cNvGrpSpPr/>
        <p:nvPr/>
      </p:nvGrpSpPr>
      <p:grpSpPr>
        <a:xfrm>
          <a:off x="0" y="0"/>
          <a:ext cx="0" cy="0"/>
          <a:chOff x="0" y="0"/>
          <a:chExt cx="0" cy="0"/>
        </a:xfrm>
      </p:grpSpPr>
      <p:pic>
        <p:nvPicPr>
          <p:cNvPr id="7" name="Picture 6" descr="A screen shot of a chart&#10;&#10;Description automatically generated">
            <a:extLst>
              <a:ext uri="{FF2B5EF4-FFF2-40B4-BE49-F238E27FC236}">
                <a16:creationId xmlns:a16="http://schemas.microsoft.com/office/drawing/2014/main" id="{983C2AE1-05B8-D563-A4C0-DCA35AC7EC50}"/>
              </a:ext>
            </a:extLst>
          </p:cNvPr>
          <p:cNvPicPr>
            <a:picLocks noChangeAspect="1"/>
          </p:cNvPicPr>
          <p:nvPr/>
        </p:nvPicPr>
        <p:blipFill>
          <a:blip r:embed="rId3"/>
          <a:stretch>
            <a:fillRect/>
          </a:stretch>
        </p:blipFill>
        <p:spPr>
          <a:xfrm>
            <a:off x="1984417" y="3454982"/>
            <a:ext cx="2162191" cy="2724170"/>
          </a:xfrm>
          <a:prstGeom prst="rect">
            <a:avLst/>
          </a:prstGeom>
        </p:spPr>
      </p:pic>
      <p:sp>
        <p:nvSpPr>
          <p:cNvPr id="2" name="TextBox 1">
            <a:extLst>
              <a:ext uri="{FF2B5EF4-FFF2-40B4-BE49-F238E27FC236}">
                <a16:creationId xmlns:a16="http://schemas.microsoft.com/office/drawing/2014/main" id="{2717057F-3313-E547-4B45-A90DD28EABD8}"/>
              </a:ext>
            </a:extLst>
          </p:cNvPr>
          <p:cNvSpPr txBox="1"/>
          <p:nvPr/>
        </p:nvSpPr>
        <p:spPr>
          <a:xfrm>
            <a:off x="4777339" y="349088"/>
            <a:ext cx="1936749" cy="369332"/>
          </a:xfrm>
          <a:prstGeom prst="rect">
            <a:avLst/>
          </a:prstGeom>
          <a:noFill/>
        </p:spPr>
        <p:txBody>
          <a:bodyPr wrap="none" rtlCol="0">
            <a:spAutoFit/>
          </a:bodyPr>
          <a:lstStyle/>
          <a:p>
            <a:r>
              <a:rPr lang="en-US" dirty="0">
                <a:solidFill>
                  <a:schemeClr val="tx1">
                    <a:lumMod val="50000"/>
                    <a:lumOff val="50000"/>
                  </a:schemeClr>
                </a:solidFill>
              </a:rPr>
              <a:t>For the next slide:</a:t>
            </a:r>
          </a:p>
        </p:txBody>
      </p:sp>
      <p:sp>
        <p:nvSpPr>
          <p:cNvPr id="3" name="Rectangle 2">
            <a:extLst>
              <a:ext uri="{FF2B5EF4-FFF2-40B4-BE49-F238E27FC236}">
                <a16:creationId xmlns:a16="http://schemas.microsoft.com/office/drawing/2014/main" id="{EFE7B2F9-11C9-B08B-2BF5-8C0EA9DEFFBA}"/>
              </a:ext>
            </a:extLst>
          </p:cNvPr>
          <p:cNvSpPr/>
          <p:nvPr/>
        </p:nvSpPr>
        <p:spPr>
          <a:xfrm>
            <a:off x="0" y="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43" dirty="0"/>
          </a:p>
        </p:txBody>
      </p:sp>
      <p:sp>
        <p:nvSpPr>
          <p:cNvPr id="4" name="TextBox 3">
            <a:extLst>
              <a:ext uri="{FF2B5EF4-FFF2-40B4-BE49-F238E27FC236}">
                <a16:creationId xmlns:a16="http://schemas.microsoft.com/office/drawing/2014/main" id="{91BD1BDC-6091-AF51-E06C-31D0B7DB36E9}"/>
              </a:ext>
            </a:extLst>
          </p:cNvPr>
          <p:cNvSpPr txBox="1"/>
          <p:nvPr/>
        </p:nvSpPr>
        <p:spPr>
          <a:xfrm>
            <a:off x="155089" y="675159"/>
            <a:ext cx="9764088" cy="430887"/>
          </a:xfrm>
          <a:prstGeom prst="rect">
            <a:avLst/>
          </a:prstGeom>
          <a:solidFill>
            <a:srgbClr val="15A6EA"/>
          </a:solidFill>
        </p:spPr>
        <p:txBody>
          <a:bodyPr wrap="square" lIns="24860" tIns="0" rIns="24860" bIns="0" rtlCol="0">
            <a:spAutoFit/>
          </a:bodyPr>
          <a:lstStyle/>
          <a:p>
            <a:pPr algn="ctr"/>
            <a:r>
              <a:rPr lang="en-US" sz="2800" dirty="0">
                <a:solidFill>
                  <a:schemeClr val="bg1"/>
                </a:solidFill>
              </a:rPr>
              <a:t>Please turn to </a:t>
            </a:r>
            <a:r>
              <a:rPr lang="en-US" sz="2800" dirty="0">
                <a:solidFill>
                  <a:schemeClr val="bg1"/>
                </a:solidFill>
                <a:highlight>
                  <a:srgbClr val="012F53"/>
                </a:highlight>
              </a:rPr>
              <a:t>presentation</a:t>
            </a:r>
            <a:r>
              <a:rPr lang="en-US" sz="2800" dirty="0">
                <a:solidFill>
                  <a:schemeClr val="bg1"/>
                </a:solidFill>
              </a:rPr>
              <a:t> mode </a:t>
            </a:r>
          </a:p>
        </p:txBody>
      </p:sp>
      <p:pic>
        <p:nvPicPr>
          <p:cNvPr id="6" name="Graphic 5" descr="Projector screen outline">
            <a:extLst>
              <a:ext uri="{FF2B5EF4-FFF2-40B4-BE49-F238E27FC236}">
                <a16:creationId xmlns:a16="http://schemas.microsoft.com/office/drawing/2014/main" id="{FDC1A522-623D-3DCB-6BFE-4032F3C1D17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760007" y="650274"/>
            <a:ext cx="480656" cy="480656"/>
          </a:xfrm>
          <a:prstGeom prst="rect">
            <a:avLst/>
          </a:prstGeom>
        </p:spPr>
      </p:pic>
      <p:cxnSp>
        <p:nvCxnSpPr>
          <p:cNvPr id="8" name="Straight Arrow Connector 7">
            <a:extLst>
              <a:ext uri="{FF2B5EF4-FFF2-40B4-BE49-F238E27FC236}">
                <a16:creationId xmlns:a16="http://schemas.microsoft.com/office/drawing/2014/main" id="{92EAE4BB-376F-09B0-B195-DF38F70D5AFC}"/>
              </a:ext>
            </a:extLst>
          </p:cNvPr>
          <p:cNvCxnSpPr>
            <a:cxnSpLocks/>
            <a:endCxn id="51" idx="0"/>
          </p:cNvCxnSpPr>
          <p:nvPr/>
        </p:nvCxnSpPr>
        <p:spPr>
          <a:xfrm>
            <a:off x="7983039" y="1130930"/>
            <a:ext cx="1335672" cy="533452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AA6A32AE-913C-CB68-B4BB-92513A48E376}"/>
              </a:ext>
            </a:extLst>
          </p:cNvPr>
          <p:cNvSpPr txBox="1"/>
          <p:nvPr/>
        </p:nvSpPr>
        <p:spPr>
          <a:xfrm>
            <a:off x="4691581" y="6119654"/>
            <a:ext cx="4314643" cy="707886"/>
          </a:xfrm>
          <a:prstGeom prst="rect">
            <a:avLst/>
          </a:prstGeom>
          <a:noFill/>
        </p:spPr>
        <p:txBody>
          <a:bodyPr wrap="none" rtlCol="0">
            <a:spAutoFit/>
          </a:bodyPr>
          <a:lstStyle/>
          <a:p>
            <a:r>
              <a:rPr lang="en-US" sz="2000" dirty="0">
                <a:solidFill>
                  <a:schemeClr val="tx1">
                    <a:lumMod val="50000"/>
                    <a:lumOff val="50000"/>
                  </a:schemeClr>
                </a:solidFill>
              </a:rPr>
              <a:t>Click in the presentation icon</a:t>
            </a:r>
          </a:p>
          <a:p>
            <a:r>
              <a:rPr lang="en-US" sz="2000" dirty="0">
                <a:solidFill>
                  <a:schemeClr val="tx1">
                    <a:lumMod val="50000"/>
                    <a:lumOff val="50000"/>
                  </a:schemeClr>
                </a:solidFill>
              </a:rPr>
              <a:t>so the elements appear progressively</a:t>
            </a:r>
          </a:p>
        </p:txBody>
      </p:sp>
      <p:sp>
        <p:nvSpPr>
          <p:cNvPr id="31" name="TextBox 30">
            <a:extLst>
              <a:ext uri="{FF2B5EF4-FFF2-40B4-BE49-F238E27FC236}">
                <a16:creationId xmlns:a16="http://schemas.microsoft.com/office/drawing/2014/main" id="{2AFD1C03-5813-AF1F-C361-15A3B4DE962B}"/>
              </a:ext>
            </a:extLst>
          </p:cNvPr>
          <p:cNvSpPr txBox="1"/>
          <p:nvPr/>
        </p:nvSpPr>
        <p:spPr>
          <a:xfrm>
            <a:off x="4854201" y="4090177"/>
            <a:ext cx="3495173" cy="738664"/>
          </a:xfrm>
          <a:prstGeom prst="rect">
            <a:avLst/>
          </a:prstGeom>
          <a:noFill/>
        </p:spPr>
        <p:txBody>
          <a:bodyPr wrap="square" rtlCol="0">
            <a:spAutoFit/>
          </a:bodyPr>
          <a:lstStyle/>
          <a:p>
            <a:r>
              <a:rPr lang="en-US" sz="1050" kern="100" dirty="0">
                <a:latin typeface="Helvetica" pitchFamily="2" charset="0"/>
                <a:cs typeface="Times New Roman" panose="02020603050405020304" pitchFamily="18" charset="0"/>
              </a:rPr>
              <a:t>Represent</a:t>
            </a:r>
            <a:r>
              <a:rPr lang="en-US" sz="1050" b="1" kern="100" dirty="0">
                <a:latin typeface="Helvetica" pitchFamily="2" charset="0"/>
                <a:cs typeface="Times New Roman" panose="02020603050405020304" pitchFamily="18" charset="0"/>
              </a:rPr>
              <a:t> </a:t>
            </a:r>
            <a:r>
              <a:rPr lang="en-US" sz="1050" kern="100" dirty="0">
                <a:latin typeface="Helvetica" pitchFamily="2" charset="0"/>
                <a:cs typeface="Times New Roman" panose="02020603050405020304" pitchFamily="18" charset="0"/>
              </a:rPr>
              <a:t>all groups of </a:t>
            </a:r>
            <a:r>
              <a:rPr lang="en-US" sz="1050" b="1" kern="100" dirty="0">
                <a:latin typeface="Helvetica" pitchFamily="2" charset="0"/>
                <a:cs typeface="Times New Roman" panose="02020603050405020304" pitchFamily="18" charset="0"/>
              </a:rPr>
              <a:t>actions</a:t>
            </a:r>
            <a:r>
              <a:rPr lang="en-US" sz="1050" kern="100" dirty="0">
                <a:latin typeface="Helvetica" pitchFamily="2" charset="0"/>
                <a:cs typeface="Times New Roman" panose="02020603050405020304" pitchFamily="18" charset="0"/>
              </a:rPr>
              <a:t>/</a:t>
            </a:r>
            <a:r>
              <a:rPr lang="en-US" sz="1050" b="1" kern="100" dirty="0">
                <a:latin typeface="Helvetica" pitchFamily="2" charset="0"/>
                <a:cs typeface="Times New Roman" panose="02020603050405020304" pitchFamily="18" charset="0"/>
              </a:rPr>
              <a:t>interventions</a:t>
            </a:r>
            <a:r>
              <a:rPr lang="en-US" sz="1050" kern="100" dirty="0">
                <a:latin typeface="Helvetica" pitchFamily="2" charset="0"/>
                <a:cs typeface="Times New Roman" panose="02020603050405020304" pitchFamily="18" charset="0"/>
              </a:rPr>
              <a:t> considered in the MACP 2024-2027 that aim at supporting and contributing to specific areas within each pillar</a:t>
            </a:r>
          </a:p>
        </p:txBody>
      </p:sp>
      <p:sp>
        <p:nvSpPr>
          <p:cNvPr id="32" name="TextBox 31">
            <a:extLst>
              <a:ext uri="{FF2B5EF4-FFF2-40B4-BE49-F238E27FC236}">
                <a16:creationId xmlns:a16="http://schemas.microsoft.com/office/drawing/2014/main" id="{A12E0C2A-F436-E492-022D-C8E9E561F10A}"/>
              </a:ext>
            </a:extLst>
          </p:cNvPr>
          <p:cNvSpPr txBox="1"/>
          <p:nvPr/>
        </p:nvSpPr>
        <p:spPr>
          <a:xfrm>
            <a:off x="4854201" y="5282127"/>
            <a:ext cx="2799762" cy="577081"/>
          </a:xfrm>
          <a:prstGeom prst="rect">
            <a:avLst/>
          </a:prstGeom>
          <a:noFill/>
        </p:spPr>
        <p:txBody>
          <a:bodyPr wrap="square" rtlCol="0">
            <a:spAutoFit/>
          </a:bodyPr>
          <a:lstStyle/>
          <a:p>
            <a:r>
              <a:rPr lang="en-US" sz="1050" kern="100" dirty="0">
                <a:latin typeface="Helvetica" pitchFamily="2" charset="0"/>
                <a:cs typeface="Times New Roman" panose="02020603050405020304" pitchFamily="18" charset="0"/>
              </a:rPr>
              <a:t>Represent where the MACP 2024-2027 </a:t>
            </a:r>
            <a:r>
              <a:rPr lang="en-US" sz="1050" b="1" kern="100" dirty="0">
                <a:latin typeface="Helvetica" pitchFamily="2" charset="0"/>
                <a:cs typeface="Times New Roman" panose="02020603050405020304" pitchFamily="18" charset="0"/>
              </a:rPr>
              <a:t>mid-term outcome indicators </a:t>
            </a:r>
            <a:r>
              <a:rPr lang="en-US" sz="1050" kern="100" dirty="0">
                <a:latin typeface="Helvetica" pitchFamily="2" charset="0"/>
                <a:cs typeface="Times New Roman" panose="02020603050405020304" pitchFamily="18" charset="0"/>
              </a:rPr>
              <a:t>sit in the diagram </a:t>
            </a:r>
          </a:p>
        </p:txBody>
      </p:sp>
      <p:sp>
        <p:nvSpPr>
          <p:cNvPr id="33" name="TextBox 32">
            <a:extLst>
              <a:ext uri="{FF2B5EF4-FFF2-40B4-BE49-F238E27FC236}">
                <a16:creationId xmlns:a16="http://schemas.microsoft.com/office/drawing/2014/main" id="{30676F31-1B45-5A54-92E5-58F984A82CF2}"/>
              </a:ext>
            </a:extLst>
          </p:cNvPr>
          <p:cNvSpPr txBox="1"/>
          <p:nvPr/>
        </p:nvSpPr>
        <p:spPr>
          <a:xfrm>
            <a:off x="4854201" y="4834917"/>
            <a:ext cx="3495173" cy="415498"/>
          </a:xfrm>
          <a:prstGeom prst="rect">
            <a:avLst/>
          </a:prstGeom>
          <a:noFill/>
        </p:spPr>
        <p:txBody>
          <a:bodyPr wrap="square" rtlCol="0">
            <a:spAutoFit/>
          </a:bodyPr>
          <a:lstStyle/>
          <a:p>
            <a:r>
              <a:rPr lang="en-US" sz="1050" kern="100" dirty="0">
                <a:latin typeface="Helvetica" pitchFamily="2" charset="0"/>
                <a:cs typeface="Times New Roman" panose="02020603050405020304" pitchFamily="18" charset="0"/>
              </a:rPr>
              <a:t>Represent all relevant </a:t>
            </a:r>
            <a:r>
              <a:rPr lang="en-US" sz="1050" b="1" kern="100" dirty="0">
                <a:latin typeface="Helvetica" pitchFamily="2" charset="0"/>
                <a:cs typeface="Times New Roman" panose="02020603050405020304" pitchFamily="18" charset="0"/>
              </a:rPr>
              <a:t>policy matrix </a:t>
            </a:r>
            <a:r>
              <a:rPr lang="en-US" sz="1050" kern="100" dirty="0">
                <a:latin typeface="Helvetica" pitchFamily="2" charset="0"/>
                <a:cs typeface="Times New Roman" panose="02020603050405020304" pitchFamily="18" charset="0"/>
              </a:rPr>
              <a:t>milestones considered for the period 2024-2027</a:t>
            </a:r>
          </a:p>
        </p:txBody>
      </p:sp>
      <p:sp>
        <p:nvSpPr>
          <p:cNvPr id="34" name="TextBox 33">
            <a:extLst>
              <a:ext uri="{FF2B5EF4-FFF2-40B4-BE49-F238E27FC236}">
                <a16:creationId xmlns:a16="http://schemas.microsoft.com/office/drawing/2014/main" id="{84B83D50-CFE3-C57E-87BD-686FC7771C88}"/>
              </a:ext>
            </a:extLst>
          </p:cNvPr>
          <p:cNvSpPr txBox="1"/>
          <p:nvPr/>
        </p:nvSpPr>
        <p:spPr>
          <a:xfrm>
            <a:off x="4854201" y="3420838"/>
            <a:ext cx="3548407" cy="577081"/>
          </a:xfrm>
          <a:prstGeom prst="rect">
            <a:avLst/>
          </a:prstGeom>
          <a:noFill/>
        </p:spPr>
        <p:txBody>
          <a:bodyPr wrap="square" rtlCol="0">
            <a:spAutoFit/>
          </a:bodyPr>
          <a:lstStyle/>
          <a:p>
            <a:r>
              <a:rPr lang="en-US" sz="1050" kern="100" dirty="0">
                <a:latin typeface="Helvetica" pitchFamily="2" charset="0"/>
                <a:cs typeface="Times New Roman" panose="02020603050405020304" pitchFamily="18" charset="0"/>
              </a:rPr>
              <a:t>Represent all PROSPECTS </a:t>
            </a:r>
            <a:r>
              <a:rPr lang="en-US" sz="1050" b="1" kern="100" dirty="0">
                <a:latin typeface="Helvetica" pitchFamily="2" charset="0"/>
                <a:cs typeface="Times New Roman" panose="02020603050405020304" pitchFamily="18" charset="0"/>
              </a:rPr>
              <a:t>short-term outcomes</a:t>
            </a:r>
            <a:r>
              <a:rPr lang="en-US" sz="1050" kern="100" dirty="0">
                <a:latin typeface="Helvetica" pitchFamily="2" charset="0"/>
                <a:cs typeface="Times New Roman" panose="02020603050405020304" pitchFamily="18" charset="0"/>
              </a:rPr>
              <a:t> (X.X) </a:t>
            </a:r>
            <a:r>
              <a:rPr lang="en-US" sz="1050" b="1" kern="100" dirty="0">
                <a:latin typeface="Helvetica" pitchFamily="2" charset="0"/>
                <a:cs typeface="Times New Roman" panose="02020603050405020304" pitchFamily="18" charset="0"/>
              </a:rPr>
              <a:t>, and mid-term outcomes </a:t>
            </a:r>
            <a:r>
              <a:rPr lang="en-US" sz="1050" kern="100" dirty="0">
                <a:latin typeface="Helvetica" pitchFamily="2" charset="0"/>
                <a:cs typeface="Times New Roman" panose="02020603050405020304" pitchFamily="18" charset="0"/>
              </a:rPr>
              <a:t>(X) as per the Global Theory of Change  </a:t>
            </a:r>
          </a:p>
        </p:txBody>
      </p:sp>
      <p:cxnSp>
        <p:nvCxnSpPr>
          <p:cNvPr id="35" name="Straight Arrow Connector 34">
            <a:extLst>
              <a:ext uri="{FF2B5EF4-FFF2-40B4-BE49-F238E27FC236}">
                <a16:creationId xmlns:a16="http://schemas.microsoft.com/office/drawing/2014/main" id="{825929FF-0787-3CB0-21BB-E8B103150105}"/>
              </a:ext>
            </a:extLst>
          </p:cNvPr>
          <p:cNvCxnSpPr>
            <a:cxnSpLocks/>
          </p:cNvCxnSpPr>
          <p:nvPr/>
        </p:nvCxnSpPr>
        <p:spPr>
          <a:xfrm flipV="1">
            <a:off x="3827375" y="4473100"/>
            <a:ext cx="1005909" cy="15251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8" name="Straight Arrow Connector 37">
            <a:extLst>
              <a:ext uri="{FF2B5EF4-FFF2-40B4-BE49-F238E27FC236}">
                <a16:creationId xmlns:a16="http://schemas.microsoft.com/office/drawing/2014/main" id="{B376140F-F7BB-DE59-18EE-5EFC05CAF22E}"/>
              </a:ext>
            </a:extLst>
          </p:cNvPr>
          <p:cNvCxnSpPr>
            <a:cxnSpLocks/>
            <a:endCxn id="33" idx="1"/>
          </p:cNvCxnSpPr>
          <p:nvPr/>
        </p:nvCxnSpPr>
        <p:spPr>
          <a:xfrm flipV="1">
            <a:off x="3523567" y="5042666"/>
            <a:ext cx="1330634" cy="15505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0" name="TextBox 39">
            <a:extLst>
              <a:ext uri="{FF2B5EF4-FFF2-40B4-BE49-F238E27FC236}">
                <a16:creationId xmlns:a16="http://schemas.microsoft.com/office/drawing/2014/main" id="{2D5E8987-F299-15D1-E023-B94501CBBBD8}"/>
              </a:ext>
            </a:extLst>
          </p:cNvPr>
          <p:cNvSpPr txBox="1"/>
          <p:nvPr/>
        </p:nvSpPr>
        <p:spPr>
          <a:xfrm>
            <a:off x="3999760" y="1540205"/>
            <a:ext cx="3362395" cy="400110"/>
          </a:xfrm>
          <a:prstGeom prst="rect">
            <a:avLst/>
          </a:prstGeom>
          <a:noFill/>
        </p:spPr>
        <p:txBody>
          <a:bodyPr wrap="none" rtlCol="0">
            <a:spAutoFit/>
          </a:bodyPr>
          <a:lstStyle/>
          <a:p>
            <a:r>
              <a:rPr lang="en-US" sz="2000" dirty="0">
                <a:solidFill>
                  <a:schemeClr val="tx1">
                    <a:lumMod val="50000"/>
                    <a:lumOff val="50000"/>
                  </a:schemeClr>
                </a:solidFill>
              </a:rPr>
              <a:t>You will find the framework...</a:t>
            </a:r>
          </a:p>
        </p:txBody>
      </p:sp>
      <p:sp>
        <p:nvSpPr>
          <p:cNvPr id="47" name="TextBox 46">
            <a:extLst>
              <a:ext uri="{FF2B5EF4-FFF2-40B4-BE49-F238E27FC236}">
                <a16:creationId xmlns:a16="http://schemas.microsoft.com/office/drawing/2014/main" id="{88D624BC-03CA-FC3D-E474-8A3FE01CB057}"/>
              </a:ext>
            </a:extLst>
          </p:cNvPr>
          <p:cNvSpPr txBox="1"/>
          <p:nvPr/>
        </p:nvSpPr>
        <p:spPr>
          <a:xfrm>
            <a:off x="4518729" y="1868975"/>
            <a:ext cx="2588081" cy="400110"/>
          </a:xfrm>
          <a:prstGeom prst="rect">
            <a:avLst/>
          </a:prstGeom>
          <a:noFill/>
        </p:spPr>
        <p:txBody>
          <a:bodyPr wrap="none" rtlCol="0">
            <a:spAutoFit/>
          </a:bodyPr>
          <a:lstStyle/>
          <a:p>
            <a:r>
              <a:rPr lang="en-US" sz="2000" dirty="0">
                <a:solidFill>
                  <a:schemeClr val="tx1">
                    <a:lumMod val="50000"/>
                    <a:lumOff val="50000"/>
                  </a:schemeClr>
                </a:solidFill>
              </a:rPr>
              <a:t>… where you can find:</a:t>
            </a:r>
          </a:p>
        </p:txBody>
      </p:sp>
      <p:pic>
        <p:nvPicPr>
          <p:cNvPr id="51" name="Graphic 50" descr="Projector screen outline">
            <a:extLst>
              <a:ext uri="{FF2B5EF4-FFF2-40B4-BE49-F238E27FC236}">
                <a16:creationId xmlns:a16="http://schemas.microsoft.com/office/drawing/2014/main" id="{30207947-5841-7E5C-5077-D721EC1F54F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163622" y="6465451"/>
            <a:ext cx="310178" cy="310178"/>
          </a:xfrm>
          <a:prstGeom prst="rect">
            <a:avLst/>
          </a:prstGeom>
        </p:spPr>
      </p:pic>
      <p:cxnSp>
        <p:nvCxnSpPr>
          <p:cNvPr id="39" name="Straight Arrow Connector 38">
            <a:extLst>
              <a:ext uri="{FF2B5EF4-FFF2-40B4-BE49-F238E27FC236}">
                <a16:creationId xmlns:a16="http://schemas.microsoft.com/office/drawing/2014/main" id="{14BA310B-A24D-0DCA-CBB0-558C97091229}"/>
              </a:ext>
            </a:extLst>
          </p:cNvPr>
          <p:cNvCxnSpPr>
            <a:cxnSpLocks/>
          </p:cNvCxnSpPr>
          <p:nvPr/>
        </p:nvCxnSpPr>
        <p:spPr>
          <a:xfrm flipV="1">
            <a:off x="3692525" y="3633700"/>
            <a:ext cx="1182122" cy="30777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6" name="Straight Arrow Connector 35">
            <a:extLst>
              <a:ext uri="{FF2B5EF4-FFF2-40B4-BE49-F238E27FC236}">
                <a16:creationId xmlns:a16="http://schemas.microsoft.com/office/drawing/2014/main" id="{E133E490-5B3C-119C-497C-27B31E8F299E}"/>
              </a:ext>
            </a:extLst>
          </p:cNvPr>
          <p:cNvCxnSpPr>
            <a:cxnSpLocks/>
          </p:cNvCxnSpPr>
          <p:nvPr/>
        </p:nvCxnSpPr>
        <p:spPr>
          <a:xfrm>
            <a:off x="3827375" y="5458164"/>
            <a:ext cx="100590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9" name="Straight Arrow Connector 8">
            <a:extLst>
              <a:ext uri="{FF2B5EF4-FFF2-40B4-BE49-F238E27FC236}">
                <a16:creationId xmlns:a16="http://schemas.microsoft.com/office/drawing/2014/main" id="{152B1CE7-6BBB-6B32-2C8F-E5F3AC085010}"/>
              </a:ext>
            </a:extLst>
          </p:cNvPr>
          <p:cNvCxnSpPr>
            <a:cxnSpLocks/>
          </p:cNvCxnSpPr>
          <p:nvPr/>
        </p:nvCxnSpPr>
        <p:spPr>
          <a:xfrm flipV="1">
            <a:off x="3797590" y="3156774"/>
            <a:ext cx="1077057" cy="4253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3C49DBA7-65CB-B7CC-3E56-8EFBA91136EE}"/>
              </a:ext>
            </a:extLst>
          </p:cNvPr>
          <p:cNvSpPr txBox="1"/>
          <p:nvPr/>
        </p:nvSpPr>
        <p:spPr>
          <a:xfrm>
            <a:off x="4854201" y="2859262"/>
            <a:ext cx="3548407" cy="415498"/>
          </a:xfrm>
          <a:prstGeom prst="rect">
            <a:avLst/>
          </a:prstGeom>
          <a:noFill/>
        </p:spPr>
        <p:txBody>
          <a:bodyPr wrap="square" rtlCol="0">
            <a:spAutoFit/>
          </a:bodyPr>
          <a:lstStyle/>
          <a:p>
            <a:r>
              <a:rPr lang="en-US" sz="1050" kern="100" dirty="0">
                <a:latin typeface="Helvetica" pitchFamily="2" charset="0"/>
                <a:cs typeface="Times New Roman" panose="02020603050405020304" pitchFamily="18" charset="0"/>
              </a:rPr>
              <a:t>Represent all PROSPECTS </a:t>
            </a:r>
            <a:r>
              <a:rPr lang="en-US" sz="1050" b="1" kern="100" dirty="0">
                <a:latin typeface="Helvetica" pitchFamily="2" charset="0"/>
                <a:cs typeface="Times New Roman" panose="02020603050405020304" pitchFamily="18" charset="0"/>
              </a:rPr>
              <a:t>outcomes and inter-mediate impact </a:t>
            </a:r>
            <a:r>
              <a:rPr lang="en-US" sz="1050" kern="100" dirty="0">
                <a:latin typeface="Helvetica" pitchFamily="2" charset="0"/>
                <a:cs typeface="Times New Roman" panose="02020603050405020304" pitchFamily="18" charset="0"/>
              </a:rPr>
              <a:t>as per the Global Theory of Change  </a:t>
            </a:r>
          </a:p>
        </p:txBody>
      </p:sp>
      <p:cxnSp>
        <p:nvCxnSpPr>
          <p:cNvPr id="41" name="Straight Arrow Connector 40">
            <a:extLst>
              <a:ext uri="{FF2B5EF4-FFF2-40B4-BE49-F238E27FC236}">
                <a16:creationId xmlns:a16="http://schemas.microsoft.com/office/drawing/2014/main" id="{555EB6C2-1C3A-4975-7437-7B05AF178EF3}"/>
              </a:ext>
            </a:extLst>
          </p:cNvPr>
          <p:cNvCxnSpPr>
            <a:cxnSpLocks/>
          </p:cNvCxnSpPr>
          <p:nvPr/>
        </p:nvCxnSpPr>
        <p:spPr>
          <a:xfrm>
            <a:off x="3242884" y="1642819"/>
            <a:ext cx="399617" cy="181216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5" name="Picture 4">
            <a:extLst>
              <a:ext uri="{FF2B5EF4-FFF2-40B4-BE49-F238E27FC236}">
                <a16:creationId xmlns:a16="http://schemas.microsoft.com/office/drawing/2014/main" id="{85934127-E7AF-EADD-A7E2-5D34B19282C9}"/>
              </a:ext>
            </a:extLst>
          </p:cNvPr>
          <p:cNvPicPr>
            <a:picLocks noChangeAspect="1"/>
          </p:cNvPicPr>
          <p:nvPr/>
        </p:nvPicPr>
        <p:blipFill>
          <a:blip r:embed="rId6"/>
          <a:stretch>
            <a:fillRect/>
          </a:stretch>
        </p:blipFill>
        <p:spPr>
          <a:xfrm>
            <a:off x="465267" y="1345257"/>
            <a:ext cx="2749290" cy="1870514"/>
          </a:xfrm>
          <a:prstGeom prst="rect">
            <a:avLst/>
          </a:prstGeom>
        </p:spPr>
      </p:pic>
    </p:spTree>
    <p:extLst>
      <p:ext uri="{BB962C8B-B14F-4D97-AF65-F5344CB8AC3E}">
        <p14:creationId xmlns:p14="http://schemas.microsoft.com/office/powerpoint/2010/main" val="3619979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EF071B-5F3E-BF2C-083A-3BE23BE1E5D6}"/>
            </a:ext>
          </a:extLst>
        </p:cNvPr>
        <p:cNvGrpSpPr/>
        <p:nvPr/>
      </p:nvGrpSpPr>
      <p:grpSpPr>
        <a:xfrm>
          <a:off x="0" y="0"/>
          <a:ext cx="0" cy="0"/>
          <a:chOff x="0" y="0"/>
          <a:chExt cx="0" cy="0"/>
        </a:xfrm>
      </p:grpSpPr>
      <p:cxnSp>
        <p:nvCxnSpPr>
          <p:cNvPr id="345" name="Elbow Connector 73">
            <a:extLst>
              <a:ext uri="{FF2B5EF4-FFF2-40B4-BE49-F238E27FC236}">
                <a16:creationId xmlns:a16="http://schemas.microsoft.com/office/drawing/2014/main" id="{CE3CEF58-D492-4B71-4BDE-C45F432E68CA}"/>
              </a:ext>
            </a:extLst>
          </p:cNvPr>
          <p:cNvCxnSpPr>
            <a:cxnSpLocks/>
          </p:cNvCxnSpPr>
          <p:nvPr/>
        </p:nvCxnSpPr>
        <p:spPr>
          <a:xfrm rot="16200000" flipV="1">
            <a:off x="1391205" y="3315135"/>
            <a:ext cx="380294" cy="109379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80" name="Elbow Connector 73">
            <a:extLst>
              <a:ext uri="{FF2B5EF4-FFF2-40B4-BE49-F238E27FC236}">
                <a16:creationId xmlns:a16="http://schemas.microsoft.com/office/drawing/2014/main" id="{99EF4BB9-B59D-8F5C-72CE-C7AD57618A0D}"/>
              </a:ext>
            </a:extLst>
          </p:cNvPr>
          <p:cNvCxnSpPr>
            <a:cxnSpLocks/>
          </p:cNvCxnSpPr>
          <p:nvPr/>
        </p:nvCxnSpPr>
        <p:spPr>
          <a:xfrm rot="16200000" flipV="1">
            <a:off x="1134965" y="3577726"/>
            <a:ext cx="363079" cy="56409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DBAC4773-B28E-4E0F-5F3B-CA744806EDFE}"/>
              </a:ext>
            </a:extLst>
          </p:cNvPr>
          <p:cNvSpPr txBox="1"/>
          <p:nvPr/>
        </p:nvSpPr>
        <p:spPr>
          <a:xfrm>
            <a:off x="-37421" y="5442046"/>
            <a:ext cx="1071876" cy="415498"/>
          </a:xfrm>
          <a:prstGeom prst="rect">
            <a:avLst/>
          </a:prstGeom>
          <a:noFill/>
        </p:spPr>
        <p:txBody>
          <a:bodyPr wrap="square">
            <a:spAutoFit/>
          </a:bodyPr>
          <a:lstStyle/>
          <a:p>
            <a:pPr algn="ctr"/>
            <a:r>
              <a:rPr lang="en-US" sz="700" dirty="0">
                <a:solidFill>
                  <a:srgbClr val="FF0000"/>
                </a:solidFill>
              </a:rPr>
              <a:t>Key stakeholders sensitized on the IGAD protocol</a:t>
            </a:r>
          </a:p>
        </p:txBody>
      </p:sp>
      <p:cxnSp>
        <p:nvCxnSpPr>
          <p:cNvPr id="84" name="Elbow Connector 83">
            <a:extLst>
              <a:ext uri="{FF2B5EF4-FFF2-40B4-BE49-F238E27FC236}">
                <a16:creationId xmlns:a16="http://schemas.microsoft.com/office/drawing/2014/main" id="{6225ABEA-6E63-7BED-FF6D-8C2EEC52F7D0}"/>
              </a:ext>
            </a:extLst>
          </p:cNvPr>
          <p:cNvCxnSpPr>
            <a:cxnSpLocks/>
            <a:stCxn id="56" idx="0"/>
            <a:endCxn id="23" idx="2"/>
          </p:cNvCxnSpPr>
          <p:nvPr/>
        </p:nvCxnSpPr>
        <p:spPr>
          <a:xfrm rot="16200000" flipV="1">
            <a:off x="1720640" y="1938268"/>
            <a:ext cx="371332" cy="18342"/>
          </a:xfrm>
          <a:prstGeom prst="bentConnector3">
            <a:avLst>
              <a:gd name="adj1" fmla="val -1840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602" name="Elbow Connector 73">
            <a:extLst>
              <a:ext uri="{FF2B5EF4-FFF2-40B4-BE49-F238E27FC236}">
                <a16:creationId xmlns:a16="http://schemas.microsoft.com/office/drawing/2014/main" id="{4DC4488C-8A36-2227-05CA-9939809CAD92}"/>
              </a:ext>
            </a:extLst>
          </p:cNvPr>
          <p:cNvCxnSpPr>
            <a:cxnSpLocks/>
            <a:stCxn id="8" idx="0"/>
            <a:endCxn id="25" idx="2"/>
          </p:cNvCxnSpPr>
          <p:nvPr/>
        </p:nvCxnSpPr>
        <p:spPr>
          <a:xfrm rot="16200000" flipV="1">
            <a:off x="3651655" y="3719550"/>
            <a:ext cx="700228" cy="72170"/>
          </a:xfrm>
          <a:prstGeom prst="bentConnector3">
            <a:avLst>
              <a:gd name="adj1" fmla="val -26175"/>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01" name="Elbow Connector 73">
            <a:extLst>
              <a:ext uri="{FF2B5EF4-FFF2-40B4-BE49-F238E27FC236}">
                <a16:creationId xmlns:a16="http://schemas.microsoft.com/office/drawing/2014/main" id="{231CE5A6-C741-1ED3-5991-31F6835A334C}"/>
              </a:ext>
            </a:extLst>
          </p:cNvPr>
          <p:cNvCxnSpPr>
            <a:cxnSpLocks/>
            <a:stCxn id="9" idx="0"/>
            <a:endCxn id="16" idx="2"/>
          </p:cNvCxnSpPr>
          <p:nvPr/>
        </p:nvCxnSpPr>
        <p:spPr>
          <a:xfrm rot="5400000" flipH="1" flipV="1">
            <a:off x="1271675" y="6287787"/>
            <a:ext cx="147987" cy="176710"/>
          </a:xfrm>
          <a:prstGeom prst="bentConnector3">
            <a:avLst>
              <a:gd name="adj1" fmla="val -88876"/>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84" name="Elbow Connector 73">
            <a:extLst>
              <a:ext uri="{FF2B5EF4-FFF2-40B4-BE49-F238E27FC236}">
                <a16:creationId xmlns:a16="http://schemas.microsoft.com/office/drawing/2014/main" id="{AA4A7778-874A-DD12-20DB-ED51DB553473}"/>
              </a:ext>
            </a:extLst>
          </p:cNvPr>
          <p:cNvCxnSpPr>
            <a:cxnSpLocks/>
          </p:cNvCxnSpPr>
          <p:nvPr/>
        </p:nvCxnSpPr>
        <p:spPr>
          <a:xfrm rot="5400000" flipH="1" flipV="1">
            <a:off x="8778594" y="6506487"/>
            <a:ext cx="176116" cy="63412"/>
          </a:xfrm>
          <a:prstGeom prst="bentConnector3">
            <a:avLst>
              <a:gd name="adj1" fmla="val -2571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96" name="Elbow Connector 73">
            <a:extLst>
              <a:ext uri="{FF2B5EF4-FFF2-40B4-BE49-F238E27FC236}">
                <a16:creationId xmlns:a16="http://schemas.microsoft.com/office/drawing/2014/main" id="{6644442A-E994-DDB5-6FFD-C48957774631}"/>
              </a:ext>
            </a:extLst>
          </p:cNvPr>
          <p:cNvCxnSpPr>
            <a:cxnSpLocks/>
            <a:stCxn id="527" idx="0"/>
            <a:endCxn id="271" idx="2"/>
          </p:cNvCxnSpPr>
          <p:nvPr/>
        </p:nvCxnSpPr>
        <p:spPr>
          <a:xfrm rot="5400000" flipH="1" flipV="1">
            <a:off x="7275169" y="5857503"/>
            <a:ext cx="346973" cy="151053"/>
          </a:xfrm>
          <a:prstGeom prst="bentConnector3">
            <a:avLst>
              <a:gd name="adj1" fmla="val 4634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60" name="Elbow Connector 73">
            <a:extLst>
              <a:ext uri="{FF2B5EF4-FFF2-40B4-BE49-F238E27FC236}">
                <a16:creationId xmlns:a16="http://schemas.microsoft.com/office/drawing/2014/main" id="{140590FD-4A3D-C31B-878E-D28F38F1A014}"/>
              </a:ext>
            </a:extLst>
          </p:cNvPr>
          <p:cNvCxnSpPr>
            <a:cxnSpLocks/>
          </p:cNvCxnSpPr>
          <p:nvPr/>
        </p:nvCxnSpPr>
        <p:spPr>
          <a:xfrm rot="10800000">
            <a:off x="6929379" y="6120033"/>
            <a:ext cx="798062" cy="575479"/>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36" name="Straight Arrow Connector 635">
            <a:extLst>
              <a:ext uri="{FF2B5EF4-FFF2-40B4-BE49-F238E27FC236}">
                <a16:creationId xmlns:a16="http://schemas.microsoft.com/office/drawing/2014/main" id="{963D8BF0-7B15-16CE-FB2E-E6A13F4A0553}"/>
              </a:ext>
            </a:extLst>
          </p:cNvPr>
          <p:cNvCxnSpPr>
            <a:cxnSpLocks/>
          </p:cNvCxnSpPr>
          <p:nvPr/>
        </p:nvCxnSpPr>
        <p:spPr>
          <a:xfrm flipH="1" flipV="1">
            <a:off x="5563587" y="3973835"/>
            <a:ext cx="781296" cy="1200308"/>
          </a:xfrm>
          <a:prstGeom prst="straightConnector1">
            <a:avLst/>
          </a:prstGeom>
          <a:ln w="6350">
            <a:solidFill>
              <a:schemeClr val="bg2">
                <a:lumMod val="50000"/>
              </a:schemeClr>
            </a:solidFill>
            <a:prstDash val="dash"/>
            <a:tailEnd type="triangle"/>
          </a:ln>
        </p:spPr>
        <p:style>
          <a:lnRef idx="2">
            <a:schemeClr val="dk1"/>
          </a:lnRef>
          <a:fillRef idx="0">
            <a:schemeClr val="dk1"/>
          </a:fillRef>
          <a:effectRef idx="1">
            <a:schemeClr val="dk1"/>
          </a:effectRef>
          <a:fontRef idx="minor">
            <a:schemeClr val="tx1"/>
          </a:fontRef>
        </p:style>
      </p:cxnSp>
      <p:cxnSp>
        <p:nvCxnSpPr>
          <p:cNvPr id="598" name="Straight Arrow Connector 597">
            <a:extLst>
              <a:ext uri="{FF2B5EF4-FFF2-40B4-BE49-F238E27FC236}">
                <a16:creationId xmlns:a16="http://schemas.microsoft.com/office/drawing/2014/main" id="{860281AD-6D97-A628-3311-13DF5C5AE7A9}"/>
              </a:ext>
            </a:extLst>
          </p:cNvPr>
          <p:cNvCxnSpPr>
            <a:cxnSpLocks/>
          </p:cNvCxnSpPr>
          <p:nvPr/>
        </p:nvCxnSpPr>
        <p:spPr>
          <a:xfrm flipV="1">
            <a:off x="334753" y="3648516"/>
            <a:ext cx="1747777" cy="1486732"/>
          </a:xfrm>
          <a:prstGeom prst="straightConnector1">
            <a:avLst/>
          </a:prstGeom>
          <a:ln w="6350">
            <a:solidFill>
              <a:schemeClr val="bg2">
                <a:lumMod val="50000"/>
              </a:schemeClr>
            </a:solidFill>
            <a:tailEnd type="triangle"/>
          </a:ln>
        </p:spPr>
        <p:style>
          <a:lnRef idx="2">
            <a:schemeClr val="dk1"/>
          </a:lnRef>
          <a:fillRef idx="0">
            <a:schemeClr val="dk1"/>
          </a:fillRef>
          <a:effectRef idx="1">
            <a:schemeClr val="dk1"/>
          </a:effectRef>
          <a:fontRef idx="minor">
            <a:schemeClr val="tx1"/>
          </a:fontRef>
        </p:style>
      </p:cxnSp>
      <p:cxnSp>
        <p:nvCxnSpPr>
          <p:cNvPr id="183" name="Straight Arrow Connector 182">
            <a:extLst>
              <a:ext uri="{FF2B5EF4-FFF2-40B4-BE49-F238E27FC236}">
                <a16:creationId xmlns:a16="http://schemas.microsoft.com/office/drawing/2014/main" id="{DAF1A67C-7E54-68FF-C763-627FFE5D9B61}"/>
              </a:ext>
            </a:extLst>
          </p:cNvPr>
          <p:cNvCxnSpPr>
            <a:cxnSpLocks/>
            <a:endCxn id="52" idx="3"/>
          </p:cNvCxnSpPr>
          <p:nvPr/>
        </p:nvCxnSpPr>
        <p:spPr>
          <a:xfrm flipH="1" flipV="1">
            <a:off x="2764946" y="3482937"/>
            <a:ext cx="612357" cy="585054"/>
          </a:xfrm>
          <a:prstGeom prst="straightConnector1">
            <a:avLst/>
          </a:prstGeom>
          <a:ln w="6350">
            <a:solidFill>
              <a:schemeClr val="bg2">
                <a:lumMod val="50000"/>
              </a:schemeClr>
            </a:solidFill>
            <a:tailEnd type="triangle"/>
          </a:ln>
        </p:spPr>
        <p:style>
          <a:lnRef idx="2">
            <a:schemeClr val="dk1"/>
          </a:lnRef>
          <a:fillRef idx="0">
            <a:schemeClr val="dk1"/>
          </a:fillRef>
          <a:effectRef idx="1">
            <a:schemeClr val="dk1"/>
          </a:effectRef>
          <a:fontRef idx="minor">
            <a:schemeClr val="tx1"/>
          </a:fontRef>
        </p:style>
      </p:cxnSp>
      <p:cxnSp>
        <p:nvCxnSpPr>
          <p:cNvPr id="153" name="Elbow Connector 73">
            <a:extLst>
              <a:ext uri="{FF2B5EF4-FFF2-40B4-BE49-F238E27FC236}">
                <a16:creationId xmlns:a16="http://schemas.microsoft.com/office/drawing/2014/main" id="{D41D7AF5-A32F-D923-2B76-049161807881}"/>
              </a:ext>
            </a:extLst>
          </p:cNvPr>
          <p:cNvCxnSpPr>
            <a:cxnSpLocks/>
          </p:cNvCxnSpPr>
          <p:nvPr/>
        </p:nvCxnSpPr>
        <p:spPr>
          <a:xfrm rot="16200000" flipV="1">
            <a:off x="1830173" y="3756643"/>
            <a:ext cx="360483" cy="144230"/>
          </a:xfrm>
          <a:prstGeom prst="bentConnector3">
            <a:avLst>
              <a:gd name="adj1" fmla="val -2398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74" name="Elbow Connector 73">
            <a:extLst>
              <a:ext uri="{FF2B5EF4-FFF2-40B4-BE49-F238E27FC236}">
                <a16:creationId xmlns:a16="http://schemas.microsoft.com/office/drawing/2014/main" id="{5D83A3C7-2CF0-0181-DF1A-8ED089E9F0D5}"/>
              </a:ext>
            </a:extLst>
          </p:cNvPr>
          <p:cNvCxnSpPr>
            <a:cxnSpLocks/>
          </p:cNvCxnSpPr>
          <p:nvPr/>
        </p:nvCxnSpPr>
        <p:spPr>
          <a:xfrm rot="16200000" flipV="1">
            <a:off x="2543296" y="3730250"/>
            <a:ext cx="381109" cy="237348"/>
          </a:xfrm>
          <a:prstGeom prst="bentConnector3">
            <a:avLst>
              <a:gd name="adj1" fmla="val -2397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20" name="Elbow Connector 73">
            <a:extLst>
              <a:ext uri="{FF2B5EF4-FFF2-40B4-BE49-F238E27FC236}">
                <a16:creationId xmlns:a16="http://schemas.microsoft.com/office/drawing/2014/main" id="{1F7BEC47-9511-0639-BDBA-164333BDD04A}"/>
              </a:ext>
            </a:extLst>
          </p:cNvPr>
          <p:cNvCxnSpPr>
            <a:cxnSpLocks/>
            <a:stCxn id="25" idx="0"/>
            <a:endCxn id="557" idx="2"/>
          </p:cNvCxnSpPr>
          <p:nvPr/>
        </p:nvCxnSpPr>
        <p:spPr>
          <a:xfrm rot="5400000" flipH="1" flipV="1">
            <a:off x="3842554" y="2807023"/>
            <a:ext cx="420611" cy="174350"/>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94" name="Elbow Connector 73">
            <a:extLst>
              <a:ext uri="{FF2B5EF4-FFF2-40B4-BE49-F238E27FC236}">
                <a16:creationId xmlns:a16="http://schemas.microsoft.com/office/drawing/2014/main" id="{845B3FE4-9877-8D0E-6CCE-0B831CA30195}"/>
              </a:ext>
            </a:extLst>
          </p:cNvPr>
          <p:cNvCxnSpPr>
            <a:cxnSpLocks/>
            <a:endCxn id="50" idx="2"/>
          </p:cNvCxnSpPr>
          <p:nvPr/>
        </p:nvCxnSpPr>
        <p:spPr>
          <a:xfrm flipV="1">
            <a:off x="524184" y="5508247"/>
            <a:ext cx="403623" cy="191295"/>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77" name="Elbow Connector 73">
            <a:extLst>
              <a:ext uri="{FF2B5EF4-FFF2-40B4-BE49-F238E27FC236}">
                <a16:creationId xmlns:a16="http://schemas.microsoft.com/office/drawing/2014/main" id="{01BC79DE-4CE6-DC9E-3E75-59CBFC2B4DEB}"/>
              </a:ext>
            </a:extLst>
          </p:cNvPr>
          <p:cNvCxnSpPr>
            <a:cxnSpLocks/>
            <a:endCxn id="15" idx="2"/>
          </p:cNvCxnSpPr>
          <p:nvPr/>
        </p:nvCxnSpPr>
        <p:spPr>
          <a:xfrm rot="10800000">
            <a:off x="4624576" y="2275737"/>
            <a:ext cx="481554" cy="24103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6" name="Elbow Connector 73">
            <a:extLst>
              <a:ext uri="{FF2B5EF4-FFF2-40B4-BE49-F238E27FC236}">
                <a16:creationId xmlns:a16="http://schemas.microsoft.com/office/drawing/2014/main" id="{7287810B-F105-683C-B496-4F8D745F0864}"/>
              </a:ext>
            </a:extLst>
          </p:cNvPr>
          <p:cNvCxnSpPr>
            <a:cxnSpLocks/>
          </p:cNvCxnSpPr>
          <p:nvPr/>
        </p:nvCxnSpPr>
        <p:spPr>
          <a:xfrm rot="5400000" flipH="1" flipV="1">
            <a:off x="9409076" y="6171117"/>
            <a:ext cx="176116" cy="63412"/>
          </a:xfrm>
          <a:prstGeom prst="bentConnector3">
            <a:avLst>
              <a:gd name="adj1" fmla="val -2571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8" name="Elbow Connector 73">
            <a:extLst>
              <a:ext uri="{FF2B5EF4-FFF2-40B4-BE49-F238E27FC236}">
                <a16:creationId xmlns:a16="http://schemas.microsoft.com/office/drawing/2014/main" id="{28E6B462-C7C1-DBC8-6B15-6F377CDFB0A1}"/>
              </a:ext>
            </a:extLst>
          </p:cNvPr>
          <p:cNvCxnSpPr>
            <a:cxnSpLocks/>
          </p:cNvCxnSpPr>
          <p:nvPr/>
        </p:nvCxnSpPr>
        <p:spPr>
          <a:xfrm rot="5400000" flipH="1" flipV="1">
            <a:off x="7799267" y="6509135"/>
            <a:ext cx="176116" cy="63412"/>
          </a:xfrm>
          <a:prstGeom prst="bentConnector3">
            <a:avLst>
              <a:gd name="adj1" fmla="val -2571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08" name="Elbow Connector 73">
            <a:extLst>
              <a:ext uri="{FF2B5EF4-FFF2-40B4-BE49-F238E27FC236}">
                <a16:creationId xmlns:a16="http://schemas.microsoft.com/office/drawing/2014/main" id="{2E8840FF-7A38-6CE0-D772-26FDABD97A66}"/>
              </a:ext>
            </a:extLst>
          </p:cNvPr>
          <p:cNvCxnSpPr>
            <a:cxnSpLocks/>
          </p:cNvCxnSpPr>
          <p:nvPr/>
        </p:nvCxnSpPr>
        <p:spPr>
          <a:xfrm rot="5400000" flipH="1" flipV="1">
            <a:off x="8280061" y="4611323"/>
            <a:ext cx="320877" cy="13299"/>
          </a:xfrm>
          <a:prstGeom prst="bentConnector3">
            <a:avLst>
              <a:gd name="adj1" fmla="val 3298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05" name="Elbow Connector 73">
            <a:extLst>
              <a:ext uri="{FF2B5EF4-FFF2-40B4-BE49-F238E27FC236}">
                <a16:creationId xmlns:a16="http://schemas.microsoft.com/office/drawing/2014/main" id="{F5914ADD-E7BD-F4A5-FF8F-3D10D5A68589}"/>
              </a:ext>
            </a:extLst>
          </p:cNvPr>
          <p:cNvCxnSpPr>
            <a:cxnSpLocks/>
          </p:cNvCxnSpPr>
          <p:nvPr/>
        </p:nvCxnSpPr>
        <p:spPr>
          <a:xfrm rot="16200000" flipV="1">
            <a:off x="7925895" y="4540713"/>
            <a:ext cx="271883" cy="105526"/>
          </a:xfrm>
          <a:prstGeom prst="bentConnector3">
            <a:avLst>
              <a:gd name="adj1" fmla="val 984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01" name="Elbow Connector 73">
            <a:extLst>
              <a:ext uri="{FF2B5EF4-FFF2-40B4-BE49-F238E27FC236}">
                <a16:creationId xmlns:a16="http://schemas.microsoft.com/office/drawing/2014/main" id="{2E0473B9-2940-0B05-F9B9-D76667F9E779}"/>
              </a:ext>
            </a:extLst>
          </p:cNvPr>
          <p:cNvCxnSpPr>
            <a:cxnSpLocks/>
            <a:endCxn id="666" idx="2"/>
          </p:cNvCxnSpPr>
          <p:nvPr/>
        </p:nvCxnSpPr>
        <p:spPr>
          <a:xfrm rot="5400000" flipH="1" flipV="1">
            <a:off x="7370392" y="4616731"/>
            <a:ext cx="320877" cy="13299"/>
          </a:xfrm>
          <a:prstGeom prst="bentConnector3">
            <a:avLst>
              <a:gd name="adj1" fmla="val 2022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43" name="Elbow Connector 73">
            <a:extLst>
              <a:ext uri="{FF2B5EF4-FFF2-40B4-BE49-F238E27FC236}">
                <a16:creationId xmlns:a16="http://schemas.microsoft.com/office/drawing/2014/main" id="{C7C217A7-554E-3A9D-BB43-3BECE0B425F1}"/>
              </a:ext>
            </a:extLst>
          </p:cNvPr>
          <p:cNvCxnSpPr>
            <a:cxnSpLocks/>
          </p:cNvCxnSpPr>
          <p:nvPr/>
        </p:nvCxnSpPr>
        <p:spPr>
          <a:xfrm rot="16200000" flipV="1">
            <a:off x="7280544" y="3080828"/>
            <a:ext cx="152192" cy="1320152"/>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68" name="Elbow Connector 73">
            <a:extLst>
              <a:ext uri="{FF2B5EF4-FFF2-40B4-BE49-F238E27FC236}">
                <a16:creationId xmlns:a16="http://schemas.microsoft.com/office/drawing/2014/main" id="{D3FB2B4A-5445-40CA-625C-F32D1A9D8BBD}"/>
              </a:ext>
            </a:extLst>
          </p:cNvPr>
          <p:cNvCxnSpPr>
            <a:cxnSpLocks/>
            <a:stCxn id="335" idx="0"/>
            <a:endCxn id="35" idx="2"/>
          </p:cNvCxnSpPr>
          <p:nvPr/>
        </p:nvCxnSpPr>
        <p:spPr>
          <a:xfrm rot="5400000" flipH="1" flipV="1">
            <a:off x="6211198" y="3928284"/>
            <a:ext cx="267371" cy="16723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71" name="Elbow Connector 73">
            <a:extLst>
              <a:ext uri="{FF2B5EF4-FFF2-40B4-BE49-F238E27FC236}">
                <a16:creationId xmlns:a16="http://schemas.microsoft.com/office/drawing/2014/main" id="{0C3E3DDE-1899-63C8-B117-AEC24E75E6BE}"/>
              </a:ext>
            </a:extLst>
          </p:cNvPr>
          <p:cNvCxnSpPr>
            <a:cxnSpLocks/>
            <a:stCxn id="51" idx="0"/>
            <a:endCxn id="55" idx="2"/>
          </p:cNvCxnSpPr>
          <p:nvPr/>
        </p:nvCxnSpPr>
        <p:spPr>
          <a:xfrm rot="5400000" flipH="1" flipV="1">
            <a:off x="564458" y="2789149"/>
            <a:ext cx="989168" cy="49174"/>
          </a:xfrm>
          <a:prstGeom prst="bentConnector3">
            <a:avLst>
              <a:gd name="adj1" fmla="val -449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71" name="Elbow Connector 73">
            <a:extLst>
              <a:ext uri="{FF2B5EF4-FFF2-40B4-BE49-F238E27FC236}">
                <a16:creationId xmlns:a16="http://schemas.microsoft.com/office/drawing/2014/main" id="{8899E508-E726-F663-8974-E7A558AE0215}"/>
              </a:ext>
            </a:extLst>
          </p:cNvPr>
          <p:cNvCxnSpPr>
            <a:cxnSpLocks/>
          </p:cNvCxnSpPr>
          <p:nvPr/>
        </p:nvCxnSpPr>
        <p:spPr>
          <a:xfrm rot="5400000" flipH="1" flipV="1">
            <a:off x="1246222" y="5115502"/>
            <a:ext cx="2001347" cy="929893"/>
          </a:xfrm>
          <a:prstGeom prst="bentConnector3">
            <a:avLst>
              <a:gd name="adj1" fmla="val -258"/>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23" name="Elbow Connector 70">
            <a:extLst>
              <a:ext uri="{FF2B5EF4-FFF2-40B4-BE49-F238E27FC236}">
                <a16:creationId xmlns:a16="http://schemas.microsoft.com/office/drawing/2014/main" id="{6852C4A6-B2D4-066A-EDC7-F3947E41C98C}"/>
              </a:ext>
            </a:extLst>
          </p:cNvPr>
          <p:cNvCxnSpPr>
            <a:cxnSpLocks/>
            <a:stCxn id="11" idx="3"/>
            <a:endCxn id="31" idx="1"/>
          </p:cNvCxnSpPr>
          <p:nvPr/>
        </p:nvCxnSpPr>
        <p:spPr>
          <a:xfrm flipV="1">
            <a:off x="5926633" y="1936201"/>
            <a:ext cx="754514" cy="382281"/>
          </a:xfrm>
          <a:prstGeom prst="bentConnector3">
            <a:avLst>
              <a:gd name="adj1" fmla="val 5000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514" name="Elbow Connector 73">
            <a:extLst>
              <a:ext uri="{FF2B5EF4-FFF2-40B4-BE49-F238E27FC236}">
                <a16:creationId xmlns:a16="http://schemas.microsoft.com/office/drawing/2014/main" id="{343D32F0-51EC-A5DF-C90F-0D741615406E}"/>
              </a:ext>
            </a:extLst>
          </p:cNvPr>
          <p:cNvCxnSpPr>
            <a:cxnSpLocks/>
          </p:cNvCxnSpPr>
          <p:nvPr/>
        </p:nvCxnSpPr>
        <p:spPr>
          <a:xfrm rot="16200000" flipV="1">
            <a:off x="9142394" y="5192345"/>
            <a:ext cx="708510" cy="564703"/>
          </a:xfrm>
          <a:prstGeom prst="bentConnector3">
            <a:avLst>
              <a:gd name="adj1" fmla="val 10019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76" name="Elbow Connector 73">
            <a:extLst>
              <a:ext uri="{FF2B5EF4-FFF2-40B4-BE49-F238E27FC236}">
                <a16:creationId xmlns:a16="http://schemas.microsoft.com/office/drawing/2014/main" id="{59F65690-DFEC-BEB2-CC56-BFDFB2528EBB}"/>
              </a:ext>
            </a:extLst>
          </p:cNvPr>
          <p:cNvCxnSpPr>
            <a:cxnSpLocks/>
            <a:stCxn id="35" idx="0"/>
            <a:endCxn id="31" idx="2"/>
          </p:cNvCxnSpPr>
          <p:nvPr/>
        </p:nvCxnSpPr>
        <p:spPr>
          <a:xfrm rot="5400000" flipH="1" flipV="1">
            <a:off x="6144790" y="2439521"/>
            <a:ext cx="1292266" cy="72484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43" name="Elbow Connector 73">
            <a:extLst>
              <a:ext uri="{FF2B5EF4-FFF2-40B4-BE49-F238E27FC236}">
                <a16:creationId xmlns:a16="http://schemas.microsoft.com/office/drawing/2014/main" id="{DE68E4CF-F3B1-3E32-7D2C-E75533692CB4}"/>
              </a:ext>
            </a:extLst>
          </p:cNvPr>
          <p:cNvCxnSpPr>
            <a:cxnSpLocks/>
            <a:stCxn id="622" idx="3"/>
            <a:endCxn id="30" idx="2"/>
          </p:cNvCxnSpPr>
          <p:nvPr/>
        </p:nvCxnSpPr>
        <p:spPr>
          <a:xfrm flipV="1">
            <a:off x="8506185" y="4471880"/>
            <a:ext cx="977269" cy="257536"/>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15" name="Elbow Connector 73">
            <a:extLst>
              <a:ext uri="{FF2B5EF4-FFF2-40B4-BE49-F238E27FC236}">
                <a16:creationId xmlns:a16="http://schemas.microsoft.com/office/drawing/2014/main" id="{8030D2A8-F3B0-A8A8-BE53-D67409854E67}"/>
              </a:ext>
            </a:extLst>
          </p:cNvPr>
          <p:cNvCxnSpPr>
            <a:cxnSpLocks/>
          </p:cNvCxnSpPr>
          <p:nvPr/>
        </p:nvCxnSpPr>
        <p:spPr>
          <a:xfrm flipV="1">
            <a:off x="5642469" y="2707228"/>
            <a:ext cx="397983" cy="160142"/>
          </a:xfrm>
          <a:prstGeom prst="bentConnector3">
            <a:avLst>
              <a:gd name="adj1" fmla="val 22494"/>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222" name="Elbow Connector 86">
            <a:extLst>
              <a:ext uri="{FF2B5EF4-FFF2-40B4-BE49-F238E27FC236}">
                <a16:creationId xmlns:a16="http://schemas.microsoft.com/office/drawing/2014/main" id="{AAA7B4BC-E710-B5C1-B8B7-EE3C64C93D88}"/>
              </a:ext>
            </a:extLst>
          </p:cNvPr>
          <p:cNvCxnSpPr>
            <a:cxnSpLocks/>
            <a:stCxn id="11" idx="0"/>
            <a:endCxn id="23" idx="3"/>
          </p:cNvCxnSpPr>
          <p:nvPr/>
        </p:nvCxnSpPr>
        <p:spPr>
          <a:xfrm rot="16200000" flipV="1">
            <a:off x="3755381" y="336179"/>
            <a:ext cx="504991" cy="2997950"/>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63" name="Elbow Connector 102">
            <a:extLst>
              <a:ext uri="{FF2B5EF4-FFF2-40B4-BE49-F238E27FC236}">
                <a16:creationId xmlns:a16="http://schemas.microsoft.com/office/drawing/2014/main" id="{D07341BD-92CC-107B-2AB8-F2BBBBFF19FD}"/>
              </a:ext>
            </a:extLst>
          </p:cNvPr>
          <p:cNvCxnSpPr>
            <a:cxnSpLocks/>
            <a:stCxn id="297" idx="0"/>
          </p:cNvCxnSpPr>
          <p:nvPr/>
        </p:nvCxnSpPr>
        <p:spPr>
          <a:xfrm rot="5400000" flipH="1" flipV="1">
            <a:off x="4305744" y="235037"/>
            <a:ext cx="186439" cy="12700"/>
          </a:xfrm>
          <a:prstGeom prst="bentConnector3">
            <a:avLst>
              <a:gd name="adj1" fmla="val 625"/>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34" name="Elbow Connector 121">
            <a:extLst>
              <a:ext uri="{FF2B5EF4-FFF2-40B4-BE49-F238E27FC236}">
                <a16:creationId xmlns:a16="http://schemas.microsoft.com/office/drawing/2014/main" id="{1A8CBB54-4D49-8889-1EFA-0A525B5F7C2A}"/>
              </a:ext>
            </a:extLst>
          </p:cNvPr>
          <p:cNvCxnSpPr>
            <a:cxnSpLocks/>
            <a:stCxn id="304" idx="0"/>
            <a:endCxn id="312" idx="2"/>
          </p:cNvCxnSpPr>
          <p:nvPr/>
        </p:nvCxnSpPr>
        <p:spPr>
          <a:xfrm rot="16200000" flipV="1">
            <a:off x="4294717" y="964848"/>
            <a:ext cx="214843" cy="6351"/>
          </a:xfrm>
          <a:prstGeom prst="bentConnector3">
            <a:avLst>
              <a:gd name="adj1" fmla="val -2383"/>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202" name="Arrow: Down 938">
            <a:extLst>
              <a:ext uri="{FF2B5EF4-FFF2-40B4-BE49-F238E27FC236}">
                <a16:creationId xmlns:a16="http://schemas.microsoft.com/office/drawing/2014/main" id="{10324CD7-AB6D-D93D-B048-5EC05488522A}"/>
              </a:ext>
            </a:extLst>
          </p:cNvPr>
          <p:cNvSpPr>
            <a:spLocks/>
          </p:cNvSpPr>
          <p:nvPr/>
        </p:nvSpPr>
        <p:spPr>
          <a:xfrm rot="16200000">
            <a:off x="2984408" y="65617"/>
            <a:ext cx="518253" cy="1270479"/>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1805" noProof="0" dirty="0">
              <a:latin typeface="Helvetica" panose="020B0604020202020204" pitchFamily="34" charset="0"/>
              <a:cs typeface="Helvetica" panose="020B0604020202020204" pitchFamily="34" charset="0"/>
            </a:endParaRPr>
          </a:p>
        </p:txBody>
      </p:sp>
      <p:cxnSp>
        <p:nvCxnSpPr>
          <p:cNvPr id="576" name="Elbow Connector 70">
            <a:extLst>
              <a:ext uri="{FF2B5EF4-FFF2-40B4-BE49-F238E27FC236}">
                <a16:creationId xmlns:a16="http://schemas.microsoft.com/office/drawing/2014/main" id="{16BA1087-4078-D340-3A32-B012BF15F55F}"/>
              </a:ext>
            </a:extLst>
          </p:cNvPr>
          <p:cNvCxnSpPr>
            <a:cxnSpLocks/>
          </p:cNvCxnSpPr>
          <p:nvPr/>
        </p:nvCxnSpPr>
        <p:spPr>
          <a:xfrm>
            <a:off x="7249414" y="5554111"/>
            <a:ext cx="457858" cy="5185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99" name="Elbow Connector 73">
            <a:extLst>
              <a:ext uri="{FF2B5EF4-FFF2-40B4-BE49-F238E27FC236}">
                <a16:creationId xmlns:a16="http://schemas.microsoft.com/office/drawing/2014/main" id="{5BF0AE4D-0159-9A4A-B0D2-6D2109206E94}"/>
              </a:ext>
            </a:extLst>
          </p:cNvPr>
          <p:cNvCxnSpPr>
            <a:cxnSpLocks/>
            <a:stCxn id="278" idx="3"/>
            <a:endCxn id="271" idx="2"/>
          </p:cNvCxnSpPr>
          <p:nvPr/>
        </p:nvCxnSpPr>
        <p:spPr>
          <a:xfrm flipH="1" flipV="1">
            <a:off x="7524182" y="5759542"/>
            <a:ext cx="462472" cy="616600"/>
          </a:xfrm>
          <a:prstGeom prst="bentConnector4">
            <a:avLst>
              <a:gd name="adj1" fmla="val -49430"/>
              <a:gd name="adj2" fmla="val 64458"/>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35" name="Freeform 234">
            <a:extLst>
              <a:ext uri="{FF2B5EF4-FFF2-40B4-BE49-F238E27FC236}">
                <a16:creationId xmlns:a16="http://schemas.microsoft.com/office/drawing/2014/main" id="{DEFAC402-ADBA-45EF-3A13-9EED0E4E412F}"/>
              </a:ext>
            </a:extLst>
          </p:cNvPr>
          <p:cNvSpPr/>
          <p:nvPr/>
        </p:nvSpPr>
        <p:spPr>
          <a:xfrm>
            <a:off x="1271936" y="1591710"/>
            <a:ext cx="6097828" cy="896801"/>
          </a:xfrm>
          <a:custGeom>
            <a:avLst/>
            <a:gdLst>
              <a:gd name="connsiteX0" fmla="*/ 0 w 5120640"/>
              <a:gd name="connsiteY0" fmla="*/ 479053 h 1194785"/>
              <a:gd name="connsiteX1" fmla="*/ 2722880 w 5120640"/>
              <a:gd name="connsiteY1" fmla="*/ 25239 h 1194785"/>
              <a:gd name="connsiteX2" fmla="*/ 4213013 w 5120640"/>
              <a:gd name="connsiteY2" fmla="*/ 174253 h 1194785"/>
              <a:gd name="connsiteX3" fmla="*/ 4416213 w 5120640"/>
              <a:gd name="connsiteY3" fmla="*/ 1136066 h 1194785"/>
              <a:gd name="connsiteX4" fmla="*/ 5120640 w 5120640"/>
              <a:gd name="connsiteY4" fmla="*/ 1007373 h 1194785"/>
              <a:gd name="connsiteX0" fmla="*/ 0 w 5120640"/>
              <a:gd name="connsiteY0" fmla="*/ 470025 h 1039795"/>
              <a:gd name="connsiteX1" fmla="*/ 2722880 w 5120640"/>
              <a:gd name="connsiteY1" fmla="*/ 16211 h 1039795"/>
              <a:gd name="connsiteX2" fmla="*/ 4213013 w 5120640"/>
              <a:gd name="connsiteY2" fmla="*/ 165225 h 1039795"/>
              <a:gd name="connsiteX3" fmla="*/ 4777393 w 5120640"/>
              <a:gd name="connsiteY3" fmla="*/ 772403 h 1039795"/>
              <a:gd name="connsiteX4" fmla="*/ 5120640 w 5120640"/>
              <a:gd name="connsiteY4" fmla="*/ 998345 h 1039795"/>
              <a:gd name="connsiteX0" fmla="*/ 0 w 5120640"/>
              <a:gd name="connsiteY0" fmla="*/ 461312 h 1031082"/>
              <a:gd name="connsiteX1" fmla="*/ 2722880 w 5120640"/>
              <a:gd name="connsiteY1" fmla="*/ 7498 h 1031082"/>
              <a:gd name="connsiteX2" fmla="*/ 4131621 w 5120640"/>
              <a:gd name="connsiteY2" fmla="*/ 220991 h 1031082"/>
              <a:gd name="connsiteX3" fmla="*/ 4777393 w 5120640"/>
              <a:gd name="connsiteY3" fmla="*/ 763690 h 1031082"/>
              <a:gd name="connsiteX4" fmla="*/ 5120640 w 5120640"/>
              <a:gd name="connsiteY4" fmla="*/ 989632 h 1031082"/>
              <a:gd name="connsiteX0" fmla="*/ 0 w 5120640"/>
              <a:gd name="connsiteY0" fmla="*/ 461312 h 1031082"/>
              <a:gd name="connsiteX1" fmla="*/ 2722880 w 5120640"/>
              <a:gd name="connsiteY1" fmla="*/ 7498 h 1031082"/>
              <a:gd name="connsiteX2" fmla="*/ 4131621 w 5120640"/>
              <a:gd name="connsiteY2" fmla="*/ 220991 h 1031082"/>
              <a:gd name="connsiteX3" fmla="*/ 4777393 w 5120640"/>
              <a:gd name="connsiteY3" fmla="*/ 763690 h 1031082"/>
              <a:gd name="connsiteX4" fmla="*/ 5120640 w 5120640"/>
              <a:gd name="connsiteY4" fmla="*/ 989632 h 1031082"/>
              <a:gd name="connsiteX0" fmla="*/ 0 w 5120640"/>
              <a:gd name="connsiteY0" fmla="*/ 456410 h 1026180"/>
              <a:gd name="connsiteX1" fmla="*/ 2722880 w 5120640"/>
              <a:gd name="connsiteY1" fmla="*/ 2596 h 1026180"/>
              <a:gd name="connsiteX2" fmla="*/ 4080751 w 5120640"/>
              <a:gd name="connsiteY2" fmla="*/ 293464 h 1026180"/>
              <a:gd name="connsiteX3" fmla="*/ 4777393 w 5120640"/>
              <a:gd name="connsiteY3" fmla="*/ 758788 h 1026180"/>
              <a:gd name="connsiteX4" fmla="*/ 5120640 w 5120640"/>
              <a:gd name="connsiteY4" fmla="*/ 984730 h 1026180"/>
              <a:gd name="connsiteX0" fmla="*/ 0 w 5120640"/>
              <a:gd name="connsiteY0" fmla="*/ 456938 h 985258"/>
              <a:gd name="connsiteX1" fmla="*/ 2722880 w 5120640"/>
              <a:gd name="connsiteY1" fmla="*/ 3124 h 985258"/>
              <a:gd name="connsiteX2" fmla="*/ 4080751 w 5120640"/>
              <a:gd name="connsiteY2" fmla="*/ 293992 h 985258"/>
              <a:gd name="connsiteX3" fmla="*/ 5120640 w 5120640"/>
              <a:gd name="connsiteY3" fmla="*/ 985258 h 985258"/>
              <a:gd name="connsiteX0" fmla="*/ 0 w 5120640"/>
              <a:gd name="connsiteY0" fmla="*/ 462772 h 991092"/>
              <a:gd name="connsiteX1" fmla="*/ 2722880 w 5120640"/>
              <a:gd name="connsiteY1" fmla="*/ 8958 h 991092"/>
              <a:gd name="connsiteX2" fmla="*/ 4098496 w 5120640"/>
              <a:gd name="connsiteY2" fmla="*/ 226725 h 991092"/>
              <a:gd name="connsiteX3" fmla="*/ 5120640 w 5120640"/>
              <a:gd name="connsiteY3" fmla="*/ 991092 h 991092"/>
              <a:gd name="connsiteX0" fmla="*/ 0 w 5120640"/>
              <a:gd name="connsiteY0" fmla="*/ 460383 h 988703"/>
              <a:gd name="connsiteX1" fmla="*/ 2722880 w 5120640"/>
              <a:gd name="connsiteY1" fmla="*/ 6569 h 988703"/>
              <a:gd name="connsiteX2" fmla="*/ 4098496 w 5120640"/>
              <a:gd name="connsiteY2" fmla="*/ 224336 h 988703"/>
              <a:gd name="connsiteX3" fmla="*/ 4741362 w 5120640"/>
              <a:gd name="connsiteY3" fmla="*/ 675511 h 988703"/>
              <a:gd name="connsiteX4" fmla="*/ 5120640 w 5120640"/>
              <a:gd name="connsiteY4" fmla="*/ 988703 h 988703"/>
              <a:gd name="connsiteX0" fmla="*/ 0 w 5120640"/>
              <a:gd name="connsiteY0" fmla="*/ 461094 h 989414"/>
              <a:gd name="connsiteX1" fmla="*/ 2722880 w 5120640"/>
              <a:gd name="connsiteY1" fmla="*/ 7280 h 989414"/>
              <a:gd name="connsiteX2" fmla="*/ 4098496 w 5120640"/>
              <a:gd name="connsiteY2" fmla="*/ 225047 h 989414"/>
              <a:gd name="connsiteX3" fmla="*/ 4807909 w 5120640"/>
              <a:gd name="connsiteY3" fmla="*/ 788686 h 989414"/>
              <a:gd name="connsiteX4" fmla="*/ 5120640 w 5120640"/>
              <a:gd name="connsiteY4" fmla="*/ 989414 h 989414"/>
              <a:gd name="connsiteX0" fmla="*/ 0 w 5120640"/>
              <a:gd name="connsiteY0" fmla="*/ 458867 h 987187"/>
              <a:gd name="connsiteX1" fmla="*/ 2722880 w 5120640"/>
              <a:gd name="connsiteY1" fmla="*/ 5053 h 987187"/>
              <a:gd name="connsiteX2" fmla="*/ 4094060 w 5120640"/>
              <a:gd name="connsiteY2" fmla="*/ 250935 h 987187"/>
              <a:gd name="connsiteX3" fmla="*/ 4807909 w 5120640"/>
              <a:gd name="connsiteY3" fmla="*/ 786459 h 987187"/>
              <a:gd name="connsiteX4" fmla="*/ 5120640 w 5120640"/>
              <a:gd name="connsiteY4" fmla="*/ 987187 h 987187"/>
              <a:gd name="connsiteX0" fmla="*/ 0 w 5120640"/>
              <a:gd name="connsiteY0" fmla="*/ 461094 h 989414"/>
              <a:gd name="connsiteX1" fmla="*/ 2722880 w 5120640"/>
              <a:gd name="connsiteY1" fmla="*/ 7280 h 989414"/>
              <a:gd name="connsiteX2" fmla="*/ 4094060 w 5120640"/>
              <a:gd name="connsiteY2" fmla="*/ 225047 h 989414"/>
              <a:gd name="connsiteX3" fmla="*/ 4807909 w 5120640"/>
              <a:gd name="connsiteY3" fmla="*/ 788686 h 989414"/>
              <a:gd name="connsiteX4" fmla="*/ 5120640 w 5120640"/>
              <a:gd name="connsiteY4" fmla="*/ 989414 h 989414"/>
              <a:gd name="connsiteX0" fmla="*/ 0 w 5120640"/>
              <a:gd name="connsiteY0" fmla="*/ 474257 h 1002577"/>
              <a:gd name="connsiteX1" fmla="*/ 2722880 w 5120640"/>
              <a:gd name="connsiteY1" fmla="*/ 20443 h 1002577"/>
              <a:gd name="connsiteX2" fmla="*/ 4094060 w 5120640"/>
              <a:gd name="connsiteY2" fmla="*/ 238210 h 1002577"/>
              <a:gd name="connsiteX3" fmla="*/ 4807909 w 5120640"/>
              <a:gd name="connsiteY3" fmla="*/ 801849 h 1002577"/>
              <a:gd name="connsiteX4" fmla="*/ 5120640 w 5120640"/>
              <a:gd name="connsiteY4" fmla="*/ 1002577 h 1002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20640" h="1002577">
                <a:moveTo>
                  <a:pt x="0" y="474257"/>
                </a:moveTo>
                <a:cubicBezTo>
                  <a:pt x="1010355" y="272750"/>
                  <a:pt x="2040537" y="59784"/>
                  <a:pt x="2722880" y="20443"/>
                </a:cubicBezTo>
                <a:cubicBezTo>
                  <a:pt x="3405223" y="-18898"/>
                  <a:pt x="3932882" y="-26981"/>
                  <a:pt x="4094060" y="238210"/>
                </a:cubicBezTo>
                <a:cubicBezTo>
                  <a:pt x="4255238" y="503401"/>
                  <a:pt x="4637552" y="674455"/>
                  <a:pt x="4807909" y="801849"/>
                </a:cubicBezTo>
                <a:cubicBezTo>
                  <a:pt x="4978266" y="929243"/>
                  <a:pt x="5057427" y="950378"/>
                  <a:pt x="5120640" y="1002577"/>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dirty="0"/>
          </a:p>
        </p:txBody>
      </p:sp>
      <p:sp>
        <p:nvSpPr>
          <p:cNvPr id="223" name="Freeform 222">
            <a:extLst>
              <a:ext uri="{FF2B5EF4-FFF2-40B4-BE49-F238E27FC236}">
                <a16:creationId xmlns:a16="http://schemas.microsoft.com/office/drawing/2014/main" id="{8A26C7D7-147E-E138-2C07-3746FFC721C7}"/>
              </a:ext>
            </a:extLst>
          </p:cNvPr>
          <p:cNvSpPr/>
          <p:nvPr/>
        </p:nvSpPr>
        <p:spPr>
          <a:xfrm rot="209561" flipV="1">
            <a:off x="1267285" y="1829739"/>
            <a:ext cx="2970841" cy="252485"/>
          </a:xfrm>
          <a:custGeom>
            <a:avLst/>
            <a:gdLst>
              <a:gd name="connsiteX0" fmla="*/ 0 w 2118360"/>
              <a:gd name="connsiteY0" fmla="*/ 0 h 1417320"/>
              <a:gd name="connsiteX1" fmla="*/ 929640 w 2118360"/>
              <a:gd name="connsiteY1" fmla="*/ 129540 h 1417320"/>
              <a:gd name="connsiteX2" fmla="*/ 1135380 w 2118360"/>
              <a:gd name="connsiteY2" fmla="*/ 541020 h 1417320"/>
              <a:gd name="connsiteX3" fmla="*/ 1577340 w 2118360"/>
              <a:gd name="connsiteY3" fmla="*/ 762000 h 1417320"/>
              <a:gd name="connsiteX4" fmla="*/ 1882140 w 2118360"/>
              <a:gd name="connsiteY4" fmla="*/ 998220 h 1417320"/>
              <a:gd name="connsiteX5" fmla="*/ 1866900 w 2118360"/>
              <a:gd name="connsiteY5" fmla="*/ 1310640 h 1417320"/>
              <a:gd name="connsiteX6" fmla="*/ 2118360 w 2118360"/>
              <a:gd name="connsiteY6"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82140 w 2118360"/>
              <a:gd name="connsiteY3" fmla="*/ 998220 h 1417320"/>
              <a:gd name="connsiteX4" fmla="*/ 1866900 w 2118360"/>
              <a:gd name="connsiteY4" fmla="*/ 1310640 h 1417320"/>
              <a:gd name="connsiteX5" fmla="*/ 2118360 w 2118360"/>
              <a:gd name="connsiteY5"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66900 w 2118360"/>
              <a:gd name="connsiteY3" fmla="*/ 1310640 h 1417320"/>
              <a:gd name="connsiteX4" fmla="*/ 2118360 w 2118360"/>
              <a:gd name="connsiteY4" fmla="*/ 1417320 h 1417320"/>
              <a:gd name="connsiteX0" fmla="*/ 0 w 2118360"/>
              <a:gd name="connsiteY0" fmla="*/ 0 h 1417320"/>
              <a:gd name="connsiteX1" fmla="*/ 929640 w 2118360"/>
              <a:gd name="connsiteY1" fmla="*/ 129540 h 1417320"/>
              <a:gd name="connsiteX2" fmla="*/ 1503588 w 2118360"/>
              <a:gd name="connsiteY2" fmla="*/ 841080 h 1417320"/>
              <a:gd name="connsiteX3" fmla="*/ 1866900 w 2118360"/>
              <a:gd name="connsiteY3" fmla="*/ 1310640 h 1417320"/>
              <a:gd name="connsiteX4" fmla="*/ 2118360 w 2118360"/>
              <a:gd name="connsiteY4" fmla="*/ 1417320 h 1417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8360" h="1417320">
                <a:moveTo>
                  <a:pt x="0" y="0"/>
                </a:moveTo>
                <a:cubicBezTo>
                  <a:pt x="370205" y="19685"/>
                  <a:pt x="679042" y="-10640"/>
                  <a:pt x="929640" y="129540"/>
                </a:cubicBezTo>
                <a:cubicBezTo>
                  <a:pt x="1180238" y="269720"/>
                  <a:pt x="1347378" y="644230"/>
                  <a:pt x="1503588" y="841080"/>
                </a:cubicBezTo>
                <a:cubicBezTo>
                  <a:pt x="1659798" y="1037930"/>
                  <a:pt x="1776730" y="1201420"/>
                  <a:pt x="1866900" y="1310640"/>
                </a:cubicBezTo>
                <a:cubicBezTo>
                  <a:pt x="1906270" y="1380490"/>
                  <a:pt x="2012315" y="1398905"/>
                  <a:pt x="2118360" y="1417320"/>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dirty="0"/>
          </a:p>
        </p:txBody>
      </p:sp>
      <p:cxnSp>
        <p:nvCxnSpPr>
          <p:cNvPr id="566" name="Elbow Connector 73">
            <a:extLst>
              <a:ext uri="{FF2B5EF4-FFF2-40B4-BE49-F238E27FC236}">
                <a16:creationId xmlns:a16="http://schemas.microsoft.com/office/drawing/2014/main" id="{DB7848B5-8AB0-332B-E328-CA89D79E81BD}"/>
              </a:ext>
            </a:extLst>
          </p:cNvPr>
          <p:cNvCxnSpPr>
            <a:cxnSpLocks noGrp="1" noRot="1" noMove="1" noResize="1" noEditPoints="1" noAdjustHandles="1" noChangeArrowheads="1" noChangeShapeType="1"/>
            <a:endCxn id="527" idx="2"/>
          </p:cNvCxnSpPr>
          <p:nvPr/>
        </p:nvCxnSpPr>
        <p:spPr>
          <a:xfrm rot="16200000" flipV="1">
            <a:off x="7275038" y="6556358"/>
            <a:ext cx="240643" cy="4445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35" name="Elbow Connector 73">
            <a:extLst>
              <a:ext uri="{FF2B5EF4-FFF2-40B4-BE49-F238E27FC236}">
                <a16:creationId xmlns:a16="http://schemas.microsoft.com/office/drawing/2014/main" id="{6C563690-97AA-D329-672F-489AF61C7BDB}"/>
              </a:ext>
            </a:extLst>
          </p:cNvPr>
          <p:cNvCxnSpPr>
            <a:cxnSpLocks/>
            <a:stCxn id="622" idx="1"/>
            <a:endCxn id="333" idx="2"/>
          </p:cNvCxnSpPr>
          <p:nvPr/>
        </p:nvCxnSpPr>
        <p:spPr>
          <a:xfrm rot="10800000">
            <a:off x="6821498" y="4584616"/>
            <a:ext cx="506912" cy="14480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5" name="Elbow Connector 73">
            <a:extLst>
              <a:ext uri="{FF2B5EF4-FFF2-40B4-BE49-F238E27FC236}">
                <a16:creationId xmlns:a16="http://schemas.microsoft.com/office/drawing/2014/main" id="{E2347490-3976-3982-5526-77AEE0F7DDC4}"/>
              </a:ext>
            </a:extLst>
          </p:cNvPr>
          <p:cNvCxnSpPr>
            <a:cxnSpLocks/>
          </p:cNvCxnSpPr>
          <p:nvPr/>
        </p:nvCxnSpPr>
        <p:spPr>
          <a:xfrm rot="16200000" flipV="1">
            <a:off x="64722" y="3928402"/>
            <a:ext cx="617369" cy="77304"/>
          </a:xfrm>
          <a:prstGeom prst="bentConnector3">
            <a:avLst>
              <a:gd name="adj1" fmla="val -1466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71" name="Rectangle 70">
            <a:extLst>
              <a:ext uri="{FF2B5EF4-FFF2-40B4-BE49-F238E27FC236}">
                <a16:creationId xmlns:a16="http://schemas.microsoft.com/office/drawing/2014/main" id="{A772E08D-D026-E7E0-7142-056E15E46B3A}"/>
              </a:ext>
            </a:extLst>
          </p:cNvPr>
          <p:cNvSpPr/>
          <p:nvPr/>
        </p:nvSpPr>
        <p:spPr>
          <a:xfrm>
            <a:off x="3195341" y="6593844"/>
            <a:ext cx="3553843" cy="211278"/>
          </a:xfrm>
          <a:prstGeom prst="rect">
            <a:avLst/>
          </a:prstGeom>
          <a:solidFill>
            <a:schemeClr val="bg1"/>
          </a:solidFill>
          <a:ln w="12700">
            <a:solidFill>
              <a:schemeClr val="bg1">
                <a:lumMod val="5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900" noProof="0" dirty="0">
                <a:solidFill>
                  <a:schemeClr val="tx1"/>
                </a:solidFill>
                <a:latin typeface="Helvetica" panose="020B0604020202020204" pitchFamily="34" charset="0"/>
                <a:cs typeface="Helvetica" panose="020B0604020202020204" pitchFamily="34" charset="0"/>
              </a:rPr>
              <a:t>   New Ways of Working &amp; Systems change</a:t>
            </a:r>
          </a:p>
        </p:txBody>
      </p:sp>
      <p:sp>
        <p:nvSpPr>
          <p:cNvPr id="4" name="docshape18">
            <a:extLst>
              <a:ext uri="{FF2B5EF4-FFF2-40B4-BE49-F238E27FC236}">
                <a16:creationId xmlns:a16="http://schemas.microsoft.com/office/drawing/2014/main" id="{7C2FD35D-A5D1-0B85-AEC1-D214B52B75DC}"/>
              </a:ext>
            </a:extLst>
          </p:cNvPr>
          <p:cNvSpPr txBox="1">
            <a:spLocks/>
          </p:cNvSpPr>
          <p:nvPr/>
        </p:nvSpPr>
        <p:spPr bwMode="auto">
          <a:xfrm>
            <a:off x="4055576" y="5326149"/>
            <a:ext cx="943931" cy="274754"/>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Support for inclusion of FDP in education systems </a:t>
            </a:r>
          </a:p>
          <a:p>
            <a:r>
              <a:rPr lang="en-US" dirty="0"/>
              <a:t>1.2</a:t>
            </a:r>
            <a:endParaRPr lang="en-US" noProof="0" dirty="0"/>
          </a:p>
        </p:txBody>
      </p:sp>
      <p:sp>
        <p:nvSpPr>
          <p:cNvPr id="8" name="TextBox 7">
            <a:extLst>
              <a:ext uri="{FF2B5EF4-FFF2-40B4-BE49-F238E27FC236}">
                <a16:creationId xmlns:a16="http://schemas.microsoft.com/office/drawing/2014/main" id="{735DFD07-C49C-AD01-6D13-3113368F8521}"/>
              </a:ext>
            </a:extLst>
          </p:cNvPr>
          <p:cNvSpPr txBox="1"/>
          <p:nvPr/>
        </p:nvSpPr>
        <p:spPr>
          <a:xfrm>
            <a:off x="3656192" y="4105749"/>
            <a:ext cx="763324" cy="369332"/>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sz="600" noProof="0" dirty="0"/>
              <a:t>1.1.National Capacity to Deliver Quality Education and Vocational Training </a:t>
            </a:r>
          </a:p>
        </p:txBody>
      </p:sp>
      <p:sp>
        <p:nvSpPr>
          <p:cNvPr id="11" name="TextBox 10">
            <a:extLst>
              <a:ext uri="{FF2B5EF4-FFF2-40B4-BE49-F238E27FC236}">
                <a16:creationId xmlns:a16="http://schemas.microsoft.com/office/drawing/2014/main" id="{ECD8B0D9-12AA-B391-838F-8686283CAC64}"/>
              </a:ext>
            </a:extLst>
          </p:cNvPr>
          <p:cNvSpPr txBox="1"/>
          <p:nvPr/>
        </p:nvSpPr>
        <p:spPr>
          <a:xfrm>
            <a:off x="5087069" y="2087649"/>
            <a:ext cx="839564" cy="461665"/>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sz="600" b="1" noProof="0" dirty="0"/>
              <a:t>Pillar 1. Increased Access of refugees and HC's To Quality Education, Skills and Learning Opportunities</a:t>
            </a:r>
          </a:p>
        </p:txBody>
      </p:sp>
      <p:sp>
        <p:nvSpPr>
          <p:cNvPr id="13" name="TextBox 12">
            <a:extLst>
              <a:ext uri="{FF2B5EF4-FFF2-40B4-BE49-F238E27FC236}">
                <a16:creationId xmlns:a16="http://schemas.microsoft.com/office/drawing/2014/main" id="{DE2F3663-8362-4CB1-9A19-C43325DD8EAD}"/>
              </a:ext>
            </a:extLst>
          </p:cNvPr>
          <p:cNvSpPr txBox="1"/>
          <p:nvPr/>
        </p:nvSpPr>
        <p:spPr>
          <a:xfrm>
            <a:off x="3244330" y="5759542"/>
            <a:ext cx="869517" cy="366535"/>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 Develop </a:t>
            </a:r>
            <a:r>
              <a:rPr lang="en-US" dirty="0"/>
              <a:t>in</a:t>
            </a:r>
            <a:r>
              <a:rPr lang="en-US" noProof="0" dirty="0" err="1"/>
              <a:t>stitutional</a:t>
            </a:r>
            <a:r>
              <a:rPr lang="en-US" noProof="0" dirty="0"/>
              <a:t> capacity on education, including TVET</a:t>
            </a:r>
          </a:p>
          <a:p>
            <a:r>
              <a:rPr lang="en-US" dirty="0"/>
              <a:t>1.2, 1.3,1.5, 1.6</a:t>
            </a:r>
            <a:endParaRPr lang="en-US" noProof="0" dirty="0"/>
          </a:p>
        </p:txBody>
      </p:sp>
      <p:sp>
        <p:nvSpPr>
          <p:cNvPr id="15" name="TextBox 14">
            <a:extLst>
              <a:ext uri="{FF2B5EF4-FFF2-40B4-BE49-F238E27FC236}">
                <a16:creationId xmlns:a16="http://schemas.microsoft.com/office/drawing/2014/main" id="{7CEB2AFC-F997-02A7-AD3C-EC3F2C309BD5}"/>
              </a:ext>
            </a:extLst>
          </p:cNvPr>
          <p:cNvSpPr txBox="1"/>
          <p:nvPr/>
        </p:nvSpPr>
        <p:spPr>
          <a:xfrm>
            <a:off x="4242914" y="1814072"/>
            <a:ext cx="763324" cy="461665"/>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sz="600" noProof="0" dirty="0"/>
              <a:t>1.2. Refugees and HCs enrolled and retained in formal and non-formal education at primary, secondary levels</a:t>
            </a:r>
          </a:p>
        </p:txBody>
      </p:sp>
      <p:sp>
        <p:nvSpPr>
          <p:cNvPr id="28" name="TextBox 27">
            <a:extLst>
              <a:ext uri="{FF2B5EF4-FFF2-40B4-BE49-F238E27FC236}">
                <a16:creationId xmlns:a16="http://schemas.microsoft.com/office/drawing/2014/main" id="{B479168C-2C7F-4445-736C-5D4AEF6A4FEF}"/>
              </a:ext>
            </a:extLst>
          </p:cNvPr>
          <p:cNvSpPr txBox="1"/>
          <p:nvPr/>
        </p:nvSpPr>
        <p:spPr>
          <a:xfrm>
            <a:off x="5072982" y="2844697"/>
            <a:ext cx="878209" cy="504000"/>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600"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noProof="0" dirty="0"/>
              <a:t>1.3. More refugees and HCs Access Occupational Relevant Skills and Skills Recognition for Transition to Work</a:t>
            </a:r>
          </a:p>
        </p:txBody>
      </p:sp>
      <p:sp>
        <p:nvSpPr>
          <p:cNvPr id="31" name="docshape33">
            <a:extLst>
              <a:ext uri="{FF2B5EF4-FFF2-40B4-BE49-F238E27FC236}">
                <a16:creationId xmlns:a16="http://schemas.microsoft.com/office/drawing/2014/main" id="{A3AF1981-9550-2547-EE0A-92DF40C893A9}"/>
              </a:ext>
            </a:extLst>
          </p:cNvPr>
          <p:cNvSpPr txBox="1">
            <a:spLocks/>
          </p:cNvSpPr>
          <p:nvPr/>
        </p:nvSpPr>
        <p:spPr bwMode="auto">
          <a:xfrm>
            <a:off x="6681147" y="1716589"/>
            <a:ext cx="944400" cy="439223"/>
          </a:xfrm>
          <a:prstGeom prst="rect">
            <a:avLst/>
          </a:prstGeom>
          <a:solidFill>
            <a:srgbClr val="FF9300"/>
          </a:solidFill>
          <a:ln>
            <a:noFill/>
          </a:ln>
        </p:spPr>
        <p:txBody>
          <a:bodyPr rot="0" vert="horz" wrap="square" lIns="0" tIns="0" rIns="0" bIns="0" anchor="t" anchorCtr="0" upright="1">
            <a:noAutofit/>
          </a:bodyPr>
          <a:lstStyle/>
          <a:p>
            <a:pPr algn="ctr">
              <a:spcAft>
                <a:spcPts val="1225"/>
              </a:spcAft>
            </a:pPr>
            <a:r>
              <a:rPr lang="en-US" sz="571" b="1" noProof="0" dirty="0">
                <a:solidFill>
                  <a:schemeClr val="bg1"/>
                </a:solidFill>
                <a:latin typeface="Helvetica" panose="020B0604020202020204" pitchFamily="34" charset="0"/>
                <a:ea typeface="Times New Roman" panose="02020603050405020304" pitchFamily="18" charset="0"/>
                <a:cs typeface="Helvetica" panose="020B0604020202020204" pitchFamily="34" charset="0"/>
              </a:rPr>
              <a:t>Pillar 2. Improved livelihoods and expanded economic opportunities,</a:t>
            </a:r>
            <a:r>
              <a:rPr lang="en-US" sz="571" noProof="0" dirty="0">
                <a:solidFill>
                  <a:schemeClr val="bg1"/>
                </a:solidFill>
                <a:latin typeface="Helvetica" panose="020B0604020202020204" pitchFamily="34" charset="0"/>
                <a:ea typeface="Times New Roman" panose="02020603050405020304" pitchFamily="18" charset="0"/>
                <a:cs typeface="Helvetica" panose="020B0604020202020204" pitchFamily="34" charset="0"/>
              </a:rPr>
              <a:t> entrepreneurship and employment with dignity</a:t>
            </a:r>
            <a:endParaRPr lang="en-US" sz="571" noProof="0" dirty="0">
              <a:solidFill>
                <a:schemeClr val="bg1"/>
              </a:solidFill>
              <a:latin typeface="Helvetica" panose="020B0604020202020204" pitchFamily="34" charset="0"/>
              <a:ea typeface="Verdana" panose="020B0604030504040204" pitchFamily="34" charset="0"/>
              <a:cs typeface="Helvetica" panose="020B0604020202020204" pitchFamily="34" charset="0"/>
            </a:endParaRPr>
          </a:p>
        </p:txBody>
      </p:sp>
      <p:sp>
        <p:nvSpPr>
          <p:cNvPr id="33" name="docshape24">
            <a:extLst>
              <a:ext uri="{FF2B5EF4-FFF2-40B4-BE49-F238E27FC236}">
                <a16:creationId xmlns:a16="http://schemas.microsoft.com/office/drawing/2014/main" id="{969260FE-234E-DB3C-2388-D337DCAB4432}"/>
              </a:ext>
            </a:extLst>
          </p:cNvPr>
          <p:cNvSpPr txBox="1">
            <a:spLocks/>
          </p:cNvSpPr>
          <p:nvPr/>
        </p:nvSpPr>
        <p:spPr bwMode="auto">
          <a:xfrm>
            <a:off x="8187022" y="2032907"/>
            <a:ext cx="782917" cy="439223"/>
          </a:xfrm>
          <a:prstGeom prst="rect">
            <a:avLst/>
          </a:prstGeom>
          <a:solidFill>
            <a:srgbClr val="FF9300"/>
          </a:solidFill>
          <a:ln>
            <a:noFill/>
          </a:ln>
        </p:spPr>
        <p:txBody>
          <a:bodyPr rot="0" vert="horz" wrap="square" lIns="0" tIns="0" rIns="0" bIns="0" anchor="t" anchorCtr="0" upright="1">
            <a:noAutofit/>
          </a:bodyPr>
          <a:lstStyle/>
          <a:p>
            <a:pPr algn="ctr">
              <a:spcBef>
                <a:spcPts val="20"/>
              </a:spcBef>
            </a:pPr>
            <a:r>
              <a:rPr lang="en-US" sz="571" b="1" spc="-20" noProof="0" dirty="0">
                <a:latin typeface="Helvetica" panose="020B0604020202020204" pitchFamily="34" charset="0"/>
                <a:ea typeface="Verdana" panose="020B0604030504040204" pitchFamily="34" charset="0"/>
                <a:cs typeface="Helvetica" panose="020B0604020202020204" pitchFamily="34" charset="0"/>
              </a:rPr>
              <a:t>2.4 C</a:t>
            </a:r>
            <a:r>
              <a:rPr lang="en-US" sz="571" b="1" noProof="0" dirty="0">
                <a:latin typeface="Helvetica" panose="020B0604020202020204" pitchFamily="34" charset="0"/>
                <a:ea typeface="Verdana" panose="020B0604030504040204" pitchFamily="34" charset="0"/>
                <a:cs typeface="Helvetica" panose="020B0604020202020204" pitchFamily="34" charset="0"/>
              </a:rPr>
              <a:t>apacity</a:t>
            </a:r>
            <a:r>
              <a:rPr lang="en-US" sz="571" b="1" spc="-8" noProof="0" dirty="0">
                <a:latin typeface="Helvetica" panose="020B0604020202020204" pitchFamily="34" charset="0"/>
                <a:ea typeface="Verdana" panose="020B0604030504040204" pitchFamily="34" charset="0"/>
                <a:cs typeface="Helvetica" panose="020B0604020202020204" pitchFamily="34" charset="0"/>
              </a:rPr>
              <a:t> </a:t>
            </a:r>
            <a:r>
              <a:rPr lang="en-US" sz="571" noProof="0" dirty="0">
                <a:latin typeface="Helvetica" panose="020B0604020202020204" pitchFamily="34" charset="0"/>
                <a:ea typeface="Verdana" panose="020B0604030504040204" pitchFamily="34" charset="0"/>
                <a:cs typeface="Helvetica" panose="020B0604020202020204" pitchFamily="34" charset="0"/>
              </a:rPr>
              <a:t>to</a:t>
            </a:r>
            <a:r>
              <a:rPr lang="en-US" sz="571" spc="-8" noProof="0" dirty="0">
                <a:latin typeface="Helvetica" panose="020B0604020202020204" pitchFamily="34" charset="0"/>
                <a:ea typeface="Verdana" panose="020B0604030504040204" pitchFamily="34" charset="0"/>
                <a:cs typeface="Helvetica" panose="020B0604020202020204" pitchFamily="34" charset="0"/>
              </a:rPr>
              <a:t> </a:t>
            </a:r>
            <a:r>
              <a:rPr lang="en-US" sz="571" b="1" noProof="0" dirty="0">
                <a:latin typeface="Helvetica" panose="020B0604020202020204" pitchFamily="34" charset="0"/>
                <a:ea typeface="Verdana" panose="020B0604030504040204" pitchFamily="34" charset="0"/>
                <a:cs typeface="Helvetica" panose="020B0604020202020204" pitchFamily="34" charset="0"/>
              </a:rPr>
              <a:t>protect</a:t>
            </a:r>
            <a:r>
              <a:rPr lang="en-US" sz="571" noProof="0" dirty="0">
                <a:latin typeface="Helvetica" panose="020B0604020202020204" pitchFamily="34" charset="0"/>
                <a:ea typeface="Verdana" panose="020B0604030504040204" pitchFamily="34" charset="0"/>
                <a:cs typeface="Helvetica" panose="020B0604020202020204" pitchFamily="34" charset="0"/>
              </a:rPr>
              <a:t> </a:t>
            </a:r>
            <a:r>
              <a:rPr lang="en-US" sz="571" b="1" noProof="0" dirty="0">
                <a:latin typeface="Helvetica" panose="020B0604020202020204" pitchFamily="34" charset="0"/>
                <a:ea typeface="Verdana" panose="020B0604030504040204" pitchFamily="34" charset="0"/>
                <a:cs typeface="Helvetica" panose="020B0604020202020204" pitchFamily="34" charset="0"/>
              </a:rPr>
              <a:t>rights</a:t>
            </a:r>
            <a:r>
              <a:rPr lang="en-US" sz="571" noProof="0" dirty="0">
                <a:latin typeface="Helvetica" panose="020B0604020202020204" pitchFamily="34" charset="0"/>
                <a:ea typeface="Verdana" panose="020B0604030504040204" pitchFamily="34" charset="0"/>
                <a:cs typeface="Helvetica" panose="020B0604020202020204" pitchFamily="34" charset="0"/>
              </a:rPr>
              <a:t> at work and promote safe and secure working environments</a:t>
            </a:r>
          </a:p>
        </p:txBody>
      </p:sp>
      <p:sp>
        <p:nvSpPr>
          <p:cNvPr id="34" name="docshape20">
            <a:extLst>
              <a:ext uri="{FF2B5EF4-FFF2-40B4-BE49-F238E27FC236}">
                <a16:creationId xmlns:a16="http://schemas.microsoft.com/office/drawing/2014/main" id="{B52D661F-FCB6-8B63-1BC6-5C09713B4401}"/>
              </a:ext>
            </a:extLst>
          </p:cNvPr>
          <p:cNvSpPr txBox="1">
            <a:spLocks/>
          </p:cNvSpPr>
          <p:nvPr/>
        </p:nvSpPr>
        <p:spPr bwMode="auto">
          <a:xfrm>
            <a:off x="7379447" y="2427744"/>
            <a:ext cx="763035" cy="351378"/>
          </a:xfrm>
          <a:prstGeom prst="rect">
            <a:avLst/>
          </a:prstGeom>
          <a:solidFill>
            <a:srgbClr val="FF9300"/>
          </a:solidFill>
          <a:ln>
            <a:noFill/>
          </a:ln>
        </p:spPr>
        <p:txBody>
          <a:bodyPr rot="0" vert="horz" wrap="square" lIns="0" tIns="0" rIns="0" bIns="0" anchor="t" anchorCtr="0" upright="1">
            <a:noAutofit/>
          </a:bodyPr>
          <a:lstStyle/>
          <a:p>
            <a:pPr algn="ctr">
              <a:spcBef>
                <a:spcPts val="20"/>
              </a:spcBef>
            </a:pPr>
            <a:r>
              <a:rPr lang="en-US" sz="571" spc="-20" noProof="0" dirty="0">
                <a:latin typeface="Helvetica" panose="020B0604020202020204" pitchFamily="34" charset="0"/>
                <a:ea typeface="Verdana" panose="020B0604030504040204" pitchFamily="34" charset="0"/>
                <a:cs typeface="Helvetica" panose="020B0604020202020204" pitchFamily="34" charset="0"/>
              </a:rPr>
              <a:t>2.3 </a:t>
            </a:r>
            <a:r>
              <a:rPr lang="en-US" sz="571" b="1" spc="-8" noProof="0" dirty="0">
                <a:latin typeface="Helvetica" panose="020B0604020202020204" pitchFamily="34" charset="0"/>
                <a:ea typeface="Verdana" panose="020B0604030504040204" pitchFamily="34" charset="0"/>
                <a:cs typeface="Helvetica" panose="020B0604020202020204" pitchFamily="34" charset="0"/>
              </a:rPr>
              <a:t>Access</a:t>
            </a:r>
            <a:r>
              <a:rPr lang="en-US" sz="571" spc="-4" noProof="0" dirty="0">
                <a:latin typeface="Helvetica" panose="020B0604020202020204" pitchFamily="34" charset="0"/>
                <a:ea typeface="Verdana" panose="020B0604030504040204" pitchFamily="34" charset="0"/>
                <a:cs typeface="Helvetica" panose="020B0604020202020204" pitchFamily="34" charset="0"/>
              </a:rPr>
              <a:t> </a:t>
            </a:r>
            <a:r>
              <a:rPr lang="en-US" sz="571" spc="-20" noProof="0" dirty="0">
                <a:latin typeface="Helvetica" panose="020B0604020202020204" pitchFamily="34" charset="0"/>
                <a:ea typeface="Verdana" panose="020B0604030504040204" pitchFamily="34" charset="0"/>
                <a:cs typeface="Helvetica" panose="020B0604020202020204" pitchFamily="34" charset="0"/>
              </a:rPr>
              <a:t>to </a:t>
            </a:r>
            <a:r>
              <a:rPr lang="en-US" sz="571" b="1" spc="-20" noProof="0" dirty="0">
                <a:latin typeface="Helvetica" panose="020B0604020202020204" pitchFamily="34" charset="0"/>
                <a:ea typeface="Verdana" panose="020B0604030504040204" pitchFamily="34" charset="0"/>
                <a:cs typeface="Helvetica" panose="020B0604020202020204" pitchFamily="34" charset="0"/>
              </a:rPr>
              <a:t>finance</a:t>
            </a:r>
            <a:r>
              <a:rPr lang="en-US" sz="571" spc="-20" noProof="0" dirty="0">
                <a:latin typeface="Helvetica" panose="020B0604020202020204" pitchFamily="34" charset="0"/>
                <a:ea typeface="Verdana" panose="020B0604030504040204" pitchFamily="34" charset="0"/>
                <a:cs typeface="Helvetica" panose="020B0604020202020204" pitchFamily="34" charset="0"/>
              </a:rPr>
              <a:t>,</a:t>
            </a:r>
            <a:endParaRPr lang="en-US" sz="571" noProof="0" dirty="0">
              <a:latin typeface="Helvetica" panose="020B0604020202020204" pitchFamily="34" charset="0"/>
              <a:ea typeface="Verdana" panose="020B0604030504040204" pitchFamily="34" charset="0"/>
              <a:cs typeface="Helvetica" panose="020B0604020202020204" pitchFamily="34" charset="0"/>
            </a:endParaRPr>
          </a:p>
          <a:p>
            <a:pPr algn="ctr"/>
            <a:r>
              <a:rPr lang="en-US" sz="571" noProof="0" dirty="0">
                <a:latin typeface="Helvetica" panose="020B0604020202020204" pitchFamily="34" charset="0"/>
                <a:ea typeface="Verdana" panose="020B0604030504040204" pitchFamily="34" charset="0"/>
                <a:cs typeface="Helvetica" panose="020B0604020202020204" pitchFamily="34" charset="0"/>
              </a:rPr>
              <a:t>business</a:t>
            </a:r>
            <a:r>
              <a:rPr lang="en-US" sz="571" spc="-49" noProof="0" dirty="0">
                <a:latin typeface="Helvetica" panose="020B0604020202020204" pitchFamily="34" charset="0"/>
                <a:ea typeface="Verdana" panose="020B0604030504040204" pitchFamily="34" charset="0"/>
                <a:cs typeface="Helvetica" panose="020B0604020202020204" pitchFamily="34" charset="0"/>
              </a:rPr>
              <a:t> </a:t>
            </a:r>
            <a:r>
              <a:rPr lang="en-US" sz="571" noProof="0" dirty="0">
                <a:latin typeface="Helvetica" panose="020B0604020202020204" pitchFamily="34" charset="0"/>
                <a:ea typeface="Verdana" panose="020B0604030504040204" pitchFamily="34" charset="0"/>
                <a:cs typeface="Helvetica" panose="020B0604020202020204" pitchFamily="34" charset="0"/>
              </a:rPr>
              <a:t>development</a:t>
            </a:r>
            <a:r>
              <a:rPr lang="en-US" sz="571" spc="-49" noProof="0" dirty="0">
                <a:latin typeface="Helvetica" panose="020B0604020202020204" pitchFamily="34" charset="0"/>
                <a:ea typeface="Verdana" panose="020B0604030504040204" pitchFamily="34" charset="0"/>
                <a:cs typeface="Helvetica" panose="020B0604020202020204" pitchFamily="34" charset="0"/>
              </a:rPr>
              <a:t> </a:t>
            </a:r>
            <a:r>
              <a:rPr lang="en-US" sz="571" noProof="0" dirty="0">
                <a:latin typeface="Helvetica" panose="020B0604020202020204" pitchFamily="34" charset="0"/>
                <a:ea typeface="Verdana" panose="020B0604030504040204" pitchFamily="34" charset="0"/>
                <a:cs typeface="Helvetica" panose="020B0604020202020204" pitchFamily="34" charset="0"/>
              </a:rPr>
              <a:t>and entrepreneurial</a:t>
            </a:r>
            <a:r>
              <a:rPr lang="en-US" sz="571" spc="-53" noProof="0" dirty="0">
                <a:latin typeface="Helvetica" panose="020B0604020202020204" pitchFamily="34" charset="0"/>
                <a:ea typeface="Verdana" panose="020B0604030504040204" pitchFamily="34" charset="0"/>
                <a:cs typeface="Helvetica" panose="020B0604020202020204" pitchFamily="34" charset="0"/>
              </a:rPr>
              <a:t> </a:t>
            </a:r>
            <a:r>
              <a:rPr lang="en-US" sz="571" noProof="0" dirty="0">
                <a:latin typeface="Helvetica" panose="020B0604020202020204" pitchFamily="34" charset="0"/>
                <a:ea typeface="Verdana" panose="020B0604030504040204" pitchFamily="34" charset="0"/>
                <a:cs typeface="Helvetica" panose="020B0604020202020204" pitchFamily="34" charset="0"/>
              </a:rPr>
              <a:t>support</a:t>
            </a:r>
          </a:p>
        </p:txBody>
      </p:sp>
      <p:sp>
        <p:nvSpPr>
          <p:cNvPr id="35" name="docshape19">
            <a:extLst>
              <a:ext uri="{FF2B5EF4-FFF2-40B4-BE49-F238E27FC236}">
                <a16:creationId xmlns:a16="http://schemas.microsoft.com/office/drawing/2014/main" id="{46F9B5AF-7CA7-CE10-C853-BB067E37F21F}"/>
              </a:ext>
            </a:extLst>
          </p:cNvPr>
          <p:cNvSpPr txBox="1">
            <a:spLocks/>
          </p:cNvSpPr>
          <p:nvPr/>
        </p:nvSpPr>
        <p:spPr bwMode="auto">
          <a:xfrm>
            <a:off x="6028088" y="3448078"/>
            <a:ext cx="800822" cy="430135"/>
          </a:xfrm>
          <a:prstGeom prst="rect">
            <a:avLst/>
          </a:prstGeom>
          <a:solidFill>
            <a:srgbClr val="FF9300"/>
          </a:solidFill>
          <a:ln>
            <a:noFill/>
          </a:ln>
        </p:spPr>
        <p:txBody>
          <a:bodyPr rot="0" vert="horz" wrap="square" lIns="0" tIns="0" rIns="0" bIns="0" anchor="t" anchorCtr="0" upright="1">
            <a:noAutofit/>
          </a:bodyPr>
          <a:lstStyle/>
          <a:p>
            <a:pPr algn="ctr">
              <a:spcBef>
                <a:spcPts val="24"/>
              </a:spcBef>
            </a:pPr>
            <a:r>
              <a:rPr lang="en-US" sz="571" noProof="0" dirty="0">
                <a:latin typeface="Helvetica" panose="020B0604020202020204" pitchFamily="34" charset="0"/>
                <a:ea typeface="Verdana" panose="020B0604030504040204" pitchFamily="34" charset="0"/>
                <a:cs typeface="Helvetica" panose="020B0604020202020204" pitchFamily="34" charset="0"/>
              </a:rPr>
              <a:t>2.2 </a:t>
            </a:r>
            <a:r>
              <a:rPr lang="en-US" sz="571" b="1" noProof="0" dirty="0">
                <a:latin typeface="Helvetica" panose="020B0604020202020204" pitchFamily="34" charset="0"/>
                <a:ea typeface="Verdana" panose="020B0604030504040204" pitchFamily="34" charset="0"/>
                <a:cs typeface="Helvetica" panose="020B0604020202020204" pitchFamily="34" charset="0"/>
              </a:rPr>
              <a:t>Investment</a:t>
            </a:r>
            <a:r>
              <a:rPr lang="en-US" sz="571" noProof="0" dirty="0">
                <a:latin typeface="Helvetica" panose="020B0604020202020204" pitchFamily="34" charset="0"/>
                <a:ea typeface="Verdana" panose="020B0604030504040204" pitchFamily="34" charset="0"/>
                <a:cs typeface="Helvetica" panose="020B0604020202020204" pitchFamily="34" charset="0"/>
              </a:rPr>
              <a:t> and business environment for creating economic</a:t>
            </a:r>
            <a:r>
              <a:rPr lang="en-US" sz="571" spc="-16" noProof="0" dirty="0">
                <a:latin typeface="Helvetica" panose="020B0604020202020204" pitchFamily="34" charset="0"/>
                <a:ea typeface="Verdana" panose="020B0604030504040204" pitchFamily="34" charset="0"/>
                <a:cs typeface="Helvetica" panose="020B0604020202020204" pitchFamily="34" charset="0"/>
              </a:rPr>
              <a:t> </a:t>
            </a:r>
            <a:r>
              <a:rPr lang="en-US" sz="571" noProof="0" dirty="0">
                <a:latin typeface="Helvetica" panose="020B0604020202020204" pitchFamily="34" charset="0"/>
                <a:ea typeface="Verdana" panose="020B0604030504040204" pitchFamily="34" charset="0"/>
                <a:cs typeface="Helvetica" panose="020B0604020202020204" pitchFamily="34" charset="0"/>
              </a:rPr>
              <a:t>opportunities</a:t>
            </a:r>
          </a:p>
          <a:p>
            <a:pPr algn="ctr">
              <a:spcBef>
                <a:spcPts val="24"/>
              </a:spcBef>
            </a:pPr>
            <a:r>
              <a:rPr lang="en-US" sz="571" noProof="0" dirty="0">
                <a:latin typeface="Helvetica" panose="020B0604020202020204" pitchFamily="34" charset="0"/>
                <a:ea typeface="Verdana" panose="020B0604030504040204" pitchFamily="34" charset="0"/>
                <a:cs typeface="Helvetica" panose="020B0604020202020204" pitchFamily="34" charset="0"/>
              </a:rPr>
              <a:t>2.5</a:t>
            </a:r>
          </a:p>
        </p:txBody>
      </p:sp>
      <p:sp>
        <p:nvSpPr>
          <p:cNvPr id="36" name="docshape17">
            <a:extLst>
              <a:ext uri="{FF2B5EF4-FFF2-40B4-BE49-F238E27FC236}">
                <a16:creationId xmlns:a16="http://schemas.microsoft.com/office/drawing/2014/main" id="{F1763DE2-5890-72C3-51C7-AD39700FE62E}"/>
              </a:ext>
            </a:extLst>
          </p:cNvPr>
          <p:cNvSpPr txBox="1">
            <a:spLocks/>
          </p:cNvSpPr>
          <p:nvPr/>
        </p:nvSpPr>
        <p:spPr bwMode="auto">
          <a:xfrm>
            <a:off x="6039683" y="2524627"/>
            <a:ext cx="763035" cy="351378"/>
          </a:xfrm>
          <a:prstGeom prst="rect">
            <a:avLst/>
          </a:prstGeom>
          <a:solidFill>
            <a:srgbClr val="FF9300"/>
          </a:solidFill>
          <a:ln>
            <a:noFill/>
          </a:ln>
        </p:spPr>
        <p:txBody>
          <a:bodyPr rot="0" vert="horz" wrap="square" lIns="0" tIns="0" rIns="0" bIns="0" anchor="t" anchorCtr="0" upright="1">
            <a:noAutofit/>
          </a:bodyPr>
          <a:lstStyle/>
          <a:p>
            <a:pPr algn="ctr">
              <a:spcBef>
                <a:spcPts val="20"/>
              </a:spcBef>
            </a:pPr>
            <a:r>
              <a:rPr lang="en-US" sz="571" b="1" spc="-20" noProof="0" dirty="0">
                <a:latin typeface="Helvetica" panose="020B0604020202020204" pitchFamily="34" charset="0"/>
                <a:ea typeface="Verdana" panose="020B0604030504040204" pitchFamily="34" charset="0"/>
                <a:cs typeface="Helvetica" panose="020B0604020202020204" pitchFamily="34" charset="0"/>
              </a:rPr>
              <a:t>2.1</a:t>
            </a:r>
            <a:r>
              <a:rPr lang="en-US" sz="571" b="1" noProof="0" dirty="0">
                <a:latin typeface="Helvetica" panose="020B0604020202020204" pitchFamily="34" charset="0"/>
                <a:ea typeface="Verdana" panose="020B0604030504040204" pitchFamily="34" charset="0"/>
                <a:cs typeface="Helvetica" panose="020B0604020202020204" pitchFamily="34" charset="0"/>
              </a:rPr>
              <a:t> </a:t>
            </a:r>
            <a:r>
              <a:rPr lang="en-US" sz="571" b="1" noProof="0" dirty="0" err="1">
                <a:latin typeface="Helvetica" panose="020B0604020202020204" pitchFamily="34" charset="0"/>
                <a:ea typeface="Verdana" panose="020B0604030504040204" pitchFamily="34" charset="0"/>
                <a:cs typeface="Helvetica" panose="020B0604020202020204" pitchFamily="34" charset="0"/>
              </a:rPr>
              <a:t>Labour</a:t>
            </a:r>
            <a:r>
              <a:rPr lang="en-US" sz="571" b="1" noProof="0" dirty="0">
                <a:latin typeface="Helvetica" panose="020B0604020202020204" pitchFamily="34" charset="0"/>
                <a:ea typeface="Verdana" panose="020B0604030504040204" pitchFamily="34" charset="0"/>
                <a:cs typeface="Helvetica" panose="020B0604020202020204" pitchFamily="34" charset="0"/>
              </a:rPr>
              <a:t> market governance </a:t>
            </a:r>
            <a:r>
              <a:rPr lang="en-US" sz="571" noProof="0" dirty="0">
                <a:latin typeface="Helvetica" panose="020B0604020202020204" pitchFamily="34" charset="0"/>
                <a:ea typeface="Verdana" panose="020B0604030504040204" pitchFamily="34" charset="0"/>
                <a:cs typeface="Helvetica" panose="020B0604020202020204" pitchFamily="34" charset="0"/>
              </a:rPr>
              <a:t>supporting transition to and entry into employment</a:t>
            </a:r>
          </a:p>
        </p:txBody>
      </p:sp>
      <p:sp>
        <p:nvSpPr>
          <p:cNvPr id="50" name="docshape22">
            <a:extLst>
              <a:ext uri="{FF2B5EF4-FFF2-40B4-BE49-F238E27FC236}">
                <a16:creationId xmlns:a16="http://schemas.microsoft.com/office/drawing/2014/main" id="{AD8F661D-1539-EAF6-5320-3A424E846765}"/>
              </a:ext>
            </a:extLst>
          </p:cNvPr>
          <p:cNvSpPr txBox="1">
            <a:spLocks/>
          </p:cNvSpPr>
          <p:nvPr/>
        </p:nvSpPr>
        <p:spPr bwMode="auto">
          <a:xfrm>
            <a:off x="310081" y="5157382"/>
            <a:ext cx="1235452" cy="350865"/>
          </a:xfrm>
          <a:prstGeom prst="rect">
            <a:avLst/>
          </a:prstGeom>
          <a:solidFill>
            <a:srgbClr val="942093"/>
          </a:solidFill>
          <a:ln>
            <a:noFill/>
          </a:ln>
        </p:spPr>
        <p:txBody>
          <a:bodyPr rot="0" vert="horz" wrap="square" lIns="0" tIns="0" rIns="0" bIns="0" anchor="t" anchorCtr="0" upright="1">
            <a:noAutofit/>
          </a:bodyPr>
          <a:lstStyle/>
          <a:p>
            <a:pPr marL="12933" algn="ctr">
              <a:spcBef>
                <a:spcPts val="20"/>
              </a:spcBef>
            </a:pPr>
            <a:r>
              <a:rPr lang="en-US" sz="570" b="1"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3.1 Strengthened l</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egal, policy and regulatory environment</a:t>
            </a:r>
            <a:r>
              <a:rPr lang="en-US" sz="570" b="1" spc="-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for</a:t>
            </a:r>
            <a:r>
              <a:rPr lang="en-US" sz="570" spc="-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refugee</a:t>
            </a:r>
            <a:r>
              <a:rPr lang="en-US" sz="570" spc="-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protection/ social protection</a:t>
            </a:r>
            <a:r>
              <a:rPr lang="en-US" sz="570" spc="-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and</a:t>
            </a:r>
            <a:r>
              <a:rPr lang="en-US" sz="570" spc="-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inclusion</a:t>
            </a:r>
          </a:p>
        </p:txBody>
      </p:sp>
      <p:sp>
        <p:nvSpPr>
          <p:cNvPr id="51" name="docshape22">
            <a:extLst>
              <a:ext uri="{FF2B5EF4-FFF2-40B4-BE49-F238E27FC236}">
                <a16:creationId xmlns:a16="http://schemas.microsoft.com/office/drawing/2014/main" id="{63DD3028-5D6C-333F-E500-7745D7A3CB7B}"/>
              </a:ext>
            </a:extLst>
          </p:cNvPr>
          <p:cNvSpPr txBox="1">
            <a:spLocks/>
          </p:cNvSpPr>
          <p:nvPr/>
        </p:nvSpPr>
        <p:spPr bwMode="auto">
          <a:xfrm>
            <a:off x="705214" y="3308320"/>
            <a:ext cx="658482" cy="350865"/>
          </a:xfrm>
          <a:prstGeom prst="rect">
            <a:avLst/>
          </a:prstGeom>
          <a:solidFill>
            <a:srgbClr val="942093"/>
          </a:solidFill>
          <a:ln>
            <a:noFill/>
          </a:ln>
        </p:spPr>
        <p:txBody>
          <a:bodyPr rot="0" vert="horz" wrap="square" lIns="0" tIns="0" rIns="0" bIns="0" anchor="t" anchorCtr="0" upright="1">
            <a:noAutofit/>
          </a:bodyPr>
          <a:lstStyle/>
          <a:p>
            <a:pPr algn="ctr">
              <a:spcBef>
                <a:spcPts val="395"/>
              </a:spcBef>
            </a:pP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3.2 Access</a:t>
            </a:r>
            <a:r>
              <a:rPr lang="en-US" sz="570" b="1" spc="-12"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to</a:t>
            </a:r>
            <a:r>
              <a:rPr lang="en-US" sz="570" b="1" spc="-53"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protection</a:t>
            </a:r>
            <a:r>
              <a:rPr lang="en-US" sz="570" b="1" spc="-53"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mechanisms </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/services</a:t>
            </a:r>
          </a:p>
        </p:txBody>
      </p:sp>
      <p:sp>
        <p:nvSpPr>
          <p:cNvPr id="52" name="docshape22">
            <a:extLst>
              <a:ext uri="{FF2B5EF4-FFF2-40B4-BE49-F238E27FC236}">
                <a16:creationId xmlns:a16="http://schemas.microsoft.com/office/drawing/2014/main" id="{8FBE3DE6-4B90-E814-9FC2-DADCF08C5828}"/>
              </a:ext>
            </a:extLst>
          </p:cNvPr>
          <p:cNvSpPr txBox="1">
            <a:spLocks/>
          </p:cNvSpPr>
          <p:nvPr/>
        </p:nvSpPr>
        <p:spPr bwMode="auto">
          <a:xfrm>
            <a:off x="2053925" y="3307504"/>
            <a:ext cx="711021" cy="350865"/>
          </a:xfrm>
          <a:prstGeom prst="rect">
            <a:avLst/>
          </a:prstGeom>
          <a:solidFill>
            <a:srgbClr val="942093"/>
          </a:solidFill>
          <a:ln>
            <a:noFill/>
          </a:ln>
        </p:spPr>
        <p:txBody>
          <a:bodyPr rot="0" vert="horz" wrap="square" lIns="0" tIns="0" rIns="0" bIns="0" anchor="t" anchorCtr="0" upright="1">
            <a:noAutofit/>
          </a:bodyPr>
          <a:lstStyle>
            <a:defPPr>
              <a:defRPr lang="en-US"/>
            </a:defPPr>
            <a:lvl1pPr marL="12933" algn="ctr">
              <a:spcBef>
                <a:spcPts val="20"/>
              </a:spcBef>
              <a:defRPr sz="570" b="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US" noProof="0" dirty="0"/>
              <a:t>3.4 Increased access to social protection mechanisms/ services</a:t>
            </a:r>
          </a:p>
        </p:txBody>
      </p:sp>
      <p:sp>
        <p:nvSpPr>
          <p:cNvPr id="53" name="docshape22">
            <a:extLst>
              <a:ext uri="{FF2B5EF4-FFF2-40B4-BE49-F238E27FC236}">
                <a16:creationId xmlns:a16="http://schemas.microsoft.com/office/drawing/2014/main" id="{90C5D242-57A0-6235-4B35-5C4405D8EF52}"/>
              </a:ext>
            </a:extLst>
          </p:cNvPr>
          <p:cNvSpPr txBox="1">
            <a:spLocks/>
          </p:cNvSpPr>
          <p:nvPr/>
        </p:nvSpPr>
        <p:spPr bwMode="auto">
          <a:xfrm>
            <a:off x="16672" y="3301240"/>
            <a:ext cx="650806" cy="377756"/>
          </a:xfrm>
          <a:prstGeom prst="rect">
            <a:avLst/>
          </a:prstGeom>
          <a:solidFill>
            <a:srgbClr val="942093"/>
          </a:solidFill>
          <a:ln>
            <a:noFill/>
          </a:ln>
        </p:spPr>
        <p:txBody>
          <a:bodyPr rot="0" vert="horz" wrap="square" lIns="0" tIns="0" rIns="0" bIns="0" anchor="t" anchorCtr="0" upright="1">
            <a:noAutofit/>
          </a:bodyPr>
          <a:lstStyle/>
          <a:p>
            <a:pPr algn="ctr">
              <a:spcBef>
                <a:spcPts val="644"/>
              </a:spcBef>
            </a:pPr>
            <a:r>
              <a:rPr lang="en-US" sz="570" b="1"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3.3</a:t>
            </a:r>
            <a:r>
              <a:rPr lang="en-US" sz="570"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C</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omplementary</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partner-delivered</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protection</a:t>
            </a:r>
          </a:p>
        </p:txBody>
      </p:sp>
      <p:sp>
        <p:nvSpPr>
          <p:cNvPr id="55" name="docshape34">
            <a:extLst>
              <a:ext uri="{FF2B5EF4-FFF2-40B4-BE49-F238E27FC236}">
                <a16:creationId xmlns:a16="http://schemas.microsoft.com/office/drawing/2014/main" id="{C57ECFB5-3EF8-F29C-6474-6A2D4EC1C7F7}"/>
              </a:ext>
            </a:extLst>
          </p:cNvPr>
          <p:cNvSpPr txBox="1">
            <a:spLocks/>
          </p:cNvSpPr>
          <p:nvPr/>
        </p:nvSpPr>
        <p:spPr bwMode="auto">
          <a:xfrm>
            <a:off x="771029" y="1792854"/>
            <a:ext cx="625200" cy="526298"/>
          </a:xfrm>
          <a:prstGeom prst="rect">
            <a:avLst/>
          </a:prstGeom>
          <a:solidFill>
            <a:srgbClr val="942093"/>
          </a:solidFill>
          <a:ln>
            <a:noFill/>
          </a:ln>
        </p:spPr>
        <p:txBody>
          <a:bodyPr rot="0" vert="horz" wrap="square" lIns="0" tIns="0" rIns="0" bIns="0" anchor="t" anchorCtr="0" upright="1">
            <a:no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US" sz="570" noProof="0" dirty="0">
                <a:latin typeface="Helvetica" panose="020B0604020202020204" pitchFamily="34" charset="0"/>
                <a:cs typeface="Helvetica" panose="020B0604020202020204" pitchFamily="34" charset="0"/>
              </a:rPr>
              <a:t>Pillar 3. Protection </a:t>
            </a:r>
            <a:r>
              <a:rPr lang="en-US" sz="570" b="0" noProof="0" dirty="0">
                <a:latin typeface="Helvetica" panose="020B0604020202020204" pitchFamily="34" charset="0"/>
                <a:cs typeface="Helvetica" panose="020B0604020202020204" pitchFamily="34" charset="0"/>
              </a:rPr>
              <a:t>– Increased government protection for FCP and HCs</a:t>
            </a:r>
          </a:p>
        </p:txBody>
      </p:sp>
      <p:sp>
        <p:nvSpPr>
          <p:cNvPr id="56" name="docshape34">
            <a:extLst>
              <a:ext uri="{FF2B5EF4-FFF2-40B4-BE49-F238E27FC236}">
                <a16:creationId xmlns:a16="http://schemas.microsoft.com/office/drawing/2014/main" id="{4BCBC494-3F86-D367-3B59-5C96C20BF0D8}"/>
              </a:ext>
            </a:extLst>
          </p:cNvPr>
          <p:cNvSpPr txBox="1">
            <a:spLocks/>
          </p:cNvSpPr>
          <p:nvPr/>
        </p:nvSpPr>
        <p:spPr bwMode="auto">
          <a:xfrm>
            <a:off x="1574953" y="2133105"/>
            <a:ext cx="681047" cy="526298"/>
          </a:xfrm>
          <a:prstGeom prst="rect">
            <a:avLst/>
          </a:prstGeom>
          <a:solidFill>
            <a:srgbClr val="942093"/>
          </a:solidFill>
          <a:ln>
            <a:noFill/>
          </a:ln>
        </p:spPr>
        <p:txBody>
          <a:bodyPr rot="0" vert="horz" wrap="square" lIns="0" tIns="0" rIns="0" bIns="0" anchor="t" anchorCtr="0" upright="1">
            <a:no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US" sz="570" noProof="0" dirty="0">
                <a:latin typeface="Helvetica" panose="020B0604020202020204" pitchFamily="34" charset="0"/>
                <a:cs typeface="Helvetica" panose="020B0604020202020204" pitchFamily="34" charset="0"/>
              </a:rPr>
              <a:t>Pillar 3. Social Protection</a:t>
            </a:r>
            <a:r>
              <a:rPr lang="en-US" sz="570" b="0" noProof="0" dirty="0">
                <a:latin typeface="Helvetica" panose="020B0604020202020204" pitchFamily="34" charset="0"/>
                <a:cs typeface="Helvetica" panose="020B0604020202020204" pitchFamily="34" charset="0"/>
              </a:rPr>
              <a:t>. Increased inclusion of FCP and HCs in social protection systems</a:t>
            </a:r>
          </a:p>
        </p:txBody>
      </p:sp>
      <p:sp>
        <p:nvSpPr>
          <p:cNvPr id="6" name="Rectangle 5">
            <a:extLst>
              <a:ext uri="{FF2B5EF4-FFF2-40B4-BE49-F238E27FC236}">
                <a16:creationId xmlns:a16="http://schemas.microsoft.com/office/drawing/2014/main" id="{93BA17A2-1706-DBF8-F35B-E94BF6F3F014}"/>
              </a:ext>
            </a:extLst>
          </p:cNvPr>
          <p:cNvSpPr/>
          <p:nvPr/>
        </p:nvSpPr>
        <p:spPr>
          <a:xfrm>
            <a:off x="280173" y="5807957"/>
            <a:ext cx="710895" cy="51420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Advocacy for legal reform to promote FDPs and legal identity for all</a:t>
            </a:r>
          </a:p>
          <a:p>
            <a:pPr algn="ctr"/>
            <a:r>
              <a:rPr lang="en-US" sz="600" dirty="0">
                <a:solidFill>
                  <a:schemeClr val="tx1"/>
                </a:solidFill>
                <a:latin typeface="Helvetica" panose="020B0604020202020204" pitchFamily="34" charset="0"/>
                <a:cs typeface="Helvetica" panose="020B0604020202020204" pitchFamily="34" charset="0"/>
              </a:rPr>
              <a:t>3.1, 3.3</a:t>
            </a:r>
            <a:endParaRPr lang="en-US" sz="600" noProof="0" dirty="0">
              <a:solidFill>
                <a:schemeClr val="tx1"/>
              </a:solidFill>
              <a:latin typeface="Helvetica" panose="020B06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D7B1DC8E-CBBA-86BA-5B8B-F1AD7C517123}"/>
              </a:ext>
            </a:extLst>
          </p:cNvPr>
          <p:cNvSpPr/>
          <p:nvPr/>
        </p:nvSpPr>
        <p:spPr>
          <a:xfrm>
            <a:off x="819966" y="6450135"/>
            <a:ext cx="874693" cy="274850"/>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Program Coordination and Support</a:t>
            </a:r>
          </a:p>
          <a:p>
            <a:pPr algn="ctr"/>
            <a:r>
              <a:rPr lang="en-US" sz="600" dirty="0">
                <a:solidFill>
                  <a:schemeClr val="tx1"/>
                </a:solidFill>
                <a:latin typeface="Helvetica" panose="020B0604020202020204" pitchFamily="34" charset="0"/>
                <a:cs typeface="Helvetica" panose="020B0604020202020204" pitchFamily="34" charset="0"/>
              </a:rPr>
              <a:t>3.16</a:t>
            </a:r>
            <a:endParaRPr lang="en-US" sz="600" noProof="0" dirty="0">
              <a:solidFill>
                <a:schemeClr val="tx1"/>
              </a:solidFill>
              <a:latin typeface="Helvetica" panose="020B0604020202020204" pitchFamily="34" charset="0"/>
              <a:cs typeface="Helvetica" panose="020B0604020202020204" pitchFamily="34" charset="0"/>
            </a:endParaRPr>
          </a:p>
        </p:txBody>
      </p:sp>
      <p:sp>
        <p:nvSpPr>
          <p:cNvPr id="16" name="Rectangle 15">
            <a:extLst>
              <a:ext uri="{FF2B5EF4-FFF2-40B4-BE49-F238E27FC236}">
                <a16:creationId xmlns:a16="http://schemas.microsoft.com/office/drawing/2014/main" id="{C2EA4166-69BC-7946-D1BF-87943DB02BE5}"/>
              </a:ext>
            </a:extLst>
          </p:cNvPr>
          <p:cNvSpPr/>
          <p:nvPr/>
        </p:nvSpPr>
        <p:spPr>
          <a:xfrm>
            <a:off x="1078358" y="5949219"/>
            <a:ext cx="711330" cy="35292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Enhancing Child Protection information systems</a:t>
            </a:r>
          </a:p>
          <a:p>
            <a:pPr algn="ctr"/>
            <a:r>
              <a:rPr lang="en-US" sz="600" dirty="0">
                <a:solidFill>
                  <a:schemeClr val="tx1"/>
                </a:solidFill>
                <a:latin typeface="Helvetica" panose="020B0604020202020204" pitchFamily="34" charset="0"/>
                <a:cs typeface="Helvetica" panose="020B0604020202020204" pitchFamily="34" charset="0"/>
              </a:rPr>
              <a:t>3.6</a:t>
            </a:r>
            <a:endParaRPr lang="en-US" sz="600" noProof="0" dirty="0">
              <a:solidFill>
                <a:schemeClr val="tx1"/>
              </a:solidFill>
              <a:latin typeface="Helvetica" panose="020B0604020202020204" pitchFamily="34" charset="0"/>
              <a:cs typeface="Helvetica" panose="020B0604020202020204" pitchFamily="34" charset="0"/>
            </a:endParaRPr>
          </a:p>
        </p:txBody>
      </p:sp>
      <p:sp>
        <p:nvSpPr>
          <p:cNvPr id="27" name="Rectangle 26">
            <a:extLst>
              <a:ext uri="{FF2B5EF4-FFF2-40B4-BE49-F238E27FC236}">
                <a16:creationId xmlns:a16="http://schemas.microsoft.com/office/drawing/2014/main" id="{3ACE7F03-BE8E-B541-3BEF-0FBFD7E4CB65}"/>
              </a:ext>
            </a:extLst>
          </p:cNvPr>
          <p:cNvSpPr/>
          <p:nvPr/>
        </p:nvSpPr>
        <p:spPr>
          <a:xfrm>
            <a:off x="72951" y="4132094"/>
            <a:ext cx="538249" cy="553998"/>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Support community capacities  and networks</a:t>
            </a:r>
          </a:p>
          <a:p>
            <a:pPr algn="ctr"/>
            <a:r>
              <a:rPr lang="en-US" sz="600" dirty="0">
                <a:solidFill>
                  <a:schemeClr val="tx1"/>
                </a:solidFill>
                <a:latin typeface="Helvetica" panose="020B0604020202020204" pitchFamily="34" charset="0"/>
                <a:cs typeface="Helvetica" panose="020B0604020202020204" pitchFamily="34" charset="0"/>
              </a:rPr>
              <a:t>3.7</a:t>
            </a:r>
            <a:endParaRPr lang="en-US" sz="600" noProof="0" dirty="0">
              <a:solidFill>
                <a:schemeClr val="tx1"/>
              </a:solidFill>
              <a:latin typeface="Helvetica" panose="020B0604020202020204" pitchFamily="34" charset="0"/>
              <a:cs typeface="Helvetica" panose="020B0604020202020204" pitchFamily="34" charset="0"/>
            </a:endParaRPr>
          </a:p>
        </p:txBody>
      </p:sp>
      <p:cxnSp>
        <p:nvCxnSpPr>
          <p:cNvPr id="98" name="Elbow Connector 73">
            <a:extLst>
              <a:ext uri="{FF2B5EF4-FFF2-40B4-BE49-F238E27FC236}">
                <a16:creationId xmlns:a16="http://schemas.microsoft.com/office/drawing/2014/main" id="{42ECB55A-2F47-D2AE-884F-D42B52FD87F6}"/>
              </a:ext>
            </a:extLst>
          </p:cNvPr>
          <p:cNvCxnSpPr>
            <a:cxnSpLocks/>
            <a:stCxn id="9" idx="1"/>
            <a:endCxn id="6" idx="2"/>
          </p:cNvCxnSpPr>
          <p:nvPr/>
        </p:nvCxnSpPr>
        <p:spPr>
          <a:xfrm rot="10800000">
            <a:off x="635622" y="6322166"/>
            <a:ext cx="184345" cy="26539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37" name="Elbow Connector 73">
            <a:extLst>
              <a:ext uri="{FF2B5EF4-FFF2-40B4-BE49-F238E27FC236}">
                <a16:creationId xmlns:a16="http://schemas.microsoft.com/office/drawing/2014/main" id="{2AC35978-8CDC-D744-0F02-0A181B5DE906}"/>
              </a:ext>
            </a:extLst>
          </p:cNvPr>
          <p:cNvCxnSpPr>
            <a:cxnSpLocks/>
            <a:stCxn id="53" idx="0"/>
            <a:endCxn id="55" idx="2"/>
          </p:cNvCxnSpPr>
          <p:nvPr/>
        </p:nvCxnSpPr>
        <p:spPr>
          <a:xfrm rot="5400000" flipH="1" flipV="1">
            <a:off x="221808" y="2439419"/>
            <a:ext cx="982088" cy="74155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59" name="Elbow Connector 73">
            <a:extLst>
              <a:ext uri="{FF2B5EF4-FFF2-40B4-BE49-F238E27FC236}">
                <a16:creationId xmlns:a16="http://schemas.microsoft.com/office/drawing/2014/main" id="{EAFF943B-EDB2-6065-32EA-7A543D65A563}"/>
              </a:ext>
            </a:extLst>
          </p:cNvPr>
          <p:cNvCxnSpPr>
            <a:cxnSpLocks/>
            <a:stCxn id="52" idx="0"/>
            <a:endCxn id="56" idx="2"/>
          </p:cNvCxnSpPr>
          <p:nvPr/>
        </p:nvCxnSpPr>
        <p:spPr>
          <a:xfrm rot="16200000" flipV="1">
            <a:off x="1838407" y="2736474"/>
            <a:ext cx="648101" cy="49395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4" name="Elbow Connector 73">
            <a:extLst>
              <a:ext uri="{FF2B5EF4-FFF2-40B4-BE49-F238E27FC236}">
                <a16:creationId xmlns:a16="http://schemas.microsoft.com/office/drawing/2014/main" id="{3B75796F-060E-CF59-DFD0-453C0804933F}"/>
              </a:ext>
            </a:extLst>
          </p:cNvPr>
          <p:cNvCxnSpPr>
            <a:cxnSpLocks/>
            <a:stCxn id="28" idx="0"/>
            <a:endCxn id="11" idx="2"/>
          </p:cNvCxnSpPr>
          <p:nvPr/>
        </p:nvCxnSpPr>
        <p:spPr>
          <a:xfrm rot="16200000" flipV="1">
            <a:off x="5361778" y="2694388"/>
            <a:ext cx="295383" cy="523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29" name="Elbow Connector 73">
            <a:extLst>
              <a:ext uri="{FF2B5EF4-FFF2-40B4-BE49-F238E27FC236}">
                <a16:creationId xmlns:a16="http://schemas.microsoft.com/office/drawing/2014/main" id="{90C4D2D5-2CD6-E656-F304-076124FC6FC7}"/>
              </a:ext>
            </a:extLst>
          </p:cNvPr>
          <p:cNvCxnSpPr>
            <a:cxnSpLocks/>
            <a:stCxn id="383" idx="0"/>
            <a:endCxn id="34" idx="2"/>
          </p:cNvCxnSpPr>
          <p:nvPr/>
        </p:nvCxnSpPr>
        <p:spPr>
          <a:xfrm rot="5400000" flipH="1" flipV="1">
            <a:off x="7347280" y="2628851"/>
            <a:ext cx="263413" cy="56395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32" name="Elbow Connector 73">
            <a:extLst>
              <a:ext uri="{FF2B5EF4-FFF2-40B4-BE49-F238E27FC236}">
                <a16:creationId xmlns:a16="http://schemas.microsoft.com/office/drawing/2014/main" id="{57A8A8FA-5424-DC72-8587-037D8AA55070}"/>
              </a:ext>
            </a:extLst>
          </p:cNvPr>
          <p:cNvCxnSpPr>
            <a:cxnSpLocks/>
          </p:cNvCxnSpPr>
          <p:nvPr/>
        </p:nvCxnSpPr>
        <p:spPr>
          <a:xfrm rot="16200000" flipV="1">
            <a:off x="7505406" y="1969063"/>
            <a:ext cx="271932" cy="607618"/>
          </a:xfrm>
          <a:prstGeom prst="bentConnector3">
            <a:avLst>
              <a:gd name="adj1" fmla="val 3342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6" name="Elbow Connector 73">
            <a:extLst>
              <a:ext uri="{FF2B5EF4-FFF2-40B4-BE49-F238E27FC236}">
                <a16:creationId xmlns:a16="http://schemas.microsoft.com/office/drawing/2014/main" id="{9EF4B566-606A-A3EB-F382-E94EF9120277}"/>
              </a:ext>
            </a:extLst>
          </p:cNvPr>
          <p:cNvCxnSpPr>
            <a:cxnSpLocks/>
            <a:stCxn id="36" idx="0"/>
            <a:endCxn id="31" idx="2"/>
          </p:cNvCxnSpPr>
          <p:nvPr/>
        </p:nvCxnSpPr>
        <p:spPr>
          <a:xfrm rot="5400000" flipH="1" flipV="1">
            <a:off x="6602867" y="1974147"/>
            <a:ext cx="368815" cy="73214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54" name="Elbow Connector 73">
            <a:extLst>
              <a:ext uri="{FF2B5EF4-FFF2-40B4-BE49-F238E27FC236}">
                <a16:creationId xmlns:a16="http://schemas.microsoft.com/office/drawing/2014/main" id="{32550C38-5736-1C95-94E5-9A87CB01EFD7}"/>
              </a:ext>
            </a:extLst>
          </p:cNvPr>
          <p:cNvCxnSpPr>
            <a:cxnSpLocks/>
            <a:stCxn id="33" idx="1"/>
            <a:endCxn id="31" idx="3"/>
          </p:cNvCxnSpPr>
          <p:nvPr/>
        </p:nvCxnSpPr>
        <p:spPr>
          <a:xfrm rot="10800000">
            <a:off x="7625548" y="1936201"/>
            <a:ext cx="561475" cy="31631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71" name="TextBox 270">
            <a:extLst>
              <a:ext uri="{FF2B5EF4-FFF2-40B4-BE49-F238E27FC236}">
                <a16:creationId xmlns:a16="http://schemas.microsoft.com/office/drawing/2014/main" id="{202F477F-12B1-0DBD-4B0F-3F89E5B2C90F}"/>
              </a:ext>
            </a:extLst>
          </p:cNvPr>
          <p:cNvSpPr txBox="1"/>
          <p:nvPr/>
        </p:nvSpPr>
        <p:spPr>
          <a:xfrm>
            <a:off x="7243054" y="5482543"/>
            <a:ext cx="562255" cy="276999"/>
          </a:xfrm>
          <a:prstGeom prst="rect">
            <a:avLst/>
          </a:prstGeom>
          <a:solidFill>
            <a:schemeClr val="bg1">
              <a:lumMod val="8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b="1" noProof="0" dirty="0">
                <a:solidFill>
                  <a:schemeClr val="tx1"/>
                </a:solidFill>
              </a:rPr>
              <a:t>4.1 Improve access to WASH </a:t>
            </a:r>
            <a:r>
              <a:rPr lang="en-US" noProof="0" dirty="0">
                <a:solidFill>
                  <a:schemeClr val="tx1"/>
                </a:solidFill>
              </a:rPr>
              <a:t>facilities</a:t>
            </a:r>
          </a:p>
        </p:txBody>
      </p:sp>
      <p:sp>
        <p:nvSpPr>
          <p:cNvPr id="278" name="TextBox 277">
            <a:extLst>
              <a:ext uri="{FF2B5EF4-FFF2-40B4-BE49-F238E27FC236}">
                <a16:creationId xmlns:a16="http://schemas.microsoft.com/office/drawing/2014/main" id="{43733ED8-5595-51DD-84B0-4A51FB68456C}"/>
              </a:ext>
            </a:extLst>
          </p:cNvPr>
          <p:cNvSpPr txBox="1"/>
          <p:nvPr/>
        </p:nvSpPr>
        <p:spPr>
          <a:xfrm>
            <a:off x="7321862" y="6197846"/>
            <a:ext cx="664792" cy="356592"/>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solidFill>
                  <a:schemeClr val="tx1"/>
                </a:solidFill>
              </a:rPr>
              <a:t>Improve access to diversity response facilities</a:t>
            </a:r>
          </a:p>
          <a:p>
            <a:r>
              <a:rPr lang="en-US" dirty="0">
                <a:solidFill>
                  <a:schemeClr val="tx1"/>
                </a:solidFill>
              </a:rPr>
              <a:t>4.1</a:t>
            </a:r>
            <a:endParaRPr lang="en-US" noProof="0" dirty="0">
              <a:solidFill>
                <a:schemeClr val="tx1"/>
              </a:solidFill>
            </a:endParaRPr>
          </a:p>
        </p:txBody>
      </p:sp>
      <p:sp>
        <p:nvSpPr>
          <p:cNvPr id="280" name="docshape19">
            <a:extLst>
              <a:ext uri="{FF2B5EF4-FFF2-40B4-BE49-F238E27FC236}">
                <a16:creationId xmlns:a16="http://schemas.microsoft.com/office/drawing/2014/main" id="{21FD7A41-3479-C614-38A6-15D8D052A34C}"/>
              </a:ext>
            </a:extLst>
          </p:cNvPr>
          <p:cNvSpPr txBox="1">
            <a:spLocks/>
          </p:cNvSpPr>
          <p:nvPr/>
        </p:nvSpPr>
        <p:spPr bwMode="auto">
          <a:xfrm>
            <a:off x="7641372" y="4910322"/>
            <a:ext cx="1584956" cy="263821"/>
          </a:xfrm>
          <a:prstGeom prst="rect">
            <a:avLst/>
          </a:prstGeom>
          <a:solidFill>
            <a:schemeClr val="bg1">
              <a:lumMod val="75000"/>
            </a:schemeClr>
          </a:solidFill>
          <a:ln>
            <a:noFill/>
          </a:ln>
        </p:spPr>
        <p:txBody>
          <a:bodyPr rot="0" vert="horz" wrap="square" lIns="0" tIns="0" rIns="0" bIns="0" anchor="t" anchorCtr="0" upright="1">
            <a:noAutofit/>
          </a:bodyPr>
          <a:lstStyle/>
          <a:p>
            <a:pPr algn="ctr">
              <a:spcBef>
                <a:spcPts val="24"/>
              </a:spcBef>
            </a:pPr>
            <a:r>
              <a:rPr lang="en-US" sz="571" b="1" noProof="0" dirty="0">
                <a:latin typeface="Helvetica" panose="020B0604020202020204" pitchFamily="34" charset="0"/>
                <a:ea typeface="Verdana" panose="020B0604030504040204" pitchFamily="34" charset="0"/>
                <a:cs typeface="Helvetica" panose="020B0604020202020204" pitchFamily="34" charset="0"/>
              </a:rPr>
              <a:t>Pillar 4. Improved services, facilities, and information systems </a:t>
            </a:r>
            <a:r>
              <a:rPr lang="en-US" sz="571" noProof="0" dirty="0">
                <a:latin typeface="Helvetica" panose="020B0604020202020204" pitchFamily="34" charset="0"/>
                <a:ea typeface="Verdana" panose="020B0604030504040204" pitchFamily="34" charset="0"/>
                <a:cs typeface="Helvetica" panose="020B0604020202020204" pitchFamily="34" charset="0"/>
              </a:rPr>
              <a:t>essential to forcibly displaced and host communities</a:t>
            </a:r>
          </a:p>
        </p:txBody>
      </p:sp>
      <p:cxnSp>
        <p:nvCxnSpPr>
          <p:cNvPr id="284" name="Elbow Connector 73">
            <a:extLst>
              <a:ext uri="{FF2B5EF4-FFF2-40B4-BE49-F238E27FC236}">
                <a16:creationId xmlns:a16="http://schemas.microsoft.com/office/drawing/2014/main" id="{992470BD-BD87-EE21-D378-5D92A52259E3}"/>
              </a:ext>
            </a:extLst>
          </p:cNvPr>
          <p:cNvCxnSpPr>
            <a:cxnSpLocks/>
            <a:stCxn id="271" idx="0"/>
            <a:endCxn id="280" idx="2"/>
          </p:cNvCxnSpPr>
          <p:nvPr/>
        </p:nvCxnSpPr>
        <p:spPr>
          <a:xfrm rot="5400000" flipH="1" flipV="1">
            <a:off x="7824816" y="4873509"/>
            <a:ext cx="308400" cy="90966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87" name="Elbow Connector 73">
            <a:extLst>
              <a:ext uri="{FF2B5EF4-FFF2-40B4-BE49-F238E27FC236}">
                <a16:creationId xmlns:a16="http://schemas.microsoft.com/office/drawing/2014/main" id="{9E7668BD-EFA4-2A0E-A333-992CA5D98087}"/>
              </a:ext>
            </a:extLst>
          </p:cNvPr>
          <p:cNvCxnSpPr>
            <a:cxnSpLocks/>
            <a:endCxn id="280" idx="2"/>
          </p:cNvCxnSpPr>
          <p:nvPr/>
        </p:nvCxnSpPr>
        <p:spPr>
          <a:xfrm rot="16200000" flipV="1">
            <a:off x="8746353" y="4861641"/>
            <a:ext cx="304011" cy="929015"/>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97" name="Rectangle 296">
            <a:extLst>
              <a:ext uri="{FF2B5EF4-FFF2-40B4-BE49-F238E27FC236}">
                <a16:creationId xmlns:a16="http://schemas.microsoft.com/office/drawing/2014/main" id="{D5DFCEC0-2D3E-86F1-DBD8-5C374D5B681B}"/>
              </a:ext>
            </a:extLst>
          </p:cNvPr>
          <p:cNvSpPr/>
          <p:nvPr/>
        </p:nvSpPr>
        <p:spPr>
          <a:xfrm>
            <a:off x="3902556" y="328256"/>
            <a:ext cx="992813" cy="680896"/>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US" sz="602" b="1" noProof="0" dirty="0">
                <a:solidFill>
                  <a:schemeClr val="bg1">
                    <a:lumMod val="50000"/>
                  </a:schemeClr>
                </a:solidFill>
                <a:latin typeface="Helvetica" panose="020B0604020202020204" pitchFamily="34" charset="0"/>
                <a:cs typeface="Helvetica" panose="020B0604020202020204" pitchFamily="34" charset="0"/>
              </a:rPr>
              <a:t>RESILIENCE</a:t>
            </a:r>
          </a:p>
        </p:txBody>
      </p:sp>
      <p:sp>
        <p:nvSpPr>
          <p:cNvPr id="298" name="Rectangle 297">
            <a:extLst>
              <a:ext uri="{FF2B5EF4-FFF2-40B4-BE49-F238E27FC236}">
                <a16:creationId xmlns:a16="http://schemas.microsoft.com/office/drawing/2014/main" id="{5B2284CF-96D3-7DFA-DB07-DE0DAD3D2AD3}"/>
              </a:ext>
            </a:extLst>
          </p:cNvPr>
          <p:cNvSpPr/>
          <p:nvPr/>
        </p:nvSpPr>
        <p:spPr>
          <a:xfrm>
            <a:off x="1413550" y="351649"/>
            <a:ext cx="1120804" cy="660658"/>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US" sz="602" b="1" noProof="0" dirty="0">
                <a:solidFill>
                  <a:schemeClr val="bg1">
                    <a:lumMod val="50000"/>
                  </a:schemeClr>
                </a:solidFill>
                <a:latin typeface="Helvetica" panose="020B0604020202020204" pitchFamily="34" charset="0"/>
                <a:cs typeface="Helvetica" panose="020B0604020202020204" pitchFamily="34" charset="0"/>
              </a:rPr>
              <a:t>INCLUSION</a:t>
            </a:r>
          </a:p>
        </p:txBody>
      </p:sp>
      <p:sp>
        <p:nvSpPr>
          <p:cNvPr id="299" name="Rectangle 298">
            <a:extLst>
              <a:ext uri="{FF2B5EF4-FFF2-40B4-BE49-F238E27FC236}">
                <a16:creationId xmlns:a16="http://schemas.microsoft.com/office/drawing/2014/main" id="{C86338ED-425C-8B69-7842-7755ED15276B}"/>
              </a:ext>
            </a:extLst>
          </p:cNvPr>
          <p:cNvSpPr/>
          <p:nvPr/>
        </p:nvSpPr>
        <p:spPr>
          <a:xfrm>
            <a:off x="6626976" y="341188"/>
            <a:ext cx="1409453" cy="532500"/>
          </a:xfrm>
          <a:prstGeom prst="rect">
            <a:avLst/>
          </a:prstGeom>
          <a:solidFill>
            <a:schemeClr val="bg1">
              <a:lumMod val="9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US" sz="602" b="1" noProof="0" dirty="0">
                <a:solidFill>
                  <a:schemeClr val="bg1">
                    <a:lumMod val="50000"/>
                  </a:schemeClr>
                </a:solidFill>
                <a:latin typeface="Helvetica" panose="020B0604020202020204" pitchFamily="34" charset="0"/>
                <a:cs typeface="Helvetica" panose="020B0604020202020204" pitchFamily="34" charset="0"/>
              </a:rPr>
              <a:t>SELF-RELIANCE</a:t>
            </a:r>
          </a:p>
        </p:txBody>
      </p:sp>
      <p:sp>
        <p:nvSpPr>
          <p:cNvPr id="300" name="Rectangle 299">
            <a:extLst>
              <a:ext uri="{FF2B5EF4-FFF2-40B4-BE49-F238E27FC236}">
                <a16:creationId xmlns:a16="http://schemas.microsoft.com/office/drawing/2014/main" id="{B407AC5D-DB9B-0894-2211-07A815769A12}"/>
              </a:ext>
            </a:extLst>
          </p:cNvPr>
          <p:cNvSpPr/>
          <p:nvPr/>
        </p:nvSpPr>
        <p:spPr>
          <a:xfrm>
            <a:off x="2767203" y="21875"/>
            <a:ext cx="3804056" cy="1384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algn="ctr"/>
            <a:r>
              <a:rPr lang="en-US" sz="900" noProof="0" dirty="0">
                <a:solidFill>
                  <a:srgbClr val="FFFFFF"/>
                </a:solidFill>
                <a:latin typeface="Helvetica" panose="020B0604020202020204" pitchFamily="34" charset="0"/>
                <a:ea typeface="Calibri" panose="020F0502020204030204" pitchFamily="34" charset="0"/>
                <a:cs typeface="Helvetica" panose="020B0604020202020204" pitchFamily="34" charset="0"/>
              </a:rPr>
              <a:t>IMPROVED SUSTAINABLE LIVING CONDITIONS FOR FDP and HCs</a:t>
            </a:r>
            <a:endParaRPr lang="en-US" sz="900" noProof="0" dirty="0">
              <a:latin typeface="Helvetica" panose="020B0604020202020204" pitchFamily="34" charset="0"/>
              <a:ea typeface="Verdana" panose="020B0604030504040204" pitchFamily="34" charset="0"/>
              <a:cs typeface="Helvetica" panose="020B0604020202020204" pitchFamily="34" charset="0"/>
            </a:endParaRPr>
          </a:p>
        </p:txBody>
      </p:sp>
      <p:sp>
        <p:nvSpPr>
          <p:cNvPr id="304" name="Rectangle 303">
            <a:extLst>
              <a:ext uri="{FF2B5EF4-FFF2-40B4-BE49-F238E27FC236}">
                <a16:creationId xmlns:a16="http://schemas.microsoft.com/office/drawing/2014/main" id="{FD4F08E2-54D8-0706-184A-FE7C09524509}"/>
              </a:ext>
            </a:extLst>
          </p:cNvPr>
          <p:cNvSpPr/>
          <p:nvPr/>
        </p:nvSpPr>
        <p:spPr>
          <a:xfrm>
            <a:off x="3939590" y="1075445"/>
            <a:ext cx="931446" cy="25027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dirty="0">
                <a:latin typeface="Helvetica" panose="020B0604020202020204" pitchFamily="34" charset="0"/>
                <a:cs typeface="Helvetica" panose="020B0604020202020204" pitchFamily="34" charset="0"/>
              </a:rPr>
              <a:t>Vulnerability of  FDPs and HCs reduced</a:t>
            </a:r>
          </a:p>
        </p:txBody>
      </p:sp>
      <p:sp>
        <p:nvSpPr>
          <p:cNvPr id="305" name="Rectangle 304">
            <a:extLst>
              <a:ext uri="{FF2B5EF4-FFF2-40B4-BE49-F238E27FC236}">
                <a16:creationId xmlns:a16="http://schemas.microsoft.com/office/drawing/2014/main" id="{9057BF68-FE2B-D1C5-D597-FBC060B6E13D}"/>
              </a:ext>
            </a:extLst>
          </p:cNvPr>
          <p:cNvSpPr/>
          <p:nvPr/>
        </p:nvSpPr>
        <p:spPr>
          <a:xfrm>
            <a:off x="6769471" y="492125"/>
            <a:ext cx="1091642" cy="299954"/>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dirty="0">
                <a:latin typeface="Helvetica" panose="020B0604020202020204" pitchFamily="34" charset="0"/>
                <a:cs typeface="Helvetica" panose="020B0604020202020204" pitchFamily="34" charset="0"/>
              </a:rPr>
              <a:t>Reduction of  FDPs and HCs long term reliance on external assistance</a:t>
            </a:r>
          </a:p>
        </p:txBody>
      </p:sp>
      <p:sp>
        <p:nvSpPr>
          <p:cNvPr id="309" name="Rectangle 308">
            <a:extLst>
              <a:ext uri="{FF2B5EF4-FFF2-40B4-BE49-F238E27FC236}">
                <a16:creationId xmlns:a16="http://schemas.microsoft.com/office/drawing/2014/main" id="{E2B72D25-82B1-C334-D376-F2E9ACD95C09}"/>
              </a:ext>
            </a:extLst>
          </p:cNvPr>
          <p:cNvSpPr/>
          <p:nvPr/>
        </p:nvSpPr>
        <p:spPr>
          <a:xfrm>
            <a:off x="1472704" y="525511"/>
            <a:ext cx="1007866" cy="3888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dirty="0">
                <a:latin typeface="Helvetica" panose="020B0604020202020204" pitchFamily="34" charset="0"/>
                <a:cs typeface="Helvetica" panose="020B0604020202020204" pitchFamily="34" charset="0"/>
              </a:rPr>
              <a:t>Inclusion of FDPs at systems, community and individual levels, </a:t>
            </a:r>
          </a:p>
        </p:txBody>
      </p:sp>
      <p:sp>
        <p:nvSpPr>
          <p:cNvPr id="312" name="Rectangle 311">
            <a:extLst>
              <a:ext uri="{FF2B5EF4-FFF2-40B4-BE49-F238E27FC236}">
                <a16:creationId xmlns:a16="http://schemas.microsoft.com/office/drawing/2014/main" id="{669CC42A-2704-E309-1603-023BDBBDA4B0}"/>
              </a:ext>
            </a:extLst>
          </p:cNvPr>
          <p:cNvSpPr/>
          <p:nvPr/>
        </p:nvSpPr>
        <p:spPr>
          <a:xfrm>
            <a:off x="3987697" y="511934"/>
            <a:ext cx="822530" cy="34866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b="1" noProof="0" dirty="0">
                <a:latin typeface="Helvetica" panose="020B0604020202020204" pitchFamily="34" charset="0"/>
                <a:cs typeface="Helvetica" panose="020B0604020202020204" pitchFamily="34" charset="0"/>
              </a:rPr>
              <a:t>Resilience </a:t>
            </a:r>
            <a:r>
              <a:rPr lang="en-US" sz="602" noProof="0" dirty="0">
                <a:latin typeface="Helvetica" panose="020B0604020202020204" pitchFamily="34" charset="0"/>
                <a:cs typeface="Helvetica" panose="020B0604020202020204" pitchFamily="34" charset="0"/>
              </a:rPr>
              <a:t>of local communities and FDPs strengthened</a:t>
            </a:r>
          </a:p>
        </p:txBody>
      </p:sp>
      <p:sp>
        <p:nvSpPr>
          <p:cNvPr id="313" name="TextBox 312">
            <a:extLst>
              <a:ext uri="{FF2B5EF4-FFF2-40B4-BE49-F238E27FC236}">
                <a16:creationId xmlns:a16="http://schemas.microsoft.com/office/drawing/2014/main" id="{223E2908-1A0C-E669-B485-1C1EDF995694}"/>
              </a:ext>
            </a:extLst>
          </p:cNvPr>
          <p:cNvSpPr txBox="1"/>
          <p:nvPr/>
        </p:nvSpPr>
        <p:spPr>
          <a:xfrm>
            <a:off x="2896265" y="606910"/>
            <a:ext cx="501997" cy="175689"/>
          </a:xfrm>
          <a:prstGeom prst="rect">
            <a:avLst/>
          </a:prstGeom>
          <a:solidFill>
            <a:schemeClr val="bg1"/>
          </a:solidFill>
        </p:spPr>
        <p:txBody>
          <a:bodyPr wrap="square" lIns="0" tIns="0" rIns="0" bIns="0" anchor="t">
            <a:noAutofit/>
          </a:bodyPr>
          <a:lstStyle/>
          <a:p>
            <a:pPr algn="ctr"/>
            <a:r>
              <a:rPr lang="en-US" sz="571" noProof="0" dirty="0">
                <a:latin typeface="Helvetica" panose="020B0604020202020204" pitchFamily="34" charset="0"/>
                <a:cs typeface="Helvetica" panose="020B0604020202020204" pitchFamily="34" charset="0"/>
              </a:rPr>
              <a:t>Refugees are protected</a:t>
            </a:r>
          </a:p>
        </p:txBody>
      </p:sp>
      <p:cxnSp>
        <p:nvCxnSpPr>
          <p:cNvPr id="318" name="Elbow Connector 317">
            <a:extLst>
              <a:ext uri="{FF2B5EF4-FFF2-40B4-BE49-F238E27FC236}">
                <a16:creationId xmlns:a16="http://schemas.microsoft.com/office/drawing/2014/main" id="{B9CB787C-39A3-E2CF-405B-BE9D52B9913F}"/>
              </a:ext>
            </a:extLst>
          </p:cNvPr>
          <p:cNvCxnSpPr>
            <a:cxnSpLocks/>
            <a:stCxn id="31" idx="0"/>
            <a:endCxn id="526" idx="3"/>
          </p:cNvCxnSpPr>
          <p:nvPr/>
        </p:nvCxnSpPr>
        <p:spPr>
          <a:xfrm rot="16200000" flipV="1">
            <a:off x="6857013" y="1420255"/>
            <a:ext cx="292538" cy="300130"/>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330" name="Rectangle 329">
            <a:extLst>
              <a:ext uri="{FF2B5EF4-FFF2-40B4-BE49-F238E27FC236}">
                <a16:creationId xmlns:a16="http://schemas.microsoft.com/office/drawing/2014/main" id="{207A7003-3EC2-D9F5-6370-217F4B0A2DAC}"/>
              </a:ext>
            </a:extLst>
          </p:cNvPr>
          <p:cNvSpPr/>
          <p:nvPr/>
        </p:nvSpPr>
        <p:spPr>
          <a:xfrm>
            <a:off x="7091926" y="1106217"/>
            <a:ext cx="1095096" cy="21118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dirty="0">
                <a:latin typeface="Helvetica" panose="020B0604020202020204" pitchFamily="34" charset="0"/>
                <a:cs typeface="Helvetica" panose="020B0604020202020204" pitchFamily="34" charset="0"/>
              </a:rPr>
              <a:t>Access to socio-economic opportunities enhanced</a:t>
            </a:r>
          </a:p>
        </p:txBody>
      </p:sp>
      <p:sp>
        <p:nvSpPr>
          <p:cNvPr id="59" name="Rounded Rectangle 58">
            <a:extLst>
              <a:ext uri="{FF2B5EF4-FFF2-40B4-BE49-F238E27FC236}">
                <a16:creationId xmlns:a16="http://schemas.microsoft.com/office/drawing/2014/main" id="{FCAE0325-75FD-0D65-B4E4-93D2F32B6644}"/>
              </a:ext>
            </a:extLst>
          </p:cNvPr>
          <p:cNvSpPr/>
          <p:nvPr/>
        </p:nvSpPr>
        <p:spPr>
          <a:xfrm>
            <a:off x="7641372" y="4838754"/>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4a</a:t>
            </a:r>
            <a:endParaRPr lang="en-US" sz="488" noProof="0" dirty="0">
              <a:solidFill>
                <a:schemeClr val="bg1"/>
              </a:solidFill>
              <a:latin typeface="Helvetica" panose="020B0604020202020204" pitchFamily="34" charset="0"/>
              <a:cs typeface="Helvetica" panose="020B0604020202020204" pitchFamily="34" charset="0"/>
            </a:endParaRPr>
          </a:p>
        </p:txBody>
      </p:sp>
      <p:cxnSp>
        <p:nvCxnSpPr>
          <p:cNvPr id="60" name="Elbow Connector 102">
            <a:extLst>
              <a:ext uri="{FF2B5EF4-FFF2-40B4-BE49-F238E27FC236}">
                <a16:creationId xmlns:a16="http://schemas.microsoft.com/office/drawing/2014/main" id="{61E2F643-44D6-A30B-C487-6605FD807AF7}"/>
              </a:ext>
            </a:extLst>
          </p:cNvPr>
          <p:cNvCxnSpPr>
            <a:cxnSpLocks/>
            <a:stCxn id="298" idx="0"/>
            <a:endCxn id="300" idx="1"/>
          </p:cNvCxnSpPr>
          <p:nvPr/>
        </p:nvCxnSpPr>
        <p:spPr>
          <a:xfrm rot="5400000" flipH="1" flipV="1">
            <a:off x="2240315" y="-175238"/>
            <a:ext cx="260524" cy="793251"/>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66" name="Elbow Connector 102">
            <a:extLst>
              <a:ext uri="{FF2B5EF4-FFF2-40B4-BE49-F238E27FC236}">
                <a16:creationId xmlns:a16="http://schemas.microsoft.com/office/drawing/2014/main" id="{500854B8-39FF-EC88-51B5-CCEC3E7365C2}"/>
              </a:ext>
            </a:extLst>
          </p:cNvPr>
          <p:cNvCxnSpPr>
            <a:cxnSpLocks/>
            <a:stCxn id="299" idx="0"/>
            <a:endCxn id="300" idx="3"/>
          </p:cNvCxnSpPr>
          <p:nvPr/>
        </p:nvCxnSpPr>
        <p:spPr>
          <a:xfrm rot="16200000" flipV="1">
            <a:off x="6826450" y="-164065"/>
            <a:ext cx="250063" cy="760444"/>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91" name="Rounded Rectangle 90">
            <a:extLst>
              <a:ext uri="{FF2B5EF4-FFF2-40B4-BE49-F238E27FC236}">
                <a16:creationId xmlns:a16="http://schemas.microsoft.com/office/drawing/2014/main" id="{728608A2-92A0-96AF-9F24-D6C0EA567232}"/>
              </a:ext>
            </a:extLst>
          </p:cNvPr>
          <p:cNvSpPr/>
          <p:nvPr/>
        </p:nvSpPr>
        <p:spPr>
          <a:xfrm>
            <a:off x="3341806" y="6679822"/>
            <a:ext cx="439526"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5a,b,c,d,e</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95" name="Rounded Rectangle 94">
            <a:extLst>
              <a:ext uri="{FF2B5EF4-FFF2-40B4-BE49-F238E27FC236}">
                <a16:creationId xmlns:a16="http://schemas.microsoft.com/office/drawing/2014/main" id="{22C963FD-2357-F808-5A65-AA5B42CF8D3D}"/>
              </a:ext>
            </a:extLst>
          </p:cNvPr>
          <p:cNvSpPr/>
          <p:nvPr/>
        </p:nvSpPr>
        <p:spPr>
          <a:xfrm>
            <a:off x="2772244" y="3301240"/>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3a</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96" name="Rounded Rectangle 95">
            <a:extLst>
              <a:ext uri="{FF2B5EF4-FFF2-40B4-BE49-F238E27FC236}">
                <a16:creationId xmlns:a16="http://schemas.microsoft.com/office/drawing/2014/main" id="{EA5C7A36-C0BB-DD19-654F-CEA4BED0C887}"/>
              </a:ext>
            </a:extLst>
          </p:cNvPr>
          <p:cNvSpPr/>
          <p:nvPr/>
        </p:nvSpPr>
        <p:spPr>
          <a:xfrm>
            <a:off x="1206515" y="3191607"/>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3b</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97" name="Rounded Rectangle 96">
            <a:extLst>
              <a:ext uri="{FF2B5EF4-FFF2-40B4-BE49-F238E27FC236}">
                <a16:creationId xmlns:a16="http://schemas.microsoft.com/office/drawing/2014/main" id="{347DA40F-AA65-9D30-AC22-5167B4A9A102}"/>
              </a:ext>
            </a:extLst>
          </p:cNvPr>
          <p:cNvSpPr/>
          <p:nvPr/>
        </p:nvSpPr>
        <p:spPr>
          <a:xfrm>
            <a:off x="1498102" y="1282091"/>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3c</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00" name="Rounded Rectangle 99">
            <a:extLst>
              <a:ext uri="{FF2B5EF4-FFF2-40B4-BE49-F238E27FC236}">
                <a16:creationId xmlns:a16="http://schemas.microsoft.com/office/drawing/2014/main" id="{71D68535-79FB-3860-6319-55EFB1FE972A}"/>
              </a:ext>
            </a:extLst>
          </p:cNvPr>
          <p:cNvSpPr/>
          <p:nvPr/>
        </p:nvSpPr>
        <p:spPr>
          <a:xfrm>
            <a:off x="4129864" y="2190246"/>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1a</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02" name="Rounded Rectangle 101">
            <a:extLst>
              <a:ext uri="{FF2B5EF4-FFF2-40B4-BE49-F238E27FC236}">
                <a16:creationId xmlns:a16="http://schemas.microsoft.com/office/drawing/2014/main" id="{723CD0D4-94DE-2829-78E2-B00CB58ACC81}"/>
              </a:ext>
            </a:extLst>
          </p:cNvPr>
          <p:cNvSpPr/>
          <p:nvPr/>
        </p:nvSpPr>
        <p:spPr>
          <a:xfrm>
            <a:off x="4947728" y="2853196"/>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1b</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03" name="Rounded Rectangle 102">
            <a:extLst>
              <a:ext uri="{FF2B5EF4-FFF2-40B4-BE49-F238E27FC236}">
                <a16:creationId xmlns:a16="http://schemas.microsoft.com/office/drawing/2014/main" id="{97EDA976-3BC4-83A0-BCB2-70A7886AFD94}"/>
              </a:ext>
            </a:extLst>
          </p:cNvPr>
          <p:cNvSpPr/>
          <p:nvPr/>
        </p:nvSpPr>
        <p:spPr>
          <a:xfrm>
            <a:off x="3836137" y="5345632"/>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1c</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05" name="Rounded Rectangle 104">
            <a:extLst>
              <a:ext uri="{FF2B5EF4-FFF2-40B4-BE49-F238E27FC236}">
                <a16:creationId xmlns:a16="http://schemas.microsoft.com/office/drawing/2014/main" id="{623981FC-9612-F750-096A-DFA50E572D11}"/>
              </a:ext>
            </a:extLst>
          </p:cNvPr>
          <p:cNvSpPr/>
          <p:nvPr/>
        </p:nvSpPr>
        <p:spPr>
          <a:xfrm>
            <a:off x="3208180" y="5697047"/>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1d</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06" name="Rounded Rectangle 105">
            <a:extLst>
              <a:ext uri="{FF2B5EF4-FFF2-40B4-BE49-F238E27FC236}">
                <a16:creationId xmlns:a16="http://schemas.microsoft.com/office/drawing/2014/main" id="{96857524-5638-2F80-F778-EF922F6CE972}"/>
              </a:ext>
            </a:extLst>
          </p:cNvPr>
          <p:cNvSpPr/>
          <p:nvPr/>
        </p:nvSpPr>
        <p:spPr>
          <a:xfrm>
            <a:off x="6696637" y="1611102"/>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2a</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08" name="Rounded Rectangle 107">
            <a:extLst>
              <a:ext uri="{FF2B5EF4-FFF2-40B4-BE49-F238E27FC236}">
                <a16:creationId xmlns:a16="http://schemas.microsoft.com/office/drawing/2014/main" id="{6CC807DB-FF81-E599-3249-B615AB5ADF8C}"/>
              </a:ext>
            </a:extLst>
          </p:cNvPr>
          <p:cNvSpPr/>
          <p:nvPr/>
        </p:nvSpPr>
        <p:spPr>
          <a:xfrm>
            <a:off x="7094837" y="1005728"/>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2b</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09" name="Rounded Rectangle 108">
            <a:extLst>
              <a:ext uri="{FF2B5EF4-FFF2-40B4-BE49-F238E27FC236}">
                <a16:creationId xmlns:a16="http://schemas.microsoft.com/office/drawing/2014/main" id="{1F2F6CC4-1443-9BEB-62B6-E86D1121D604}"/>
              </a:ext>
            </a:extLst>
          </p:cNvPr>
          <p:cNvSpPr/>
          <p:nvPr/>
        </p:nvSpPr>
        <p:spPr>
          <a:xfrm>
            <a:off x="8011664" y="2322895"/>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2c</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11" name="Rounded Rectangle 110">
            <a:extLst>
              <a:ext uri="{FF2B5EF4-FFF2-40B4-BE49-F238E27FC236}">
                <a16:creationId xmlns:a16="http://schemas.microsoft.com/office/drawing/2014/main" id="{02403B56-B07F-FAB5-A257-5E02BB2418FD}"/>
              </a:ext>
            </a:extLst>
          </p:cNvPr>
          <p:cNvSpPr/>
          <p:nvPr/>
        </p:nvSpPr>
        <p:spPr>
          <a:xfrm>
            <a:off x="6845457" y="2422230"/>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2d</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12" name="Rounded Rectangle 111">
            <a:extLst>
              <a:ext uri="{FF2B5EF4-FFF2-40B4-BE49-F238E27FC236}">
                <a16:creationId xmlns:a16="http://schemas.microsoft.com/office/drawing/2014/main" id="{FF7F8176-45C5-0CFC-0A4E-38D50042BE60}"/>
              </a:ext>
            </a:extLst>
          </p:cNvPr>
          <p:cNvSpPr/>
          <p:nvPr/>
        </p:nvSpPr>
        <p:spPr>
          <a:xfrm>
            <a:off x="8835055" y="1934121"/>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2e</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14" name="Rounded Rectangle 113">
            <a:extLst>
              <a:ext uri="{FF2B5EF4-FFF2-40B4-BE49-F238E27FC236}">
                <a16:creationId xmlns:a16="http://schemas.microsoft.com/office/drawing/2014/main" id="{6D9E56AA-9C6E-0BED-6F69-CCE7DFA6BF46}"/>
              </a:ext>
            </a:extLst>
          </p:cNvPr>
          <p:cNvSpPr/>
          <p:nvPr/>
        </p:nvSpPr>
        <p:spPr>
          <a:xfrm>
            <a:off x="8248885" y="5170090"/>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4b</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15" name="Rounded Rectangle 114">
            <a:extLst>
              <a:ext uri="{FF2B5EF4-FFF2-40B4-BE49-F238E27FC236}">
                <a16:creationId xmlns:a16="http://schemas.microsoft.com/office/drawing/2014/main" id="{DEAA9FF2-72BC-B8BC-A31A-25950134876E}"/>
              </a:ext>
            </a:extLst>
          </p:cNvPr>
          <p:cNvSpPr/>
          <p:nvPr/>
        </p:nvSpPr>
        <p:spPr>
          <a:xfrm>
            <a:off x="7197008" y="5393831"/>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4c</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16" name="Rounded Rectangle 115">
            <a:extLst>
              <a:ext uri="{FF2B5EF4-FFF2-40B4-BE49-F238E27FC236}">
                <a16:creationId xmlns:a16="http://schemas.microsoft.com/office/drawing/2014/main" id="{D76B6B50-ACCF-CB4E-FD5E-630B4F65CB20}"/>
              </a:ext>
            </a:extLst>
          </p:cNvPr>
          <p:cNvSpPr/>
          <p:nvPr/>
        </p:nvSpPr>
        <p:spPr>
          <a:xfrm>
            <a:off x="7321484" y="5394486"/>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4d</a:t>
            </a:r>
            <a:endParaRPr lang="en-US" sz="488" noProof="0" dirty="0">
              <a:solidFill>
                <a:schemeClr val="bg1"/>
              </a:solidFill>
              <a:latin typeface="Helvetica" panose="020B0604020202020204" pitchFamily="34" charset="0"/>
              <a:cs typeface="Helvetica" panose="020B0604020202020204" pitchFamily="34" charset="0"/>
            </a:endParaRPr>
          </a:p>
        </p:txBody>
      </p:sp>
      <p:sp>
        <p:nvSpPr>
          <p:cNvPr id="119" name="Rounded Rectangle 118">
            <a:extLst>
              <a:ext uri="{FF2B5EF4-FFF2-40B4-BE49-F238E27FC236}">
                <a16:creationId xmlns:a16="http://schemas.microsoft.com/office/drawing/2014/main" id="{70958D5C-4482-D78E-F797-F216664FC346}"/>
              </a:ext>
            </a:extLst>
          </p:cNvPr>
          <p:cNvSpPr/>
          <p:nvPr/>
        </p:nvSpPr>
        <p:spPr>
          <a:xfrm>
            <a:off x="6247000" y="6680600"/>
            <a:ext cx="642121" cy="83864"/>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solidFill>
                  <a:schemeClr val="bg1"/>
                </a:solidFill>
                <a:latin typeface="Helvetica" panose="020B0604020202020204" pitchFamily="34" charset="0"/>
                <a:cs typeface="Helvetica" panose="020B0604020202020204" pitchFamily="34" charset="0"/>
              </a:rPr>
              <a:t>6a,b,c,d,e,f,h,i</a:t>
            </a:r>
            <a:endParaRPr lang="en-US" sz="488" noProof="0" dirty="0">
              <a:solidFill>
                <a:schemeClr val="bg1"/>
              </a:solidFill>
              <a:latin typeface="Helvetica" panose="020B0604020202020204" pitchFamily="34" charset="0"/>
              <a:cs typeface="Helvetica" panose="020B0604020202020204" pitchFamily="34" charset="0"/>
            </a:endParaRPr>
          </a:p>
        </p:txBody>
      </p:sp>
      <p:cxnSp>
        <p:nvCxnSpPr>
          <p:cNvPr id="43" name="Elbow Connector 73">
            <a:extLst>
              <a:ext uri="{FF2B5EF4-FFF2-40B4-BE49-F238E27FC236}">
                <a16:creationId xmlns:a16="http://schemas.microsoft.com/office/drawing/2014/main" id="{DB130EEC-64F6-B003-7FC8-5FEC7FF814F1}"/>
              </a:ext>
            </a:extLst>
          </p:cNvPr>
          <p:cNvCxnSpPr>
            <a:cxnSpLocks/>
            <a:stCxn id="280" idx="3"/>
          </p:cNvCxnSpPr>
          <p:nvPr/>
        </p:nvCxnSpPr>
        <p:spPr>
          <a:xfrm flipH="1" flipV="1">
            <a:off x="7983146" y="1317397"/>
            <a:ext cx="1243182" cy="3724836"/>
          </a:xfrm>
          <a:prstGeom prst="bentConnector4">
            <a:avLst>
              <a:gd name="adj1" fmla="val -49488"/>
              <a:gd name="adj2" fmla="val 88347"/>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87" name="Elbow Connector 86">
            <a:extLst>
              <a:ext uri="{FF2B5EF4-FFF2-40B4-BE49-F238E27FC236}">
                <a16:creationId xmlns:a16="http://schemas.microsoft.com/office/drawing/2014/main" id="{9B1FF64E-AE5B-1E68-FAC3-EDF76A9F312C}"/>
              </a:ext>
            </a:extLst>
          </p:cNvPr>
          <p:cNvCxnSpPr>
            <a:cxnSpLocks/>
            <a:endCxn id="301" idx="1"/>
          </p:cNvCxnSpPr>
          <p:nvPr/>
        </p:nvCxnSpPr>
        <p:spPr>
          <a:xfrm flipV="1">
            <a:off x="2396582" y="1309989"/>
            <a:ext cx="303099" cy="130181"/>
          </a:xfrm>
          <a:prstGeom prst="bentConnector3">
            <a:avLst>
              <a:gd name="adj1" fmla="val -24914"/>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92" name="Elbow Connector 91">
            <a:extLst>
              <a:ext uri="{FF2B5EF4-FFF2-40B4-BE49-F238E27FC236}">
                <a16:creationId xmlns:a16="http://schemas.microsoft.com/office/drawing/2014/main" id="{AAAE7458-6013-3E76-9601-B5A6095E4035}"/>
              </a:ext>
            </a:extLst>
          </p:cNvPr>
          <p:cNvCxnSpPr>
            <a:cxnSpLocks/>
            <a:stCxn id="55" idx="0"/>
            <a:endCxn id="23" idx="1"/>
          </p:cNvCxnSpPr>
          <p:nvPr/>
        </p:nvCxnSpPr>
        <p:spPr>
          <a:xfrm rot="5400000" flipH="1" flipV="1">
            <a:off x="1079401" y="1586886"/>
            <a:ext cx="210196" cy="201740"/>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134" name="Elbow Connector 73">
            <a:extLst>
              <a:ext uri="{FF2B5EF4-FFF2-40B4-BE49-F238E27FC236}">
                <a16:creationId xmlns:a16="http://schemas.microsoft.com/office/drawing/2014/main" id="{70B9D70D-2118-2D85-6F35-B710CE41E291}"/>
              </a:ext>
            </a:extLst>
          </p:cNvPr>
          <p:cNvCxnSpPr>
            <a:cxnSpLocks/>
          </p:cNvCxnSpPr>
          <p:nvPr/>
        </p:nvCxnSpPr>
        <p:spPr>
          <a:xfrm flipV="1">
            <a:off x="1617240" y="5669271"/>
            <a:ext cx="527759" cy="922749"/>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27" name="Rectangle 226">
            <a:extLst>
              <a:ext uri="{FF2B5EF4-FFF2-40B4-BE49-F238E27FC236}">
                <a16:creationId xmlns:a16="http://schemas.microsoft.com/office/drawing/2014/main" id="{1625090E-97EB-B237-CC4B-D200309FDDA4}"/>
              </a:ext>
            </a:extLst>
          </p:cNvPr>
          <p:cNvSpPr/>
          <p:nvPr/>
        </p:nvSpPr>
        <p:spPr>
          <a:xfrm>
            <a:off x="1862424" y="4039479"/>
            <a:ext cx="531650" cy="52629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Capacity building to government and social workers</a:t>
            </a:r>
          </a:p>
          <a:p>
            <a:pPr algn="ctr"/>
            <a:r>
              <a:rPr lang="en-US" sz="600" noProof="0" dirty="0">
                <a:solidFill>
                  <a:schemeClr val="tx1"/>
                </a:solidFill>
                <a:latin typeface="Helvetica" panose="020B0604020202020204" pitchFamily="34" charset="0"/>
                <a:cs typeface="Helvetica" panose="020B0604020202020204" pitchFamily="34" charset="0"/>
              </a:rPr>
              <a:t>3.4, 3.11,3.12</a:t>
            </a:r>
          </a:p>
        </p:txBody>
      </p:sp>
      <p:sp>
        <p:nvSpPr>
          <p:cNvPr id="328" name="Rectangle 327">
            <a:extLst>
              <a:ext uri="{FF2B5EF4-FFF2-40B4-BE49-F238E27FC236}">
                <a16:creationId xmlns:a16="http://schemas.microsoft.com/office/drawing/2014/main" id="{6E3BE183-6720-22BE-548D-46627BDC647C}"/>
              </a:ext>
            </a:extLst>
          </p:cNvPr>
          <p:cNvSpPr/>
          <p:nvPr/>
        </p:nvSpPr>
        <p:spPr>
          <a:xfrm>
            <a:off x="1351821" y="4022264"/>
            <a:ext cx="493462" cy="566782"/>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dirty="0">
                <a:solidFill>
                  <a:schemeClr val="tx1"/>
                </a:solidFill>
                <a:latin typeface="Helvetica" panose="020B0604020202020204" pitchFamily="34" charset="0"/>
                <a:cs typeface="Helvetica" panose="020B0604020202020204" pitchFamily="34" charset="0"/>
              </a:rPr>
              <a:t>Support to  case management and referral</a:t>
            </a:r>
          </a:p>
          <a:p>
            <a:pPr algn="ctr"/>
            <a:r>
              <a:rPr lang="en-US" sz="600" dirty="0">
                <a:solidFill>
                  <a:schemeClr val="tx1"/>
                </a:solidFill>
                <a:latin typeface="Helvetica" panose="020B0604020202020204" pitchFamily="34" charset="0"/>
                <a:cs typeface="Helvetica" panose="020B0604020202020204" pitchFamily="34" charset="0"/>
              </a:rPr>
              <a:t>3.5</a:t>
            </a:r>
          </a:p>
        </p:txBody>
      </p:sp>
      <p:cxnSp>
        <p:nvCxnSpPr>
          <p:cNvPr id="547" name="Elbow Connector 73">
            <a:extLst>
              <a:ext uri="{FF2B5EF4-FFF2-40B4-BE49-F238E27FC236}">
                <a16:creationId xmlns:a16="http://schemas.microsoft.com/office/drawing/2014/main" id="{7A9AA057-93FF-8454-9DAA-FBE73368DD44}"/>
              </a:ext>
            </a:extLst>
          </p:cNvPr>
          <p:cNvCxnSpPr>
            <a:cxnSpLocks/>
            <a:stCxn id="13" idx="0"/>
            <a:endCxn id="69" idx="2"/>
          </p:cNvCxnSpPr>
          <p:nvPr/>
        </p:nvCxnSpPr>
        <p:spPr>
          <a:xfrm rot="16200000" flipV="1">
            <a:off x="3399170" y="5479622"/>
            <a:ext cx="559838" cy="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622" name="Rectangle 621">
            <a:extLst>
              <a:ext uri="{FF2B5EF4-FFF2-40B4-BE49-F238E27FC236}">
                <a16:creationId xmlns:a16="http://schemas.microsoft.com/office/drawing/2014/main" id="{B412F55E-5F3D-E93E-6BD2-53E8631A33AB}"/>
              </a:ext>
            </a:extLst>
          </p:cNvPr>
          <p:cNvSpPr/>
          <p:nvPr/>
        </p:nvSpPr>
        <p:spPr>
          <a:xfrm>
            <a:off x="7328410" y="4637083"/>
            <a:ext cx="1177775" cy="184666"/>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Program Coordination and Support</a:t>
            </a:r>
          </a:p>
        </p:txBody>
      </p:sp>
      <p:cxnSp>
        <p:nvCxnSpPr>
          <p:cNvPr id="626" name="Elbow Connector 73">
            <a:extLst>
              <a:ext uri="{FF2B5EF4-FFF2-40B4-BE49-F238E27FC236}">
                <a16:creationId xmlns:a16="http://schemas.microsoft.com/office/drawing/2014/main" id="{88142B91-580D-EF5C-8DD7-3DBFB13FC4F2}"/>
              </a:ext>
            </a:extLst>
          </p:cNvPr>
          <p:cNvCxnSpPr>
            <a:cxnSpLocks/>
            <a:stCxn id="622" idx="1"/>
            <a:endCxn id="335" idx="2"/>
          </p:cNvCxnSpPr>
          <p:nvPr/>
        </p:nvCxnSpPr>
        <p:spPr>
          <a:xfrm rot="10800000">
            <a:off x="6261268" y="4586214"/>
            <a:ext cx="1067142" cy="143203"/>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53" name="TextBox 452">
            <a:extLst>
              <a:ext uri="{FF2B5EF4-FFF2-40B4-BE49-F238E27FC236}">
                <a16:creationId xmlns:a16="http://schemas.microsoft.com/office/drawing/2014/main" id="{6CB127EE-454B-49E3-507A-FDCECC80C607}"/>
              </a:ext>
            </a:extLst>
          </p:cNvPr>
          <p:cNvSpPr txBox="1"/>
          <p:nvPr/>
        </p:nvSpPr>
        <p:spPr>
          <a:xfrm>
            <a:off x="8833350" y="2502458"/>
            <a:ext cx="893132" cy="284841"/>
          </a:xfrm>
          <a:prstGeom prst="rect">
            <a:avLst/>
          </a:prstGeom>
          <a:solidFill>
            <a:schemeClr val="accent2">
              <a:lumMod val="60000"/>
              <a:lumOff val="4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solidFill>
                  <a:schemeClr val="tx1"/>
                </a:solidFill>
              </a:rPr>
              <a:t>Promoting rights, safety and health at work</a:t>
            </a:r>
          </a:p>
        </p:txBody>
      </p:sp>
      <p:cxnSp>
        <p:nvCxnSpPr>
          <p:cNvPr id="470" name="Elbow Connector 73">
            <a:extLst>
              <a:ext uri="{FF2B5EF4-FFF2-40B4-BE49-F238E27FC236}">
                <a16:creationId xmlns:a16="http://schemas.microsoft.com/office/drawing/2014/main" id="{9266776B-B070-B3B3-DBDD-BB6628FEAA24}"/>
              </a:ext>
            </a:extLst>
          </p:cNvPr>
          <p:cNvCxnSpPr>
            <a:cxnSpLocks/>
            <a:endCxn id="33" idx="3"/>
          </p:cNvCxnSpPr>
          <p:nvPr/>
        </p:nvCxnSpPr>
        <p:spPr>
          <a:xfrm rot="16200000" flipV="1">
            <a:off x="8953674" y="2268784"/>
            <a:ext cx="239866" cy="207335"/>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07" name="TextBox 506">
            <a:extLst>
              <a:ext uri="{FF2B5EF4-FFF2-40B4-BE49-F238E27FC236}">
                <a16:creationId xmlns:a16="http://schemas.microsoft.com/office/drawing/2014/main" id="{209B1D07-D39E-A5AF-05D0-AF09769A9948}"/>
              </a:ext>
            </a:extLst>
          </p:cNvPr>
          <p:cNvSpPr txBox="1"/>
          <p:nvPr/>
        </p:nvSpPr>
        <p:spPr>
          <a:xfrm>
            <a:off x="7910628" y="5478154"/>
            <a:ext cx="985760" cy="276999"/>
          </a:xfrm>
          <a:prstGeom prst="rect">
            <a:avLst/>
          </a:prstGeom>
          <a:solidFill>
            <a:schemeClr val="bg1">
              <a:lumMod val="8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b="1" noProof="0" dirty="0">
                <a:solidFill>
                  <a:schemeClr val="tx1"/>
                </a:solidFill>
              </a:rPr>
              <a:t>4.2 </a:t>
            </a:r>
            <a:r>
              <a:rPr lang="en-US" sz="570" b="1" noProof="0" dirty="0">
                <a:solidFill>
                  <a:schemeClr val="tx1"/>
                </a:solidFill>
              </a:rPr>
              <a:t>Enhanced Management, Capacity, and Sustainability </a:t>
            </a:r>
            <a:r>
              <a:rPr lang="en-US" sz="570" noProof="0" dirty="0">
                <a:solidFill>
                  <a:schemeClr val="tx1"/>
                </a:solidFill>
              </a:rPr>
              <a:t>for water Infrastructure</a:t>
            </a:r>
          </a:p>
        </p:txBody>
      </p:sp>
      <p:sp>
        <p:nvSpPr>
          <p:cNvPr id="527" name="TextBox 526">
            <a:extLst>
              <a:ext uri="{FF2B5EF4-FFF2-40B4-BE49-F238E27FC236}">
                <a16:creationId xmlns:a16="http://schemas.microsoft.com/office/drawing/2014/main" id="{0E0E1B4D-0A24-B1D6-FA49-B723A8926796}"/>
              </a:ext>
            </a:extLst>
          </p:cNvPr>
          <p:cNvSpPr txBox="1"/>
          <p:nvPr/>
        </p:nvSpPr>
        <p:spPr>
          <a:xfrm>
            <a:off x="7098928" y="6106515"/>
            <a:ext cx="548402" cy="351751"/>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solidFill>
                  <a:schemeClr val="tx1"/>
                </a:solidFill>
              </a:rPr>
              <a:t>Youth engagement and skilling</a:t>
            </a:r>
          </a:p>
          <a:p>
            <a:r>
              <a:rPr lang="en-US" noProof="0" dirty="0">
                <a:solidFill>
                  <a:schemeClr val="tx1"/>
                </a:solidFill>
              </a:rPr>
              <a:t> 4.2</a:t>
            </a:r>
          </a:p>
        </p:txBody>
      </p:sp>
      <p:cxnSp>
        <p:nvCxnSpPr>
          <p:cNvPr id="541" name="Elbow Connector 73">
            <a:extLst>
              <a:ext uri="{FF2B5EF4-FFF2-40B4-BE49-F238E27FC236}">
                <a16:creationId xmlns:a16="http://schemas.microsoft.com/office/drawing/2014/main" id="{3694CEBF-B612-FBDF-674D-CEA0082D62B5}"/>
              </a:ext>
            </a:extLst>
          </p:cNvPr>
          <p:cNvCxnSpPr>
            <a:cxnSpLocks/>
          </p:cNvCxnSpPr>
          <p:nvPr/>
        </p:nvCxnSpPr>
        <p:spPr>
          <a:xfrm rot="5400000" flipH="1" flipV="1">
            <a:off x="7860748" y="5423986"/>
            <a:ext cx="351362" cy="1006564"/>
          </a:xfrm>
          <a:prstGeom prst="bentConnector3">
            <a:avLst>
              <a:gd name="adj1" fmla="val 29668"/>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59" name="TextBox 558">
            <a:extLst>
              <a:ext uri="{FF2B5EF4-FFF2-40B4-BE49-F238E27FC236}">
                <a16:creationId xmlns:a16="http://schemas.microsoft.com/office/drawing/2014/main" id="{25A9D488-BDA0-0F72-253F-B359B57434F9}"/>
              </a:ext>
            </a:extLst>
          </p:cNvPr>
          <p:cNvSpPr txBox="1"/>
          <p:nvPr/>
        </p:nvSpPr>
        <p:spPr>
          <a:xfrm>
            <a:off x="7538772" y="6607149"/>
            <a:ext cx="1821490" cy="189393"/>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solidFill>
                  <a:schemeClr val="tx1"/>
                </a:solidFill>
              </a:rPr>
              <a:t>Program coordination and support</a:t>
            </a:r>
          </a:p>
        </p:txBody>
      </p:sp>
      <p:sp>
        <p:nvSpPr>
          <p:cNvPr id="584" name="TextBox 583">
            <a:extLst>
              <a:ext uri="{FF2B5EF4-FFF2-40B4-BE49-F238E27FC236}">
                <a16:creationId xmlns:a16="http://schemas.microsoft.com/office/drawing/2014/main" id="{A0B69382-EB59-9E19-39B9-DA178F028A08}"/>
              </a:ext>
            </a:extLst>
          </p:cNvPr>
          <p:cNvSpPr txBox="1"/>
          <p:nvPr/>
        </p:nvSpPr>
        <p:spPr>
          <a:xfrm>
            <a:off x="4294896" y="6221249"/>
            <a:ext cx="1073620" cy="284664"/>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Internal program coordination and support</a:t>
            </a:r>
          </a:p>
        </p:txBody>
      </p:sp>
      <p:sp>
        <p:nvSpPr>
          <p:cNvPr id="239" name="Arrow: Down 938">
            <a:extLst>
              <a:ext uri="{FF2B5EF4-FFF2-40B4-BE49-F238E27FC236}">
                <a16:creationId xmlns:a16="http://schemas.microsoft.com/office/drawing/2014/main" id="{5A849358-4C6E-F6EC-FE42-C2F9678D8548}"/>
              </a:ext>
            </a:extLst>
          </p:cNvPr>
          <p:cNvSpPr>
            <a:spLocks/>
          </p:cNvSpPr>
          <p:nvPr/>
        </p:nvSpPr>
        <p:spPr>
          <a:xfrm rot="16200000">
            <a:off x="5517365" y="-115222"/>
            <a:ext cx="518253" cy="1632155"/>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1805" noProof="0" dirty="0">
              <a:latin typeface="Helvetica" panose="020B0604020202020204" pitchFamily="34" charset="0"/>
              <a:cs typeface="Helvetica" panose="020B0604020202020204" pitchFamily="34" charset="0"/>
            </a:endParaRPr>
          </a:p>
        </p:txBody>
      </p:sp>
      <p:sp>
        <p:nvSpPr>
          <p:cNvPr id="301" name="Rectangle 300">
            <a:extLst>
              <a:ext uri="{FF2B5EF4-FFF2-40B4-BE49-F238E27FC236}">
                <a16:creationId xmlns:a16="http://schemas.microsoft.com/office/drawing/2014/main" id="{BD1F099E-8728-B355-277F-CB9DCA35FD28}"/>
              </a:ext>
            </a:extLst>
          </p:cNvPr>
          <p:cNvSpPr/>
          <p:nvPr/>
        </p:nvSpPr>
        <p:spPr>
          <a:xfrm>
            <a:off x="2699681" y="1173384"/>
            <a:ext cx="1087707" cy="27321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dirty="0">
                <a:latin typeface="Helvetica" panose="020B0604020202020204" pitchFamily="34" charset="0"/>
                <a:cs typeface="Helvetica" panose="020B0604020202020204" pitchFamily="34" charset="0"/>
              </a:rPr>
              <a:t>Improved access to rights for FDPs and HCs</a:t>
            </a:r>
          </a:p>
        </p:txBody>
      </p:sp>
      <p:sp>
        <p:nvSpPr>
          <p:cNvPr id="57" name="Rectangle 56">
            <a:extLst>
              <a:ext uri="{FF2B5EF4-FFF2-40B4-BE49-F238E27FC236}">
                <a16:creationId xmlns:a16="http://schemas.microsoft.com/office/drawing/2014/main" id="{158EB10A-2D34-26EC-8F12-084EAF780561}"/>
              </a:ext>
            </a:extLst>
          </p:cNvPr>
          <p:cNvSpPr/>
          <p:nvPr/>
        </p:nvSpPr>
        <p:spPr>
          <a:xfrm>
            <a:off x="8630734" y="131519"/>
            <a:ext cx="884910" cy="87845"/>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dirty="0">
                <a:latin typeface="Helvetica" panose="020B0604020202020204" pitchFamily="34" charset="0"/>
                <a:cs typeface="Helvetica" panose="020B0604020202020204" pitchFamily="34" charset="0"/>
              </a:rPr>
              <a:t>TOC Pillar 1 Education</a:t>
            </a:r>
          </a:p>
        </p:txBody>
      </p:sp>
      <p:sp>
        <p:nvSpPr>
          <p:cNvPr id="61" name="Rectangle 60">
            <a:extLst>
              <a:ext uri="{FF2B5EF4-FFF2-40B4-BE49-F238E27FC236}">
                <a16:creationId xmlns:a16="http://schemas.microsoft.com/office/drawing/2014/main" id="{A3F4E419-D883-9FC8-5024-878447DE0778}"/>
              </a:ext>
            </a:extLst>
          </p:cNvPr>
          <p:cNvSpPr/>
          <p:nvPr/>
        </p:nvSpPr>
        <p:spPr>
          <a:xfrm>
            <a:off x="8630734" y="235211"/>
            <a:ext cx="884909" cy="87845"/>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dirty="0">
                <a:latin typeface="Helvetica" panose="020B0604020202020204" pitchFamily="34" charset="0"/>
                <a:cs typeface="Helvetica" panose="020B0604020202020204" pitchFamily="34" charset="0"/>
              </a:rPr>
              <a:t>TOC Pillar 2 Economic</a:t>
            </a:r>
          </a:p>
        </p:txBody>
      </p:sp>
      <p:sp>
        <p:nvSpPr>
          <p:cNvPr id="448" name="Rectangle 447">
            <a:extLst>
              <a:ext uri="{FF2B5EF4-FFF2-40B4-BE49-F238E27FC236}">
                <a16:creationId xmlns:a16="http://schemas.microsoft.com/office/drawing/2014/main" id="{CB2AF452-4033-0B37-08B7-19B7AFE5BDEF}"/>
              </a:ext>
            </a:extLst>
          </p:cNvPr>
          <p:cNvSpPr/>
          <p:nvPr/>
        </p:nvSpPr>
        <p:spPr>
          <a:xfrm>
            <a:off x="8630734" y="338903"/>
            <a:ext cx="884909" cy="87845"/>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dirty="0">
                <a:latin typeface="Helvetica" panose="020B0604020202020204" pitchFamily="34" charset="0"/>
                <a:cs typeface="Helvetica" panose="020B0604020202020204" pitchFamily="34" charset="0"/>
              </a:rPr>
              <a:t>TOC Pillar 3 Protection</a:t>
            </a:r>
          </a:p>
        </p:txBody>
      </p:sp>
      <p:sp>
        <p:nvSpPr>
          <p:cNvPr id="449" name="Rectangle 448">
            <a:extLst>
              <a:ext uri="{FF2B5EF4-FFF2-40B4-BE49-F238E27FC236}">
                <a16:creationId xmlns:a16="http://schemas.microsoft.com/office/drawing/2014/main" id="{7844FD62-C92B-15C2-123E-BDAD622B872E}"/>
              </a:ext>
            </a:extLst>
          </p:cNvPr>
          <p:cNvSpPr/>
          <p:nvPr/>
        </p:nvSpPr>
        <p:spPr>
          <a:xfrm>
            <a:off x="8630734" y="442595"/>
            <a:ext cx="884910" cy="8794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US" sz="571" noProof="0" dirty="0">
                <a:latin typeface="Helvetica" panose="020B0604020202020204" pitchFamily="34" charset="0"/>
                <a:cs typeface="Helvetica" panose="020B0604020202020204" pitchFamily="34" charset="0"/>
              </a:rPr>
              <a:t>TOC Pillar 4 Infrastructure</a:t>
            </a:r>
          </a:p>
        </p:txBody>
      </p:sp>
      <p:sp>
        <p:nvSpPr>
          <p:cNvPr id="450" name="Text Box 3">
            <a:extLst>
              <a:ext uri="{FF2B5EF4-FFF2-40B4-BE49-F238E27FC236}">
                <a16:creationId xmlns:a16="http://schemas.microsoft.com/office/drawing/2014/main" id="{3AAD07AC-D5F9-0923-B145-477817E1A85B}"/>
              </a:ext>
            </a:extLst>
          </p:cNvPr>
          <p:cNvSpPr txBox="1">
            <a:spLocks/>
          </p:cNvSpPr>
          <p:nvPr/>
        </p:nvSpPr>
        <p:spPr bwMode="auto">
          <a:xfrm>
            <a:off x="8630734" y="31354"/>
            <a:ext cx="1059636" cy="84318"/>
          </a:xfrm>
          <a:prstGeom prst="rect">
            <a:avLst/>
          </a:prstGeom>
          <a:solidFill>
            <a:schemeClr val="tx1"/>
          </a:solidFill>
          <a:ln>
            <a:noFill/>
          </a:ln>
        </p:spPr>
        <p:txBody>
          <a:bodyPr rot="0" vert="horz" wrap="square" lIns="0" tIns="0" rIns="0" bIns="0" anchor="ctr" anchorCtr="0" upright="1">
            <a:noAutofit/>
          </a:bodyPr>
          <a:lstStyle/>
          <a:p>
            <a:pPr>
              <a:lnSpc>
                <a:spcPct val="96000"/>
              </a:lnSpc>
              <a:spcBef>
                <a:spcPts val="286"/>
              </a:spcBef>
            </a:pPr>
            <a:r>
              <a:rPr lang="en-US" sz="571" noProof="0" dirty="0">
                <a:solidFill>
                  <a:srgbClr val="FFFFFF"/>
                </a:solidFill>
                <a:latin typeface="Helvetica" panose="020B0604020202020204" pitchFamily="34" charset="0"/>
                <a:ea typeface="Verdana" panose="020B0604030504040204" pitchFamily="34" charset="0"/>
                <a:cs typeface="Helvetica" panose="020B0604020202020204" pitchFamily="34" charset="0"/>
              </a:rPr>
              <a:t>TOC Outcomes and mid-impact</a:t>
            </a:r>
            <a:endParaRPr lang="en-US" sz="571" noProof="0" dirty="0">
              <a:latin typeface="Helvetica" panose="020B0604020202020204" pitchFamily="34" charset="0"/>
              <a:ea typeface="Verdana" panose="020B0604030504040204" pitchFamily="34" charset="0"/>
              <a:cs typeface="Helvetica" panose="020B0604020202020204" pitchFamily="34" charset="0"/>
            </a:endParaRPr>
          </a:p>
        </p:txBody>
      </p:sp>
      <p:sp>
        <p:nvSpPr>
          <p:cNvPr id="451" name="TextBox 450">
            <a:extLst>
              <a:ext uri="{FF2B5EF4-FFF2-40B4-BE49-F238E27FC236}">
                <a16:creationId xmlns:a16="http://schemas.microsoft.com/office/drawing/2014/main" id="{76494A0E-CE09-9223-A988-EDF31821E97F}"/>
              </a:ext>
            </a:extLst>
          </p:cNvPr>
          <p:cNvSpPr txBox="1"/>
          <p:nvPr/>
        </p:nvSpPr>
        <p:spPr>
          <a:xfrm>
            <a:off x="8569989" y="1026026"/>
            <a:ext cx="1143368" cy="180049"/>
          </a:xfrm>
          <a:prstGeom prst="rect">
            <a:avLst/>
          </a:prstGeom>
          <a:noFill/>
        </p:spPr>
        <p:txBody>
          <a:bodyPr wrap="square">
            <a:noAutofit/>
          </a:bodyPr>
          <a:lstStyle/>
          <a:p>
            <a:r>
              <a:rPr lang="en-US" sz="570" b="1" noProof="0" dirty="0">
                <a:solidFill>
                  <a:srgbClr val="FF0000"/>
                </a:solidFill>
                <a:latin typeface="Helvetica" panose="020B0604020202020204" pitchFamily="34" charset="0"/>
                <a:cs typeface="Helvetica" panose="020B0604020202020204" pitchFamily="34" charset="0"/>
              </a:rPr>
              <a:t>Policy matrix milestones</a:t>
            </a:r>
          </a:p>
        </p:txBody>
      </p:sp>
      <p:sp>
        <p:nvSpPr>
          <p:cNvPr id="452" name="Rounded Rectangle 126">
            <a:extLst>
              <a:ext uri="{FF2B5EF4-FFF2-40B4-BE49-F238E27FC236}">
                <a16:creationId xmlns:a16="http://schemas.microsoft.com/office/drawing/2014/main" id="{6277AE2F-67F2-81AA-6D8F-A067D493314A}"/>
              </a:ext>
            </a:extLst>
          </p:cNvPr>
          <p:cNvSpPr/>
          <p:nvPr/>
        </p:nvSpPr>
        <p:spPr>
          <a:xfrm>
            <a:off x="8656403" y="1204150"/>
            <a:ext cx="131566" cy="104468"/>
          </a:xfrm>
          <a:prstGeom prst="roundRect">
            <a:avLst/>
          </a:prstGeom>
          <a:solidFill>
            <a:schemeClr val="tx1">
              <a:lumMod val="65000"/>
              <a:lumOff val="3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US" sz="569" noProof="0" dirty="0">
                <a:latin typeface="Helvetica" panose="020B0604020202020204" pitchFamily="34" charset="0"/>
                <a:cs typeface="Helvetica" panose="020B0604020202020204" pitchFamily="34" charset="0"/>
              </a:rPr>
              <a:t>2a)</a:t>
            </a:r>
            <a:endParaRPr lang="en-US" sz="488" noProof="0" dirty="0">
              <a:latin typeface="Helvetica" panose="020B0604020202020204" pitchFamily="34" charset="0"/>
              <a:cs typeface="Helvetica" panose="020B0604020202020204" pitchFamily="34" charset="0"/>
            </a:endParaRPr>
          </a:p>
        </p:txBody>
      </p:sp>
      <p:sp>
        <p:nvSpPr>
          <p:cNvPr id="454" name="TextBox 453">
            <a:extLst>
              <a:ext uri="{FF2B5EF4-FFF2-40B4-BE49-F238E27FC236}">
                <a16:creationId xmlns:a16="http://schemas.microsoft.com/office/drawing/2014/main" id="{B2B0B7D2-C1DA-3F1B-3F22-64683C362EE4}"/>
              </a:ext>
            </a:extLst>
          </p:cNvPr>
          <p:cNvSpPr txBox="1"/>
          <p:nvPr/>
        </p:nvSpPr>
        <p:spPr>
          <a:xfrm>
            <a:off x="8713315" y="1177572"/>
            <a:ext cx="1120804" cy="180049"/>
          </a:xfrm>
          <a:prstGeom prst="rect">
            <a:avLst/>
          </a:prstGeom>
          <a:noFill/>
        </p:spPr>
        <p:txBody>
          <a:bodyPr wrap="square" rtlCol="0">
            <a:noAutofit/>
          </a:bodyPr>
          <a:lstStyle/>
          <a:p>
            <a:r>
              <a:rPr lang="en-US" sz="570" noProof="0" dirty="0">
                <a:latin typeface="Helvetica" panose="020B0604020202020204" pitchFamily="34" charset="0"/>
                <a:cs typeface="Helvetica" panose="020B0604020202020204" pitchFamily="34" charset="0"/>
              </a:rPr>
              <a:t>Mid-term outcome indicators</a:t>
            </a:r>
          </a:p>
        </p:txBody>
      </p:sp>
      <p:sp>
        <p:nvSpPr>
          <p:cNvPr id="455" name="Rectangle 454">
            <a:extLst>
              <a:ext uri="{FF2B5EF4-FFF2-40B4-BE49-F238E27FC236}">
                <a16:creationId xmlns:a16="http://schemas.microsoft.com/office/drawing/2014/main" id="{1D0F49B7-DD41-29F0-808F-3374D1F256A1}"/>
              </a:ext>
            </a:extLst>
          </p:cNvPr>
          <p:cNvSpPr/>
          <p:nvPr/>
        </p:nvSpPr>
        <p:spPr>
          <a:xfrm>
            <a:off x="8644536" y="823933"/>
            <a:ext cx="161767" cy="87845"/>
          </a:xfrm>
          <a:prstGeom prst="rect">
            <a:avLst/>
          </a:prstGeom>
          <a:solidFill>
            <a:schemeClr val="accent5">
              <a:lumMod val="40000"/>
              <a:lumOff val="6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0" noProof="0" dirty="0">
              <a:solidFill>
                <a:schemeClr val="tx1"/>
              </a:solidFill>
              <a:latin typeface="Helvetica" panose="020B0604020202020204" pitchFamily="34" charset="0"/>
              <a:cs typeface="Helvetica" panose="020B0604020202020204" pitchFamily="34" charset="0"/>
            </a:endParaRPr>
          </a:p>
        </p:txBody>
      </p:sp>
      <p:sp>
        <p:nvSpPr>
          <p:cNvPr id="457" name="Rectangle 456">
            <a:extLst>
              <a:ext uri="{FF2B5EF4-FFF2-40B4-BE49-F238E27FC236}">
                <a16:creationId xmlns:a16="http://schemas.microsoft.com/office/drawing/2014/main" id="{F4F366D1-6C79-6BA2-9641-321AAA58DB0A}"/>
              </a:ext>
            </a:extLst>
          </p:cNvPr>
          <p:cNvSpPr/>
          <p:nvPr/>
        </p:nvSpPr>
        <p:spPr>
          <a:xfrm>
            <a:off x="8644536" y="604947"/>
            <a:ext cx="161767" cy="87846"/>
          </a:xfrm>
          <a:prstGeom prst="rect">
            <a:avLst/>
          </a:prstGeom>
          <a:solidFill>
            <a:schemeClr val="accent1">
              <a:lumMod val="40000"/>
              <a:lumOff val="6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2" noProof="0" dirty="0">
              <a:solidFill>
                <a:schemeClr val="tx1"/>
              </a:solidFill>
              <a:latin typeface="Helvetica" panose="020B0604020202020204" pitchFamily="34" charset="0"/>
              <a:cs typeface="Helvetica" panose="020B0604020202020204" pitchFamily="34" charset="0"/>
            </a:endParaRPr>
          </a:p>
        </p:txBody>
      </p:sp>
      <p:sp>
        <p:nvSpPr>
          <p:cNvPr id="459" name="Rectangle 458">
            <a:extLst>
              <a:ext uri="{FF2B5EF4-FFF2-40B4-BE49-F238E27FC236}">
                <a16:creationId xmlns:a16="http://schemas.microsoft.com/office/drawing/2014/main" id="{6428DFBB-B794-0444-F39F-70908DEFB90F}"/>
              </a:ext>
            </a:extLst>
          </p:cNvPr>
          <p:cNvSpPr/>
          <p:nvPr/>
        </p:nvSpPr>
        <p:spPr>
          <a:xfrm>
            <a:off x="8644536" y="714440"/>
            <a:ext cx="161767" cy="87846"/>
          </a:xfrm>
          <a:prstGeom prst="rect">
            <a:avLst/>
          </a:prstGeom>
          <a:solidFill>
            <a:schemeClr val="accent2">
              <a:lumMod val="40000"/>
              <a:lumOff val="60000"/>
            </a:schemeClr>
          </a:solidFill>
          <a:ln w="12700">
            <a:solidFill>
              <a:schemeClr val="accent2">
                <a:lumMod val="60000"/>
                <a:lumOff val="4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2" noProof="0" dirty="0">
              <a:solidFill>
                <a:schemeClr val="tx1"/>
              </a:solidFill>
              <a:latin typeface="Helvetica" panose="020B0604020202020204" pitchFamily="34" charset="0"/>
              <a:cs typeface="Helvetica" panose="020B0604020202020204" pitchFamily="34" charset="0"/>
            </a:endParaRPr>
          </a:p>
          <a:p>
            <a:pPr algn="ctr"/>
            <a:endParaRPr lang="en-US" sz="602" noProof="0" dirty="0">
              <a:solidFill>
                <a:schemeClr val="tx1"/>
              </a:solidFill>
              <a:latin typeface="Helvetica" panose="020B0604020202020204" pitchFamily="34" charset="0"/>
              <a:cs typeface="Helvetica" panose="020B0604020202020204" pitchFamily="34" charset="0"/>
            </a:endParaRPr>
          </a:p>
          <a:p>
            <a:pPr algn="ctr"/>
            <a:endParaRPr lang="en-US" sz="602" noProof="0" dirty="0">
              <a:solidFill>
                <a:schemeClr val="tx1"/>
              </a:solidFill>
              <a:latin typeface="Helvetica" panose="020B0604020202020204" pitchFamily="34" charset="0"/>
              <a:cs typeface="Helvetica" panose="020B0604020202020204" pitchFamily="34" charset="0"/>
            </a:endParaRPr>
          </a:p>
        </p:txBody>
      </p:sp>
      <p:sp>
        <p:nvSpPr>
          <p:cNvPr id="460" name="Rectangle 459">
            <a:extLst>
              <a:ext uri="{FF2B5EF4-FFF2-40B4-BE49-F238E27FC236}">
                <a16:creationId xmlns:a16="http://schemas.microsoft.com/office/drawing/2014/main" id="{6E193E32-E044-1001-CA81-99288731A9E0}"/>
              </a:ext>
            </a:extLst>
          </p:cNvPr>
          <p:cNvSpPr/>
          <p:nvPr/>
        </p:nvSpPr>
        <p:spPr>
          <a:xfrm>
            <a:off x="8644536" y="933425"/>
            <a:ext cx="161767" cy="87845"/>
          </a:xfrm>
          <a:prstGeom prst="rect">
            <a:avLst/>
          </a:prstGeom>
          <a:solidFill>
            <a:schemeClr val="bg1">
              <a:lumMod val="85000"/>
            </a:schemeClr>
          </a:solidFill>
          <a:ln w="12700">
            <a:solidFill>
              <a:schemeClr val="bg2">
                <a:lumMod val="9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sz="602" noProof="0" dirty="0">
              <a:solidFill>
                <a:schemeClr val="tx1"/>
              </a:solidFill>
              <a:latin typeface="Helvetica" panose="020B0604020202020204" pitchFamily="34" charset="0"/>
              <a:cs typeface="Helvetica" panose="020B0604020202020204" pitchFamily="34" charset="0"/>
            </a:endParaRPr>
          </a:p>
        </p:txBody>
      </p:sp>
      <p:sp>
        <p:nvSpPr>
          <p:cNvPr id="461" name="TextBox 460">
            <a:extLst>
              <a:ext uri="{FF2B5EF4-FFF2-40B4-BE49-F238E27FC236}">
                <a16:creationId xmlns:a16="http://schemas.microsoft.com/office/drawing/2014/main" id="{88F795C5-6459-53B6-004C-C5D644BE2190}"/>
              </a:ext>
            </a:extLst>
          </p:cNvPr>
          <p:cNvSpPr txBox="1"/>
          <p:nvPr/>
        </p:nvSpPr>
        <p:spPr>
          <a:xfrm>
            <a:off x="8741899" y="776485"/>
            <a:ext cx="1120804" cy="180049"/>
          </a:xfrm>
          <a:prstGeom prst="rect">
            <a:avLst/>
          </a:prstGeom>
          <a:noFill/>
        </p:spPr>
        <p:txBody>
          <a:bodyPr wrap="square" rtlCol="0">
            <a:noAutofit/>
          </a:bodyPr>
          <a:lstStyle/>
          <a:p>
            <a:r>
              <a:rPr lang="en-US" sz="570" noProof="0" dirty="0">
                <a:latin typeface="Helvetica" panose="020B0604020202020204" pitchFamily="34" charset="0"/>
                <a:cs typeface="Helvetica" panose="020B0604020202020204" pitchFamily="34" charset="0"/>
              </a:rPr>
              <a:t>Key interventions – Pillar 3</a:t>
            </a:r>
          </a:p>
        </p:txBody>
      </p:sp>
      <p:sp>
        <p:nvSpPr>
          <p:cNvPr id="462" name="TextBox 461">
            <a:extLst>
              <a:ext uri="{FF2B5EF4-FFF2-40B4-BE49-F238E27FC236}">
                <a16:creationId xmlns:a16="http://schemas.microsoft.com/office/drawing/2014/main" id="{EBFA7690-410A-140A-A21B-FF47B7062A66}"/>
              </a:ext>
            </a:extLst>
          </p:cNvPr>
          <p:cNvSpPr txBox="1"/>
          <p:nvPr/>
        </p:nvSpPr>
        <p:spPr>
          <a:xfrm>
            <a:off x="8741899" y="559617"/>
            <a:ext cx="1120804" cy="180049"/>
          </a:xfrm>
          <a:prstGeom prst="rect">
            <a:avLst/>
          </a:prstGeom>
          <a:noFill/>
        </p:spPr>
        <p:txBody>
          <a:bodyPr wrap="square" rtlCol="0">
            <a:noAutofit/>
          </a:bodyPr>
          <a:lstStyle/>
          <a:p>
            <a:r>
              <a:rPr lang="en-US" sz="570" noProof="0" dirty="0">
                <a:latin typeface="Helvetica" panose="020B0604020202020204" pitchFamily="34" charset="0"/>
                <a:cs typeface="Helvetica" panose="020B0604020202020204" pitchFamily="34" charset="0"/>
              </a:rPr>
              <a:t>Key interventions – Pillar 1</a:t>
            </a:r>
          </a:p>
        </p:txBody>
      </p:sp>
      <p:sp>
        <p:nvSpPr>
          <p:cNvPr id="463" name="TextBox 462">
            <a:extLst>
              <a:ext uri="{FF2B5EF4-FFF2-40B4-BE49-F238E27FC236}">
                <a16:creationId xmlns:a16="http://schemas.microsoft.com/office/drawing/2014/main" id="{FDC14D35-964A-0D75-232E-9FB09E7B451D}"/>
              </a:ext>
            </a:extLst>
          </p:cNvPr>
          <p:cNvSpPr txBox="1"/>
          <p:nvPr/>
        </p:nvSpPr>
        <p:spPr>
          <a:xfrm>
            <a:off x="8741899" y="668051"/>
            <a:ext cx="1120804" cy="180049"/>
          </a:xfrm>
          <a:prstGeom prst="rect">
            <a:avLst/>
          </a:prstGeom>
          <a:noFill/>
        </p:spPr>
        <p:txBody>
          <a:bodyPr wrap="square" rtlCol="0">
            <a:noAutofit/>
          </a:bodyPr>
          <a:lstStyle/>
          <a:p>
            <a:r>
              <a:rPr lang="en-US" sz="570" noProof="0" dirty="0">
                <a:latin typeface="Helvetica" panose="020B0604020202020204" pitchFamily="34" charset="0"/>
                <a:cs typeface="Helvetica" panose="020B0604020202020204" pitchFamily="34" charset="0"/>
              </a:rPr>
              <a:t>Key interventions – Pillar 2</a:t>
            </a:r>
          </a:p>
        </p:txBody>
      </p:sp>
      <p:sp>
        <p:nvSpPr>
          <p:cNvPr id="464" name="TextBox 463">
            <a:extLst>
              <a:ext uri="{FF2B5EF4-FFF2-40B4-BE49-F238E27FC236}">
                <a16:creationId xmlns:a16="http://schemas.microsoft.com/office/drawing/2014/main" id="{3D0384BE-7A4F-9092-BB6D-BBE8BA77756A}"/>
              </a:ext>
            </a:extLst>
          </p:cNvPr>
          <p:cNvSpPr txBox="1"/>
          <p:nvPr/>
        </p:nvSpPr>
        <p:spPr>
          <a:xfrm>
            <a:off x="8741899" y="884918"/>
            <a:ext cx="1120804" cy="180049"/>
          </a:xfrm>
          <a:prstGeom prst="rect">
            <a:avLst/>
          </a:prstGeom>
          <a:noFill/>
        </p:spPr>
        <p:txBody>
          <a:bodyPr wrap="square" rtlCol="0">
            <a:noAutofit/>
          </a:bodyPr>
          <a:lstStyle/>
          <a:p>
            <a:r>
              <a:rPr lang="en-US" sz="570" noProof="0" dirty="0">
                <a:latin typeface="Helvetica" panose="020B0604020202020204" pitchFamily="34" charset="0"/>
                <a:cs typeface="Helvetica" panose="020B0604020202020204" pitchFamily="34" charset="0"/>
              </a:rPr>
              <a:t>Key interventions – Pillar 4</a:t>
            </a:r>
          </a:p>
        </p:txBody>
      </p:sp>
      <p:sp>
        <p:nvSpPr>
          <p:cNvPr id="465" name="Rounded Rectangle 1">
            <a:extLst>
              <a:ext uri="{FF2B5EF4-FFF2-40B4-BE49-F238E27FC236}">
                <a16:creationId xmlns:a16="http://schemas.microsoft.com/office/drawing/2014/main" id="{21469FB9-D5DB-2F75-0110-857C698B267D}"/>
              </a:ext>
            </a:extLst>
          </p:cNvPr>
          <p:cNvSpPr/>
          <p:nvPr/>
        </p:nvSpPr>
        <p:spPr>
          <a:xfrm>
            <a:off x="8592111" y="-541"/>
            <a:ext cx="1308287" cy="1568169"/>
          </a:xfrm>
          <a:prstGeom prst="roundRect">
            <a:avLst>
              <a:gd name="adj" fmla="val 3048"/>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dirty="0">
              <a:latin typeface="Helvetica" panose="020B0604020202020204" pitchFamily="34" charset="0"/>
              <a:cs typeface="Helvetica" panose="020B0604020202020204" pitchFamily="34" charset="0"/>
            </a:endParaRPr>
          </a:p>
        </p:txBody>
      </p:sp>
      <p:cxnSp>
        <p:nvCxnSpPr>
          <p:cNvPr id="468" name="Straight Arrow Connector 467">
            <a:extLst>
              <a:ext uri="{FF2B5EF4-FFF2-40B4-BE49-F238E27FC236}">
                <a16:creationId xmlns:a16="http://schemas.microsoft.com/office/drawing/2014/main" id="{AFD357DD-3047-277F-9344-5250CB81AB98}"/>
              </a:ext>
            </a:extLst>
          </p:cNvPr>
          <p:cNvCxnSpPr>
            <a:cxnSpLocks/>
          </p:cNvCxnSpPr>
          <p:nvPr/>
        </p:nvCxnSpPr>
        <p:spPr>
          <a:xfrm>
            <a:off x="8669666" y="1391970"/>
            <a:ext cx="324000" cy="0"/>
          </a:xfrm>
          <a:prstGeom prst="straightConnector1">
            <a:avLst/>
          </a:prstGeom>
          <a:ln w="952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471" name="Straight Arrow Connector 470">
            <a:extLst>
              <a:ext uri="{FF2B5EF4-FFF2-40B4-BE49-F238E27FC236}">
                <a16:creationId xmlns:a16="http://schemas.microsoft.com/office/drawing/2014/main" id="{3CA1BED1-FB3C-BAD4-E608-C12D321200C8}"/>
              </a:ext>
            </a:extLst>
          </p:cNvPr>
          <p:cNvCxnSpPr>
            <a:cxnSpLocks/>
          </p:cNvCxnSpPr>
          <p:nvPr/>
        </p:nvCxnSpPr>
        <p:spPr>
          <a:xfrm>
            <a:off x="8673228" y="1502593"/>
            <a:ext cx="324000" cy="0"/>
          </a:xfrm>
          <a:prstGeom prst="straightConnector1">
            <a:avLst/>
          </a:prstGeom>
          <a:ln w="9525">
            <a:solidFill>
              <a:schemeClr val="tx1"/>
            </a:solidFill>
            <a:prstDash val="sysDash"/>
            <a:tailEnd type="triangle"/>
          </a:ln>
        </p:spPr>
        <p:style>
          <a:lnRef idx="2">
            <a:schemeClr val="accent1"/>
          </a:lnRef>
          <a:fillRef idx="0">
            <a:schemeClr val="accent1"/>
          </a:fillRef>
          <a:effectRef idx="1">
            <a:schemeClr val="accent1"/>
          </a:effectRef>
          <a:fontRef idx="minor">
            <a:schemeClr val="tx1"/>
          </a:fontRef>
        </p:style>
      </p:cxnSp>
      <p:sp>
        <p:nvSpPr>
          <p:cNvPr id="472" name="TextBox 471">
            <a:extLst>
              <a:ext uri="{FF2B5EF4-FFF2-40B4-BE49-F238E27FC236}">
                <a16:creationId xmlns:a16="http://schemas.microsoft.com/office/drawing/2014/main" id="{023DD22D-6CA2-0013-BFA2-CB91ADE59B04}"/>
              </a:ext>
            </a:extLst>
          </p:cNvPr>
          <p:cNvSpPr txBox="1"/>
          <p:nvPr/>
        </p:nvSpPr>
        <p:spPr>
          <a:xfrm>
            <a:off x="8949251" y="1394997"/>
            <a:ext cx="1059635" cy="184666"/>
          </a:xfrm>
          <a:prstGeom prst="rect">
            <a:avLst/>
          </a:prstGeom>
          <a:noFill/>
        </p:spPr>
        <p:txBody>
          <a:bodyPr wrap="square" rtlCol="0">
            <a:noAutofit/>
          </a:bodyPr>
          <a:lstStyle/>
          <a:p>
            <a:r>
              <a:rPr lang="en-US" sz="570" noProof="0" dirty="0">
                <a:latin typeface="Helvetica" panose="020B0604020202020204" pitchFamily="34" charset="0"/>
                <a:cs typeface="Helvetica" panose="020B0604020202020204" pitchFamily="34" charset="0"/>
              </a:rPr>
              <a:t>Connections across pillars</a:t>
            </a:r>
          </a:p>
        </p:txBody>
      </p:sp>
      <p:sp>
        <p:nvSpPr>
          <p:cNvPr id="5" name="Rectangle 4">
            <a:extLst>
              <a:ext uri="{FF2B5EF4-FFF2-40B4-BE49-F238E27FC236}">
                <a16:creationId xmlns:a16="http://schemas.microsoft.com/office/drawing/2014/main" id="{EE80FE49-9577-5A62-7F6B-E36E30F97104}"/>
              </a:ext>
            </a:extLst>
          </p:cNvPr>
          <p:cNvSpPr/>
          <p:nvPr/>
        </p:nvSpPr>
        <p:spPr>
          <a:xfrm>
            <a:off x="2411753" y="4039478"/>
            <a:ext cx="546261" cy="553998"/>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dirty="0">
                <a:solidFill>
                  <a:schemeClr val="tx1"/>
                </a:solidFill>
                <a:latin typeface="Helvetica" panose="020B0604020202020204" pitchFamily="34" charset="0"/>
                <a:cs typeface="Helvetica" panose="020B0604020202020204" pitchFamily="34" charset="0"/>
              </a:rPr>
              <a:t>Capacity building to strengthen civil registration system</a:t>
            </a:r>
          </a:p>
          <a:p>
            <a:pPr algn="ctr"/>
            <a:r>
              <a:rPr lang="en-US" sz="600" noProof="0" dirty="0">
                <a:solidFill>
                  <a:schemeClr val="tx1"/>
                </a:solidFill>
                <a:latin typeface="Helvetica" panose="020B0604020202020204" pitchFamily="34" charset="0"/>
                <a:cs typeface="Helvetica" panose="020B0604020202020204" pitchFamily="34" charset="0"/>
              </a:rPr>
              <a:t>3.2</a:t>
            </a:r>
          </a:p>
        </p:txBody>
      </p:sp>
      <p:sp>
        <p:nvSpPr>
          <p:cNvPr id="569" name="docshape18">
            <a:extLst>
              <a:ext uri="{FF2B5EF4-FFF2-40B4-BE49-F238E27FC236}">
                <a16:creationId xmlns:a16="http://schemas.microsoft.com/office/drawing/2014/main" id="{05FE1E6A-DD5E-9CD5-3B6F-90D1A1246AB3}"/>
              </a:ext>
            </a:extLst>
          </p:cNvPr>
          <p:cNvSpPr txBox="1">
            <a:spLocks/>
          </p:cNvSpPr>
          <p:nvPr/>
        </p:nvSpPr>
        <p:spPr bwMode="auto">
          <a:xfrm>
            <a:off x="4738765" y="4307294"/>
            <a:ext cx="1112107" cy="369332"/>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Support youth and adolescents to remain in </a:t>
            </a:r>
            <a:r>
              <a:rPr lang="en-US" dirty="0"/>
              <a:t>skills development education</a:t>
            </a:r>
          </a:p>
          <a:p>
            <a:r>
              <a:rPr lang="en-US" noProof="0" dirty="0"/>
              <a:t>1.9</a:t>
            </a:r>
          </a:p>
        </p:txBody>
      </p:sp>
      <p:cxnSp>
        <p:nvCxnSpPr>
          <p:cNvPr id="113" name="Elbow Connector 73">
            <a:extLst>
              <a:ext uri="{FF2B5EF4-FFF2-40B4-BE49-F238E27FC236}">
                <a16:creationId xmlns:a16="http://schemas.microsoft.com/office/drawing/2014/main" id="{B4E16AEF-CBF0-7A52-A920-FBF8C0E1F603}"/>
              </a:ext>
            </a:extLst>
          </p:cNvPr>
          <p:cNvCxnSpPr>
            <a:cxnSpLocks/>
          </p:cNvCxnSpPr>
          <p:nvPr/>
        </p:nvCxnSpPr>
        <p:spPr>
          <a:xfrm rot="10800000">
            <a:off x="1511137" y="4575308"/>
            <a:ext cx="1200017" cy="195670"/>
          </a:xfrm>
          <a:prstGeom prst="bentConnector3">
            <a:avLst>
              <a:gd name="adj1" fmla="val 10016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33" name="Elbow Connector 73">
            <a:extLst>
              <a:ext uri="{FF2B5EF4-FFF2-40B4-BE49-F238E27FC236}">
                <a16:creationId xmlns:a16="http://schemas.microsoft.com/office/drawing/2014/main" id="{95A55168-F19B-8E62-07B8-8D188E9FAFA0}"/>
              </a:ext>
            </a:extLst>
          </p:cNvPr>
          <p:cNvCxnSpPr>
            <a:cxnSpLocks/>
            <a:stCxn id="584" idx="1"/>
            <a:endCxn id="13" idx="2"/>
          </p:cNvCxnSpPr>
          <p:nvPr/>
        </p:nvCxnSpPr>
        <p:spPr>
          <a:xfrm rot="10800000">
            <a:off x="3679090" y="6126077"/>
            <a:ext cx="615807" cy="23750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25" name="TextBox 324">
            <a:extLst>
              <a:ext uri="{FF2B5EF4-FFF2-40B4-BE49-F238E27FC236}">
                <a16:creationId xmlns:a16="http://schemas.microsoft.com/office/drawing/2014/main" id="{EBF2862E-9EE5-FD3D-131B-7F577B22F326}"/>
              </a:ext>
            </a:extLst>
          </p:cNvPr>
          <p:cNvSpPr txBox="1">
            <a:spLocks/>
          </p:cNvSpPr>
          <p:nvPr/>
        </p:nvSpPr>
        <p:spPr>
          <a:xfrm>
            <a:off x="8765757" y="3813346"/>
            <a:ext cx="389239" cy="651709"/>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Scaling up financial inclusion</a:t>
            </a:r>
          </a:p>
          <a:p>
            <a:r>
              <a:rPr lang="en-US" dirty="0"/>
              <a:t>2.5</a:t>
            </a:r>
            <a:endParaRPr lang="en-US" noProof="0" dirty="0"/>
          </a:p>
        </p:txBody>
      </p:sp>
      <p:sp>
        <p:nvSpPr>
          <p:cNvPr id="333" name="TextBox 332">
            <a:extLst>
              <a:ext uri="{FF2B5EF4-FFF2-40B4-BE49-F238E27FC236}">
                <a16:creationId xmlns:a16="http://schemas.microsoft.com/office/drawing/2014/main" id="{62E1C77E-1A1C-4630-B370-8CEF2E573FA9}"/>
              </a:ext>
            </a:extLst>
          </p:cNvPr>
          <p:cNvSpPr txBox="1"/>
          <p:nvPr/>
        </p:nvSpPr>
        <p:spPr>
          <a:xfrm>
            <a:off x="6555275" y="4154755"/>
            <a:ext cx="532446" cy="429860"/>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dirty="0"/>
              <a:t>Digitized training for entrepreneurs</a:t>
            </a:r>
          </a:p>
          <a:p>
            <a:r>
              <a:rPr lang="en-US" noProof="0" dirty="0"/>
              <a:t>2.6</a:t>
            </a:r>
          </a:p>
        </p:txBody>
      </p:sp>
      <p:sp>
        <p:nvSpPr>
          <p:cNvPr id="335" name="TextBox 334">
            <a:extLst>
              <a:ext uri="{FF2B5EF4-FFF2-40B4-BE49-F238E27FC236}">
                <a16:creationId xmlns:a16="http://schemas.microsoft.com/office/drawing/2014/main" id="{D83AA309-353D-833C-1C33-CBC3E9B4D706}"/>
              </a:ext>
            </a:extLst>
          </p:cNvPr>
          <p:cNvSpPr txBox="1"/>
          <p:nvPr/>
        </p:nvSpPr>
        <p:spPr>
          <a:xfrm>
            <a:off x="6006332" y="4145584"/>
            <a:ext cx="509871" cy="440629"/>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dirty="0"/>
              <a:t>Promotion of income generating activities</a:t>
            </a:r>
          </a:p>
          <a:p>
            <a:r>
              <a:rPr lang="en-US" noProof="0" dirty="0"/>
              <a:t>2.4</a:t>
            </a:r>
          </a:p>
        </p:txBody>
      </p:sp>
      <p:sp>
        <p:nvSpPr>
          <p:cNvPr id="30" name="TextBox 29">
            <a:extLst>
              <a:ext uri="{FF2B5EF4-FFF2-40B4-BE49-F238E27FC236}">
                <a16:creationId xmlns:a16="http://schemas.microsoft.com/office/drawing/2014/main" id="{777492A2-2227-5740-0F4B-DF777AF184F4}"/>
              </a:ext>
            </a:extLst>
          </p:cNvPr>
          <p:cNvSpPr txBox="1"/>
          <p:nvPr/>
        </p:nvSpPr>
        <p:spPr>
          <a:xfrm>
            <a:off x="9187907" y="3817000"/>
            <a:ext cx="591093" cy="654880"/>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Capacity building to promoting</a:t>
            </a:r>
          </a:p>
          <a:p>
            <a:r>
              <a:rPr lang="en-US" noProof="0" dirty="0"/>
              <a:t>entrepreneurship</a:t>
            </a:r>
          </a:p>
          <a:p>
            <a:r>
              <a:rPr lang="en-US" dirty="0"/>
              <a:t>2.4</a:t>
            </a:r>
            <a:endParaRPr lang="en-US" noProof="0" dirty="0"/>
          </a:p>
        </p:txBody>
      </p:sp>
      <p:sp>
        <p:nvSpPr>
          <p:cNvPr id="606" name="TextBox 605">
            <a:extLst>
              <a:ext uri="{FF2B5EF4-FFF2-40B4-BE49-F238E27FC236}">
                <a16:creationId xmlns:a16="http://schemas.microsoft.com/office/drawing/2014/main" id="{95660A96-2BD7-AD5E-E186-27C1FCC16089}"/>
              </a:ext>
            </a:extLst>
          </p:cNvPr>
          <p:cNvSpPr txBox="1"/>
          <p:nvPr/>
        </p:nvSpPr>
        <p:spPr>
          <a:xfrm>
            <a:off x="8618570" y="6097612"/>
            <a:ext cx="514764" cy="363101"/>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solidFill>
                  <a:schemeClr val="tx1"/>
                </a:solidFill>
              </a:rPr>
              <a:t>Advocacy and awareness raising</a:t>
            </a:r>
          </a:p>
          <a:p>
            <a:r>
              <a:rPr lang="en-US" noProof="0" dirty="0">
                <a:solidFill>
                  <a:schemeClr val="tx1"/>
                </a:solidFill>
              </a:rPr>
              <a:t>4.3</a:t>
            </a:r>
          </a:p>
        </p:txBody>
      </p:sp>
      <p:cxnSp>
        <p:nvCxnSpPr>
          <p:cNvPr id="623" name="Elbow Connector 73">
            <a:extLst>
              <a:ext uri="{FF2B5EF4-FFF2-40B4-BE49-F238E27FC236}">
                <a16:creationId xmlns:a16="http://schemas.microsoft.com/office/drawing/2014/main" id="{8534544A-61C0-EA7A-1A07-55DCA55C2CE2}"/>
              </a:ext>
            </a:extLst>
          </p:cNvPr>
          <p:cNvCxnSpPr>
            <a:cxnSpLocks/>
            <a:stCxn id="606" idx="0"/>
            <a:endCxn id="2" idx="1"/>
          </p:cNvCxnSpPr>
          <p:nvPr/>
        </p:nvCxnSpPr>
        <p:spPr>
          <a:xfrm rot="5400000" flipH="1" flipV="1">
            <a:off x="8970295" y="5904685"/>
            <a:ext cx="98584" cy="28727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5" name="TextBox 44">
            <a:extLst>
              <a:ext uri="{FF2B5EF4-FFF2-40B4-BE49-F238E27FC236}">
                <a16:creationId xmlns:a16="http://schemas.microsoft.com/office/drawing/2014/main" id="{78CF1AB6-7446-C74F-A541-547B767CA129}"/>
              </a:ext>
            </a:extLst>
          </p:cNvPr>
          <p:cNvSpPr txBox="1"/>
          <p:nvPr/>
        </p:nvSpPr>
        <p:spPr>
          <a:xfrm>
            <a:off x="8947513" y="1293119"/>
            <a:ext cx="1059635" cy="184666"/>
          </a:xfrm>
          <a:prstGeom prst="rect">
            <a:avLst/>
          </a:prstGeom>
          <a:noFill/>
        </p:spPr>
        <p:txBody>
          <a:bodyPr wrap="square" rtlCol="0">
            <a:noAutofit/>
          </a:bodyPr>
          <a:lstStyle/>
          <a:p>
            <a:r>
              <a:rPr lang="en-US" sz="570" noProof="0" dirty="0">
                <a:latin typeface="Helvetica" panose="020B0604020202020204" pitchFamily="34" charset="0"/>
                <a:cs typeface="Helvetica" panose="020B0604020202020204" pitchFamily="34" charset="0"/>
              </a:rPr>
              <a:t>Connections within pillars</a:t>
            </a:r>
          </a:p>
        </p:txBody>
      </p:sp>
      <p:sp>
        <p:nvSpPr>
          <p:cNvPr id="3" name="docshape22">
            <a:extLst>
              <a:ext uri="{FF2B5EF4-FFF2-40B4-BE49-F238E27FC236}">
                <a16:creationId xmlns:a16="http://schemas.microsoft.com/office/drawing/2014/main" id="{3BA04FD5-32E7-6ECA-E40D-1F98C6E029DB}"/>
              </a:ext>
            </a:extLst>
          </p:cNvPr>
          <p:cNvSpPr txBox="1">
            <a:spLocks/>
          </p:cNvSpPr>
          <p:nvPr/>
        </p:nvSpPr>
        <p:spPr bwMode="auto">
          <a:xfrm>
            <a:off x="1386430" y="3308064"/>
            <a:ext cx="624875" cy="350865"/>
          </a:xfrm>
          <a:prstGeom prst="rect">
            <a:avLst/>
          </a:prstGeom>
          <a:solidFill>
            <a:srgbClr val="942093"/>
          </a:solidFill>
          <a:ln>
            <a:noFill/>
          </a:ln>
        </p:spPr>
        <p:txBody>
          <a:bodyPr rot="0" vert="horz" wrap="square" lIns="0" tIns="0" rIns="0" bIns="0" anchor="t" anchorCtr="0" upright="1">
            <a:spAutoFit/>
          </a:bodyPr>
          <a:lstStyle/>
          <a:p>
            <a:pPr marL="12933" algn="ctr">
              <a:spcBef>
                <a:spcPts val="4"/>
              </a:spcBef>
            </a:pPr>
            <a:r>
              <a:rPr lang="en-US" sz="570" b="1"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3.5</a:t>
            </a:r>
            <a:r>
              <a:rPr lang="en-US" sz="570"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C</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omplementary</a:t>
            </a:r>
            <a:r>
              <a:rPr lang="en-US" sz="570" spc="-2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partner-delivered</a:t>
            </a:r>
            <a:r>
              <a:rPr lang="en-US" sz="570" spc="-2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social</a:t>
            </a:r>
            <a:r>
              <a:rPr lang="en-US" sz="570" spc="-2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US" sz="570" b="1" spc="-2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a:t>
            </a:r>
            <a:r>
              <a:rPr lang="en-US"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rotection</a:t>
            </a:r>
            <a:r>
              <a:rPr lang="en-US"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p>
        </p:txBody>
      </p:sp>
      <p:sp>
        <p:nvSpPr>
          <p:cNvPr id="503" name="Rounded Rectangle 116">
            <a:extLst>
              <a:ext uri="{FF2B5EF4-FFF2-40B4-BE49-F238E27FC236}">
                <a16:creationId xmlns:a16="http://schemas.microsoft.com/office/drawing/2014/main" id="{9D5025BE-C201-8327-BD85-35A2AD90AC9E}"/>
              </a:ext>
            </a:extLst>
          </p:cNvPr>
          <p:cNvSpPr/>
          <p:nvPr/>
        </p:nvSpPr>
        <p:spPr>
          <a:xfrm>
            <a:off x="9046205" y="5866624"/>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US" sz="569" noProof="0" dirty="0">
                <a:solidFill>
                  <a:schemeClr val="bg1"/>
                </a:solidFill>
                <a:latin typeface="Helvetica" panose="020B0604020202020204" pitchFamily="34" charset="0"/>
                <a:cs typeface="Helvetica" panose="020B0604020202020204" pitchFamily="34" charset="0"/>
              </a:rPr>
              <a:t>4e</a:t>
            </a:r>
            <a:endParaRPr lang="en-US" sz="488" noProof="0" dirty="0">
              <a:solidFill>
                <a:schemeClr val="bg1"/>
              </a:solidFill>
              <a:latin typeface="Helvetica" panose="020B0604020202020204" pitchFamily="34" charset="0"/>
              <a:cs typeface="Helvetica" panose="020B0604020202020204" pitchFamily="34" charset="0"/>
            </a:endParaRPr>
          </a:p>
        </p:txBody>
      </p:sp>
      <p:cxnSp>
        <p:nvCxnSpPr>
          <p:cNvPr id="510" name="Elbow Connector 73">
            <a:extLst>
              <a:ext uri="{FF2B5EF4-FFF2-40B4-BE49-F238E27FC236}">
                <a16:creationId xmlns:a16="http://schemas.microsoft.com/office/drawing/2014/main" id="{4DE1A287-19D9-EDCC-B711-8AE6731ECEF4}"/>
              </a:ext>
            </a:extLst>
          </p:cNvPr>
          <p:cNvCxnSpPr>
            <a:cxnSpLocks/>
            <a:stCxn id="559" idx="3"/>
            <a:endCxn id="20" idx="2"/>
          </p:cNvCxnSpPr>
          <p:nvPr/>
        </p:nvCxnSpPr>
        <p:spPr>
          <a:xfrm flipV="1">
            <a:off x="9360262" y="6524625"/>
            <a:ext cx="161754" cy="17722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9" name="Rectangle 18">
            <a:extLst>
              <a:ext uri="{FF2B5EF4-FFF2-40B4-BE49-F238E27FC236}">
                <a16:creationId xmlns:a16="http://schemas.microsoft.com/office/drawing/2014/main" id="{3F4D6120-4B58-458C-1F8E-8B05C02C605D}"/>
              </a:ext>
            </a:extLst>
          </p:cNvPr>
          <p:cNvSpPr/>
          <p:nvPr/>
        </p:nvSpPr>
        <p:spPr>
          <a:xfrm>
            <a:off x="-2439" y="100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dirty="0">
              <a:latin typeface="Helvetica" pitchFamily="2" charset="0"/>
            </a:endParaRPr>
          </a:p>
        </p:txBody>
      </p:sp>
      <p:sp>
        <p:nvSpPr>
          <p:cNvPr id="21" name="TextBox 20">
            <a:extLst>
              <a:ext uri="{FF2B5EF4-FFF2-40B4-BE49-F238E27FC236}">
                <a16:creationId xmlns:a16="http://schemas.microsoft.com/office/drawing/2014/main" id="{1AD078E9-670D-1721-6030-9279CCF8500B}"/>
              </a:ext>
            </a:extLst>
          </p:cNvPr>
          <p:cNvSpPr txBox="1"/>
          <p:nvPr/>
        </p:nvSpPr>
        <p:spPr>
          <a:xfrm>
            <a:off x="25692" y="74425"/>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dirty="0">
                <a:latin typeface="Helvetica" pitchFamily="2" charset="0"/>
                <a:cs typeface="Helvetica" panose="020B0604020202020204" pitchFamily="34" charset="0"/>
              </a:rPr>
              <a:t>SUDAN</a:t>
            </a:r>
            <a:endParaRPr lang="en-US" sz="600" b="1" noProof="0" dirty="0">
              <a:latin typeface="Helvetica" pitchFamily="2" charset="0"/>
              <a:cs typeface="Helvetica" panose="020B0604020202020204" pitchFamily="34" charset="0"/>
            </a:endParaRPr>
          </a:p>
          <a:p>
            <a:pPr algn="ctr"/>
            <a:r>
              <a:rPr lang="en-US" sz="600" noProof="0" dirty="0">
                <a:latin typeface="Helvetica" pitchFamily="2" charset="0"/>
                <a:cs typeface="Helvetica" panose="020B0604020202020204" pitchFamily="34" charset="0"/>
              </a:rPr>
              <a:t>March 2026</a:t>
            </a:r>
          </a:p>
        </p:txBody>
      </p:sp>
      <p:sp>
        <p:nvSpPr>
          <p:cNvPr id="23" name="Rectangle 22">
            <a:extLst>
              <a:ext uri="{FF2B5EF4-FFF2-40B4-BE49-F238E27FC236}">
                <a16:creationId xmlns:a16="http://schemas.microsoft.com/office/drawing/2014/main" id="{BCF944FF-1946-A470-FBD4-DC1BDE085DA8}"/>
              </a:ext>
            </a:extLst>
          </p:cNvPr>
          <p:cNvSpPr/>
          <p:nvPr/>
        </p:nvSpPr>
        <p:spPr>
          <a:xfrm>
            <a:off x="1285369" y="1403542"/>
            <a:ext cx="1223532" cy="358231"/>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US" sz="602" noProof="0" dirty="0">
                <a:latin typeface="Helvetica" panose="020B0604020202020204" pitchFamily="34" charset="0"/>
                <a:cs typeface="Helvetica" panose="020B0604020202020204" pitchFamily="34" charset="0"/>
              </a:rPr>
              <a:t>Access to basic services improved or enhanced, including through inclusion in national systems</a:t>
            </a:r>
          </a:p>
        </p:txBody>
      </p:sp>
      <p:cxnSp>
        <p:nvCxnSpPr>
          <p:cNvPr id="49" name="Elbow Connector 91">
            <a:extLst>
              <a:ext uri="{FF2B5EF4-FFF2-40B4-BE49-F238E27FC236}">
                <a16:creationId xmlns:a16="http://schemas.microsoft.com/office/drawing/2014/main" id="{FB316140-DFDA-DADB-1973-E509ACF9980C}"/>
              </a:ext>
            </a:extLst>
          </p:cNvPr>
          <p:cNvCxnSpPr>
            <a:cxnSpLocks/>
            <a:stCxn id="23" idx="0"/>
          </p:cNvCxnSpPr>
          <p:nvPr/>
        </p:nvCxnSpPr>
        <p:spPr>
          <a:xfrm rot="5400000" flipH="1" flipV="1">
            <a:off x="1693451" y="1118140"/>
            <a:ext cx="489086" cy="81718"/>
          </a:xfrm>
          <a:prstGeom prst="bentConnector3">
            <a:avLst>
              <a:gd name="adj1" fmla="val -1446"/>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489" name="Elbow Connector 121">
            <a:extLst>
              <a:ext uri="{FF2B5EF4-FFF2-40B4-BE49-F238E27FC236}">
                <a16:creationId xmlns:a16="http://schemas.microsoft.com/office/drawing/2014/main" id="{65BED542-8DA1-7DAB-5628-676553AAA72B}"/>
              </a:ext>
            </a:extLst>
          </p:cNvPr>
          <p:cNvCxnSpPr>
            <a:cxnSpLocks/>
            <a:endCxn id="304" idx="1"/>
          </p:cNvCxnSpPr>
          <p:nvPr/>
        </p:nvCxnSpPr>
        <p:spPr>
          <a:xfrm flipV="1">
            <a:off x="3614642" y="1200582"/>
            <a:ext cx="324948" cy="136385"/>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526" name="Rectangle 525">
            <a:extLst>
              <a:ext uri="{FF2B5EF4-FFF2-40B4-BE49-F238E27FC236}">
                <a16:creationId xmlns:a16="http://schemas.microsoft.com/office/drawing/2014/main" id="{0E0458EB-717B-4C58-90EB-70A42857960D}"/>
              </a:ext>
            </a:extLst>
          </p:cNvPr>
          <p:cNvSpPr/>
          <p:nvPr/>
        </p:nvSpPr>
        <p:spPr>
          <a:xfrm>
            <a:off x="5913734" y="1304723"/>
            <a:ext cx="939483" cy="238656"/>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2" noProof="0" dirty="0">
                <a:latin typeface="Helvetica" panose="020B0604020202020204" pitchFamily="34" charset="0"/>
                <a:cs typeface="Helvetica" panose="020B0604020202020204" pitchFamily="34" charset="0"/>
              </a:rPr>
              <a:t>Livelihood of FDPs and HCs </a:t>
            </a:r>
            <a:r>
              <a:rPr lang="en-US" sz="602" noProof="0" dirty="0" err="1">
                <a:latin typeface="Helvetica" panose="020B0604020202020204" pitchFamily="34" charset="0"/>
                <a:cs typeface="Helvetica" panose="020B0604020202020204" pitchFamily="34" charset="0"/>
              </a:rPr>
              <a:t>stregthened</a:t>
            </a:r>
            <a:endParaRPr lang="en-US" sz="602" noProof="0" dirty="0">
              <a:latin typeface="Helvetica" panose="020B0604020202020204" pitchFamily="34" charset="0"/>
              <a:cs typeface="Helvetica" panose="020B0604020202020204" pitchFamily="34" charset="0"/>
            </a:endParaRPr>
          </a:p>
        </p:txBody>
      </p:sp>
      <p:cxnSp>
        <p:nvCxnSpPr>
          <p:cNvPr id="529" name="Elbow Connector 317">
            <a:extLst>
              <a:ext uri="{FF2B5EF4-FFF2-40B4-BE49-F238E27FC236}">
                <a16:creationId xmlns:a16="http://schemas.microsoft.com/office/drawing/2014/main" id="{834E14BC-2787-8B7C-9C21-773213D9CBA6}"/>
              </a:ext>
            </a:extLst>
          </p:cNvPr>
          <p:cNvCxnSpPr>
            <a:cxnSpLocks/>
            <a:stCxn id="526" idx="0"/>
            <a:endCxn id="330" idx="1"/>
          </p:cNvCxnSpPr>
          <p:nvPr/>
        </p:nvCxnSpPr>
        <p:spPr>
          <a:xfrm rot="5400000" flipH="1" flipV="1">
            <a:off x="6691243" y="904040"/>
            <a:ext cx="92916" cy="708450"/>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532" name="Elbow Connector 317">
            <a:extLst>
              <a:ext uri="{FF2B5EF4-FFF2-40B4-BE49-F238E27FC236}">
                <a16:creationId xmlns:a16="http://schemas.microsoft.com/office/drawing/2014/main" id="{4C068B85-256D-6EB4-9F2B-BB0F3C81B68C}"/>
              </a:ext>
            </a:extLst>
          </p:cNvPr>
          <p:cNvCxnSpPr>
            <a:cxnSpLocks/>
            <a:stCxn id="330" idx="0"/>
            <a:endCxn id="305" idx="2"/>
          </p:cNvCxnSpPr>
          <p:nvPr/>
        </p:nvCxnSpPr>
        <p:spPr>
          <a:xfrm rot="16200000" flipV="1">
            <a:off x="7320314" y="787057"/>
            <a:ext cx="314138" cy="324182"/>
          </a:xfrm>
          <a:prstGeom prst="bentConnector3">
            <a:avLst>
              <a:gd name="adj1" fmla="val -793"/>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73" name="Elbow Connector 73">
            <a:extLst>
              <a:ext uri="{FF2B5EF4-FFF2-40B4-BE49-F238E27FC236}">
                <a16:creationId xmlns:a16="http://schemas.microsoft.com/office/drawing/2014/main" id="{797D35AB-7817-1416-68AA-ABF74873E1C2}"/>
              </a:ext>
            </a:extLst>
          </p:cNvPr>
          <p:cNvCxnSpPr>
            <a:cxnSpLocks/>
            <a:stCxn id="3" idx="0"/>
            <a:endCxn id="56" idx="2"/>
          </p:cNvCxnSpPr>
          <p:nvPr/>
        </p:nvCxnSpPr>
        <p:spPr>
          <a:xfrm rot="5400000" flipH="1" flipV="1">
            <a:off x="1482842" y="2875430"/>
            <a:ext cx="648661" cy="21660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7" name="Elbow Connector 73">
            <a:extLst>
              <a:ext uri="{FF2B5EF4-FFF2-40B4-BE49-F238E27FC236}">
                <a16:creationId xmlns:a16="http://schemas.microsoft.com/office/drawing/2014/main" id="{C6EADBF9-C1F3-7446-A972-AF46BAE7F53A}"/>
              </a:ext>
            </a:extLst>
          </p:cNvPr>
          <p:cNvCxnSpPr>
            <a:cxnSpLocks/>
            <a:stCxn id="9" idx="1"/>
          </p:cNvCxnSpPr>
          <p:nvPr/>
        </p:nvCxnSpPr>
        <p:spPr>
          <a:xfrm rot="10800000">
            <a:off x="204952" y="4686092"/>
            <a:ext cx="615014" cy="1901468"/>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87" name="Elbow Connector 73">
            <a:extLst>
              <a:ext uri="{FF2B5EF4-FFF2-40B4-BE49-F238E27FC236}">
                <a16:creationId xmlns:a16="http://schemas.microsoft.com/office/drawing/2014/main" id="{E1D97925-EEFE-4D2E-B673-784037056CAA}"/>
              </a:ext>
            </a:extLst>
          </p:cNvPr>
          <p:cNvCxnSpPr>
            <a:cxnSpLocks/>
          </p:cNvCxnSpPr>
          <p:nvPr/>
        </p:nvCxnSpPr>
        <p:spPr>
          <a:xfrm rot="16200000" flipV="1">
            <a:off x="704234" y="3827005"/>
            <a:ext cx="1658977" cy="1299169"/>
          </a:xfrm>
          <a:prstGeom prst="bentConnector3">
            <a:avLst>
              <a:gd name="adj1" fmla="val 26575"/>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92" name="Elbow Connector 73">
            <a:extLst>
              <a:ext uri="{FF2B5EF4-FFF2-40B4-BE49-F238E27FC236}">
                <a16:creationId xmlns:a16="http://schemas.microsoft.com/office/drawing/2014/main" id="{1000C85C-7301-9BF6-F94A-9511CF3E2446}"/>
              </a:ext>
            </a:extLst>
          </p:cNvPr>
          <p:cNvCxnSpPr>
            <a:cxnSpLocks/>
          </p:cNvCxnSpPr>
          <p:nvPr/>
        </p:nvCxnSpPr>
        <p:spPr>
          <a:xfrm rot="10800000">
            <a:off x="2114006" y="4597933"/>
            <a:ext cx="597836" cy="172859"/>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8" name="TextBox 47">
            <a:extLst>
              <a:ext uri="{FF2B5EF4-FFF2-40B4-BE49-F238E27FC236}">
                <a16:creationId xmlns:a16="http://schemas.microsoft.com/office/drawing/2014/main" id="{C723907C-E323-C79F-88E4-E67FBA625236}"/>
              </a:ext>
            </a:extLst>
          </p:cNvPr>
          <p:cNvSpPr txBox="1"/>
          <p:nvPr/>
        </p:nvSpPr>
        <p:spPr>
          <a:xfrm>
            <a:off x="5390511" y="4911504"/>
            <a:ext cx="662248" cy="369332"/>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Develop capacities of adolescents</a:t>
            </a:r>
          </a:p>
          <a:p>
            <a:r>
              <a:rPr lang="en-US" dirty="0"/>
              <a:t>1.4</a:t>
            </a:r>
            <a:endParaRPr lang="en-US" noProof="0" dirty="0"/>
          </a:p>
        </p:txBody>
      </p:sp>
      <p:sp>
        <p:nvSpPr>
          <p:cNvPr id="25" name="TextBox 24">
            <a:extLst>
              <a:ext uri="{FF2B5EF4-FFF2-40B4-BE49-F238E27FC236}">
                <a16:creationId xmlns:a16="http://schemas.microsoft.com/office/drawing/2014/main" id="{2C33F636-2DB3-180A-7354-B812B22DAA49}"/>
              </a:ext>
            </a:extLst>
          </p:cNvPr>
          <p:cNvSpPr txBox="1"/>
          <p:nvPr/>
        </p:nvSpPr>
        <p:spPr>
          <a:xfrm>
            <a:off x="3448268" y="3104503"/>
            <a:ext cx="1034831" cy="301018"/>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Access to children to formal and formal education</a:t>
            </a:r>
          </a:p>
          <a:p>
            <a:r>
              <a:rPr lang="en-US" dirty="0"/>
              <a:t>1.1</a:t>
            </a:r>
            <a:endParaRPr lang="en-US" noProof="0" dirty="0"/>
          </a:p>
        </p:txBody>
      </p:sp>
      <p:sp>
        <p:nvSpPr>
          <p:cNvPr id="69" name="Rectangle 68">
            <a:extLst>
              <a:ext uri="{FF2B5EF4-FFF2-40B4-BE49-F238E27FC236}">
                <a16:creationId xmlns:a16="http://schemas.microsoft.com/office/drawing/2014/main" id="{9CD35D3A-8D74-C62E-FADA-BF7DCA901DE6}"/>
              </a:ext>
            </a:extLst>
          </p:cNvPr>
          <p:cNvSpPr/>
          <p:nvPr/>
        </p:nvSpPr>
        <p:spPr>
          <a:xfrm>
            <a:off x="3263503" y="4843604"/>
            <a:ext cx="831170" cy="356100"/>
          </a:xfrm>
          <a:prstGeom prst="rect">
            <a:avLst/>
          </a:prstGeom>
          <a:solidFill>
            <a:schemeClr val="accent1">
              <a:lumMod val="40000"/>
              <a:lumOff val="6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dirty="0">
                <a:solidFill>
                  <a:schemeClr val="tx1"/>
                </a:solidFill>
                <a:latin typeface="Helvetica" panose="020B0604020202020204" pitchFamily="34" charset="0"/>
                <a:cs typeface="Helvetica" panose="020B0604020202020204" pitchFamily="34" charset="0"/>
              </a:rPr>
              <a:t>Institutional and service delivery capacities expanded</a:t>
            </a:r>
            <a:endParaRPr lang="en-US" sz="600" noProof="0" dirty="0">
              <a:solidFill>
                <a:schemeClr val="tx1"/>
              </a:solidFill>
              <a:latin typeface="Helvetica" panose="020B0604020202020204" pitchFamily="34" charset="0"/>
              <a:cs typeface="Helvetica" panose="020B0604020202020204" pitchFamily="34" charset="0"/>
            </a:endParaRPr>
          </a:p>
        </p:txBody>
      </p:sp>
      <p:cxnSp>
        <p:nvCxnSpPr>
          <p:cNvPr id="142" name="Elbow Connector 73">
            <a:extLst>
              <a:ext uri="{FF2B5EF4-FFF2-40B4-BE49-F238E27FC236}">
                <a16:creationId xmlns:a16="http://schemas.microsoft.com/office/drawing/2014/main" id="{7576C4CC-63FD-5F64-6523-6F5BC163288B}"/>
              </a:ext>
            </a:extLst>
          </p:cNvPr>
          <p:cNvCxnSpPr>
            <a:cxnSpLocks/>
            <a:stCxn id="584" idx="0"/>
            <a:endCxn id="4" idx="2"/>
          </p:cNvCxnSpPr>
          <p:nvPr/>
        </p:nvCxnSpPr>
        <p:spPr>
          <a:xfrm rot="16200000" flipV="1">
            <a:off x="4369451" y="5758994"/>
            <a:ext cx="620346" cy="30416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45" name="Elbow Connector 73">
            <a:extLst>
              <a:ext uri="{FF2B5EF4-FFF2-40B4-BE49-F238E27FC236}">
                <a16:creationId xmlns:a16="http://schemas.microsoft.com/office/drawing/2014/main" id="{A6868557-F8FC-1EFF-6A85-4BD133AA2FF8}"/>
              </a:ext>
            </a:extLst>
          </p:cNvPr>
          <p:cNvCxnSpPr>
            <a:cxnSpLocks/>
            <a:stCxn id="584" idx="0"/>
            <a:endCxn id="48" idx="2"/>
          </p:cNvCxnSpPr>
          <p:nvPr/>
        </p:nvCxnSpPr>
        <p:spPr>
          <a:xfrm rot="5400000" flipH="1" flipV="1">
            <a:off x="4806464" y="5306079"/>
            <a:ext cx="940413" cy="88992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49" name="Elbow Connector 73">
            <a:extLst>
              <a:ext uri="{FF2B5EF4-FFF2-40B4-BE49-F238E27FC236}">
                <a16:creationId xmlns:a16="http://schemas.microsoft.com/office/drawing/2014/main" id="{E2FA668C-5C61-3636-EC97-29B4937540B0}"/>
              </a:ext>
            </a:extLst>
          </p:cNvPr>
          <p:cNvCxnSpPr>
            <a:cxnSpLocks/>
            <a:stCxn id="48" idx="1"/>
            <a:endCxn id="569" idx="2"/>
          </p:cNvCxnSpPr>
          <p:nvPr/>
        </p:nvCxnSpPr>
        <p:spPr>
          <a:xfrm rot="10800000">
            <a:off x="5294819" y="4676626"/>
            <a:ext cx="95692" cy="41954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63" name="Elbow Connector 73">
            <a:extLst>
              <a:ext uri="{FF2B5EF4-FFF2-40B4-BE49-F238E27FC236}">
                <a16:creationId xmlns:a16="http://schemas.microsoft.com/office/drawing/2014/main" id="{D0CD4862-0BB3-8CC8-7D79-FB4087055811}"/>
              </a:ext>
            </a:extLst>
          </p:cNvPr>
          <p:cNvCxnSpPr>
            <a:cxnSpLocks/>
            <a:stCxn id="569" idx="0"/>
            <a:endCxn id="28" idx="2"/>
          </p:cNvCxnSpPr>
          <p:nvPr/>
        </p:nvCxnSpPr>
        <p:spPr>
          <a:xfrm rot="5400000" flipH="1" flipV="1">
            <a:off x="4924155" y="3719362"/>
            <a:ext cx="958597" cy="21726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72" name="Elbow Connector 73">
            <a:extLst>
              <a:ext uri="{FF2B5EF4-FFF2-40B4-BE49-F238E27FC236}">
                <a16:creationId xmlns:a16="http://schemas.microsoft.com/office/drawing/2014/main" id="{96277B30-9813-0A3F-36A3-D19C647BB026}"/>
              </a:ext>
            </a:extLst>
          </p:cNvPr>
          <p:cNvCxnSpPr>
            <a:cxnSpLocks/>
            <a:stCxn id="69" idx="0"/>
            <a:endCxn id="8" idx="2"/>
          </p:cNvCxnSpPr>
          <p:nvPr/>
        </p:nvCxnSpPr>
        <p:spPr>
          <a:xfrm rot="5400000" flipH="1" flipV="1">
            <a:off x="3674210" y="4479960"/>
            <a:ext cx="368523" cy="35876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96" name="Elbow Connector 73">
            <a:extLst>
              <a:ext uri="{FF2B5EF4-FFF2-40B4-BE49-F238E27FC236}">
                <a16:creationId xmlns:a16="http://schemas.microsoft.com/office/drawing/2014/main" id="{F50933FE-4713-B026-2ABF-B68AE108BA73}"/>
              </a:ext>
            </a:extLst>
          </p:cNvPr>
          <p:cNvCxnSpPr>
            <a:cxnSpLocks/>
            <a:stCxn id="4" idx="0"/>
            <a:endCxn id="69" idx="3"/>
          </p:cNvCxnSpPr>
          <p:nvPr/>
        </p:nvCxnSpPr>
        <p:spPr>
          <a:xfrm rot="16200000" flipV="1">
            <a:off x="4158861" y="4957467"/>
            <a:ext cx="304495" cy="432869"/>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11" name="Elbow Connector 73">
            <a:extLst>
              <a:ext uri="{FF2B5EF4-FFF2-40B4-BE49-F238E27FC236}">
                <a16:creationId xmlns:a16="http://schemas.microsoft.com/office/drawing/2014/main" id="{D15DA4D0-179A-B638-299C-1224B893D9B2}"/>
              </a:ext>
            </a:extLst>
          </p:cNvPr>
          <p:cNvCxnSpPr>
            <a:cxnSpLocks/>
            <a:stCxn id="48" idx="1"/>
            <a:endCxn id="69" idx="3"/>
          </p:cNvCxnSpPr>
          <p:nvPr/>
        </p:nvCxnSpPr>
        <p:spPr>
          <a:xfrm rot="10800000">
            <a:off x="4094673" y="5021654"/>
            <a:ext cx="1295838" cy="7451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26" name="TextBox 225">
            <a:extLst>
              <a:ext uri="{FF2B5EF4-FFF2-40B4-BE49-F238E27FC236}">
                <a16:creationId xmlns:a16="http://schemas.microsoft.com/office/drawing/2014/main" id="{F50D1BF6-C7CF-16B6-CA91-AD5121FECB89}"/>
              </a:ext>
            </a:extLst>
          </p:cNvPr>
          <p:cNvSpPr txBox="1"/>
          <p:nvPr/>
        </p:nvSpPr>
        <p:spPr>
          <a:xfrm>
            <a:off x="4234000" y="3440457"/>
            <a:ext cx="807349" cy="341417"/>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Support enrollment of children in formal and non-formal education</a:t>
            </a:r>
          </a:p>
          <a:p>
            <a:r>
              <a:rPr lang="en-US" dirty="0"/>
              <a:t>1.7</a:t>
            </a:r>
            <a:endParaRPr lang="en-US" noProof="0" dirty="0"/>
          </a:p>
        </p:txBody>
      </p:sp>
      <p:cxnSp>
        <p:nvCxnSpPr>
          <p:cNvPr id="243" name="Elbow Connector 73">
            <a:extLst>
              <a:ext uri="{FF2B5EF4-FFF2-40B4-BE49-F238E27FC236}">
                <a16:creationId xmlns:a16="http://schemas.microsoft.com/office/drawing/2014/main" id="{6D233FE1-64FA-E057-523C-DD4BBD2D1982}"/>
              </a:ext>
            </a:extLst>
          </p:cNvPr>
          <p:cNvCxnSpPr>
            <a:cxnSpLocks/>
            <a:stCxn id="8" idx="0"/>
            <a:endCxn id="226" idx="2"/>
          </p:cNvCxnSpPr>
          <p:nvPr/>
        </p:nvCxnSpPr>
        <p:spPr>
          <a:xfrm rot="5400000" flipH="1" flipV="1">
            <a:off x="4175827" y="3643902"/>
            <a:ext cx="323875" cy="59982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8" name="Elbow Connector 73">
            <a:extLst>
              <a:ext uri="{FF2B5EF4-FFF2-40B4-BE49-F238E27FC236}">
                <a16:creationId xmlns:a16="http://schemas.microsoft.com/office/drawing/2014/main" id="{DD53EEA5-DF31-868E-2B24-C8084CECEAF4}"/>
              </a:ext>
            </a:extLst>
          </p:cNvPr>
          <p:cNvCxnSpPr>
            <a:cxnSpLocks/>
            <a:stCxn id="226" idx="0"/>
            <a:endCxn id="557" idx="2"/>
          </p:cNvCxnSpPr>
          <p:nvPr/>
        </p:nvCxnSpPr>
        <p:spPr>
          <a:xfrm rot="16200000" flipV="1">
            <a:off x="4010573" y="2813354"/>
            <a:ext cx="756565" cy="497641"/>
          </a:xfrm>
          <a:prstGeom prst="bentConnector3">
            <a:avLst>
              <a:gd name="adj1" fmla="val 7350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51" name="Elbow Connector 73">
            <a:extLst>
              <a:ext uri="{FF2B5EF4-FFF2-40B4-BE49-F238E27FC236}">
                <a16:creationId xmlns:a16="http://schemas.microsoft.com/office/drawing/2014/main" id="{3D17FE5D-7CFB-2085-8A55-37AD2F394997}"/>
              </a:ext>
            </a:extLst>
          </p:cNvPr>
          <p:cNvCxnSpPr>
            <a:cxnSpLocks/>
            <a:endCxn id="15" idx="1"/>
          </p:cNvCxnSpPr>
          <p:nvPr/>
        </p:nvCxnSpPr>
        <p:spPr>
          <a:xfrm rot="5400000" flipH="1" flipV="1">
            <a:off x="3962153" y="2076794"/>
            <a:ext cx="312650" cy="248872"/>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96" name="TextBox 295">
            <a:extLst>
              <a:ext uri="{FF2B5EF4-FFF2-40B4-BE49-F238E27FC236}">
                <a16:creationId xmlns:a16="http://schemas.microsoft.com/office/drawing/2014/main" id="{7D09042B-DD78-6932-B7AF-4EA46E64325E}"/>
              </a:ext>
            </a:extLst>
          </p:cNvPr>
          <p:cNvSpPr txBox="1"/>
          <p:nvPr/>
        </p:nvSpPr>
        <p:spPr>
          <a:xfrm>
            <a:off x="6292875" y="4887263"/>
            <a:ext cx="792981" cy="308399"/>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Support on vocational training</a:t>
            </a:r>
          </a:p>
          <a:p>
            <a:r>
              <a:rPr lang="en-US" dirty="0"/>
              <a:t>2.8</a:t>
            </a:r>
            <a:endParaRPr lang="en-US" noProof="0" dirty="0"/>
          </a:p>
        </p:txBody>
      </p:sp>
      <p:sp>
        <p:nvSpPr>
          <p:cNvPr id="347" name="TextBox 346">
            <a:extLst>
              <a:ext uri="{FF2B5EF4-FFF2-40B4-BE49-F238E27FC236}">
                <a16:creationId xmlns:a16="http://schemas.microsoft.com/office/drawing/2014/main" id="{5AA49273-F777-6FA2-1B15-21609B8CDE36}"/>
              </a:ext>
            </a:extLst>
          </p:cNvPr>
          <p:cNvSpPr txBox="1">
            <a:spLocks/>
          </p:cNvSpPr>
          <p:nvPr/>
        </p:nvSpPr>
        <p:spPr>
          <a:xfrm>
            <a:off x="8268871" y="3808916"/>
            <a:ext cx="470085" cy="651709"/>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Support creation of </a:t>
            </a:r>
            <a:r>
              <a:rPr lang="en-US" noProof="0" dirty="0" err="1"/>
              <a:t>agro</a:t>
            </a:r>
            <a:r>
              <a:rPr lang="en-US" noProof="0" dirty="0"/>
              <a:t>-cooperatives</a:t>
            </a:r>
          </a:p>
          <a:p>
            <a:r>
              <a:rPr lang="en-US" dirty="0"/>
              <a:t>2.3</a:t>
            </a:r>
            <a:endParaRPr lang="en-US" noProof="0" dirty="0"/>
          </a:p>
        </p:txBody>
      </p:sp>
      <p:sp>
        <p:nvSpPr>
          <p:cNvPr id="348" name="TextBox 347">
            <a:extLst>
              <a:ext uri="{FF2B5EF4-FFF2-40B4-BE49-F238E27FC236}">
                <a16:creationId xmlns:a16="http://schemas.microsoft.com/office/drawing/2014/main" id="{8B64A1E9-482E-684E-B4E4-EB8622D27CCD}"/>
              </a:ext>
            </a:extLst>
          </p:cNvPr>
          <p:cNvSpPr txBox="1">
            <a:spLocks/>
          </p:cNvSpPr>
          <p:nvPr/>
        </p:nvSpPr>
        <p:spPr>
          <a:xfrm>
            <a:off x="7781673" y="3810561"/>
            <a:ext cx="470085" cy="651709"/>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Strengthen market linkages for cooperatives</a:t>
            </a:r>
            <a:r>
              <a:rPr lang="en-US" dirty="0"/>
              <a:t>2.2</a:t>
            </a:r>
            <a:endParaRPr lang="en-US" noProof="0" dirty="0"/>
          </a:p>
        </p:txBody>
      </p:sp>
      <p:cxnSp>
        <p:nvCxnSpPr>
          <p:cNvPr id="352" name="Elbow Connector 73">
            <a:extLst>
              <a:ext uri="{FF2B5EF4-FFF2-40B4-BE49-F238E27FC236}">
                <a16:creationId xmlns:a16="http://schemas.microsoft.com/office/drawing/2014/main" id="{7F8B7F5C-C27C-05EE-68F8-08071B41A991}"/>
              </a:ext>
            </a:extLst>
          </p:cNvPr>
          <p:cNvCxnSpPr>
            <a:cxnSpLocks/>
            <a:stCxn id="325" idx="0"/>
            <a:endCxn id="34" idx="2"/>
          </p:cNvCxnSpPr>
          <p:nvPr/>
        </p:nvCxnSpPr>
        <p:spPr>
          <a:xfrm rot="16200000" flipV="1">
            <a:off x="7843559" y="2696528"/>
            <a:ext cx="1034224" cy="119941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60" name="TextBox 359">
            <a:extLst>
              <a:ext uri="{FF2B5EF4-FFF2-40B4-BE49-F238E27FC236}">
                <a16:creationId xmlns:a16="http://schemas.microsoft.com/office/drawing/2014/main" id="{86EE4583-53AA-31C1-C6E6-1F57C896705E}"/>
              </a:ext>
            </a:extLst>
          </p:cNvPr>
          <p:cNvSpPr txBox="1"/>
          <p:nvPr/>
        </p:nvSpPr>
        <p:spPr>
          <a:xfrm>
            <a:off x="9233168" y="3049445"/>
            <a:ext cx="542498" cy="370824"/>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Support to social dialogue</a:t>
            </a:r>
          </a:p>
          <a:p>
            <a:r>
              <a:rPr lang="en-US" dirty="0"/>
              <a:t>2.4.2</a:t>
            </a:r>
            <a:r>
              <a:rPr lang="en-US" noProof="0" dirty="0"/>
              <a:t> </a:t>
            </a:r>
          </a:p>
        </p:txBody>
      </p:sp>
      <p:cxnSp>
        <p:nvCxnSpPr>
          <p:cNvPr id="361" name="Elbow Connector 73">
            <a:extLst>
              <a:ext uri="{FF2B5EF4-FFF2-40B4-BE49-F238E27FC236}">
                <a16:creationId xmlns:a16="http://schemas.microsoft.com/office/drawing/2014/main" id="{7AEB9B88-9ACE-82B2-192E-6A95C3273203}"/>
              </a:ext>
            </a:extLst>
          </p:cNvPr>
          <p:cNvCxnSpPr>
            <a:cxnSpLocks/>
            <a:stCxn id="360" idx="0"/>
            <a:endCxn id="453" idx="2"/>
          </p:cNvCxnSpPr>
          <p:nvPr/>
        </p:nvCxnSpPr>
        <p:spPr>
          <a:xfrm rot="16200000" flipV="1">
            <a:off x="9261094" y="2806121"/>
            <a:ext cx="262146" cy="22450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83" name="TextBox 382">
            <a:extLst>
              <a:ext uri="{FF2B5EF4-FFF2-40B4-BE49-F238E27FC236}">
                <a16:creationId xmlns:a16="http://schemas.microsoft.com/office/drawing/2014/main" id="{C1B93CA2-3A26-3D31-0B46-224CCF1B4FAA}"/>
              </a:ext>
            </a:extLst>
          </p:cNvPr>
          <p:cNvSpPr txBox="1"/>
          <p:nvPr/>
        </p:nvSpPr>
        <p:spPr>
          <a:xfrm>
            <a:off x="6853216" y="3042535"/>
            <a:ext cx="687583" cy="330897"/>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Provide access to financial services</a:t>
            </a:r>
          </a:p>
          <a:p>
            <a:r>
              <a:rPr lang="en-US" dirty="0"/>
              <a:t>2.7</a:t>
            </a:r>
            <a:endParaRPr lang="en-US" noProof="0" dirty="0"/>
          </a:p>
        </p:txBody>
      </p:sp>
      <p:sp>
        <p:nvSpPr>
          <p:cNvPr id="666" name="TextBox 665">
            <a:extLst>
              <a:ext uri="{FF2B5EF4-FFF2-40B4-BE49-F238E27FC236}">
                <a16:creationId xmlns:a16="http://schemas.microsoft.com/office/drawing/2014/main" id="{B16D34CC-162D-2A48-7A05-CB2685ED6E0C}"/>
              </a:ext>
            </a:extLst>
          </p:cNvPr>
          <p:cNvSpPr txBox="1">
            <a:spLocks/>
          </p:cNvSpPr>
          <p:nvPr/>
        </p:nvSpPr>
        <p:spPr>
          <a:xfrm>
            <a:off x="7319318" y="3811232"/>
            <a:ext cx="436324" cy="651709"/>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Support increase private and public sector investments</a:t>
            </a:r>
          </a:p>
          <a:p>
            <a:r>
              <a:rPr lang="en-US" dirty="0"/>
              <a:t>2.1</a:t>
            </a:r>
            <a:endParaRPr lang="en-US" noProof="0" dirty="0"/>
          </a:p>
        </p:txBody>
      </p:sp>
      <p:cxnSp>
        <p:nvCxnSpPr>
          <p:cNvPr id="688" name="Elbow Connector 73">
            <a:extLst>
              <a:ext uri="{FF2B5EF4-FFF2-40B4-BE49-F238E27FC236}">
                <a16:creationId xmlns:a16="http://schemas.microsoft.com/office/drawing/2014/main" id="{A4E4742F-1D81-537C-6F29-8B11A3C3188D}"/>
              </a:ext>
            </a:extLst>
          </p:cNvPr>
          <p:cNvCxnSpPr>
            <a:cxnSpLocks/>
            <a:stCxn id="666" idx="0"/>
            <a:endCxn id="35" idx="3"/>
          </p:cNvCxnSpPr>
          <p:nvPr/>
        </p:nvCxnSpPr>
        <p:spPr>
          <a:xfrm rot="16200000" flipV="1">
            <a:off x="7109152" y="3382904"/>
            <a:ext cx="148086" cy="708570"/>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11" name="Elbow Connector 73">
            <a:extLst>
              <a:ext uri="{FF2B5EF4-FFF2-40B4-BE49-F238E27FC236}">
                <a16:creationId xmlns:a16="http://schemas.microsoft.com/office/drawing/2014/main" id="{67ACEAC6-B8ED-8682-2FBD-3DC048C7B6F2}"/>
              </a:ext>
            </a:extLst>
          </p:cNvPr>
          <p:cNvCxnSpPr>
            <a:cxnSpLocks/>
            <a:stCxn id="622" idx="3"/>
            <a:endCxn id="325" idx="2"/>
          </p:cNvCxnSpPr>
          <p:nvPr/>
        </p:nvCxnSpPr>
        <p:spPr>
          <a:xfrm flipV="1">
            <a:off x="8506185" y="4465055"/>
            <a:ext cx="454192" cy="26436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716" name="TextBox 715">
            <a:extLst>
              <a:ext uri="{FF2B5EF4-FFF2-40B4-BE49-F238E27FC236}">
                <a16:creationId xmlns:a16="http://schemas.microsoft.com/office/drawing/2014/main" id="{0658531E-9E02-8481-573C-37BC5E3657B5}"/>
              </a:ext>
            </a:extLst>
          </p:cNvPr>
          <p:cNvSpPr txBox="1">
            <a:spLocks/>
          </p:cNvSpPr>
          <p:nvPr/>
        </p:nvSpPr>
        <p:spPr>
          <a:xfrm>
            <a:off x="9190083" y="4621693"/>
            <a:ext cx="557067" cy="263821"/>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Partnerships with private sector 2.6</a:t>
            </a:r>
          </a:p>
        </p:txBody>
      </p:sp>
      <p:cxnSp>
        <p:nvCxnSpPr>
          <p:cNvPr id="22" name="Elbow Connector 73">
            <a:extLst>
              <a:ext uri="{FF2B5EF4-FFF2-40B4-BE49-F238E27FC236}">
                <a16:creationId xmlns:a16="http://schemas.microsoft.com/office/drawing/2014/main" id="{C4FFDD4D-ED59-4A49-0F1E-A55FC3D5D7DC}"/>
              </a:ext>
            </a:extLst>
          </p:cNvPr>
          <p:cNvCxnSpPr>
            <a:cxnSpLocks/>
            <a:stCxn id="333" idx="0"/>
            <a:endCxn id="35" idx="2"/>
          </p:cNvCxnSpPr>
          <p:nvPr/>
        </p:nvCxnSpPr>
        <p:spPr>
          <a:xfrm rot="16200000" flipV="1">
            <a:off x="6486728" y="3819984"/>
            <a:ext cx="276542" cy="39299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81" name="Elbow Connector 73">
            <a:extLst>
              <a:ext uri="{FF2B5EF4-FFF2-40B4-BE49-F238E27FC236}">
                <a16:creationId xmlns:a16="http://schemas.microsoft.com/office/drawing/2014/main" id="{C3E86518-0213-2919-F56C-1003A95DAFC1}"/>
              </a:ext>
            </a:extLst>
          </p:cNvPr>
          <p:cNvCxnSpPr>
            <a:cxnSpLocks/>
            <a:stCxn id="622" idx="1"/>
            <a:endCxn id="296" idx="0"/>
          </p:cNvCxnSpPr>
          <p:nvPr/>
        </p:nvCxnSpPr>
        <p:spPr>
          <a:xfrm rot="10800000" flipV="1">
            <a:off x="6689366" y="4729415"/>
            <a:ext cx="639044" cy="157847"/>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04" name="TextBox 503">
            <a:extLst>
              <a:ext uri="{FF2B5EF4-FFF2-40B4-BE49-F238E27FC236}">
                <a16:creationId xmlns:a16="http://schemas.microsoft.com/office/drawing/2014/main" id="{2C6A976D-38CF-320C-71F3-C7C79F1D1458}"/>
              </a:ext>
            </a:extLst>
          </p:cNvPr>
          <p:cNvSpPr txBox="1"/>
          <p:nvPr/>
        </p:nvSpPr>
        <p:spPr>
          <a:xfrm>
            <a:off x="7663081" y="6096520"/>
            <a:ext cx="495702" cy="360150"/>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solidFill>
                  <a:schemeClr val="tx1"/>
                </a:solidFill>
              </a:rPr>
              <a:t>Capacity development for institutions</a:t>
            </a:r>
          </a:p>
          <a:p>
            <a:r>
              <a:rPr lang="en-US" dirty="0">
                <a:solidFill>
                  <a:schemeClr val="tx1"/>
                </a:solidFill>
              </a:rPr>
              <a:t>4.2</a:t>
            </a:r>
            <a:endParaRPr lang="en-US" noProof="0" dirty="0">
              <a:solidFill>
                <a:schemeClr val="tx1"/>
              </a:solidFill>
            </a:endParaRPr>
          </a:p>
        </p:txBody>
      </p:sp>
      <p:sp>
        <p:nvSpPr>
          <p:cNvPr id="2" name="TextBox 1">
            <a:extLst>
              <a:ext uri="{FF2B5EF4-FFF2-40B4-BE49-F238E27FC236}">
                <a16:creationId xmlns:a16="http://schemas.microsoft.com/office/drawing/2014/main" id="{C713CADB-EE95-1122-DF4F-4C5D44814DA3}"/>
              </a:ext>
            </a:extLst>
          </p:cNvPr>
          <p:cNvSpPr txBox="1"/>
          <p:nvPr/>
        </p:nvSpPr>
        <p:spPr>
          <a:xfrm>
            <a:off x="9163223" y="5860528"/>
            <a:ext cx="693561" cy="276999"/>
          </a:xfrm>
          <a:prstGeom prst="rect">
            <a:avLst/>
          </a:prstGeom>
          <a:solidFill>
            <a:schemeClr val="bg2">
              <a:lumMod val="90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b="1" noProof="0" dirty="0">
                <a:solidFill>
                  <a:schemeClr val="tx1"/>
                </a:solidFill>
              </a:rPr>
              <a:t>4.3 </a:t>
            </a:r>
            <a:r>
              <a:rPr lang="en-US" noProof="0" dirty="0">
                <a:solidFill>
                  <a:schemeClr val="tx1"/>
                </a:solidFill>
              </a:rPr>
              <a:t>Improving access to </a:t>
            </a:r>
            <a:r>
              <a:rPr lang="en-US" b="1" noProof="0" dirty="0">
                <a:solidFill>
                  <a:schemeClr val="tx1"/>
                </a:solidFill>
              </a:rPr>
              <a:t>affordable housing</a:t>
            </a:r>
          </a:p>
        </p:txBody>
      </p:sp>
      <p:sp>
        <p:nvSpPr>
          <p:cNvPr id="20" name="TextBox 19">
            <a:extLst>
              <a:ext uri="{FF2B5EF4-FFF2-40B4-BE49-F238E27FC236}">
                <a16:creationId xmlns:a16="http://schemas.microsoft.com/office/drawing/2014/main" id="{D35980DE-2762-EE5A-2FA6-2B01FC58DB4B}"/>
              </a:ext>
            </a:extLst>
          </p:cNvPr>
          <p:cNvSpPr txBox="1"/>
          <p:nvPr/>
        </p:nvSpPr>
        <p:spPr>
          <a:xfrm>
            <a:off x="9173963" y="6269857"/>
            <a:ext cx="696106" cy="254768"/>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dirty="0">
                <a:solidFill>
                  <a:schemeClr val="tx1"/>
                </a:solidFill>
              </a:rPr>
              <a:t>Provision of sustainable housing</a:t>
            </a:r>
          </a:p>
          <a:p>
            <a:r>
              <a:rPr lang="en-US" noProof="0" dirty="0">
                <a:solidFill>
                  <a:schemeClr val="tx1"/>
                </a:solidFill>
              </a:rPr>
              <a:t>4.3</a:t>
            </a:r>
          </a:p>
        </p:txBody>
      </p:sp>
      <p:cxnSp>
        <p:nvCxnSpPr>
          <p:cNvPr id="519" name="Elbow Connector 86">
            <a:extLst>
              <a:ext uri="{FF2B5EF4-FFF2-40B4-BE49-F238E27FC236}">
                <a16:creationId xmlns:a16="http://schemas.microsoft.com/office/drawing/2014/main" id="{22C459E3-AE50-19E6-7263-83FBD47C2BE4}"/>
              </a:ext>
            </a:extLst>
          </p:cNvPr>
          <p:cNvCxnSpPr>
            <a:cxnSpLocks/>
            <a:stCxn id="15" idx="0"/>
            <a:endCxn id="301" idx="2"/>
          </p:cNvCxnSpPr>
          <p:nvPr/>
        </p:nvCxnSpPr>
        <p:spPr>
          <a:xfrm rot="16200000" flipV="1">
            <a:off x="3750317" y="939812"/>
            <a:ext cx="367478" cy="1381041"/>
          </a:xfrm>
          <a:prstGeom prst="bentConnector3">
            <a:avLst>
              <a:gd name="adj1" fmla="val 17168"/>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500" name="Rectangle 499">
            <a:extLst>
              <a:ext uri="{FF2B5EF4-FFF2-40B4-BE49-F238E27FC236}">
                <a16:creationId xmlns:a16="http://schemas.microsoft.com/office/drawing/2014/main" id="{A9F6DF9D-9D23-8640-54EF-42F09C990369}"/>
              </a:ext>
            </a:extLst>
          </p:cNvPr>
          <p:cNvSpPr/>
          <p:nvPr/>
        </p:nvSpPr>
        <p:spPr>
          <a:xfrm>
            <a:off x="1770491" y="5306078"/>
            <a:ext cx="711330" cy="35292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Develop plans for preventing family separation and GBV</a:t>
            </a:r>
          </a:p>
          <a:p>
            <a:pPr algn="ctr"/>
            <a:r>
              <a:rPr lang="en-US" sz="600" dirty="0">
                <a:solidFill>
                  <a:schemeClr val="tx1"/>
                </a:solidFill>
                <a:latin typeface="Helvetica" panose="020B0604020202020204" pitchFamily="34" charset="0"/>
                <a:cs typeface="Helvetica" panose="020B0604020202020204" pitchFamily="34" charset="0"/>
              </a:rPr>
              <a:t>3.8, 3.9</a:t>
            </a:r>
            <a:endParaRPr lang="en-US" sz="600" noProof="0" dirty="0">
              <a:solidFill>
                <a:schemeClr val="tx1"/>
              </a:solidFill>
              <a:latin typeface="Helvetica" panose="020B0604020202020204" pitchFamily="34" charset="0"/>
              <a:cs typeface="Helvetica" panose="020B0604020202020204" pitchFamily="34" charset="0"/>
            </a:endParaRPr>
          </a:p>
        </p:txBody>
      </p:sp>
      <p:sp>
        <p:nvSpPr>
          <p:cNvPr id="516" name="Rectangle 515">
            <a:extLst>
              <a:ext uri="{FF2B5EF4-FFF2-40B4-BE49-F238E27FC236}">
                <a16:creationId xmlns:a16="http://schemas.microsoft.com/office/drawing/2014/main" id="{3E2E122B-F023-98AE-822E-D53CBFEA021E}"/>
              </a:ext>
            </a:extLst>
          </p:cNvPr>
          <p:cNvSpPr/>
          <p:nvPr/>
        </p:nvSpPr>
        <p:spPr>
          <a:xfrm>
            <a:off x="2409435" y="4910322"/>
            <a:ext cx="708092" cy="347557"/>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Construction/rehabilitation of infrastructure</a:t>
            </a:r>
          </a:p>
          <a:p>
            <a:pPr algn="ctr"/>
            <a:r>
              <a:rPr lang="en-US" sz="600" dirty="0">
                <a:solidFill>
                  <a:schemeClr val="tx1"/>
                </a:solidFill>
                <a:latin typeface="Helvetica" panose="020B0604020202020204" pitchFamily="34" charset="0"/>
                <a:cs typeface="Helvetica" panose="020B0604020202020204" pitchFamily="34" charset="0"/>
              </a:rPr>
              <a:t>3.10, 3.13</a:t>
            </a:r>
            <a:endParaRPr lang="en-US" sz="600" noProof="0" dirty="0">
              <a:solidFill>
                <a:schemeClr val="tx1"/>
              </a:solidFill>
              <a:latin typeface="Helvetica" panose="020B0604020202020204" pitchFamily="34" charset="0"/>
              <a:cs typeface="Helvetica" panose="020B0604020202020204" pitchFamily="34" charset="0"/>
            </a:endParaRPr>
          </a:p>
        </p:txBody>
      </p:sp>
      <p:sp>
        <p:nvSpPr>
          <p:cNvPr id="530" name="Rectangle 529">
            <a:extLst>
              <a:ext uri="{FF2B5EF4-FFF2-40B4-BE49-F238E27FC236}">
                <a16:creationId xmlns:a16="http://schemas.microsoft.com/office/drawing/2014/main" id="{7B937DAC-AC04-D801-0699-5C52A78A5329}"/>
              </a:ext>
            </a:extLst>
          </p:cNvPr>
          <p:cNvSpPr/>
          <p:nvPr/>
        </p:nvSpPr>
        <p:spPr>
          <a:xfrm>
            <a:off x="842848" y="4822216"/>
            <a:ext cx="929894" cy="23107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Implement peaceful coexistence projects</a:t>
            </a:r>
          </a:p>
          <a:p>
            <a:pPr algn="ctr"/>
            <a:r>
              <a:rPr lang="en-US" sz="600" dirty="0">
                <a:solidFill>
                  <a:schemeClr val="tx1"/>
                </a:solidFill>
                <a:latin typeface="Helvetica" panose="020B0604020202020204" pitchFamily="34" charset="0"/>
                <a:cs typeface="Helvetica" panose="020B0604020202020204" pitchFamily="34" charset="0"/>
              </a:rPr>
              <a:t>3,14,3.15</a:t>
            </a:r>
            <a:endParaRPr lang="en-US" sz="600" noProof="0" dirty="0">
              <a:solidFill>
                <a:schemeClr val="tx1"/>
              </a:solidFill>
              <a:latin typeface="Helvetica" panose="020B0604020202020204" pitchFamily="34" charset="0"/>
              <a:cs typeface="Helvetica" panose="020B0604020202020204" pitchFamily="34" charset="0"/>
            </a:endParaRPr>
          </a:p>
        </p:txBody>
      </p:sp>
      <p:sp>
        <p:nvSpPr>
          <p:cNvPr id="531" name="Rectangle 530">
            <a:extLst>
              <a:ext uri="{FF2B5EF4-FFF2-40B4-BE49-F238E27FC236}">
                <a16:creationId xmlns:a16="http://schemas.microsoft.com/office/drawing/2014/main" id="{4D9233F2-EEDB-DC15-305E-DB800044CD74}"/>
              </a:ext>
            </a:extLst>
          </p:cNvPr>
          <p:cNvSpPr/>
          <p:nvPr/>
        </p:nvSpPr>
        <p:spPr>
          <a:xfrm>
            <a:off x="1881994" y="6161061"/>
            <a:ext cx="711330" cy="35292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Support on countertrafficking</a:t>
            </a:r>
          </a:p>
          <a:p>
            <a:pPr algn="ctr"/>
            <a:r>
              <a:rPr lang="en-US" sz="600" dirty="0">
                <a:solidFill>
                  <a:schemeClr val="tx1"/>
                </a:solidFill>
                <a:latin typeface="Helvetica" panose="020B0604020202020204" pitchFamily="34" charset="0"/>
                <a:cs typeface="Helvetica" panose="020B0604020202020204" pitchFamily="34" charset="0"/>
              </a:rPr>
              <a:t>3.15</a:t>
            </a:r>
            <a:endParaRPr lang="en-US" sz="600" noProof="0" dirty="0">
              <a:solidFill>
                <a:schemeClr val="tx1"/>
              </a:solidFill>
              <a:latin typeface="Helvetica" panose="020B0604020202020204" pitchFamily="34" charset="0"/>
              <a:cs typeface="Helvetica" panose="020B0604020202020204" pitchFamily="34" charset="0"/>
            </a:endParaRPr>
          </a:p>
        </p:txBody>
      </p:sp>
      <p:sp>
        <p:nvSpPr>
          <p:cNvPr id="557" name="TextBox 556">
            <a:extLst>
              <a:ext uri="{FF2B5EF4-FFF2-40B4-BE49-F238E27FC236}">
                <a16:creationId xmlns:a16="http://schemas.microsoft.com/office/drawing/2014/main" id="{1FA0EBD1-6E38-02C1-815D-0A8300E5FF8B}"/>
              </a:ext>
            </a:extLst>
          </p:cNvPr>
          <p:cNvSpPr txBox="1"/>
          <p:nvPr/>
        </p:nvSpPr>
        <p:spPr>
          <a:xfrm>
            <a:off x="3736359" y="2342475"/>
            <a:ext cx="807349" cy="341417"/>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Support initiative to improve retention of children in school</a:t>
            </a:r>
          </a:p>
          <a:p>
            <a:r>
              <a:rPr lang="en-US" dirty="0"/>
              <a:t>1.8</a:t>
            </a:r>
            <a:endParaRPr lang="en-US" noProof="0" dirty="0"/>
          </a:p>
        </p:txBody>
      </p:sp>
      <p:sp>
        <p:nvSpPr>
          <p:cNvPr id="513" name="docshape18">
            <a:extLst>
              <a:ext uri="{FF2B5EF4-FFF2-40B4-BE49-F238E27FC236}">
                <a16:creationId xmlns:a16="http://schemas.microsoft.com/office/drawing/2014/main" id="{94964029-7C4C-7367-A23F-B92AC8BEF5FA}"/>
              </a:ext>
            </a:extLst>
          </p:cNvPr>
          <p:cNvSpPr txBox="1">
            <a:spLocks/>
          </p:cNvSpPr>
          <p:nvPr/>
        </p:nvSpPr>
        <p:spPr bwMode="auto">
          <a:xfrm>
            <a:off x="5203767" y="3617891"/>
            <a:ext cx="657090" cy="369331"/>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Support internships and apprenticeships</a:t>
            </a:r>
          </a:p>
          <a:p>
            <a:r>
              <a:rPr lang="en-US" dirty="0"/>
              <a:t>1.10</a:t>
            </a:r>
            <a:endParaRPr lang="en-US" noProof="0" dirty="0"/>
          </a:p>
        </p:txBody>
      </p:sp>
      <p:sp>
        <p:nvSpPr>
          <p:cNvPr id="128" name="TextBox 127">
            <a:extLst>
              <a:ext uri="{FF2B5EF4-FFF2-40B4-BE49-F238E27FC236}">
                <a16:creationId xmlns:a16="http://schemas.microsoft.com/office/drawing/2014/main" id="{869E0972-5F3B-229C-3EEF-2BA10705358B}"/>
              </a:ext>
            </a:extLst>
          </p:cNvPr>
          <p:cNvSpPr txBox="1"/>
          <p:nvPr/>
        </p:nvSpPr>
        <p:spPr>
          <a:xfrm>
            <a:off x="4685103" y="5719977"/>
            <a:ext cx="775757" cy="360150"/>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Technical support for education and learning interventions</a:t>
            </a:r>
            <a:endParaRPr lang="en-US" dirty="0"/>
          </a:p>
          <a:p>
            <a:r>
              <a:rPr lang="en-US" noProof="0" dirty="0"/>
              <a:t>1.11</a:t>
            </a:r>
          </a:p>
        </p:txBody>
      </p:sp>
      <p:sp>
        <p:nvSpPr>
          <p:cNvPr id="144" name="Rectangle 143">
            <a:extLst>
              <a:ext uri="{FF2B5EF4-FFF2-40B4-BE49-F238E27FC236}">
                <a16:creationId xmlns:a16="http://schemas.microsoft.com/office/drawing/2014/main" id="{23D86862-50ED-4C64-9198-2706BB0800C4}"/>
              </a:ext>
            </a:extLst>
          </p:cNvPr>
          <p:cNvSpPr/>
          <p:nvPr/>
        </p:nvSpPr>
        <p:spPr>
          <a:xfrm>
            <a:off x="2981777" y="4039478"/>
            <a:ext cx="546261" cy="553998"/>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dirty="0">
                <a:solidFill>
                  <a:schemeClr val="tx1"/>
                </a:solidFill>
                <a:latin typeface="Helvetica" panose="020B0604020202020204" pitchFamily="34" charset="0"/>
                <a:cs typeface="Helvetica" panose="020B0604020202020204" pitchFamily="34" charset="0"/>
              </a:rPr>
              <a:t>Support to frontliners with cash transfers</a:t>
            </a:r>
          </a:p>
          <a:p>
            <a:pPr algn="ctr"/>
            <a:r>
              <a:rPr lang="en-US" sz="600" noProof="0" dirty="0">
                <a:solidFill>
                  <a:schemeClr val="tx1"/>
                </a:solidFill>
                <a:latin typeface="Helvetica" panose="020B0604020202020204" pitchFamily="34" charset="0"/>
                <a:cs typeface="Helvetica" panose="020B0604020202020204" pitchFamily="34" charset="0"/>
              </a:rPr>
              <a:t>3.20</a:t>
            </a:r>
          </a:p>
        </p:txBody>
      </p:sp>
      <p:cxnSp>
        <p:nvCxnSpPr>
          <p:cNvPr id="180" name="Straight Arrow Connector 179">
            <a:extLst>
              <a:ext uri="{FF2B5EF4-FFF2-40B4-BE49-F238E27FC236}">
                <a16:creationId xmlns:a16="http://schemas.microsoft.com/office/drawing/2014/main" id="{0F4D63E3-DF12-8B58-A7FC-61600DD22D2A}"/>
              </a:ext>
            </a:extLst>
          </p:cNvPr>
          <p:cNvCxnSpPr>
            <a:cxnSpLocks/>
          </p:cNvCxnSpPr>
          <p:nvPr/>
        </p:nvCxnSpPr>
        <p:spPr>
          <a:xfrm flipV="1">
            <a:off x="722593" y="3647132"/>
            <a:ext cx="11722" cy="1527011"/>
          </a:xfrm>
          <a:prstGeom prst="straightConnector1">
            <a:avLst/>
          </a:prstGeom>
          <a:ln w="6350">
            <a:solidFill>
              <a:schemeClr val="bg2">
                <a:lumMod val="50000"/>
              </a:schemeClr>
            </a:solidFill>
            <a:tailEnd type="triangle"/>
          </a:ln>
        </p:spPr>
        <p:style>
          <a:lnRef idx="2">
            <a:schemeClr val="dk1"/>
          </a:lnRef>
          <a:fillRef idx="0">
            <a:schemeClr val="dk1"/>
          </a:fillRef>
          <a:effectRef idx="1">
            <a:schemeClr val="dk1"/>
          </a:effectRef>
          <a:fontRef idx="minor">
            <a:schemeClr val="tx1"/>
          </a:fontRef>
        </p:style>
      </p:cxnSp>
      <p:cxnSp>
        <p:nvCxnSpPr>
          <p:cNvPr id="581" name="Elbow Connector 73">
            <a:extLst>
              <a:ext uri="{FF2B5EF4-FFF2-40B4-BE49-F238E27FC236}">
                <a16:creationId xmlns:a16="http://schemas.microsoft.com/office/drawing/2014/main" id="{B8DAF1F4-460A-2A39-1F19-57A2B4B8FD97}"/>
              </a:ext>
            </a:extLst>
          </p:cNvPr>
          <p:cNvCxnSpPr>
            <a:cxnSpLocks/>
            <a:stCxn id="16" idx="0"/>
            <a:endCxn id="50" idx="2"/>
          </p:cNvCxnSpPr>
          <p:nvPr/>
        </p:nvCxnSpPr>
        <p:spPr>
          <a:xfrm rot="16200000" flipV="1">
            <a:off x="960429" y="5475625"/>
            <a:ext cx="440972" cy="50621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607" name="Rectangle 606">
            <a:extLst>
              <a:ext uri="{FF2B5EF4-FFF2-40B4-BE49-F238E27FC236}">
                <a16:creationId xmlns:a16="http://schemas.microsoft.com/office/drawing/2014/main" id="{8485A032-61AB-195F-E16C-413D22DC65FD}"/>
              </a:ext>
            </a:extLst>
          </p:cNvPr>
          <p:cNvSpPr/>
          <p:nvPr/>
        </p:nvSpPr>
        <p:spPr>
          <a:xfrm>
            <a:off x="3011269" y="3559772"/>
            <a:ext cx="708092" cy="347557"/>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sz="600" noProof="0" dirty="0">
                <a:solidFill>
                  <a:schemeClr val="tx1"/>
                </a:solidFill>
                <a:latin typeface="Helvetica" panose="020B0604020202020204" pitchFamily="34" charset="0"/>
                <a:cs typeface="Helvetica" panose="020B0604020202020204" pitchFamily="34" charset="0"/>
              </a:rPr>
              <a:t>Costed analysis on alternative care </a:t>
            </a:r>
          </a:p>
          <a:p>
            <a:pPr algn="ctr"/>
            <a:r>
              <a:rPr lang="en-US" sz="600" dirty="0">
                <a:solidFill>
                  <a:schemeClr val="tx1"/>
                </a:solidFill>
                <a:latin typeface="Helvetica" panose="020B0604020202020204" pitchFamily="34" charset="0"/>
                <a:cs typeface="Helvetica" panose="020B0604020202020204" pitchFamily="34" charset="0"/>
              </a:rPr>
              <a:t>3.21</a:t>
            </a:r>
            <a:endParaRPr lang="en-US" sz="600" noProof="0" dirty="0">
              <a:solidFill>
                <a:schemeClr val="tx1"/>
              </a:solidFill>
              <a:latin typeface="Helvetica" panose="020B0604020202020204" pitchFamily="34" charset="0"/>
              <a:cs typeface="Helvetica" panose="020B0604020202020204" pitchFamily="34" charset="0"/>
            </a:endParaRPr>
          </a:p>
        </p:txBody>
      </p:sp>
      <p:cxnSp>
        <p:nvCxnSpPr>
          <p:cNvPr id="619" name="Elbow Connector 73">
            <a:extLst>
              <a:ext uri="{FF2B5EF4-FFF2-40B4-BE49-F238E27FC236}">
                <a16:creationId xmlns:a16="http://schemas.microsoft.com/office/drawing/2014/main" id="{AE03AAB1-405C-0945-0425-39232758C137}"/>
              </a:ext>
            </a:extLst>
          </p:cNvPr>
          <p:cNvCxnSpPr>
            <a:cxnSpLocks/>
            <a:stCxn id="347" idx="0"/>
            <a:endCxn id="35" idx="3"/>
          </p:cNvCxnSpPr>
          <p:nvPr/>
        </p:nvCxnSpPr>
        <p:spPr>
          <a:xfrm rot="16200000" flipV="1">
            <a:off x="7593527" y="2898529"/>
            <a:ext cx="145770" cy="167500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645" name="TextBox 644">
            <a:extLst>
              <a:ext uri="{FF2B5EF4-FFF2-40B4-BE49-F238E27FC236}">
                <a16:creationId xmlns:a16="http://schemas.microsoft.com/office/drawing/2014/main" id="{F45D3FDB-A451-59B7-F657-C54F0AB0F353}"/>
              </a:ext>
            </a:extLst>
          </p:cNvPr>
          <p:cNvSpPr txBox="1"/>
          <p:nvPr/>
        </p:nvSpPr>
        <p:spPr>
          <a:xfrm>
            <a:off x="6303890" y="5264549"/>
            <a:ext cx="792981" cy="308399"/>
          </a:xfrm>
          <a:prstGeom prst="rect">
            <a:avLst/>
          </a:prstGeom>
          <a:solidFill>
            <a:schemeClr val="accent2">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t>Access to work permits</a:t>
            </a:r>
          </a:p>
          <a:p>
            <a:r>
              <a:rPr lang="en-US" dirty="0"/>
              <a:t>2.9</a:t>
            </a:r>
            <a:endParaRPr lang="en-US" noProof="0" dirty="0"/>
          </a:p>
        </p:txBody>
      </p:sp>
      <p:sp>
        <p:nvSpPr>
          <p:cNvPr id="649" name="Freeform 222">
            <a:extLst>
              <a:ext uri="{FF2B5EF4-FFF2-40B4-BE49-F238E27FC236}">
                <a16:creationId xmlns:a16="http://schemas.microsoft.com/office/drawing/2014/main" id="{1AA98C37-B5B0-F2A5-9AE0-85A0A0B4AA9B}"/>
              </a:ext>
            </a:extLst>
          </p:cNvPr>
          <p:cNvSpPr/>
          <p:nvPr/>
        </p:nvSpPr>
        <p:spPr>
          <a:xfrm rot="10800000" flipV="1">
            <a:off x="993904" y="5504094"/>
            <a:ext cx="5350978" cy="252485"/>
          </a:xfrm>
          <a:custGeom>
            <a:avLst/>
            <a:gdLst>
              <a:gd name="connsiteX0" fmla="*/ 0 w 2118360"/>
              <a:gd name="connsiteY0" fmla="*/ 0 h 1417320"/>
              <a:gd name="connsiteX1" fmla="*/ 929640 w 2118360"/>
              <a:gd name="connsiteY1" fmla="*/ 129540 h 1417320"/>
              <a:gd name="connsiteX2" fmla="*/ 1135380 w 2118360"/>
              <a:gd name="connsiteY2" fmla="*/ 541020 h 1417320"/>
              <a:gd name="connsiteX3" fmla="*/ 1577340 w 2118360"/>
              <a:gd name="connsiteY3" fmla="*/ 762000 h 1417320"/>
              <a:gd name="connsiteX4" fmla="*/ 1882140 w 2118360"/>
              <a:gd name="connsiteY4" fmla="*/ 998220 h 1417320"/>
              <a:gd name="connsiteX5" fmla="*/ 1866900 w 2118360"/>
              <a:gd name="connsiteY5" fmla="*/ 1310640 h 1417320"/>
              <a:gd name="connsiteX6" fmla="*/ 2118360 w 2118360"/>
              <a:gd name="connsiteY6"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82140 w 2118360"/>
              <a:gd name="connsiteY3" fmla="*/ 998220 h 1417320"/>
              <a:gd name="connsiteX4" fmla="*/ 1866900 w 2118360"/>
              <a:gd name="connsiteY4" fmla="*/ 1310640 h 1417320"/>
              <a:gd name="connsiteX5" fmla="*/ 2118360 w 2118360"/>
              <a:gd name="connsiteY5"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66900 w 2118360"/>
              <a:gd name="connsiteY3" fmla="*/ 1310640 h 1417320"/>
              <a:gd name="connsiteX4" fmla="*/ 2118360 w 2118360"/>
              <a:gd name="connsiteY4" fmla="*/ 1417320 h 1417320"/>
              <a:gd name="connsiteX0" fmla="*/ 0 w 2118360"/>
              <a:gd name="connsiteY0" fmla="*/ 0 h 1417320"/>
              <a:gd name="connsiteX1" fmla="*/ 929640 w 2118360"/>
              <a:gd name="connsiteY1" fmla="*/ 129540 h 1417320"/>
              <a:gd name="connsiteX2" fmla="*/ 1503588 w 2118360"/>
              <a:gd name="connsiteY2" fmla="*/ 841080 h 1417320"/>
              <a:gd name="connsiteX3" fmla="*/ 1866900 w 2118360"/>
              <a:gd name="connsiteY3" fmla="*/ 1310640 h 1417320"/>
              <a:gd name="connsiteX4" fmla="*/ 2118360 w 2118360"/>
              <a:gd name="connsiteY4" fmla="*/ 1417320 h 1417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8360" h="1417320">
                <a:moveTo>
                  <a:pt x="0" y="0"/>
                </a:moveTo>
                <a:cubicBezTo>
                  <a:pt x="370205" y="19685"/>
                  <a:pt x="679042" y="-10640"/>
                  <a:pt x="929640" y="129540"/>
                </a:cubicBezTo>
                <a:cubicBezTo>
                  <a:pt x="1180238" y="269720"/>
                  <a:pt x="1347378" y="644230"/>
                  <a:pt x="1503588" y="841080"/>
                </a:cubicBezTo>
                <a:cubicBezTo>
                  <a:pt x="1659798" y="1037930"/>
                  <a:pt x="1776730" y="1201420"/>
                  <a:pt x="1866900" y="1310640"/>
                </a:cubicBezTo>
                <a:cubicBezTo>
                  <a:pt x="1906270" y="1380490"/>
                  <a:pt x="2012315" y="1398905"/>
                  <a:pt x="2118360" y="1417320"/>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US" noProof="0" dirty="0"/>
          </a:p>
        </p:txBody>
      </p:sp>
      <p:cxnSp>
        <p:nvCxnSpPr>
          <p:cNvPr id="677" name="Elbow Connector 73">
            <a:extLst>
              <a:ext uri="{FF2B5EF4-FFF2-40B4-BE49-F238E27FC236}">
                <a16:creationId xmlns:a16="http://schemas.microsoft.com/office/drawing/2014/main" id="{446AE8D6-5117-4362-8551-D0645F067B2D}"/>
              </a:ext>
            </a:extLst>
          </p:cNvPr>
          <p:cNvCxnSpPr>
            <a:cxnSpLocks/>
            <a:stCxn id="504" idx="0"/>
            <a:endCxn id="507" idx="2"/>
          </p:cNvCxnSpPr>
          <p:nvPr/>
        </p:nvCxnSpPr>
        <p:spPr>
          <a:xfrm rot="5400000" flipH="1" flipV="1">
            <a:off x="7986537" y="5679549"/>
            <a:ext cx="341367" cy="49257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687" name="TextBox 686">
            <a:extLst>
              <a:ext uri="{FF2B5EF4-FFF2-40B4-BE49-F238E27FC236}">
                <a16:creationId xmlns:a16="http://schemas.microsoft.com/office/drawing/2014/main" id="{2D1720FD-CE0D-BDB7-BBAF-2A1BCF47F8A7}"/>
              </a:ext>
            </a:extLst>
          </p:cNvPr>
          <p:cNvSpPr txBox="1"/>
          <p:nvPr/>
        </p:nvSpPr>
        <p:spPr>
          <a:xfrm>
            <a:off x="9076964" y="5440967"/>
            <a:ext cx="520543" cy="360150"/>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noProof="0" dirty="0">
                <a:solidFill>
                  <a:schemeClr val="tx1"/>
                </a:solidFill>
              </a:rPr>
              <a:t>Promoting digital connectivity</a:t>
            </a:r>
          </a:p>
          <a:p>
            <a:r>
              <a:rPr lang="en-US" dirty="0">
                <a:solidFill>
                  <a:schemeClr val="tx1"/>
                </a:solidFill>
              </a:rPr>
              <a:t>4.4</a:t>
            </a:r>
            <a:endParaRPr lang="en-US" noProof="0" dirty="0">
              <a:solidFill>
                <a:schemeClr val="tx1"/>
              </a:solidFill>
            </a:endParaRPr>
          </a:p>
        </p:txBody>
      </p:sp>
      <p:sp>
        <p:nvSpPr>
          <p:cNvPr id="24" name="TextBox 23">
            <a:extLst>
              <a:ext uri="{FF2B5EF4-FFF2-40B4-BE49-F238E27FC236}">
                <a16:creationId xmlns:a16="http://schemas.microsoft.com/office/drawing/2014/main" id="{C5F650FE-2316-0DBD-55CC-05C78227BF4A}"/>
              </a:ext>
            </a:extLst>
          </p:cNvPr>
          <p:cNvSpPr txBox="1"/>
          <p:nvPr/>
        </p:nvSpPr>
        <p:spPr>
          <a:xfrm>
            <a:off x="7394" y="2363624"/>
            <a:ext cx="1367353" cy="415498"/>
          </a:xfrm>
          <a:prstGeom prst="rect">
            <a:avLst/>
          </a:prstGeom>
          <a:noFill/>
        </p:spPr>
        <p:txBody>
          <a:bodyPr wrap="square">
            <a:spAutoFit/>
          </a:bodyPr>
          <a:lstStyle>
            <a:defPPr>
              <a:defRPr lang="en-US"/>
            </a:defPPr>
            <a:lvl1pPr algn="ctr">
              <a:defRPr sz="700">
                <a:solidFill>
                  <a:srgbClr val="FF0000"/>
                </a:solidFill>
              </a:defRPr>
            </a:lvl1pPr>
          </a:lstStyle>
          <a:p>
            <a:r>
              <a:rPr lang="en-US" dirty="0"/>
              <a:t> Refugee and host community children have access to free birth registration</a:t>
            </a:r>
          </a:p>
        </p:txBody>
      </p:sp>
      <p:sp>
        <p:nvSpPr>
          <p:cNvPr id="32" name="TextBox 31">
            <a:extLst>
              <a:ext uri="{FF2B5EF4-FFF2-40B4-BE49-F238E27FC236}">
                <a16:creationId xmlns:a16="http://schemas.microsoft.com/office/drawing/2014/main" id="{E7507047-48DF-996A-EDDD-00F9BE7D2937}"/>
              </a:ext>
            </a:extLst>
          </p:cNvPr>
          <p:cNvSpPr txBox="1"/>
          <p:nvPr/>
        </p:nvSpPr>
        <p:spPr>
          <a:xfrm>
            <a:off x="1407357" y="2922598"/>
            <a:ext cx="1629725" cy="415498"/>
          </a:xfrm>
          <a:prstGeom prst="rect">
            <a:avLst/>
          </a:prstGeom>
          <a:noFill/>
        </p:spPr>
        <p:txBody>
          <a:bodyPr wrap="square">
            <a:spAutoFit/>
          </a:bodyPr>
          <a:lstStyle>
            <a:defPPr>
              <a:defRPr lang="en-US"/>
            </a:defPPr>
            <a:lvl1pPr algn="ctr">
              <a:defRPr sz="700">
                <a:solidFill>
                  <a:srgbClr val="FF0000"/>
                </a:solidFill>
              </a:defRPr>
            </a:lvl1pPr>
          </a:lstStyle>
          <a:p>
            <a:r>
              <a:rPr lang="en-US" dirty="0"/>
              <a:t>Sudan national durable solution Plan strengthened, and action plan for the IGAD  policy developed</a:t>
            </a:r>
          </a:p>
        </p:txBody>
      </p:sp>
      <p:sp>
        <p:nvSpPr>
          <p:cNvPr id="12" name="TextBox 11">
            <a:extLst>
              <a:ext uri="{FF2B5EF4-FFF2-40B4-BE49-F238E27FC236}">
                <a16:creationId xmlns:a16="http://schemas.microsoft.com/office/drawing/2014/main" id="{E7C6C386-0782-B91D-0624-F974943E48D1}"/>
              </a:ext>
            </a:extLst>
          </p:cNvPr>
          <p:cNvSpPr txBox="1"/>
          <p:nvPr/>
        </p:nvSpPr>
        <p:spPr>
          <a:xfrm>
            <a:off x="-81730" y="2845542"/>
            <a:ext cx="1529205" cy="415498"/>
          </a:xfrm>
          <a:prstGeom prst="rect">
            <a:avLst/>
          </a:prstGeom>
          <a:noFill/>
        </p:spPr>
        <p:txBody>
          <a:bodyPr wrap="square">
            <a:spAutoFit/>
          </a:bodyPr>
          <a:lstStyle>
            <a:defPPr>
              <a:defRPr lang="en-US"/>
            </a:defPPr>
            <a:lvl1pPr algn="ctr">
              <a:defRPr sz="700">
                <a:solidFill>
                  <a:srgbClr val="FF0000"/>
                </a:solidFill>
              </a:defRPr>
            </a:lvl1pPr>
          </a:lstStyle>
          <a:p>
            <a:r>
              <a:rPr lang="en-US" dirty="0"/>
              <a:t> Support to the adoption of re-configured national action plan on protection of civilians </a:t>
            </a:r>
          </a:p>
        </p:txBody>
      </p:sp>
      <p:sp>
        <p:nvSpPr>
          <p:cNvPr id="29" name="TextBox 28">
            <a:extLst>
              <a:ext uri="{FF2B5EF4-FFF2-40B4-BE49-F238E27FC236}">
                <a16:creationId xmlns:a16="http://schemas.microsoft.com/office/drawing/2014/main" id="{4C8B27E6-D362-510A-63B5-EB5619954DC5}"/>
              </a:ext>
            </a:extLst>
          </p:cNvPr>
          <p:cNvSpPr txBox="1"/>
          <p:nvPr/>
        </p:nvSpPr>
        <p:spPr>
          <a:xfrm>
            <a:off x="3950678" y="3802509"/>
            <a:ext cx="1414290" cy="415498"/>
          </a:xfrm>
          <a:prstGeom prst="rect">
            <a:avLst/>
          </a:prstGeom>
          <a:noFill/>
        </p:spPr>
        <p:txBody>
          <a:bodyPr wrap="square">
            <a:spAutoFit/>
          </a:bodyPr>
          <a:lstStyle>
            <a:defPPr>
              <a:defRPr lang="en-US"/>
            </a:defPPr>
            <a:lvl1pPr algn="ctr">
              <a:defRPr sz="700">
                <a:solidFill>
                  <a:srgbClr val="FF0000"/>
                </a:solidFill>
              </a:defRPr>
            </a:lvl1pPr>
          </a:lstStyle>
          <a:p>
            <a:r>
              <a:rPr lang="en-US" dirty="0"/>
              <a:t>2.1 New national transitional education plans and Education Sector Plans established</a:t>
            </a:r>
          </a:p>
        </p:txBody>
      </p:sp>
      <p:sp>
        <p:nvSpPr>
          <p:cNvPr id="39" name="TextBox 38">
            <a:extLst>
              <a:ext uri="{FF2B5EF4-FFF2-40B4-BE49-F238E27FC236}">
                <a16:creationId xmlns:a16="http://schemas.microsoft.com/office/drawing/2014/main" id="{DEAF3A5A-1B25-F9AA-40C1-92791708435B}"/>
              </a:ext>
            </a:extLst>
          </p:cNvPr>
          <p:cNvSpPr txBox="1"/>
          <p:nvPr/>
        </p:nvSpPr>
        <p:spPr>
          <a:xfrm>
            <a:off x="3065929" y="2708536"/>
            <a:ext cx="1875179" cy="415498"/>
          </a:xfrm>
          <a:prstGeom prst="rect">
            <a:avLst/>
          </a:prstGeom>
          <a:noFill/>
        </p:spPr>
        <p:txBody>
          <a:bodyPr wrap="square">
            <a:spAutoFit/>
          </a:bodyPr>
          <a:lstStyle>
            <a:defPPr>
              <a:defRPr lang="en-US"/>
            </a:defPPr>
            <a:lvl1pPr algn="ctr">
              <a:defRPr sz="700">
                <a:solidFill>
                  <a:srgbClr val="FF0000"/>
                </a:solidFill>
              </a:defRPr>
            </a:lvl1pPr>
          </a:lstStyle>
          <a:p>
            <a:r>
              <a:rPr lang="en-US" dirty="0"/>
              <a:t>2.2 National transitional and education sector plans initiated to integrate non-formal and formal education for FDPs</a:t>
            </a:r>
          </a:p>
        </p:txBody>
      </p:sp>
      <p:sp>
        <p:nvSpPr>
          <p:cNvPr id="54" name="TextBox 53">
            <a:extLst>
              <a:ext uri="{FF2B5EF4-FFF2-40B4-BE49-F238E27FC236}">
                <a16:creationId xmlns:a16="http://schemas.microsoft.com/office/drawing/2014/main" id="{20AED2AD-4513-E299-1E3D-3E345D6367C7}"/>
              </a:ext>
            </a:extLst>
          </p:cNvPr>
          <p:cNvSpPr txBox="1"/>
          <p:nvPr/>
        </p:nvSpPr>
        <p:spPr>
          <a:xfrm>
            <a:off x="2978899" y="4555166"/>
            <a:ext cx="1848803" cy="307777"/>
          </a:xfrm>
          <a:prstGeom prst="rect">
            <a:avLst/>
          </a:prstGeom>
          <a:noFill/>
        </p:spPr>
        <p:txBody>
          <a:bodyPr wrap="square">
            <a:spAutoFit/>
          </a:bodyPr>
          <a:lstStyle>
            <a:defPPr>
              <a:defRPr lang="en-US"/>
            </a:defPPr>
            <a:lvl1pPr algn="ctr">
              <a:defRPr sz="700">
                <a:solidFill>
                  <a:srgbClr val="FF0000"/>
                </a:solidFill>
              </a:defRPr>
            </a:lvl1pPr>
          </a:lstStyle>
          <a:p>
            <a:r>
              <a:rPr lang="en-US" dirty="0"/>
              <a:t> 2.3 National Strategy and Costed Plan of Action for Refugee's Education adopted</a:t>
            </a:r>
          </a:p>
        </p:txBody>
      </p:sp>
      <p:sp>
        <p:nvSpPr>
          <p:cNvPr id="62" name="TextBox 61">
            <a:extLst>
              <a:ext uri="{FF2B5EF4-FFF2-40B4-BE49-F238E27FC236}">
                <a16:creationId xmlns:a16="http://schemas.microsoft.com/office/drawing/2014/main" id="{6B17DDEA-D6EA-195C-D10B-327A4D7C0F86}"/>
              </a:ext>
            </a:extLst>
          </p:cNvPr>
          <p:cNvSpPr txBox="1"/>
          <p:nvPr/>
        </p:nvSpPr>
        <p:spPr>
          <a:xfrm>
            <a:off x="4922371" y="3350644"/>
            <a:ext cx="1168959" cy="307777"/>
          </a:xfrm>
          <a:prstGeom prst="rect">
            <a:avLst/>
          </a:prstGeom>
          <a:noFill/>
        </p:spPr>
        <p:txBody>
          <a:bodyPr wrap="square">
            <a:spAutoFit/>
          </a:bodyPr>
          <a:lstStyle>
            <a:defPPr>
              <a:defRPr lang="en-US"/>
            </a:defPPr>
            <a:lvl1pPr algn="ctr">
              <a:defRPr sz="700">
                <a:solidFill>
                  <a:srgbClr val="FF0000"/>
                </a:solidFill>
              </a:defRPr>
            </a:lvl1pPr>
          </a:lstStyle>
          <a:p>
            <a:r>
              <a:rPr lang="en-US" dirty="0"/>
              <a:t>2.4 Skills development and TVET policy drafted</a:t>
            </a:r>
          </a:p>
        </p:txBody>
      </p:sp>
      <p:sp>
        <p:nvSpPr>
          <p:cNvPr id="458" name="TextBox 457">
            <a:extLst>
              <a:ext uri="{FF2B5EF4-FFF2-40B4-BE49-F238E27FC236}">
                <a16:creationId xmlns:a16="http://schemas.microsoft.com/office/drawing/2014/main" id="{24C04A5D-4973-7B23-D693-127F203B205E}"/>
              </a:ext>
            </a:extLst>
          </p:cNvPr>
          <p:cNvSpPr txBox="1"/>
          <p:nvPr/>
        </p:nvSpPr>
        <p:spPr>
          <a:xfrm>
            <a:off x="4667630" y="2557020"/>
            <a:ext cx="1439957" cy="307777"/>
          </a:xfrm>
          <a:prstGeom prst="rect">
            <a:avLst/>
          </a:prstGeom>
          <a:noFill/>
        </p:spPr>
        <p:txBody>
          <a:bodyPr wrap="square">
            <a:spAutoFit/>
          </a:bodyPr>
          <a:lstStyle>
            <a:defPPr>
              <a:defRPr lang="en-US"/>
            </a:defPPr>
            <a:lvl1pPr algn="ctr">
              <a:defRPr sz="700">
                <a:solidFill>
                  <a:srgbClr val="FF0000"/>
                </a:solidFill>
              </a:defRPr>
            </a:lvl1pPr>
          </a:lstStyle>
          <a:p>
            <a:r>
              <a:rPr lang="en-US" dirty="0"/>
              <a:t> 2.5 New education, skills, TVET  training programming adopted</a:t>
            </a:r>
          </a:p>
        </p:txBody>
      </p:sp>
      <p:sp>
        <p:nvSpPr>
          <p:cNvPr id="467" name="TextBox 466">
            <a:extLst>
              <a:ext uri="{FF2B5EF4-FFF2-40B4-BE49-F238E27FC236}">
                <a16:creationId xmlns:a16="http://schemas.microsoft.com/office/drawing/2014/main" id="{43FF7666-1337-DB7B-C840-2AB51ED82758}"/>
              </a:ext>
            </a:extLst>
          </p:cNvPr>
          <p:cNvSpPr txBox="1"/>
          <p:nvPr/>
        </p:nvSpPr>
        <p:spPr>
          <a:xfrm>
            <a:off x="934934" y="5591615"/>
            <a:ext cx="1302725" cy="415498"/>
          </a:xfrm>
          <a:prstGeom prst="rect">
            <a:avLst/>
          </a:prstGeom>
          <a:noFill/>
        </p:spPr>
        <p:txBody>
          <a:bodyPr wrap="square">
            <a:spAutoFit/>
          </a:bodyPr>
          <a:lstStyle>
            <a:defPPr>
              <a:defRPr lang="en-US"/>
            </a:defPPr>
            <a:lvl1pPr algn="ctr">
              <a:defRPr sz="700">
                <a:solidFill>
                  <a:srgbClr val="FF0000"/>
                </a:solidFill>
              </a:defRPr>
            </a:lvl1pPr>
          </a:lstStyle>
          <a:p>
            <a:r>
              <a:rPr lang="en-US" dirty="0"/>
              <a:t>3.1 </a:t>
            </a:r>
            <a:r>
              <a:rPr lang="en-US" dirty="0" err="1"/>
              <a:t>SoPs</a:t>
            </a:r>
            <a:r>
              <a:rPr lang="en-US" dirty="0"/>
              <a:t> for Child Protection Case Management include refugee children</a:t>
            </a:r>
          </a:p>
        </p:txBody>
      </p:sp>
      <p:sp>
        <p:nvSpPr>
          <p:cNvPr id="17" name="TextBox 16">
            <a:extLst>
              <a:ext uri="{FF2B5EF4-FFF2-40B4-BE49-F238E27FC236}">
                <a16:creationId xmlns:a16="http://schemas.microsoft.com/office/drawing/2014/main" id="{E6863077-CD2B-433A-C4C9-3877A3FD5328}"/>
              </a:ext>
            </a:extLst>
          </p:cNvPr>
          <p:cNvSpPr txBox="1"/>
          <p:nvPr/>
        </p:nvSpPr>
        <p:spPr>
          <a:xfrm>
            <a:off x="1289874" y="3640051"/>
            <a:ext cx="1732629" cy="415498"/>
          </a:xfrm>
          <a:prstGeom prst="rect">
            <a:avLst/>
          </a:prstGeom>
          <a:noFill/>
        </p:spPr>
        <p:txBody>
          <a:bodyPr wrap="square">
            <a:spAutoFit/>
          </a:bodyPr>
          <a:lstStyle>
            <a:defPPr>
              <a:defRPr lang="en-US"/>
            </a:defPPr>
            <a:lvl1pPr algn="ctr">
              <a:defRPr sz="700">
                <a:solidFill>
                  <a:srgbClr val="FF0000"/>
                </a:solidFill>
              </a:defRPr>
            </a:lvl1pPr>
          </a:lstStyle>
          <a:p>
            <a:r>
              <a:rPr lang="en-US" dirty="0"/>
              <a:t>3.2 Preparatory work for the revision of Policy and regulation on children without parental care/UASCs</a:t>
            </a:r>
          </a:p>
        </p:txBody>
      </p:sp>
      <p:sp>
        <p:nvSpPr>
          <p:cNvPr id="38" name="TextBox 37">
            <a:extLst>
              <a:ext uri="{FF2B5EF4-FFF2-40B4-BE49-F238E27FC236}">
                <a16:creationId xmlns:a16="http://schemas.microsoft.com/office/drawing/2014/main" id="{1D6AC588-B073-986E-5314-173AB3948F55}"/>
              </a:ext>
            </a:extLst>
          </p:cNvPr>
          <p:cNvSpPr txBox="1"/>
          <p:nvPr/>
        </p:nvSpPr>
        <p:spPr>
          <a:xfrm>
            <a:off x="67368" y="3806965"/>
            <a:ext cx="1325165" cy="415498"/>
          </a:xfrm>
          <a:prstGeom prst="rect">
            <a:avLst/>
          </a:prstGeom>
          <a:noFill/>
        </p:spPr>
        <p:txBody>
          <a:bodyPr wrap="square">
            <a:spAutoFit/>
          </a:bodyPr>
          <a:lstStyle>
            <a:defPPr>
              <a:defRPr lang="en-US"/>
            </a:defPPr>
            <a:lvl1pPr algn="ctr">
              <a:defRPr sz="700">
                <a:solidFill>
                  <a:srgbClr val="FF0000"/>
                </a:solidFill>
              </a:defRPr>
            </a:lvl1pPr>
          </a:lstStyle>
          <a:p>
            <a:r>
              <a:rPr lang="en-US" dirty="0"/>
              <a:t>3.3 Child Act 2020 (refugee-included)  submitted for approval.</a:t>
            </a:r>
          </a:p>
        </p:txBody>
      </p:sp>
      <p:sp>
        <p:nvSpPr>
          <p:cNvPr id="41" name="TextBox 40">
            <a:extLst>
              <a:ext uri="{FF2B5EF4-FFF2-40B4-BE49-F238E27FC236}">
                <a16:creationId xmlns:a16="http://schemas.microsoft.com/office/drawing/2014/main" id="{9560D345-6157-7632-3111-44E98D5C99DA}"/>
              </a:ext>
            </a:extLst>
          </p:cNvPr>
          <p:cNvSpPr txBox="1"/>
          <p:nvPr/>
        </p:nvSpPr>
        <p:spPr>
          <a:xfrm>
            <a:off x="928565" y="2582458"/>
            <a:ext cx="870262" cy="307777"/>
          </a:xfrm>
          <a:prstGeom prst="rect">
            <a:avLst/>
          </a:prstGeom>
          <a:noFill/>
        </p:spPr>
        <p:txBody>
          <a:bodyPr wrap="square">
            <a:spAutoFit/>
          </a:bodyPr>
          <a:lstStyle>
            <a:defPPr>
              <a:defRPr lang="en-US"/>
            </a:defPPr>
            <a:lvl1pPr algn="ctr">
              <a:defRPr sz="700">
                <a:solidFill>
                  <a:srgbClr val="FF0000"/>
                </a:solidFill>
              </a:defRPr>
            </a:lvl1pPr>
          </a:lstStyle>
          <a:p>
            <a:r>
              <a:rPr lang="en-US" dirty="0"/>
              <a:t>3.4 Child Act adopted</a:t>
            </a:r>
          </a:p>
        </p:txBody>
      </p:sp>
      <p:sp>
        <p:nvSpPr>
          <p:cNvPr id="493" name="TextBox 492">
            <a:extLst>
              <a:ext uri="{FF2B5EF4-FFF2-40B4-BE49-F238E27FC236}">
                <a16:creationId xmlns:a16="http://schemas.microsoft.com/office/drawing/2014/main" id="{C6D5A042-104F-16EF-1061-05CB0181D842}"/>
              </a:ext>
            </a:extLst>
          </p:cNvPr>
          <p:cNvSpPr txBox="1"/>
          <p:nvPr/>
        </p:nvSpPr>
        <p:spPr>
          <a:xfrm>
            <a:off x="2043983" y="5697265"/>
            <a:ext cx="1301922" cy="523220"/>
          </a:xfrm>
          <a:prstGeom prst="rect">
            <a:avLst/>
          </a:prstGeom>
          <a:noFill/>
        </p:spPr>
        <p:txBody>
          <a:bodyPr wrap="square">
            <a:spAutoFit/>
          </a:bodyPr>
          <a:lstStyle>
            <a:defPPr>
              <a:defRPr lang="en-US"/>
            </a:defPPr>
            <a:lvl1pPr algn="ctr">
              <a:defRPr sz="700">
                <a:solidFill>
                  <a:srgbClr val="FF0000"/>
                </a:solidFill>
              </a:defRPr>
            </a:lvl1pPr>
          </a:lstStyle>
          <a:p>
            <a:r>
              <a:rPr lang="en-US" dirty="0"/>
              <a:t>Technical committee is formed  to support </a:t>
            </a:r>
            <a:r>
              <a:rPr lang="en-US" dirty="0" err="1"/>
              <a:t>MoSD</a:t>
            </a:r>
            <a:r>
              <a:rPr lang="en-US" dirty="0"/>
              <a:t> monitoring inclusiveness of FDP</a:t>
            </a:r>
          </a:p>
        </p:txBody>
      </p:sp>
      <p:sp>
        <p:nvSpPr>
          <p:cNvPr id="495" name="TextBox 494">
            <a:extLst>
              <a:ext uri="{FF2B5EF4-FFF2-40B4-BE49-F238E27FC236}">
                <a16:creationId xmlns:a16="http://schemas.microsoft.com/office/drawing/2014/main" id="{6F6F8842-8ED5-646B-ECB8-F4AC65297211}"/>
              </a:ext>
            </a:extLst>
          </p:cNvPr>
          <p:cNvSpPr txBox="1"/>
          <p:nvPr/>
        </p:nvSpPr>
        <p:spPr>
          <a:xfrm>
            <a:off x="7524181" y="3264572"/>
            <a:ext cx="1501883" cy="415498"/>
          </a:xfrm>
          <a:prstGeom prst="rect">
            <a:avLst/>
          </a:prstGeom>
          <a:noFill/>
        </p:spPr>
        <p:txBody>
          <a:bodyPr wrap="square">
            <a:spAutoFit/>
          </a:bodyPr>
          <a:lstStyle>
            <a:defPPr>
              <a:defRPr lang="en-US"/>
            </a:defPPr>
            <a:lvl1pPr algn="ctr">
              <a:defRPr sz="700">
                <a:solidFill>
                  <a:srgbClr val="FF0000"/>
                </a:solidFill>
              </a:defRPr>
            </a:lvl1pPr>
          </a:lstStyle>
          <a:p>
            <a:r>
              <a:rPr lang="en-US" dirty="0"/>
              <a:t>Approved MoU to </a:t>
            </a:r>
            <a:r>
              <a:rPr lang="en-US" dirty="0" err="1"/>
              <a:t>recognise</a:t>
            </a:r>
            <a:r>
              <a:rPr lang="en-US" dirty="0"/>
              <a:t> refugee ID cards as proof of identity will be adopted</a:t>
            </a:r>
          </a:p>
        </p:txBody>
      </p:sp>
      <p:sp>
        <p:nvSpPr>
          <p:cNvPr id="482" name="TextBox 481">
            <a:extLst>
              <a:ext uri="{FF2B5EF4-FFF2-40B4-BE49-F238E27FC236}">
                <a16:creationId xmlns:a16="http://schemas.microsoft.com/office/drawing/2014/main" id="{2D39861E-1DEB-9AAD-3F32-E6D0C3B80721}"/>
              </a:ext>
            </a:extLst>
          </p:cNvPr>
          <p:cNvSpPr txBox="1"/>
          <p:nvPr/>
        </p:nvSpPr>
        <p:spPr>
          <a:xfrm>
            <a:off x="1447564" y="4624522"/>
            <a:ext cx="1747777" cy="307777"/>
          </a:xfrm>
          <a:prstGeom prst="rect">
            <a:avLst/>
          </a:prstGeom>
          <a:noFill/>
        </p:spPr>
        <p:txBody>
          <a:bodyPr wrap="square">
            <a:spAutoFit/>
          </a:bodyPr>
          <a:lstStyle>
            <a:defPPr>
              <a:defRPr lang="en-US"/>
            </a:defPPr>
            <a:lvl1pPr algn="ctr">
              <a:defRPr sz="700">
                <a:solidFill>
                  <a:srgbClr val="FF0000"/>
                </a:solidFill>
              </a:defRPr>
            </a:lvl1pPr>
          </a:lstStyle>
          <a:p>
            <a:r>
              <a:rPr lang="en-US"/>
              <a:t>4.1 The new social protection strategy re-introduced for discussion</a:t>
            </a:r>
            <a:endParaRPr lang="es-ES" dirty="0"/>
          </a:p>
        </p:txBody>
      </p:sp>
      <p:sp>
        <p:nvSpPr>
          <p:cNvPr id="484" name="TextBox 483">
            <a:extLst>
              <a:ext uri="{FF2B5EF4-FFF2-40B4-BE49-F238E27FC236}">
                <a16:creationId xmlns:a16="http://schemas.microsoft.com/office/drawing/2014/main" id="{2F9EFA7E-731C-6206-4A58-D9C66E10E762}"/>
              </a:ext>
            </a:extLst>
          </p:cNvPr>
          <p:cNvSpPr txBox="1"/>
          <p:nvPr/>
        </p:nvSpPr>
        <p:spPr>
          <a:xfrm>
            <a:off x="601797" y="4180148"/>
            <a:ext cx="841498" cy="630942"/>
          </a:xfrm>
          <a:prstGeom prst="rect">
            <a:avLst/>
          </a:prstGeom>
          <a:noFill/>
        </p:spPr>
        <p:txBody>
          <a:bodyPr wrap="square">
            <a:spAutoFit/>
          </a:bodyPr>
          <a:lstStyle>
            <a:defPPr>
              <a:defRPr lang="en-US"/>
            </a:defPPr>
            <a:lvl1pPr algn="ctr">
              <a:defRPr sz="700">
                <a:solidFill>
                  <a:srgbClr val="FF0000"/>
                </a:solidFill>
              </a:defRPr>
            </a:lvl1pPr>
          </a:lstStyle>
          <a:p>
            <a:r>
              <a:rPr lang="en-US" dirty="0"/>
              <a:t>4.2. MoU to </a:t>
            </a:r>
            <a:r>
              <a:rPr lang="en-US" dirty="0" err="1"/>
              <a:t>recognise</a:t>
            </a:r>
            <a:r>
              <a:rPr lang="en-US" dirty="0"/>
              <a:t> refugee ID cards as proof of identity adopted</a:t>
            </a:r>
            <a:endParaRPr lang="es-ES" dirty="0"/>
          </a:p>
        </p:txBody>
      </p:sp>
    </p:spTree>
    <p:extLst>
      <p:ext uri="{BB962C8B-B14F-4D97-AF65-F5344CB8AC3E}">
        <p14:creationId xmlns:p14="http://schemas.microsoft.com/office/powerpoint/2010/main" val="3438427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9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7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7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7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4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3"/>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98"/>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37"/>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59"/>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91"/>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34"/>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27"/>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28"/>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5"/>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113"/>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73"/>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47"/>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480"/>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487"/>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492"/>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500"/>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516"/>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530"/>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531"/>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144"/>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180"/>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581"/>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607"/>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25"/>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11"/>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547"/>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133"/>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204"/>
                                        </p:tgtEl>
                                        <p:attrNameLst>
                                          <p:attrName>style.visibility</p:attrName>
                                        </p:attrNameLst>
                                      </p:cBhvr>
                                      <p:to>
                                        <p:strVal val="visible"/>
                                      </p:to>
                                    </p:set>
                                  </p:childTnLst>
                                </p:cTn>
                              </p:par>
                              <p:par>
                                <p:cTn id="103" presetID="1" presetClass="entr" presetSubtype="0"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childTnLst>
                                </p:cTn>
                              </p:par>
                              <p:par>
                                <p:cTn id="105" presetID="1" presetClass="entr" presetSubtype="0" fill="hold" grpId="0" nodeType="withEffect">
                                  <p:stCondLst>
                                    <p:cond delay="0"/>
                                  </p:stCondLst>
                                  <p:childTnLst>
                                    <p:set>
                                      <p:cBhvr>
                                        <p:cTn id="106" dur="1" fill="hold">
                                          <p:stCondLst>
                                            <p:cond delay="0"/>
                                          </p:stCondLst>
                                        </p:cTn>
                                        <p:tgtEl>
                                          <p:spTgt spid="4"/>
                                        </p:tgtEl>
                                        <p:attrNameLst>
                                          <p:attrName>style.visibility</p:attrName>
                                        </p:attrNameLst>
                                      </p:cBhvr>
                                      <p:to>
                                        <p:strVal val="visible"/>
                                      </p:to>
                                    </p:set>
                                  </p:childTnLst>
                                </p:cTn>
                              </p:par>
                              <p:par>
                                <p:cTn id="107" presetID="1" presetClass="entr" presetSubtype="0" fill="hold" grpId="0" nodeType="withEffect">
                                  <p:stCondLst>
                                    <p:cond delay="0"/>
                                  </p:stCondLst>
                                  <p:childTnLst>
                                    <p:set>
                                      <p:cBhvr>
                                        <p:cTn id="108" dur="1" fill="hold">
                                          <p:stCondLst>
                                            <p:cond delay="0"/>
                                          </p:stCondLst>
                                        </p:cTn>
                                        <p:tgtEl>
                                          <p:spTgt spid="584"/>
                                        </p:tgtEl>
                                        <p:attrNameLst>
                                          <p:attrName>style.visibility</p:attrName>
                                        </p:attrNameLst>
                                      </p:cBhvr>
                                      <p:to>
                                        <p:strVal val="visible"/>
                                      </p:to>
                                    </p:set>
                                  </p:childTnLst>
                                </p:cTn>
                              </p:par>
                              <p:par>
                                <p:cTn id="109" presetID="1" presetClass="entr" presetSubtype="0" fill="hold" grpId="0" nodeType="withEffect">
                                  <p:stCondLst>
                                    <p:cond delay="0"/>
                                  </p:stCondLst>
                                  <p:childTnLst>
                                    <p:set>
                                      <p:cBhvr>
                                        <p:cTn id="110" dur="1" fill="hold">
                                          <p:stCondLst>
                                            <p:cond delay="0"/>
                                          </p:stCondLst>
                                        </p:cTn>
                                        <p:tgtEl>
                                          <p:spTgt spid="15"/>
                                        </p:tgtEl>
                                        <p:attrNameLst>
                                          <p:attrName>style.visibility</p:attrName>
                                        </p:attrNameLst>
                                      </p:cBhvr>
                                      <p:to>
                                        <p:strVal val="visible"/>
                                      </p:to>
                                    </p:set>
                                  </p:childTnLst>
                                </p:cTn>
                              </p:par>
                              <p:par>
                                <p:cTn id="111" presetID="1" presetClass="entr" presetSubtype="0" fill="hold" grpId="0" nodeType="withEffect">
                                  <p:stCondLst>
                                    <p:cond delay="0"/>
                                  </p:stCondLst>
                                  <p:childTnLst>
                                    <p:set>
                                      <p:cBhvr>
                                        <p:cTn id="112" dur="1" fill="hold">
                                          <p:stCondLst>
                                            <p:cond delay="0"/>
                                          </p:stCondLst>
                                        </p:cTn>
                                        <p:tgtEl>
                                          <p:spTgt spid="48"/>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8"/>
                                        </p:tgtEl>
                                        <p:attrNameLst>
                                          <p:attrName>style.visibility</p:attrName>
                                        </p:attrNameLst>
                                      </p:cBhvr>
                                      <p:to>
                                        <p:strVal val="visible"/>
                                      </p:to>
                                    </p:set>
                                  </p:childTnLst>
                                </p:cTn>
                              </p:par>
                              <p:par>
                                <p:cTn id="115" presetID="1" presetClass="entr" presetSubtype="0" fill="hold" nodeType="withEffect">
                                  <p:stCondLst>
                                    <p:cond delay="0"/>
                                  </p:stCondLst>
                                  <p:childTnLst>
                                    <p:set>
                                      <p:cBhvr>
                                        <p:cTn id="116" dur="1" fill="hold">
                                          <p:stCondLst>
                                            <p:cond delay="0"/>
                                          </p:stCondLst>
                                        </p:cTn>
                                        <p:tgtEl>
                                          <p:spTgt spid="602"/>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13"/>
                                        </p:tgtEl>
                                        <p:attrNameLst>
                                          <p:attrName>style.visibility</p:attrName>
                                        </p:attrNameLst>
                                      </p:cBhvr>
                                      <p:to>
                                        <p:strVal val="visible"/>
                                      </p:to>
                                    </p:set>
                                  </p:childTnLst>
                                </p:cTn>
                              </p:par>
                              <p:par>
                                <p:cTn id="119" presetID="1" presetClass="entr" presetSubtype="0" fill="hold" grpId="0" nodeType="withEffect">
                                  <p:stCondLst>
                                    <p:cond delay="0"/>
                                  </p:stCondLst>
                                  <p:childTnLst>
                                    <p:set>
                                      <p:cBhvr>
                                        <p:cTn id="120" dur="1" fill="hold">
                                          <p:stCondLst>
                                            <p:cond delay="0"/>
                                          </p:stCondLst>
                                        </p:cTn>
                                        <p:tgtEl>
                                          <p:spTgt spid="569"/>
                                        </p:tgtEl>
                                        <p:attrNameLst>
                                          <p:attrName>style.visibility</p:attrName>
                                        </p:attrNameLst>
                                      </p:cBhvr>
                                      <p:to>
                                        <p:strVal val="visible"/>
                                      </p:to>
                                    </p:set>
                                  </p:childTnLst>
                                </p:cTn>
                              </p:par>
                              <p:par>
                                <p:cTn id="121" presetID="1" presetClass="entr" presetSubtype="0" fill="hold" nodeType="withEffect">
                                  <p:stCondLst>
                                    <p:cond delay="0"/>
                                  </p:stCondLst>
                                  <p:childTnLst>
                                    <p:set>
                                      <p:cBhvr>
                                        <p:cTn id="122" dur="1" fill="hold">
                                          <p:stCondLst>
                                            <p:cond delay="0"/>
                                          </p:stCondLst>
                                        </p:cTn>
                                        <p:tgtEl>
                                          <p:spTgt spid="620"/>
                                        </p:tgtEl>
                                        <p:attrNameLst>
                                          <p:attrName>style.visibility</p:attrName>
                                        </p:attrNameLst>
                                      </p:cBhvr>
                                      <p:to>
                                        <p:strVal val="visible"/>
                                      </p:to>
                                    </p:set>
                                  </p:childTnLst>
                                </p:cTn>
                              </p:par>
                              <p:par>
                                <p:cTn id="123" presetID="1" presetClass="entr" presetSubtype="0" fill="hold" nodeType="withEffect">
                                  <p:stCondLst>
                                    <p:cond delay="0"/>
                                  </p:stCondLst>
                                  <p:childTnLst>
                                    <p:set>
                                      <p:cBhvr>
                                        <p:cTn id="124" dur="1" fill="hold">
                                          <p:stCondLst>
                                            <p:cond delay="0"/>
                                          </p:stCondLst>
                                        </p:cTn>
                                        <p:tgtEl>
                                          <p:spTgt spid="477"/>
                                        </p:tgtEl>
                                        <p:attrNameLst>
                                          <p:attrName>style.visibility</p:attrName>
                                        </p:attrNameLst>
                                      </p:cBhvr>
                                      <p:to>
                                        <p:strVal val="visible"/>
                                      </p:to>
                                    </p:set>
                                  </p:childTnLst>
                                </p:cTn>
                              </p:par>
                              <p:par>
                                <p:cTn id="125" presetID="1" presetClass="entr" presetSubtype="0" fill="hold" grpId="0" nodeType="withEffect">
                                  <p:stCondLst>
                                    <p:cond delay="0"/>
                                  </p:stCondLst>
                                  <p:childTnLst>
                                    <p:set>
                                      <p:cBhvr>
                                        <p:cTn id="126" dur="1" fill="hold">
                                          <p:stCondLst>
                                            <p:cond delay="0"/>
                                          </p:stCondLst>
                                        </p:cTn>
                                        <p:tgtEl>
                                          <p:spTgt spid="69"/>
                                        </p:tgtEl>
                                        <p:attrNameLst>
                                          <p:attrName>style.visibility</p:attrName>
                                        </p:attrNameLst>
                                      </p:cBhvr>
                                      <p:to>
                                        <p:strVal val="visible"/>
                                      </p:to>
                                    </p:set>
                                  </p:childTnLst>
                                </p:cTn>
                              </p:par>
                              <p:par>
                                <p:cTn id="127" presetID="1" presetClass="entr" presetSubtype="0" fill="hold" nodeType="withEffect">
                                  <p:stCondLst>
                                    <p:cond delay="0"/>
                                  </p:stCondLst>
                                  <p:childTnLst>
                                    <p:set>
                                      <p:cBhvr>
                                        <p:cTn id="128" dur="1" fill="hold">
                                          <p:stCondLst>
                                            <p:cond delay="0"/>
                                          </p:stCondLst>
                                        </p:cTn>
                                        <p:tgtEl>
                                          <p:spTgt spid="142"/>
                                        </p:tgtEl>
                                        <p:attrNameLst>
                                          <p:attrName>style.visibility</p:attrName>
                                        </p:attrNameLst>
                                      </p:cBhvr>
                                      <p:to>
                                        <p:strVal val="visible"/>
                                      </p:to>
                                    </p:set>
                                  </p:childTnLst>
                                </p:cTn>
                              </p:par>
                              <p:par>
                                <p:cTn id="129" presetID="1" presetClass="entr" presetSubtype="0" fill="hold" nodeType="withEffect">
                                  <p:stCondLst>
                                    <p:cond delay="0"/>
                                  </p:stCondLst>
                                  <p:childTnLst>
                                    <p:set>
                                      <p:cBhvr>
                                        <p:cTn id="130" dur="1" fill="hold">
                                          <p:stCondLst>
                                            <p:cond delay="0"/>
                                          </p:stCondLst>
                                        </p:cTn>
                                        <p:tgtEl>
                                          <p:spTgt spid="145"/>
                                        </p:tgtEl>
                                        <p:attrNameLst>
                                          <p:attrName>style.visibility</p:attrName>
                                        </p:attrNameLst>
                                      </p:cBhvr>
                                      <p:to>
                                        <p:strVal val="visible"/>
                                      </p:to>
                                    </p:set>
                                  </p:childTnLst>
                                </p:cTn>
                              </p:par>
                              <p:par>
                                <p:cTn id="131" presetID="1" presetClass="entr" presetSubtype="0" fill="hold" nodeType="withEffect">
                                  <p:stCondLst>
                                    <p:cond delay="0"/>
                                  </p:stCondLst>
                                  <p:childTnLst>
                                    <p:set>
                                      <p:cBhvr>
                                        <p:cTn id="132" dur="1" fill="hold">
                                          <p:stCondLst>
                                            <p:cond delay="0"/>
                                          </p:stCondLst>
                                        </p:cTn>
                                        <p:tgtEl>
                                          <p:spTgt spid="149"/>
                                        </p:tgtEl>
                                        <p:attrNameLst>
                                          <p:attrName>style.visibility</p:attrName>
                                        </p:attrNameLst>
                                      </p:cBhvr>
                                      <p:to>
                                        <p:strVal val="visible"/>
                                      </p:to>
                                    </p:set>
                                  </p:childTnLst>
                                </p:cTn>
                              </p:par>
                              <p:par>
                                <p:cTn id="133" presetID="1" presetClass="entr" presetSubtype="0" fill="hold" nodeType="withEffect">
                                  <p:stCondLst>
                                    <p:cond delay="0"/>
                                  </p:stCondLst>
                                  <p:childTnLst>
                                    <p:set>
                                      <p:cBhvr>
                                        <p:cTn id="134" dur="1" fill="hold">
                                          <p:stCondLst>
                                            <p:cond delay="0"/>
                                          </p:stCondLst>
                                        </p:cTn>
                                        <p:tgtEl>
                                          <p:spTgt spid="163"/>
                                        </p:tgtEl>
                                        <p:attrNameLst>
                                          <p:attrName>style.visibility</p:attrName>
                                        </p:attrNameLst>
                                      </p:cBhvr>
                                      <p:to>
                                        <p:strVal val="visible"/>
                                      </p:to>
                                    </p:set>
                                  </p:childTnLst>
                                </p:cTn>
                              </p:par>
                              <p:par>
                                <p:cTn id="135" presetID="1" presetClass="entr" presetSubtype="0" fill="hold" nodeType="withEffect">
                                  <p:stCondLst>
                                    <p:cond delay="0"/>
                                  </p:stCondLst>
                                  <p:childTnLst>
                                    <p:set>
                                      <p:cBhvr>
                                        <p:cTn id="136" dur="1" fill="hold">
                                          <p:stCondLst>
                                            <p:cond delay="0"/>
                                          </p:stCondLst>
                                        </p:cTn>
                                        <p:tgtEl>
                                          <p:spTgt spid="172"/>
                                        </p:tgtEl>
                                        <p:attrNameLst>
                                          <p:attrName>style.visibility</p:attrName>
                                        </p:attrNameLst>
                                      </p:cBhvr>
                                      <p:to>
                                        <p:strVal val="visible"/>
                                      </p:to>
                                    </p:set>
                                  </p:childTnLst>
                                </p:cTn>
                              </p:par>
                              <p:par>
                                <p:cTn id="137" presetID="1" presetClass="entr" presetSubtype="0" fill="hold" nodeType="withEffect">
                                  <p:stCondLst>
                                    <p:cond delay="0"/>
                                  </p:stCondLst>
                                  <p:childTnLst>
                                    <p:set>
                                      <p:cBhvr>
                                        <p:cTn id="138" dur="1" fill="hold">
                                          <p:stCondLst>
                                            <p:cond delay="0"/>
                                          </p:stCondLst>
                                        </p:cTn>
                                        <p:tgtEl>
                                          <p:spTgt spid="196"/>
                                        </p:tgtEl>
                                        <p:attrNameLst>
                                          <p:attrName>style.visibility</p:attrName>
                                        </p:attrNameLst>
                                      </p:cBhvr>
                                      <p:to>
                                        <p:strVal val="visible"/>
                                      </p:to>
                                    </p:set>
                                  </p:childTnLst>
                                </p:cTn>
                              </p:par>
                              <p:par>
                                <p:cTn id="139" presetID="1" presetClass="entr" presetSubtype="0" fill="hold" nodeType="withEffect">
                                  <p:stCondLst>
                                    <p:cond delay="0"/>
                                  </p:stCondLst>
                                  <p:childTnLst>
                                    <p:set>
                                      <p:cBhvr>
                                        <p:cTn id="140" dur="1" fill="hold">
                                          <p:stCondLst>
                                            <p:cond delay="0"/>
                                          </p:stCondLst>
                                        </p:cTn>
                                        <p:tgtEl>
                                          <p:spTgt spid="211"/>
                                        </p:tgtEl>
                                        <p:attrNameLst>
                                          <p:attrName>style.visibility</p:attrName>
                                        </p:attrNameLst>
                                      </p:cBhvr>
                                      <p:to>
                                        <p:strVal val="visible"/>
                                      </p:to>
                                    </p:set>
                                  </p:childTnLst>
                                </p:cTn>
                              </p:par>
                              <p:par>
                                <p:cTn id="141" presetID="1" presetClass="entr" presetSubtype="0" fill="hold" grpId="0" nodeType="withEffect">
                                  <p:stCondLst>
                                    <p:cond delay="0"/>
                                  </p:stCondLst>
                                  <p:childTnLst>
                                    <p:set>
                                      <p:cBhvr>
                                        <p:cTn id="142" dur="1" fill="hold">
                                          <p:stCondLst>
                                            <p:cond delay="0"/>
                                          </p:stCondLst>
                                        </p:cTn>
                                        <p:tgtEl>
                                          <p:spTgt spid="226"/>
                                        </p:tgtEl>
                                        <p:attrNameLst>
                                          <p:attrName>style.visibility</p:attrName>
                                        </p:attrNameLst>
                                      </p:cBhvr>
                                      <p:to>
                                        <p:strVal val="visible"/>
                                      </p:to>
                                    </p:set>
                                  </p:childTnLst>
                                </p:cTn>
                              </p:par>
                              <p:par>
                                <p:cTn id="143" presetID="1" presetClass="entr" presetSubtype="0" fill="hold" nodeType="withEffect">
                                  <p:stCondLst>
                                    <p:cond delay="0"/>
                                  </p:stCondLst>
                                  <p:childTnLst>
                                    <p:set>
                                      <p:cBhvr>
                                        <p:cTn id="144" dur="1" fill="hold">
                                          <p:stCondLst>
                                            <p:cond delay="0"/>
                                          </p:stCondLst>
                                        </p:cTn>
                                        <p:tgtEl>
                                          <p:spTgt spid="243"/>
                                        </p:tgtEl>
                                        <p:attrNameLst>
                                          <p:attrName>style.visibility</p:attrName>
                                        </p:attrNameLst>
                                      </p:cBhvr>
                                      <p:to>
                                        <p:strVal val="visible"/>
                                      </p:to>
                                    </p:set>
                                  </p:childTnLst>
                                </p:cTn>
                              </p:par>
                              <p:par>
                                <p:cTn id="145" presetID="1" presetClass="entr" presetSubtype="0" fill="hold" nodeType="withEffect">
                                  <p:stCondLst>
                                    <p:cond delay="0"/>
                                  </p:stCondLst>
                                  <p:childTnLst>
                                    <p:set>
                                      <p:cBhvr>
                                        <p:cTn id="146" dur="1" fill="hold">
                                          <p:stCondLst>
                                            <p:cond delay="0"/>
                                          </p:stCondLst>
                                        </p:cTn>
                                        <p:tgtEl>
                                          <p:spTgt spid="248"/>
                                        </p:tgtEl>
                                        <p:attrNameLst>
                                          <p:attrName>style.visibility</p:attrName>
                                        </p:attrNameLst>
                                      </p:cBhvr>
                                      <p:to>
                                        <p:strVal val="visible"/>
                                      </p:to>
                                    </p:set>
                                  </p:childTnLst>
                                </p:cTn>
                              </p:par>
                              <p:par>
                                <p:cTn id="147" presetID="1" presetClass="entr" presetSubtype="0" fill="hold" nodeType="withEffect">
                                  <p:stCondLst>
                                    <p:cond delay="0"/>
                                  </p:stCondLst>
                                  <p:childTnLst>
                                    <p:set>
                                      <p:cBhvr>
                                        <p:cTn id="148" dur="1" fill="hold">
                                          <p:stCondLst>
                                            <p:cond delay="0"/>
                                          </p:stCondLst>
                                        </p:cTn>
                                        <p:tgtEl>
                                          <p:spTgt spid="251"/>
                                        </p:tgtEl>
                                        <p:attrNameLst>
                                          <p:attrName>style.visibility</p:attrName>
                                        </p:attrNameLst>
                                      </p:cBhvr>
                                      <p:to>
                                        <p:strVal val="visible"/>
                                      </p:to>
                                    </p:set>
                                  </p:childTnLst>
                                </p:cTn>
                              </p:par>
                              <p:par>
                                <p:cTn id="149" presetID="1" presetClass="entr" presetSubtype="0" fill="hold" grpId="0" nodeType="withEffect">
                                  <p:stCondLst>
                                    <p:cond delay="0"/>
                                  </p:stCondLst>
                                  <p:childTnLst>
                                    <p:set>
                                      <p:cBhvr>
                                        <p:cTn id="150" dur="1" fill="hold">
                                          <p:stCondLst>
                                            <p:cond delay="0"/>
                                          </p:stCondLst>
                                        </p:cTn>
                                        <p:tgtEl>
                                          <p:spTgt spid="557"/>
                                        </p:tgtEl>
                                        <p:attrNameLst>
                                          <p:attrName>style.visibility</p:attrName>
                                        </p:attrNameLst>
                                      </p:cBhvr>
                                      <p:to>
                                        <p:strVal val="visible"/>
                                      </p:to>
                                    </p:set>
                                  </p:childTnLst>
                                </p:cTn>
                              </p:par>
                              <p:par>
                                <p:cTn id="151" presetID="1" presetClass="entr" presetSubtype="0" fill="hold" grpId="0" nodeType="withEffect">
                                  <p:stCondLst>
                                    <p:cond delay="0"/>
                                  </p:stCondLst>
                                  <p:childTnLst>
                                    <p:set>
                                      <p:cBhvr>
                                        <p:cTn id="152" dur="1" fill="hold">
                                          <p:stCondLst>
                                            <p:cond delay="0"/>
                                          </p:stCondLst>
                                        </p:cTn>
                                        <p:tgtEl>
                                          <p:spTgt spid="513"/>
                                        </p:tgtEl>
                                        <p:attrNameLst>
                                          <p:attrName>style.visibility</p:attrName>
                                        </p:attrNameLst>
                                      </p:cBhvr>
                                      <p:to>
                                        <p:strVal val="visible"/>
                                      </p:to>
                                    </p:set>
                                  </p:childTnLst>
                                </p:cTn>
                              </p:par>
                              <p:par>
                                <p:cTn id="153" presetID="1" presetClass="entr" presetSubtype="0" fill="hold" grpId="0" nodeType="withEffect">
                                  <p:stCondLst>
                                    <p:cond delay="0"/>
                                  </p:stCondLst>
                                  <p:childTnLst>
                                    <p:set>
                                      <p:cBhvr>
                                        <p:cTn id="154" dur="1" fill="hold">
                                          <p:stCondLst>
                                            <p:cond delay="0"/>
                                          </p:stCondLst>
                                        </p:cTn>
                                        <p:tgtEl>
                                          <p:spTgt spid="128"/>
                                        </p:tgtEl>
                                        <p:attrNameLst>
                                          <p:attrName>style.visibility</p:attrName>
                                        </p:attrNameLst>
                                      </p:cBhvr>
                                      <p:to>
                                        <p:strVal val="visible"/>
                                      </p:to>
                                    </p:set>
                                  </p:childTnLst>
                                </p:cTn>
                              </p:par>
                            </p:childTnLst>
                          </p:cTn>
                        </p:par>
                      </p:childTnLst>
                    </p:cTn>
                  </p:par>
                  <p:par>
                    <p:cTn id="155" fill="hold">
                      <p:stCondLst>
                        <p:cond delay="indefinite"/>
                      </p:stCondLst>
                      <p:childTnLst>
                        <p:par>
                          <p:cTn id="156" fill="hold">
                            <p:stCondLst>
                              <p:cond delay="0"/>
                            </p:stCondLst>
                            <p:childTnLst>
                              <p:par>
                                <p:cTn id="157" presetID="1" presetClass="entr" presetSubtype="0" fill="hold" nodeType="clickEffect">
                                  <p:stCondLst>
                                    <p:cond delay="0"/>
                                  </p:stCondLst>
                                  <p:childTnLst>
                                    <p:set>
                                      <p:cBhvr>
                                        <p:cTn id="158" dur="1" fill="hold">
                                          <p:stCondLst>
                                            <p:cond delay="0"/>
                                          </p:stCondLst>
                                        </p:cTn>
                                        <p:tgtEl>
                                          <p:spTgt spid="708"/>
                                        </p:tgtEl>
                                        <p:attrNameLst>
                                          <p:attrName>style.visibility</p:attrName>
                                        </p:attrNameLst>
                                      </p:cBhvr>
                                      <p:to>
                                        <p:strVal val="visible"/>
                                      </p:to>
                                    </p:set>
                                  </p:childTnLst>
                                </p:cTn>
                              </p:par>
                              <p:par>
                                <p:cTn id="159" presetID="1" presetClass="entr" presetSubtype="0" fill="hold" nodeType="withEffect">
                                  <p:stCondLst>
                                    <p:cond delay="0"/>
                                  </p:stCondLst>
                                  <p:childTnLst>
                                    <p:set>
                                      <p:cBhvr>
                                        <p:cTn id="160" dur="1" fill="hold">
                                          <p:stCondLst>
                                            <p:cond delay="0"/>
                                          </p:stCondLst>
                                        </p:cTn>
                                        <p:tgtEl>
                                          <p:spTgt spid="705"/>
                                        </p:tgtEl>
                                        <p:attrNameLst>
                                          <p:attrName>style.visibility</p:attrName>
                                        </p:attrNameLst>
                                      </p:cBhvr>
                                      <p:to>
                                        <p:strVal val="visible"/>
                                      </p:to>
                                    </p:set>
                                  </p:childTnLst>
                                </p:cTn>
                              </p:par>
                              <p:par>
                                <p:cTn id="161" presetID="1" presetClass="entr" presetSubtype="0" fill="hold" nodeType="withEffect">
                                  <p:stCondLst>
                                    <p:cond delay="0"/>
                                  </p:stCondLst>
                                  <p:childTnLst>
                                    <p:set>
                                      <p:cBhvr>
                                        <p:cTn id="162" dur="1" fill="hold">
                                          <p:stCondLst>
                                            <p:cond delay="0"/>
                                          </p:stCondLst>
                                        </p:cTn>
                                        <p:tgtEl>
                                          <p:spTgt spid="701"/>
                                        </p:tgtEl>
                                        <p:attrNameLst>
                                          <p:attrName>style.visibility</p:attrName>
                                        </p:attrNameLst>
                                      </p:cBhvr>
                                      <p:to>
                                        <p:strVal val="visible"/>
                                      </p:to>
                                    </p:set>
                                  </p:childTnLst>
                                </p:cTn>
                              </p:par>
                              <p:par>
                                <p:cTn id="163" presetID="1" presetClass="entr" presetSubtype="0" fill="hold" nodeType="withEffect">
                                  <p:stCondLst>
                                    <p:cond delay="0"/>
                                  </p:stCondLst>
                                  <p:childTnLst>
                                    <p:set>
                                      <p:cBhvr>
                                        <p:cTn id="164" dur="1" fill="hold">
                                          <p:stCondLst>
                                            <p:cond delay="0"/>
                                          </p:stCondLst>
                                        </p:cTn>
                                        <p:tgtEl>
                                          <p:spTgt spid="643"/>
                                        </p:tgtEl>
                                        <p:attrNameLst>
                                          <p:attrName>style.visibility</p:attrName>
                                        </p:attrNameLst>
                                      </p:cBhvr>
                                      <p:to>
                                        <p:strVal val="visible"/>
                                      </p:to>
                                    </p:set>
                                  </p:childTnLst>
                                </p:cTn>
                              </p:par>
                              <p:par>
                                <p:cTn id="165" presetID="1" presetClass="entr" presetSubtype="0" fill="hold" nodeType="withEffect">
                                  <p:stCondLst>
                                    <p:cond delay="0"/>
                                  </p:stCondLst>
                                  <p:childTnLst>
                                    <p:set>
                                      <p:cBhvr>
                                        <p:cTn id="166" dur="1" fill="hold">
                                          <p:stCondLst>
                                            <p:cond delay="0"/>
                                          </p:stCondLst>
                                        </p:cTn>
                                        <p:tgtEl>
                                          <p:spTgt spid="568"/>
                                        </p:tgtEl>
                                        <p:attrNameLst>
                                          <p:attrName>style.visibility</p:attrName>
                                        </p:attrNameLst>
                                      </p:cBhvr>
                                      <p:to>
                                        <p:strVal val="visible"/>
                                      </p:to>
                                    </p:set>
                                  </p:childTnLst>
                                </p:cTn>
                              </p:par>
                              <p:par>
                                <p:cTn id="167" presetID="1" presetClass="entr" presetSubtype="0" fill="hold" nodeType="withEffect">
                                  <p:stCondLst>
                                    <p:cond delay="0"/>
                                  </p:stCondLst>
                                  <p:childTnLst>
                                    <p:set>
                                      <p:cBhvr>
                                        <p:cTn id="168" dur="1" fill="hold">
                                          <p:stCondLst>
                                            <p:cond delay="0"/>
                                          </p:stCondLst>
                                        </p:cTn>
                                        <p:tgtEl>
                                          <p:spTgt spid="476"/>
                                        </p:tgtEl>
                                        <p:attrNameLst>
                                          <p:attrName>style.visibility</p:attrName>
                                        </p:attrNameLst>
                                      </p:cBhvr>
                                      <p:to>
                                        <p:strVal val="visible"/>
                                      </p:to>
                                    </p:set>
                                  </p:childTnLst>
                                </p:cTn>
                              </p:par>
                              <p:par>
                                <p:cTn id="169" presetID="1" presetClass="entr" presetSubtype="0" fill="hold" nodeType="withEffect">
                                  <p:stCondLst>
                                    <p:cond delay="0"/>
                                  </p:stCondLst>
                                  <p:childTnLst>
                                    <p:set>
                                      <p:cBhvr>
                                        <p:cTn id="170" dur="1" fill="hold">
                                          <p:stCondLst>
                                            <p:cond delay="0"/>
                                          </p:stCondLst>
                                        </p:cTn>
                                        <p:tgtEl>
                                          <p:spTgt spid="543"/>
                                        </p:tgtEl>
                                        <p:attrNameLst>
                                          <p:attrName>style.visibility</p:attrName>
                                        </p:attrNameLst>
                                      </p:cBhvr>
                                      <p:to>
                                        <p:strVal val="visible"/>
                                      </p:to>
                                    </p:set>
                                  </p:childTnLst>
                                </p:cTn>
                              </p:par>
                              <p:par>
                                <p:cTn id="171" presetID="1" presetClass="entr" presetSubtype="0" fill="hold" nodeType="withEffect">
                                  <p:stCondLst>
                                    <p:cond delay="0"/>
                                  </p:stCondLst>
                                  <p:childTnLst>
                                    <p:set>
                                      <p:cBhvr>
                                        <p:cTn id="172" dur="1" fill="hold">
                                          <p:stCondLst>
                                            <p:cond delay="0"/>
                                          </p:stCondLst>
                                        </p:cTn>
                                        <p:tgtEl>
                                          <p:spTgt spid="635"/>
                                        </p:tgtEl>
                                        <p:attrNameLst>
                                          <p:attrName>style.visibility</p:attrName>
                                        </p:attrNameLst>
                                      </p:cBhvr>
                                      <p:to>
                                        <p:strVal val="visible"/>
                                      </p:to>
                                    </p:set>
                                  </p:childTnLst>
                                </p:cTn>
                              </p:par>
                              <p:par>
                                <p:cTn id="173" presetID="1" presetClass="entr" presetSubtype="0" fill="hold" grpId="0" nodeType="withEffect">
                                  <p:stCondLst>
                                    <p:cond delay="0"/>
                                  </p:stCondLst>
                                  <p:childTnLst>
                                    <p:set>
                                      <p:cBhvr>
                                        <p:cTn id="174" dur="1" fill="hold">
                                          <p:stCondLst>
                                            <p:cond delay="0"/>
                                          </p:stCondLst>
                                        </p:cTn>
                                        <p:tgtEl>
                                          <p:spTgt spid="31"/>
                                        </p:tgtEl>
                                        <p:attrNameLst>
                                          <p:attrName>style.visibility</p:attrName>
                                        </p:attrNameLst>
                                      </p:cBhvr>
                                      <p:to>
                                        <p:strVal val="visible"/>
                                      </p:to>
                                    </p:set>
                                  </p:childTnLst>
                                </p:cTn>
                              </p:par>
                              <p:par>
                                <p:cTn id="175" presetID="1" presetClass="entr" presetSubtype="0" fill="hold" grpId="0" nodeType="withEffect">
                                  <p:stCondLst>
                                    <p:cond delay="0"/>
                                  </p:stCondLst>
                                  <p:childTnLst>
                                    <p:set>
                                      <p:cBhvr>
                                        <p:cTn id="176" dur="1" fill="hold">
                                          <p:stCondLst>
                                            <p:cond delay="0"/>
                                          </p:stCondLst>
                                        </p:cTn>
                                        <p:tgtEl>
                                          <p:spTgt spid="33"/>
                                        </p:tgtEl>
                                        <p:attrNameLst>
                                          <p:attrName>style.visibility</p:attrName>
                                        </p:attrNameLst>
                                      </p:cBhvr>
                                      <p:to>
                                        <p:strVal val="visible"/>
                                      </p:to>
                                    </p:set>
                                  </p:childTnLst>
                                </p:cTn>
                              </p:par>
                              <p:par>
                                <p:cTn id="177" presetID="1" presetClass="entr" presetSubtype="0" fill="hold" grpId="0" nodeType="withEffect">
                                  <p:stCondLst>
                                    <p:cond delay="0"/>
                                  </p:stCondLst>
                                  <p:childTnLst>
                                    <p:set>
                                      <p:cBhvr>
                                        <p:cTn id="178" dur="1" fill="hold">
                                          <p:stCondLst>
                                            <p:cond delay="0"/>
                                          </p:stCondLst>
                                        </p:cTn>
                                        <p:tgtEl>
                                          <p:spTgt spid="34"/>
                                        </p:tgtEl>
                                        <p:attrNameLst>
                                          <p:attrName>style.visibility</p:attrName>
                                        </p:attrNameLst>
                                      </p:cBhvr>
                                      <p:to>
                                        <p:strVal val="visible"/>
                                      </p:to>
                                    </p:set>
                                  </p:childTnLst>
                                </p:cTn>
                              </p:par>
                              <p:par>
                                <p:cTn id="179" presetID="1" presetClass="entr" presetSubtype="0" fill="hold" grpId="0" nodeType="withEffect">
                                  <p:stCondLst>
                                    <p:cond delay="0"/>
                                  </p:stCondLst>
                                  <p:childTnLst>
                                    <p:set>
                                      <p:cBhvr>
                                        <p:cTn id="180" dur="1" fill="hold">
                                          <p:stCondLst>
                                            <p:cond delay="0"/>
                                          </p:stCondLst>
                                        </p:cTn>
                                        <p:tgtEl>
                                          <p:spTgt spid="35"/>
                                        </p:tgtEl>
                                        <p:attrNameLst>
                                          <p:attrName>style.visibility</p:attrName>
                                        </p:attrNameLst>
                                      </p:cBhvr>
                                      <p:to>
                                        <p:strVal val="visible"/>
                                      </p:to>
                                    </p:set>
                                  </p:childTnLst>
                                </p:cTn>
                              </p:par>
                              <p:par>
                                <p:cTn id="181" presetID="1" presetClass="entr" presetSubtype="0" fill="hold" grpId="0" nodeType="withEffect">
                                  <p:stCondLst>
                                    <p:cond delay="0"/>
                                  </p:stCondLst>
                                  <p:childTnLst>
                                    <p:set>
                                      <p:cBhvr>
                                        <p:cTn id="182" dur="1" fill="hold">
                                          <p:stCondLst>
                                            <p:cond delay="0"/>
                                          </p:stCondLst>
                                        </p:cTn>
                                        <p:tgtEl>
                                          <p:spTgt spid="348"/>
                                        </p:tgtEl>
                                        <p:attrNameLst>
                                          <p:attrName>style.visibility</p:attrName>
                                        </p:attrNameLst>
                                      </p:cBhvr>
                                      <p:to>
                                        <p:strVal val="visible"/>
                                      </p:to>
                                    </p:set>
                                  </p:childTnLst>
                                </p:cTn>
                              </p:par>
                              <p:par>
                                <p:cTn id="183" presetID="1" presetClass="entr" presetSubtype="0" fill="hold" grpId="0" nodeType="withEffect">
                                  <p:stCondLst>
                                    <p:cond delay="0"/>
                                  </p:stCondLst>
                                  <p:childTnLst>
                                    <p:set>
                                      <p:cBhvr>
                                        <p:cTn id="184" dur="1" fill="hold">
                                          <p:stCondLst>
                                            <p:cond delay="0"/>
                                          </p:stCondLst>
                                        </p:cTn>
                                        <p:tgtEl>
                                          <p:spTgt spid="325"/>
                                        </p:tgtEl>
                                        <p:attrNameLst>
                                          <p:attrName>style.visibility</p:attrName>
                                        </p:attrNameLst>
                                      </p:cBhvr>
                                      <p:to>
                                        <p:strVal val="visible"/>
                                      </p:to>
                                    </p:set>
                                  </p:childTnLst>
                                </p:cTn>
                              </p:par>
                              <p:par>
                                <p:cTn id="185" presetID="1" presetClass="entr" presetSubtype="0" fill="hold" grpId="0" nodeType="withEffect">
                                  <p:stCondLst>
                                    <p:cond delay="0"/>
                                  </p:stCondLst>
                                  <p:childTnLst>
                                    <p:set>
                                      <p:cBhvr>
                                        <p:cTn id="186" dur="1" fill="hold">
                                          <p:stCondLst>
                                            <p:cond delay="0"/>
                                          </p:stCondLst>
                                        </p:cTn>
                                        <p:tgtEl>
                                          <p:spTgt spid="30"/>
                                        </p:tgtEl>
                                        <p:attrNameLst>
                                          <p:attrName>style.visibility</p:attrName>
                                        </p:attrNameLst>
                                      </p:cBhvr>
                                      <p:to>
                                        <p:strVal val="visible"/>
                                      </p:to>
                                    </p:set>
                                  </p:childTnLst>
                                </p:cTn>
                              </p:par>
                              <p:par>
                                <p:cTn id="187" presetID="1" presetClass="entr" presetSubtype="0" fill="hold" grpId="0" nodeType="withEffect">
                                  <p:stCondLst>
                                    <p:cond delay="0"/>
                                  </p:stCondLst>
                                  <p:childTnLst>
                                    <p:set>
                                      <p:cBhvr>
                                        <p:cTn id="188" dur="1" fill="hold">
                                          <p:stCondLst>
                                            <p:cond delay="0"/>
                                          </p:stCondLst>
                                        </p:cTn>
                                        <p:tgtEl>
                                          <p:spTgt spid="360"/>
                                        </p:tgtEl>
                                        <p:attrNameLst>
                                          <p:attrName>style.visibility</p:attrName>
                                        </p:attrNameLst>
                                      </p:cBhvr>
                                      <p:to>
                                        <p:strVal val="visible"/>
                                      </p:to>
                                    </p:set>
                                  </p:childTnLst>
                                </p:cTn>
                              </p:par>
                              <p:par>
                                <p:cTn id="189" presetID="1" presetClass="entr" presetSubtype="0" fill="hold" grpId="0" nodeType="withEffect">
                                  <p:stCondLst>
                                    <p:cond delay="0"/>
                                  </p:stCondLst>
                                  <p:childTnLst>
                                    <p:set>
                                      <p:cBhvr>
                                        <p:cTn id="190" dur="1" fill="hold">
                                          <p:stCondLst>
                                            <p:cond delay="0"/>
                                          </p:stCondLst>
                                        </p:cTn>
                                        <p:tgtEl>
                                          <p:spTgt spid="347"/>
                                        </p:tgtEl>
                                        <p:attrNameLst>
                                          <p:attrName>style.visibility</p:attrName>
                                        </p:attrNameLst>
                                      </p:cBhvr>
                                      <p:to>
                                        <p:strVal val="visible"/>
                                      </p:to>
                                    </p:set>
                                  </p:childTnLst>
                                </p:cTn>
                              </p:par>
                              <p:par>
                                <p:cTn id="191" presetID="1" presetClass="entr" presetSubtype="0" fill="hold" grpId="0" nodeType="withEffect">
                                  <p:stCondLst>
                                    <p:cond delay="0"/>
                                  </p:stCondLst>
                                  <p:childTnLst>
                                    <p:set>
                                      <p:cBhvr>
                                        <p:cTn id="192" dur="1" fill="hold">
                                          <p:stCondLst>
                                            <p:cond delay="0"/>
                                          </p:stCondLst>
                                        </p:cTn>
                                        <p:tgtEl>
                                          <p:spTgt spid="622"/>
                                        </p:tgtEl>
                                        <p:attrNameLst>
                                          <p:attrName>style.visibility</p:attrName>
                                        </p:attrNameLst>
                                      </p:cBhvr>
                                      <p:to>
                                        <p:strVal val="visible"/>
                                      </p:to>
                                    </p:set>
                                  </p:childTnLst>
                                </p:cTn>
                              </p:par>
                              <p:par>
                                <p:cTn id="193" presetID="1" presetClass="entr" presetSubtype="0" fill="hold" grpId="0" nodeType="withEffect">
                                  <p:stCondLst>
                                    <p:cond delay="0"/>
                                  </p:stCondLst>
                                  <p:childTnLst>
                                    <p:set>
                                      <p:cBhvr>
                                        <p:cTn id="194" dur="1" fill="hold">
                                          <p:stCondLst>
                                            <p:cond delay="0"/>
                                          </p:stCondLst>
                                        </p:cTn>
                                        <p:tgtEl>
                                          <p:spTgt spid="36"/>
                                        </p:tgtEl>
                                        <p:attrNameLst>
                                          <p:attrName>style.visibility</p:attrName>
                                        </p:attrNameLst>
                                      </p:cBhvr>
                                      <p:to>
                                        <p:strVal val="visible"/>
                                      </p:to>
                                    </p:set>
                                  </p:childTnLst>
                                </p:cTn>
                              </p:par>
                              <p:par>
                                <p:cTn id="195" presetID="1" presetClass="entr" presetSubtype="0" fill="hold" nodeType="withEffect">
                                  <p:stCondLst>
                                    <p:cond delay="0"/>
                                  </p:stCondLst>
                                  <p:childTnLst>
                                    <p:set>
                                      <p:cBhvr>
                                        <p:cTn id="196" dur="1" fill="hold">
                                          <p:stCondLst>
                                            <p:cond delay="0"/>
                                          </p:stCondLst>
                                        </p:cTn>
                                        <p:tgtEl>
                                          <p:spTgt spid="711"/>
                                        </p:tgtEl>
                                        <p:attrNameLst>
                                          <p:attrName>style.visibility</p:attrName>
                                        </p:attrNameLst>
                                      </p:cBhvr>
                                      <p:to>
                                        <p:strVal val="visible"/>
                                      </p:to>
                                    </p:set>
                                  </p:childTnLst>
                                </p:cTn>
                              </p:par>
                              <p:par>
                                <p:cTn id="197" presetID="1" presetClass="entr" presetSubtype="0" fill="hold" nodeType="withEffect">
                                  <p:stCondLst>
                                    <p:cond delay="0"/>
                                  </p:stCondLst>
                                  <p:childTnLst>
                                    <p:set>
                                      <p:cBhvr>
                                        <p:cTn id="198" dur="1" fill="hold">
                                          <p:stCondLst>
                                            <p:cond delay="0"/>
                                          </p:stCondLst>
                                        </p:cTn>
                                        <p:tgtEl>
                                          <p:spTgt spid="470"/>
                                        </p:tgtEl>
                                        <p:attrNameLst>
                                          <p:attrName>style.visibility</p:attrName>
                                        </p:attrNameLst>
                                      </p:cBhvr>
                                      <p:to>
                                        <p:strVal val="visible"/>
                                      </p:to>
                                    </p:set>
                                  </p:childTnLst>
                                </p:cTn>
                              </p:par>
                              <p:par>
                                <p:cTn id="199" presetID="1" presetClass="entr" presetSubtype="0" fill="hold" nodeType="withEffect">
                                  <p:stCondLst>
                                    <p:cond delay="0"/>
                                  </p:stCondLst>
                                  <p:childTnLst>
                                    <p:set>
                                      <p:cBhvr>
                                        <p:cTn id="200" dur="1" fill="hold">
                                          <p:stCondLst>
                                            <p:cond delay="0"/>
                                          </p:stCondLst>
                                        </p:cTn>
                                        <p:tgtEl>
                                          <p:spTgt spid="481"/>
                                        </p:tgtEl>
                                        <p:attrNameLst>
                                          <p:attrName>style.visibility</p:attrName>
                                        </p:attrNameLst>
                                      </p:cBhvr>
                                      <p:to>
                                        <p:strVal val="visible"/>
                                      </p:to>
                                    </p:set>
                                  </p:childTnLst>
                                </p:cTn>
                              </p:par>
                              <p:par>
                                <p:cTn id="201" presetID="1" presetClass="entr" presetSubtype="0" fill="hold" grpId="0" nodeType="withEffect">
                                  <p:stCondLst>
                                    <p:cond delay="0"/>
                                  </p:stCondLst>
                                  <p:childTnLst>
                                    <p:set>
                                      <p:cBhvr>
                                        <p:cTn id="202" dur="1" fill="hold">
                                          <p:stCondLst>
                                            <p:cond delay="0"/>
                                          </p:stCondLst>
                                        </p:cTn>
                                        <p:tgtEl>
                                          <p:spTgt spid="453"/>
                                        </p:tgtEl>
                                        <p:attrNameLst>
                                          <p:attrName>style.visibility</p:attrName>
                                        </p:attrNameLst>
                                      </p:cBhvr>
                                      <p:to>
                                        <p:strVal val="visible"/>
                                      </p:to>
                                    </p:set>
                                  </p:childTnLst>
                                </p:cTn>
                              </p:par>
                              <p:par>
                                <p:cTn id="203" presetID="1" presetClass="entr" presetSubtype="0" fill="hold" grpId="0" nodeType="withEffect">
                                  <p:stCondLst>
                                    <p:cond delay="0"/>
                                  </p:stCondLst>
                                  <p:childTnLst>
                                    <p:set>
                                      <p:cBhvr>
                                        <p:cTn id="204" dur="1" fill="hold">
                                          <p:stCondLst>
                                            <p:cond delay="0"/>
                                          </p:stCondLst>
                                        </p:cTn>
                                        <p:tgtEl>
                                          <p:spTgt spid="333"/>
                                        </p:tgtEl>
                                        <p:attrNameLst>
                                          <p:attrName>style.visibility</p:attrName>
                                        </p:attrNameLst>
                                      </p:cBhvr>
                                      <p:to>
                                        <p:strVal val="visible"/>
                                      </p:to>
                                    </p:set>
                                  </p:childTnLst>
                                </p:cTn>
                              </p:par>
                              <p:par>
                                <p:cTn id="205" presetID="1" presetClass="entr" presetSubtype="0" fill="hold" nodeType="withEffect">
                                  <p:stCondLst>
                                    <p:cond delay="0"/>
                                  </p:stCondLst>
                                  <p:childTnLst>
                                    <p:set>
                                      <p:cBhvr>
                                        <p:cTn id="206" dur="1" fill="hold">
                                          <p:stCondLst>
                                            <p:cond delay="0"/>
                                          </p:stCondLst>
                                        </p:cTn>
                                        <p:tgtEl>
                                          <p:spTgt spid="626"/>
                                        </p:tgtEl>
                                        <p:attrNameLst>
                                          <p:attrName>style.visibility</p:attrName>
                                        </p:attrNameLst>
                                      </p:cBhvr>
                                      <p:to>
                                        <p:strVal val="visible"/>
                                      </p:to>
                                    </p:set>
                                  </p:childTnLst>
                                </p:cTn>
                              </p:par>
                              <p:par>
                                <p:cTn id="207" presetID="1" presetClass="entr" presetSubtype="0" fill="hold" grpId="0" nodeType="withEffect">
                                  <p:stCondLst>
                                    <p:cond delay="0"/>
                                  </p:stCondLst>
                                  <p:childTnLst>
                                    <p:set>
                                      <p:cBhvr>
                                        <p:cTn id="208" dur="1" fill="hold">
                                          <p:stCondLst>
                                            <p:cond delay="0"/>
                                          </p:stCondLst>
                                        </p:cTn>
                                        <p:tgtEl>
                                          <p:spTgt spid="335"/>
                                        </p:tgtEl>
                                        <p:attrNameLst>
                                          <p:attrName>style.visibility</p:attrName>
                                        </p:attrNameLst>
                                      </p:cBhvr>
                                      <p:to>
                                        <p:strVal val="visible"/>
                                      </p:to>
                                    </p:set>
                                  </p:childTnLst>
                                </p:cTn>
                              </p:par>
                              <p:par>
                                <p:cTn id="209" presetID="1" presetClass="entr" presetSubtype="0" fill="hold" nodeType="withEffect">
                                  <p:stCondLst>
                                    <p:cond delay="0"/>
                                  </p:stCondLst>
                                  <p:childTnLst>
                                    <p:set>
                                      <p:cBhvr>
                                        <p:cTn id="210" dur="1" fill="hold">
                                          <p:stCondLst>
                                            <p:cond delay="0"/>
                                          </p:stCondLst>
                                        </p:cTn>
                                        <p:tgtEl>
                                          <p:spTgt spid="361"/>
                                        </p:tgtEl>
                                        <p:attrNameLst>
                                          <p:attrName>style.visibility</p:attrName>
                                        </p:attrNameLst>
                                      </p:cBhvr>
                                      <p:to>
                                        <p:strVal val="visible"/>
                                      </p:to>
                                    </p:set>
                                  </p:childTnLst>
                                </p:cTn>
                              </p:par>
                              <p:par>
                                <p:cTn id="211" presetID="1" presetClass="entr" presetSubtype="0" fill="hold" nodeType="withEffect">
                                  <p:stCondLst>
                                    <p:cond delay="0"/>
                                  </p:stCondLst>
                                  <p:childTnLst>
                                    <p:set>
                                      <p:cBhvr>
                                        <p:cTn id="212" dur="1" fill="hold">
                                          <p:stCondLst>
                                            <p:cond delay="0"/>
                                          </p:stCondLst>
                                        </p:cTn>
                                        <p:tgtEl>
                                          <p:spTgt spid="619"/>
                                        </p:tgtEl>
                                        <p:attrNameLst>
                                          <p:attrName>style.visibility</p:attrName>
                                        </p:attrNameLst>
                                      </p:cBhvr>
                                      <p:to>
                                        <p:strVal val="visible"/>
                                      </p:to>
                                    </p:set>
                                  </p:childTnLst>
                                </p:cTn>
                              </p:par>
                              <p:par>
                                <p:cTn id="213" presetID="1" presetClass="entr" presetSubtype="0" fill="hold" nodeType="withEffect">
                                  <p:stCondLst>
                                    <p:cond delay="0"/>
                                  </p:stCondLst>
                                  <p:childTnLst>
                                    <p:set>
                                      <p:cBhvr>
                                        <p:cTn id="214" dur="1" fill="hold">
                                          <p:stCondLst>
                                            <p:cond delay="0"/>
                                          </p:stCondLst>
                                        </p:cTn>
                                        <p:tgtEl>
                                          <p:spTgt spid="229"/>
                                        </p:tgtEl>
                                        <p:attrNameLst>
                                          <p:attrName>style.visibility</p:attrName>
                                        </p:attrNameLst>
                                      </p:cBhvr>
                                      <p:to>
                                        <p:strVal val="visible"/>
                                      </p:to>
                                    </p:set>
                                  </p:childTnLst>
                                </p:cTn>
                              </p:par>
                              <p:par>
                                <p:cTn id="215" presetID="1" presetClass="entr" presetSubtype="0" fill="hold" grpId="0" nodeType="withEffect">
                                  <p:stCondLst>
                                    <p:cond delay="0"/>
                                  </p:stCondLst>
                                  <p:childTnLst>
                                    <p:set>
                                      <p:cBhvr>
                                        <p:cTn id="216" dur="1" fill="hold">
                                          <p:stCondLst>
                                            <p:cond delay="0"/>
                                          </p:stCondLst>
                                        </p:cTn>
                                        <p:tgtEl>
                                          <p:spTgt spid="383"/>
                                        </p:tgtEl>
                                        <p:attrNameLst>
                                          <p:attrName>style.visibility</p:attrName>
                                        </p:attrNameLst>
                                      </p:cBhvr>
                                      <p:to>
                                        <p:strVal val="visible"/>
                                      </p:to>
                                    </p:set>
                                  </p:childTnLst>
                                </p:cTn>
                              </p:par>
                              <p:par>
                                <p:cTn id="217" presetID="1" presetClass="entr" presetSubtype="0" fill="hold" nodeType="withEffect">
                                  <p:stCondLst>
                                    <p:cond delay="0"/>
                                  </p:stCondLst>
                                  <p:childTnLst>
                                    <p:set>
                                      <p:cBhvr>
                                        <p:cTn id="218" dur="1" fill="hold">
                                          <p:stCondLst>
                                            <p:cond delay="0"/>
                                          </p:stCondLst>
                                        </p:cTn>
                                        <p:tgtEl>
                                          <p:spTgt spid="22"/>
                                        </p:tgtEl>
                                        <p:attrNameLst>
                                          <p:attrName>style.visibility</p:attrName>
                                        </p:attrNameLst>
                                      </p:cBhvr>
                                      <p:to>
                                        <p:strVal val="visible"/>
                                      </p:to>
                                    </p:set>
                                  </p:childTnLst>
                                </p:cTn>
                              </p:par>
                              <p:par>
                                <p:cTn id="219" presetID="1" presetClass="entr" presetSubtype="0" fill="hold" grpId="0" nodeType="withEffect">
                                  <p:stCondLst>
                                    <p:cond delay="0"/>
                                  </p:stCondLst>
                                  <p:childTnLst>
                                    <p:set>
                                      <p:cBhvr>
                                        <p:cTn id="220" dur="1" fill="hold">
                                          <p:stCondLst>
                                            <p:cond delay="0"/>
                                          </p:stCondLst>
                                        </p:cTn>
                                        <p:tgtEl>
                                          <p:spTgt spid="716"/>
                                        </p:tgtEl>
                                        <p:attrNameLst>
                                          <p:attrName>style.visibility</p:attrName>
                                        </p:attrNameLst>
                                      </p:cBhvr>
                                      <p:to>
                                        <p:strVal val="visible"/>
                                      </p:to>
                                    </p:set>
                                  </p:childTnLst>
                                </p:cTn>
                              </p:par>
                              <p:par>
                                <p:cTn id="221" presetID="1" presetClass="entr" presetSubtype="0" fill="hold" grpId="0" nodeType="withEffect">
                                  <p:stCondLst>
                                    <p:cond delay="0"/>
                                  </p:stCondLst>
                                  <p:childTnLst>
                                    <p:set>
                                      <p:cBhvr>
                                        <p:cTn id="222" dur="1" fill="hold">
                                          <p:stCondLst>
                                            <p:cond delay="0"/>
                                          </p:stCondLst>
                                        </p:cTn>
                                        <p:tgtEl>
                                          <p:spTgt spid="666"/>
                                        </p:tgtEl>
                                        <p:attrNameLst>
                                          <p:attrName>style.visibility</p:attrName>
                                        </p:attrNameLst>
                                      </p:cBhvr>
                                      <p:to>
                                        <p:strVal val="visible"/>
                                      </p:to>
                                    </p:set>
                                  </p:childTnLst>
                                </p:cTn>
                              </p:par>
                              <p:par>
                                <p:cTn id="223" presetID="1" presetClass="entr" presetSubtype="0" fill="hold" nodeType="withEffect">
                                  <p:stCondLst>
                                    <p:cond delay="0"/>
                                  </p:stCondLst>
                                  <p:childTnLst>
                                    <p:set>
                                      <p:cBhvr>
                                        <p:cTn id="224" dur="1" fill="hold">
                                          <p:stCondLst>
                                            <p:cond delay="0"/>
                                          </p:stCondLst>
                                        </p:cTn>
                                        <p:tgtEl>
                                          <p:spTgt spid="352"/>
                                        </p:tgtEl>
                                        <p:attrNameLst>
                                          <p:attrName>style.visibility</p:attrName>
                                        </p:attrNameLst>
                                      </p:cBhvr>
                                      <p:to>
                                        <p:strVal val="visible"/>
                                      </p:to>
                                    </p:set>
                                  </p:childTnLst>
                                </p:cTn>
                              </p:par>
                              <p:par>
                                <p:cTn id="225" presetID="1" presetClass="entr" presetSubtype="0" fill="hold" nodeType="withEffect">
                                  <p:stCondLst>
                                    <p:cond delay="0"/>
                                  </p:stCondLst>
                                  <p:childTnLst>
                                    <p:set>
                                      <p:cBhvr>
                                        <p:cTn id="226" dur="1" fill="hold">
                                          <p:stCondLst>
                                            <p:cond delay="0"/>
                                          </p:stCondLst>
                                        </p:cTn>
                                        <p:tgtEl>
                                          <p:spTgt spid="232"/>
                                        </p:tgtEl>
                                        <p:attrNameLst>
                                          <p:attrName>style.visibility</p:attrName>
                                        </p:attrNameLst>
                                      </p:cBhvr>
                                      <p:to>
                                        <p:strVal val="visible"/>
                                      </p:to>
                                    </p:set>
                                  </p:childTnLst>
                                </p:cTn>
                              </p:par>
                              <p:par>
                                <p:cTn id="227" presetID="1" presetClass="entr" presetSubtype="0" fill="hold" grpId="0" nodeType="withEffect">
                                  <p:stCondLst>
                                    <p:cond delay="0"/>
                                  </p:stCondLst>
                                  <p:childTnLst>
                                    <p:set>
                                      <p:cBhvr>
                                        <p:cTn id="228" dur="1" fill="hold">
                                          <p:stCondLst>
                                            <p:cond delay="0"/>
                                          </p:stCondLst>
                                        </p:cTn>
                                        <p:tgtEl>
                                          <p:spTgt spid="645"/>
                                        </p:tgtEl>
                                        <p:attrNameLst>
                                          <p:attrName>style.visibility</p:attrName>
                                        </p:attrNameLst>
                                      </p:cBhvr>
                                      <p:to>
                                        <p:strVal val="visible"/>
                                      </p:to>
                                    </p:set>
                                  </p:childTnLst>
                                </p:cTn>
                              </p:par>
                              <p:par>
                                <p:cTn id="229" presetID="1" presetClass="entr" presetSubtype="0" fill="hold" grpId="0" nodeType="withEffect">
                                  <p:stCondLst>
                                    <p:cond delay="0"/>
                                  </p:stCondLst>
                                  <p:childTnLst>
                                    <p:set>
                                      <p:cBhvr>
                                        <p:cTn id="230" dur="1" fill="hold">
                                          <p:stCondLst>
                                            <p:cond delay="0"/>
                                          </p:stCondLst>
                                        </p:cTn>
                                        <p:tgtEl>
                                          <p:spTgt spid="296"/>
                                        </p:tgtEl>
                                        <p:attrNameLst>
                                          <p:attrName>style.visibility</p:attrName>
                                        </p:attrNameLst>
                                      </p:cBhvr>
                                      <p:to>
                                        <p:strVal val="visible"/>
                                      </p:to>
                                    </p:set>
                                  </p:childTnLst>
                                </p:cTn>
                              </p:par>
                              <p:par>
                                <p:cTn id="231" presetID="1" presetClass="entr" presetSubtype="0" fill="hold" nodeType="withEffect">
                                  <p:stCondLst>
                                    <p:cond delay="0"/>
                                  </p:stCondLst>
                                  <p:childTnLst>
                                    <p:set>
                                      <p:cBhvr>
                                        <p:cTn id="232" dur="1" fill="hold">
                                          <p:stCondLst>
                                            <p:cond delay="0"/>
                                          </p:stCondLst>
                                        </p:cTn>
                                        <p:tgtEl>
                                          <p:spTgt spid="254"/>
                                        </p:tgtEl>
                                        <p:attrNameLst>
                                          <p:attrName>style.visibility</p:attrName>
                                        </p:attrNameLst>
                                      </p:cBhvr>
                                      <p:to>
                                        <p:strVal val="visible"/>
                                      </p:to>
                                    </p:set>
                                  </p:childTnLst>
                                </p:cTn>
                              </p:par>
                              <p:par>
                                <p:cTn id="233" presetID="1" presetClass="entr" presetSubtype="0" fill="hold" nodeType="withEffect">
                                  <p:stCondLst>
                                    <p:cond delay="0"/>
                                  </p:stCondLst>
                                  <p:childTnLst>
                                    <p:set>
                                      <p:cBhvr>
                                        <p:cTn id="234" dur="1" fill="hold">
                                          <p:stCondLst>
                                            <p:cond delay="0"/>
                                          </p:stCondLst>
                                        </p:cTn>
                                        <p:tgtEl>
                                          <p:spTgt spid="688"/>
                                        </p:tgtEl>
                                        <p:attrNameLst>
                                          <p:attrName>style.visibility</p:attrName>
                                        </p:attrNameLst>
                                      </p:cBhvr>
                                      <p:to>
                                        <p:strVal val="visible"/>
                                      </p:to>
                                    </p:set>
                                  </p:childTnLst>
                                </p:cTn>
                              </p:par>
                            </p:childTnLst>
                          </p:cTn>
                        </p:par>
                      </p:childTnLst>
                    </p:cTn>
                  </p:par>
                  <p:par>
                    <p:cTn id="235" fill="hold">
                      <p:stCondLst>
                        <p:cond delay="indefinite"/>
                      </p:stCondLst>
                      <p:childTnLst>
                        <p:par>
                          <p:cTn id="236" fill="hold">
                            <p:stCondLst>
                              <p:cond delay="0"/>
                            </p:stCondLst>
                            <p:childTnLst>
                              <p:par>
                                <p:cTn id="237" presetID="1" presetClass="entr" presetSubtype="0" fill="hold" nodeType="clickEffect">
                                  <p:stCondLst>
                                    <p:cond delay="0"/>
                                  </p:stCondLst>
                                  <p:childTnLst>
                                    <p:set>
                                      <p:cBhvr>
                                        <p:cTn id="238" dur="1" fill="hold">
                                          <p:stCondLst>
                                            <p:cond delay="0"/>
                                          </p:stCondLst>
                                        </p:cTn>
                                        <p:tgtEl>
                                          <p:spTgt spid="684"/>
                                        </p:tgtEl>
                                        <p:attrNameLst>
                                          <p:attrName>style.visibility</p:attrName>
                                        </p:attrNameLst>
                                      </p:cBhvr>
                                      <p:to>
                                        <p:strVal val="visible"/>
                                      </p:to>
                                    </p:set>
                                  </p:childTnLst>
                                </p:cTn>
                              </p:par>
                              <p:par>
                                <p:cTn id="239" presetID="1" presetClass="entr" presetSubtype="0" fill="hold" nodeType="withEffect">
                                  <p:stCondLst>
                                    <p:cond delay="0"/>
                                  </p:stCondLst>
                                  <p:childTnLst>
                                    <p:set>
                                      <p:cBhvr>
                                        <p:cTn id="240" dur="1" fill="hold">
                                          <p:stCondLst>
                                            <p:cond delay="0"/>
                                          </p:stCondLst>
                                        </p:cTn>
                                        <p:tgtEl>
                                          <p:spTgt spid="596"/>
                                        </p:tgtEl>
                                        <p:attrNameLst>
                                          <p:attrName>style.visibility</p:attrName>
                                        </p:attrNameLst>
                                      </p:cBhvr>
                                      <p:to>
                                        <p:strVal val="visible"/>
                                      </p:to>
                                    </p:set>
                                  </p:childTnLst>
                                </p:cTn>
                              </p:par>
                              <p:par>
                                <p:cTn id="241" presetID="1" presetClass="entr" presetSubtype="0" fill="hold" nodeType="withEffect">
                                  <p:stCondLst>
                                    <p:cond delay="0"/>
                                  </p:stCondLst>
                                  <p:childTnLst>
                                    <p:set>
                                      <p:cBhvr>
                                        <p:cTn id="242" dur="1" fill="hold">
                                          <p:stCondLst>
                                            <p:cond delay="0"/>
                                          </p:stCondLst>
                                        </p:cTn>
                                        <p:tgtEl>
                                          <p:spTgt spid="560"/>
                                        </p:tgtEl>
                                        <p:attrNameLst>
                                          <p:attrName>style.visibility</p:attrName>
                                        </p:attrNameLst>
                                      </p:cBhvr>
                                      <p:to>
                                        <p:strVal val="visible"/>
                                      </p:to>
                                    </p:set>
                                  </p:childTnLst>
                                </p:cTn>
                              </p:par>
                              <p:par>
                                <p:cTn id="243" presetID="1" presetClass="entr" presetSubtype="0" fill="hold" nodeType="withEffect">
                                  <p:stCondLst>
                                    <p:cond delay="0"/>
                                  </p:stCondLst>
                                  <p:childTnLst>
                                    <p:set>
                                      <p:cBhvr>
                                        <p:cTn id="244" dur="1" fill="hold">
                                          <p:stCondLst>
                                            <p:cond delay="0"/>
                                          </p:stCondLst>
                                        </p:cTn>
                                        <p:tgtEl>
                                          <p:spTgt spid="26"/>
                                        </p:tgtEl>
                                        <p:attrNameLst>
                                          <p:attrName>style.visibility</p:attrName>
                                        </p:attrNameLst>
                                      </p:cBhvr>
                                      <p:to>
                                        <p:strVal val="visible"/>
                                      </p:to>
                                    </p:set>
                                  </p:childTnLst>
                                </p:cTn>
                              </p:par>
                              <p:par>
                                <p:cTn id="245" presetID="1" presetClass="entr" presetSubtype="0" fill="hold" nodeType="withEffect">
                                  <p:stCondLst>
                                    <p:cond delay="0"/>
                                  </p:stCondLst>
                                  <p:childTnLst>
                                    <p:set>
                                      <p:cBhvr>
                                        <p:cTn id="246" dur="1" fill="hold">
                                          <p:stCondLst>
                                            <p:cond delay="0"/>
                                          </p:stCondLst>
                                        </p:cTn>
                                        <p:tgtEl>
                                          <p:spTgt spid="18"/>
                                        </p:tgtEl>
                                        <p:attrNameLst>
                                          <p:attrName>style.visibility</p:attrName>
                                        </p:attrNameLst>
                                      </p:cBhvr>
                                      <p:to>
                                        <p:strVal val="visible"/>
                                      </p:to>
                                    </p:set>
                                  </p:childTnLst>
                                </p:cTn>
                              </p:par>
                              <p:par>
                                <p:cTn id="247" presetID="1" presetClass="entr" presetSubtype="0" fill="hold" nodeType="withEffect">
                                  <p:stCondLst>
                                    <p:cond delay="0"/>
                                  </p:stCondLst>
                                  <p:childTnLst>
                                    <p:set>
                                      <p:cBhvr>
                                        <p:cTn id="248" dur="1" fill="hold">
                                          <p:stCondLst>
                                            <p:cond delay="0"/>
                                          </p:stCondLst>
                                        </p:cTn>
                                        <p:tgtEl>
                                          <p:spTgt spid="514"/>
                                        </p:tgtEl>
                                        <p:attrNameLst>
                                          <p:attrName>style.visibility</p:attrName>
                                        </p:attrNameLst>
                                      </p:cBhvr>
                                      <p:to>
                                        <p:strVal val="visible"/>
                                      </p:to>
                                    </p:set>
                                  </p:childTnLst>
                                </p:cTn>
                              </p:par>
                              <p:par>
                                <p:cTn id="249" presetID="1" presetClass="entr" presetSubtype="0" fill="hold" nodeType="withEffect">
                                  <p:stCondLst>
                                    <p:cond delay="0"/>
                                  </p:stCondLst>
                                  <p:childTnLst>
                                    <p:set>
                                      <p:cBhvr>
                                        <p:cTn id="250" dur="1" fill="hold">
                                          <p:stCondLst>
                                            <p:cond delay="0"/>
                                          </p:stCondLst>
                                        </p:cTn>
                                        <p:tgtEl>
                                          <p:spTgt spid="576"/>
                                        </p:tgtEl>
                                        <p:attrNameLst>
                                          <p:attrName>style.visibility</p:attrName>
                                        </p:attrNameLst>
                                      </p:cBhvr>
                                      <p:to>
                                        <p:strVal val="visible"/>
                                      </p:to>
                                    </p:set>
                                  </p:childTnLst>
                                </p:cTn>
                              </p:par>
                              <p:par>
                                <p:cTn id="251" presetID="1" presetClass="entr" presetSubtype="0" fill="hold" nodeType="withEffect">
                                  <p:stCondLst>
                                    <p:cond delay="0"/>
                                  </p:stCondLst>
                                  <p:childTnLst>
                                    <p:set>
                                      <p:cBhvr>
                                        <p:cTn id="252" dur="1" fill="hold">
                                          <p:stCondLst>
                                            <p:cond delay="0"/>
                                          </p:stCondLst>
                                        </p:cTn>
                                        <p:tgtEl>
                                          <p:spTgt spid="499"/>
                                        </p:tgtEl>
                                        <p:attrNameLst>
                                          <p:attrName>style.visibility</p:attrName>
                                        </p:attrNameLst>
                                      </p:cBhvr>
                                      <p:to>
                                        <p:strVal val="visible"/>
                                      </p:to>
                                    </p:set>
                                  </p:childTnLst>
                                </p:cTn>
                              </p:par>
                              <p:par>
                                <p:cTn id="253" presetID="1" presetClass="entr" presetSubtype="0" fill="hold" nodeType="withEffect">
                                  <p:stCondLst>
                                    <p:cond delay="0"/>
                                  </p:stCondLst>
                                  <p:childTnLst>
                                    <p:set>
                                      <p:cBhvr>
                                        <p:cTn id="254" dur="1" fill="hold">
                                          <p:stCondLst>
                                            <p:cond delay="0"/>
                                          </p:stCondLst>
                                        </p:cTn>
                                        <p:tgtEl>
                                          <p:spTgt spid="566"/>
                                        </p:tgtEl>
                                        <p:attrNameLst>
                                          <p:attrName>style.visibility</p:attrName>
                                        </p:attrNameLst>
                                      </p:cBhvr>
                                      <p:to>
                                        <p:strVal val="visible"/>
                                      </p:to>
                                    </p:set>
                                  </p:childTnLst>
                                </p:cTn>
                              </p:par>
                              <p:par>
                                <p:cTn id="255" presetID="1" presetClass="entr" presetSubtype="0" fill="hold" grpId="0" nodeType="withEffect">
                                  <p:stCondLst>
                                    <p:cond delay="0"/>
                                  </p:stCondLst>
                                  <p:childTnLst>
                                    <p:set>
                                      <p:cBhvr>
                                        <p:cTn id="256" dur="1" fill="hold">
                                          <p:stCondLst>
                                            <p:cond delay="0"/>
                                          </p:stCondLst>
                                        </p:cTn>
                                        <p:tgtEl>
                                          <p:spTgt spid="271"/>
                                        </p:tgtEl>
                                        <p:attrNameLst>
                                          <p:attrName>style.visibility</p:attrName>
                                        </p:attrNameLst>
                                      </p:cBhvr>
                                      <p:to>
                                        <p:strVal val="visible"/>
                                      </p:to>
                                    </p:set>
                                  </p:childTnLst>
                                </p:cTn>
                              </p:par>
                              <p:par>
                                <p:cTn id="257" presetID="1" presetClass="entr" presetSubtype="0" fill="hold" grpId="0" nodeType="withEffect">
                                  <p:stCondLst>
                                    <p:cond delay="0"/>
                                  </p:stCondLst>
                                  <p:childTnLst>
                                    <p:set>
                                      <p:cBhvr>
                                        <p:cTn id="258" dur="1" fill="hold">
                                          <p:stCondLst>
                                            <p:cond delay="0"/>
                                          </p:stCondLst>
                                        </p:cTn>
                                        <p:tgtEl>
                                          <p:spTgt spid="278"/>
                                        </p:tgtEl>
                                        <p:attrNameLst>
                                          <p:attrName>style.visibility</p:attrName>
                                        </p:attrNameLst>
                                      </p:cBhvr>
                                      <p:to>
                                        <p:strVal val="visible"/>
                                      </p:to>
                                    </p:set>
                                  </p:childTnLst>
                                </p:cTn>
                              </p:par>
                              <p:par>
                                <p:cTn id="259" presetID="1" presetClass="entr" presetSubtype="0" fill="hold" grpId="0" nodeType="withEffect">
                                  <p:stCondLst>
                                    <p:cond delay="0"/>
                                  </p:stCondLst>
                                  <p:childTnLst>
                                    <p:set>
                                      <p:cBhvr>
                                        <p:cTn id="260" dur="1" fill="hold">
                                          <p:stCondLst>
                                            <p:cond delay="0"/>
                                          </p:stCondLst>
                                        </p:cTn>
                                        <p:tgtEl>
                                          <p:spTgt spid="280"/>
                                        </p:tgtEl>
                                        <p:attrNameLst>
                                          <p:attrName>style.visibility</p:attrName>
                                        </p:attrNameLst>
                                      </p:cBhvr>
                                      <p:to>
                                        <p:strVal val="visible"/>
                                      </p:to>
                                    </p:set>
                                  </p:childTnLst>
                                </p:cTn>
                              </p:par>
                              <p:par>
                                <p:cTn id="261" presetID="1" presetClass="entr" presetSubtype="0" fill="hold" nodeType="withEffect">
                                  <p:stCondLst>
                                    <p:cond delay="0"/>
                                  </p:stCondLst>
                                  <p:childTnLst>
                                    <p:set>
                                      <p:cBhvr>
                                        <p:cTn id="262" dur="1" fill="hold">
                                          <p:stCondLst>
                                            <p:cond delay="0"/>
                                          </p:stCondLst>
                                        </p:cTn>
                                        <p:tgtEl>
                                          <p:spTgt spid="284"/>
                                        </p:tgtEl>
                                        <p:attrNameLst>
                                          <p:attrName>style.visibility</p:attrName>
                                        </p:attrNameLst>
                                      </p:cBhvr>
                                      <p:to>
                                        <p:strVal val="visible"/>
                                      </p:to>
                                    </p:set>
                                  </p:childTnLst>
                                </p:cTn>
                              </p:par>
                              <p:par>
                                <p:cTn id="263" presetID="1" presetClass="entr" presetSubtype="0" fill="hold" nodeType="withEffect">
                                  <p:stCondLst>
                                    <p:cond delay="0"/>
                                  </p:stCondLst>
                                  <p:childTnLst>
                                    <p:set>
                                      <p:cBhvr>
                                        <p:cTn id="264" dur="1" fill="hold">
                                          <p:stCondLst>
                                            <p:cond delay="0"/>
                                          </p:stCondLst>
                                        </p:cTn>
                                        <p:tgtEl>
                                          <p:spTgt spid="287"/>
                                        </p:tgtEl>
                                        <p:attrNameLst>
                                          <p:attrName>style.visibility</p:attrName>
                                        </p:attrNameLst>
                                      </p:cBhvr>
                                      <p:to>
                                        <p:strVal val="visible"/>
                                      </p:to>
                                    </p:set>
                                  </p:childTnLst>
                                </p:cTn>
                              </p:par>
                              <p:par>
                                <p:cTn id="265" presetID="1" presetClass="entr" presetSubtype="0" fill="hold" grpId="0" nodeType="withEffect">
                                  <p:stCondLst>
                                    <p:cond delay="0"/>
                                  </p:stCondLst>
                                  <p:childTnLst>
                                    <p:set>
                                      <p:cBhvr>
                                        <p:cTn id="266" dur="1" fill="hold">
                                          <p:stCondLst>
                                            <p:cond delay="0"/>
                                          </p:stCondLst>
                                        </p:cTn>
                                        <p:tgtEl>
                                          <p:spTgt spid="119"/>
                                        </p:tgtEl>
                                        <p:attrNameLst>
                                          <p:attrName>style.visibility</p:attrName>
                                        </p:attrNameLst>
                                      </p:cBhvr>
                                      <p:to>
                                        <p:strVal val="visible"/>
                                      </p:to>
                                    </p:set>
                                  </p:childTnLst>
                                </p:cTn>
                              </p:par>
                              <p:par>
                                <p:cTn id="267" presetID="1" presetClass="entr" presetSubtype="0" fill="hold" grpId="0" nodeType="withEffect">
                                  <p:stCondLst>
                                    <p:cond delay="0"/>
                                  </p:stCondLst>
                                  <p:childTnLst>
                                    <p:set>
                                      <p:cBhvr>
                                        <p:cTn id="268" dur="1" fill="hold">
                                          <p:stCondLst>
                                            <p:cond delay="0"/>
                                          </p:stCondLst>
                                        </p:cTn>
                                        <p:tgtEl>
                                          <p:spTgt spid="507"/>
                                        </p:tgtEl>
                                        <p:attrNameLst>
                                          <p:attrName>style.visibility</p:attrName>
                                        </p:attrNameLst>
                                      </p:cBhvr>
                                      <p:to>
                                        <p:strVal val="visible"/>
                                      </p:to>
                                    </p:set>
                                  </p:childTnLst>
                                </p:cTn>
                              </p:par>
                              <p:par>
                                <p:cTn id="269" presetID="1" presetClass="entr" presetSubtype="0" fill="hold" grpId="0" nodeType="withEffect">
                                  <p:stCondLst>
                                    <p:cond delay="0"/>
                                  </p:stCondLst>
                                  <p:childTnLst>
                                    <p:set>
                                      <p:cBhvr>
                                        <p:cTn id="270" dur="1" fill="hold">
                                          <p:stCondLst>
                                            <p:cond delay="0"/>
                                          </p:stCondLst>
                                        </p:cTn>
                                        <p:tgtEl>
                                          <p:spTgt spid="527"/>
                                        </p:tgtEl>
                                        <p:attrNameLst>
                                          <p:attrName>style.visibility</p:attrName>
                                        </p:attrNameLst>
                                      </p:cBhvr>
                                      <p:to>
                                        <p:strVal val="visible"/>
                                      </p:to>
                                    </p:set>
                                  </p:childTnLst>
                                </p:cTn>
                              </p:par>
                              <p:par>
                                <p:cTn id="271" presetID="1" presetClass="entr" presetSubtype="0" fill="hold" nodeType="withEffect">
                                  <p:stCondLst>
                                    <p:cond delay="0"/>
                                  </p:stCondLst>
                                  <p:childTnLst>
                                    <p:set>
                                      <p:cBhvr>
                                        <p:cTn id="272" dur="1" fill="hold">
                                          <p:stCondLst>
                                            <p:cond delay="0"/>
                                          </p:stCondLst>
                                        </p:cTn>
                                        <p:tgtEl>
                                          <p:spTgt spid="541"/>
                                        </p:tgtEl>
                                        <p:attrNameLst>
                                          <p:attrName>style.visibility</p:attrName>
                                        </p:attrNameLst>
                                      </p:cBhvr>
                                      <p:to>
                                        <p:strVal val="visible"/>
                                      </p:to>
                                    </p:set>
                                  </p:childTnLst>
                                </p:cTn>
                              </p:par>
                              <p:par>
                                <p:cTn id="273" presetID="1" presetClass="entr" presetSubtype="0" fill="hold" grpId="0" nodeType="withEffect">
                                  <p:stCondLst>
                                    <p:cond delay="0"/>
                                  </p:stCondLst>
                                  <p:childTnLst>
                                    <p:set>
                                      <p:cBhvr>
                                        <p:cTn id="274" dur="1" fill="hold">
                                          <p:stCondLst>
                                            <p:cond delay="0"/>
                                          </p:stCondLst>
                                        </p:cTn>
                                        <p:tgtEl>
                                          <p:spTgt spid="559"/>
                                        </p:tgtEl>
                                        <p:attrNameLst>
                                          <p:attrName>style.visibility</p:attrName>
                                        </p:attrNameLst>
                                      </p:cBhvr>
                                      <p:to>
                                        <p:strVal val="visible"/>
                                      </p:to>
                                    </p:set>
                                  </p:childTnLst>
                                </p:cTn>
                              </p:par>
                              <p:par>
                                <p:cTn id="275" presetID="1" presetClass="entr" presetSubtype="0" fill="hold" grpId="0" nodeType="withEffect">
                                  <p:stCondLst>
                                    <p:cond delay="0"/>
                                  </p:stCondLst>
                                  <p:childTnLst>
                                    <p:set>
                                      <p:cBhvr>
                                        <p:cTn id="276" dur="1" fill="hold">
                                          <p:stCondLst>
                                            <p:cond delay="0"/>
                                          </p:stCondLst>
                                        </p:cTn>
                                        <p:tgtEl>
                                          <p:spTgt spid="606"/>
                                        </p:tgtEl>
                                        <p:attrNameLst>
                                          <p:attrName>style.visibility</p:attrName>
                                        </p:attrNameLst>
                                      </p:cBhvr>
                                      <p:to>
                                        <p:strVal val="visible"/>
                                      </p:to>
                                    </p:set>
                                  </p:childTnLst>
                                </p:cTn>
                              </p:par>
                              <p:par>
                                <p:cTn id="277" presetID="1" presetClass="entr" presetSubtype="0" fill="hold" nodeType="withEffect">
                                  <p:stCondLst>
                                    <p:cond delay="0"/>
                                  </p:stCondLst>
                                  <p:childTnLst>
                                    <p:set>
                                      <p:cBhvr>
                                        <p:cTn id="278" dur="1" fill="hold">
                                          <p:stCondLst>
                                            <p:cond delay="0"/>
                                          </p:stCondLst>
                                        </p:cTn>
                                        <p:tgtEl>
                                          <p:spTgt spid="623"/>
                                        </p:tgtEl>
                                        <p:attrNameLst>
                                          <p:attrName>style.visibility</p:attrName>
                                        </p:attrNameLst>
                                      </p:cBhvr>
                                      <p:to>
                                        <p:strVal val="visible"/>
                                      </p:to>
                                    </p:set>
                                  </p:childTnLst>
                                </p:cTn>
                              </p:par>
                              <p:par>
                                <p:cTn id="279" presetID="1" presetClass="entr" presetSubtype="0" fill="hold" nodeType="withEffect">
                                  <p:stCondLst>
                                    <p:cond delay="0"/>
                                  </p:stCondLst>
                                  <p:childTnLst>
                                    <p:set>
                                      <p:cBhvr>
                                        <p:cTn id="280" dur="1" fill="hold">
                                          <p:stCondLst>
                                            <p:cond delay="0"/>
                                          </p:stCondLst>
                                        </p:cTn>
                                        <p:tgtEl>
                                          <p:spTgt spid="510"/>
                                        </p:tgtEl>
                                        <p:attrNameLst>
                                          <p:attrName>style.visibility</p:attrName>
                                        </p:attrNameLst>
                                      </p:cBhvr>
                                      <p:to>
                                        <p:strVal val="visible"/>
                                      </p:to>
                                    </p:set>
                                  </p:childTnLst>
                                </p:cTn>
                              </p:par>
                              <p:par>
                                <p:cTn id="281" presetID="1" presetClass="entr" presetSubtype="0" fill="hold" grpId="0" nodeType="withEffect">
                                  <p:stCondLst>
                                    <p:cond delay="0"/>
                                  </p:stCondLst>
                                  <p:childTnLst>
                                    <p:set>
                                      <p:cBhvr>
                                        <p:cTn id="282" dur="1" fill="hold">
                                          <p:stCondLst>
                                            <p:cond delay="0"/>
                                          </p:stCondLst>
                                        </p:cTn>
                                        <p:tgtEl>
                                          <p:spTgt spid="504"/>
                                        </p:tgtEl>
                                        <p:attrNameLst>
                                          <p:attrName>style.visibility</p:attrName>
                                        </p:attrNameLst>
                                      </p:cBhvr>
                                      <p:to>
                                        <p:strVal val="visible"/>
                                      </p:to>
                                    </p:set>
                                  </p:childTnLst>
                                </p:cTn>
                              </p:par>
                              <p:par>
                                <p:cTn id="283" presetID="1" presetClass="entr" presetSubtype="0" fill="hold" grpId="0" nodeType="withEffect">
                                  <p:stCondLst>
                                    <p:cond delay="0"/>
                                  </p:stCondLst>
                                  <p:childTnLst>
                                    <p:set>
                                      <p:cBhvr>
                                        <p:cTn id="284" dur="1" fill="hold">
                                          <p:stCondLst>
                                            <p:cond delay="0"/>
                                          </p:stCondLst>
                                        </p:cTn>
                                        <p:tgtEl>
                                          <p:spTgt spid="2"/>
                                        </p:tgtEl>
                                        <p:attrNameLst>
                                          <p:attrName>style.visibility</p:attrName>
                                        </p:attrNameLst>
                                      </p:cBhvr>
                                      <p:to>
                                        <p:strVal val="visible"/>
                                      </p:to>
                                    </p:set>
                                  </p:childTnLst>
                                </p:cTn>
                              </p:par>
                              <p:par>
                                <p:cTn id="285" presetID="1" presetClass="entr" presetSubtype="0" fill="hold" grpId="0" nodeType="withEffect">
                                  <p:stCondLst>
                                    <p:cond delay="0"/>
                                  </p:stCondLst>
                                  <p:childTnLst>
                                    <p:set>
                                      <p:cBhvr>
                                        <p:cTn id="286" dur="1" fill="hold">
                                          <p:stCondLst>
                                            <p:cond delay="0"/>
                                          </p:stCondLst>
                                        </p:cTn>
                                        <p:tgtEl>
                                          <p:spTgt spid="20"/>
                                        </p:tgtEl>
                                        <p:attrNameLst>
                                          <p:attrName>style.visibility</p:attrName>
                                        </p:attrNameLst>
                                      </p:cBhvr>
                                      <p:to>
                                        <p:strVal val="visible"/>
                                      </p:to>
                                    </p:set>
                                  </p:childTnLst>
                                </p:cTn>
                              </p:par>
                              <p:par>
                                <p:cTn id="287" presetID="1" presetClass="entr" presetSubtype="0" fill="hold" nodeType="withEffect">
                                  <p:stCondLst>
                                    <p:cond delay="0"/>
                                  </p:stCondLst>
                                  <p:childTnLst>
                                    <p:set>
                                      <p:cBhvr>
                                        <p:cTn id="288" dur="1" fill="hold">
                                          <p:stCondLst>
                                            <p:cond delay="0"/>
                                          </p:stCondLst>
                                        </p:cTn>
                                        <p:tgtEl>
                                          <p:spTgt spid="677"/>
                                        </p:tgtEl>
                                        <p:attrNameLst>
                                          <p:attrName>style.visibility</p:attrName>
                                        </p:attrNameLst>
                                      </p:cBhvr>
                                      <p:to>
                                        <p:strVal val="visible"/>
                                      </p:to>
                                    </p:set>
                                  </p:childTnLst>
                                </p:cTn>
                              </p:par>
                              <p:par>
                                <p:cTn id="289" presetID="1" presetClass="entr" presetSubtype="0" fill="hold" grpId="0" nodeType="withEffect">
                                  <p:stCondLst>
                                    <p:cond delay="0"/>
                                  </p:stCondLst>
                                  <p:childTnLst>
                                    <p:set>
                                      <p:cBhvr>
                                        <p:cTn id="290" dur="1" fill="hold">
                                          <p:stCondLst>
                                            <p:cond delay="0"/>
                                          </p:stCondLst>
                                        </p:cTn>
                                        <p:tgtEl>
                                          <p:spTgt spid="687"/>
                                        </p:tgtEl>
                                        <p:attrNameLst>
                                          <p:attrName>style.visibility</p:attrName>
                                        </p:attrNameLst>
                                      </p:cBhvr>
                                      <p:to>
                                        <p:strVal val="visible"/>
                                      </p:to>
                                    </p:set>
                                  </p:childTnLst>
                                </p:cTn>
                              </p:par>
                            </p:childTnLst>
                          </p:cTn>
                        </p:par>
                      </p:childTnLst>
                    </p:cTn>
                  </p:par>
                  <p:par>
                    <p:cTn id="291" fill="hold">
                      <p:stCondLst>
                        <p:cond delay="indefinite"/>
                      </p:stCondLst>
                      <p:childTnLst>
                        <p:par>
                          <p:cTn id="292" fill="hold">
                            <p:stCondLst>
                              <p:cond delay="0"/>
                            </p:stCondLst>
                            <p:childTnLst>
                              <p:par>
                                <p:cTn id="293" presetID="1" presetClass="entr" presetSubtype="0" fill="hold" nodeType="clickEffect">
                                  <p:stCondLst>
                                    <p:cond delay="0"/>
                                  </p:stCondLst>
                                  <p:childTnLst>
                                    <p:set>
                                      <p:cBhvr>
                                        <p:cTn id="294" dur="1" fill="hold">
                                          <p:stCondLst>
                                            <p:cond delay="0"/>
                                          </p:stCondLst>
                                        </p:cTn>
                                        <p:tgtEl>
                                          <p:spTgt spid="63"/>
                                        </p:tgtEl>
                                        <p:attrNameLst>
                                          <p:attrName>style.visibility</p:attrName>
                                        </p:attrNameLst>
                                      </p:cBhvr>
                                      <p:to>
                                        <p:strVal val="visible"/>
                                      </p:to>
                                    </p:set>
                                  </p:childTnLst>
                                </p:cTn>
                              </p:par>
                              <p:par>
                                <p:cTn id="295" presetID="1" presetClass="entr" presetSubtype="0" fill="hold" nodeType="withEffect">
                                  <p:stCondLst>
                                    <p:cond delay="0"/>
                                  </p:stCondLst>
                                  <p:childTnLst>
                                    <p:set>
                                      <p:cBhvr>
                                        <p:cTn id="296" dur="1" fill="hold">
                                          <p:stCondLst>
                                            <p:cond delay="0"/>
                                          </p:stCondLst>
                                        </p:cTn>
                                        <p:tgtEl>
                                          <p:spTgt spid="234"/>
                                        </p:tgtEl>
                                        <p:attrNameLst>
                                          <p:attrName>style.visibility</p:attrName>
                                        </p:attrNameLst>
                                      </p:cBhvr>
                                      <p:to>
                                        <p:strVal val="visible"/>
                                      </p:to>
                                    </p:set>
                                  </p:childTnLst>
                                </p:cTn>
                              </p:par>
                              <p:par>
                                <p:cTn id="297" presetID="1" presetClass="entr" presetSubtype="0" fill="hold" grpId="0" nodeType="withEffect">
                                  <p:stCondLst>
                                    <p:cond delay="0"/>
                                  </p:stCondLst>
                                  <p:childTnLst>
                                    <p:set>
                                      <p:cBhvr>
                                        <p:cTn id="298" dur="1" fill="hold">
                                          <p:stCondLst>
                                            <p:cond delay="0"/>
                                          </p:stCondLst>
                                        </p:cTn>
                                        <p:tgtEl>
                                          <p:spTgt spid="202"/>
                                        </p:tgtEl>
                                        <p:attrNameLst>
                                          <p:attrName>style.visibility</p:attrName>
                                        </p:attrNameLst>
                                      </p:cBhvr>
                                      <p:to>
                                        <p:strVal val="visible"/>
                                      </p:to>
                                    </p:set>
                                  </p:childTnLst>
                                </p:cTn>
                              </p:par>
                              <p:par>
                                <p:cTn id="299" presetID="1" presetClass="entr" presetSubtype="0" fill="hold" grpId="0" nodeType="withEffect">
                                  <p:stCondLst>
                                    <p:cond delay="0"/>
                                  </p:stCondLst>
                                  <p:childTnLst>
                                    <p:set>
                                      <p:cBhvr>
                                        <p:cTn id="300" dur="1" fill="hold">
                                          <p:stCondLst>
                                            <p:cond delay="0"/>
                                          </p:stCondLst>
                                        </p:cTn>
                                        <p:tgtEl>
                                          <p:spTgt spid="297"/>
                                        </p:tgtEl>
                                        <p:attrNameLst>
                                          <p:attrName>style.visibility</p:attrName>
                                        </p:attrNameLst>
                                      </p:cBhvr>
                                      <p:to>
                                        <p:strVal val="visible"/>
                                      </p:to>
                                    </p:set>
                                  </p:childTnLst>
                                </p:cTn>
                              </p:par>
                              <p:par>
                                <p:cTn id="301" presetID="1" presetClass="entr" presetSubtype="0" fill="hold" nodeType="withEffect">
                                  <p:stCondLst>
                                    <p:cond delay="0"/>
                                  </p:stCondLst>
                                  <p:childTnLst>
                                    <p:set>
                                      <p:cBhvr>
                                        <p:cTn id="302" dur="1" fill="hold">
                                          <p:stCondLst>
                                            <p:cond delay="0"/>
                                          </p:stCondLst>
                                        </p:cTn>
                                        <p:tgtEl>
                                          <p:spTgt spid="84"/>
                                        </p:tgtEl>
                                        <p:attrNameLst>
                                          <p:attrName>style.visibility</p:attrName>
                                        </p:attrNameLst>
                                      </p:cBhvr>
                                      <p:to>
                                        <p:strVal val="visible"/>
                                      </p:to>
                                    </p:set>
                                  </p:childTnLst>
                                </p:cTn>
                              </p:par>
                              <p:par>
                                <p:cTn id="303" presetID="1" presetClass="entr" presetSubtype="0" fill="hold" nodeType="withEffect">
                                  <p:stCondLst>
                                    <p:cond delay="0"/>
                                  </p:stCondLst>
                                  <p:childTnLst>
                                    <p:set>
                                      <p:cBhvr>
                                        <p:cTn id="304" dur="1" fill="hold">
                                          <p:stCondLst>
                                            <p:cond delay="0"/>
                                          </p:stCondLst>
                                        </p:cTn>
                                        <p:tgtEl>
                                          <p:spTgt spid="92"/>
                                        </p:tgtEl>
                                        <p:attrNameLst>
                                          <p:attrName>style.visibility</p:attrName>
                                        </p:attrNameLst>
                                      </p:cBhvr>
                                      <p:to>
                                        <p:strVal val="visible"/>
                                      </p:to>
                                    </p:set>
                                  </p:childTnLst>
                                </p:cTn>
                              </p:par>
                              <p:par>
                                <p:cTn id="305" presetID="1" presetClass="entr" presetSubtype="0" fill="hold" grpId="0" nodeType="withEffect">
                                  <p:stCondLst>
                                    <p:cond delay="0"/>
                                  </p:stCondLst>
                                  <p:childTnLst>
                                    <p:set>
                                      <p:cBhvr>
                                        <p:cTn id="306" dur="1" fill="hold">
                                          <p:stCondLst>
                                            <p:cond delay="0"/>
                                          </p:stCondLst>
                                        </p:cTn>
                                        <p:tgtEl>
                                          <p:spTgt spid="298"/>
                                        </p:tgtEl>
                                        <p:attrNameLst>
                                          <p:attrName>style.visibility</p:attrName>
                                        </p:attrNameLst>
                                      </p:cBhvr>
                                      <p:to>
                                        <p:strVal val="visible"/>
                                      </p:to>
                                    </p:set>
                                  </p:childTnLst>
                                </p:cTn>
                              </p:par>
                              <p:par>
                                <p:cTn id="307" presetID="1" presetClass="entr" presetSubtype="0" fill="hold" grpId="0" nodeType="withEffect">
                                  <p:stCondLst>
                                    <p:cond delay="0"/>
                                  </p:stCondLst>
                                  <p:childTnLst>
                                    <p:set>
                                      <p:cBhvr>
                                        <p:cTn id="308" dur="1" fill="hold">
                                          <p:stCondLst>
                                            <p:cond delay="0"/>
                                          </p:stCondLst>
                                        </p:cTn>
                                        <p:tgtEl>
                                          <p:spTgt spid="299"/>
                                        </p:tgtEl>
                                        <p:attrNameLst>
                                          <p:attrName>style.visibility</p:attrName>
                                        </p:attrNameLst>
                                      </p:cBhvr>
                                      <p:to>
                                        <p:strVal val="visible"/>
                                      </p:to>
                                    </p:set>
                                  </p:childTnLst>
                                </p:cTn>
                              </p:par>
                              <p:par>
                                <p:cTn id="309" presetID="1" presetClass="entr" presetSubtype="0" fill="hold" grpId="0" nodeType="withEffect">
                                  <p:stCondLst>
                                    <p:cond delay="0"/>
                                  </p:stCondLst>
                                  <p:childTnLst>
                                    <p:set>
                                      <p:cBhvr>
                                        <p:cTn id="310" dur="1" fill="hold">
                                          <p:stCondLst>
                                            <p:cond delay="0"/>
                                          </p:stCondLst>
                                        </p:cTn>
                                        <p:tgtEl>
                                          <p:spTgt spid="300"/>
                                        </p:tgtEl>
                                        <p:attrNameLst>
                                          <p:attrName>style.visibility</p:attrName>
                                        </p:attrNameLst>
                                      </p:cBhvr>
                                      <p:to>
                                        <p:strVal val="visible"/>
                                      </p:to>
                                    </p:set>
                                  </p:childTnLst>
                                </p:cTn>
                              </p:par>
                              <p:par>
                                <p:cTn id="311" presetID="1" presetClass="entr" presetSubtype="0" fill="hold" nodeType="withEffect">
                                  <p:stCondLst>
                                    <p:cond delay="0"/>
                                  </p:stCondLst>
                                  <p:childTnLst>
                                    <p:set>
                                      <p:cBhvr>
                                        <p:cTn id="312" dur="1" fill="hold">
                                          <p:stCondLst>
                                            <p:cond delay="0"/>
                                          </p:stCondLst>
                                        </p:cTn>
                                        <p:tgtEl>
                                          <p:spTgt spid="519"/>
                                        </p:tgtEl>
                                        <p:attrNameLst>
                                          <p:attrName>style.visibility</p:attrName>
                                        </p:attrNameLst>
                                      </p:cBhvr>
                                      <p:to>
                                        <p:strVal val="visible"/>
                                      </p:to>
                                    </p:set>
                                  </p:childTnLst>
                                </p:cTn>
                              </p:par>
                              <p:par>
                                <p:cTn id="313" presetID="1" presetClass="entr" presetSubtype="0" fill="hold" grpId="0" nodeType="withEffect">
                                  <p:stCondLst>
                                    <p:cond delay="0"/>
                                  </p:stCondLst>
                                  <p:childTnLst>
                                    <p:set>
                                      <p:cBhvr>
                                        <p:cTn id="314" dur="1" fill="hold">
                                          <p:stCondLst>
                                            <p:cond delay="0"/>
                                          </p:stCondLst>
                                        </p:cTn>
                                        <p:tgtEl>
                                          <p:spTgt spid="304"/>
                                        </p:tgtEl>
                                        <p:attrNameLst>
                                          <p:attrName>style.visibility</p:attrName>
                                        </p:attrNameLst>
                                      </p:cBhvr>
                                      <p:to>
                                        <p:strVal val="visible"/>
                                      </p:to>
                                    </p:set>
                                  </p:childTnLst>
                                </p:cTn>
                              </p:par>
                              <p:par>
                                <p:cTn id="315" presetID="1" presetClass="entr" presetSubtype="0" fill="hold" grpId="0" nodeType="withEffect">
                                  <p:stCondLst>
                                    <p:cond delay="0"/>
                                  </p:stCondLst>
                                  <p:childTnLst>
                                    <p:set>
                                      <p:cBhvr>
                                        <p:cTn id="316" dur="1" fill="hold">
                                          <p:stCondLst>
                                            <p:cond delay="0"/>
                                          </p:stCondLst>
                                        </p:cTn>
                                        <p:tgtEl>
                                          <p:spTgt spid="305"/>
                                        </p:tgtEl>
                                        <p:attrNameLst>
                                          <p:attrName>style.visibility</p:attrName>
                                        </p:attrNameLst>
                                      </p:cBhvr>
                                      <p:to>
                                        <p:strVal val="visible"/>
                                      </p:to>
                                    </p:set>
                                  </p:childTnLst>
                                </p:cTn>
                              </p:par>
                              <p:par>
                                <p:cTn id="317" presetID="1" presetClass="entr" presetSubtype="0" fill="hold" grpId="0" nodeType="withEffect">
                                  <p:stCondLst>
                                    <p:cond delay="0"/>
                                  </p:stCondLst>
                                  <p:childTnLst>
                                    <p:set>
                                      <p:cBhvr>
                                        <p:cTn id="318" dur="1" fill="hold">
                                          <p:stCondLst>
                                            <p:cond delay="0"/>
                                          </p:stCondLst>
                                        </p:cTn>
                                        <p:tgtEl>
                                          <p:spTgt spid="309"/>
                                        </p:tgtEl>
                                        <p:attrNameLst>
                                          <p:attrName>style.visibility</p:attrName>
                                        </p:attrNameLst>
                                      </p:cBhvr>
                                      <p:to>
                                        <p:strVal val="visible"/>
                                      </p:to>
                                    </p:set>
                                  </p:childTnLst>
                                </p:cTn>
                              </p:par>
                              <p:par>
                                <p:cTn id="319" presetID="1" presetClass="entr" presetSubtype="0" fill="hold" grpId="0" nodeType="withEffect">
                                  <p:stCondLst>
                                    <p:cond delay="0"/>
                                  </p:stCondLst>
                                  <p:childTnLst>
                                    <p:set>
                                      <p:cBhvr>
                                        <p:cTn id="320" dur="1" fill="hold">
                                          <p:stCondLst>
                                            <p:cond delay="0"/>
                                          </p:stCondLst>
                                        </p:cTn>
                                        <p:tgtEl>
                                          <p:spTgt spid="312"/>
                                        </p:tgtEl>
                                        <p:attrNameLst>
                                          <p:attrName>style.visibility</p:attrName>
                                        </p:attrNameLst>
                                      </p:cBhvr>
                                      <p:to>
                                        <p:strVal val="visible"/>
                                      </p:to>
                                    </p:set>
                                  </p:childTnLst>
                                </p:cTn>
                              </p:par>
                              <p:par>
                                <p:cTn id="321" presetID="1" presetClass="entr" presetSubtype="0" fill="hold" grpId="0" nodeType="withEffect">
                                  <p:stCondLst>
                                    <p:cond delay="0"/>
                                  </p:stCondLst>
                                  <p:childTnLst>
                                    <p:set>
                                      <p:cBhvr>
                                        <p:cTn id="322" dur="1" fill="hold">
                                          <p:stCondLst>
                                            <p:cond delay="0"/>
                                          </p:stCondLst>
                                        </p:cTn>
                                        <p:tgtEl>
                                          <p:spTgt spid="313"/>
                                        </p:tgtEl>
                                        <p:attrNameLst>
                                          <p:attrName>style.visibility</p:attrName>
                                        </p:attrNameLst>
                                      </p:cBhvr>
                                      <p:to>
                                        <p:strVal val="visible"/>
                                      </p:to>
                                    </p:set>
                                  </p:childTnLst>
                                </p:cTn>
                              </p:par>
                              <p:par>
                                <p:cTn id="323" presetID="1" presetClass="entr" presetSubtype="0" fill="hold" grpId="0" nodeType="withEffect">
                                  <p:stCondLst>
                                    <p:cond delay="0"/>
                                  </p:stCondLst>
                                  <p:childTnLst>
                                    <p:set>
                                      <p:cBhvr>
                                        <p:cTn id="324" dur="1" fill="hold">
                                          <p:stCondLst>
                                            <p:cond delay="0"/>
                                          </p:stCondLst>
                                        </p:cTn>
                                        <p:tgtEl>
                                          <p:spTgt spid="330"/>
                                        </p:tgtEl>
                                        <p:attrNameLst>
                                          <p:attrName>style.visibility</p:attrName>
                                        </p:attrNameLst>
                                      </p:cBhvr>
                                      <p:to>
                                        <p:strVal val="visible"/>
                                      </p:to>
                                    </p:set>
                                  </p:childTnLst>
                                </p:cTn>
                              </p:par>
                              <p:par>
                                <p:cTn id="325" presetID="1" presetClass="entr" presetSubtype="0" fill="hold" nodeType="withEffect">
                                  <p:stCondLst>
                                    <p:cond delay="0"/>
                                  </p:stCondLst>
                                  <p:childTnLst>
                                    <p:set>
                                      <p:cBhvr>
                                        <p:cTn id="326" dur="1" fill="hold">
                                          <p:stCondLst>
                                            <p:cond delay="0"/>
                                          </p:stCondLst>
                                        </p:cTn>
                                        <p:tgtEl>
                                          <p:spTgt spid="222"/>
                                        </p:tgtEl>
                                        <p:attrNameLst>
                                          <p:attrName>style.visibility</p:attrName>
                                        </p:attrNameLst>
                                      </p:cBhvr>
                                      <p:to>
                                        <p:strVal val="visible"/>
                                      </p:to>
                                    </p:set>
                                  </p:childTnLst>
                                </p:cTn>
                              </p:par>
                              <p:par>
                                <p:cTn id="327" presetID="1" presetClass="entr" presetSubtype="0" fill="hold" nodeType="withEffect">
                                  <p:stCondLst>
                                    <p:cond delay="0"/>
                                  </p:stCondLst>
                                  <p:childTnLst>
                                    <p:set>
                                      <p:cBhvr>
                                        <p:cTn id="328" dur="1" fill="hold">
                                          <p:stCondLst>
                                            <p:cond delay="0"/>
                                          </p:stCondLst>
                                        </p:cTn>
                                        <p:tgtEl>
                                          <p:spTgt spid="60"/>
                                        </p:tgtEl>
                                        <p:attrNameLst>
                                          <p:attrName>style.visibility</p:attrName>
                                        </p:attrNameLst>
                                      </p:cBhvr>
                                      <p:to>
                                        <p:strVal val="visible"/>
                                      </p:to>
                                    </p:set>
                                  </p:childTnLst>
                                </p:cTn>
                              </p:par>
                              <p:par>
                                <p:cTn id="329" presetID="1" presetClass="entr" presetSubtype="0" fill="hold" nodeType="withEffect">
                                  <p:stCondLst>
                                    <p:cond delay="0"/>
                                  </p:stCondLst>
                                  <p:childTnLst>
                                    <p:set>
                                      <p:cBhvr>
                                        <p:cTn id="330" dur="1" fill="hold">
                                          <p:stCondLst>
                                            <p:cond delay="0"/>
                                          </p:stCondLst>
                                        </p:cTn>
                                        <p:tgtEl>
                                          <p:spTgt spid="66"/>
                                        </p:tgtEl>
                                        <p:attrNameLst>
                                          <p:attrName>style.visibility</p:attrName>
                                        </p:attrNameLst>
                                      </p:cBhvr>
                                      <p:to>
                                        <p:strVal val="visible"/>
                                      </p:to>
                                    </p:set>
                                  </p:childTnLst>
                                </p:cTn>
                              </p:par>
                              <p:par>
                                <p:cTn id="331" presetID="1" presetClass="entr" presetSubtype="0" fill="hold" grpId="0" nodeType="withEffect">
                                  <p:stCondLst>
                                    <p:cond delay="0"/>
                                  </p:stCondLst>
                                  <p:childTnLst>
                                    <p:set>
                                      <p:cBhvr>
                                        <p:cTn id="332" dur="1" fill="hold">
                                          <p:stCondLst>
                                            <p:cond delay="0"/>
                                          </p:stCondLst>
                                        </p:cTn>
                                        <p:tgtEl>
                                          <p:spTgt spid="23"/>
                                        </p:tgtEl>
                                        <p:attrNameLst>
                                          <p:attrName>style.visibility</p:attrName>
                                        </p:attrNameLst>
                                      </p:cBhvr>
                                      <p:to>
                                        <p:strVal val="visible"/>
                                      </p:to>
                                    </p:set>
                                  </p:childTnLst>
                                </p:cTn>
                              </p:par>
                              <p:par>
                                <p:cTn id="333" presetID="1" presetClass="entr" presetSubtype="0" fill="hold" nodeType="withEffect">
                                  <p:stCondLst>
                                    <p:cond delay="0"/>
                                  </p:stCondLst>
                                  <p:childTnLst>
                                    <p:set>
                                      <p:cBhvr>
                                        <p:cTn id="334" dur="1" fill="hold">
                                          <p:stCondLst>
                                            <p:cond delay="0"/>
                                          </p:stCondLst>
                                        </p:cTn>
                                        <p:tgtEl>
                                          <p:spTgt spid="87"/>
                                        </p:tgtEl>
                                        <p:attrNameLst>
                                          <p:attrName>style.visibility</p:attrName>
                                        </p:attrNameLst>
                                      </p:cBhvr>
                                      <p:to>
                                        <p:strVal val="visible"/>
                                      </p:to>
                                    </p:set>
                                  </p:childTnLst>
                                </p:cTn>
                              </p:par>
                              <p:par>
                                <p:cTn id="335" presetID="1" presetClass="entr" presetSubtype="0" fill="hold" grpId="0" nodeType="withEffect">
                                  <p:stCondLst>
                                    <p:cond delay="0"/>
                                  </p:stCondLst>
                                  <p:childTnLst>
                                    <p:set>
                                      <p:cBhvr>
                                        <p:cTn id="336" dur="1" fill="hold">
                                          <p:stCondLst>
                                            <p:cond delay="0"/>
                                          </p:stCondLst>
                                        </p:cTn>
                                        <p:tgtEl>
                                          <p:spTgt spid="239"/>
                                        </p:tgtEl>
                                        <p:attrNameLst>
                                          <p:attrName>style.visibility</p:attrName>
                                        </p:attrNameLst>
                                      </p:cBhvr>
                                      <p:to>
                                        <p:strVal val="visible"/>
                                      </p:to>
                                    </p:set>
                                  </p:childTnLst>
                                </p:cTn>
                              </p:par>
                              <p:par>
                                <p:cTn id="337" presetID="1" presetClass="entr" presetSubtype="0" fill="hold" nodeType="withEffect">
                                  <p:stCondLst>
                                    <p:cond delay="0"/>
                                  </p:stCondLst>
                                  <p:childTnLst>
                                    <p:set>
                                      <p:cBhvr>
                                        <p:cTn id="338" dur="1" fill="hold">
                                          <p:stCondLst>
                                            <p:cond delay="0"/>
                                          </p:stCondLst>
                                        </p:cTn>
                                        <p:tgtEl>
                                          <p:spTgt spid="318"/>
                                        </p:tgtEl>
                                        <p:attrNameLst>
                                          <p:attrName>style.visibility</p:attrName>
                                        </p:attrNameLst>
                                      </p:cBhvr>
                                      <p:to>
                                        <p:strVal val="visible"/>
                                      </p:to>
                                    </p:set>
                                  </p:childTnLst>
                                </p:cTn>
                              </p:par>
                              <p:par>
                                <p:cTn id="339" presetID="1" presetClass="entr" presetSubtype="0" fill="hold" grpId="0" nodeType="withEffect">
                                  <p:stCondLst>
                                    <p:cond delay="0"/>
                                  </p:stCondLst>
                                  <p:childTnLst>
                                    <p:set>
                                      <p:cBhvr>
                                        <p:cTn id="340" dur="1" fill="hold">
                                          <p:stCondLst>
                                            <p:cond delay="0"/>
                                          </p:stCondLst>
                                        </p:cTn>
                                        <p:tgtEl>
                                          <p:spTgt spid="301"/>
                                        </p:tgtEl>
                                        <p:attrNameLst>
                                          <p:attrName>style.visibility</p:attrName>
                                        </p:attrNameLst>
                                      </p:cBhvr>
                                      <p:to>
                                        <p:strVal val="visible"/>
                                      </p:to>
                                    </p:set>
                                  </p:childTnLst>
                                </p:cTn>
                              </p:par>
                              <p:par>
                                <p:cTn id="341" presetID="1" presetClass="entr" presetSubtype="0" fill="hold" nodeType="withEffect">
                                  <p:stCondLst>
                                    <p:cond delay="0"/>
                                  </p:stCondLst>
                                  <p:childTnLst>
                                    <p:set>
                                      <p:cBhvr>
                                        <p:cTn id="342" dur="1" fill="hold">
                                          <p:stCondLst>
                                            <p:cond delay="0"/>
                                          </p:stCondLst>
                                        </p:cTn>
                                        <p:tgtEl>
                                          <p:spTgt spid="49"/>
                                        </p:tgtEl>
                                        <p:attrNameLst>
                                          <p:attrName>style.visibility</p:attrName>
                                        </p:attrNameLst>
                                      </p:cBhvr>
                                      <p:to>
                                        <p:strVal val="visible"/>
                                      </p:to>
                                    </p:set>
                                  </p:childTnLst>
                                </p:cTn>
                              </p:par>
                              <p:par>
                                <p:cTn id="343" presetID="1" presetClass="entr" presetSubtype="0" fill="hold" nodeType="withEffect">
                                  <p:stCondLst>
                                    <p:cond delay="0"/>
                                  </p:stCondLst>
                                  <p:childTnLst>
                                    <p:set>
                                      <p:cBhvr>
                                        <p:cTn id="344" dur="1" fill="hold">
                                          <p:stCondLst>
                                            <p:cond delay="0"/>
                                          </p:stCondLst>
                                        </p:cTn>
                                        <p:tgtEl>
                                          <p:spTgt spid="43"/>
                                        </p:tgtEl>
                                        <p:attrNameLst>
                                          <p:attrName>style.visibility</p:attrName>
                                        </p:attrNameLst>
                                      </p:cBhvr>
                                      <p:to>
                                        <p:strVal val="visible"/>
                                      </p:to>
                                    </p:set>
                                  </p:childTnLst>
                                </p:cTn>
                              </p:par>
                              <p:par>
                                <p:cTn id="345" presetID="1" presetClass="entr" presetSubtype="0" fill="hold" nodeType="withEffect">
                                  <p:stCondLst>
                                    <p:cond delay="0"/>
                                  </p:stCondLst>
                                  <p:childTnLst>
                                    <p:set>
                                      <p:cBhvr>
                                        <p:cTn id="346" dur="1" fill="hold">
                                          <p:stCondLst>
                                            <p:cond delay="0"/>
                                          </p:stCondLst>
                                        </p:cTn>
                                        <p:tgtEl>
                                          <p:spTgt spid="489"/>
                                        </p:tgtEl>
                                        <p:attrNameLst>
                                          <p:attrName>style.visibility</p:attrName>
                                        </p:attrNameLst>
                                      </p:cBhvr>
                                      <p:to>
                                        <p:strVal val="visible"/>
                                      </p:to>
                                    </p:set>
                                  </p:childTnLst>
                                </p:cTn>
                              </p:par>
                              <p:par>
                                <p:cTn id="347" presetID="1" presetClass="entr" presetSubtype="0" fill="hold" grpId="0" nodeType="withEffect">
                                  <p:stCondLst>
                                    <p:cond delay="0"/>
                                  </p:stCondLst>
                                  <p:childTnLst>
                                    <p:set>
                                      <p:cBhvr>
                                        <p:cTn id="348" dur="1" fill="hold">
                                          <p:stCondLst>
                                            <p:cond delay="0"/>
                                          </p:stCondLst>
                                        </p:cTn>
                                        <p:tgtEl>
                                          <p:spTgt spid="526"/>
                                        </p:tgtEl>
                                        <p:attrNameLst>
                                          <p:attrName>style.visibility</p:attrName>
                                        </p:attrNameLst>
                                      </p:cBhvr>
                                      <p:to>
                                        <p:strVal val="visible"/>
                                      </p:to>
                                    </p:set>
                                  </p:childTnLst>
                                </p:cTn>
                              </p:par>
                              <p:par>
                                <p:cTn id="349" presetID="1" presetClass="entr" presetSubtype="0" fill="hold" nodeType="withEffect">
                                  <p:stCondLst>
                                    <p:cond delay="0"/>
                                  </p:stCondLst>
                                  <p:childTnLst>
                                    <p:set>
                                      <p:cBhvr>
                                        <p:cTn id="350" dur="1" fill="hold">
                                          <p:stCondLst>
                                            <p:cond delay="0"/>
                                          </p:stCondLst>
                                        </p:cTn>
                                        <p:tgtEl>
                                          <p:spTgt spid="529"/>
                                        </p:tgtEl>
                                        <p:attrNameLst>
                                          <p:attrName>style.visibility</p:attrName>
                                        </p:attrNameLst>
                                      </p:cBhvr>
                                      <p:to>
                                        <p:strVal val="visible"/>
                                      </p:to>
                                    </p:set>
                                  </p:childTnLst>
                                </p:cTn>
                              </p:par>
                              <p:par>
                                <p:cTn id="351" presetID="1" presetClass="entr" presetSubtype="0" fill="hold" nodeType="withEffect">
                                  <p:stCondLst>
                                    <p:cond delay="0"/>
                                  </p:stCondLst>
                                  <p:childTnLst>
                                    <p:set>
                                      <p:cBhvr>
                                        <p:cTn id="352" dur="1" fill="hold">
                                          <p:stCondLst>
                                            <p:cond delay="0"/>
                                          </p:stCondLst>
                                        </p:cTn>
                                        <p:tgtEl>
                                          <p:spTgt spid="532"/>
                                        </p:tgtEl>
                                        <p:attrNameLst>
                                          <p:attrName>style.visibility</p:attrName>
                                        </p:attrNameLst>
                                      </p:cBhvr>
                                      <p:to>
                                        <p:strVal val="visible"/>
                                      </p:to>
                                    </p:set>
                                  </p:childTnLst>
                                </p:cTn>
                              </p:par>
                            </p:childTnLst>
                          </p:cTn>
                        </p:par>
                      </p:childTnLst>
                    </p:cTn>
                  </p:par>
                  <p:par>
                    <p:cTn id="353" fill="hold">
                      <p:stCondLst>
                        <p:cond delay="indefinite"/>
                      </p:stCondLst>
                      <p:childTnLst>
                        <p:par>
                          <p:cTn id="354" fill="hold">
                            <p:stCondLst>
                              <p:cond delay="0"/>
                            </p:stCondLst>
                            <p:childTnLst>
                              <p:par>
                                <p:cTn id="355" presetID="1" presetClass="entr" presetSubtype="0" fill="hold" grpId="0" nodeType="clickEffect">
                                  <p:stCondLst>
                                    <p:cond delay="0"/>
                                  </p:stCondLst>
                                  <p:childTnLst>
                                    <p:set>
                                      <p:cBhvr>
                                        <p:cTn id="356" dur="1" fill="hold">
                                          <p:stCondLst>
                                            <p:cond delay="0"/>
                                          </p:stCondLst>
                                        </p:cTn>
                                        <p:tgtEl>
                                          <p:spTgt spid="649"/>
                                        </p:tgtEl>
                                        <p:attrNameLst>
                                          <p:attrName>style.visibility</p:attrName>
                                        </p:attrNameLst>
                                      </p:cBhvr>
                                      <p:to>
                                        <p:strVal val="visible"/>
                                      </p:to>
                                    </p:set>
                                  </p:childTnLst>
                                </p:cTn>
                              </p:par>
                              <p:par>
                                <p:cTn id="357" presetID="1" presetClass="entr" presetSubtype="0" fill="hold" nodeType="withEffect">
                                  <p:stCondLst>
                                    <p:cond delay="0"/>
                                  </p:stCondLst>
                                  <p:childTnLst>
                                    <p:set>
                                      <p:cBhvr>
                                        <p:cTn id="358" dur="1" fill="hold">
                                          <p:stCondLst>
                                            <p:cond delay="0"/>
                                          </p:stCondLst>
                                        </p:cTn>
                                        <p:tgtEl>
                                          <p:spTgt spid="315"/>
                                        </p:tgtEl>
                                        <p:attrNameLst>
                                          <p:attrName>style.visibility</p:attrName>
                                        </p:attrNameLst>
                                      </p:cBhvr>
                                      <p:to>
                                        <p:strVal val="visible"/>
                                      </p:to>
                                    </p:set>
                                  </p:childTnLst>
                                </p:cTn>
                              </p:par>
                              <p:par>
                                <p:cTn id="359" presetID="1" presetClass="entr" presetSubtype="0" fill="hold" grpId="0" nodeType="withEffect">
                                  <p:stCondLst>
                                    <p:cond delay="0"/>
                                  </p:stCondLst>
                                  <p:childTnLst>
                                    <p:set>
                                      <p:cBhvr>
                                        <p:cTn id="360" dur="1" fill="hold">
                                          <p:stCondLst>
                                            <p:cond delay="0"/>
                                          </p:stCondLst>
                                        </p:cTn>
                                        <p:tgtEl>
                                          <p:spTgt spid="223"/>
                                        </p:tgtEl>
                                        <p:attrNameLst>
                                          <p:attrName>style.visibility</p:attrName>
                                        </p:attrNameLst>
                                      </p:cBhvr>
                                      <p:to>
                                        <p:strVal val="visible"/>
                                      </p:to>
                                    </p:set>
                                  </p:childTnLst>
                                </p:cTn>
                              </p:par>
                              <p:par>
                                <p:cTn id="361" presetID="1" presetClass="entr" presetSubtype="0" fill="hold" nodeType="withEffect">
                                  <p:stCondLst>
                                    <p:cond delay="0"/>
                                  </p:stCondLst>
                                  <p:childTnLst>
                                    <p:set>
                                      <p:cBhvr>
                                        <p:cTn id="362" dur="1" fill="hold">
                                          <p:stCondLst>
                                            <p:cond delay="0"/>
                                          </p:stCondLst>
                                        </p:cTn>
                                        <p:tgtEl>
                                          <p:spTgt spid="636"/>
                                        </p:tgtEl>
                                        <p:attrNameLst>
                                          <p:attrName>style.visibility</p:attrName>
                                        </p:attrNameLst>
                                      </p:cBhvr>
                                      <p:to>
                                        <p:strVal val="visible"/>
                                      </p:to>
                                    </p:set>
                                  </p:childTnLst>
                                </p:cTn>
                              </p:par>
                              <p:par>
                                <p:cTn id="363" presetID="1" presetClass="entr" presetSubtype="0" fill="hold" nodeType="withEffect">
                                  <p:stCondLst>
                                    <p:cond delay="0"/>
                                  </p:stCondLst>
                                  <p:childTnLst>
                                    <p:set>
                                      <p:cBhvr>
                                        <p:cTn id="364" dur="1" fill="hold">
                                          <p:stCondLst>
                                            <p:cond delay="0"/>
                                          </p:stCondLst>
                                        </p:cTn>
                                        <p:tgtEl>
                                          <p:spTgt spid="246"/>
                                        </p:tgtEl>
                                        <p:attrNameLst>
                                          <p:attrName>style.visibility</p:attrName>
                                        </p:attrNameLst>
                                      </p:cBhvr>
                                      <p:to>
                                        <p:strVal val="visible"/>
                                      </p:to>
                                    </p:set>
                                  </p:childTnLst>
                                </p:cTn>
                              </p:par>
                              <p:par>
                                <p:cTn id="365" presetID="1" presetClass="entr" presetSubtype="0" fill="hold" nodeType="withEffect">
                                  <p:stCondLst>
                                    <p:cond delay="0"/>
                                  </p:stCondLst>
                                  <p:childTnLst>
                                    <p:set>
                                      <p:cBhvr>
                                        <p:cTn id="366" dur="1" fill="hold">
                                          <p:stCondLst>
                                            <p:cond delay="0"/>
                                          </p:stCondLst>
                                        </p:cTn>
                                        <p:tgtEl>
                                          <p:spTgt spid="123"/>
                                        </p:tgtEl>
                                        <p:attrNameLst>
                                          <p:attrName>style.visibility</p:attrName>
                                        </p:attrNameLst>
                                      </p:cBhvr>
                                      <p:to>
                                        <p:strVal val="visible"/>
                                      </p:to>
                                    </p:set>
                                  </p:childTnLst>
                                </p:cTn>
                              </p:par>
                              <p:par>
                                <p:cTn id="367" presetID="1" presetClass="entr" presetSubtype="0" fill="hold" grpId="0" nodeType="withEffect">
                                  <p:stCondLst>
                                    <p:cond delay="0"/>
                                  </p:stCondLst>
                                  <p:childTnLst>
                                    <p:set>
                                      <p:cBhvr>
                                        <p:cTn id="368" dur="1" fill="hold">
                                          <p:stCondLst>
                                            <p:cond delay="0"/>
                                          </p:stCondLst>
                                        </p:cTn>
                                        <p:tgtEl>
                                          <p:spTgt spid="235"/>
                                        </p:tgtEl>
                                        <p:attrNameLst>
                                          <p:attrName>style.visibility</p:attrName>
                                        </p:attrNameLst>
                                      </p:cBhvr>
                                      <p:to>
                                        <p:strVal val="visible"/>
                                      </p:to>
                                    </p:set>
                                  </p:childTnLst>
                                </p:cTn>
                              </p:par>
                            </p:childTnLst>
                          </p:cTn>
                        </p:par>
                      </p:childTnLst>
                    </p:cTn>
                  </p:par>
                  <p:par>
                    <p:cTn id="369" fill="hold">
                      <p:stCondLst>
                        <p:cond delay="indefinite"/>
                      </p:stCondLst>
                      <p:childTnLst>
                        <p:par>
                          <p:cTn id="370" fill="hold">
                            <p:stCondLst>
                              <p:cond delay="0"/>
                            </p:stCondLst>
                            <p:childTnLst>
                              <p:par>
                                <p:cTn id="371" presetID="1" presetClass="entr" presetSubtype="0" fill="hold" grpId="0" nodeType="clickEffect">
                                  <p:stCondLst>
                                    <p:cond delay="0"/>
                                  </p:stCondLst>
                                  <p:childTnLst>
                                    <p:set>
                                      <p:cBhvr>
                                        <p:cTn id="372" dur="1" fill="hold">
                                          <p:stCondLst>
                                            <p:cond delay="0"/>
                                          </p:stCondLst>
                                        </p:cTn>
                                        <p:tgtEl>
                                          <p:spTgt spid="495"/>
                                        </p:tgtEl>
                                        <p:attrNameLst>
                                          <p:attrName>style.visibility</p:attrName>
                                        </p:attrNameLst>
                                      </p:cBhvr>
                                      <p:to>
                                        <p:strVal val="visible"/>
                                      </p:to>
                                    </p:set>
                                  </p:childTnLst>
                                </p:cTn>
                              </p:par>
                              <p:par>
                                <p:cTn id="373" presetID="1" presetClass="entr" presetSubtype="0" fill="hold" grpId="0" nodeType="withEffect">
                                  <p:stCondLst>
                                    <p:cond delay="0"/>
                                  </p:stCondLst>
                                  <p:childTnLst>
                                    <p:set>
                                      <p:cBhvr>
                                        <p:cTn id="374" dur="1" fill="hold">
                                          <p:stCondLst>
                                            <p:cond delay="0"/>
                                          </p:stCondLst>
                                        </p:cTn>
                                        <p:tgtEl>
                                          <p:spTgt spid="17"/>
                                        </p:tgtEl>
                                        <p:attrNameLst>
                                          <p:attrName>style.visibility</p:attrName>
                                        </p:attrNameLst>
                                      </p:cBhvr>
                                      <p:to>
                                        <p:strVal val="visible"/>
                                      </p:to>
                                    </p:set>
                                  </p:childTnLst>
                                </p:cTn>
                              </p:par>
                              <p:par>
                                <p:cTn id="375" presetID="1" presetClass="entr" presetSubtype="0" fill="hold" grpId="0" nodeType="withEffect">
                                  <p:stCondLst>
                                    <p:cond delay="0"/>
                                  </p:stCondLst>
                                  <p:childTnLst>
                                    <p:set>
                                      <p:cBhvr>
                                        <p:cTn id="376" dur="1" fill="hold">
                                          <p:stCondLst>
                                            <p:cond delay="0"/>
                                          </p:stCondLst>
                                        </p:cTn>
                                        <p:tgtEl>
                                          <p:spTgt spid="32"/>
                                        </p:tgtEl>
                                        <p:attrNameLst>
                                          <p:attrName>style.visibility</p:attrName>
                                        </p:attrNameLst>
                                      </p:cBhvr>
                                      <p:to>
                                        <p:strVal val="visible"/>
                                      </p:to>
                                    </p:set>
                                  </p:childTnLst>
                                </p:cTn>
                              </p:par>
                              <p:par>
                                <p:cTn id="377" presetID="1" presetClass="entr" presetSubtype="0" fill="hold" grpId="0" nodeType="withEffect">
                                  <p:stCondLst>
                                    <p:cond delay="0"/>
                                  </p:stCondLst>
                                  <p:childTnLst>
                                    <p:set>
                                      <p:cBhvr>
                                        <p:cTn id="378" dur="1" fill="hold">
                                          <p:stCondLst>
                                            <p:cond delay="0"/>
                                          </p:stCondLst>
                                        </p:cTn>
                                        <p:tgtEl>
                                          <p:spTgt spid="29"/>
                                        </p:tgtEl>
                                        <p:attrNameLst>
                                          <p:attrName>style.visibility</p:attrName>
                                        </p:attrNameLst>
                                      </p:cBhvr>
                                      <p:to>
                                        <p:strVal val="visible"/>
                                      </p:to>
                                    </p:set>
                                  </p:childTnLst>
                                </p:cTn>
                              </p:par>
                              <p:par>
                                <p:cTn id="379" presetID="1" presetClass="entr" presetSubtype="0" fill="hold" grpId="0" nodeType="withEffect">
                                  <p:stCondLst>
                                    <p:cond delay="0"/>
                                  </p:stCondLst>
                                  <p:childTnLst>
                                    <p:set>
                                      <p:cBhvr>
                                        <p:cTn id="380" dur="1" fill="hold">
                                          <p:stCondLst>
                                            <p:cond delay="0"/>
                                          </p:stCondLst>
                                        </p:cTn>
                                        <p:tgtEl>
                                          <p:spTgt spid="38"/>
                                        </p:tgtEl>
                                        <p:attrNameLst>
                                          <p:attrName>style.visibility</p:attrName>
                                        </p:attrNameLst>
                                      </p:cBhvr>
                                      <p:to>
                                        <p:strVal val="visible"/>
                                      </p:to>
                                    </p:set>
                                  </p:childTnLst>
                                </p:cTn>
                              </p:par>
                              <p:par>
                                <p:cTn id="381" presetID="1" presetClass="entr" presetSubtype="0" fill="hold" grpId="0" nodeType="withEffect">
                                  <p:stCondLst>
                                    <p:cond delay="0"/>
                                  </p:stCondLst>
                                  <p:childTnLst>
                                    <p:set>
                                      <p:cBhvr>
                                        <p:cTn id="382" dur="1" fill="hold">
                                          <p:stCondLst>
                                            <p:cond delay="0"/>
                                          </p:stCondLst>
                                        </p:cTn>
                                        <p:tgtEl>
                                          <p:spTgt spid="39"/>
                                        </p:tgtEl>
                                        <p:attrNameLst>
                                          <p:attrName>style.visibility</p:attrName>
                                        </p:attrNameLst>
                                      </p:cBhvr>
                                      <p:to>
                                        <p:strVal val="visible"/>
                                      </p:to>
                                    </p:set>
                                  </p:childTnLst>
                                </p:cTn>
                              </p:par>
                              <p:par>
                                <p:cTn id="383" presetID="1" presetClass="entr" presetSubtype="0" fill="hold" grpId="0" nodeType="withEffect">
                                  <p:stCondLst>
                                    <p:cond delay="0"/>
                                  </p:stCondLst>
                                  <p:childTnLst>
                                    <p:set>
                                      <p:cBhvr>
                                        <p:cTn id="384" dur="1" fill="hold">
                                          <p:stCondLst>
                                            <p:cond delay="0"/>
                                          </p:stCondLst>
                                        </p:cTn>
                                        <p:tgtEl>
                                          <p:spTgt spid="62"/>
                                        </p:tgtEl>
                                        <p:attrNameLst>
                                          <p:attrName>style.visibility</p:attrName>
                                        </p:attrNameLst>
                                      </p:cBhvr>
                                      <p:to>
                                        <p:strVal val="visible"/>
                                      </p:to>
                                    </p:set>
                                  </p:childTnLst>
                                </p:cTn>
                              </p:par>
                              <p:par>
                                <p:cTn id="385" presetID="1" presetClass="entr" presetSubtype="0" fill="hold" grpId="0" nodeType="withEffect">
                                  <p:stCondLst>
                                    <p:cond delay="0"/>
                                  </p:stCondLst>
                                  <p:childTnLst>
                                    <p:set>
                                      <p:cBhvr>
                                        <p:cTn id="386" dur="1" fill="hold">
                                          <p:stCondLst>
                                            <p:cond delay="0"/>
                                          </p:stCondLst>
                                        </p:cTn>
                                        <p:tgtEl>
                                          <p:spTgt spid="458"/>
                                        </p:tgtEl>
                                        <p:attrNameLst>
                                          <p:attrName>style.visibility</p:attrName>
                                        </p:attrNameLst>
                                      </p:cBhvr>
                                      <p:to>
                                        <p:strVal val="visible"/>
                                      </p:to>
                                    </p:set>
                                  </p:childTnLst>
                                </p:cTn>
                              </p:par>
                              <p:par>
                                <p:cTn id="387" presetID="1" presetClass="entr" presetSubtype="0" fill="hold" grpId="0" nodeType="withEffect">
                                  <p:stCondLst>
                                    <p:cond delay="0"/>
                                  </p:stCondLst>
                                  <p:childTnLst>
                                    <p:set>
                                      <p:cBhvr>
                                        <p:cTn id="388" dur="1" fill="hold">
                                          <p:stCondLst>
                                            <p:cond delay="0"/>
                                          </p:stCondLst>
                                        </p:cTn>
                                        <p:tgtEl>
                                          <p:spTgt spid="54"/>
                                        </p:tgtEl>
                                        <p:attrNameLst>
                                          <p:attrName>style.visibility</p:attrName>
                                        </p:attrNameLst>
                                      </p:cBhvr>
                                      <p:to>
                                        <p:strVal val="visible"/>
                                      </p:to>
                                    </p:set>
                                  </p:childTnLst>
                                </p:cTn>
                              </p:par>
                              <p:par>
                                <p:cTn id="389" presetID="1" presetClass="entr" presetSubtype="0" fill="hold" grpId="0" nodeType="withEffect">
                                  <p:stCondLst>
                                    <p:cond delay="0"/>
                                  </p:stCondLst>
                                  <p:childTnLst>
                                    <p:set>
                                      <p:cBhvr>
                                        <p:cTn id="390" dur="1" fill="hold">
                                          <p:stCondLst>
                                            <p:cond delay="0"/>
                                          </p:stCondLst>
                                        </p:cTn>
                                        <p:tgtEl>
                                          <p:spTgt spid="41"/>
                                        </p:tgtEl>
                                        <p:attrNameLst>
                                          <p:attrName>style.visibility</p:attrName>
                                        </p:attrNameLst>
                                      </p:cBhvr>
                                      <p:to>
                                        <p:strVal val="visible"/>
                                      </p:to>
                                    </p:set>
                                  </p:childTnLst>
                                </p:cTn>
                              </p:par>
                              <p:par>
                                <p:cTn id="391" presetID="1" presetClass="entr" presetSubtype="0" fill="hold" grpId="0" nodeType="withEffect">
                                  <p:stCondLst>
                                    <p:cond delay="0"/>
                                  </p:stCondLst>
                                  <p:childTnLst>
                                    <p:set>
                                      <p:cBhvr>
                                        <p:cTn id="392" dur="1" fill="hold">
                                          <p:stCondLst>
                                            <p:cond delay="0"/>
                                          </p:stCondLst>
                                        </p:cTn>
                                        <p:tgtEl>
                                          <p:spTgt spid="467"/>
                                        </p:tgtEl>
                                        <p:attrNameLst>
                                          <p:attrName>style.visibility</p:attrName>
                                        </p:attrNameLst>
                                      </p:cBhvr>
                                      <p:to>
                                        <p:strVal val="visible"/>
                                      </p:to>
                                    </p:set>
                                  </p:childTnLst>
                                </p:cTn>
                              </p:par>
                              <p:par>
                                <p:cTn id="393" presetID="1" presetClass="entr" presetSubtype="0" fill="hold" grpId="0" nodeType="withEffect">
                                  <p:stCondLst>
                                    <p:cond delay="0"/>
                                  </p:stCondLst>
                                  <p:childTnLst>
                                    <p:set>
                                      <p:cBhvr>
                                        <p:cTn id="394" dur="1" fill="hold">
                                          <p:stCondLst>
                                            <p:cond delay="0"/>
                                          </p:stCondLst>
                                        </p:cTn>
                                        <p:tgtEl>
                                          <p:spTgt spid="10"/>
                                        </p:tgtEl>
                                        <p:attrNameLst>
                                          <p:attrName>style.visibility</p:attrName>
                                        </p:attrNameLst>
                                      </p:cBhvr>
                                      <p:to>
                                        <p:strVal val="visible"/>
                                      </p:to>
                                    </p:set>
                                  </p:childTnLst>
                                </p:cTn>
                              </p:par>
                              <p:par>
                                <p:cTn id="395" presetID="1" presetClass="entr" presetSubtype="0" fill="hold" grpId="0" nodeType="withEffect">
                                  <p:stCondLst>
                                    <p:cond delay="0"/>
                                  </p:stCondLst>
                                  <p:childTnLst>
                                    <p:set>
                                      <p:cBhvr>
                                        <p:cTn id="396" dur="1" fill="hold">
                                          <p:stCondLst>
                                            <p:cond delay="0"/>
                                          </p:stCondLst>
                                        </p:cTn>
                                        <p:tgtEl>
                                          <p:spTgt spid="493"/>
                                        </p:tgtEl>
                                        <p:attrNameLst>
                                          <p:attrName>style.visibility</p:attrName>
                                        </p:attrNameLst>
                                      </p:cBhvr>
                                      <p:to>
                                        <p:strVal val="visible"/>
                                      </p:to>
                                    </p:set>
                                  </p:childTnLst>
                                </p:cTn>
                              </p:par>
                              <p:par>
                                <p:cTn id="397" presetID="1" presetClass="entr" presetSubtype="0" fill="hold" grpId="0" nodeType="withEffect">
                                  <p:stCondLst>
                                    <p:cond delay="0"/>
                                  </p:stCondLst>
                                  <p:childTnLst>
                                    <p:set>
                                      <p:cBhvr>
                                        <p:cTn id="398" dur="1" fill="hold">
                                          <p:stCondLst>
                                            <p:cond delay="0"/>
                                          </p:stCondLst>
                                        </p:cTn>
                                        <p:tgtEl>
                                          <p:spTgt spid="12"/>
                                        </p:tgtEl>
                                        <p:attrNameLst>
                                          <p:attrName>style.visibility</p:attrName>
                                        </p:attrNameLst>
                                      </p:cBhvr>
                                      <p:to>
                                        <p:strVal val="visible"/>
                                      </p:to>
                                    </p:set>
                                  </p:childTnLst>
                                </p:cTn>
                              </p:par>
                              <p:par>
                                <p:cTn id="399" presetID="1" presetClass="entr" presetSubtype="0" fill="hold" grpId="0" nodeType="withEffect">
                                  <p:stCondLst>
                                    <p:cond delay="0"/>
                                  </p:stCondLst>
                                  <p:childTnLst>
                                    <p:set>
                                      <p:cBhvr>
                                        <p:cTn id="400" dur="1" fill="hold">
                                          <p:stCondLst>
                                            <p:cond delay="0"/>
                                          </p:stCondLst>
                                        </p:cTn>
                                        <p:tgtEl>
                                          <p:spTgt spid="24"/>
                                        </p:tgtEl>
                                        <p:attrNameLst>
                                          <p:attrName>style.visibility</p:attrName>
                                        </p:attrNameLst>
                                      </p:cBhvr>
                                      <p:to>
                                        <p:strVal val="visible"/>
                                      </p:to>
                                    </p:set>
                                  </p:childTnLst>
                                </p:cTn>
                              </p:par>
                            </p:childTnLst>
                          </p:cTn>
                        </p:par>
                      </p:childTnLst>
                    </p:cTn>
                  </p:par>
                  <p:par>
                    <p:cTn id="401" fill="hold">
                      <p:stCondLst>
                        <p:cond delay="indefinite"/>
                      </p:stCondLst>
                      <p:childTnLst>
                        <p:par>
                          <p:cTn id="402" fill="hold">
                            <p:stCondLst>
                              <p:cond delay="0"/>
                            </p:stCondLst>
                            <p:childTnLst>
                              <p:par>
                                <p:cTn id="403" presetID="1" presetClass="entr" presetSubtype="0" fill="hold" grpId="0" nodeType="clickEffect">
                                  <p:stCondLst>
                                    <p:cond delay="0"/>
                                  </p:stCondLst>
                                  <p:childTnLst>
                                    <p:set>
                                      <p:cBhvr>
                                        <p:cTn id="404" dur="1" fill="hold">
                                          <p:stCondLst>
                                            <p:cond delay="0"/>
                                          </p:stCondLst>
                                        </p:cTn>
                                        <p:tgtEl>
                                          <p:spTgt spid="97"/>
                                        </p:tgtEl>
                                        <p:attrNameLst>
                                          <p:attrName>style.visibility</p:attrName>
                                        </p:attrNameLst>
                                      </p:cBhvr>
                                      <p:to>
                                        <p:strVal val="visible"/>
                                      </p:to>
                                    </p:set>
                                  </p:childTnLst>
                                </p:cTn>
                              </p:par>
                              <p:par>
                                <p:cTn id="405" presetID="1" presetClass="entr" presetSubtype="0" fill="hold" grpId="0" nodeType="withEffect">
                                  <p:stCondLst>
                                    <p:cond delay="0"/>
                                  </p:stCondLst>
                                  <p:childTnLst>
                                    <p:set>
                                      <p:cBhvr>
                                        <p:cTn id="406" dur="1" fill="hold">
                                          <p:stCondLst>
                                            <p:cond delay="0"/>
                                          </p:stCondLst>
                                        </p:cTn>
                                        <p:tgtEl>
                                          <p:spTgt spid="103"/>
                                        </p:tgtEl>
                                        <p:attrNameLst>
                                          <p:attrName>style.visibility</p:attrName>
                                        </p:attrNameLst>
                                      </p:cBhvr>
                                      <p:to>
                                        <p:strVal val="visible"/>
                                      </p:to>
                                    </p:set>
                                  </p:childTnLst>
                                </p:cTn>
                              </p:par>
                              <p:par>
                                <p:cTn id="407" presetID="1" presetClass="entr" presetSubtype="0" fill="hold" grpId="0" nodeType="withEffect">
                                  <p:stCondLst>
                                    <p:cond delay="0"/>
                                  </p:stCondLst>
                                  <p:childTnLst>
                                    <p:set>
                                      <p:cBhvr>
                                        <p:cTn id="408" dur="1" fill="hold">
                                          <p:stCondLst>
                                            <p:cond delay="0"/>
                                          </p:stCondLst>
                                        </p:cTn>
                                        <p:tgtEl>
                                          <p:spTgt spid="115"/>
                                        </p:tgtEl>
                                        <p:attrNameLst>
                                          <p:attrName>style.visibility</p:attrName>
                                        </p:attrNameLst>
                                      </p:cBhvr>
                                      <p:to>
                                        <p:strVal val="visible"/>
                                      </p:to>
                                    </p:set>
                                  </p:childTnLst>
                                </p:cTn>
                              </p:par>
                              <p:par>
                                <p:cTn id="409" presetID="1" presetClass="entr" presetSubtype="0" fill="hold" grpId="0" nodeType="withEffect">
                                  <p:stCondLst>
                                    <p:cond delay="0"/>
                                  </p:stCondLst>
                                  <p:childTnLst>
                                    <p:set>
                                      <p:cBhvr>
                                        <p:cTn id="410" dur="1" fill="hold">
                                          <p:stCondLst>
                                            <p:cond delay="0"/>
                                          </p:stCondLst>
                                        </p:cTn>
                                        <p:tgtEl>
                                          <p:spTgt spid="114"/>
                                        </p:tgtEl>
                                        <p:attrNameLst>
                                          <p:attrName>style.visibility</p:attrName>
                                        </p:attrNameLst>
                                      </p:cBhvr>
                                      <p:to>
                                        <p:strVal val="visible"/>
                                      </p:to>
                                    </p:set>
                                  </p:childTnLst>
                                </p:cTn>
                              </p:par>
                              <p:par>
                                <p:cTn id="411" presetID="1" presetClass="entr" presetSubtype="0" fill="hold" grpId="0" nodeType="withEffect">
                                  <p:stCondLst>
                                    <p:cond delay="0"/>
                                  </p:stCondLst>
                                  <p:childTnLst>
                                    <p:set>
                                      <p:cBhvr>
                                        <p:cTn id="412" dur="1" fill="hold">
                                          <p:stCondLst>
                                            <p:cond delay="0"/>
                                          </p:stCondLst>
                                        </p:cTn>
                                        <p:tgtEl>
                                          <p:spTgt spid="106"/>
                                        </p:tgtEl>
                                        <p:attrNameLst>
                                          <p:attrName>style.visibility</p:attrName>
                                        </p:attrNameLst>
                                      </p:cBhvr>
                                      <p:to>
                                        <p:strVal val="visible"/>
                                      </p:to>
                                    </p:set>
                                  </p:childTnLst>
                                </p:cTn>
                              </p:par>
                              <p:par>
                                <p:cTn id="413" presetID="1" presetClass="entr" presetSubtype="0" fill="hold" grpId="0" nodeType="withEffect">
                                  <p:stCondLst>
                                    <p:cond delay="0"/>
                                  </p:stCondLst>
                                  <p:childTnLst>
                                    <p:set>
                                      <p:cBhvr>
                                        <p:cTn id="414" dur="1" fill="hold">
                                          <p:stCondLst>
                                            <p:cond delay="0"/>
                                          </p:stCondLst>
                                        </p:cTn>
                                        <p:tgtEl>
                                          <p:spTgt spid="95"/>
                                        </p:tgtEl>
                                        <p:attrNameLst>
                                          <p:attrName>style.visibility</p:attrName>
                                        </p:attrNameLst>
                                      </p:cBhvr>
                                      <p:to>
                                        <p:strVal val="visible"/>
                                      </p:to>
                                    </p:set>
                                  </p:childTnLst>
                                </p:cTn>
                              </p:par>
                              <p:par>
                                <p:cTn id="415" presetID="1" presetClass="entr" presetSubtype="0" fill="hold" grpId="0" nodeType="withEffect">
                                  <p:stCondLst>
                                    <p:cond delay="0"/>
                                  </p:stCondLst>
                                  <p:childTnLst>
                                    <p:set>
                                      <p:cBhvr>
                                        <p:cTn id="416" dur="1" fill="hold">
                                          <p:stCondLst>
                                            <p:cond delay="0"/>
                                          </p:stCondLst>
                                        </p:cTn>
                                        <p:tgtEl>
                                          <p:spTgt spid="59"/>
                                        </p:tgtEl>
                                        <p:attrNameLst>
                                          <p:attrName>style.visibility</p:attrName>
                                        </p:attrNameLst>
                                      </p:cBhvr>
                                      <p:to>
                                        <p:strVal val="visible"/>
                                      </p:to>
                                    </p:set>
                                  </p:childTnLst>
                                </p:cTn>
                              </p:par>
                              <p:par>
                                <p:cTn id="417" presetID="1" presetClass="entr" presetSubtype="0" fill="hold" grpId="0" nodeType="withEffect">
                                  <p:stCondLst>
                                    <p:cond delay="0"/>
                                  </p:stCondLst>
                                  <p:childTnLst>
                                    <p:set>
                                      <p:cBhvr>
                                        <p:cTn id="418" dur="1" fill="hold">
                                          <p:stCondLst>
                                            <p:cond delay="0"/>
                                          </p:stCondLst>
                                        </p:cTn>
                                        <p:tgtEl>
                                          <p:spTgt spid="109"/>
                                        </p:tgtEl>
                                        <p:attrNameLst>
                                          <p:attrName>style.visibility</p:attrName>
                                        </p:attrNameLst>
                                      </p:cBhvr>
                                      <p:to>
                                        <p:strVal val="visible"/>
                                      </p:to>
                                    </p:set>
                                  </p:childTnLst>
                                </p:cTn>
                              </p:par>
                              <p:par>
                                <p:cTn id="419" presetID="1" presetClass="entr" presetSubtype="0" fill="hold" grpId="0" nodeType="withEffect">
                                  <p:stCondLst>
                                    <p:cond delay="0"/>
                                  </p:stCondLst>
                                  <p:childTnLst>
                                    <p:set>
                                      <p:cBhvr>
                                        <p:cTn id="420" dur="1" fill="hold">
                                          <p:stCondLst>
                                            <p:cond delay="0"/>
                                          </p:stCondLst>
                                        </p:cTn>
                                        <p:tgtEl>
                                          <p:spTgt spid="503"/>
                                        </p:tgtEl>
                                        <p:attrNameLst>
                                          <p:attrName>style.visibility</p:attrName>
                                        </p:attrNameLst>
                                      </p:cBhvr>
                                      <p:to>
                                        <p:strVal val="visible"/>
                                      </p:to>
                                    </p:set>
                                  </p:childTnLst>
                                </p:cTn>
                              </p:par>
                              <p:par>
                                <p:cTn id="421" presetID="1" presetClass="entr" presetSubtype="0" fill="hold" grpId="0" nodeType="withEffect">
                                  <p:stCondLst>
                                    <p:cond delay="0"/>
                                  </p:stCondLst>
                                  <p:childTnLst>
                                    <p:set>
                                      <p:cBhvr>
                                        <p:cTn id="422" dur="1" fill="hold">
                                          <p:stCondLst>
                                            <p:cond delay="0"/>
                                          </p:stCondLst>
                                        </p:cTn>
                                        <p:tgtEl>
                                          <p:spTgt spid="116"/>
                                        </p:tgtEl>
                                        <p:attrNameLst>
                                          <p:attrName>style.visibility</p:attrName>
                                        </p:attrNameLst>
                                      </p:cBhvr>
                                      <p:to>
                                        <p:strVal val="visible"/>
                                      </p:to>
                                    </p:set>
                                  </p:childTnLst>
                                </p:cTn>
                              </p:par>
                              <p:par>
                                <p:cTn id="423" presetID="1" presetClass="entr" presetSubtype="0" fill="hold" grpId="0" nodeType="withEffect">
                                  <p:stCondLst>
                                    <p:cond delay="0"/>
                                  </p:stCondLst>
                                  <p:childTnLst>
                                    <p:set>
                                      <p:cBhvr>
                                        <p:cTn id="424" dur="1" fill="hold">
                                          <p:stCondLst>
                                            <p:cond delay="0"/>
                                          </p:stCondLst>
                                        </p:cTn>
                                        <p:tgtEl>
                                          <p:spTgt spid="108"/>
                                        </p:tgtEl>
                                        <p:attrNameLst>
                                          <p:attrName>style.visibility</p:attrName>
                                        </p:attrNameLst>
                                      </p:cBhvr>
                                      <p:to>
                                        <p:strVal val="visible"/>
                                      </p:to>
                                    </p:set>
                                  </p:childTnLst>
                                </p:cTn>
                              </p:par>
                              <p:par>
                                <p:cTn id="425" presetID="1" presetClass="entr" presetSubtype="0" fill="hold" grpId="0" nodeType="withEffect">
                                  <p:stCondLst>
                                    <p:cond delay="0"/>
                                  </p:stCondLst>
                                  <p:childTnLst>
                                    <p:set>
                                      <p:cBhvr>
                                        <p:cTn id="426" dur="1" fill="hold">
                                          <p:stCondLst>
                                            <p:cond delay="0"/>
                                          </p:stCondLst>
                                        </p:cTn>
                                        <p:tgtEl>
                                          <p:spTgt spid="111"/>
                                        </p:tgtEl>
                                        <p:attrNameLst>
                                          <p:attrName>style.visibility</p:attrName>
                                        </p:attrNameLst>
                                      </p:cBhvr>
                                      <p:to>
                                        <p:strVal val="visible"/>
                                      </p:to>
                                    </p:set>
                                  </p:childTnLst>
                                </p:cTn>
                              </p:par>
                              <p:par>
                                <p:cTn id="427" presetID="1" presetClass="entr" presetSubtype="0" fill="hold" grpId="0" nodeType="withEffect">
                                  <p:stCondLst>
                                    <p:cond delay="0"/>
                                  </p:stCondLst>
                                  <p:childTnLst>
                                    <p:set>
                                      <p:cBhvr>
                                        <p:cTn id="428" dur="1" fill="hold">
                                          <p:stCondLst>
                                            <p:cond delay="0"/>
                                          </p:stCondLst>
                                        </p:cTn>
                                        <p:tgtEl>
                                          <p:spTgt spid="100"/>
                                        </p:tgtEl>
                                        <p:attrNameLst>
                                          <p:attrName>style.visibility</p:attrName>
                                        </p:attrNameLst>
                                      </p:cBhvr>
                                      <p:to>
                                        <p:strVal val="visible"/>
                                      </p:to>
                                    </p:set>
                                  </p:childTnLst>
                                </p:cTn>
                              </p:par>
                              <p:par>
                                <p:cTn id="429" presetID="1" presetClass="entr" presetSubtype="0" fill="hold" grpId="0" nodeType="withEffect">
                                  <p:stCondLst>
                                    <p:cond delay="0"/>
                                  </p:stCondLst>
                                  <p:childTnLst>
                                    <p:set>
                                      <p:cBhvr>
                                        <p:cTn id="430" dur="1" fill="hold">
                                          <p:stCondLst>
                                            <p:cond delay="0"/>
                                          </p:stCondLst>
                                        </p:cTn>
                                        <p:tgtEl>
                                          <p:spTgt spid="102"/>
                                        </p:tgtEl>
                                        <p:attrNameLst>
                                          <p:attrName>style.visibility</p:attrName>
                                        </p:attrNameLst>
                                      </p:cBhvr>
                                      <p:to>
                                        <p:strVal val="visible"/>
                                      </p:to>
                                    </p:set>
                                  </p:childTnLst>
                                </p:cTn>
                              </p:par>
                              <p:par>
                                <p:cTn id="431" presetID="1" presetClass="entr" presetSubtype="0" fill="hold" grpId="0" nodeType="withEffect">
                                  <p:stCondLst>
                                    <p:cond delay="0"/>
                                  </p:stCondLst>
                                  <p:childTnLst>
                                    <p:set>
                                      <p:cBhvr>
                                        <p:cTn id="432" dur="1" fill="hold">
                                          <p:stCondLst>
                                            <p:cond delay="0"/>
                                          </p:stCondLst>
                                        </p:cTn>
                                        <p:tgtEl>
                                          <p:spTgt spid="112"/>
                                        </p:tgtEl>
                                        <p:attrNameLst>
                                          <p:attrName>style.visibility</p:attrName>
                                        </p:attrNameLst>
                                      </p:cBhvr>
                                      <p:to>
                                        <p:strVal val="visible"/>
                                      </p:to>
                                    </p:set>
                                  </p:childTnLst>
                                </p:cTn>
                              </p:par>
                              <p:par>
                                <p:cTn id="433" presetID="1" presetClass="entr" presetSubtype="0" fill="hold" grpId="0" nodeType="withEffect">
                                  <p:stCondLst>
                                    <p:cond delay="0"/>
                                  </p:stCondLst>
                                  <p:childTnLst>
                                    <p:set>
                                      <p:cBhvr>
                                        <p:cTn id="434" dur="1" fill="hold">
                                          <p:stCondLst>
                                            <p:cond delay="0"/>
                                          </p:stCondLst>
                                        </p:cTn>
                                        <p:tgtEl>
                                          <p:spTgt spid="96"/>
                                        </p:tgtEl>
                                        <p:attrNameLst>
                                          <p:attrName>style.visibility</p:attrName>
                                        </p:attrNameLst>
                                      </p:cBhvr>
                                      <p:to>
                                        <p:strVal val="visible"/>
                                      </p:to>
                                    </p:set>
                                  </p:childTnLst>
                                </p:cTn>
                              </p:par>
                              <p:par>
                                <p:cTn id="435" presetID="1" presetClass="entr" presetSubtype="0" fill="hold" grpId="0" nodeType="withEffect">
                                  <p:stCondLst>
                                    <p:cond delay="0"/>
                                  </p:stCondLst>
                                  <p:childTnLst>
                                    <p:set>
                                      <p:cBhvr>
                                        <p:cTn id="436" dur="1" fill="hold">
                                          <p:stCondLst>
                                            <p:cond delay="0"/>
                                          </p:stCondLst>
                                        </p:cTn>
                                        <p:tgtEl>
                                          <p:spTgt spid="10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02" grpId="0" animBg="1"/>
      <p:bldP spid="235" grpId="0" animBg="1"/>
      <p:bldP spid="223" grpId="0" animBg="1"/>
      <p:bldP spid="4" grpId="0" animBg="1"/>
      <p:bldP spid="8" grpId="0" animBg="1"/>
      <p:bldP spid="11" grpId="0" animBg="1"/>
      <p:bldP spid="13" grpId="0" animBg="1"/>
      <p:bldP spid="15" grpId="0" animBg="1"/>
      <p:bldP spid="28" grpId="0" animBg="1"/>
      <p:bldP spid="31" grpId="0" animBg="1"/>
      <p:bldP spid="33" grpId="0" animBg="1"/>
      <p:bldP spid="34" grpId="0" animBg="1"/>
      <p:bldP spid="35" grpId="0" animBg="1"/>
      <p:bldP spid="36" grpId="0" animBg="1"/>
      <p:bldP spid="50" grpId="0" animBg="1"/>
      <p:bldP spid="51" grpId="0" animBg="1"/>
      <p:bldP spid="52" grpId="0" animBg="1"/>
      <p:bldP spid="53" grpId="0" animBg="1"/>
      <p:bldP spid="55" grpId="0" animBg="1"/>
      <p:bldP spid="56" grpId="0" animBg="1"/>
      <p:bldP spid="6" grpId="0" animBg="1"/>
      <p:bldP spid="9" grpId="0" animBg="1"/>
      <p:bldP spid="16" grpId="0" animBg="1"/>
      <p:bldP spid="27" grpId="0" animBg="1"/>
      <p:bldP spid="271" grpId="0" animBg="1"/>
      <p:bldP spid="278" grpId="0" animBg="1"/>
      <p:bldP spid="280" grpId="0" animBg="1"/>
      <p:bldP spid="297" grpId="0" animBg="1"/>
      <p:bldP spid="298" grpId="0" animBg="1"/>
      <p:bldP spid="299" grpId="0" animBg="1"/>
      <p:bldP spid="300" grpId="0" animBg="1"/>
      <p:bldP spid="304" grpId="0" animBg="1"/>
      <p:bldP spid="305" grpId="0" animBg="1"/>
      <p:bldP spid="309" grpId="0" animBg="1"/>
      <p:bldP spid="312" grpId="0" animBg="1"/>
      <p:bldP spid="313" grpId="0" animBg="1"/>
      <p:bldP spid="330" grpId="0" animBg="1"/>
      <p:bldP spid="59" grpId="0" animBg="1"/>
      <p:bldP spid="91" grpId="0" animBg="1"/>
      <p:bldP spid="95" grpId="0" animBg="1"/>
      <p:bldP spid="96" grpId="0" animBg="1"/>
      <p:bldP spid="97" grpId="0" animBg="1"/>
      <p:bldP spid="100" grpId="0" animBg="1"/>
      <p:bldP spid="102" grpId="0" animBg="1"/>
      <p:bldP spid="103" grpId="0" animBg="1"/>
      <p:bldP spid="105" grpId="0" animBg="1"/>
      <p:bldP spid="106" grpId="0" animBg="1"/>
      <p:bldP spid="108" grpId="0" animBg="1"/>
      <p:bldP spid="109" grpId="0" animBg="1"/>
      <p:bldP spid="111" grpId="0" animBg="1"/>
      <p:bldP spid="112" grpId="0" animBg="1"/>
      <p:bldP spid="114" grpId="0" animBg="1"/>
      <p:bldP spid="115" grpId="0" animBg="1"/>
      <p:bldP spid="116" grpId="0" animBg="1"/>
      <p:bldP spid="119" grpId="0" animBg="1"/>
      <p:bldP spid="227" grpId="0" animBg="1"/>
      <p:bldP spid="328" grpId="0" animBg="1"/>
      <p:bldP spid="622" grpId="0" animBg="1"/>
      <p:bldP spid="453" grpId="0" animBg="1"/>
      <p:bldP spid="507" grpId="0" animBg="1"/>
      <p:bldP spid="527" grpId="0" animBg="1"/>
      <p:bldP spid="559" grpId="0" animBg="1"/>
      <p:bldP spid="584" grpId="0" animBg="1"/>
      <p:bldP spid="239" grpId="0" animBg="1"/>
      <p:bldP spid="301" grpId="0" animBg="1"/>
      <p:bldP spid="5" grpId="0" animBg="1"/>
      <p:bldP spid="569" grpId="0" animBg="1"/>
      <p:bldP spid="325" grpId="0" animBg="1"/>
      <p:bldP spid="333" grpId="0" animBg="1"/>
      <p:bldP spid="335" grpId="0" animBg="1"/>
      <p:bldP spid="30" grpId="0" animBg="1"/>
      <p:bldP spid="606" grpId="0" animBg="1"/>
      <p:bldP spid="3" grpId="0" animBg="1"/>
      <p:bldP spid="503" grpId="0" animBg="1"/>
      <p:bldP spid="23" grpId="0" animBg="1"/>
      <p:bldP spid="526" grpId="0" animBg="1"/>
      <p:bldP spid="48" grpId="0" animBg="1"/>
      <p:bldP spid="25" grpId="0" animBg="1"/>
      <p:bldP spid="69" grpId="0" animBg="1"/>
      <p:bldP spid="226" grpId="0" animBg="1"/>
      <p:bldP spid="296" grpId="0" animBg="1"/>
      <p:bldP spid="347" grpId="0" animBg="1"/>
      <p:bldP spid="348" grpId="0" animBg="1"/>
      <p:bldP spid="360" grpId="0" animBg="1"/>
      <p:bldP spid="383" grpId="0" animBg="1"/>
      <p:bldP spid="666" grpId="0" animBg="1"/>
      <p:bldP spid="716" grpId="0" animBg="1"/>
      <p:bldP spid="504" grpId="0" animBg="1"/>
      <p:bldP spid="2" grpId="0" animBg="1"/>
      <p:bldP spid="20" grpId="0" animBg="1"/>
      <p:bldP spid="500" grpId="0" animBg="1"/>
      <p:bldP spid="516" grpId="0" animBg="1"/>
      <p:bldP spid="530" grpId="0" animBg="1"/>
      <p:bldP spid="531" grpId="0" animBg="1"/>
      <p:bldP spid="557" grpId="0" animBg="1"/>
      <p:bldP spid="513" grpId="0" animBg="1"/>
      <p:bldP spid="128" grpId="0" animBg="1"/>
      <p:bldP spid="144" grpId="0" animBg="1"/>
      <p:bldP spid="607" grpId="0" animBg="1"/>
      <p:bldP spid="645" grpId="0" animBg="1"/>
      <p:bldP spid="649" grpId="0" animBg="1"/>
      <p:bldP spid="687" grpId="0" animBg="1"/>
      <p:bldP spid="24" grpId="0"/>
      <p:bldP spid="32" grpId="0"/>
      <p:bldP spid="12" grpId="0"/>
      <p:bldP spid="29" grpId="0"/>
      <p:bldP spid="39" grpId="0"/>
      <p:bldP spid="54" grpId="0"/>
      <p:bldP spid="62" grpId="0"/>
      <p:bldP spid="458" grpId="0"/>
      <p:bldP spid="467" grpId="0"/>
      <p:bldP spid="17" grpId="0"/>
      <p:bldP spid="38" grpId="0"/>
      <p:bldP spid="41" grpId="0"/>
      <p:bldP spid="493" grpId="0"/>
      <p:bldP spid="49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533289B-992C-2EE3-D8AB-75B50F70A69C}"/>
              </a:ext>
            </a:extLst>
          </p:cNvPr>
          <p:cNvPicPr>
            <a:picLocks noChangeAspect="1"/>
          </p:cNvPicPr>
          <p:nvPr/>
        </p:nvPicPr>
        <p:blipFill>
          <a:blip r:embed="rId3"/>
          <a:stretch>
            <a:fillRect/>
          </a:stretch>
        </p:blipFill>
        <p:spPr>
          <a:xfrm>
            <a:off x="1769439" y="1187820"/>
            <a:ext cx="4892618" cy="3328754"/>
          </a:xfrm>
          <a:prstGeom prst="rect">
            <a:avLst/>
          </a:prstGeom>
        </p:spPr>
      </p:pic>
      <p:sp>
        <p:nvSpPr>
          <p:cNvPr id="19" name="Freeform 4">
            <a:extLst>
              <a:ext uri="{FF2B5EF4-FFF2-40B4-BE49-F238E27FC236}">
                <a16:creationId xmlns:a16="http://schemas.microsoft.com/office/drawing/2014/main" id="{941CBBF3-45E5-7783-7F84-2C6A3264A9B7}"/>
              </a:ext>
            </a:extLst>
          </p:cNvPr>
          <p:cNvSpPr/>
          <p:nvPr/>
        </p:nvSpPr>
        <p:spPr>
          <a:xfrm rot="7612046">
            <a:off x="6447297" y="2437405"/>
            <a:ext cx="270525" cy="1427928"/>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F2F2C193-8C3C-830E-706B-22A708947C2C}"/>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ECA92FFD-7DFF-B08F-EB3C-9B0473454401}"/>
              </a:ext>
            </a:extLst>
          </p:cNvPr>
          <p:cNvSpPr txBox="1"/>
          <p:nvPr/>
        </p:nvSpPr>
        <p:spPr>
          <a:xfrm>
            <a:off x="406820" y="498808"/>
            <a:ext cx="1545538" cy="3346429"/>
          </a:xfrm>
          <a:prstGeom prst="rect">
            <a:avLst/>
          </a:prstGeom>
          <a:noFill/>
        </p:spPr>
        <p:txBody>
          <a:bodyPr wrap="square">
            <a:spAutoFit/>
          </a:bodyPr>
          <a:lstStyle/>
          <a:p>
            <a:pPr lvl="0">
              <a:lnSpc>
                <a:spcPct val="107000"/>
              </a:lnSpc>
            </a:pPr>
            <a:r>
              <a:rPr lang="en-US"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logic</a:t>
            </a:r>
          </a:p>
          <a:p>
            <a:pPr lvl="0">
              <a:lnSpc>
                <a:spcPct val="107000"/>
              </a:lnSpc>
            </a:pPr>
            <a:r>
              <a:rPr lang="en-US" sz="1100" kern="100" dirty="0">
                <a:effectLst/>
                <a:latin typeface="Helvetica" panose="020B0604020202020204" pitchFamily="34" charset="0"/>
                <a:ea typeface="Aptos" panose="020B0004020202020204" pitchFamily="34" charset="0"/>
                <a:cs typeface="Helvetica" panose="020B0604020202020204" pitchFamily="34" charset="0"/>
              </a:rPr>
              <a:t>As agreed with the MFA, </a:t>
            </a:r>
            <a:r>
              <a:rPr lang="en-US" sz="1100" b="1" kern="100" dirty="0">
                <a:effectLst/>
                <a:latin typeface="Helvetica" panose="020B0604020202020204" pitchFamily="34" charset="0"/>
                <a:ea typeface="Aptos" panose="020B0004020202020204" pitchFamily="34" charset="0"/>
                <a:cs typeface="Helvetica" panose="020B0604020202020204" pitchFamily="34" charset="0"/>
              </a:rPr>
              <a:t>Protection</a:t>
            </a:r>
            <a:r>
              <a:rPr lang="en-US" sz="1100" b="1" kern="100" dirty="0">
                <a:latin typeface="Helvetica" panose="020B0604020202020204" pitchFamily="34" charset="0"/>
                <a:ea typeface="Aptos" panose="020B0004020202020204" pitchFamily="34" charset="0"/>
                <a:cs typeface="Helvetica" panose="020B0604020202020204" pitchFamily="34" charset="0"/>
              </a:rPr>
              <a:t> </a:t>
            </a:r>
            <a:r>
              <a:rPr lang="en-US" sz="1100" kern="100" dirty="0">
                <a:latin typeface="Helvetica" panose="020B0604020202020204" pitchFamily="34" charset="0"/>
                <a:ea typeface="Aptos" panose="020B0004020202020204" pitchFamily="34" charset="0"/>
                <a:cs typeface="Helvetica" panose="020B0604020202020204" pitchFamily="34" charset="0"/>
              </a:rPr>
              <a:t>becomes the entry pillar.</a:t>
            </a:r>
            <a:r>
              <a:rPr lang="en-US" sz="1100" kern="100" dirty="0">
                <a:effectLst/>
                <a:latin typeface="Helvetica" panose="020B0604020202020204" pitchFamily="34" charset="0"/>
                <a:ea typeface="Aptos" panose="020B0004020202020204" pitchFamily="34" charset="0"/>
                <a:cs typeface="Helvetica" panose="020B0604020202020204" pitchFamily="34" charset="0"/>
              </a:rPr>
              <a:t> </a:t>
            </a:r>
            <a:r>
              <a:rPr lang="en-US" sz="1100" kern="100" dirty="0">
                <a:latin typeface="Helvetica" panose="020B0604020202020204" pitchFamily="34" charset="0"/>
                <a:ea typeface="Aptos" panose="020B0004020202020204" pitchFamily="34" charset="0"/>
                <a:cs typeface="Helvetica" panose="020B0604020202020204" pitchFamily="34" charset="0"/>
              </a:rPr>
              <a:t>First, we protect, then we provide access to </a:t>
            </a:r>
            <a:r>
              <a:rPr lang="en-US" sz="1100" b="1" kern="100" dirty="0">
                <a:latin typeface="Helvetica" panose="020B0604020202020204" pitchFamily="34" charset="0"/>
                <a:ea typeface="Aptos" panose="020B0004020202020204" pitchFamily="34" charset="0"/>
                <a:cs typeface="Helvetica" panose="020B0604020202020204" pitchFamily="34" charset="0"/>
              </a:rPr>
              <a:t>education</a:t>
            </a:r>
            <a:r>
              <a:rPr lang="en-US" sz="1100" kern="100" dirty="0">
                <a:latin typeface="Helvetica" panose="020B0604020202020204" pitchFamily="34" charset="0"/>
                <a:ea typeface="Aptos" panose="020B0004020202020204" pitchFamily="34" charset="0"/>
                <a:cs typeface="Helvetica" panose="020B0604020202020204" pitchFamily="34" charset="0"/>
              </a:rPr>
              <a:t>, and then we facilitate access to microeconomic activities and the </a:t>
            </a:r>
            <a:r>
              <a:rPr lang="en-US" sz="1100" b="1" kern="100" dirty="0">
                <a:latin typeface="Helvetica" panose="020B0604020202020204" pitchFamily="34" charset="0"/>
                <a:ea typeface="Aptos" panose="020B0004020202020204" pitchFamily="34" charset="0"/>
                <a:cs typeface="Helvetica" panose="020B0604020202020204" pitchFamily="34" charset="0"/>
              </a:rPr>
              <a:t>job</a:t>
            </a:r>
            <a:r>
              <a:rPr lang="en-US" sz="1100" kern="100" dirty="0">
                <a:latin typeface="Helvetica" panose="020B0604020202020204" pitchFamily="34" charset="0"/>
                <a:ea typeface="Aptos" panose="020B0004020202020204" pitchFamily="34" charset="0"/>
                <a:cs typeface="Helvetica" panose="020B0604020202020204" pitchFamily="34" charset="0"/>
              </a:rPr>
              <a:t> market (</a:t>
            </a:r>
            <a:r>
              <a:rPr lang="en-US" sz="1100" b="1" kern="100" dirty="0">
                <a:latin typeface="Helvetica" panose="020B0604020202020204" pitchFamily="34" charset="0"/>
                <a:ea typeface="Aptos" panose="020B0004020202020204" pitchFamily="34" charset="0"/>
                <a:cs typeface="Helvetica" panose="020B0604020202020204" pitchFamily="34" charset="0"/>
              </a:rPr>
              <a:t>infrastructure</a:t>
            </a:r>
            <a:r>
              <a:rPr lang="en-US" sz="1100" kern="100" dirty="0">
                <a:latin typeface="Helvetica" panose="020B0604020202020204" pitchFamily="34" charset="0"/>
                <a:ea typeface="Aptos" panose="020B0004020202020204" pitchFamily="34" charset="0"/>
                <a:cs typeface="Helvetica" panose="020B0604020202020204" pitchFamily="34" charset="0"/>
              </a:rPr>
              <a:t> would be cross-cutting). </a:t>
            </a:r>
          </a:p>
          <a:p>
            <a:pPr lvl="0">
              <a:lnSpc>
                <a:spcPct val="107000"/>
              </a:lnSpc>
            </a:pPr>
            <a:r>
              <a:rPr lang="en-US" sz="1100"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That is the reas</a:t>
            </a:r>
            <a:r>
              <a:rPr lang="en-US"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on why we placed pillar 3 on the left, followed by pillar 1 and 2.</a:t>
            </a:r>
            <a:endParaRPr lang="en-US" sz="1100"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053BF0DA-4BF5-9024-86E5-2656F7905B25}"/>
              </a:ext>
            </a:extLst>
          </p:cNvPr>
          <p:cNvSpPr txBox="1"/>
          <p:nvPr/>
        </p:nvSpPr>
        <p:spPr>
          <a:xfrm>
            <a:off x="393986" y="5032494"/>
            <a:ext cx="3121108" cy="1256241"/>
          </a:xfrm>
          <a:prstGeom prst="rect">
            <a:avLst/>
          </a:prstGeom>
          <a:noFill/>
        </p:spPr>
        <p:txBody>
          <a:bodyPr wrap="square">
            <a:spAutoFit/>
          </a:bodyPr>
          <a:lstStyle/>
          <a:p>
            <a:pPr lvl="0">
              <a:lnSpc>
                <a:spcPct val="107000"/>
              </a:lnSpc>
            </a:pPr>
            <a:r>
              <a:rPr lang="en-US" sz="1100" kern="100" dirty="0">
                <a:latin typeface="Helvetica" panose="020B0604020202020204" pitchFamily="34" charset="0"/>
                <a:ea typeface="Aptos" panose="020B0004020202020204" pitchFamily="34" charset="0"/>
                <a:cs typeface="Helvetica" panose="020B0604020202020204" pitchFamily="34" charset="0"/>
              </a:rPr>
              <a:t>Only the </a:t>
            </a:r>
            <a:r>
              <a:rPr lang="en-US" sz="1100" b="1" kern="100" dirty="0">
                <a:latin typeface="Helvetica" panose="020B0604020202020204" pitchFamily="34" charset="0"/>
                <a:ea typeface="Aptos" panose="020B0004020202020204" pitchFamily="34" charset="0"/>
                <a:cs typeface="Helvetica" panose="020B0604020202020204" pitchFamily="34" charset="0"/>
              </a:rPr>
              <a:t>Mid-Term Outcomes indicators </a:t>
            </a:r>
            <a:r>
              <a:rPr lang="en-US" sz="1100" kern="100" dirty="0">
                <a:latin typeface="Helvetica" panose="020B0604020202020204" pitchFamily="34" charset="0"/>
                <a:ea typeface="Aptos" panose="020B0004020202020204" pitchFamily="34" charset="0"/>
                <a:cs typeface="Helvetica" panose="020B0604020202020204" pitchFamily="34" charset="0"/>
              </a:rPr>
              <a:t>have been mapped, which measure elements of the mid part of the diagram (above short-term outcomes and below impact). </a:t>
            </a:r>
          </a:p>
          <a:p>
            <a:pPr lvl="0">
              <a:lnSpc>
                <a:spcPct val="107000"/>
              </a:lnSpc>
            </a:pPr>
            <a:endParaRPr lang="en-US" sz="900" kern="100" dirty="0">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US" sz="900" kern="100" dirty="0">
                <a:latin typeface="Helvetica" panose="020B0604020202020204" pitchFamily="34" charset="0"/>
                <a:ea typeface="Aptos" panose="020B0004020202020204" pitchFamily="34" charset="0"/>
                <a:cs typeface="Helvetica" panose="020B0604020202020204" pitchFamily="34" charset="0"/>
              </a:rPr>
              <a:t>Short-term outcomes indicators could be also mapped under the CO demand.</a:t>
            </a:r>
            <a:endParaRPr lang="en-US" sz="9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5FACD13A-5CAE-2970-2F2D-0CBB5ECD1355}"/>
              </a:ext>
            </a:extLst>
          </p:cNvPr>
          <p:cNvSpPr/>
          <p:nvPr/>
        </p:nvSpPr>
        <p:spPr>
          <a:xfrm>
            <a:off x="0" y="-1"/>
            <a:ext cx="310178" cy="6787597"/>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43" dirty="0"/>
          </a:p>
        </p:txBody>
      </p:sp>
      <p:sp>
        <p:nvSpPr>
          <p:cNvPr id="10" name="TextBox 9">
            <a:extLst>
              <a:ext uri="{FF2B5EF4-FFF2-40B4-BE49-F238E27FC236}">
                <a16:creationId xmlns:a16="http://schemas.microsoft.com/office/drawing/2014/main" id="{D9B2111A-7032-6441-19E1-100660CBA7D3}"/>
              </a:ext>
            </a:extLst>
          </p:cNvPr>
          <p:cNvSpPr txBox="1"/>
          <p:nvPr/>
        </p:nvSpPr>
        <p:spPr>
          <a:xfrm>
            <a:off x="4070000" y="5008378"/>
            <a:ext cx="2534087" cy="1347164"/>
          </a:xfrm>
          <a:prstGeom prst="rect">
            <a:avLst/>
          </a:prstGeom>
          <a:noFill/>
        </p:spPr>
        <p:txBody>
          <a:bodyPr wrap="square">
            <a:spAutoFit/>
          </a:bodyPr>
          <a:lstStyle/>
          <a:p>
            <a:pPr lvl="0">
              <a:lnSpc>
                <a:spcPct val="107000"/>
              </a:lnSpc>
            </a:pPr>
            <a:r>
              <a:rPr lang="en-US" sz="1100" kern="100" dirty="0">
                <a:latin typeface="Helvetica" panose="020B0604020202020204" pitchFamily="34" charset="0"/>
                <a:ea typeface="Aptos" panose="020B0004020202020204" pitchFamily="34" charset="0"/>
                <a:cs typeface="Helvetica" panose="020B0604020202020204" pitchFamily="34" charset="0"/>
              </a:rPr>
              <a:t>Most of t</a:t>
            </a:r>
            <a:r>
              <a:rPr lang="en-US" sz="1100" kern="100" dirty="0">
                <a:effectLst/>
                <a:latin typeface="Helvetica" panose="020B0604020202020204" pitchFamily="34" charset="0"/>
                <a:ea typeface="Aptos" panose="020B0004020202020204" pitchFamily="34" charset="0"/>
                <a:cs typeface="Helvetica" panose="020B0604020202020204" pitchFamily="34" charset="0"/>
              </a:rPr>
              <a:t>he indicators of </a:t>
            </a:r>
            <a:r>
              <a:rPr lang="en-US" sz="1100" b="1" kern="100" dirty="0">
                <a:effectLst/>
                <a:latin typeface="Helvetica" panose="020B0604020202020204" pitchFamily="34" charset="0"/>
                <a:ea typeface="Aptos" panose="020B0004020202020204" pitchFamily="34" charset="0"/>
                <a:cs typeface="Helvetica" panose="020B0604020202020204" pitchFamily="34" charset="0"/>
              </a:rPr>
              <a:t>section 5 and 6 </a:t>
            </a:r>
            <a:r>
              <a:rPr lang="en-US" sz="1100" kern="100" dirty="0">
                <a:effectLst/>
                <a:latin typeface="Helvetica" panose="020B0604020202020204" pitchFamily="34" charset="0"/>
                <a:ea typeface="Aptos" panose="020B0004020202020204" pitchFamily="34" charset="0"/>
                <a:cs typeface="Helvetica" panose="020B0604020202020204" pitchFamily="34" charset="0"/>
              </a:rPr>
              <a:t>of the </a:t>
            </a:r>
            <a:r>
              <a:rPr lang="en-US" sz="1100" kern="100" dirty="0">
                <a:latin typeface="Helvetica" panose="020B0604020202020204" pitchFamily="34" charset="0"/>
                <a:ea typeface="Aptos" panose="020B0004020202020204" pitchFamily="34" charset="0"/>
                <a:cs typeface="Helvetica" panose="020B0604020202020204" pitchFamily="34" charset="0"/>
              </a:rPr>
              <a:t>Multi Annual Mid-term Outcome Indicators </a:t>
            </a:r>
            <a:r>
              <a:rPr lang="en-US" sz="1100" kern="100" dirty="0">
                <a:effectLst/>
                <a:latin typeface="Helvetica" panose="020B0604020202020204" pitchFamily="34" charset="0"/>
                <a:ea typeface="Aptos" panose="020B0004020202020204" pitchFamily="34" charset="0"/>
                <a:cs typeface="Helvetica" panose="020B0604020202020204" pitchFamily="34" charset="0"/>
              </a:rPr>
              <a:t>(SYSTEMS CHANGE and NWOW and Cross-cutting indicators) seem like strategies indicators (enablers rather than results).</a:t>
            </a:r>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3707029" cy="246221"/>
          </a:xfrm>
          <a:prstGeom prst="rect">
            <a:avLst/>
          </a:prstGeom>
          <a:noFill/>
        </p:spPr>
        <p:txBody>
          <a:bodyPr wrap="square" lIns="24860" tIns="0" rIns="24860" bIns="0" rtlCol="0">
            <a:spAutoFit/>
          </a:bodyPr>
          <a:lstStyle/>
          <a:p>
            <a:r>
              <a:rPr lang="en-US" sz="1600" b="1" dirty="0">
                <a:solidFill>
                  <a:srgbClr val="15A6EA"/>
                </a:solidFill>
                <a:latin typeface="Helvetica" panose="020B0604020202020204" pitchFamily="34" charset="0"/>
                <a:cs typeface="Helvetica" panose="020B0604020202020204" pitchFamily="34" charset="0"/>
              </a:rPr>
              <a:t>NOTES</a:t>
            </a:r>
          </a:p>
        </p:txBody>
      </p:sp>
      <p:sp>
        <p:nvSpPr>
          <p:cNvPr id="21" name="TextBox 20">
            <a:extLst>
              <a:ext uri="{FF2B5EF4-FFF2-40B4-BE49-F238E27FC236}">
                <a16:creationId xmlns:a16="http://schemas.microsoft.com/office/drawing/2014/main" id="{C24B684A-FDDC-1438-41DA-0D648CD95E71}"/>
              </a:ext>
            </a:extLst>
          </p:cNvPr>
          <p:cNvSpPr txBox="1"/>
          <p:nvPr/>
        </p:nvSpPr>
        <p:spPr>
          <a:xfrm>
            <a:off x="155089" y="4697873"/>
            <a:ext cx="9764088" cy="215444"/>
          </a:xfrm>
          <a:prstGeom prst="rect">
            <a:avLst/>
          </a:prstGeom>
          <a:solidFill>
            <a:srgbClr val="15A6EA"/>
          </a:solidFill>
        </p:spPr>
        <p:txBody>
          <a:bodyPr wrap="square" lIns="24860" tIns="0" rIns="24860" bIns="0" rtlCol="0">
            <a:spAutoFit/>
          </a:bodyPr>
          <a:lstStyle/>
          <a:p>
            <a:pPr algn="ctr"/>
            <a:r>
              <a:rPr lang="en-US" sz="1400" dirty="0">
                <a:solidFill>
                  <a:schemeClr val="bg1"/>
                </a:solidFill>
                <a:latin typeface="Helvetica" panose="020B0604020202020204" pitchFamily="34" charset="0"/>
                <a:cs typeface="Helvetica" panose="020B0604020202020204" pitchFamily="34" charset="0"/>
              </a:rPr>
              <a:t>INDICATORS MAPPING</a:t>
            </a:r>
          </a:p>
        </p:txBody>
      </p:sp>
      <p:sp>
        <p:nvSpPr>
          <p:cNvPr id="22" name="Oval 21">
            <a:extLst>
              <a:ext uri="{FF2B5EF4-FFF2-40B4-BE49-F238E27FC236}">
                <a16:creationId xmlns:a16="http://schemas.microsoft.com/office/drawing/2014/main" id="{98A03452-F0EC-F1E7-E48E-39D8E677A0CB}"/>
              </a:ext>
            </a:extLst>
          </p:cNvPr>
          <p:cNvSpPr/>
          <p:nvPr/>
        </p:nvSpPr>
        <p:spPr>
          <a:xfrm>
            <a:off x="250849" y="50131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1</a:t>
            </a:r>
          </a:p>
        </p:txBody>
      </p:sp>
      <p:sp>
        <p:nvSpPr>
          <p:cNvPr id="23" name="Freeform 22">
            <a:extLst>
              <a:ext uri="{FF2B5EF4-FFF2-40B4-BE49-F238E27FC236}">
                <a16:creationId xmlns:a16="http://schemas.microsoft.com/office/drawing/2014/main" id="{836228F6-D15A-83C3-3903-BD7EEA43ECE6}"/>
              </a:ext>
            </a:extLst>
          </p:cNvPr>
          <p:cNvSpPr/>
          <p:nvPr/>
        </p:nvSpPr>
        <p:spPr>
          <a:xfrm rot="19737320" flipH="1">
            <a:off x="2089365" y="798352"/>
            <a:ext cx="45719" cy="133299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A0AB5BF-67C3-E7FA-A993-3272F2B0C4F1}"/>
              </a:ext>
            </a:extLst>
          </p:cNvPr>
          <p:cNvSpPr txBox="1"/>
          <p:nvPr/>
        </p:nvSpPr>
        <p:spPr>
          <a:xfrm>
            <a:off x="7102669" y="2102614"/>
            <a:ext cx="2823440" cy="1166025"/>
          </a:xfrm>
          <a:prstGeom prst="rect">
            <a:avLst/>
          </a:prstGeom>
          <a:noFill/>
        </p:spPr>
        <p:txBody>
          <a:bodyPr wrap="square">
            <a:spAutoFit/>
          </a:bodyPr>
          <a:lstStyle/>
          <a:p>
            <a:pPr lvl="0">
              <a:lnSpc>
                <a:spcPct val="107000"/>
              </a:lnSpc>
            </a:pPr>
            <a:r>
              <a:rPr lang="en-US"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connections</a:t>
            </a:r>
          </a:p>
          <a:p>
            <a:pPr lvl="0">
              <a:lnSpc>
                <a:spcPct val="107000"/>
              </a:lnSpc>
            </a:pPr>
            <a:r>
              <a:rPr lang="en-US" sz="1100" kern="100" dirty="0">
                <a:effectLst/>
                <a:latin typeface="Helvetica" panose="020B0604020202020204" pitchFamily="34" charset="0"/>
                <a:ea typeface="Aptos" panose="020B0004020202020204" pitchFamily="34" charset="0"/>
                <a:cs typeface="Helvetica" panose="020B0604020202020204" pitchFamily="34" charset="0"/>
              </a:rPr>
              <a:t>There are numerous actual connections between pillars that are not reflected in the Global ToC diagram but they are reflected in the IF. </a:t>
            </a:r>
            <a:r>
              <a:rPr lang="en-US"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include links  connecting results across pillars.</a:t>
            </a:r>
            <a:endParaRPr lang="en-US" sz="1100"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5" name="Oval 24">
            <a:extLst>
              <a:ext uri="{FF2B5EF4-FFF2-40B4-BE49-F238E27FC236}">
                <a16:creationId xmlns:a16="http://schemas.microsoft.com/office/drawing/2014/main" id="{55A8E0ED-AF5A-6E4A-0053-B61D48E305D0}"/>
              </a:ext>
            </a:extLst>
          </p:cNvPr>
          <p:cNvSpPr/>
          <p:nvPr/>
        </p:nvSpPr>
        <p:spPr>
          <a:xfrm>
            <a:off x="4384635" y="30457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2</a:t>
            </a:r>
          </a:p>
        </p:txBody>
      </p:sp>
      <p:sp>
        <p:nvSpPr>
          <p:cNvPr id="27" name="Oval 26">
            <a:extLst>
              <a:ext uri="{FF2B5EF4-FFF2-40B4-BE49-F238E27FC236}">
                <a16:creationId xmlns:a16="http://schemas.microsoft.com/office/drawing/2014/main" id="{AC45485D-334D-1C78-05DC-E4E92EEB67B8}"/>
              </a:ext>
            </a:extLst>
          </p:cNvPr>
          <p:cNvSpPr/>
          <p:nvPr/>
        </p:nvSpPr>
        <p:spPr>
          <a:xfrm>
            <a:off x="6965936" y="120401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3</a:t>
            </a:r>
          </a:p>
        </p:txBody>
      </p:sp>
      <p:sp>
        <p:nvSpPr>
          <p:cNvPr id="28" name="Freeform 27">
            <a:extLst>
              <a:ext uri="{FF2B5EF4-FFF2-40B4-BE49-F238E27FC236}">
                <a16:creationId xmlns:a16="http://schemas.microsoft.com/office/drawing/2014/main" id="{F5949BD6-2963-6483-ABA4-760821F41F56}"/>
              </a:ext>
            </a:extLst>
          </p:cNvPr>
          <p:cNvSpPr/>
          <p:nvPr/>
        </p:nvSpPr>
        <p:spPr>
          <a:xfrm rot="1420350">
            <a:off x="3970408" y="362646"/>
            <a:ext cx="199185" cy="126946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11CC5299-2E0A-6363-FBD4-78CA5359B86E}"/>
              </a:ext>
            </a:extLst>
          </p:cNvPr>
          <p:cNvSpPr txBox="1"/>
          <p:nvPr/>
        </p:nvSpPr>
        <p:spPr>
          <a:xfrm>
            <a:off x="4562216" y="258924"/>
            <a:ext cx="5345372" cy="984885"/>
          </a:xfrm>
          <a:prstGeom prst="rect">
            <a:avLst/>
          </a:prstGeom>
          <a:noFill/>
        </p:spPr>
        <p:txBody>
          <a:bodyPr wrap="square">
            <a:spAutoFit/>
          </a:bodyPr>
          <a:lstStyle/>
          <a:p>
            <a:pPr lvl="0">
              <a:lnSpc>
                <a:spcPct val="107000"/>
              </a:lnSpc>
            </a:pPr>
            <a:r>
              <a:rPr lang="en-US"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High-level outcomes logic</a:t>
            </a:r>
            <a:endParaRPr lang="en-US"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US" sz="1100" kern="100" dirty="0">
                <a:effectLst/>
                <a:latin typeface="Helvetica" panose="020B0604020202020204" pitchFamily="34" charset="0"/>
                <a:ea typeface="Aptos" panose="020B0004020202020204" pitchFamily="34" charset="0"/>
                <a:cs typeface="Helvetica" panose="020B0604020202020204" pitchFamily="34" charset="0"/>
              </a:rPr>
              <a:t>Within the high-level results, Inclusion comes first, to reduce vulnerability and increase resilience, to promote self-reliance. </a:t>
            </a:r>
          </a:p>
          <a:p>
            <a:pPr lvl="0">
              <a:lnSpc>
                <a:spcPct val="107000"/>
              </a:lnSpc>
            </a:pPr>
            <a:r>
              <a:rPr lang="en-US"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link key results to the high-level results for greater clarity on how each of them contribute.</a:t>
            </a:r>
            <a:endParaRPr lang="en-US" sz="1100"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79D9F404-E4F9-BBAA-E234-31E8C4439F03}"/>
              </a:ext>
            </a:extLst>
          </p:cNvPr>
          <p:cNvSpPr txBox="1"/>
          <p:nvPr/>
        </p:nvSpPr>
        <p:spPr>
          <a:xfrm>
            <a:off x="7112088" y="1174933"/>
            <a:ext cx="2693571" cy="803746"/>
          </a:xfrm>
          <a:prstGeom prst="rect">
            <a:avLst/>
          </a:prstGeom>
          <a:noFill/>
        </p:spPr>
        <p:txBody>
          <a:bodyPr wrap="square">
            <a:spAutoFit/>
          </a:bodyPr>
          <a:lstStyle/>
          <a:p>
            <a:pPr lvl="0">
              <a:lnSpc>
                <a:spcPct val="107000"/>
              </a:lnSpc>
            </a:pPr>
            <a:r>
              <a:rPr lang="en-US"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Additional mid-level goals</a:t>
            </a:r>
          </a:p>
          <a:p>
            <a:pPr lvl="0">
              <a:lnSpc>
                <a:spcPct val="107000"/>
              </a:lnSpc>
            </a:pPr>
            <a:r>
              <a:rPr lang="en-US" sz="1100" kern="100" dirty="0">
                <a:latin typeface="Helvetica" panose="020B0604020202020204" pitchFamily="34" charset="0"/>
                <a:ea typeface="Aptos" panose="020B0004020202020204" pitchFamily="34" charset="0"/>
                <a:cs typeface="Helvetica" panose="020B0604020202020204" pitchFamily="34" charset="0"/>
              </a:rPr>
              <a:t>Some goals (not numbered) were added as intermediate steps to explain the cause-effect logic.</a:t>
            </a:r>
          </a:p>
        </p:txBody>
      </p:sp>
      <p:sp>
        <p:nvSpPr>
          <p:cNvPr id="17" name="Oval 16">
            <a:extLst>
              <a:ext uri="{FF2B5EF4-FFF2-40B4-BE49-F238E27FC236}">
                <a16:creationId xmlns:a16="http://schemas.microsoft.com/office/drawing/2014/main" id="{8100D479-812B-A824-D2D8-302A8051B55D}"/>
              </a:ext>
            </a:extLst>
          </p:cNvPr>
          <p:cNvSpPr/>
          <p:nvPr/>
        </p:nvSpPr>
        <p:spPr>
          <a:xfrm>
            <a:off x="6970958" y="213885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4</a:t>
            </a:r>
          </a:p>
        </p:txBody>
      </p:sp>
      <p:sp>
        <p:nvSpPr>
          <p:cNvPr id="6" name="Freeform 5">
            <a:extLst>
              <a:ext uri="{FF2B5EF4-FFF2-40B4-BE49-F238E27FC236}">
                <a16:creationId xmlns:a16="http://schemas.microsoft.com/office/drawing/2014/main" id="{DC72AE9D-C298-DC76-DC92-9D8527A4AEA0}"/>
              </a:ext>
            </a:extLst>
          </p:cNvPr>
          <p:cNvSpPr/>
          <p:nvPr/>
        </p:nvSpPr>
        <p:spPr>
          <a:xfrm rot="5400000">
            <a:off x="5373669" y="163729"/>
            <a:ext cx="379024" cy="2805511"/>
          </a:xfrm>
          <a:custGeom>
            <a:avLst/>
            <a:gdLst>
              <a:gd name="connsiteX0" fmla="*/ 838371 w 838371"/>
              <a:gd name="connsiteY0" fmla="*/ 0 h 3375378"/>
              <a:gd name="connsiteX1" fmla="*/ 2993 w 838371"/>
              <a:gd name="connsiteY1" fmla="*/ 1151466 h 3375378"/>
              <a:gd name="connsiteX2" fmla="*/ 612593 w 838371"/>
              <a:gd name="connsiteY2" fmla="*/ 3375378 h 3375378"/>
              <a:gd name="connsiteX0" fmla="*/ 2142627 w 2142627"/>
              <a:gd name="connsiteY0" fmla="*/ 0 h 3375378"/>
              <a:gd name="connsiteX1" fmla="*/ 641 w 2142627"/>
              <a:gd name="connsiteY1" fmla="*/ 303843 h 3375378"/>
              <a:gd name="connsiteX2" fmla="*/ 1916849 w 2142627"/>
              <a:gd name="connsiteY2" fmla="*/ 3375378 h 3375378"/>
              <a:gd name="connsiteX0" fmla="*/ 641 w 1916848"/>
              <a:gd name="connsiteY0" fmla="*/ -1 h 3071534"/>
              <a:gd name="connsiteX1" fmla="*/ 1916849 w 1916848"/>
              <a:gd name="connsiteY1" fmla="*/ 3071534 h 3071534"/>
            </a:gdLst>
            <a:ahLst/>
            <a:cxnLst>
              <a:cxn ang="0">
                <a:pos x="connsiteX0" y="connsiteY0"/>
              </a:cxn>
              <a:cxn ang="0">
                <a:pos x="connsiteX1" y="connsiteY1"/>
              </a:cxn>
            </a:cxnLst>
            <a:rect l="l" t="t" r="r" b="b"/>
            <a:pathLst>
              <a:path w="1916848" h="3071534">
                <a:moveTo>
                  <a:pt x="641" y="-1"/>
                </a:moveTo>
                <a:cubicBezTo>
                  <a:pt x="-36989" y="562562"/>
                  <a:pt x="1593234" y="2240859"/>
                  <a:pt x="1916849" y="3071534"/>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Freeform 6">
            <a:extLst>
              <a:ext uri="{FF2B5EF4-FFF2-40B4-BE49-F238E27FC236}">
                <a16:creationId xmlns:a16="http://schemas.microsoft.com/office/drawing/2014/main" id="{6658B7B6-8F39-3A53-3613-52589D38DA5C}"/>
              </a:ext>
            </a:extLst>
          </p:cNvPr>
          <p:cNvSpPr/>
          <p:nvPr/>
        </p:nvSpPr>
        <p:spPr>
          <a:xfrm rot="5582010">
            <a:off x="5142570" y="261686"/>
            <a:ext cx="196422" cy="3633033"/>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EC091A96-4FFA-DAF7-5A5C-444168DDACB0}"/>
              </a:ext>
            </a:extLst>
          </p:cNvPr>
          <p:cNvSpPr txBox="1"/>
          <p:nvPr/>
        </p:nvSpPr>
        <p:spPr>
          <a:xfrm>
            <a:off x="7112088" y="3461891"/>
            <a:ext cx="2673775" cy="622606"/>
          </a:xfrm>
          <a:prstGeom prst="rect">
            <a:avLst/>
          </a:prstGeom>
          <a:noFill/>
        </p:spPr>
        <p:txBody>
          <a:bodyPr wrap="square">
            <a:spAutoFit/>
          </a:bodyPr>
          <a:lstStyle/>
          <a:p>
            <a:pPr lvl="0">
              <a:lnSpc>
                <a:spcPct val="107000"/>
              </a:lnSpc>
            </a:pPr>
            <a:r>
              <a:rPr lang="en-US"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Policy Matrix milestones</a:t>
            </a:r>
          </a:p>
          <a:p>
            <a:pPr lvl="0">
              <a:lnSpc>
                <a:spcPct val="107000"/>
              </a:lnSpc>
            </a:pPr>
            <a:r>
              <a:rPr lang="en-US" sz="1100" kern="100" dirty="0">
                <a:latin typeface="Helvetica" panose="020B0604020202020204" pitchFamily="34" charset="0"/>
                <a:ea typeface="Aptos" panose="020B0004020202020204" pitchFamily="34" charset="0"/>
                <a:cs typeface="Helvetica" panose="020B0604020202020204" pitchFamily="34" charset="0"/>
              </a:rPr>
              <a:t>All milestones shown in the IF, including those more process-oriented.</a:t>
            </a:r>
            <a:endParaRPr lang="en-US" sz="11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16" name="Oval 15">
            <a:extLst>
              <a:ext uri="{FF2B5EF4-FFF2-40B4-BE49-F238E27FC236}">
                <a16:creationId xmlns:a16="http://schemas.microsoft.com/office/drawing/2014/main" id="{CA1533F2-9EB4-7C4B-068F-0B1D2A384C2D}"/>
              </a:ext>
            </a:extLst>
          </p:cNvPr>
          <p:cNvSpPr/>
          <p:nvPr/>
        </p:nvSpPr>
        <p:spPr>
          <a:xfrm>
            <a:off x="6965936" y="3486835"/>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5</a:t>
            </a:r>
          </a:p>
        </p:txBody>
      </p:sp>
      <p:sp>
        <p:nvSpPr>
          <p:cNvPr id="20" name="TextBox 19">
            <a:extLst>
              <a:ext uri="{FF2B5EF4-FFF2-40B4-BE49-F238E27FC236}">
                <a16:creationId xmlns:a16="http://schemas.microsoft.com/office/drawing/2014/main" id="{F1189C52-F0A8-8A18-8084-B48BDD31FBA4}"/>
              </a:ext>
            </a:extLst>
          </p:cNvPr>
          <p:cNvSpPr txBox="1"/>
          <p:nvPr/>
        </p:nvSpPr>
        <p:spPr>
          <a:xfrm>
            <a:off x="6662057" y="5250557"/>
            <a:ext cx="3130768" cy="822469"/>
          </a:xfrm>
          <a:prstGeom prst="rect">
            <a:avLst/>
          </a:prstGeom>
          <a:noFill/>
        </p:spPr>
        <p:txBody>
          <a:bodyPr wrap="square">
            <a:spAutoFit/>
          </a:bodyPr>
          <a:lstStyle>
            <a:defPPr>
              <a:defRPr lang="en-US"/>
            </a:defPPr>
            <a:lvl1pPr lvl="0">
              <a:lnSpc>
                <a:spcPct val="107000"/>
              </a:lnSpc>
              <a:defRPr sz="900" kern="100">
                <a:solidFill>
                  <a:schemeClr val="tx1">
                    <a:lumMod val="65000"/>
                    <a:lumOff val="35000"/>
                  </a:schemeClr>
                </a:solidFill>
                <a:latin typeface="Helvetica" panose="020B0604020202020204" pitchFamily="34" charset="0"/>
                <a:ea typeface="Aptos" panose="020B0004020202020204" pitchFamily="34" charset="0"/>
                <a:cs typeface="Helvetica" panose="020B0604020202020204" pitchFamily="34" charset="0"/>
              </a:defRPr>
            </a:lvl1pPr>
          </a:lstStyle>
          <a:p>
            <a:r>
              <a:rPr lang="en-US" dirty="0"/>
              <a:t>Other comments:</a:t>
            </a:r>
          </a:p>
          <a:p>
            <a:pPr marL="171450" indent="-171450">
              <a:buFont typeface="Arial" panose="020B0604020202020204" pitchFamily="34" charset="0"/>
              <a:buChar char="•"/>
            </a:pPr>
            <a:r>
              <a:rPr lang="en-US" dirty="0"/>
              <a:t>Policy matrix includes expected deadlines (+)</a:t>
            </a:r>
          </a:p>
          <a:p>
            <a:pPr marL="171450" indent="-171450">
              <a:buFont typeface="Arial" panose="020B0604020202020204" pitchFamily="34" charset="0"/>
              <a:buChar char="•"/>
            </a:pPr>
            <a:r>
              <a:rPr lang="en-US" dirty="0"/>
              <a:t>No all pillars addressed through the policy matrix (-)</a:t>
            </a:r>
          </a:p>
          <a:p>
            <a:pPr marL="171450" indent="-171450">
              <a:buFont typeface="Arial" panose="020B0604020202020204" pitchFamily="34" charset="0"/>
              <a:buChar char="•"/>
            </a:pPr>
            <a:endParaRPr lang="en-US" dirty="0"/>
          </a:p>
          <a:p>
            <a:endParaRPr lang="en-US" dirty="0"/>
          </a:p>
        </p:txBody>
      </p:sp>
      <p:sp>
        <p:nvSpPr>
          <p:cNvPr id="29" name="Rectangle 28">
            <a:extLst>
              <a:ext uri="{FF2B5EF4-FFF2-40B4-BE49-F238E27FC236}">
                <a16:creationId xmlns:a16="http://schemas.microsoft.com/office/drawing/2014/main" id="{B176281B-F0FE-C755-C314-BC0F4BB56153}"/>
              </a:ext>
            </a:extLst>
          </p:cNvPr>
          <p:cNvSpPr/>
          <p:nvPr/>
        </p:nvSpPr>
        <p:spPr>
          <a:xfrm>
            <a:off x="0" y="6405667"/>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dirty="0">
              <a:latin typeface="Helvetica" pitchFamily="2" charset="0"/>
            </a:endParaRPr>
          </a:p>
        </p:txBody>
      </p:sp>
      <p:sp>
        <p:nvSpPr>
          <p:cNvPr id="31" name="TextBox 30">
            <a:extLst>
              <a:ext uri="{FF2B5EF4-FFF2-40B4-BE49-F238E27FC236}">
                <a16:creationId xmlns:a16="http://schemas.microsoft.com/office/drawing/2014/main" id="{F1C6A60C-2472-070E-66DD-26A3091C0F31}"/>
              </a:ext>
            </a:extLst>
          </p:cNvPr>
          <p:cNvSpPr txBox="1"/>
          <p:nvPr/>
        </p:nvSpPr>
        <p:spPr>
          <a:xfrm>
            <a:off x="28131" y="6479092"/>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noProof="0" dirty="0">
                <a:latin typeface="Helvetica" pitchFamily="2" charset="0"/>
                <a:cs typeface="Helvetica" panose="020B0604020202020204" pitchFamily="34" charset="0"/>
              </a:rPr>
              <a:t>SUDAN</a:t>
            </a:r>
          </a:p>
          <a:p>
            <a:pPr algn="ctr"/>
            <a:r>
              <a:rPr lang="en-US" sz="600" noProof="0" dirty="0">
                <a:latin typeface="Helvetica" pitchFamily="2" charset="0"/>
                <a:cs typeface="Helvetica" panose="020B0604020202020204" pitchFamily="34" charset="0"/>
              </a:rPr>
              <a:t>July 2025</a:t>
            </a:r>
          </a:p>
        </p:txBody>
      </p:sp>
    </p:spTree>
    <p:extLst>
      <p:ext uri="{BB962C8B-B14F-4D97-AF65-F5344CB8AC3E}">
        <p14:creationId xmlns:p14="http://schemas.microsoft.com/office/powerpoint/2010/main" val="64971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 grpId="0"/>
      <p:bldP spid="8" grpId="0"/>
      <p:bldP spid="10" grpId="0"/>
      <p:bldP spid="21" grpId="0" animBg="1"/>
      <p:bldP spid="22" grpId="0" animBg="1"/>
      <p:bldP spid="23" grpId="0" animBg="1"/>
      <p:bldP spid="24" grpId="0"/>
      <p:bldP spid="25" grpId="0" animBg="1"/>
      <p:bldP spid="27" grpId="0" animBg="1"/>
      <p:bldP spid="28" grpId="0" animBg="1"/>
      <p:bldP spid="14" grpId="0"/>
      <p:bldP spid="15" grpId="0"/>
      <p:bldP spid="17" grpId="0" animBg="1"/>
      <p:bldP spid="6" grpId="0" animBg="1"/>
      <p:bldP spid="7" grpId="0" animBg="1"/>
      <p:bldP spid="11" grpId="0"/>
      <p:bldP spid="16" grpId="0" animBg="1"/>
      <p:bldP spid="2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2F2C193-8C3C-830E-706B-22A708947C2C}"/>
              </a:ext>
            </a:extLst>
          </p:cNvPr>
          <p:cNvSpPr/>
          <p:nvPr/>
        </p:nvSpPr>
        <p:spPr>
          <a:xfrm>
            <a:off x="238897" y="4575582"/>
            <a:ext cx="9668691" cy="19658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ECA92FFD-7DFF-B08F-EB3C-9B0473454401}"/>
              </a:ext>
            </a:extLst>
          </p:cNvPr>
          <p:cNvSpPr txBox="1"/>
          <p:nvPr/>
        </p:nvSpPr>
        <p:spPr>
          <a:xfrm>
            <a:off x="568366" y="486381"/>
            <a:ext cx="2327234" cy="1890582"/>
          </a:xfrm>
          <a:prstGeom prst="rect">
            <a:avLst/>
          </a:prstGeom>
          <a:noFill/>
        </p:spPr>
        <p:txBody>
          <a:bodyPr wrap="square">
            <a:spAutoFit/>
          </a:bodyPr>
          <a:lstStyle/>
          <a:p>
            <a:pPr lvl="0">
              <a:lnSpc>
                <a:spcPct val="107000"/>
              </a:lnSpc>
            </a:pPr>
            <a:r>
              <a:rPr lang="en-US"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Shared understanding</a:t>
            </a:r>
            <a:endParaRPr lang="en-US"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US" sz="1100" kern="100" dirty="0">
                <a:effectLst/>
                <a:latin typeface="Helvetica" panose="020B0604020202020204" pitchFamily="34" charset="0"/>
                <a:ea typeface="Aptos" panose="020B0004020202020204" pitchFamily="34" charset="0"/>
                <a:cs typeface="Helvetica" panose="020B0604020202020204" pitchFamily="34" charset="0"/>
              </a:rPr>
              <a:t>The overall picture of how PROSPECTS work at different levels </a:t>
            </a:r>
            <a:r>
              <a:rPr lang="en-US" sz="1100" kern="100" dirty="0">
                <a:latin typeface="Helvetica" panose="020B0604020202020204" pitchFamily="34" charset="0"/>
                <a:ea typeface="Aptos" panose="020B0004020202020204" pitchFamily="34" charset="0"/>
                <a:cs typeface="Helvetica" panose="020B0604020202020204" pitchFamily="34" charset="0"/>
              </a:rPr>
              <a:t>will contribute to developing a clear and shared understanding of PROSPECTS within UNICEF, across sectors and partners, aligning expectations and roles between them and clarifying vision and strategies.</a:t>
            </a:r>
          </a:p>
        </p:txBody>
      </p:sp>
      <p:sp>
        <p:nvSpPr>
          <p:cNvPr id="9" name="Rectangle 8">
            <a:extLst>
              <a:ext uri="{FF2B5EF4-FFF2-40B4-BE49-F238E27FC236}">
                <a16:creationId xmlns:a16="http://schemas.microsoft.com/office/drawing/2014/main" id="{5FACD13A-5CAE-2970-2F2D-0CBB5ECD1355}"/>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43" dirty="0"/>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5564659" cy="246221"/>
          </a:xfrm>
          <a:prstGeom prst="rect">
            <a:avLst/>
          </a:prstGeom>
          <a:noFill/>
        </p:spPr>
        <p:txBody>
          <a:bodyPr wrap="square" lIns="24860" tIns="0" rIns="24860" bIns="0" rtlCol="0">
            <a:spAutoFit/>
          </a:bodyPr>
          <a:lstStyle/>
          <a:p>
            <a:r>
              <a:rPr lang="en-US" sz="1600" b="1" dirty="0">
                <a:solidFill>
                  <a:srgbClr val="15A6EA"/>
                </a:solidFill>
                <a:latin typeface="Helvetica" panose="020B0604020202020204" pitchFamily="34" charset="0"/>
                <a:cs typeface="Helvetica" panose="020B0604020202020204" pitchFamily="34" charset="0"/>
              </a:rPr>
              <a:t>PRACTICAL USES OF THE INTEGRATED FRAMEWORK</a:t>
            </a:r>
          </a:p>
        </p:txBody>
      </p:sp>
      <p:sp>
        <p:nvSpPr>
          <p:cNvPr id="22" name="Oval 21">
            <a:extLst>
              <a:ext uri="{FF2B5EF4-FFF2-40B4-BE49-F238E27FC236}">
                <a16:creationId xmlns:a16="http://schemas.microsoft.com/office/drawing/2014/main" id="{98A03452-F0EC-F1E7-E48E-39D8E677A0CB}"/>
              </a:ext>
            </a:extLst>
          </p:cNvPr>
          <p:cNvSpPr/>
          <p:nvPr/>
        </p:nvSpPr>
        <p:spPr>
          <a:xfrm>
            <a:off x="401619"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1</a:t>
            </a:r>
          </a:p>
        </p:txBody>
      </p:sp>
      <p:sp>
        <p:nvSpPr>
          <p:cNvPr id="25" name="Oval 24">
            <a:extLst>
              <a:ext uri="{FF2B5EF4-FFF2-40B4-BE49-F238E27FC236}">
                <a16:creationId xmlns:a16="http://schemas.microsoft.com/office/drawing/2014/main" id="{55A8E0ED-AF5A-6E4A-0053-B61D48E305D0}"/>
              </a:ext>
            </a:extLst>
          </p:cNvPr>
          <p:cNvSpPr/>
          <p:nvPr/>
        </p:nvSpPr>
        <p:spPr>
          <a:xfrm>
            <a:off x="401619" y="2408448"/>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2</a:t>
            </a:r>
          </a:p>
        </p:txBody>
      </p:sp>
      <p:sp>
        <p:nvSpPr>
          <p:cNvPr id="26" name="TextBox 25">
            <a:extLst>
              <a:ext uri="{FF2B5EF4-FFF2-40B4-BE49-F238E27FC236}">
                <a16:creationId xmlns:a16="http://schemas.microsoft.com/office/drawing/2014/main" id="{3EA2A29A-AC79-7809-518A-8C3F1784DA19}"/>
              </a:ext>
            </a:extLst>
          </p:cNvPr>
          <p:cNvSpPr txBox="1"/>
          <p:nvPr/>
        </p:nvSpPr>
        <p:spPr>
          <a:xfrm>
            <a:off x="7396051" y="463434"/>
            <a:ext cx="2563993" cy="1528303"/>
          </a:xfrm>
          <a:prstGeom prst="rect">
            <a:avLst/>
          </a:prstGeom>
          <a:noFill/>
        </p:spPr>
        <p:txBody>
          <a:bodyPr wrap="square">
            <a:spAutoFit/>
          </a:bodyPr>
          <a:lstStyle/>
          <a:p>
            <a:pPr lvl="0">
              <a:lnSpc>
                <a:spcPct val="107000"/>
              </a:lnSpc>
            </a:pPr>
            <a:r>
              <a:rPr lang="en-US"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Spot implementation bottlenecks and/or </a:t>
            </a:r>
            <a:r>
              <a:rPr lang="en-US"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key </a:t>
            </a:r>
            <a:r>
              <a:rPr lang="en-US"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enablers</a:t>
            </a:r>
          </a:p>
          <a:p>
            <a:pPr lvl="0">
              <a:lnSpc>
                <a:spcPct val="107000"/>
              </a:lnSpc>
            </a:pPr>
            <a:r>
              <a:rPr lang="en-US" sz="1100" kern="100" dirty="0">
                <a:latin typeface="Helvetica" panose="020B0604020202020204" pitchFamily="34" charset="0"/>
                <a:ea typeface="Aptos" panose="020B0004020202020204" pitchFamily="34" charset="0"/>
                <a:cs typeface="Helvetica" panose="020B0604020202020204" pitchFamily="34" charset="0"/>
              </a:rPr>
              <a:t>The framework adopts a bottom-up approach, and implementers can pinpoint areas of interest and then work backwards to identify potential bottlenecks or opportunities to optimize achievements.</a:t>
            </a:r>
            <a:endParaRPr lang="en-US" sz="11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AC45485D-334D-1C78-05DC-E4E92EEB67B8}"/>
              </a:ext>
            </a:extLst>
          </p:cNvPr>
          <p:cNvSpPr/>
          <p:nvPr/>
        </p:nvSpPr>
        <p:spPr>
          <a:xfrm>
            <a:off x="7184272" y="2291487"/>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5</a:t>
            </a:r>
          </a:p>
        </p:txBody>
      </p:sp>
      <p:sp>
        <p:nvSpPr>
          <p:cNvPr id="14" name="TextBox 13">
            <a:extLst>
              <a:ext uri="{FF2B5EF4-FFF2-40B4-BE49-F238E27FC236}">
                <a16:creationId xmlns:a16="http://schemas.microsoft.com/office/drawing/2014/main" id="{2459C24A-87F3-0B60-12F5-BEE475CE2DA1}"/>
              </a:ext>
            </a:extLst>
          </p:cNvPr>
          <p:cNvSpPr txBox="1"/>
          <p:nvPr/>
        </p:nvSpPr>
        <p:spPr>
          <a:xfrm>
            <a:off x="549291" y="4078079"/>
            <a:ext cx="2206314" cy="1347164"/>
          </a:xfrm>
          <a:prstGeom prst="rect">
            <a:avLst/>
          </a:prstGeom>
          <a:noFill/>
        </p:spPr>
        <p:txBody>
          <a:bodyPr wrap="square">
            <a:spAutoFit/>
          </a:bodyPr>
          <a:lstStyle/>
          <a:p>
            <a:pPr lvl="0">
              <a:lnSpc>
                <a:spcPct val="107000"/>
              </a:lnSpc>
            </a:pPr>
            <a:r>
              <a:rPr lang="en-US"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Coordination &amp; collaboration</a:t>
            </a:r>
            <a:endParaRPr lang="en-US"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US" sz="1100" kern="100" dirty="0">
                <a:latin typeface="Helvetica" panose="020B0604020202020204" pitchFamily="34" charset="0"/>
                <a:cs typeface="Helvetica" panose="020B0604020202020204" pitchFamily="34" charset="0"/>
              </a:rPr>
              <a:t>The framework can help ensure that interventions are well-coordinated and aligned with overarching goals, while also aiding in identifying opportunities for collaboration.</a:t>
            </a:r>
          </a:p>
        </p:txBody>
      </p:sp>
      <p:sp>
        <p:nvSpPr>
          <p:cNvPr id="17" name="Oval 16">
            <a:extLst>
              <a:ext uri="{FF2B5EF4-FFF2-40B4-BE49-F238E27FC236}">
                <a16:creationId xmlns:a16="http://schemas.microsoft.com/office/drawing/2014/main" id="{E3A0DB62-E355-3573-4A98-378ACE26EFBA}"/>
              </a:ext>
            </a:extLst>
          </p:cNvPr>
          <p:cNvSpPr/>
          <p:nvPr/>
        </p:nvSpPr>
        <p:spPr>
          <a:xfrm>
            <a:off x="7181246"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4</a:t>
            </a:r>
          </a:p>
        </p:txBody>
      </p:sp>
      <p:sp>
        <p:nvSpPr>
          <p:cNvPr id="18" name="TextBox 17">
            <a:extLst>
              <a:ext uri="{FF2B5EF4-FFF2-40B4-BE49-F238E27FC236}">
                <a16:creationId xmlns:a16="http://schemas.microsoft.com/office/drawing/2014/main" id="{7D450014-2590-5CCB-13DF-AF03151A3F8C}"/>
              </a:ext>
            </a:extLst>
          </p:cNvPr>
          <p:cNvSpPr txBox="1"/>
          <p:nvPr/>
        </p:nvSpPr>
        <p:spPr>
          <a:xfrm>
            <a:off x="994144" y="5586434"/>
            <a:ext cx="8399721" cy="923330"/>
          </a:xfrm>
          <a:prstGeom prst="rect">
            <a:avLst/>
          </a:prstGeom>
          <a:noFill/>
        </p:spPr>
        <p:txBody>
          <a:bodyPr wrap="square" rtlCol="0">
            <a:spAutoFit/>
          </a:bodyPr>
          <a:lstStyle/>
          <a:p>
            <a:pPr algn="ctr"/>
            <a:r>
              <a:rPr lang="en-US" dirty="0"/>
              <a:t>“The integrated framework is designed not only as a conceptual tool to interrogate and possibly refine the design of PROSPECTS, but also as a practical framework that can be applied at various levels.”</a:t>
            </a:r>
            <a:endParaRPr lang="en-US" i="1" dirty="0">
              <a:solidFill>
                <a:schemeClr val="bg1"/>
              </a:solidFill>
            </a:endParaRPr>
          </a:p>
        </p:txBody>
      </p:sp>
      <p:sp>
        <p:nvSpPr>
          <p:cNvPr id="30" name="Oval 29">
            <a:extLst>
              <a:ext uri="{FF2B5EF4-FFF2-40B4-BE49-F238E27FC236}">
                <a16:creationId xmlns:a16="http://schemas.microsoft.com/office/drawing/2014/main" id="{20B62EE8-7F2C-F74A-DE11-01193299E35D}"/>
              </a:ext>
            </a:extLst>
          </p:cNvPr>
          <p:cNvSpPr/>
          <p:nvPr/>
        </p:nvSpPr>
        <p:spPr>
          <a:xfrm>
            <a:off x="381105" y="4106410"/>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3</a:t>
            </a:r>
          </a:p>
        </p:txBody>
      </p:sp>
      <p:sp>
        <p:nvSpPr>
          <p:cNvPr id="31" name="TextBox 30">
            <a:extLst>
              <a:ext uri="{FF2B5EF4-FFF2-40B4-BE49-F238E27FC236}">
                <a16:creationId xmlns:a16="http://schemas.microsoft.com/office/drawing/2014/main" id="{016BCCCE-588C-DF93-FFA2-5E05D284DBE0}"/>
              </a:ext>
            </a:extLst>
          </p:cNvPr>
          <p:cNvSpPr txBox="1"/>
          <p:nvPr/>
        </p:nvSpPr>
        <p:spPr>
          <a:xfrm>
            <a:off x="7366940" y="4111073"/>
            <a:ext cx="2388432" cy="1347164"/>
          </a:xfrm>
          <a:prstGeom prst="rect">
            <a:avLst/>
          </a:prstGeom>
          <a:noFill/>
        </p:spPr>
        <p:txBody>
          <a:bodyPr wrap="square">
            <a:spAutoFit/>
          </a:bodyPr>
          <a:lstStyle/>
          <a:p>
            <a:pPr lvl="0">
              <a:lnSpc>
                <a:spcPct val="107000"/>
              </a:lnSpc>
            </a:pPr>
            <a:r>
              <a:rPr lang="en-US"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Communication</a:t>
            </a:r>
          </a:p>
          <a:p>
            <a:pPr>
              <a:lnSpc>
                <a:spcPct val="107000"/>
              </a:lnSpc>
            </a:pPr>
            <a:r>
              <a:rPr lang="en-US" sz="1100" kern="100" dirty="0">
                <a:latin typeface="Helvetica" panose="020B0604020202020204" pitchFamily="34" charset="0"/>
                <a:ea typeface="Aptos" panose="020B0004020202020204" pitchFamily="34" charset="0"/>
                <a:cs typeface="Helvetica" panose="020B0604020202020204" pitchFamily="34" charset="0"/>
              </a:rPr>
              <a:t>The framework can be used to communicate the complex logic and strategy of PROSPECTS to diverse audiences, including donors, partners and beneficiaries.</a:t>
            </a:r>
            <a:endParaRPr lang="en-US" sz="1100" kern="100" dirty="0">
              <a:latin typeface="Helvetica" panose="020B0604020202020204" pitchFamily="34" charset="0"/>
              <a:ea typeface="Aptos" panose="020B0004020202020204" pitchFamily="34" charset="0"/>
              <a:cs typeface="Helvetica" panose="020B0604020202020204" pitchFamily="34" charset="0"/>
              <a:hlinkClick r:id="rId3">
                <a:extLst>
                  <a:ext uri="{A12FA001-AC4F-418D-AE19-62706E023703}">
                    <ahyp:hlinkClr xmlns:ahyp="http://schemas.microsoft.com/office/drawing/2018/hyperlinkcolor" val="tx"/>
                  </a:ext>
                </a:extLst>
              </a:hlinkClick>
            </a:endParaRPr>
          </a:p>
          <a:p>
            <a:pPr lvl="0">
              <a:lnSpc>
                <a:spcPct val="107000"/>
              </a:lnSpc>
            </a:pPr>
            <a:endParaRPr lang="en-US" sz="11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32" name="Oval 31">
            <a:extLst>
              <a:ext uri="{FF2B5EF4-FFF2-40B4-BE49-F238E27FC236}">
                <a16:creationId xmlns:a16="http://schemas.microsoft.com/office/drawing/2014/main" id="{AE39CCDC-D359-E217-F144-A7F54BB45735}"/>
              </a:ext>
            </a:extLst>
          </p:cNvPr>
          <p:cNvSpPr/>
          <p:nvPr/>
        </p:nvSpPr>
        <p:spPr>
          <a:xfrm>
            <a:off x="7181246" y="4165414"/>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6</a:t>
            </a:r>
          </a:p>
        </p:txBody>
      </p:sp>
      <p:sp>
        <p:nvSpPr>
          <p:cNvPr id="33" name="TextBox 32">
            <a:extLst>
              <a:ext uri="{FF2B5EF4-FFF2-40B4-BE49-F238E27FC236}">
                <a16:creationId xmlns:a16="http://schemas.microsoft.com/office/drawing/2014/main" id="{D07FB631-D371-2601-AB0E-7CAAF5B3384A}"/>
              </a:ext>
            </a:extLst>
          </p:cNvPr>
          <p:cNvSpPr txBox="1"/>
          <p:nvPr/>
        </p:nvSpPr>
        <p:spPr>
          <a:xfrm>
            <a:off x="546315" y="2378315"/>
            <a:ext cx="2043772" cy="1709442"/>
          </a:xfrm>
          <a:prstGeom prst="rect">
            <a:avLst/>
          </a:prstGeom>
          <a:noFill/>
        </p:spPr>
        <p:txBody>
          <a:bodyPr wrap="square">
            <a:spAutoFit/>
          </a:bodyPr>
          <a:lstStyle/>
          <a:p>
            <a:pPr lvl="0">
              <a:lnSpc>
                <a:spcPct val="107000"/>
              </a:lnSpc>
            </a:pPr>
            <a:r>
              <a:rPr lang="en-US"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Adaptive Management &amp; learning</a:t>
            </a:r>
          </a:p>
          <a:p>
            <a:pPr lvl="0">
              <a:lnSpc>
                <a:spcPct val="107000"/>
              </a:lnSpc>
            </a:pPr>
            <a:r>
              <a:rPr lang="en-US" sz="1100" kern="100" dirty="0">
                <a:latin typeface="Helvetica" panose="020B0604020202020204" pitchFamily="34" charset="0"/>
                <a:cs typeface="Helvetica" panose="020B0604020202020204" pitchFamily="34" charset="0"/>
              </a:rPr>
              <a:t>The framework is a tool for continuous learning and adaptation. It allows teams to  test their assumptions and make evidence-based adjustments to their strategies and resource allocation.</a:t>
            </a:r>
          </a:p>
        </p:txBody>
      </p:sp>
      <p:sp>
        <p:nvSpPr>
          <p:cNvPr id="34" name="TextBox 33">
            <a:extLst>
              <a:ext uri="{FF2B5EF4-FFF2-40B4-BE49-F238E27FC236}">
                <a16:creationId xmlns:a16="http://schemas.microsoft.com/office/drawing/2014/main" id="{DA0AB5BF-67C3-E7FA-A993-3272F2B0C4F1}"/>
              </a:ext>
            </a:extLst>
          </p:cNvPr>
          <p:cNvSpPr txBox="1"/>
          <p:nvPr/>
        </p:nvSpPr>
        <p:spPr>
          <a:xfrm>
            <a:off x="7396051" y="2238327"/>
            <a:ext cx="2407168" cy="1890582"/>
          </a:xfrm>
          <a:prstGeom prst="rect">
            <a:avLst/>
          </a:prstGeom>
          <a:noFill/>
        </p:spPr>
        <p:txBody>
          <a:bodyPr wrap="square">
            <a:spAutoFit/>
          </a:bodyPr>
          <a:lstStyle/>
          <a:p>
            <a:pPr lvl="0">
              <a:lnSpc>
                <a:spcPct val="107000"/>
              </a:lnSpc>
            </a:pPr>
            <a:r>
              <a:rPr lang="en-US"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Enhance monitoring and evaluation</a:t>
            </a:r>
          </a:p>
          <a:p>
            <a:pPr lvl="0">
              <a:lnSpc>
                <a:spcPct val="107000"/>
              </a:lnSpc>
            </a:pPr>
            <a:r>
              <a:rPr lang="en-US" sz="1100" kern="100" dirty="0">
                <a:effectLst/>
                <a:latin typeface="Helvetica" panose="020B0604020202020204" pitchFamily="34" charset="0"/>
                <a:ea typeface="Aptos" panose="020B0004020202020204" pitchFamily="34" charset="0"/>
                <a:cs typeface="Helvetica" panose="020B0604020202020204" pitchFamily="34" charset="0"/>
              </a:rPr>
              <a:t>The framework </a:t>
            </a:r>
            <a:r>
              <a:rPr lang="en-US" sz="1100" kern="100" dirty="0">
                <a:latin typeface="Helvetica" panose="020B0604020202020204" pitchFamily="34" charset="0"/>
                <a:ea typeface="Aptos" panose="020B0004020202020204" pitchFamily="34" charset="0"/>
                <a:cs typeface="Helvetica" panose="020B0604020202020204" pitchFamily="34" charset="0"/>
              </a:rPr>
              <a:t>helps prioritize what to measure by clearly outlining the interconnections between results and the overall line of sight. It can also support contribution analysis by illustrating how programme activities are expected to contribute to overarching goals.</a:t>
            </a:r>
            <a:endParaRPr lang="en-US" sz="1100" kern="100" dirty="0">
              <a:effectLst/>
              <a:latin typeface="Helvetica" panose="020B0604020202020204" pitchFamily="34" charset="0"/>
              <a:ea typeface="Aptos" panose="020B0004020202020204" pitchFamily="34" charset="0"/>
              <a:cs typeface="Helvetica" panose="020B0604020202020204" pitchFamily="34" charset="0"/>
            </a:endParaRPr>
          </a:p>
        </p:txBody>
      </p:sp>
      <p:pic>
        <p:nvPicPr>
          <p:cNvPr id="4" name="Picture 3">
            <a:extLst>
              <a:ext uri="{FF2B5EF4-FFF2-40B4-BE49-F238E27FC236}">
                <a16:creationId xmlns:a16="http://schemas.microsoft.com/office/drawing/2014/main" id="{8343D131-98A0-ABF5-5722-750E0B2E71E7}"/>
              </a:ext>
            </a:extLst>
          </p:cNvPr>
          <p:cNvPicPr>
            <a:picLocks noChangeAspect="1"/>
          </p:cNvPicPr>
          <p:nvPr/>
        </p:nvPicPr>
        <p:blipFill>
          <a:blip r:embed="rId4"/>
          <a:stretch>
            <a:fillRect/>
          </a:stretch>
        </p:blipFill>
        <p:spPr>
          <a:xfrm>
            <a:off x="2843824" y="1545110"/>
            <a:ext cx="4289575" cy="2918466"/>
          </a:xfrm>
          <a:prstGeom prst="rect">
            <a:avLst/>
          </a:prstGeom>
        </p:spPr>
      </p:pic>
    </p:spTree>
    <p:extLst>
      <p:ext uri="{BB962C8B-B14F-4D97-AF65-F5344CB8AC3E}">
        <p14:creationId xmlns:p14="http://schemas.microsoft.com/office/powerpoint/2010/main" val="33591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animBg="1"/>
      <p:bldP spid="25" grpId="0" animBg="1"/>
      <p:bldP spid="26" grpId="0"/>
      <p:bldP spid="27" grpId="0" animBg="1"/>
      <p:bldP spid="14" grpId="0"/>
      <p:bldP spid="17" grpId="0" animBg="1"/>
      <p:bldP spid="30" grpId="0" animBg="1"/>
      <p:bldP spid="31" grpId="0"/>
      <p:bldP spid="32" grpId="0" animBg="1"/>
      <p:bldP spid="33" grpId="0"/>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F25A6-3F3B-EA6C-CAFE-650C51635A48}"/>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A5FC1872-A94A-B8BB-8029-58D24DA29C8A}"/>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DF581F55-C8B4-ACD4-F020-685ABFCFB890}"/>
              </a:ext>
            </a:extLst>
          </p:cNvPr>
          <p:cNvSpPr txBox="1"/>
          <p:nvPr/>
        </p:nvSpPr>
        <p:spPr>
          <a:xfrm>
            <a:off x="406820" y="498808"/>
            <a:ext cx="1545538" cy="3346429"/>
          </a:xfrm>
          <a:prstGeom prst="rect">
            <a:avLst/>
          </a:prstGeom>
          <a:noFill/>
        </p:spPr>
        <p:txBody>
          <a:bodyPr wrap="square">
            <a:spAutoFit/>
          </a:bodyPr>
          <a:lstStyle/>
          <a:p>
            <a:pPr lvl="0">
              <a:lnSpc>
                <a:spcPct val="107000"/>
              </a:lnSpc>
            </a:pPr>
            <a:r>
              <a:rPr lang="en-US"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logic</a:t>
            </a:r>
          </a:p>
          <a:p>
            <a:pPr lvl="0">
              <a:lnSpc>
                <a:spcPct val="107000"/>
              </a:lnSpc>
            </a:pPr>
            <a:r>
              <a:rPr lang="en-US" sz="1100" kern="100" dirty="0">
                <a:effectLst/>
                <a:latin typeface="Helvetica" panose="020B0604020202020204" pitchFamily="34" charset="0"/>
                <a:ea typeface="Aptos" panose="020B0004020202020204" pitchFamily="34" charset="0"/>
                <a:cs typeface="Helvetica" panose="020B0604020202020204" pitchFamily="34" charset="0"/>
              </a:rPr>
              <a:t>As agreed with the MFA, </a:t>
            </a:r>
            <a:r>
              <a:rPr lang="en-US" sz="1100" b="1" kern="100" dirty="0">
                <a:effectLst/>
                <a:latin typeface="Helvetica" panose="020B0604020202020204" pitchFamily="34" charset="0"/>
                <a:ea typeface="Aptos" panose="020B0004020202020204" pitchFamily="34" charset="0"/>
                <a:cs typeface="Helvetica" panose="020B0604020202020204" pitchFamily="34" charset="0"/>
              </a:rPr>
              <a:t>Protection</a:t>
            </a:r>
            <a:r>
              <a:rPr lang="en-US" sz="1100" b="1" kern="100" dirty="0">
                <a:latin typeface="Helvetica" panose="020B0604020202020204" pitchFamily="34" charset="0"/>
                <a:ea typeface="Aptos" panose="020B0004020202020204" pitchFamily="34" charset="0"/>
                <a:cs typeface="Helvetica" panose="020B0604020202020204" pitchFamily="34" charset="0"/>
              </a:rPr>
              <a:t> </a:t>
            </a:r>
            <a:r>
              <a:rPr lang="en-US" sz="1100" kern="100" dirty="0">
                <a:latin typeface="Helvetica" panose="020B0604020202020204" pitchFamily="34" charset="0"/>
                <a:ea typeface="Aptos" panose="020B0004020202020204" pitchFamily="34" charset="0"/>
                <a:cs typeface="Helvetica" panose="020B0604020202020204" pitchFamily="34" charset="0"/>
              </a:rPr>
              <a:t>becomes the entry pillar.</a:t>
            </a:r>
            <a:r>
              <a:rPr lang="en-US" sz="1100" kern="100" dirty="0">
                <a:effectLst/>
                <a:latin typeface="Helvetica" panose="020B0604020202020204" pitchFamily="34" charset="0"/>
                <a:ea typeface="Aptos" panose="020B0004020202020204" pitchFamily="34" charset="0"/>
                <a:cs typeface="Helvetica" panose="020B0604020202020204" pitchFamily="34" charset="0"/>
              </a:rPr>
              <a:t> </a:t>
            </a:r>
            <a:r>
              <a:rPr lang="en-US" sz="1100" kern="100" dirty="0">
                <a:latin typeface="Helvetica" panose="020B0604020202020204" pitchFamily="34" charset="0"/>
                <a:ea typeface="Aptos" panose="020B0004020202020204" pitchFamily="34" charset="0"/>
                <a:cs typeface="Helvetica" panose="020B0604020202020204" pitchFamily="34" charset="0"/>
              </a:rPr>
              <a:t>First, we protect, then we provide access to </a:t>
            </a:r>
            <a:r>
              <a:rPr lang="en-US" sz="1100" b="1" kern="100" dirty="0">
                <a:latin typeface="Helvetica" panose="020B0604020202020204" pitchFamily="34" charset="0"/>
                <a:ea typeface="Aptos" panose="020B0004020202020204" pitchFamily="34" charset="0"/>
                <a:cs typeface="Helvetica" panose="020B0604020202020204" pitchFamily="34" charset="0"/>
              </a:rPr>
              <a:t>education</a:t>
            </a:r>
            <a:r>
              <a:rPr lang="en-US" sz="1100" kern="100" dirty="0">
                <a:latin typeface="Helvetica" panose="020B0604020202020204" pitchFamily="34" charset="0"/>
                <a:ea typeface="Aptos" panose="020B0004020202020204" pitchFamily="34" charset="0"/>
                <a:cs typeface="Helvetica" panose="020B0604020202020204" pitchFamily="34" charset="0"/>
              </a:rPr>
              <a:t>, and then we facilitate access to microeconomic activities and the </a:t>
            </a:r>
            <a:r>
              <a:rPr lang="en-US" sz="1100" b="1" kern="100" dirty="0">
                <a:latin typeface="Helvetica" panose="020B0604020202020204" pitchFamily="34" charset="0"/>
                <a:ea typeface="Aptos" panose="020B0004020202020204" pitchFamily="34" charset="0"/>
                <a:cs typeface="Helvetica" panose="020B0604020202020204" pitchFamily="34" charset="0"/>
              </a:rPr>
              <a:t>job</a:t>
            </a:r>
            <a:r>
              <a:rPr lang="en-US" sz="1100" kern="100" dirty="0">
                <a:latin typeface="Helvetica" panose="020B0604020202020204" pitchFamily="34" charset="0"/>
                <a:ea typeface="Aptos" panose="020B0004020202020204" pitchFamily="34" charset="0"/>
                <a:cs typeface="Helvetica" panose="020B0604020202020204" pitchFamily="34" charset="0"/>
              </a:rPr>
              <a:t> market (</a:t>
            </a:r>
            <a:r>
              <a:rPr lang="en-US" sz="1100" b="1" kern="100" dirty="0">
                <a:latin typeface="Helvetica" panose="020B0604020202020204" pitchFamily="34" charset="0"/>
                <a:ea typeface="Aptos" panose="020B0004020202020204" pitchFamily="34" charset="0"/>
                <a:cs typeface="Helvetica" panose="020B0604020202020204" pitchFamily="34" charset="0"/>
              </a:rPr>
              <a:t>infrastructure</a:t>
            </a:r>
            <a:r>
              <a:rPr lang="en-US" sz="1100" kern="100" dirty="0">
                <a:latin typeface="Helvetica" panose="020B0604020202020204" pitchFamily="34" charset="0"/>
                <a:ea typeface="Aptos" panose="020B0004020202020204" pitchFamily="34" charset="0"/>
                <a:cs typeface="Helvetica" panose="020B0604020202020204" pitchFamily="34" charset="0"/>
              </a:rPr>
              <a:t> would be cross-cutting). </a:t>
            </a:r>
          </a:p>
          <a:p>
            <a:pPr lvl="0">
              <a:lnSpc>
                <a:spcPct val="107000"/>
              </a:lnSpc>
            </a:pPr>
            <a:r>
              <a:rPr lang="en-US" sz="1100"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That is the reas</a:t>
            </a:r>
            <a:r>
              <a:rPr lang="en-US"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on why we placed pillar 3 on the left, followed by pillar 1 and 2.</a:t>
            </a:r>
            <a:endParaRPr lang="en-US" sz="1100"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998F33A9-2842-9090-4042-DE43FD5A660F}"/>
              </a:ext>
            </a:extLst>
          </p:cNvPr>
          <p:cNvSpPr txBox="1"/>
          <p:nvPr/>
        </p:nvSpPr>
        <p:spPr>
          <a:xfrm>
            <a:off x="754206" y="5227857"/>
            <a:ext cx="4199588" cy="926985"/>
          </a:xfrm>
          <a:prstGeom prst="rect">
            <a:avLst/>
          </a:prstGeom>
          <a:noFill/>
        </p:spPr>
        <p:txBody>
          <a:bodyPr wrap="square">
            <a:spAutoFit/>
          </a:bodyPr>
          <a:lstStyle/>
          <a:p>
            <a:pPr lvl="0">
              <a:lnSpc>
                <a:spcPct val="107000"/>
              </a:lnSpc>
            </a:pPr>
            <a:r>
              <a:rPr lang="en-US" sz="1100" kern="100" dirty="0">
                <a:latin typeface="Helvetica" panose="020B0604020202020204" pitchFamily="34" charset="0"/>
                <a:ea typeface="Aptos" panose="020B0004020202020204" pitchFamily="34" charset="0"/>
                <a:cs typeface="Helvetica" panose="020B0604020202020204" pitchFamily="34" charset="0"/>
              </a:rPr>
              <a:t>Only the </a:t>
            </a:r>
            <a:r>
              <a:rPr lang="en-US" sz="1100" b="1" kern="100" dirty="0">
                <a:latin typeface="Helvetica" panose="020B0604020202020204" pitchFamily="34" charset="0"/>
                <a:ea typeface="Aptos" panose="020B0004020202020204" pitchFamily="34" charset="0"/>
                <a:cs typeface="Helvetica" panose="020B0604020202020204" pitchFamily="34" charset="0"/>
              </a:rPr>
              <a:t>Mid-Term Outcomes indicators </a:t>
            </a:r>
            <a:r>
              <a:rPr lang="en-US" sz="1100" kern="100" dirty="0">
                <a:latin typeface="Helvetica" panose="020B0604020202020204" pitchFamily="34" charset="0"/>
                <a:ea typeface="Aptos" panose="020B0004020202020204" pitchFamily="34" charset="0"/>
                <a:cs typeface="Helvetica" panose="020B0604020202020204" pitchFamily="34" charset="0"/>
              </a:rPr>
              <a:t>have been mapped, which measure elements of the mid part of the diagram (above short-term outcomes and below impact). </a:t>
            </a:r>
          </a:p>
          <a:p>
            <a:pPr lvl="0">
              <a:lnSpc>
                <a:spcPct val="107000"/>
              </a:lnSpc>
            </a:pPr>
            <a:endParaRPr lang="en-US" sz="900" kern="100" dirty="0">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US" sz="900" kern="100" dirty="0">
                <a:latin typeface="Helvetica" panose="020B0604020202020204" pitchFamily="34" charset="0"/>
                <a:ea typeface="Aptos" panose="020B0004020202020204" pitchFamily="34" charset="0"/>
                <a:cs typeface="Helvetica" panose="020B0604020202020204" pitchFamily="34" charset="0"/>
              </a:rPr>
              <a:t>Short-term outcomes indicators could be also mapped under the CO demand.</a:t>
            </a:r>
            <a:endParaRPr lang="en-US" sz="9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FC286004-9CF5-35D7-44F9-D05008E2ABA8}"/>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43" dirty="0"/>
          </a:p>
        </p:txBody>
      </p:sp>
      <p:sp>
        <p:nvSpPr>
          <p:cNvPr id="10" name="TextBox 9">
            <a:extLst>
              <a:ext uri="{FF2B5EF4-FFF2-40B4-BE49-F238E27FC236}">
                <a16:creationId xmlns:a16="http://schemas.microsoft.com/office/drawing/2014/main" id="{5EC549DC-0458-3D3E-0588-B925DE759E25}"/>
              </a:ext>
            </a:extLst>
          </p:cNvPr>
          <p:cNvSpPr txBox="1"/>
          <p:nvPr/>
        </p:nvSpPr>
        <p:spPr>
          <a:xfrm>
            <a:off x="5549350" y="5227857"/>
            <a:ext cx="3273551" cy="810543"/>
          </a:xfrm>
          <a:prstGeom prst="rect">
            <a:avLst/>
          </a:prstGeom>
          <a:noFill/>
        </p:spPr>
        <p:txBody>
          <a:bodyPr wrap="square">
            <a:spAutoFit/>
          </a:bodyPr>
          <a:lstStyle/>
          <a:p>
            <a:pPr lvl="0">
              <a:lnSpc>
                <a:spcPct val="107000"/>
              </a:lnSpc>
            </a:pPr>
            <a:r>
              <a:rPr lang="en-US" sz="1100" kern="100" dirty="0">
                <a:latin typeface="Helvetica" panose="020B0604020202020204" pitchFamily="34" charset="0"/>
                <a:ea typeface="Aptos" panose="020B0004020202020204" pitchFamily="34" charset="0"/>
                <a:cs typeface="Helvetica" panose="020B0604020202020204" pitchFamily="34" charset="0"/>
              </a:rPr>
              <a:t>Most of t</a:t>
            </a:r>
            <a:r>
              <a:rPr lang="en-US" sz="1100" kern="100" dirty="0">
                <a:effectLst/>
                <a:latin typeface="Helvetica" panose="020B0604020202020204" pitchFamily="34" charset="0"/>
                <a:ea typeface="Aptos" panose="020B0004020202020204" pitchFamily="34" charset="0"/>
                <a:cs typeface="Helvetica" panose="020B0604020202020204" pitchFamily="34" charset="0"/>
              </a:rPr>
              <a:t>he indicators of </a:t>
            </a:r>
            <a:r>
              <a:rPr lang="en-US" sz="1100" b="1" kern="100" dirty="0">
                <a:effectLst/>
                <a:latin typeface="Helvetica" panose="020B0604020202020204" pitchFamily="34" charset="0"/>
                <a:ea typeface="Aptos" panose="020B0004020202020204" pitchFamily="34" charset="0"/>
                <a:cs typeface="Helvetica" panose="020B0604020202020204" pitchFamily="34" charset="0"/>
              </a:rPr>
              <a:t>section 5 and 6 </a:t>
            </a:r>
            <a:r>
              <a:rPr lang="en-US" sz="1100" kern="100" dirty="0">
                <a:effectLst/>
                <a:latin typeface="Helvetica" panose="020B0604020202020204" pitchFamily="34" charset="0"/>
                <a:ea typeface="Aptos" panose="020B0004020202020204" pitchFamily="34" charset="0"/>
                <a:cs typeface="Helvetica" panose="020B0604020202020204" pitchFamily="34" charset="0"/>
              </a:rPr>
              <a:t>of the framework (SYSTEMS CHANGE and NWOW and Cross-cutting indicators) seem like strategies indicators (enablers rather than results).</a:t>
            </a:r>
          </a:p>
        </p:txBody>
      </p:sp>
      <p:sp>
        <p:nvSpPr>
          <p:cNvPr id="13" name="TextBox 12">
            <a:extLst>
              <a:ext uri="{FF2B5EF4-FFF2-40B4-BE49-F238E27FC236}">
                <a16:creationId xmlns:a16="http://schemas.microsoft.com/office/drawing/2014/main" id="{9517FE28-5CA0-592A-6842-06A15E02CD9A}"/>
              </a:ext>
            </a:extLst>
          </p:cNvPr>
          <p:cNvSpPr txBox="1"/>
          <p:nvPr/>
        </p:nvSpPr>
        <p:spPr>
          <a:xfrm>
            <a:off x="378941" y="78969"/>
            <a:ext cx="3707029" cy="246221"/>
          </a:xfrm>
          <a:prstGeom prst="rect">
            <a:avLst/>
          </a:prstGeom>
          <a:noFill/>
        </p:spPr>
        <p:txBody>
          <a:bodyPr wrap="square" lIns="24860" tIns="0" rIns="24860" bIns="0" rtlCol="0">
            <a:spAutoFit/>
          </a:bodyPr>
          <a:lstStyle/>
          <a:p>
            <a:r>
              <a:rPr lang="en-US" sz="1600" b="1" dirty="0">
                <a:solidFill>
                  <a:srgbClr val="15A6EA"/>
                </a:solidFill>
                <a:latin typeface="Helvetica" panose="020B0604020202020204" pitchFamily="34" charset="0"/>
                <a:cs typeface="Helvetica" panose="020B0604020202020204" pitchFamily="34" charset="0"/>
              </a:rPr>
              <a:t>ASSESSMENT OF THE FRAMEWORK</a:t>
            </a:r>
          </a:p>
        </p:txBody>
      </p:sp>
      <p:pic>
        <p:nvPicPr>
          <p:cNvPr id="20" name="Picture 19">
            <a:extLst>
              <a:ext uri="{FF2B5EF4-FFF2-40B4-BE49-F238E27FC236}">
                <a16:creationId xmlns:a16="http://schemas.microsoft.com/office/drawing/2014/main" id="{7190B0E6-826D-FE23-B80D-9871D2B85186}"/>
              </a:ext>
            </a:extLst>
          </p:cNvPr>
          <p:cNvPicPr>
            <a:picLocks noChangeAspect="1"/>
          </p:cNvPicPr>
          <p:nvPr/>
        </p:nvPicPr>
        <p:blipFill>
          <a:blip r:embed="rId3"/>
          <a:stretch>
            <a:fillRect/>
          </a:stretch>
        </p:blipFill>
        <p:spPr>
          <a:xfrm>
            <a:off x="2776036" y="1399607"/>
            <a:ext cx="4219124" cy="2915523"/>
          </a:xfrm>
          <a:prstGeom prst="rect">
            <a:avLst/>
          </a:prstGeom>
          <a:ln>
            <a:noFill/>
          </a:ln>
          <a:effectLst>
            <a:outerShdw blurRad="292100" dist="139700" dir="2700000" algn="tl" rotWithShape="0">
              <a:srgbClr val="333333">
                <a:alpha val="65000"/>
              </a:srgbClr>
            </a:outerShdw>
          </a:effectLst>
        </p:spPr>
      </p:pic>
      <p:sp>
        <p:nvSpPr>
          <p:cNvPr id="21" name="TextBox 20">
            <a:extLst>
              <a:ext uri="{FF2B5EF4-FFF2-40B4-BE49-F238E27FC236}">
                <a16:creationId xmlns:a16="http://schemas.microsoft.com/office/drawing/2014/main" id="{F3C89608-EBEE-413A-2C55-85FA3F6445C7}"/>
              </a:ext>
            </a:extLst>
          </p:cNvPr>
          <p:cNvSpPr txBox="1"/>
          <p:nvPr/>
        </p:nvSpPr>
        <p:spPr>
          <a:xfrm>
            <a:off x="155089" y="4697873"/>
            <a:ext cx="9764088" cy="215444"/>
          </a:xfrm>
          <a:prstGeom prst="rect">
            <a:avLst/>
          </a:prstGeom>
          <a:solidFill>
            <a:srgbClr val="15A6EA"/>
          </a:solidFill>
        </p:spPr>
        <p:txBody>
          <a:bodyPr wrap="square" lIns="24860" tIns="0" rIns="24860" bIns="0" rtlCol="0">
            <a:spAutoFit/>
          </a:bodyPr>
          <a:lstStyle/>
          <a:p>
            <a:pPr algn="ctr"/>
            <a:r>
              <a:rPr lang="en-US" sz="1400" dirty="0">
                <a:solidFill>
                  <a:schemeClr val="bg1"/>
                </a:solidFill>
                <a:latin typeface="Helvetica" panose="020B0604020202020204" pitchFamily="34" charset="0"/>
                <a:cs typeface="Helvetica" panose="020B0604020202020204" pitchFamily="34" charset="0"/>
              </a:rPr>
              <a:t>INDICATORS MAPPING</a:t>
            </a:r>
          </a:p>
        </p:txBody>
      </p:sp>
      <p:sp>
        <p:nvSpPr>
          <p:cNvPr id="22" name="Oval 21">
            <a:extLst>
              <a:ext uri="{FF2B5EF4-FFF2-40B4-BE49-F238E27FC236}">
                <a16:creationId xmlns:a16="http://schemas.microsoft.com/office/drawing/2014/main" id="{B693E9B5-2C5A-2576-B5AF-19DAB89A1FFE}"/>
              </a:ext>
            </a:extLst>
          </p:cNvPr>
          <p:cNvSpPr/>
          <p:nvPr/>
        </p:nvSpPr>
        <p:spPr>
          <a:xfrm>
            <a:off x="250849" y="50131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1</a:t>
            </a:r>
          </a:p>
        </p:txBody>
      </p:sp>
      <p:sp>
        <p:nvSpPr>
          <p:cNvPr id="23" name="Freeform 22">
            <a:extLst>
              <a:ext uri="{FF2B5EF4-FFF2-40B4-BE49-F238E27FC236}">
                <a16:creationId xmlns:a16="http://schemas.microsoft.com/office/drawing/2014/main" id="{F213AC3E-308C-3999-140F-321EFBD55CA4}"/>
              </a:ext>
            </a:extLst>
          </p:cNvPr>
          <p:cNvSpPr/>
          <p:nvPr/>
        </p:nvSpPr>
        <p:spPr>
          <a:xfrm rot="18641404" flipH="1">
            <a:off x="2374060" y="360645"/>
            <a:ext cx="508766" cy="216134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B38C0871-D1EE-2601-B13C-D15D47C01B86}"/>
              </a:ext>
            </a:extLst>
          </p:cNvPr>
          <p:cNvSpPr txBox="1"/>
          <p:nvPr/>
        </p:nvSpPr>
        <p:spPr>
          <a:xfrm>
            <a:off x="7078723" y="3561819"/>
            <a:ext cx="2673775" cy="1172757"/>
          </a:xfrm>
          <a:prstGeom prst="rect">
            <a:avLst/>
          </a:prstGeom>
          <a:noFill/>
        </p:spPr>
        <p:txBody>
          <a:bodyPr wrap="square">
            <a:spAutoFit/>
          </a:bodyPr>
          <a:lstStyle/>
          <a:p>
            <a:pPr lvl="0">
              <a:lnSpc>
                <a:spcPct val="107000"/>
              </a:lnSpc>
            </a:pPr>
            <a:r>
              <a:rPr lang="en-US"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connections</a:t>
            </a:r>
          </a:p>
          <a:p>
            <a:pPr lvl="0">
              <a:lnSpc>
                <a:spcPct val="107000"/>
              </a:lnSpc>
            </a:pPr>
            <a:r>
              <a:rPr lang="en-US" sz="1100" kern="100" dirty="0">
                <a:effectLst/>
                <a:latin typeface="Helvetica" panose="020B0604020202020204" pitchFamily="34" charset="0"/>
                <a:ea typeface="Aptos" panose="020B0004020202020204" pitchFamily="34" charset="0"/>
                <a:cs typeface="Helvetica" panose="020B0604020202020204" pitchFamily="34" charset="0"/>
              </a:rPr>
              <a:t>There are numerous connections between pillars that are not reflected in the Global ToC diagram. </a:t>
            </a:r>
          </a:p>
          <a:p>
            <a:pPr lvl="0">
              <a:lnSpc>
                <a:spcPct val="107000"/>
              </a:lnSpc>
            </a:pPr>
            <a:r>
              <a:rPr lang="en-US"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include links between connecting results across pillars.</a:t>
            </a:r>
            <a:endParaRPr lang="en-US" sz="1100"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5" name="Oval 24">
            <a:extLst>
              <a:ext uri="{FF2B5EF4-FFF2-40B4-BE49-F238E27FC236}">
                <a16:creationId xmlns:a16="http://schemas.microsoft.com/office/drawing/2014/main" id="{FDA7048B-A1A9-9688-613D-8C4F2A9AFAB8}"/>
              </a:ext>
            </a:extLst>
          </p:cNvPr>
          <p:cNvSpPr/>
          <p:nvPr/>
        </p:nvSpPr>
        <p:spPr>
          <a:xfrm>
            <a:off x="4384635" y="30457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2</a:t>
            </a:r>
          </a:p>
        </p:txBody>
      </p:sp>
      <p:sp>
        <p:nvSpPr>
          <p:cNvPr id="26" name="TextBox 25">
            <a:extLst>
              <a:ext uri="{FF2B5EF4-FFF2-40B4-BE49-F238E27FC236}">
                <a16:creationId xmlns:a16="http://schemas.microsoft.com/office/drawing/2014/main" id="{E8AEF17E-640E-83EB-64B5-D7564B5420AE}"/>
              </a:ext>
            </a:extLst>
          </p:cNvPr>
          <p:cNvSpPr txBox="1"/>
          <p:nvPr/>
        </p:nvSpPr>
        <p:spPr>
          <a:xfrm>
            <a:off x="7390205" y="1389022"/>
            <a:ext cx="2335975" cy="1172757"/>
          </a:xfrm>
          <a:prstGeom prst="rect">
            <a:avLst/>
          </a:prstGeom>
          <a:noFill/>
        </p:spPr>
        <p:txBody>
          <a:bodyPr wrap="square">
            <a:spAutoFit/>
          </a:bodyPr>
          <a:lstStyle/>
          <a:p>
            <a:pPr lvl="0">
              <a:lnSpc>
                <a:spcPct val="107000"/>
              </a:lnSpc>
            </a:pPr>
            <a:r>
              <a:rPr lang="en-US"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Kenya’s MACP</a:t>
            </a:r>
          </a:p>
          <a:p>
            <a:pPr lvl="0">
              <a:lnSpc>
                <a:spcPct val="107000"/>
              </a:lnSpc>
            </a:pPr>
            <a:r>
              <a:rPr lang="en-US" sz="1100" kern="100" dirty="0">
                <a:latin typeface="Helvetica" panose="020B0604020202020204" pitchFamily="34" charset="0"/>
                <a:ea typeface="Aptos" panose="020B0004020202020204" pitchFamily="34" charset="0"/>
                <a:cs typeface="Helvetica" panose="020B0604020202020204" pitchFamily="34" charset="0"/>
              </a:rPr>
              <a:t>Some pillars have outputs, others just lists of actions/results (that have been group in “outputs”). Policy is clearly embedded, beyond the Policy matrixes</a:t>
            </a:r>
            <a:endParaRPr lang="en-US" sz="11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FB98A81E-5B23-422F-BD75-A4C127FB7953}"/>
              </a:ext>
            </a:extLst>
          </p:cNvPr>
          <p:cNvSpPr/>
          <p:nvPr/>
        </p:nvSpPr>
        <p:spPr>
          <a:xfrm>
            <a:off x="7244609" y="1451955"/>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3</a:t>
            </a:r>
          </a:p>
        </p:txBody>
      </p:sp>
      <p:sp>
        <p:nvSpPr>
          <p:cNvPr id="28" name="Freeform 27">
            <a:extLst>
              <a:ext uri="{FF2B5EF4-FFF2-40B4-BE49-F238E27FC236}">
                <a16:creationId xmlns:a16="http://schemas.microsoft.com/office/drawing/2014/main" id="{3C13CB80-1DF7-18B5-A790-B5AD8D2A0920}"/>
              </a:ext>
            </a:extLst>
          </p:cNvPr>
          <p:cNvSpPr/>
          <p:nvPr/>
        </p:nvSpPr>
        <p:spPr>
          <a:xfrm rot="1420350">
            <a:off x="3970408" y="362646"/>
            <a:ext cx="199185" cy="126946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Oval 3">
            <a:extLst>
              <a:ext uri="{FF2B5EF4-FFF2-40B4-BE49-F238E27FC236}">
                <a16:creationId xmlns:a16="http://schemas.microsoft.com/office/drawing/2014/main" id="{FBF473B8-6BF2-32AD-CDDF-0770404F7684}"/>
              </a:ext>
            </a:extLst>
          </p:cNvPr>
          <p:cNvSpPr/>
          <p:nvPr/>
        </p:nvSpPr>
        <p:spPr>
          <a:xfrm>
            <a:off x="3875314" y="2551741"/>
            <a:ext cx="357052"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val 4">
            <a:extLst>
              <a:ext uri="{FF2B5EF4-FFF2-40B4-BE49-F238E27FC236}">
                <a16:creationId xmlns:a16="http://schemas.microsoft.com/office/drawing/2014/main" id="{AC693527-113A-DCE5-3EB3-2BFC2EFB8743}"/>
              </a:ext>
            </a:extLst>
          </p:cNvPr>
          <p:cNvSpPr/>
          <p:nvPr/>
        </p:nvSpPr>
        <p:spPr>
          <a:xfrm>
            <a:off x="4665794" y="2726804"/>
            <a:ext cx="288000"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a:extLst>
              <a:ext uri="{FF2B5EF4-FFF2-40B4-BE49-F238E27FC236}">
                <a16:creationId xmlns:a16="http://schemas.microsoft.com/office/drawing/2014/main" id="{28F2562A-2F45-DB27-21D6-30313CD5FD03}"/>
              </a:ext>
            </a:extLst>
          </p:cNvPr>
          <p:cNvSpPr/>
          <p:nvPr/>
        </p:nvSpPr>
        <p:spPr>
          <a:xfrm>
            <a:off x="4418216" y="2380640"/>
            <a:ext cx="288000" cy="216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a:extLst>
              <a:ext uri="{FF2B5EF4-FFF2-40B4-BE49-F238E27FC236}">
                <a16:creationId xmlns:a16="http://schemas.microsoft.com/office/drawing/2014/main" id="{D1F02783-48E7-6A92-5967-51E8185802A8}"/>
              </a:ext>
            </a:extLst>
          </p:cNvPr>
          <p:cNvSpPr/>
          <p:nvPr/>
        </p:nvSpPr>
        <p:spPr>
          <a:xfrm>
            <a:off x="3701265" y="2019667"/>
            <a:ext cx="252000" cy="180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10">
            <a:extLst>
              <a:ext uri="{FF2B5EF4-FFF2-40B4-BE49-F238E27FC236}">
                <a16:creationId xmlns:a16="http://schemas.microsoft.com/office/drawing/2014/main" id="{AE98BF90-15DE-B0BB-D37B-C703F24AB325}"/>
              </a:ext>
            </a:extLst>
          </p:cNvPr>
          <p:cNvSpPr/>
          <p:nvPr/>
        </p:nvSpPr>
        <p:spPr>
          <a:xfrm rot="4540127">
            <a:off x="5884716" y="1389906"/>
            <a:ext cx="286567" cy="225189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9D4A9065-BB44-F8C1-BCEA-661CEB0B92C0}"/>
              </a:ext>
            </a:extLst>
          </p:cNvPr>
          <p:cNvSpPr/>
          <p:nvPr/>
        </p:nvSpPr>
        <p:spPr>
          <a:xfrm rot="5083381">
            <a:off x="5772816" y="1099563"/>
            <a:ext cx="286567" cy="244358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81ED959A-DA8D-2BBF-36E7-568BFD91A187}"/>
              </a:ext>
            </a:extLst>
          </p:cNvPr>
          <p:cNvSpPr txBox="1"/>
          <p:nvPr/>
        </p:nvSpPr>
        <p:spPr>
          <a:xfrm>
            <a:off x="4562216" y="258924"/>
            <a:ext cx="3997414" cy="991618"/>
          </a:xfrm>
          <a:prstGeom prst="rect">
            <a:avLst/>
          </a:prstGeom>
          <a:noFill/>
        </p:spPr>
        <p:txBody>
          <a:bodyPr wrap="square">
            <a:spAutoFit/>
          </a:bodyPr>
          <a:lstStyle/>
          <a:p>
            <a:pPr lvl="0">
              <a:lnSpc>
                <a:spcPct val="107000"/>
              </a:lnSpc>
            </a:pPr>
            <a:r>
              <a:rPr lang="en-US"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High-level outcomes logic</a:t>
            </a:r>
            <a:endParaRPr lang="en-US" sz="1100" b="1"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US" sz="1100" kern="100" dirty="0">
                <a:effectLst/>
                <a:latin typeface="Helvetica" panose="020B0604020202020204" pitchFamily="34" charset="0"/>
                <a:ea typeface="Aptos" panose="020B0004020202020204" pitchFamily="34" charset="0"/>
                <a:cs typeface="Helvetica" panose="020B0604020202020204" pitchFamily="34" charset="0"/>
              </a:rPr>
              <a:t>Within the high level results, Inclusion comes first, to reduce vulnerability and increase resilience, to promote self-reliance. </a:t>
            </a:r>
          </a:p>
          <a:p>
            <a:pPr lvl="0">
              <a:lnSpc>
                <a:spcPct val="107000"/>
              </a:lnSpc>
            </a:pPr>
            <a:r>
              <a:rPr lang="en-US"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link key results to the high-level results for greater clarity on how each of them contribute.</a:t>
            </a:r>
            <a:endParaRPr lang="en-US" sz="1100" kern="10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45BD5195-062F-B42D-D864-D553113E0C0F}"/>
              </a:ext>
            </a:extLst>
          </p:cNvPr>
          <p:cNvSpPr txBox="1"/>
          <p:nvPr/>
        </p:nvSpPr>
        <p:spPr>
          <a:xfrm>
            <a:off x="7062559" y="2536059"/>
            <a:ext cx="2868090" cy="991618"/>
          </a:xfrm>
          <a:prstGeom prst="rect">
            <a:avLst/>
          </a:prstGeom>
          <a:noFill/>
        </p:spPr>
        <p:txBody>
          <a:bodyPr wrap="square">
            <a:spAutoFit/>
          </a:bodyPr>
          <a:lstStyle/>
          <a:p>
            <a:pPr lvl="0">
              <a:lnSpc>
                <a:spcPct val="107000"/>
              </a:lnSpc>
            </a:pPr>
            <a:r>
              <a:rPr lang="en-US"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Titles in the Policy matrix</a:t>
            </a:r>
          </a:p>
          <a:p>
            <a:pPr lvl="0">
              <a:lnSpc>
                <a:spcPct val="107000"/>
              </a:lnSpc>
            </a:pPr>
            <a:r>
              <a:rPr lang="en-US" sz="1100" kern="100" dirty="0">
                <a:latin typeface="Helvetica" panose="020B0604020202020204" pitchFamily="34" charset="0"/>
                <a:ea typeface="Aptos" panose="020B0004020202020204" pitchFamily="34" charset="0"/>
                <a:cs typeface="Helvetica" panose="020B0604020202020204" pitchFamily="34" charset="0"/>
              </a:rPr>
              <a:t>Some key results appear in the milestones grouping (ex. Inclusion in national education, inclusion in GBV mechanisms, access to asylum procedures, etc.)</a:t>
            </a:r>
          </a:p>
        </p:txBody>
      </p:sp>
      <p:sp>
        <p:nvSpPr>
          <p:cNvPr id="16" name="Rectangle 15">
            <a:extLst>
              <a:ext uri="{FF2B5EF4-FFF2-40B4-BE49-F238E27FC236}">
                <a16:creationId xmlns:a16="http://schemas.microsoft.com/office/drawing/2014/main" id="{D5BA610A-A56D-15E9-000E-A9F78BBE85EA}"/>
              </a:ext>
            </a:extLst>
          </p:cNvPr>
          <p:cNvSpPr/>
          <p:nvPr/>
        </p:nvSpPr>
        <p:spPr>
          <a:xfrm>
            <a:off x="0" y="0"/>
            <a:ext cx="9907588" cy="6840538"/>
          </a:xfrm>
          <a:prstGeom prst="rect">
            <a:avLst/>
          </a:prstGeom>
          <a:solidFill>
            <a:srgbClr val="15A6E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8000" dirty="0"/>
              <a:t>Annexes</a:t>
            </a:r>
          </a:p>
          <a:p>
            <a:pPr algn="ctr"/>
            <a:r>
              <a:rPr lang="en-US" sz="8000" dirty="0"/>
              <a:t>SUDAN</a:t>
            </a:r>
          </a:p>
        </p:txBody>
      </p:sp>
    </p:spTree>
    <p:extLst>
      <p:ext uri="{BB962C8B-B14F-4D97-AF65-F5344CB8AC3E}">
        <p14:creationId xmlns:p14="http://schemas.microsoft.com/office/powerpoint/2010/main" val="1124010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10" grpId="0"/>
      <p:bldP spid="21" grpId="0" animBg="1"/>
      <p:bldP spid="24" grpId="0"/>
      <p:bldP spid="25" grpId="0" animBg="1"/>
      <p:bldP spid="26" grpId="0"/>
      <p:bldP spid="27" grpId="0" animBg="1"/>
      <p:bldP spid="28" grpId="0" animBg="1"/>
      <p:bldP spid="11" grpId="0" animBg="1"/>
      <p:bldP spid="12" grpId="0" animBg="1"/>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C8C00-2D07-85F0-2ED8-A0D4B420D65E}"/>
            </a:ext>
          </a:extLst>
        </p:cNvPr>
        <p:cNvGrpSpPr/>
        <p:nvPr/>
      </p:nvGrpSpPr>
      <p:grpSpPr>
        <a:xfrm>
          <a:off x="0" y="0"/>
          <a:ext cx="0" cy="0"/>
          <a:chOff x="0" y="0"/>
          <a:chExt cx="0" cy="0"/>
        </a:xfrm>
      </p:grpSpPr>
      <p:sp>
        <p:nvSpPr>
          <p:cNvPr id="88" name="TextBox 87">
            <a:extLst>
              <a:ext uri="{FF2B5EF4-FFF2-40B4-BE49-F238E27FC236}">
                <a16:creationId xmlns:a16="http://schemas.microsoft.com/office/drawing/2014/main" id="{2FB86F73-BA2E-DD98-7FAD-06588AD24751}"/>
              </a:ext>
            </a:extLst>
          </p:cNvPr>
          <p:cNvSpPr txBox="1"/>
          <p:nvPr/>
        </p:nvSpPr>
        <p:spPr>
          <a:xfrm>
            <a:off x="2039924" y="0"/>
            <a:ext cx="5465727" cy="707886"/>
          </a:xfrm>
          <a:prstGeom prst="rect">
            <a:avLst/>
          </a:prstGeom>
          <a:noFill/>
        </p:spPr>
        <p:txBody>
          <a:bodyPr wrap="none" rtlCol="0">
            <a:spAutoFit/>
          </a:bodyPr>
          <a:lstStyle/>
          <a:p>
            <a:r>
              <a:rPr lang="en-US" sz="4000" noProof="0" dirty="0"/>
              <a:t>MACP Program Portfolio</a:t>
            </a:r>
          </a:p>
        </p:txBody>
      </p:sp>
      <p:graphicFrame>
        <p:nvGraphicFramePr>
          <p:cNvPr id="4" name="Table 3">
            <a:extLst>
              <a:ext uri="{FF2B5EF4-FFF2-40B4-BE49-F238E27FC236}">
                <a16:creationId xmlns:a16="http://schemas.microsoft.com/office/drawing/2014/main" id="{456D099E-0161-46E7-88B1-2A4935F8C246}"/>
              </a:ext>
            </a:extLst>
          </p:cNvPr>
          <p:cNvGraphicFramePr>
            <a:graphicFrameLocks noGrp="1"/>
          </p:cNvGraphicFramePr>
          <p:nvPr>
            <p:extLst>
              <p:ext uri="{D42A27DB-BD31-4B8C-83A1-F6EECF244321}">
                <p14:modId xmlns:p14="http://schemas.microsoft.com/office/powerpoint/2010/main" val="598748426"/>
              </p:ext>
            </p:extLst>
          </p:nvPr>
        </p:nvGraphicFramePr>
        <p:xfrm>
          <a:off x="213806" y="707886"/>
          <a:ext cx="3227516" cy="3650449"/>
        </p:xfrm>
        <a:graphic>
          <a:graphicData uri="http://schemas.openxmlformats.org/drawingml/2006/table">
            <a:tbl>
              <a:tblPr>
                <a:tableStyleId>{5C22544A-7EE6-4342-B048-85BDC9FD1C3A}</a:tableStyleId>
              </a:tblPr>
              <a:tblGrid>
                <a:gridCol w="353595">
                  <a:extLst>
                    <a:ext uri="{9D8B030D-6E8A-4147-A177-3AD203B41FA5}">
                      <a16:colId xmlns:a16="http://schemas.microsoft.com/office/drawing/2014/main" val="3080927687"/>
                    </a:ext>
                  </a:extLst>
                </a:gridCol>
                <a:gridCol w="2873921">
                  <a:extLst>
                    <a:ext uri="{9D8B030D-6E8A-4147-A177-3AD203B41FA5}">
                      <a16:colId xmlns:a16="http://schemas.microsoft.com/office/drawing/2014/main" val="938352155"/>
                    </a:ext>
                  </a:extLst>
                </a:gridCol>
              </a:tblGrid>
              <a:tr h="130009">
                <a:tc gridSpan="2">
                  <a:txBody>
                    <a:bodyPr/>
                    <a:lstStyle/>
                    <a:p>
                      <a:pPr marL="0" algn="l" defTabSz="912114" rtl="0" eaLnBrk="1" fontAlgn="ctr" latinLnBrk="0" hangingPunct="1"/>
                      <a:r>
                        <a:rPr lang="en-US" sz="700" b="1" u="none" strike="noStrike" kern="1200" dirty="0">
                          <a:solidFill>
                            <a:schemeClr val="bg1"/>
                          </a:solidFill>
                          <a:effectLst/>
                          <a:latin typeface="+mn-lt"/>
                          <a:ea typeface="+mn-ea"/>
                          <a:cs typeface="+mn-cs"/>
                        </a:rPr>
                        <a:t>Pillar 1: EDUCATION AND LEARNING</a:t>
                      </a:r>
                    </a:p>
                  </a:txBody>
                  <a:tcPr marL="0" marR="0" marT="0" marB="0" anchor="ctr">
                    <a:solidFill>
                      <a:schemeClr val="accent1"/>
                    </a:solidFill>
                  </a:tcPr>
                </a:tc>
                <a:tc hMerge="1">
                  <a:txBody>
                    <a:bodyPr/>
                    <a:lstStyle/>
                    <a:p>
                      <a:endParaRPr lang="es-ES"/>
                    </a:p>
                  </a:txBody>
                  <a:tcPr/>
                </a:tc>
                <a:extLst>
                  <a:ext uri="{0D108BD9-81ED-4DB2-BD59-A6C34878D82A}">
                    <a16:rowId xmlns:a16="http://schemas.microsoft.com/office/drawing/2014/main" val="2908357598"/>
                  </a:ext>
                </a:extLst>
              </a:tr>
              <a:tr h="320040">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1,1</a:t>
                      </a:r>
                    </a:p>
                  </a:txBody>
                  <a:tcPr marL="0" marR="0" marT="0" marB="0" anchor="ctr">
                    <a:solidFill>
                      <a:schemeClr val="accent1">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Provide technical support to FDPs/HCs to ensure children access and complete primary formal or Non-Formal Education (NFE) including early learning </a:t>
                      </a:r>
                    </a:p>
                  </a:txBody>
                  <a:tcPr marL="0" marR="0" marT="0" marB="0" anchor="ctr">
                    <a:solidFill>
                      <a:schemeClr val="accent1">
                        <a:lumMod val="20000"/>
                        <a:lumOff val="80000"/>
                      </a:schemeClr>
                    </a:solidFill>
                  </a:tcPr>
                </a:tc>
                <a:extLst>
                  <a:ext uri="{0D108BD9-81ED-4DB2-BD59-A6C34878D82A}">
                    <a16:rowId xmlns:a16="http://schemas.microsoft.com/office/drawing/2014/main" val="893135152"/>
                  </a:ext>
                </a:extLst>
              </a:tr>
              <a:tr h="320040">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1,2</a:t>
                      </a:r>
                    </a:p>
                  </a:txBody>
                  <a:tcPr marL="0" marR="0" marT="0" marB="0" anchor="ctr">
                    <a:solidFill>
                      <a:schemeClr val="accent1">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Provide technical support towards inclusion of refugees into education policies</a:t>
                      </a:r>
                    </a:p>
                  </a:txBody>
                  <a:tcPr marL="0" marR="0" marT="0" marB="0" anchor="ctr">
                    <a:solidFill>
                      <a:schemeClr val="accent1">
                        <a:lumMod val="20000"/>
                        <a:lumOff val="80000"/>
                      </a:schemeClr>
                    </a:solidFill>
                  </a:tcPr>
                </a:tc>
                <a:extLst>
                  <a:ext uri="{0D108BD9-81ED-4DB2-BD59-A6C34878D82A}">
                    <a16:rowId xmlns:a16="http://schemas.microsoft.com/office/drawing/2014/main" val="334830688"/>
                  </a:ext>
                </a:extLst>
              </a:tr>
              <a:tr h="320040">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1,3</a:t>
                      </a:r>
                    </a:p>
                  </a:txBody>
                  <a:tcPr marL="0" marR="0" marT="0" marB="0" anchor="ctr">
                    <a:solidFill>
                      <a:schemeClr val="accent1">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Support the capacity building of relevant  government institutions in education </a:t>
                      </a:r>
                    </a:p>
                  </a:txBody>
                  <a:tcPr marL="0" marR="0" marT="0" marB="0" anchor="ctr">
                    <a:solidFill>
                      <a:schemeClr val="accent1">
                        <a:lumMod val="20000"/>
                        <a:lumOff val="80000"/>
                      </a:schemeClr>
                    </a:solidFill>
                  </a:tcPr>
                </a:tc>
                <a:extLst>
                  <a:ext uri="{0D108BD9-81ED-4DB2-BD59-A6C34878D82A}">
                    <a16:rowId xmlns:a16="http://schemas.microsoft.com/office/drawing/2014/main" val="2647471062"/>
                  </a:ext>
                </a:extLst>
              </a:tr>
              <a:tr h="320040">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1,4</a:t>
                      </a:r>
                    </a:p>
                  </a:txBody>
                  <a:tcPr marL="0" marR="0" marT="0" marB="0" anchor="ctr">
                    <a:solidFill>
                      <a:schemeClr val="accent1">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Support capacity development of adolescents and young people including meaningful participation and engagement in digital literacy and E-learning opportunities.</a:t>
                      </a:r>
                    </a:p>
                  </a:txBody>
                  <a:tcPr marL="0" marR="0" marT="0" marB="0" anchor="ctr">
                    <a:solidFill>
                      <a:schemeClr val="accent1">
                        <a:lumMod val="20000"/>
                        <a:lumOff val="80000"/>
                      </a:schemeClr>
                    </a:solidFill>
                  </a:tcPr>
                </a:tc>
                <a:extLst>
                  <a:ext uri="{0D108BD9-81ED-4DB2-BD59-A6C34878D82A}">
                    <a16:rowId xmlns:a16="http://schemas.microsoft.com/office/drawing/2014/main" val="3689669733"/>
                  </a:ext>
                </a:extLst>
              </a:tr>
              <a:tr h="320040">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1,5</a:t>
                      </a:r>
                    </a:p>
                  </a:txBody>
                  <a:tcPr marL="0" marR="0" marT="0" marB="0" anchor="ctr">
                    <a:solidFill>
                      <a:schemeClr val="accent1">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Capacity development of teachers/facilitators/technical  trainers in pedagogy/teaching methodologies and digital education </a:t>
                      </a:r>
                    </a:p>
                  </a:txBody>
                  <a:tcPr marL="0" marR="0" marT="0" marB="0" anchor="ctr">
                    <a:solidFill>
                      <a:schemeClr val="accent1">
                        <a:lumMod val="20000"/>
                        <a:lumOff val="80000"/>
                      </a:schemeClr>
                    </a:solidFill>
                  </a:tcPr>
                </a:tc>
                <a:extLst>
                  <a:ext uri="{0D108BD9-81ED-4DB2-BD59-A6C34878D82A}">
                    <a16:rowId xmlns:a16="http://schemas.microsoft.com/office/drawing/2014/main" val="3863223102"/>
                  </a:ext>
                </a:extLst>
              </a:tr>
              <a:tr h="320040">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1,6</a:t>
                      </a:r>
                    </a:p>
                  </a:txBody>
                  <a:tcPr marL="0" marR="0" marT="0" marB="0" anchor="ctr">
                    <a:solidFill>
                      <a:schemeClr val="accent1">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Capacity building for government  States and Federal TVET Bureaus on the updating and revision of skills development curricula  </a:t>
                      </a:r>
                    </a:p>
                  </a:txBody>
                  <a:tcPr marL="0" marR="0" marT="0" marB="0" anchor="ctr">
                    <a:solidFill>
                      <a:schemeClr val="accent1">
                        <a:lumMod val="20000"/>
                        <a:lumOff val="80000"/>
                      </a:schemeClr>
                    </a:solidFill>
                  </a:tcPr>
                </a:tc>
                <a:extLst>
                  <a:ext uri="{0D108BD9-81ED-4DB2-BD59-A6C34878D82A}">
                    <a16:rowId xmlns:a16="http://schemas.microsoft.com/office/drawing/2014/main" val="1640207174"/>
                  </a:ext>
                </a:extLst>
              </a:tr>
              <a:tr h="320040">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1,7</a:t>
                      </a:r>
                    </a:p>
                  </a:txBody>
                  <a:tcPr marL="0" marR="0" marT="0" marB="0" anchor="ctr">
                    <a:solidFill>
                      <a:schemeClr val="accent1">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Support the enrollment of children in pre-primary and primary from FDPs/HCs communities in formal and non-formal education setting </a:t>
                      </a:r>
                    </a:p>
                  </a:txBody>
                  <a:tcPr marL="0" marR="0" marT="0" marB="0" anchor="ctr">
                    <a:solidFill>
                      <a:schemeClr val="accent1">
                        <a:lumMod val="20000"/>
                        <a:lumOff val="80000"/>
                      </a:schemeClr>
                    </a:solidFill>
                  </a:tcPr>
                </a:tc>
                <a:extLst>
                  <a:ext uri="{0D108BD9-81ED-4DB2-BD59-A6C34878D82A}">
                    <a16:rowId xmlns:a16="http://schemas.microsoft.com/office/drawing/2014/main" val="2756397067"/>
                  </a:ext>
                </a:extLst>
              </a:tr>
              <a:tr h="320040">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1,8</a:t>
                      </a:r>
                    </a:p>
                  </a:txBody>
                  <a:tcPr marL="0" marR="0" marT="0" marB="0" anchor="ctr">
                    <a:solidFill>
                      <a:schemeClr val="accent1">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Support initiatives to improve retention of children in school </a:t>
                      </a:r>
                    </a:p>
                  </a:txBody>
                  <a:tcPr marL="0" marR="0" marT="0" marB="0" anchor="ctr">
                    <a:solidFill>
                      <a:schemeClr val="accent1">
                        <a:lumMod val="20000"/>
                        <a:lumOff val="80000"/>
                      </a:schemeClr>
                    </a:solidFill>
                  </a:tcPr>
                </a:tc>
                <a:extLst>
                  <a:ext uri="{0D108BD9-81ED-4DB2-BD59-A6C34878D82A}">
                    <a16:rowId xmlns:a16="http://schemas.microsoft.com/office/drawing/2014/main" val="2468732374"/>
                  </a:ext>
                </a:extLst>
              </a:tr>
              <a:tr h="320040">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1,9</a:t>
                      </a:r>
                    </a:p>
                  </a:txBody>
                  <a:tcPr marL="0" marR="0" marT="0" marB="0" anchor="ctr">
                    <a:solidFill>
                      <a:schemeClr val="accent1">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Support adolescents and young people enrolled in technical/ skills development education to remain in school </a:t>
                      </a:r>
                    </a:p>
                  </a:txBody>
                  <a:tcPr marL="0" marR="0" marT="0" marB="0" anchor="ctr">
                    <a:solidFill>
                      <a:schemeClr val="accent1">
                        <a:lumMod val="20000"/>
                        <a:lumOff val="80000"/>
                      </a:schemeClr>
                    </a:solidFill>
                  </a:tcPr>
                </a:tc>
                <a:extLst>
                  <a:ext uri="{0D108BD9-81ED-4DB2-BD59-A6C34878D82A}">
                    <a16:rowId xmlns:a16="http://schemas.microsoft.com/office/drawing/2014/main" val="2262600328"/>
                  </a:ext>
                </a:extLst>
              </a:tr>
              <a:tr h="320040">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1,10</a:t>
                      </a:r>
                    </a:p>
                  </a:txBody>
                  <a:tcPr marL="0" marR="0" marT="0" marB="0" anchor="ctr">
                    <a:solidFill>
                      <a:schemeClr val="accent1">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Support apprenticeship, work-based learning, and internship opportunities for young people (18-24 years)</a:t>
                      </a:r>
                    </a:p>
                  </a:txBody>
                  <a:tcPr marL="0" marR="0" marT="0" marB="0" anchor="ctr">
                    <a:solidFill>
                      <a:schemeClr val="accent1">
                        <a:lumMod val="20000"/>
                        <a:lumOff val="80000"/>
                      </a:schemeClr>
                    </a:solidFill>
                  </a:tcPr>
                </a:tc>
                <a:extLst>
                  <a:ext uri="{0D108BD9-81ED-4DB2-BD59-A6C34878D82A}">
                    <a16:rowId xmlns:a16="http://schemas.microsoft.com/office/drawing/2014/main" val="1634952940"/>
                  </a:ext>
                </a:extLst>
              </a:tr>
              <a:tr h="320040">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1,11</a:t>
                      </a:r>
                    </a:p>
                  </a:txBody>
                  <a:tcPr marL="0" marR="0" marT="0" marB="0" anchor="ctr">
                    <a:solidFill>
                      <a:schemeClr val="accent1">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Technical support for Education and learning intervention </a:t>
                      </a:r>
                    </a:p>
                  </a:txBody>
                  <a:tcPr marL="0" marR="0" marT="0" marB="0" anchor="ctr">
                    <a:solidFill>
                      <a:schemeClr val="accent1">
                        <a:lumMod val="20000"/>
                        <a:lumOff val="80000"/>
                      </a:schemeClr>
                    </a:solidFill>
                  </a:tcPr>
                </a:tc>
                <a:extLst>
                  <a:ext uri="{0D108BD9-81ED-4DB2-BD59-A6C34878D82A}">
                    <a16:rowId xmlns:a16="http://schemas.microsoft.com/office/drawing/2014/main" val="1962731940"/>
                  </a:ext>
                </a:extLst>
              </a:tr>
            </a:tbl>
          </a:graphicData>
        </a:graphic>
      </p:graphicFrame>
      <p:graphicFrame>
        <p:nvGraphicFramePr>
          <p:cNvPr id="5" name="Table 4">
            <a:extLst>
              <a:ext uri="{FF2B5EF4-FFF2-40B4-BE49-F238E27FC236}">
                <a16:creationId xmlns:a16="http://schemas.microsoft.com/office/drawing/2014/main" id="{5815E950-B4AC-4860-917D-C64401A022AE}"/>
              </a:ext>
            </a:extLst>
          </p:cNvPr>
          <p:cNvGraphicFramePr>
            <a:graphicFrameLocks noGrp="1"/>
          </p:cNvGraphicFramePr>
          <p:nvPr>
            <p:extLst>
              <p:ext uri="{D42A27DB-BD31-4B8C-83A1-F6EECF244321}">
                <p14:modId xmlns:p14="http://schemas.microsoft.com/office/powerpoint/2010/main" val="662442475"/>
              </p:ext>
            </p:extLst>
          </p:nvPr>
        </p:nvGraphicFramePr>
        <p:xfrm>
          <a:off x="3596063" y="707886"/>
          <a:ext cx="2929269" cy="2594530"/>
        </p:xfrm>
        <a:graphic>
          <a:graphicData uri="http://schemas.openxmlformats.org/drawingml/2006/table">
            <a:tbl>
              <a:tblPr>
                <a:tableStyleId>{5C22544A-7EE6-4342-B048-85BDC9FD1C3A}</a:tableStyleId>
              </a:tblPr>
              <a:tblGrid>
                <a:gridCol w="271535">
                  <a:extLst>
                    <a:ext uri="{9D8B030D-6E8A-4147-A177-3AD203B41FA5}">
                      <a16:colId xmlns:a16="http://schemas.microsoft.com/office/drawing/2014/main" val="2083843983"/>
                    </a:ext>
                  </a:extLst>
                </a:gridCol>
                <a:gridCol w="2657734">
                  <a:extLst>
                    <a:ext uri="{9D8B030D-6E8A-4147-A177-3AD203B41FA5}">
                      <a16:colId xmlns:a16="http://schemas.microsoft.com/office/drawing/2014/main" val="934559528"/>
                    </a:ext>
                  </a:extLst>
                </a:gridCol>
              </a:tblGrid>
              <a:tr h="154380">
                <a:tc gridSpan="2">
                  <a:txBody>
                    <a:bodyPr/>
                    <a:lstStyle/>
                    <a:p>
                      <a:pPr marL="0" algn="l" defTabSz="912114" rtl="0" eaLnBrk="1" fontAlgn="ctr" latinLnBrk="0" hangingPunct="1"/>
                      <a:r>
                        <a:rPr lang="en-US" sz="700" b="1" u="none" strike="noStrike" kern="1200" dirty="0">
                          <a:solidFill>
                            <a:schemeClr val="bg1"/>
                          </a:solidFill>
                          <a:effectLst/>
                          <a:latin typeface="+mn-lt"/>
                          <a:ea typeface="+mn-ea"/>
                          <a:cs typeface="+mn-cs"/>
                        </a:rPr>
                        <a:t>Pillar 2: ECONOMIC INCLUSION</a:t>
                      </a:r>
                    </a:p>
                  </a:txBody>
                  <a:tcPr marL="0" marR="0" marT="0" marB="0" anchor="ctr">
                    <a:solidFill>
                      <a:schemeClr val="accent2">
                        <a:lumMod val="75000"/>
                      </a:schemeClr>
                    </a:solidFill>
                  </a:tcPr>
                </a:tc>
                <a:tc hMerge="1">
                  <a:txBody>
                    <a:bodyPr/>
                    <a:lstStyle/>
                    <a:p>
                      <a:endParaRPr/>
                    </a:p>
                  </a:txBody>
                  <a:tcPr marL="0" marR="0" marT="0" marB="0" anchor="ctr"/>
                </a:tc>
                <a:extLst>
                  <a:ext uri="{0D108BD9-81ED-4DB2-BD59-A6C34878D82A}">
                    <a16:rowId xmlns:a16="http://schemas.microsoft.com/office/drawing/2014/main" val="2985029358"/>
                  </a:ext>
                </a:extLst>
              </a:tr>
              <a:tr h="244015">
                <a:tc rowSpan="2">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2.1 s</a:t>
                      </a:r>
                    </a:p>
                  </a:txBody>
                  <a:tcPr marL="0" marR="0" marT="0" marB="0" anchor="ctr">
                    <a:solidFill>
                      <a:schemeClr val="accent2">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Promote value chain development and EIIP approaches in the targeted areas with potential economic opportunities for FDP and HC.</a:t>
                      </a:r>
                    </a:p>
                  </a:txBody>
                  <a:tcPr marL="0" marR="0" marT="0" marB="0" anchor="ctr">
                    <a:solidFill>
                      <a:schemeClr val="accent2">
                        <a:lumMod val="20000"/>
                        <a:lumOff val="80000"/>
                      </a:schemeClr>
                    </a:solidFill>
                  </a:tcPr>
                </a:tc>
                <a:extLst>
                  <a:ext uri="{0D108BD9-81ED-4DB2-BD59-A6C34878D82A}">
                    <a16:rowId xmlns:a16="http://schemas.microsoft.com/office/drawing/2014/main" val="1937322435"/>
                  </a:ext>
                </a:extLst>
              </a:tr>
              <a:tr h="244015">
                <a:tc vMerge="1">
                  <a:txBody>
                    <a:bodyPr/>
                    <a:lstStyle/>
                    <a:p>
                      <a:endParaRPr lang="es-ES"/>
                    </a:p>
                  </a:txBody>
                  <a:tcPr>
                    <a:solidFill>
                      <a:schemeClr val="accent2">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Promote green jobs and livelihoods through green works to improve socio-economic status for refugees and host community</a:t>
                      </a:r>
                    </a:p>
                  </a:txBody>
                  <a:tcPr marL="0" marR="0" marT="0" marB="0" anchor="ctr">
                    <a:solidFill>
                      <a:schemeClr val="accent2">
                        <a:lumMod val="20000"/>
                        <a:lumOff val="80000"/>
                      </a:schemeClr>
                    </a:solidFill>
                  </a:tcPr>
                </a:tc>
                <a:extLst>
                  <a:ext uri="{0D108BD9-81ED-4DB2-BD59-A6C34878D82A}">
                    <a16:rowId xmlns:a16="http://schemas.microsoft.com/office/drawing/2014/main" val="3287697584"/>
                  </a:ext>
                </a:extLst>
              </a:tr>
              <a:tr h="244015">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2.2.</a:t>
                      </a:r>
                    </a:p>
                  </a:txBody>
                  <a:tcPr marL="0" marR="0" marT="0" marB="0" anchor="ctr">
                    <a:solidFill>
                      <a:schemeClr val="accent2">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Strengthen Market Linkages for the cooperatives to access </a:t>
                      </a:r>
                    </a:p>
                  </a:txBody>
                  <a:tcPr marL="0" marR="0" marT="0" marB="0" anchor="ctr">
                    <a:solidFill>
                      <a:schemeClr val="accent2">
                        <a:lumMod val="20000"/>
                        <a:lumOff val="80000"/>
                      </a:schemeClr>
                    </a:solidFill>
                  </a:tcPr>
                </a:tc>
                <a:extLst>
                  <a:ext uri="{0D108BD9-81ED-4DB2-BD59-A6C34878D82A}">
                    <a16:rowId xmlns:a16="http://schemas.microsoft.com/office/drawing/2014/main" val="155005371"/>
                  </a:ext>
                </a:extLst>
              </a:tr>
              <a:tr h="244015">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2.3</a:t>
                      </a:r>
                    </a:p>
                  </a:txBody>
                  <a:tcPr marL="0" marR="0" marT="0" marB="0" anchor="ctr">
                    <a:solidFill>
                      <a:schemeClr val="accent2">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Institutionalizing BDS in Enterprise Development organizations.</a:t>
                      </a:r>
                    </a:p>
                  </a:txBody>
                  <a:tcPr marL="0" marR="0" marT="0" marB="0" anchor="ctr">
                    <a:solidFill>
                      <a:schemeClr val="accent2">
                        <a:lumMod val="20000"/>
                        <a:lumOff val="80000"/>
                      </a:schemeClr>
                    </a:solidFill>
                  </a:tcPr>
                </a:tc>
                <a:extLst>
                  <a:ext uri="{0D108BD9-81ED-4DB2-BD59-A6C34878D82A}">
                    <a16:rowId xmlns:a16="http://schemas.microsoft.com/office/drawing/2014/main" val="4153142110"/>
                  </a:ext>
                </a:extLst>
              </a:tr>
              <a:tr h="244015">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2,4</a:t>
                      </a:r>
                    </a:p>
                  </a:txBody>
                  <a:tcPr marL="0" marR="0" marT="0" marB="0" anchor="ctr">
                    <a:solidFill>
                      <a:schemeClr val="accent2">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Institutionalizing entrepreneurship promotion </a:t>
                      </a:r>
                    </a:p>
                  </a:txBody>
                  <a:tcPr marL="0" marR="0" marT="0" marB="0" anchor="ctr">
                    <a:solidFill>
                      <a:schemeClr val="accent2">
                        <a:lumMod val="20000"/>
                        <a:lumOff val="80000"/>
                      </a:schemeClr>
                    </a:solidFill>
                  </a:tcPr>
                </a:tc>
                <a:extLst>
                  <a:ext uri="{0D108BD9-81ED-4DB2-BD59-A6C34878D82A}">
                    <a16:rowId xmlns:a16="http://schemas.microsoft.com/office/drawing/2014/main" val="2589253790"/>
                  </a:ext>
                </a:extLst>
              </a:tr>
              <a:tr h="244015">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2,5</a:t>
                      </a:r>
                    </a:p>
                  </a:txBody>
                  <a:tcPr marL="0" marR="0" marT="0" marB="0" anchor="ctr">
                    <a:solidFill>
                      <a:schemeClr val="accent2">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Scaling up financial inclusion</a:t>
                      </a:r>
                    </a:p>
                  </a:txBody>
                  <a:tcPr marL="0" marR="0" marT="0" marB="0" anchor="ctr">
                    <a:solidFill>
                      <a:schemeClr val="accent2">
                        <a:lumMod val="20000"/>
                        <a:lumOff val="80000"/>
                      </a:schemeClr>
                    </a:solidFill>
                  </a:tcPr>
                </a:tc>
                <a:extLst>
                  <a:ext uri="{0D108BD9-81ED-4DB2-BD59-A6C34878D82A}">
                    <a16:rowId xmlns:a16="http://schemas.microsoft.com/office/drawing/2014/main" val="426010299"/>
                  </a:ext>
                </a:extLst>
              </a:tr>
              <a:tr h="244015">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2,6</a:t>
                      </a:r>
                    </a:p>
                  </a:txBody>
                  <a:tcPr marL="0" marR="0" marT="0" marB="0" anchor="ctr">
                    <a:solidFill>
                      <a:schemeClr val="accent2">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Digitalization for entrepreneurs</a:t>
                      </a:r>
                    </a:p>
                  </a:txBody>
                  <a:tcPr marL="0" marR="0" marT="0" marB="0" anchor="ctr">
                    <a:solidFill>
                      <a:schemeClr val="accent2">
                        <a:lumMod val="20000"/>
                        <a:lumOff val="80000"/>
                      </a:schemeClr>
                    </a:solidFill>
                  </a:tcPr>
                </a:tc>
                <a:extLst>
                  <a:ext uri="{0D108BD9-81ED-4DB2-BD59-A6C34878D82A}">
                    <a16:rowId xmlns:a16="http://schemas.microsoft.com/office/drawing/2014/main" val="2305619275"/>
                  </a:ext>
                </a:extLst>
              </a:tr>
              <a:tr h="244015">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2,7</a:t>
                      </a:r>
                    </a:p>
                  </a:txBody>
                  <a:tcPr marL="0" marR="0" marT="0" marB="0" anchor="ctr">
                    <a:solidFill>
                      <a:schemeClr val="accent2">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Provide access to financial services</a:t>
                      </a:r>
                    </a:p>
                  </a:txBody>
                  <a:tcPr marL="0" marR="0" marT="0" marB="0" anchor="ctr">
                    <a:solidFill>
                      <a:schemeClr val="accent2">
                        <a:lumMod val="20000"/>
                        <a:lumOff val="80000"/>
                      </a:schemeClr>
                    </a:solidFill>
                  </a:tcPr>
                </a:tc>
                <a:extLst>
                  <a:ext uri="{0D108BD9-81ED-4DB2-BD59-A6C34878D82A}">
                    <a16:rowId xmlns:a16="http://schemas.microsoft.com/office/drawing/2014/main" val="3212580627"/>
                  </a:ext>
                </a:extLst>
              </a:tr>
              <a:tr h="244015">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2,8</a:t>
                      </a:r>
                    </a:p>
                  </a:txBody>
                  <a:tcPr marL="0" marR="0" marT="0" marB="0" anchor="ctr">
                    <a:solidFill>
                      <a:schemeClr val="accent2">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Provision of support towards Vocational training initiatives</a:t>
                      </a:r>
                    </a:p>
                  </a:txBody>
                  <a:tcPr marL="0" marR="0" marT="0" marB="0" anchor="ctr">
                    <a:solidFill>
                      <a:schemeClr val="accent2">
                        <a:lumMod val="20000"/>
                        <a:lumOff val="80000"/>
                      </a:schemeClr>
                    </a:solidFill>
                  </a:tcPr>
                </a:tc>
                <a:extLst>
                  <a:ext uri="{0D108BD9-81ED-4DB2-BD59-A6C34878D82A}">
                    <a16:rowId xmlns:a16="http://schemas.microsoft.com/office/drawing/2014/main" val="1264143031"/>
                  </a:ext>
                </a:extLst>
              </a:tr>
              <a:tr h="244015">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2,9</a:t>
                      </a:r>
                    </a:p>
                  </a:txBody>
                  <a:tcPr marL="0" marR="0" marT="0" marB="0" anchor="ctr">
                    <a:solidFill>
                      <a:schemeClr val="accent2">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Provide access to work permits</a:t>
                      </a:r>
                    </a:p>
                  </a:txBody>
                  <a:tcPr marL="0" marR="0" marT="0" marB="0" anchor="ctr">
                    <a:solidFill>
                      <a:schemeClr val="accent2">
                        <a:lumMod val="20000"/>
                        <a:lumOff val="80000"/>
                      </a:schemeClr>
                    </a:solidFill>
                  </a:tcPr>
                </a:tc>
                <a:extLst>
                  <a:ext uri="{0D108BD9-81ED-4DB2-BD59-A6C34878D82A}">
                    <a16:rowId xmlns:a16="http://schemas.microsoft.com/office/drawing/2014/main" val="800460008"/>
                  </a:ext>
                </a:extLst>
              </a:tr>
            </a:tbl>
          </a:graphicData>
        </a:graphic>
      </p:graphicFrame>
      <p:graphicFrame>
        <p:nvGraphicFramePr>
          <p:cNvPr id="6" name="Table 5">
            <a:extLst>
              <a:ext uri="{FF2B5EF4-FFF2-40B4-BE49-F238E27FC236}">
                <a16:creationId xmlns:a16="http://schemas.microsoft.com/office/drawing/2014/main" id="{C52C0EF3-326C-AEE0-D21A-94F46AB4B6CB}"/>
              </a:ext>
            </a:extLst>
          </p:cNvPr>
          <p:cNvGraphicFramePr>
            <a:graphicFrameLocks noGrp="1"/>
          </p:cNvGraphicFramePr>
          <p:nvPr>
            <p:extLst>
              <p:ext uri="{D42A27DB-BD31-4B8C-83A1-F6EECF244321}">
                <p14:modId xmlns:p14="http://schemas.microsoft.com/office/powerpoint/2010/main" val="3540229527"/>
              </p:ext>
            </p:extLst>
          </p:nvPr>
        </p:nvGraphicFramePr>
        <p:xfrm>
          <a:off x="6680074" y="707887"/>
          <a:ext cx="3101656" cy="6101822"/>
        </p:xfrm>
        <a:graphic>
          <a:graphicData uri="http://schemas.openxmlformats.org/drawingml/2006/table">
            <a:tbl>
              <a:tblPr>
                <a:tableStyleId>{5C22544A-7EE6-4342-B048-85BDC9FD1C3A}</a:tableStyleId>
              </a:tblPr>
              <a:tblGrid>
                <a:gridCol w="184150">
                  <a:extLst>
                    <a:ext uri="{9D8B030D-6E8A-4147-A177-3AD203B41FA5}">
                      <a16:colId xmlns:a16="http://schemas.microsoft.com/office/drawing/2014/main" val="1995784806"/>
                    </a:ext>
                  </a:extLst>
                </a:gridCol>
                <a:gridCol w="2917506">
                  <a:extLst>
                    <a:ext uri="{9D8B030D-6E8A-4147-A177-3AD203B41FA5}">
                      <a16:colId xmlns:a16="http://schemas.microsoft.com/office/drawing/2014/main" val="2363953274"/>
                    </a:ext>
                  </a:extLst>
                </a:gridCol>
              </a:tblGrid>
              <a:tr h="144726">
                <a:tc gridSpan="2">
                  <a:txBody>
                    <a:bodyPr/>
                    <a:lstStyle/>
                    <a:p>
                      <a:pPr marL="0" algn="l" defTabSz="912114" rtl="0" eaLnBrk="1" fontAlgn="ctr" latinLnBrk="0" hangingPunct="1"/>
                      <a:r>
                        <a:rPr lang="en-US" sz="700" b="1" u="none" strike="noStrike" kern="1200" dirty="0">
                          <a:solidFill>
                            <a:schemeClr val="bg1"/>
                          </a:solidFill>
                          <a:effectLst/>
                          <a:latin typeface="+mn-lt"/>
                          <a:ea typeface="+mn-ea"/>
                          <a:cs typeface="+mn-cs"/>
                        </a:rPr>
                        <a:t>Pillar 3: PROTECTION AND SOCIAL PROTECTION</a:t>
                      </a:r>
                    </a:p>
                  </a:txBody>
                  <a:tcPr marL="0" marR="0" marT="0" marB="0" anchor="ctr">
                    <a:solidFill>
                      <a:schemeClr val="accent5"/>
                    </a:solidFill>
                  </a:tcPr>
                </a:tc>
                <a:tc hMerge="1">
                  <a:txBody>
                    <a:bodyPr/>
                    <a:lstStyle/>
                    <a:p>
                      <a:endParaRPr/>
                    </a:p>
                  </a:txBody>
                  <a:tcPr marL="0" marR="0" marT="0" marB="0" anchor="ctr"/>
                </a:tc>
                <a:extLst>
                  <a:ext uri="{0D108BD9-81ED-4DB2-BD59-A6C34878D82A}">
                    <a16:rowId xmlns:a16="http://schemas.microsoft.com/office/drawing/2014/main" val="2928846643"/>
                  </a:ext>
                </a:extLst>
              </a:tr>
              <a:tr h="314776">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3.1</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Joint policy advocacy and review of regulations to promote refugee inclusion into relevant legal and policy frameworks, particularly protection and social protection systems</a:t>
                      </a:r>
                    </a:p>
                  </a:txBody>
                  <a:tcPr marL="0" marR="0" marT="0" marB="0" anchor="ctr">
                    <a:solidFill>
                      <a:schemeClr val="accent5">
                        <a:lumMod val="20000"/>
                        <a:lumOff val="80000"/>
                      </a:schemeClr>
                    </a:solidFill>
                  </a:tcPr>
                </a:tc>
                <a:extLst>
                  <a:ext uri="{0D108BD9-81ED-4DB2-BD59-A6C34878D82A}">
                    <a16:rowId xmlns:a16="http://schemas.microsoft.com/office/drawing/2014/main" val="3055996651"/>
                  </a:ext>
                </a:extLst>
              </a:tr>
              <a:tr h="314776">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3,2</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Capacity building and strengthening of civil registration system, including support on rehabilitating/establish and equip civil registry offices to increase inclusive access</a:t>
                      </a:r>
                    </a:p>
                  </a:txBody>
                  <a:tcPr marL="0" marR="0" marT="0" marB="0" anchor="ctr">
                    <a:solidFill>
                      <a:schemeClr val="accent5">
                        <a:lumMod val="20000"/>
                        <a:lumOff val="80000"/>
                      </a:schemeClr>
                    </a:solidFill>
                  </a:tcPr>
                </a:tc>
                <a:extLst>
                  <a:ext uri="{0D108BD9-81ED-4DB2-BD59-A6C34878D82A}">
                    <a16:rowId xmlns:a16="http://schemas.microsoft.com/office/drawing/2014/main" val="17611505"/>
                  </a:ext>
                </a:extLst>
              </a:tr>
              <a:tr h="218657">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3,3</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Promote legal identity for all, including birth registration and legal documentation</a:t>
                      </a:r>
                    </a:p>
                  </a:txBody>
                  <a:tcPr marL="0" marR="0" marT="0" marB="0" anchor="ctr">
                    <a:solidFill>
                      <a:schemeClr val="accent5">
                        <a:lumMod val="20000"/>
                        <a:lumOff val="80000"/>
                      </a:schemeClr>
                    </a:solidFill>
                  </a:tcPr>
                </a:tc>
                <a:extLst>
                  <a:ext uri="{0D108BD9-81ED-4DB2-BD59-A6C34878D82A}">
                    <a16:rowId xmlns:a16="http://schemas.microsoft.com/office/drawing/2014/main" val="2039554572"/>
                  </a:ext>
                </a:extLst>
              </a:tr>
              <a:tr h="419701">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3,4</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Strengthening child protection system through support and comprehensive capacity building to the social service workforce, </a:t>
                      </a:r>
                      <a:r>
                        <a:rPr lang="en-US" sz="700" b="0" i="0" u="none" strike="noStrike" kern="1200" dirty="0" err="1">
                          <a:solidFill>
                            <a:srgbClr val="000000"/>
                          </a:solidFill>
                          <a:effectLst/>
                          <a:latin typeface="Calibri" panose="020F0502020204030204" pitchFamily="34" charset="0"/>
                          <a:ea typeface="+mn-ea"/>
                          <a:cs typeface="+mn-cs"/>
                        </a:rPr>
                        <a:t>MosD</a:t>
                      </a:r>
                      <a:r>
                        <a:rPr lang="en-US" sz="700" b="0" i="0" u="none" strike="noStrike" kern="1200" dirty="0">
                          <a:solidFill>
                            <a:srgbClr val="000000"/>
                          </a:solidFill>
                          <a:effectLst/>
                          <a:latin typeface="Calibri" panose="020F0502020204030204" pitchFamily="34" charset="0"/>
                          <a:ea typeface="+mn-ea"/>
                          <a:cs typeface="+mn-cs"/>
                        </a:rPr>
                        <a:t>/NCCW and partners including  towards establishing a functioning  National child protection case management system.</a:t>
                      </a:r>
                    </a:p>
                  </a:txBody>
                  <a:tcPr marL="0" marR="0" marT="0" marB="0" anchor="ctr">
                    <a:solidFill>
                      <a:schemeClr val="accent5">
                        <a:lumMod val="20000"/>
                        <a:lumOff val="80000"/>
                      </a:schemeClr>
                    </a:solidFill>
                  </a:tcPr>
                </a:tc>
                <a:extLst>
                  <a:ext uri="{0D108BD9-81ED-4DB2-BD59-A6C34878D82A}">
                    <a16:rowId xmlns:a16="http://schemas.microsoft.com/office/drawing/2014/main" val="3867034884"/>
                  </a:ext>
                </a:extLst>
              </a:tr>
              <a:tr h="314776">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3,5</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Provision and facilitated access to specialized protection services through Case Management &amp; Referral (MHPSS, medical aid, legal aid, FTR/alternative care for UASCs, GBV response etc..) particularly for UASCs, MRM, GBV, VAC cases </a:t>
                      </a:r>
                    </a:p>
                  </a:txBody>
                  <a:tcPr marL="0" marR="0" marT="0" marB="0" anchor="ctr">
                    <a:solidFill>
                      <a:schemeClr val="accent5">
                        <a:lumMod val="20000"/>
                        <a:lumOff val="80000"/>
                      </a:schemeClr>
                    </a:solidFill>
                  </a:tcPr>
                </a:tc>
                <a:extLst>
                  <a:ext uri="{0D108BD9-81ED-4DB2-BD59-A6C34878D82A}">
                    <a16:rowId xmlns:a16="http://schemas.microsoft.com/office/drawing/2014/main" val="1699396258"/>
                  </a:ext>
                </a:extLst>
              </a:tr>
              <a:tr h="218657">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3,6</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Inclusive Child Protection Information Management system CPIMS+/Primero integrated nationally and piloted</a:t>
                      </a:r>
                    </a:p>
                  </a:txBody>
                  <a:tcPr marL="0" marR="0" marT="0" marB="0" anchor="ctr">
                    <a:solidFill>
                      <a:schemeClr val="accent5">
                        <a:lumMod val="20000"/>
                        <a:lumOff val="80000"/>
                      </a:schemeClr>
                    </a:solidFill>
                  </a:tcPr>
                </a:tc>
                <a:extLst>
                  <a:ext uri="{0D108BD9-81ED-4DB2-BD59-A6C34878D82A}">
                    <a16:rowId xmlns:a16="http://schemas.microsoft.com/office/drawing/2014/main" val="3770538549"/>
                  </a:ext>
                </a:extLst>
              </a:tr>
              <a:tr h="419701">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3,7</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Access to a Protective environment through community-based approach by the establishment/strengthening and capacity building of community structures as Community Based Protection and CP Networks (CBCPN) and community awareness campaigns</a:t>
                      </a:r>
                    </a:p>
                  </a:txBody>
                  <a:tcPr marL="0" marR="0" marT="0" marB="0" anchor="ctr">
                    <a:solidFill>
                      <a:schemeClr val="accent5">
                        <a:lumMod val="20000"/>
                        <a:lumOff val="80000"/>
                      </a:schemeClr>
                    </a:solidFill>
                  </a:tcPr>
                </a:tc>
                <a:extLst>
                  <a:ext uri="{0D108BD9-81ED-4DB2-BD59-A6C34878D82A}">
                    <a16:rowId xmlns:a16="http://schemas.microsoft.com/office/drawing/2014/main" val="1262496730"/>
                  </a:ext>
                </a:extLst>
              </a:tr>
              <a:tr h="419701">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3,8</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Develop and roll-out plans for prevention of family separation and alternative care arrangement for UASCs/ children without parental care and children with disability,  including through communication strategy, behavioral change campaigns and advocacy, parenting and support to foster families</a:t>
                      </a:r>
                    </a:p>
                  </a:txBody>
                  <a:tcPr marL="0" marR="0" marT="0" marB="0" anchor="ctr">
                    <a:solidFill>
                      <a:schemeClr val="accent5">
                        <a:lumMod val="20000"/>
                        <a:lumOff val="80000"/>
                      </a:schemeClr>
                    </a:solidFill>
                  </a:tcPr>
                </a:tc>
                <a:extLst>
                  <a:ext uri="{0D108BD9-81ED-4DB2-BD59-A6C34878D82A}">
                    <a16:rowId xmlns:a16="http://schemas.microsoft.com/office/drawing/2014/main" val="3759668842"/>
                  </a:ext>
                </a:extLst>
              </a:tr>
              <a:tr h="629552">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3. 9</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Gender responsive and age-appropriate prevention, risk mitigation and response to GBV, including FGM and child marriage,  including meaningful youth engagement in awareness raising and service dissemination through the adoption of innovative tools  to overcome stigma and access barriers (i.e. remote confidential access to counseling for mental health)</a:t>
                      </a:r>
                      <a:br>
                        <a:rPr lang="en-US" sz="700" b="0" i="0" u="none" strike="noStrike" kern="1200" dirty="0">
                          <a:solidFill>
                            <a:srgbClr val="000000"/>
                          </a:solidFill>
                          <a:effectLst/>
                          <a:latin typeface="Calibri" panose="020F0502020204030204" pitchFamily="34" charset="0"/>
                          <a:ea typeface="+mn-ea"/>
                          <a:cs typeface="+mn-cs"/>
                        </a:rPr>
                      </a:br>
                      <a:endParaRPr lang="en-US" sz="700" b="0" i="0" u="none" strike="noStrike" kern="1200" dirty="0">
                        <a:solidFill>
                          <a:srgbClr val="000000"/>
                        </a:solidFill>
                        <a:effectLst/>
                        <a:latin typeface="Calibri" panose="020F0502020204030204" pitchFamily="34" charset="0"/>
                        <a:ea typeface="+mn-ea"/>
                        <a:cs typeface="+mn-cs"/>
                      </a:endParaRPr>
                    </a:p>
                  </a:txBody>
                  <a:tcPr marL="0" marR="0" marT="0" marB="0" anchor="ctr">
                    <a:solidFill>
                      <a:schemeClr val="accent5">
                        <a:lumMod val="20000"/>
                        <a:lumOff val="80000"/>
                      </a:schemeClr>
                    </a:solidFill>
                  </a:tcPr>
                </a:tc>
                <a:extLst>
                  <a:ext uri="{0D108BD9-81ED-4DB2-BD59-A6C34878D82A}">
                    <a16:rowId xmlns:a16="http://schemas.microsoft.com/office/drawing/2014/main" val="154482393"/>
                  </a:ext>
                </a:extLst>
              </a:tr>
              <a:tr h="314776">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3,10</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Construction/rehabilitation or establishment of mobile/semi-permanent  gender and diversity responsive community centers and child friendly spaces, including for provision of MHPSS </a:t>
                      </a:r>
                    </a:p>
                  </a:txBody>
                  <a:tcPr marL="0" marR="0" marT="0" marB="0" anchor="ctr">
                    <a:solidFill>
                      <a:schemeClr val="accent5">
                        <a:lumMod val="20000"/>
                        <a:lumOff val="80000"/>
                      </a:schemeClr>
                    </a:solidFill>
                  </a:tcPr>
                </a:tc>
                <a:extLst>
                  <a:ext uri="{0D108BD9-81ED-4DB2-BD59-A6C34878D82A}">
                    <a16:rowId xmlns:a16="http://schemas.microsoft.com/office/drawing/2014/main" val="2253917495"/>
                  </a:ext>
                </a:extLst>
              </a:tr>
              <a:tr h="218657">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3,11</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Ensure refugees have continuous access to asylum and fair justice system </a:t>
                      </a:r>
                    </a:p>
                  </a:txBody>
                  <a:tcPr marL="0" marR="0" marT="0" marB="0" anchor="ctr">
                    <a:solidFill>
                      <a:schemeClr val="accent5">
                        <a:lumMod val="20000"/>
                        <a:lumOff val="80000"/>
                      </a:schemeClr>
                    </a:solidFill>
                  </a:tcPr>
                </a:tc>
                <a:extLst>
                  <a:ext uri="{0D108BD9-81ED-4DB2-BD59-A6C34878D82A}">
                    <a16:rowId xmlns:a16="http://schemas.microsoft.com/office/drawing/2014/main" val="1252053149"/>
                  </a:ext>
                </a:extLst>
              </a:tr>
              <a:tr h="218657">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3,12</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Capacity building and strengthening of protection/social protection understanding among the law enforcement authorities</a:t>
                      </a:r>
                    </a:p>
                  </a:txBody>
                  <a:tcPr marL="0" marR="0" marT="0" marB="0" anchor="ctr">
                    <a:solidFill>
                      <a:schemeClr val="accent5">
                        <a:lumMod val="20000"/>
                        <a:lumOff val="80000"/>
                      </a:schemeClr>
                    </a:solidFill>
                  </a:tcPr>
                </a:tc>
                <a:extLst>
                  <a:ext uri="{0D108BD9-81ED-4DB2-BD59-A6C34878D82A}">
                    <a16:rowId xmlns:a16="http://schemas.microsoft.com/office/drawing/2014/main" val="785608269"/>
                  </a:ext>
                </a:extLst>
              </a:tr>
              <a:tr h="221069">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3,13</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Access to durable solutions</a:t>
                      </a:r>
                    </a:p>
                  </a:txBody>
                  <a:tcPr marL="0" marR="0" marT="0" marB="0" anchor="ctr">
                    <a:solidFill>
                      <a:schemeClr val="accent5">
                        <a:lumMod val="20000"/>
                        <a:lumOff val="80000"/>
                      </a:schemeClr>
                    </a:solidFill>
                  </a:tcPr>
                </a:tc>
                <a:extLst>
                  <a:ext uri="{0D108BD9-81ED-4DB2-BD59-A6C34878D82A}">
                    <a16:rowId xmlns:a16="http://schemas.microsoft.com/office/drawing/2014/main" val="2315069689"/>
                  </a:ext>
                </a:extLst>
              </a:tr>
              <a:tr h="419701">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3,14</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Transitional approach from camps to integrated settlement/cities/municipalities benefiting to both host communities and refugees- modelling camp integrated camp approach in White Nile as well as new planned camp in While Nile</a:t>
                      </a:r>
                    </a:p>
                  </a:txBody>
                  <a:tcPr marL="0" marR="0" marT="0" marB="0" anchor="ctr">
                    <a:solidFill>
                      <a:schemeClr val="accent5">
                        <a:lumMod val="20000"/>
                        <a:lumOff val="80000"/>
                      </a:schemeClr>
                    </a:solidFill>
                  </a:tcPr>
                </a:tc>
                <a:extLst>
                  <a:ext uri="{0D108BD9-81ED-4DB2-BD59-A6C34878D82A}">
                    <a16:rowId xmlns:a16="http://schemas.microsoft.com/office/drawing/2014/main" val="1901377029"/>
                  </a:ext>
                </a:extLst>
              </a:tr>
              <a:tr h="218657">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3,15</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Counter-trafficking. Youth meaningful engagement in Peacebuilding and awareness raising on protection risks</a:t>
                      </a:r>
                    </a:p>
                  </a:txBody>
                  <a:tcPr marL="0" marR="0" marT="0" marB="0" anchor="ctr">
                    <a:solidFill>
                      <a:schemeClr val="accent5">
                        <a:lumMod val="20000"/>
                        <a:lumOff val="80000"/>
                      </a:schemeClr>
                    </a:solidFill>
                  </a:tcPr>
                </a:tc>
                <a:extLst>
                  <a:ext uri="{0D108BD9-81ED-4DB2-BD59-A6C34878D82A}">
                    <a16:rowId xmlns:a16="http://schemas.microsoft.com/office/drawing/2014/main" val="1114195148"/>
                  </a:ext>
                </a:extLst>
              </a:tr>
              <a:tr h="172144">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3,16</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Technical support for protection intervention </a:t>
                      </a:r>
                    </a:p>
                  </a:txBody>
                  <a:tcPr marL="0" marR="0" marT="0" marB="0" anchor="ctr">
                    <a:solidFill>
                      <a:schemeClr val="accent5">
                        <a:lumMod val="20000"/>
                        <a:lumOff val="80000"/>
                      </a:schemeClr>
                    </a:solidFill>
                  </a:tcPr>
                </a:tc>
                <a:extLst>
                  <a:ext uri="{0D108BD9-81ED-4DB2-BD59-A6C34878D82A}">
                    <a16:rowId xmlns:a16="http://schemas.microsoft.com/office/drawing/2014/main" val="1650251385"/>
                  </a:ext>
                </a:extLst>
              </a:tr>
              <a:tr h="218657">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3,19</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Inclusive Social Protection regulation and strategy </a:t>
                      </a:r>
                    </a:p>
                  </a:txBody>
                  <a:tcPr marL="0" marR="0" marT="0" marB="0" anchor="ctr">
                    <a:solidFill>
                      <a:schemeClr val="accent5">
                        <a:lumMod val="20000"/>
                        <a:lumOff val="80000"/>
                      </a:schemeClr>
                    </a:solidFill>
                  </a:tcPr>
                </a:tc>
                <a:extLst>
                  <a:ext uri="{0D108BD9-81ED-4DB2-BD59-A6C34878D82A}">
                    <a16:rowId xmlns:a16="http://schemas.microsoft.com/office/drawing/2014/main" val="3025327962"/>
                  </a:ext>
                </a:extLst>
              </a:tr>
              <a:tr h="218657">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3,20</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Support frontline workers with cash transfer to allow maintaining service provision </a:t>
                      </a:r>
                    </a:p>
                  </a:txBody>
                  <a:tcPr marL="0" marR="0" marT="0" marB="0" anchor="ctr">
                    <a:solidFill>
                      <a:schemeClr val="accent5">
                        <a:lumMod val="20000"/>
                        <a:lumOff val="80000"/>
                      </a:schemeClr>
                    </a:solidFill>
                  </a:tcPr>
                </a:tc>
                <a:extLst>
                  <a:ext uri="{0D108BD9-81ED-4DB2-BD59-A6C34878D82A}">
                    <a16:rowId xmlns:a16="http://schemas.microsoft.com/office/drawing/2014/main" val="531804925"/>
                  </a:ext>
                </a:extLst>
              </a:tr>
              <a:tr h="406164">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3,21</a:t>
                      </a:r>
                    </a:p>
                  </a:txBody>
                  <a:tcPr marL="0" marR="0" marT="0" marB="0" anchor="ctr">
                    <a:solidFill>
                      <a:schemeClr val="accent5">
                        <a:lumMod val="20000"/>
                        <a:lumOff val="80000"/>
                      </a:schemeClr>
                    </a:solidFill>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Proof of concept/Costed analysis on alternative care (emergency foster family/community-based arrangements for UASCs and foster families for children without parental care with disabilities )</a:t>
                      </a:r>
                    </a:p>
                  </a:txBody>
                  <a:tcPr marL="0" marR="0" marT="0" marB="0" anchor="ctr">
                    <a:solidFill>
                      <a:schemeClr val="accent5">
                        <a:lumMod val="20000"/>
                        <a:lumOff val="80000"/>
                      </a:schemeClr>
                    </a:solidFill>
                  </a:tcPr>
                </a:tc>
                <a:extLst>
                  <a:ext uri="{0D108BD9-81ED-4DB2-BD59-A6C34878D82A}">
                    <a16:rowId xmlns:a16="http://schemas.microsoft.com/office/drawing/2014/main" val="3771236709"/>
                  </a:ext>
                </a:extLst>
              </a:tr>
            </a:tbl>
          </a:graphicData>
        </a:graphic>
      </p:graphicFrame>
      <p:graphicFrame>
        <p:nvGraphicFramePr>
          <p:cNvPr id="10" name="Table 9">
            <a:extLst>
              <a:ext uri="{FF2B5EF4-FFF2-40B4-BE49-F238E27FC236}">
                <a16:creationId xmlns:a16="http://schemas.microsoft.com/office/drawing/2014/main" id="{822105CD-AA50-9B13-4D72-4DDE6190E876}"/>
              </a:ext>
            </a:extLst>
          </p:cNvPr>
          <p:cNvGraphicFramePr>
            <a:graphicFrameLocks noGrp="1"/>
          </p:cNvGraphicFramePr>
          <p:nvPr>
            <p:extLst>
              <p:ext uri="{D42A27DB-BD31-4B8C-83A1-F6EECF244321}">
                <p14:modId xmlns:p14="http://schemas.microsoft.com/office/powerpoint/2010/main" val="4211674049"/>
              </p:ext>
            </p:extLst>
          </p:nvPr>
        </p:nvGraphicFramePr>
        <p:xfrm>
          <a:off x="3596063" y="3484160"/>
          <a:ext cx="2929269" cy="1928804"/>
        </p:xfrm>
        <a:graphic>
          <a:graphicData uri="http://schemas.openxmlformats.org/drawingml/2006/table">
            <a:tbl>
              <a:tblPr>
                <a:tableStyleId>{5C22544A-7EE6-4342-B048-85BDC9FD1C3A}</a:tableStyleId>
              </a:tblPr>
              <a:tblGrid>
                <a:gridCol w="171718">
                  <a:extLst>
                    <a:ext uri="{9D8B030D-6E8A-4147-A177-3AD203B41FA5}">
                      <a16:colId xmlns:a16="http://schemas.microsoft.com/office/drawing/2014/main" val="3426252026"/>
                    </a:ext>
                  </a:extLst>
                </a:gridCol>
                <a:gridCol w="2757551">
                  <a:extLst>
                    <a:ext uri="{9D8B030D-6E8A-4147-A177-3AD203B41FA5}">
                      <a16:colId xmlns:a16="http://schemas.microsoft.com/office/drawing/2014/main" val="1610370648"/>
                    </a:ext>
                  </a:extLst>
                </a:gridCol>
              </a:tblGrid>
              <a:tr h="214244">
                <a:tc gridSpan="2">
                  <a:txBody>
                    <a:bodyPr/>
                    <a:lstStyle/>
                    <a:p>
                      <a:pPr algn="l" fontAlgn="ctr"/>
                      <a:r>
                        <a:rPr lang="en-US" sz="600" b="1" u="none" strike="noStrike" dirty="0">
                          <a:effectLst/>
                        </a:rPr>
                        <a:t>Pillar 4: CRITICAL INFRASTRUCTURE</a:t>
                      </a:r>
                    </a:p>
                  </a:txBody>
                  <a:tcPr marL="0" marR="0" marT="0" marB="0" anchor="ctr"/>
                </a:tc>
                <a:tc hMerge="1">
                  <a:txBody>
                    <a:bodyPr/>
                    <a:lstStyle/>
                    <a:p>
                      <a:endParaRPr/>
                    </a:p>
                  </a:txBody>
                  <a:tcPr marL="0" marR="0" marT="0" marB="0" anchor="ctr"/>
                </a:tc>
                <a:extLst>
                  <a:ext uri="{0D108BD9-81ED-4DB2-BD59-A6C34878D82A}">
                    <a16:rowId xmlns:a16="http://schemas.microsoft.com/office/drawing/2014/main" val="1296607939"/>
                  </a:ext>
                </a:extLst>
              </a:tr>
              <a:tr h="429096">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4. 1</a:t>
                      </a:r>
                    </a:p>
                  </a:txBody>
                  <a:tcPr marL="0" marR="0" marT="0" marB="0" anchor="ct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Improved access to gender and diversity responsive WASH</a:t>
                      </a:r>
                      <a:br>
                        <a:rPr lang="en-US" sz="700" b="0" i="0" u="none" strike="noStrike" kern="1200" dirty="0">
                          <a:solidFill>
                            <a:srgbClr val="000000"/>
                          </a:solidFill>
                          <a:effectLst/>
                          <a:latin typeface="Calibri" panose="020F0502020204030204" pitchFamily="34" charset="0"/>
                          <a:ea typeface="+mn-ea"/>
                          <a:cs typeface="+mn-cs"/>
                        </a:rPr>
                      </a:br>
                      <a:r>
                        <a:rPr lang="en-US" sz="700" b="0" i="0" u="none" strike="noStrike" kern="1200" dirty="0">
                          <a:solidFill>
                            <a:srgbClr val="000000"/>
                          </a:solidFill>
                          <a:effectLst/>
                          <a:latin typeface="Calibri" panose="020F0502020204030204" pitchFamily="34" charset="0"/>
                          <a:ea typeface="+mn-ea"/>
                          <a:cs typeface="+mn-cs"/>
                        </a:rPr>
                        <a:t>facilities by refugees and host</a:t>
                      </a:r>
                      <a:br>
                        <a:rPr lang="en-US" sz="700" b="0" i="0" u="none" strike="noStrike" kern="1200" dirty="0">
                          <a:solidFill>
                            <a:srgbClr val="000000"/>
                          </a:solidFill>
                          <a:effectLst/>
                          <a:latin typeface="Calibri" panose="020F0502020204030204" pitchFamily="34" charset="0"/>
                          <a:ea typeface="+mn-ea"/>
                          <a:cs typeface="+mn-cs"/>
                        </a:rPr>
                      </a:br>
                      <a:r>
                        <a:rPr lang="en-US" sz="700" b="0" i="0" u="none" strike="noStrike" kern="1200" dirty="0">
                          <a:solidFill>
                            <a:srgbClr val="000000"/>
                          </a:solidFill>
                          <a:effectLst/>
                          <a:latin typeface="Calibri" panose="020F0502020204030204" pitchFamily="34" charset="0"/>
                          <a:ea typeface="+mn-ea"/>
                          <a:cs typeface="+mn-cs"/>
                        </a:rPr>
                        <a:t>communities"</a:t>
                      </a:r>
                    </a:p>
                  </a:txBody>
                  <a:tcPr marL="0" marR="0" marT="0" marB="0" anchor="ctr"/>
                </a:tc>
                <a:extLst>
                  <a:ext uri="{0D108BD9-81ED-4DB2-BD59-A6C34878D82A}">
                    <a16:rowId xmlns:a16="http://schemas.microsoft.com/office/drawing/2014/main" val="500389150"/>
                  </a:ext>
                </a:extLst>
              </a:tr>
              <a:tr h="428488">
                <a:tc>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4.2</a:t>
                      </a:r>
                    </a:p>
                  </a:txBody>
                  <a:tcPr marL="0" marR="0" marT="0" marB="0" anchor="ct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Capacity building for government institution at state and federal level and Youth on green/climate sensitive water facilities maintenance and waste management</a:t>
                      </a:r>
                    </a:p>
                  </a:txBody>
                  <a:tcPr marL="0" marR="0" marT="0" marB="0" anchor="ctr"/>
                </a:tc>
                <a:extLst>
                  <a:ext uri="{0D108BD9-81ED-4DB2-BD59-A6C34878D82A}">
                    <a16:rowId xmlns:a16="http://schemas.microsoft.com/office/drawing/2014/main" val="300797688"/>
                  </a:ext>
                </a:extLst>
              </a:tr>
              <a:tr h="214244">
                <a:tc rowSpan="2">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4.3</a:t>
                      </a:r>
                    </a:p>
                  </a:txBody>
                  <a:tcPr marL="0" marR="0" marT="0" marB="0" anchor="ct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Provision of affordable and sustainable housing options</a:t>
                      </a:r>
                    </a:p>
                  </a:txBody>
                  <a:tcPr marL="0" marR="0" marT="0" marB="0" anchor="ctr"/>
                </a:tc>
                <a:extLst>
                  <a:ext uri="{0D108BD9-81ED-4DB2-BD59-A6C34878D82A}">
                    <a16:rowId xmlns:a16="http://schemas.microsoft.com/office/drawing/2014/main" val="1237321204"/>
                  </a:ext>
                </a:extLst>
              </a:tr>
              <a:tr h="214244">
                <a:tc vMerge="1">
                  <a:txBody>
                    <a:bodyPr/>
                    <a:lstStyle/>
                    <a:p>
                      <a:endParaRPr lang="es-ES"/>
                    </a:p>
                  </a:txBody>
                  <a:tcP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Policy advocacy and coordination</a:t>
                      </a:r>
                    </a:p>
                  </a:txBody>
                  <a:tcPr marL="0" marR="0" marT="0" marB="0" anchor="ctr"/>
                </a:tc>
                <a:extLst>
                  <a:ext uri="{0D108BD9-81ED-4DB2-BD59-A6C34878D82A}">
                    <a16:rowId xmlns:a16="http://schemas.microsoft.com/office/drawing/2014/main" val="2569494716"/>
                  </a:ext>
                </a:extLst>
              </a:tr>
              <a:tr h="214244">
                <a:tc rowSpan="2">
                  <a:txBody>
                    <a:bodyPr/>
                    <a:lstStyle/>
                    <a:p>
                      <a:pPr marL="0" algn="ctr"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4.4</a:t>
                      </a:r>
                      <a:br>
                        <a:rPr lang="en-US" sz="700" b="0" i="0" u="none" strike="noStrike" kern="1200" dirty="0">
                          <a:solidFill>
                            <a:srgbClr val="000000"/>
                          </a:solidFill>
                          <a:effectLst/>
                          <a:latin typeface="Calibri" panose="020F0502020204030204" pitchFamily="34" charset="0"/>
                          <a:ea typeface="+mn-ea"/>
                          <a:cs typeface="+mn-cs"/>
                        </a:rPr>
                      </a:br>
                      <a:endParaRPr lang="en-US" sz="700" b="0" i="0" u="none" strike="noStrike" kern="1200" dirty="0">
                        <a:solidFill>
                          <a:srgbClr val="000000"/>
                        </a:solidFill>
                        <a:effectLst/>
                        <a:latin typeface="Calibri" panose="020F0502020204030204" pitchFamily="34" charset="0"/>
                        <a:ea typeface="+mn-ea"/>
                        <a:cs typeface="+mn-cs"/>
                      </a:endParaRPr>
                    </a:p>
                  </a:txBody>
                  <a:tcPr marL="0" marR="0" marT="0" marB="0" anchor="ctr"/>
                </a:tc>
                <a:tc>
                  <a:txBody>
                    <a:bodyPr/>
                    <a:lstStyle/>
                    <a:p>
                      <a:pPr marL="0" algn="l" defTabSz="912114" rtl="0" eaLnBrk="1" fontAlgn="ctr" latinLnBrk="0" hangingPunct="1">
                        <a:buNone/>
                      </a:pPr>
                      <a:r>
                        <a:rPr lang="en-US" sz="700" b="0" i="0" u="none" strike="noStrike" kern="1200" dirty="0">
                          <a:solidFill>
                            <a:srgbClr val="000000"/>
                          </a:solidFill>
                          <a:effectLst/>
                          <a:latin typeface="Calibri" panose="020F0502020204030204" pitchFamily="34" charset="0"/>
                          <a:ea typeface="+mn-ea"/>
                          <a:cs typeface="+mn-cs"/>
                        </a:rPr>
                        <a:t>Youth engaged on resilience and self-empowerment digital connectivity </a:t>
                      </a:r>
                    </a:p>
                  </a:txBody>
                  <a:tcPr marL="0" marR="0" marT="0" marB="0" anchor="ctr"/>
                </a:tc>
                <a:extLst>
                  <a:ext uri="{0D108BD9-81ED-4DB2-BD59-A6C34878D82A}">
                    <a16:rowId xmlns:a16="http://schemas.microsoft.com/office/drawing/2014/main" val="1468609543"/>
                  </a:ext>
                </a:extLst>
              </a:tr>
              <a:tr h="214244">
                <a:tc vMerge="1">
                  <a:txBody>
                    <a:bodyPr/>
                    <a:lstStyle/>
                    <a:p>
                      <a:endParaRPr lang="es-ES"/>
                    </a:p>
                  </a:txBody>
                  <a:tcPr/>
                </a:tc>
                <a:tc>
                  <a:txBody>
                    <a:bodyPr/>
                    <a:lstStyle/>
                    <a:p>
                      <a:pPr marL="0" algn="l" defTabSz="912114" rtl="0" eaLnBrk="1" fontAlgn="ctr" latinLnBrk="0" hangingPunct="1">
                        <a:buNone/>
                      </a:pPr>
                      <a:r>
                        <a:rPr lang="en-US" sz="700" b="0" i="0" u="none" strike="noStrike" kern="1200" dirty="0" err="1">
                          <a:solidFill>
                            <a:srgbClr val="000000"/>
                          </a:solidFill>
                          <a:effectLst/>
                          <a:latin typeface="Calibri" panose="020F0502020204030204" pitchFamily="34" charset="0"/>
                          <a:ea typeface="+mn-ea"/>
                          <a:cs typeface="+mn-cs"/>
                        </a:rPr>
                        <a:t>TechnicaL</a:t>
                      </a:r>
                      <a:r>
                        <a:rPr lang="en-US" sz="700" b="0" i="0" u="none" strike="noStrike" kern="1200" dirty="0">
                          <a:solidFill>
                            <a:srgbClr val="000000"/>
                          </a:solidFill>
                          <a:effectLst/>
                          <a:latin typeface="Calibri" panose="020F0502020204030204" pitchFamily="34" charset="0"/>
                          <a:ea typeface="+mn-ea"/>
                          <a:cs typeface="+mn-cs"/>
                        </a:rPr>
                        <a:t> support for WASH intervention</a:t>
                      </a:r>
                    </a:p>
                  </a:txBody>
                  <a:tcPr marL="0" marR="0" marT="0" marB="0" anchor="ctr"/>
                </a:tc>
                <a:extLst>
                  <a:ext uri="{0D108BD9-81ED-4DB2-BD59-A6C34878D82A}">
                    <a16:rowId xmlns:a16="http://schemas.microsoft.com/office/drawing/2014/main" val="1054512880"/>
                  </a:ext>
                </a:extLst>
              </a:tr>
            </a:tbl>
          </a:graphicData>
        </a:graphic>
      </p:graphicFrame>
      <p:sp>
        <p:nvSpPr>
          <p:cNvPr id="3" name="Rectangle 2">
            <a:extLst>
              <a:ext uri="{FF2B5EF4-FFF2-40B4-BE49-F238E27FC236}">
                <a16:creationId xmlns:a16="http://schemas.microsoft.com/office/drawing/2014/main" id="{9BD52CA9-367C-2911-08FF-8EA512DC67C6}"/>
              </a:ext>
            </a:extLst>
          </p:cNvPr>
          <p:cNvSpPr/>
          <p:nvPr/>
        </p:nvSpPr>
        <p:spPr>
          <a:xfrm>
            <a:off x="-2439" y="100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dirty="0">
              <a:latin typeface="Helvetica" pitchFamily="2" charset="0"/>
            </a:endParaRPr>
          </a:p>
        </p:txBody>
      </p:sp>
      <p:sp>
        <p:nvSpPr>
          <p:cNvPr id="9" name="TextBox 8">
            <a:extLst>
              <a:ext uri="{FF2B5EF4-FFF2-40B4-BE49-F238E27FC236}">
                <a16:creationId xmlns:a16="http://schemas.microsoft.com/office/drawing/2014/main" id="{A8B8091B-B341-672B-48D0-16535915DC07}"/>
              </a:ext>
            </a:extLst>
          </p:cNvPr>
          <p:cNvSpPr txBox="1"/>
          <p:nvPr/>
        </p:nvSpPr>
        <p:spPr>
          <a:xfrm>
            <a:off x="25692" y="74425"/>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dirty="0">
                <a:latin typeface="Helvetica" pitchFamily="2" charset="0"/>
                <a:cs typeface="Helvetica" panose="020B0604020202020204" pitchFamily="34" charset="0"/>
              </a:rPr>
              <a:t>SUDAN</a:t>
            </a:r>
            <a:endParaRPr lang="en-US" sz="600" b="1" noProof="0" dirty="0">
              <a:latin typeface="Helvetica" pitchFamily="2" charset="0"/>
              <a:cs typeface="Helvetica" panose="020B0604020202020204" pitchFamily="34" charset="0"/>
            </a:endParaRP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2881748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C7ACD-2F0A-4A0E-37F4-4FEA512A071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0E51D4B-62DA-0236-C0E6-15B25E1B59DC}"/>
              </a:ext>
            </a:extLst>
          </p:cNvPr>
          <p:cNvSpPr txBox="1"/>
          <p:nvPr/>
        </p:nvSpPr>
        <p:spPr>
          <a:xfrm>
            <a:off x="3255736" y="0"/>
            <a:ext cx="3629712" cy="707886"/>
          </a:xfrm>
          <a:prstGeom prst="rect">
            <a:avLst/>
          </a:prstGeom>
          <a:noFill/>
        </p:spPr>
        <p:txBody>
          <a:bodyPr wrap="none" rtlCol="0">
            <a:spAutoFit/>
          </a:bodyPr>
          <a:lstStyle/>
          <a:p>
            <a:r>
              <a:rPr lang="en-US" sz="4000" dirty="0"/>
              <a:t>POLICY MATRIX</a:t>
            </a:r>
          </a:p>
        </p:txBody>
      </p:sp>
      <p:graphicFrame>
        <p:nvGraphicFramePr>
          <p:cNvPr id="5" name="Table 4">
            <a:extLst>
              <a:ext uri="{FF2B5EF4-FFF2-40B4-BE49-F238E27FC236}">
                <a16:creationId xmlns:a16="http://schemas.microsoft.com/office/drawing/2014/main" id="{BFDDA851-2C15-2803-B314-6DD5D618E605}"/>
              </a:ext>
            </a:extLst>
          </p:cNvPr>
          <p:cNvGraphicFramePr>
            <a:graphicFrameLocks noGrp="1"/>
          </p:cNvGraphicFramePr>
          <p:nvPr>
            <p:extLst>
              <p:ext uri="{D42A27DB-BD31-4B8C-83A1-F6EECF244321}">
                <p14:modId xmlns:p14="http://schemas.microsoft.com/office/powerpoint/2010/main" val="2207913014"/>
              </p:ext>
            </p:extLst>
          </p:nvPr>
        </p:nvGraphicFramePr>
        <p:xfrm>
          <a:off x="132348" y="729649"/>
          <a:ext cx="9697450" cy="5958840"/>
        </p:xfrm>
        <a:graphic>
          <a:graphicData uri="http://schemas.openxmlformats.org/drawingml/2006/table">
            <a:tbl>
              <a:tblPr>
                <a:tableStyleId>{5C22544A-7EE6-4342-B048-85BDC9FD1C3A}</a:tableStyleId>
              </a:tblPr>
              <a:tblGrid>
                <a:gridCol w="1939490">
                  <a:extLst>
                    <a:ext uri="{9D8B030D-6E8A-4147-A177-3AD203B41FA5}">
                      <a16:colId xmlns:a16="http://schemas.microsoft.com/office/drawing/2014/main" val="2858080886"/>
                    </a:ext>
                  </a:extLst>
                </a:gridCol>
                <a:gridCol w="1939490">
                  <a:extLst>
                    <a:ext uri="{9D8B030D-6E8A-4147-A177-3AD203B41FA5}">
                      <a16:colId xmlns:a16="http://schemas.microsoft.com/office/drawing/2014/main" val="1618974728"/>
                    </a:ext>
                  </a:extLst>
                </a:gridCol>
                <a:gridCol w="1939490">
                  <a:extLst>
                    <a:ext uri="{9D8B030D-6E8A-4147-A177-3AD203B41FA5}">
                      <a16:colId xmlns:a16="http://schemas.microsoft.com/office/drawing/2014/main" val="2840163860"/>
                    </a:ext>
                  </a:extLst>
                </a:gridCol>
                <a:gridCol w="1939490">
                  <a:extLst>
                    <a:ext uri="{9D8B030D-6E8A-4147-A177-3AD203B41FA5}">
                      <a16:colId xmlns:a16="http://schemas.microsoft.com/office/drawing/2014/main" val="1860360308"/>
                    </a:ext>
                  </a:extLst>
                </a:gridCol>
                <a:gridCol w="1939490">
                  <a:extLst>
                    <a:ext uri="{9D8B030D-6E8A-4147-A177-3AD203B41FA5}">
                      <a16:colId xmlns:a16="http://schemas.microsoft.com/office/drawing/2014/main" val="3595746350"/>
                    </a:ext>
                  </a:extLst>
                </a:gridCol>
              </a:tblGrid>
              <a:tr h="69677">
                <a:tc>
                  <a:txBody>
                    <a:bodyPr/>
                    <a:lstStyle/>
                    <a:p>
                      <a:pPr algn="l" fontAlgn="t"/>
                      <a:r>
                        <a:rPr lang="en-US" sz="700" b="1" u="none" strike="noStrike" dirty="0">
                          <a:effectLst/>
                        </a:rPr>
                        <a:t>POLICY PRIORITIES</a:t>
                      </a:r>
                      <a:endParaRPr lang="en-US" sz="700" b="1"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n-US" sz="700" b="1" u="none" strike="noStrike" dirty="0">
                          <a:effectLst/>
                        </a:rPr>
                        <a:t>KEY CHALLENGES</a:t>
                      </a:r>
                      <a:endParaRPr lang="en-US" sz="700" b="1"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n-US" sz="700" b="1" u="none" strike="noStrike" dirty="0">
                          <a:effectLst/>
                        </a:rPr>
                        <a:t>KEY MILESTONES</a:t>
                      </a:r>
                      <a:endParaRPr lang="en-US" sz="700" b="1"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n-US" sz="700" b="1" u="none" strike="noStrike" dirty="0">
                          <a:effectLst/>
                        </a:rPr>
                        <a:t>KEY STAKEHOLDERS</a:t>
                      </a:r>
                      <a:endParaRPr lang="en-US" sz="700" b="1"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n-US" sz="700" b="1" u="none" strike="noStrike" dirty="0">
                          <a:effectLst/>
                        </a:rPr>
                        <a:t>SUPPORT THROUGH PROGRAMMING</a:t>
                      </a:r>
                      <a:endParaRPr lang="en-US" sz="700" b="1" i="0" u="none" strike="noStrike" dirty="0">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3084916799"/>
                  </a:ext>
                </a:extLst>
              </a:tr>
              <a:tr h="1162134">
                <a:tc>
                  <a:txBody>
                    <a:bodyPr/>
                    <a:lstStyle/>
                    <a:p>
                      <a:pPr algn="l" fontAlgn="ctr">
                        <a:buNone/>
                      </a:pPr>
                      <a:r>
                        <a:rPr lang="en-US" sz="600" b="1" i="0" u="none" strike="noStrike" dirty="0">
                          <a:solidFill>
                            <a:schemeClr val="tx1"/>
                          </a:solidFill>
                          <a:effectLst/>
                          <a:latin typeface="Calibri" panose="020F0502020204030204" pitchFamily="34" charset="0"/>
                        </a:rPr>
                        <a:t># 1</a:t>
                      </a:r>
                      <a:r>
                        <a:rPr lang="en-US" sz="600" b="0" i="0" u="none" strike="noStrike" dirty="0">
                          <a:solidFill>
                            <a:schemeClr val="tx1"/>
                          </a:solidFill>
                          <a:effectLst/>
                          <a:latin typeface="Calibri" panose="020F0502020204030204" pitchFamily="34" charset="0"/>
                        </a:rPr>
                        <a:t>.Refugees enjoy enhanced and unhindered access to asylum, including status determination, birth registration and documentation, inclusion in social services and can access durable solutions </a:t>
                      </a:r>
                    </a:p>
                  </a:txBody>
                  <a:tcPr marL="0" marR="0" marT="0" marB="0" anchor="ctr">
                    <a:solidFill>
                      <a:schemeClr val="accent5">
                        <a:lumMod val="20000"/>
                        <a:lumOff val="80000"/>
                      </a:schemeClr>
                    </a:solidFill>
                  </a:tcPr>
                </a:tc>
                <a:tc>
                  <a:txBody>
                    <a:bodyPr/>
                    <a:lstStyle/>
                    <a:p>
                      <a:pPr algn="l" fontAlgn="ctr">
                        <a:buNone/>
                      </a:pPr>
                      <a:r>
                        <a:rPr lang="en-US" sz="600" b="0" i="0" u="none" strike="noStrike" dirty="0">
                          <a:solidFill>
                            <a:schemeClr val="tx1"/>
                          </a:solidFill>
                          <a:effectLst/>
                          <a:latin typeface="Calibri" panose="020F0502020204030204" pitchFamily="34" charset="0"/>
                        </a:rPr>
                        <a:t>Encampment policy </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New restrictions on movements  for FDPs/curfews in imposed in some locations</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Low capacity by the relevant  government department  to carry out registration, Judiciary, civil  registry due to displacement  of key policy/technical staff </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Uncertainty in  country  security in the near future.</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Lack of enabling environment for durable solution in the countries of origin </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Conflicting regulation on the age limit for free birth registration and bureaucratic impediments for refugee birth registration</a:t>
                      </a:r>
                      <a:br>
                        <a:rPr lang="en-US" sz="600" b="0" i="0" u="none" strike="noStrike" dirty="0">
                          <a:solidFill>
                            <a:schemeClr val="tx1"/>
                          </a:solidFill>
                          <a:effectLst/>
                          <a:latin typeface="Calibri" panose="020F0502020204030204" pitchFamily="34" charset="0"/>
                        </a:rPr>
                      </a:br>
                      <a:endParaRPr lang="en-US" sz="600" b="0" i="0" u="none" strike="noStrike" dirty="0">
                        <a:solidFill>
                          <a:schemeClr val="tx1"/>
                        </a:solidFill>
                        <a:effectLst/>
                        <a:latin typeface="Calibri" panose="020F0502020204030204" pitchFamily="34" charset="0"/>
                      </a:endParaRPr>
                    </a:p>
                  </a:txBody>
                  <a:tcPr marL="0" marR="0" marT="0" marB="0" anchor="ctr">
                    <a:solidFill>
                      <a:schemeClr val="accent5">
                        <a:lumMod val="20000"/>
                        <a:lumOff val="80000"/>
                      </a:schemeClr>
                    </a:solidFill>
                  </a:tcPr>
                </a:tc>
                <a:tc>
                  <a:txBody>
                    <a:bodyPr/>
                    <a:lstStyle/>
                    <a:p>
                      <a:pPr algn="l" fontAlgn="ctr">
                        <a:buNone/>
                      </a:pP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By the end of 2024, relevant entities in the targeted states (Kassala and WN), law enforcement agencies, HAC, </a:t>
                      </a:r>
                      <a:r>
                        <a:rPr lang="en-US" sz="600" b="0" i="0" u="none" strike="noStrike" dirty="0" err="1">
                          <a:solidFill>
                            <a:schemeClr val="tx1"/>
                          </a:solidFill>
                          <a:effectLst/>
                          <a:latin typeface="Calibri" panose="020F0502020204030204" pitchFamily="34" charset="0"/>
                        </a:rPr>
                        <a:t>CoR</a:t>
                      </a:r>
                      <a:r>
                        <a:rPr lang="en-US" sz="600" b="0" i="0" u="none" strike="noStrike" dirty="0">
                          <a:solidFill>
                            <a:schemeClr val="tx1"/>
                          </a:solidFill>
                          <a:effectLst/>
                          <a:latin typeface="Calibri" panose="020F0502020204030204" pitchFamily="34" charset="0"/>
                        </a:rPr>
                        <a:t>, judiciary and immigration officials will be sensitized on the IGAD protocol on free movement.</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By the end of 2025, the government will adopt a national plan for counter-trafficking which takes into account specific situation of forcibly displaced including newly displaced refugees, protracted refugees, and IDPs, upon re-establishing the functional federal state and relevant line ministry. </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By the end of 2026, refugee and host community children have access to free birth registration, and regulations on free birth registration for refugees will be aligned with the host community regulations by the government civil registry in line with the Sudan GRF  2019 pledge.</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By the end of 2026, UNHCR  in collaboration with </a:t>
                      </a:r>
                      <a:r>
                        <a:rPr lang="en-US" sz="600" b="0" i="0" u="none" strike="noStrike" dirty="0" err="1">
                          <a:solidFill>
                            <a:schemeClr val="tx1"/>
                          </a:solidFill>
                          <a:effectLst/>
                          <a:latin typeface="Calibri" panose="020F0502020204030204" pitchFamily="34" charset="0"/>
                        </a:rPr>
                        <a:t>CoR</a:t>
                      </a:r>
                      <a:r>
                        <a:rPr lang="en-US" sz="600" b="0" i="0" u="none" strike="noStrike" dirty="0">
                          <a:solidFill>
                            <a:schemeClr val="tx1"/>
                          </a:solidFill>
                          <a:effectLst/>
                          <a:latin typeface="Calibri" panose="020F0502020204030204" pitchFamily="34" charset="0"/>
                        </a:rPr>
                        <a:t> will  make significant steps in formulation of the Sudan national durable solution Plan ( IGAD-led) upon the  resumptions of the federal state functions by the government of Sudan.</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By the end of 2027, Prospect partners, in collaboration with the relevant line ministries, have developed an action plan for the implementation of the IGAD regional Refugee Management policy. </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By the end of 2027, significant steps  will be taken towards the adoption of re-configured national action plan on protection of civilians that takes into account specific situation of new refugees, protracted refugees and IDPs.</a:t>
                      </a:r>
                    </a:p>
                  </a:txBody>
                  <a:tcPr marL="0" marR="0" marT="0" marB="0" anchor="ctr">
                    <a:solidFill>
                      <a:schemeClr val="accent5">
                        <a:lumMod val="20000"/>
                        <a:lumOff val="80000"/>
                      </a:schemeClr>
                    </a:solidFill>
                  </a:tcPr>
                </a:tc>
                <a:tc>
                  <a:txBody>
                    <a:bodyPr/>
                    <a:lstStyle/>
                    <a:p>
                      <a:pPr algn="l" fontAlgn="ctr">
                        <a:buNone/>
                      </a:pPr>
                      <a:br>
                        <a:rPr lang="en-US" sz="600" b="0" i="0" u="none" strike="noStrike" dirty="0">
                          <a:solidFill>
                            <a:schemeClr val="tx1"/>
                          </a:solidFill>
                          <a:effectLst/>
                          <a:latin typeface="Calibri" panose="020F0502020204030204" pitchFamily="34" charset="0"/>
                        </a:rPr>
                      </a:br>
                      <a:r>
                        <a:rPr lang="en-US" sz="600" b="1" i="0" u="none" strike="noStrike" dirty="0">
                          <a:solidFill>
                            <a:schemeClr val="tx1"/>
                          </a:solidFill>
                          <a:effectLst/>
                          <a:latin typeface="Calibri" panose="020F0502020204030204" pitchFamily="34" charset="0"/>
                        </a:rPr>
                        <a:t>"</a:t>
                      </a:r>
                      <a:r>
                        <a:rPr lang="en-US" sz="600" b="0" i="0" u="none" strike="noStrike" dirty="0" err="1">
                          <a:solidFill>
                            <a:schemeClr val="tx1"/>
                          </a:solidFill>
                          <a:effectLst/>
                          <a:latin typeface="Calibri" panose="020F0502020204030204" pitchFamily="34" charset="0"/>
                        </a:rPr>
                        <a:t>CoR</a:t>
                      </a:r>
                      <a:r>
                        <a:rPr lang="en-US" sz="600" b="0" i="0" u="none" strike="noStrike" dirty="0">
                          <a:solidFill>
                            <a:schemeClr val="tx1"/>
                          </a:solidFill>
                          <a:effectLst/>
                          <a:latin typeface="Calibri" panose="020F0502020204030204" pitchFamily="34" charset="0"/>
                        </a:rPr>
                        <a:t>,  Council of Ministers,  Ministry of Interior, Ministry of Social welfare development, IGAD, EU, UNCT country team</a:t>
                      </a:r>
                      <a:r>
                        <a:rPr lang="en-US" sz="600" b="1" i="0" u="none" strike="noStrike" dirty="0">
                          <a:solidFill>
                            <a:schemeClr val="tx1"/>
                          </a:solidFill>
                          <a:effectLst/>
                          <a:latin typeface="Calibri" panose="020F0502020204030204" pitchFamily="34" charset="0"/>
                        </a:rPr>
                        <a:t>, </a:t>
                      </a:r>
                      <a:br>
                        <a:rPr lang="en-US" sz="600" b="1"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UNHRC, UNICREF , ILO </a:t>
                      </a:r>
                      <a:br>
                        <a:rPr lang="en-US" sz="600" b="0" i="0" u="none" strike="noStrike" dirty="0">
                          <a:solidFill>
                            <a:schemeClr val="tx1"/>
                          </a:solidFill>
                          <a:effectLst/>
                          <a:latin typeface="Calibri" panose="020F0502020204030204" pitchFamily="34" charset="0"/>
                        </a:rPr>
                      </a:br>
                      <a:br>
                        <a:rPr lang="en-US" sz="600" b="1" i="0" u="none" strike="noStrike" dirty="0">
                          <a:solidFill>
                            <a:schemeClr val="tx1"/>
                          </a:solidFill>
                          <a:effectLst/>
                          <a:latin typeface="Calibri" panose="020F0502020204030204" pitchFamily="34" charset="0"/>
                        </a:rPr>
                      </a:br>
                      <a:br>
                        <a:rPr lang="en-US" sz="600" b="1" i="0" u="none" strike="noStrike" dirty="0">
                          <a:solidFill>
                            <a:schemeClr val="tx1"/>
                          </a:solidFill>
                          <a:effectLst/>
                          <a:latin typeface="Calibri" panose="020F0502020204030204" pitchFamily="34" charset="0"/>
                        </a:rPr>
                      </a:br>
                      <a:endParaRPr lang="en-US" sz="600" b="0" i="0" u="none" strike="noStrike" dirty="0">
                        <a:solidFill>
                          <a:schemeClr val="tx1"/>
                        </a:solidFill>
                        <a:effectLst/>
                        <a:latin typeface="Calibri" panose="020F0502020204030204" pitchFamily="34" charset="0"/>
                      </a:endParaRPr>
                    </a:p>
                  </a:txBody>
                  <a:tcPr marL="0" marR="0" marT="0" marB="0" anchor="ctr">
                    <a:solidFill>
                      <a:schemeClr val="accent5">
                        <a:lumMod val="20000"/>
                        <a:lumOff val="80000"/>
                      </a:schemeClr>
                    </a:solidFill>
                  </a:tcPr>
                </a:tc>
                <a:tc>
                  <a:txBody>
                    <a:bodyPr/>
                    <a:lstStyle/>
                    <a:p>
                      <a:pPr algn="l" fontAlgn="ctr">
                        <a:buNone/>
                      </a:pPr>
                      <a:r>
                        <a:rPr lang="en-US" sz="600" b="0" i="0" u="none" strike="noStrike" dirty="0">
                          <a:solidFill>
                            <a:schemeClr val="tx1"/>
                          </a:solidFill>
                          <a:effectLst/>
                          <a:latin typeface="Calibri" panose="020F0502020204030204" pitchFamily="34" charset="0"/>
                        </a:rPr>
                        <a:t>Institutional strengthening of the relevant line ministries -  civil registry, judicial and law enforcement agencies at the state and national levels to enhance access to services and rights for FDPs. The main intervention will include capacity building (asylum, child protection, refugee protection), infrastructure upgrades, and equipment.</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Programming interventions geared at transforming camps into integrated settlements that allow access to social services for both refugees and hosts. Settlements will offer refugees and host communities more opportunities to live independent and productive lives. They create a sense of community and long-term stability and provide shared access to basic services and livelihood opportunities. Settlements also offer opportunities for education and skill-building, which can help refugees become self-sufficient and integrate into their new society. They also offer more privacy and security for refugees.</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Enhanced community engagement via community networks and refugee/IDP-led organizations. The </a:t>
                      </a:r>
                      <a:r>
                        <a:rPr lang="en-US" sz="600" b="0" i="0" u="none" strike="noStrike" dirty="0" err="1">
                          <a:solidFill>
                            <a:schemeClr val="tx1"/>
                          </a:solidFill>
                          <a:effectLst/>
                          <a:latin typeface="Calibri" panose="020F0502020204030204" pitchFamily="34" charset="0"/>
                        </a:rPr>
                        <a:t>Propscts</a:t>
                      </a:r>
                      <a:r>
                        <a:rPr lang="en-US" sz="600" b="0" i="0" u="none" strike="noStrike" dirty="0">
                          <a:solidFill>
                            <a:schemeClr val="tx1"/>
                          </a:solidFill>
                          <a:effectLst/>
                          <a:latin typeface="Calibri" panose="020F0502020204030204" pitchFamily="34" charset="0"/>
                        </a:rPr>
                        <a:t> will mainly seek to establish/strengthen the networks and their capacity and provide support to ensure their functionality. </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Capacity development of authorities on international refugee protection and practices to implement relevant provisions under Sudan-South Sudan Solutions Initiate </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GCR; Country Roadmap                                                                                                                Programming support to strengthen inclusive birth registration and ID systems (UNICEF, UNHCR).   This will include support to the civil registry  to be able to issue   civic documents for  national and FDPs.</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a:t>
                      </a:r>
                    </a:p>
                  </a:txBody>
                  <a:tcPr marL="0" marR="0" marT="0" marB="0" anchor="ctr">
                    <a:solidFill>
                      <a:schemeClr val="accent5">
                        <a:lumMod val="20000"/>
                        <a:lumOff val="80000"/>
                      </a:schemeClr>
                    </a:solidFill>
                  </a:tcPr>
                </a:tc>
                <a:extLst>
                  <a:ext uri="{0D108BD9-81ED-4DB2-BD59-A6C34878D82A}">
                    <a16:rowId xmlns:a16="http://schemas.microsoft.com/office/drawing/2014/main" val="4265270243"/>
                  </a:ext>
                </a:extLst>
              </a:tr>
              <a:tr h="1162134">
                <a:tc>
                  <a:txBody>
                    <a:bodyPr/>
                    <a:lstStyle/>
                    <a:p>
                      <a:pPr algn="l" fontAlgn="ctr">
                        <a:buNone/>
                      </a:pPr>
                      <a:r>
                        <a:rPr lang="en-US" sz="600" b="1" i="0" u="none" strike="noStrike" dirty="0">
                          <a:solidFill>
                            <a:schemeClr val="tx1"/>
                          </a:solidFill>
                          <a:effectLst/>
                          <a:latin typeface="Calibri" panose="020F0502020204030204" pitchFamily="34" charset="0"/>
                        </a:rPr>
                        <a:t>#.2</a:t>
                      </a:r>
                      <a:r>
                        <a:rPr lang="en-US" sz="600" b="0" i="0" u="none" strike="noStrike" dirty="0">
                          <a:solidFill>
                            <a:schemeClr val="tx1"/>
                          </a:solidFill>
                          <a:effectLst/>
                          <a:latin typeface="Calibri" panose="020F0502020204030204" pitchFamily="34" charset="0"/>
                        </a:rPr>
                        <a:t>.Access to the national education system for FDPs enhanced through inclusive policy formulation  and programming at all levels of </a:t>
                      </a:r>
                      <a:r>
                        <a:rPr lang="en-US" sz="600" b="0" i="0" u="none" strike="noStrike" dirty="0" err="1">
                          <a:solidFill>
                            <a:schemeClr val="tx1"/>
                          </a:solidFill>
                          <a:effectLst/>
                          <a:latin typeface="Calibri" panose="020F0502020204030204" pitchFamily="34" charset="0"/>
                        </a:rPr>
                        <a:t>MoE</a:t>
                      </a:r>
                      <a:r>
                        <a:rPr lang="en-US" sz="600" b="0" i="0" u="none" strike="noStrike" dirty="0">
                          <a:solidFill>
                            <a:schemeClr val="tx1"/>
                          </a:solidFill>
                          <a:effectLst/>
                          <a:latin typeface="Calibri" panose="020F0502020204030204" pitchFamily="34" charset="0"/>
                        </a:rPr>
                        <a:t> . </a:t>
                      </a:r>
                    </a:p>
                  </a:txBody>
                  <a:tcPr marL="0" marR="0" marT="0" marB="0" anchor="ctr">
                    <a:solidFill>
                      <a:schemeClr val="accent1">
                        <a:lumMod val="20000"/>
                        <a:lumOff val="80000"/>
                      </a:schemeClr>
                    </a:solidFill>
                  </a:tcPr>
                </a:tc>
                <a:tc>
                  <a:txBody>
                    <a:bodyPr/>
                    <a:lstStyle/>
                    <a:p>
                      <a:pPr algn="l" fontAlgn="ctr">
                        <a:buNone/>
                      </a:pP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High-turnover of </a:t>
                      </a:r>
                      <a:r>
                        <a:rPr lang="en-US" sz="600" b="0" i="0" u="none" strike="noStrike" dirty="0" err="1">
                          <a:solidFill>
                            <a:schemeClr val="tx1"/>
                          </a:solidFill>
                          <a:effectLst/>
                          <a:latin typeface="Calibri" panose="020F0502020204030204" pitchFamily="34" charset="0"/>
                        </a:rPr>
                        <a:t>MoE</a:t>
                      </a:r>
                      <a:r>
                        <a:rPr lang="en-US" sz="600" b="0" i="0" u="none" strike="noStrike" dirty="0">
                          <a:solidFill>
                            <a:schemeClr val="tx1"/>
                          </a:solidFill>
                          <a:effectLst/>
                          <a:latin typeface="Calibri" panose="020F0502020204030204" pitchFamily="34" charset="0"/>
                        </a:rPr>
                        <a:t> staff responsible for refugee inclusion  at all levels of education</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Displaced   policy/technical federal Ministry of Education  officials  due to current  conflict.</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Commission  of Refugees resistance on advancement   of  refugee inclusion agenda without parliamentary approval  of GCR pledge.</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Lack of a strategic framework and policy to support the implementation skills programme and TVET in Sudan                                                                                   </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Lack of updated curricula and certification mechanism with in the skills and TVET system.</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Uncertainty of the future of Republic of Sudan as an IGAD member state. </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a:t>
                      </a:r>
                    </a:p>
                  </a:txBody>
                  <a:tcPr marL="0" marR="0" marT="0" marB="0" anchor="ctr">
                    <a:solidFill>
                      <a:schemeClr val="accent1">
                        <a:lumMod val="20000"/>
                        <a:lumOff val="80000"/>
                      </a:schemeClr>
                    </a:solidFill>
                  </a:tcPr>
                </a:tc>
                <a:tc>
                  <a:txBody>
                    <a:bodyPr/>
                    <a:lstStyle/>
                    <a:p>
                      <a:pPr algn="l" fontAlgn="ctr">
                        <a:buNone/>
                      </a:pP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2,1 By the end of 2024, the state  </a:t>
                      </a:r>
                      <a:r>
                        <a:rPr lang="en-US" sz="600" b="0" i="0" u="none" strike="noStrike" dirty="0" err="1">
                          <a:solidFill>
                            <a:schemeClr val="tx1"/>
                          </a:solidFill>
                          <a:effectLst/>
                          <a:latin typeface="Calibri" panose="020F0502020204030204" pitchFamily="34" charset="0"/>
                        </a:rPr>
                        <a:t>MoE</a:t>
                      </a:r>
                      <a:r>
                        <a:rPr lang="en-US" sz="600" b="0" i="0" u="none" strike="noStrike" dirty="0">
                          <a:solidFill>
                            <a:schemeClr val="tx1"/>
                          </a:solidFill>
                          <a:effectLst/>
                          <a:latin typeface="Calibri" panose="020F0502020204030204" pitchFamily="34" charset="0"/>
                        </a:rPr>
                        <a:t> education and partner plans and education coordination mechanisms established will include FDPs to catalyze the incorporation of FDs in the national system. </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2.2 By the end of 2025, new national transitional education plans and Education Sector Plans initiated by the Local Education Group and </a:t>
                      </a:r>
                      <a:r>
                        <a:rPr lang="en-US" sz="600" b="0" i="0" u="none" strike="noStrike" dirty="0" err="1">
                          <a:solidFill>
                            <a:schemeClr val="tx1"/>
                          </a:solidFill>
                          <a:effectLst/>
                          <a:latin typeface="Calibri" panose="020F0502020204030204" pitchFamily="34" charset="0"/>
                        </a:rPr>
                        <a:t>MoE</a:t>
                      </a:r>
                      <a:r>
                        <a:rPr lang="en-US" sz="600" b="0" i="0" u="none" strike="noStrike" dirty="0">
                          <a:solidFill>
                            <a:schemeClr val="tx1"/>
                          </a:solidFill>
                          <a:effectLst/>
                          <a:latin typeface="Calibri" panose="020F0502020204030204" pitchFamily="34" charset="0"/>
                        </a:rPr>
                        <a:t> at the state and national levels will integrate non-formal and formal education FDPs.</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2.4 By the end of   2026, the Revised Sudan National Strategy and Costed Plan of Action for Refugee's Education will </a:t>
                      </a:r>
                      <a:r>
                        <a:rPr lang="en-US" sz="600" b="0" i="0" u="none" strike="noStrike" dirty="0" err="1">
                          <a:solidFill>
                            <a:schemeClr val="tx1"/>
                          </a:solidFill>
                          <a:effectLst/>
                          <a:latin typeface="Calibri" panose="020F0502020204030204" pitchFamily="34" charset="0"/>
                        </a:rPr>
                        <a:t>will</a:t>
                      </a:r>
                      <a:r>
                        <a:rPr lang="en-US" sz="600" b="0" i="0" u="none" strike="noStrike" dirty="0">
                          <a:solidFill>
                            <a:schemeClr val="tx1"/>
                          </a:solidFill>
                          <a:effectLst/>
                          <a:latin typeface="Calibri" panose="020F0502020204030204" pitchFamily="34" charset="0"/>
                        </a:rPr>
                        <a:t> be adopted federal </a:t>
                      </a:r>
                      <a:r>
                        <a:rPr lang="en-US" sz="600" b="0" i="0" u="none" strike="noStrike" dirty="0" err="1">
                          <a:solidFill>
                            <a:schemeClr val="tx1"/>
                          </a:solidFill>
                          <a:effectLst/>
                          <a:latin typeface="Calibri" panose="020F0502020204030204" pitchFamily="34" charset="0"/>
                        </a:rPr>
                        <a:t>MoE</a:t>
                      </a:r>
                      <a:r>
                        <a:rPr lang="en-US" sz="600" b="0" i="0" u="none" strike="noStrike" dirty="0">
                          <a:solidFill>
                            <a:schemeClr val="tx1"/>
                          </a:solidFill>
                          <a:effectLst/>
                          <a:latin typeface="Calibri" panose="020F0502020204030204" pitchFamily="34" charset="0"/>
                        </a:rPr>
                        <a:t> once operational.</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2.4 By the end of 2026, a harmonized skills development and TVET Policy will be drafted   by  </a:t>
                      </a:r>
                      <a:r>
                        <a:rPr lang="en-US" sz="600" b="0" i="0" u="none" strike="noStrike" dirty="0" err="1">
                          <a:solidFill>
                            <a:schemeClr val="tx1"/>
                          </a:solidFill>
                          <a:effectLst/>
                          <a:latin typeface="Calibri" panose="020F0502020204030204" pitchFamily="34" charset="0"/>
                        </a:rPr>
                        <a:t>Minsitry</a:t>
                      </a:r>
                      <a:r>
                        <a:rPr lang="en-US" sz="600" b="0" i="0" u="none" strike="noStrike" dirty="0">
                          <a:solidFill>
                            <a:schemeClr val="tx1"/>
                          </a:solidFill>
                          <a:effectLst/>
                          <a:latin typeface="Calibri" panose="020F0502020204030204" pitchFamily="34" charset="0"/>
                        </a:rPr>
                        <a:t> of  </a:t>
                      </a:r>
                      <a:r>
                        <a:rPr lang="en-US" sz="600" b="0" i="0" u="none" strike="noStrike" dirty="0" err="1">
                          <a:solidFill>
                            <a:schemeClr val="tx1"/>
                          </a:solidFill>
                          <a:effectLst/>
                          <a:latin typeface="Calibri" panose="020F0502020204030204" pitchFamily="34" charset="0"/>
                        </a:rPr>
                        <a:t>of</a:t>
                      </a:r>
                      <a:r>
                        <a:rPr lang="en-US" sz="600" b="0" i="0" u="none" strike="noStrike" dirty="0">
                          <a:solidFill>
                            <a:schemeClr val="tx1"/>
                          </a:solidFill>
                          <a:effectLst/>
                          <a:latin typeface="Calibri" panose="020F0502020204030204" pitchFamily="34" charset="0"/>
                        </a:rPr>
                        <a:t> Education  and the policy adopted by end of 2027 by  development partners, Supreme Council and Technical Vocational Education and the Ministry of Education</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2.5 Development partners, state ministries, and the Federal Ministry of Education will adopt a new education, skills, TVET  training programming, and financing plan for Sudan, inclusive of FDPs, by the end of 2027.</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endParaRPr lang="en-US" sz="600" b="0" i="0" u="none" strike="noStrike" dirty="0">
                        <a:solidFill>
                          <a:schemeClr val="tx1"/>
                        </a:solidFill>
                        <a:effectLst/>
                        <a:latin typeface="Calibri" panose="020F0502020204030204" pitchFamily="34" charset="0"/>
                      </a:endParaRPr>
                    </a:p>
                  </a:txBody>
                  <a:tcPr marL="0" marR="0" marT="0" marB="0" anchor="ctr">
                    <a:solidFill>
                      <a:schemeClr val="accent1">
                        <a:lumMod val="20000"/>
                        <a:lumOff val="80000"/>
                      </a:schemeClr>
                    </a:solidFill>
                  </a:tcPr>
                </a:tc>
                <a:tc>
                  <a:txBody>
                    <a:bodyPr/>
                    <a:lstStyle/>
                    <a:p>
                      <a:pPr algn="l" fontAlgn="ctr">
                        <a:buNone/>
                      </a:pPr>
                      <a:r>
                        <a:rPr lang="en-US" sz="600" b="0" i="0" u="none" strike="noStrike" dirty="0">
                          <a:solidFill>
                            <a:schemeClr val="tx1"/>
                          </a:solidFill>
                          <a:effectLst/>
                          <a:latin typeface="Calibri" panose="020F0502020204030204" pitchFamily="34" charset="0"/>
                        </a:rPr>
                        <a:t>World Bank, IGAD secretariat</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Ministry of Education at all level ( federal, state and locality)</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Ministry of Finance</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COR ,LEG members ( Donors , </a:t>
                      </a:r>
                      <a:r>
                        <a:rPr lang="en-US" sz="600" b="0" i="0" u="none" strike="noStrike" dirty="0" err="1">
                          <a:solidFill>
                            <a:schemeClr val="tx1"/>
                          </a:solidFill>
                          <a:effectLst/>
                          <a:latin typeface="Calibri" panose="020F0502020204030204" pitchFamily="34" charset="0"/>
                        </a:rPr>
                        <a:t>INGos</a:t>
                      </a:r>
                      <a:r>
                        <a:rPr lang="en-US" sz="600" b="0" i="0" u="none" strike="noStrike" dirty="0">
                          <a:solidFill>
                            <a:schemeClr val="tx1"/>
                          </a:solidFill>
                          <a:effectLst/>
                          <a:latin typeface="Calibri" panose="020F0502020204030204" pitchFamily="34" charset="0"/>
                        </a:rPr>
                        <a:t> and Local NGOs, UNHCR, ILO and UNICEF </a:t>
                      </a: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 </a:t>
                      </a:r>
                    </a:p>
                  </a:txBody>
                  <a:tcPr marL="0" marR="0" marT="0" marB="0" anchor="ctr">
                    <a:solidFill>
                      <a:schemeClr val="accent1">
                        <a:lumMod val="20000"/>
                        <a:lumOff val="80000"/>
                      </a:schemeClr>
                    </a:solidFill>
                  </a:tcPr>
                </a:tc>
                <a:tc>
                  <a:txBody>
                    <a:bodyPr/>
                    <a:lstStyle/>
                    <a:p>
                      <a:pPr algn="l" fontAlgn="ctr">
                        <a:buNone/>
                      </a:pPr>
                      <a:r>
                        <a:rPr lang="en-US" sz="600" b="0" i="0" u="none" strike="noStrike" dirty="0">
                          <a:solidFill>
                            <a:schemeClr val="tx1"/>
                          </a:solidFill>
                          <a:effectLst/>
                          <a:latin typeface="Calibri" panose="020F0502020204030204" pitchFamily="34" charset="0"/>
                        </a:rPr>
                        <a:t>Mapping of existing inclusion  Practices, policies and laws  in basic education and TVET that facilitate or hinder the inclusion of FDPs education in the national system through desk review and documentation of past and present inclusive practices, existing policies and laws and inclusion with a view of identifying advocacy area and development of relevant policies </a:t>
                      </a:r>
                      <a:r>
                        <a:rPr lang="en-US" sz="600" b="0" i="0" u="none" strike="noStrike" dirty="0" err="1">
                          <a:solidFill>
                            <a:schemeClr val="tx1"/>
                          </a:solidFill>
                          <a:effectLst/>
                          <a:latin typeface="Calibri" panose="020F0502020204030204" pitchFamily="34" charset="0"/>
                        </a:rPr>
                        <a:t>idetified</a:t>
                      </a:r>
                      <a:r>
                        <a:rPr lang="en-US" sz="600" b="0" i="0" u="none" strike="noStrike" dirty="0">
                          <a:solidFill>
                            <a:schemeClr val="tx1"/>
                          </a:solidFill>
                          <a:effectLst/>
                          <a:latin typeface="Calibri" panose="020F0502020204030204" pitchFamily="34" charset="0"/>
                        </a:rPr>
                        <a:t> in the milestones. </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Programming interventions  to schools targeting both FDPs and HC after conducting baseline assessment  and mapping of the schools. </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Restoring and revitalizing schools to </a:t>
                      </a:r>
                      <a:r>
                        <a:rPr lang="en-US" sz="600" b="0" i="0" u="none" strike="noStrike" dirty="0" err="1">
                          <a:solidFill>
                            <a:schemeClr val="tx1"/>
                          </a:solidFill>
                          <a:effectLst/>
                          <a:latin typeface="Calibri" panose="020F0502020204030204" pitchFamily="34" charset="0"/>
                        </a:rPr>
                        <a:t>targetd</a:t>
                      </a:r>
                      <a:r>
                        <a:rPr lang="en-US" sz="600" b="0" i="0" u="none" strike="noStrike" dirty="0">
                          <a:solidFill>
                            <a:schemeClr val="tx1"/>
                          </a:solidFill>
                          <a:effectLst/>
                          <a:latin typeface="Calibri" panose="020F0502020204030204" pitchFamily="34" charset="0"/>
                        </a:rPr>
                        <a:t> states  to provide non-formal and formal education through PTAs and community sensitization programs and provision of teaching materials, incentive payments alongside advocacy </a:t>
                      </a:r>
                      <a:r>
                        <a:rPr lang="en-US" sz="600" b="0" i="0" u="none" strike="noStrike" dirty="0" err="1">
                          <a:solidFill>
                            <a:schemeClr val="tx1"/>
                          </a:solidFill>
                          <a:effectLst/>
                          <a:latin typeface="Calibri" panose="020F0502020204030204" pitchFamily="34" charset="0"/>
                        </a:rPr>
                        <a:t>MoE</a:t>
                      </a:r>
                      <a:r>
                        <a:rPr lang="en-US" sz="600" b="0" i="0" u="none" strike="noStrike" dirty="0">
                          <a:solidFill>
                            <a:schemeClr val="tx1"/>
                          </a:solidFill>
                          <a:effectLst/>
                          <a:latin typeface="Calibri" panose="020F0502020204030204" pitchFamily="34" charset="0"/>
                        </a:rPr>
                        <a:t> to target initiatives that lead to revamping education services at the state and national levels. </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Advocate for inclusion on refugee education in new education programming ( Plan, strategies , framework) developed by  </a:t>
                      </a:r>
                      <a:r>
                        <a:rPr lang="en-US" sz="600" b="0" i="0" u="none" strike="noStrike" dirty="0" err="1">
                          <a:solidFill>
                            <a:schemeClr val="tx1"/>
                          </a:solidFill>
                          <a:effectLst/>
                          <a:latin typeface="Calibri" panose="020F0502020204030204" pitchFamily="34" charset="0"/>
                        </a:rPr>
                        <a:t>MoE</a:t>
                      </a:r>
                      <a:r>
                        <a:rPr lang="en-US" sz="600" b="0" i="0" u="none" strike="noStrike" dirty="0">
                          <a:solidFill>
                            <a:schemeClr val="tx1"/>
                          </a:solidFill>
                          <a:effectLst/>
                          <a:latin typeface="Calibri" panose="020F0502020204030204" pitchFamily="34" charset="0"/>
                        </a:rPr>
                        <a:t>,  donors and partners through mapping out  them and taking active role  in  the development of the plans </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r>
                        <a:rPr lang="en-US" sz="600" b="0" i="0" u="none" strike="noStrike" dirty="0">
                          <a:solidFill>
                            <a:schemeClr val="tx1"/>
                          </a:solidFill>
                          <a:effectLst/>
                          <a:latin typeface="Calibri" panose="020F0502020204030204" pitchFamily="34" charset="0"/>
                        </a:rPr>
                        <a:t>Support towards reviewing expired </a:t>
                      </a:r>
                      <a:r>
                        <a:rPr lang="en-US" sz="600" b="0" i="0" u="none" strike="noStrike" dirty="0" err="1">
                          <a:solidFill>
                            <a:schemeClr val="tx1"/>
                          </a:solidFill>
                          <a:effectLst/>
                          <a:latin typeface="Calibri" panose="020F0502020204030204" pitchFamily="34" charset="0"/>
                        </a:rPr>
                        <a:t>MoE</a:t>
                      </a:r>
                      <a:r>
                        <a:rPr lang="en-US" sz="600" b="0" i="0" u="none" strike="noStrike" dirty="0">
                          <a:solidFill>
                            <a:schemeClr val="tx1"/>
                          </a:solidFill>
                          <a:effectLst/>
                          <a:latin typeface="Calibri" panose="020F0502020204030204" pitchFamily="34" charset="0"/>
                        </a:rPr>
                        <a:t> of education plans/strategies  that had inclusion of FDPs. This includes the Education sector plans at state and national level, </a:t>
                      </a:r>
                      <a:br>
                        <a:rPr lang="en-US" sz="600" b="0" i="0" u="none" strike="noStrike" dirty="0">
                          <a:solidFill>
                            <a:schemeClr val="tx1"/>
                          </a:solidFill>
                          <a:effectLst/>
                          <a:latin typeface="Calibri" panose="020F0502020204030204" pitchFamily="34" charset="0"/>
                        </a:rPr>
                      </a:br>
                      <a:br>
                        <a:rPr lang="en-US" sz="600" b="0" i="0" u="none" strike="noStrike" dirty="0">
                          <a:solidFill>
                            <a:schemeClr val="tx1"/>
                          </a:solidFill>
                          <a:effectLst/>
                          <a:latin typeface="Calibri" panose="020F0502020204030204" pitchFamily="34" charset="0"/>
                        </a:rPr>
                      </a:br>
                      <a:endParaRPr lang="en-US" sz="600" b="0" i="0" u="none" strike="noStrike" dirty="0">
                        <a:solidFill>
                          <a:schemeClr val="tx1"/>
                        </a:solidFill>
                        <a:effectLst/>
                        <a:latin typeface="Calibri" panose="020F0502020204030204" pitchFamily="34" charset="0"/>
                      </a:endParaRPr>
                    </a:p>
                  </a:txBody>
                  <a:tcPr marL="0" marR="0" marT="0" marB="0" anchor="ctr">
                    <a:solidFill>
                      <a:schemeClr val="accent1">
                        <a:lumMod val="20000"/>
                        <a:lumOff val="80000"/>
                      </a:schemeClr>
                    </a:solidFill>
                  </a:tcPr>
                </a:tc>
                <a:extLst>
                  <a:ext uri="{0D108BD9-81ED-4DB2-BD59-A6C34878D82A}">
                    <a16:rowId xmlns:a16="http://schemas.microsoft.com/office/drawing/2014/main" val="2351719048"/>
                  </a:ext>
                </a:extLst>
              </a:tr>
            </a:tbl>
          </a:graphicData>
        </a:graphic>
      </p:graphicFrame>
      <p:sp>
        <p:nvSpPr>
          <p:cNvPr id="6" name="Rectangle 5">
            <a:extLst>
              <a:ext uri="{FF2B5EF4-FFF2-40B4-BE49-F238E27FC236}">
                <a16:creationId xmlns:a16="http://schemas.microsoft.com/office/drawing/2014/main" id="{13D9820C-7422-2605-7990-9BDC60DF8F13}"/>
              </a:ext>
            </a:extLst>
          </p:cNvPr>
          <p:cNvSpPr/>
          <p:nvPr/>
        </p:nvSpPr>
        <p:spPr>
          <a:xfrm>
            <a:off x="-2439" y="100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dirty="0">
              <a:latin typeface="Helvetica" pitchFamily="2" charset="0"/>
            </a:endParaRPr>
          </a:p>
        </p:txBody>
      </p:sp>
      <p:sp>
        <p:nvSpPr>
          <p:cNvPr id="7" name="TextBox 6">
            <a:extLst>
              <a:ext uri="{FF2B5EF4-FFF2-40B4-BE49-F238E27FC236}">
                <a16:creationId xmlns:a16="http://schemas.microsoft.com/office/drawing/2014/main" id="{7AA67B7F-42D0-6236-F5AA-324BCB4A84FB}"/>
              </a:ext>
            </a:extLst>
          </p:cNvPr>
          <p:cNvSpPr txBox="1"/>
          <p:nvPr/>
        </p:nvSpPr>
        <p:spPr>
          <a:xfrm>
            <a:off x="25692" y="74425"/>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dirty="0">
                <a:latin typeface="Helvetica" pitchFamily="2" charset="0"/>
                <a:cs typeface="Helvetica" panose="020B0604020202020204" pitchFamily="34" charset="0"/>
              </a:rPr>
              <a:t>SUDAN</a:t>
            </a:r>
            <a:endParaRPr lang="en-US" sz="600" b="1" noProof="0" dirty="0">
              <a:latin typeface="Helvetica" pitchFamily="2" charset="0"/>
              <a:cs typeface="Helvetica" panose="020B0604020202020204" pitchFamily="34" charset="0"/>
            </a:endParaRP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2738037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E54A3-CB61-D927-A07F-FF580655E50F}"/>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F0B5831E-B8E4-13ED-1025-CDA478BC6354}"/>
              </a:ext>
            </a:extLst>
          </p:cNvPr>
          <p:cNvSpPr txBox="1"/>
          <p:nvPr/>
        </p:nvSpPr>
        <p:spPr>
          <a:xfrm>
            <a:off x="3255736" y="0"/>
            <a:ext cx="3629712" cy="707886"/>
          </a:xfrm>
          <a:prstGeom prst="rect">
            <a:avLst/>
          </a:prstGeom>
          <a:noFill/>
        </p:spPr>
        <p:txBody>
          <a:bodyPr wrap="none" rtlCol="0">
            <a:spAutoFit/>
          </a:bodyPr>
          <a:lstStyle/>
          <a:p>
            <a:r>
              <a:rPr lang="en-US" sz="4000" dirty="0"/>
              <a:t>POLICY MATRIX</a:t>
            </a:r>
          </a:p>
        </p:txBody>
      </p:sp>
      <p:graphicFrame>
        <p:nvGraphicFramePr>
          <p:cNvPr id="5" name="Table 4">
            <a:extLst>
              <a:ext uri="{FF2B5EF4-FFF2-40B4-BE49-F238E27FC236}">
                <a16:creationId xmlns:a16="http://schemas.microsoft.com/office/drawing/2014/main" id="{4588AE69-EE43-D167-DB1B-BA4483D23607}"/>
              </a:ext>
            </a:extLst>
          </p:cNvPr>
          <p:cNvGraphicFramePr>
            <a:graphicFrameLocks noGrp="1"/>
          </p:cNvGraphicFramePr>
          <p:nvPr>
            <p:extLst>
              <p:ext uri="{D42A27DB-BD31-4B8C-83A1-F6EECF244321}">
                <p14:modId xmlns:p14="http://schemas.microsoft.com/office/powerpoint/2010/main" val="2957817"/>
              </p:ext>
            </p:extLst>
          </p:nvPr>
        </p:nvGraphicFramePr>
        <p:xfrm>
          <a:off x="132348" y="729649"/>
          <a:ext cx="9697450" cy="5334000"/>
        </p:xfrm>
        <a:graphic>
          <a:graphicData uri="http://schemas.openxmlformats.org/drawingml/2006/table">
            <a:tbl>
              <a:tblPr>
                <a:tableStyleId>{5C22544A-7EE6-4342-B048-85BDC9FD1C3A}</a:tableStyleId>
              </a:tblPr>
              <a:tblGrid>
                <a:gridCol w="1939490">
                  <a:extLst>
                    <a:ext uri="{9D8B030D-6E8A-4147-A177-3AD203B41FA5}">
                      <a16:colId xmlns:a16="http://schemas.microsoft.com/office/drawing/2014/main" val="2858080886"/>
                    </a:ext>
                  </a:extLst>
                </a:gridCol>
                <a:gridCol w="1939490">
                  <a:extLst>
                    <a:ext uri="{9D8B030D-6E8A-4147-A177-3AD203B41FA5}">
                      <a16:colId xmlns:a16="http://schemas.microsoft.com/office/drawing/2014/main" val="1618974728"/>
                    </a:ext>
                  </a:extLst>
                </a:gridCol>
                <a:gridCol w="1939490">
                  <a:extLst>
                    <a:ext uri="{9D8B030D-6E8A-4147-A177-3AD203B41FA5}">
                      <a16:colId xmlns:a16="http://schemas.microsoft.com/office/drawing/2014/main" val="2840163860"/>
                    </a:ext>
                  </a:extLst>
                </a:gridCol>
                <a:gridCol w="1939490">
                  <a:extLst>
                    <a:ext uri="{9D8B030D-6E8A-4147-A177-3AD203B41FA5}">
                      <a16:colId xmlns:a16="http://schemas.microsoft.com/office/drawing/2014/main" val="1860360308"/>
                    </a:ext>
                  </a:extLst>
                </a:gridCol>
                <a:gridCol w="1939490">
                  <a:extLst>
                    <a:ext uri="{9D8B030D-6E8A-4147-A177-3AD203B41FA5}">
                      <a16:colId xmlns:a16="http://schemas.microsoft.com/office/drawing/2014/main" val="3595746350"/>
                    </a:ext>
                  </a:extLst>
                </a:gridCol>
              </a:tblGrid>
              <a:tr h="69677">
                <a:tc>
                  <a:txBody>
                    <a:bodyPr/>
                    <a:lstStyle/>
                    <a:p>
                      <a:pPr algn="l" fontAlgn="t"/>
                      <a:r>
                        <a:rPr lang="en-US" sz="700" b="1" u="none" strike="noStrike" dirty="0">
                          <a:effectLst/>
                        </a:rPr>
                        <a:t>POLICY PRIORITIES</a:t>
                      </a:r>
                      <a:endParaRPr lang="en-US" sz="700" b="1"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n-US" sz="700" b="1" u="none" strike="noStrike" dirty="0">
                          <a:effectLst/>
                        </a:rPr>
                        <a:t>KEY CHALLENGES</a:t>
                      </a:r>
                      <a:endParaRPr lang="en-US" sz="700" b="1"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n-US" sz="700" b="1" u="none" strike="noStrike" dirty="0">
                          <a:effectLst/>
                        </a:rPr>
                        <a:t>KEY MILESTONES</a:t>
                      </a:r>
                      <a:endParaRPr lang="en-US" sz="700" b="1"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n-US" sz="700" b="1" u="none" strike="noStrike" dirty="0">
                          <a:effectLst/>
                        </a:rPr>
                        <a:t>KEY STAKEHOLDERS</a:t>
                      </a:r>
                      <a:endParaRPr lang="en-US" sz="700" b="1" i="0" u="none" strike="noStrike" dirty="0">
                        <a:solidFill>
                          <a:srgbClr val="000000"/>
                        </a:solidFill>
                        <a:effectLst/>
                        <a:latin typeface="Calibri" panose="020F0502020204030204" pitchFamily="34" charset="0"/>
                      </a:endParaRPr>
                    </a:p>
                  </a:txBody>
                  <a:tcPr marL="0" marR="0" marT="0" marB="0"/>
                </a:tc>
                <a:tc>
                  <a:txBody>
                    <a:bodyPr/>
                    <a:lstStyle/>
                    <a:p>
                      <a:pPr algn="l" fontAlgn="t"/>
                      <a:r>
                        <a:rPr lang="en-US" sz="700" b="1" u="none" strike="noStrike" dirty="0">
                          <a:effectLst/>
                        </a:rPr>
                        <a:t>SUPPORT THROUGH PROGRAMMING</a:t>
                      </a:r>
                      <a:endParaRPr lang="en-US" sz="700" b="1" i="0" u="none" strike="noStrike" dirty="0">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3084916799"/>
                  </a:ext>
                </a:extLst>
              </a:tr>
              <a:tr h="1162134">
                <a:tc>
                  <a:txBody>
                    <a:bodyPr/>
                    <a:lstStyle/>
                    <a:p>
                      <a:pPr algn="l" fontAlgn="ctr">
                        <a:buNone/>
                      </a:pPr>
                      <a:r>
                        <a:rPr lang="en-US" sz="700" b="1" i="0" u="none" strike="noStrike" dirty="0">
                          <a:solidFill>
                            <a:schemeClr val="tx1"/>
                          </a:solidFill>
                          <a:effectLst/>
                          <a:latin typeface="Calibri" panose="020F0502020204030204" pitchFamily="34" charset="0"/>
                        </a:rPr>
                        <a:t># 3</a:t>
                      </a:r>
                      <a:r>
                        <a:rPr lang="en-US" sz="700" b="0" i="0" u="none" strike="noStrike" dirty="0">
                          <a:solidFill>
                            <a:schemeClr val="tx1"/>
                          </a:solidFill>
                          <a:effectLst/>
                          <a:latin typeface="Calibri" panose="020F0502020204030204" pitchFamily="34" charset="0"/>
                        </a:rPr>
                        <a:t>.Policy Priority: Inclusive child protection legislation and systems are in place, including inclusion of refugee children in the Child Protection case management system</a:t>
                      </a:r>
                    </a:p>
                  </a:txBody>
                  <a:tcPr marL="0" marR="0" marT="0" marB="0" anchor="ctr">
                    <a:solidFill>
                      <a:schemeClr val="accent5">
                        <a:lumMod val="20000"/>
                        <a:lumOff val="80000"/>
                      </a:schemeClr>
                    </a:solidFill>
                  </a:tcPr>
                </a:tc>
                <a:tc>
                  <a:txBody>
                    <a:bodyPr/>
                    <a:lstStyle/>
                    <a:p>
                      <a:pPr algn="l" fontAlgn="ctr">
                        <a:buNone/>
                      </a:pPr>
                      <a:r>
                        <a:rPr lang="en-US" sz="700" b="0" i="0" u="none" strike="noStrike" dirty="0">
                          <a:solidFill>
                            <a:schemeClr val="tx1"/>
                          </a:solidFill>
                          <a:effectLst/>
                          <a:latin typeface="Calibri" panose="020F0502020204030204" pitchFamily="34" charset="0"/>
                        </a:rPr>
                        <a:t>The Child Act 2010 is outdated and not aligned with the revised 2019 criminal code. A new Child Act 2020 was drafted by a technical committee led by </a:t>
                      </a:r>
                      <a:r>
                        <a:rPr lang="en-US" sz="700" b="0" i="0" u="none" strike="noStrike" dirty="0" err="1">
                          <a:solidFill>
                            <a:schemeClr val="tx1"/>
                          </a:solidFill>
                          <a:effectLst/>
                          <a:latin typeface="Calibri" panose="020F0502020204030204" pitchFamily="34" charset="0"/>
                        </a:rPr>
                        <a:t>MoSD</a:t>
                      </a:r>
                      <a:r>
                        <a:rPr lang="en-US" sz="700" b="0" i="0" u="none" strike="noStrike" dirty="0">
                          <a:solidFill>
                            <a:schemeClr val="tx1"/>
                          </a:solidFill>
                          <a:effectLst/>
                          <a:latin typeface="Calibri" panose="020F0502020204030204" pitchFamily="34" charset="0"/>
                        </a:rPr>
                        <a:t>/NCCW with UNICEF technical support, but due to the political instability it has not yet been approved                    </a:t>
                      </a: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                                                                                                                           Other challenges include: weak social welfare and Ministry of social welfare and development, further weakened by the conflict; displacement and high turn-over of the social service workforce and officials in some states; Lack of resources for service provision, officials not receiving salaries since April 2023; Difficult coordination effort with displaced authorities in some states.                                                                                                               Crucial needs on aligning Child Protection Case Management procedures among actors to address the gaps on UASCs identification and assistance </a:t>
                      </a:r>
                    </a:p>
                  </a:txBody>
                  <a:tcPr marL="0" marR="0" marT="0" marB="0" anchor="ctr">
                    <a:solidFill>
                      <a:schemeClr val="accent5">
                        <a:lumMod val="20000"/>
                        <a:lumOff val="80000"/>
                      </a:schemeClr>
                    </a:solidFill>
                  </a:tcPr>
                </a:tc>
                <a:tc>
                  <a:txBody>
                    <a:bodyPr/>
                    <a:lstStyle/>
                    <a:p>
                      <a:pPr algn="l" fontAlgn="ctr">
                        <a:buNone/>
                      </a:pPr>
                      <a:r>
                        <a:rPr lang="en-US" sz="700" b="0" i="0" u="none" strike="noStrike" dirty="0">
                          <a:solidFill>
                            <a:schemeClr val="tx1"/>
                          </a:solidFill>
                          <a:effectLst/>
                          <a:latin typeface="Calibri" panose="020F0502020204030204" pitchFamily="34" charset="0"/>
                        </a:rPr>
                        <a:t> </a:t>
                      </a: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3.1 By the end of 2024, the Standard Operating Procedures for  Child Protection Case Management system will include refugee children, and its functioning will be endorsed by authorities/coordination mechanisms in the target states.</a:t>
                      </a: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 </a:t>
                      </a: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 3.2 By the end of 2025, preparatory work to review policy and regulation on children without parental care/UASCs (alternative care) will be finalized and enacted by the end of 2026 by </a:t>
                      </a:r>
                      <a:r>
                        <a:rPr lang="en-US" sz="700" b="0" i="0" u="none" strike="noStrike" dirty="0" err="1">
                          <a:solidFill>
                            <a:schemeClr val="tx1"/>
                          </a:solidFill>
                          <a:effectLst/>
                          <a:latin typeface="Calibri" panose="020F0502020204030204" pitchFamily="34" charset="0"/>
                        </a:rPr>
                        <a:t>MoSD</a:t>
                      </a:r>
                      <a:r>
                        <a:rPr lang="en-US" sz="700" b="0" i="0" u="none" strike="noStrike" dirty="0">
                          <a:solidFill>
                            <a:schemeClr val="tx1"/>
                          </a:solidFill>
                          <a:effectLst/>
                          <a:latin typeface="Calibri" panose="020F0502020204030204" pitchFamily="34" charset="0"/>
                        </a:rPr>
                        <a:t> upon the government's resumption of its legislative function.</a:t>
                      </a: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 </a:t>
                      </a: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 3.3 By the end of 2026, support the relevant authorities in re-submitting the proposed Child Act 2020 (refugee-included)  for approval.</a:t>
                      </a: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 </a:t>
                      </a: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3.4 By the end of 2027, the government of Sudan will adopt an inclusive revised  Child Act upon government resumption of its legislative function.</a:t>
                      </a: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 </a:t>
                      </a:r>
                    </a:p>
                  </a:txBody>
                  <a:tcPr marL="0" marR="0" marT="0" marB="0" anchor="ctr">
                    <a:solidFill>
                      <a:schemeClr val="accent5">
                        <a:lumMod val="20000"/>
                        <a:lumOff val="80000"/>
                      </a:schemeClr>
                    </a:solidFill>
                  </a:tcPr>
                </a:tc>
                <a:tc>
                  <a:txBody>
                    <a:bodyPr/>
                    <a:lstStyle/>
                    <a:p>
                      <a:pPr algn="l" fontAlgn="ctr">
                        <a:buNone/>
                      </a:pPr>
                      <a:r>
                        <a:rPr lang="en-US" sz="700" b="0" i="0" u="none" strike="noStrike" dirty="0">
                          <a:solidFill>
                            <a:schemeClr val="tx1"/>
                          </a:solidFill>
                          <a:effectLst/>
                          <a:latin typeface="Calibri" panose="020F0502020204030204" pitchFamily="34" charset="0"/>
                        </a:rPr>
                        <a:t>Ministry of Social Welfare, National and National &amp; State Council for Child Welfare, Ministry of Justice, COR, UNHCR UNICEF </a:t>
                      </a:r>
                    </a:p>
                  </a:txBody>
                  <a:tcPr marL="0" marR="0" marT="0" marB="0" anchor="ctr">
                    <a:solidFill>
                      <a:schemeClr val="accent5">
                        <a:lumMod val="20000"/>
                        <a:lumOff val="80000"/>
                      </a:schemeClr>
                    </a:solidFill>
                  </a:tcPr>
                </a:tc>
                <a:tc>
                  <a:txBody>
                    <a:bodyPr/>
                    <a:lstStyle/>
                    <a:p>
                      <a:pPr algn="l" fontAlgn="ctr">
                        <a:buNone/>
                      </a:pPr>
                      <a:r>
                        <a:rPr lang="en-US" sz="700" b="0" i="0" u="none" strike="noStrike" dirty="0">
                          <a:solidFill>
                            <a:schemeClr val="tx1"/>
                          </a:solidFill>
                          <a:effectLst/>
                          <a:latin typeface="Calibri" panose="020F0502020204030204" pitchFamily="34" charset="0"/>
                        </a:rPr>
                        <a:t>Programme interventions:  1.Support </a:t>
                      </a:r>
                      <a:r>
                        <a:rPr lang="en-US" sz="700" b="0" i="0" u="none" strike="noStrike" dirty="0" err="1">
                          <a:solidFill>
                            <a:schemeClr val="tx1"/>
                          </a:solidFill>
                          <a:effectLst/>
                          <a:latin typeface="Calibri" panose="020F0502020204030204" pitchFamily="34" charset="0"/>
                        </a:rPr>
                        <a:t>MoSD</a:t>
                      </a:r>
                      <a:r>
                        <a:rPr lang="en-US" sz="700" b="0" i="0" u="none" strike="noStrike" dirty="0">
                          <a:solidFill>
                            <a:schemeClr val="tx1"/>
                          </a:solidFill>
                          <a:effectLst/>
                          <a:latin typeface="Calibri" panose="020F0502020204030204" pitchFamily="34" charset="0"/>
                        </a:rPr>
                        <a:t> to re-resume the technical committee that drafted Child Act 2020 and have consultations to either  advocate for approval or update if needed (ensuring inclusion is maintained) and re-submit for approval.   2. Technical support provided on policy and regulations review on children without parental care/UASCs alternative care as asked by the </a:t>
                      </a:r>
                      <a:r>
                        <a:rPr lang="en-US" sz="700" b="0" i="0" u="none" strike="noStrike" dirty="0" err="1">
                          <a:solidFill>
                            <a:schemeClr val="tx1"/>
                          </a:solidFill>
                          <a:effectLst/>
                          <a:latin typeface="Calibri" panose="020F0502020204030204" pitchFamily="34" charset="0"/>
                        </a:rPr>
                        <a:t>MoSD</a:t>
                      </a:r>
                      <a:r>
                        <a:rPr lang="en-US" sz="700" b="0" i="0" u="none" strike="noStrike" dirty="0">
                          <a:solidFill>
                            <a:schemeClr val="tx1"/>
                          </a:solidFill>
                          <a:effectLst/>
                          <a:latin typeface="Calibri" panose="020F0502020204030204" pitchFamily="34" charset="0"/>
                        </a:rPr>
                        <a:t> to UNICEF prior to the conflict.                                                                                                            3.  On Child Protection Case Management:  a) carry out a system assessment including rapid institutional and Social workers/case worker capacity gaps, building on previous mapping;                                                                                           b) UNICEF within the CP </a:t>
                      </a:r>
                      <a:r>
                        <a:rPr lang="en-US" sz="700" b="0" i="0" u="none" strike="noStrike" dirty="0" err="1">
                          <a:solidFill>
                            <a:schemeClr val="tx1"/>
                          </a:solidFill>
                          <a:effectLst/>
                          <a:latin typeface="Calibri" panose="020F0502020204030204" pitchFamily="34" charset="0"/>
                        </a:rPr>
                        <a:t>AoR</a:t>
                      </a:r>
                      <a:r>
                        <a:rPr lang="en-US" sz="700" b="0" i="0" u="none" strike="noStrike" dirty="0">
                          <a:solidFill>
                            <a:schemeClr val="tx1"/>
                          </a:solidFill>
                          <a:effectLst/>
                          <a:latin typeface="Calibri" panose="020F0502020204030204" pitchFamily="34" charset="0"/>
                        </a:rPr>
                        <a:t> to lead </a:t>
                      </a:r>
                      <a:r>
                        <a:rPr lang="en-US" sz="700" b="0" i="0" u="none" strike="noStrike" dirty="0" err="1">
                          <a:solidFill>
                            <a:schemeClr val="tx1"/>
                          </a:solidFill>
                          <a:effectLst/>
                          <a:latin typeface="Calibri" panose="020F0502020204030204" pitchFamily="34" charset="0"/>
                        </a:rPr>
                        <a:t>SoPs</a:t>
                      </a:r>
                      <a:r>
                        <a:rPr lang="en-US" sz="700" b="0" i="0" u="none" strike="noStrike" dirty="0">
                          <a:solidFill>
                            <a:schemeClr val="tx1"/>
                          </a:solidFill>
                          <a:effectLst/>
                          <a:latin typeface="Calibri" panose="020F0502020204030204" pitchFamily="34" charset="0"/>
                        </a:rPr>
                        <a:t> alignment, adaptation and implementation, UNHCR to facilitate adaptation for implementation in refugee camps                                                                                                       c) UNICEF to lead National ToT piloted in few states 4. capacity building to roll out the Child Protection  case management  cascaded  for all CP actors in the states. UNHCR to facilitate roll-out in refugee camps with counterparts and partners                                                                                                   d) Parallel roll-out of CPIMS+/PRIMERO</a:t>
                      </a:r>
                      <a:br>
                        <a:rPr lang="en-US" sz="700" b="0" i="0" u="none" strike="noStrike" dirty="0">
                          <a:solidFill>
                            <a:schemeClr val="tx1"/>
                          </a:solidFill>
                          <a:effectLst/>
                          <a:latin typeface="Calibri" panose="020F0502020204030204" pitchFamily="34" charset="0"/>
                        </a:rPr>
                      </a:br>
                      <a:endParaRPr lang="en-US" sz="700" b="0" i="0" u="none" strike="noStrike" dirty="0">
                        <a:solidFill>
                          <a:schemeClr val="tx1"/>
                        </a:solidFill>
                        <a:effectLst/>
                        <a:latin typeface="Calibri" panose="020F0502020204030204" pitchFamily="34" charset="0"/>
                      </a:endParaRPr>
                    </a:p>
                  </a:txBody>
                  <a:tcPr marL="0" marR="0" marT="0" marB="0" anchor="ctr">
                    <a:solidFill>
                      <a:schemeClr val="accent5">
                        <a:lumMod val="20000"/>
                        <a:lumOff val="80000"/>
                      </a:schemeClr>
                    </a:solidFill>
                  </a:tcPr>
                </a:tc>
                <a:extLst>
                  <a:ext uri="{0D108BD9-81ED-4DB2-BD59-A6C34878D82A}">
                    <a16:rowId xmlns:a16="http://schemas.microsoft.com/office/drawing/2014/main" val="4265270243"/>
                  </a:ext>
                </a:extLst>
              </a:tr>
              <a:tr h="1162134">
                <a:tc>
                  <a:txBody>
                    <a:bodyPr/>
                    <a:lstStyle/>
                    <a:p>
                      <a:pPr algn="l" fontAlgn="ctr">
                        <a:buNone/>
                      </a:pPr>
                      <a:r>
                        <a:rPr lang="en-US" sz="700" b="1" i="0" u="none" strike="noStrike" dirty="0">
                          <a:solidFill>
                            <a:schemeClr val="tx1"/>
                          </a:solidFill>
                          <a:effectLst/>
                          <a:latin typeface="Calibri" panose="020F0502020204030204" pitchFamily="34" charset="0"/>
                        </a:rPr>
                        <a:t># 4</a:t>
                      </a:r>
                      <a:r>
                        <a:rPr lang="en-US" sz="700" b="0" i="0" u="none" strike="noStrike" dirty="0">
                          <a:solidFill>
                            <a:schemeClr val="tx1"/>
                          </a:solidFill>
                          <a:effectLst/>
                          <a:latin typeface="Calibri" panose="020F0502020204030204" pitchFamily="34" charset="0"/>
                        </a:rPr>
                        <a:t>.Inclusive Social Protection regulation and strategy in place</a:t>
                      </a:r>
                    </a:p>
                  </a:txBody>
                  <a:tcPr marL="0" marR="0" marT="0" marB="0" anchor="ctr">
                    <a:solidFill>
                      <a:schemeClr val="accent5">
                        <a:lumMod val="20000"/>
                        <a:lumOff val="80000"/>
                      </a:schemeClr>
                    </a:solidFill>
                  </a:tcPr>
                </a:tc>
                <a:tc>
                  <a:txBody>
                    <a:bodyPr/>
                    <a:lstStyle/>
                    <a:p>
                      <a:pPr algn="l" fontAlgn="ctr">
                        <a:buNone/>
                      </a:pPr>
                      <a:r>
                        <a:rPr lang="en-US" sz="700" b="0" i="0" u="none" strike="noStrike" dirty="0">
                          <a:solidFill>
                            <a:schemeClr val="tx1"/>
                          </a:solidFill>
                          <a:effectLst/>
                          <a:latin typeface="Calibri" panose="020F0502020204030204" pitchFamily="34" charset="0"/>
                        </a:rPr>
                        <a:t> Before the war UNICEF supported </a:t>
                      </a:r>
                      <a:r>
                        <a:rPr lang="en-US" sz="700" b="0" i="0" u="none" strike="noStrike" dirty="0" err="1">
                          <a:solidFill>
                            <a:schemeClr val="tx1"/>
                          </a:solidFill>
                          <a:effectLst/>
                          <a:latin typeface="Calibri" panose="020F0502020204030204" pitchFamily="34" charset="0"/>
                        </a:rPr>
                        <a:t>MoSD</a:t>
                      </a:r>
                      <a:r>
                        <a:rPr lang="en-US" sz="700" b="0" i="0" u="none" strike="noStrike" dirty="0">
                          <a:solidFill>
                            <a:schemeClr val="tx1"/>
                          </a:solidFill>
                          <a:effectLst/>
                          <a:latin typeface="Calibri" panose="020F0502020204030204" pitchFamily="34" charset="0"/>
                        </a:rPr>
                        <a:t> to develop a social protection strategy that is inclusive for FDPs, both refugees and IDPs, however in the current context it was not shared the final approved version.</a:t>
                      </a:r>
                      <a:br>
                        <a:rPr lang="en-US" sz="700" b="0" i="0" u="none" strike="noStrike" dirty="0">
                          <a:solidFill>
                            <a:schemeClr val="tx1"/>
                          </a:solidFill>
                          <a:effectLst/>
                          <a:latin typeface="Calibri" panose="020F0502020204030204" pitchFamily="34" charset="0"/>
                        </a:rPr>
                      </a:br>
                      <a:br>
                        <a:rPr lang="en-US" sz="700" b="0" i="0" u="none" strike="noStrike" dirty="0">
                          <a:solidFill>
                            <a:schemeClr val="tx1"/>
                          </a:solidFill>
                          <a:effectLst/>
                          <a:latin typeface="Calibri" panose="020F0502020204030204" pitchFamily="34" charset="0"/>
                        </a:rPr>
                      </a:br>
                      <a:r>
                        <a:rPr lang="en-US" sz="700" b="0" i="0" u="none" strike="noStrike" dirty="0">
                          <a:solidFill>
                            <a:schemeClr val="tx1"/>
                          </a:solidFill>
                          <a:effectLst/>
                          <a:latin typeface="Calibri" panose="020F0502020204030204" pitchFamily="34" charset="0"/>
                        </a:rPr>
                        <a:t>" Before the war UNICEF supported </a:t>
                      </a:r>
                      <a:r>
                        <a:rPr lang="en-US" sz="700" b="0" i="0" u="none" strike="noStrike" dirty="0" err="1">
                          <a:solidFill>
                            <a:schemeClr val="tx1"/>
                          </a:solidFill>
                          <a:effectLst/>
                          <a:latin typeface="Calibri" panose="020F0502020204030204" pitchFamily="34" charset="0"/>
                        </a:rPr>
                        <a:t>MoSD</a:t>
                      </a:r>
                      <a:r>
                        <a:rPr lang="en-US" sz="700" b="0" i="0" u="none" strike="noStrike" dirty="0">
                          <a:solidFill>
                            <a:schemeClr val="tx1"/>
                          </a:solidFill>
                          <a:effectLst/>
                          <a:latin typeface="Calibri" panose="020F0502020204030204" pitchFamily="34" charset="0"/>
                        </a:rPr>
                        <a:t> to develop a social protection strategy that is inclusive for FDPs, both refugees and IDPs, however the final approved document was not shared before the current conflict broke out .  </a:t>
                      </a:r>
                    </a:p>
                  </a:txBody>
                  <a:tcPr marL="0" marR="0" marT="0" marB="0" anchor="ctr">
                    <a:solidFill>
                      <a:schemeClr val="accent5">
                        <a:lumMod val="20000"/>
                        <a:lumOff val="80000"/>
                      </a:schemeClr>
                    </a:solidFill>
                  </a:tcPr>
                </a:tc>
                <a:tc>
                  <a:txBody>
                    <a:bodyPr/>
                    <a:lstStyle/>
                    <a:p>
                      <a:pPr algn="l" fontAlgn="ctr">
                        <a:buNone/>
                      </a:pPr>
                      <a:r>
                        <a:rPr lang="en-US" sz="700" b="0" i="0" u="none" strike="noStrike" dirty="0">
                          <a:solidFill>
                            <a:schemeClr val="tx1"/>
                          </a:solidFill>
                          <a:effectLst/>
                          <a:latin typeface="Calibri" panose="020F0502020204030204" pitchFamily="34" charset="0"/>
                        </a:rPr>
                        <a:t>4.1 By the end of 2025, the new social protection strategy that is inclusive of FDPs will be re-introduced for discussion with relevant stakeholders and adopted by </a:t>
                      </a:r>
                      <a:r>
                        <a:rPr lang="en-US" sz="700" b="0" i="0" u="none" strike="noStrike" dirty="0" err="1">
                          <a:solidFill>
                            <a:schemeClr val="tx1"/>
                          </a:solidFill>
                          <a:effectLst/>
                          <a:latin typeface="Calibri" panose="020F0502020204030204" pitchFamily="34" charset="0"/>
                        </a:rPr>
                        <a:t>MoSD</a:t>
                      </a:r>
                      <a:r>
                        <a:rPr lang="en-US" sz="700" b="0" i="0" u="none" strike="noStrike" dirty="0">
                          <a:solidFill>
                            <a:schemeClr val="tx1"/>
                          </a:solidFill>
                          <a:effectLst/>
                          <a:latin typeface="Calibri" panose="020F0502020204030204" pitchFamily="34" charset="0"/>
                        </a:rPr>
                        <a:t> by the end of 2026. </a:t>
                      </a:r>
                      <a:br>
                        <a:rPr lang="en-US" sz="700" b="0" i="0" u="none" strike="noStrike" dirty="0">
                          <a:solidFill>
                            <a:schemeClr val="tx1"/>
                          </a:solidFill>
                          <a:effectLst/>
                          <a:latin typeface="Calibri" panose="020F0502020204030204" pitchFamily="34" charset="0"/>
                        </a:rPr>
                      </a:br>
                      <a:br>
                        <a:rPr lang="en-US" sz="700" b="0" i="0" u="none" strike="noStrike" dirty="0">
                          <a:solidFill>
                            <a:schemeClr val="tx1"/>
                          </a:solidFill>
                          <a:effectLst/>
                          <a:latin typeface="Calibri" panose="020F0502020204030204" pitchFamily="34" charset="0"/>
                        </a:rPr>
                      </a:br>
                      <a:r>
                        <a:rPr lang="en-US" sz="700" b="0" i="0" u="none" strike="noStrike">
                          <a:solidFill>
                            <a:schemeClr val="tx1"/>
                          </a:solidFill>
                          <a:effectLst/>
                          <a:latin typeface="Calibri" panose="020F0502020204030204" pitchFamily="34" charset="0"/>
                        </a:rPr>
                        <a:t>4.2 By </a:t>
                      </a:r>
                      <a:r>
                        <a:rPr lang="en-US" sz="700" b="0" i="0" u="none" strike="noStrike" dirty="0">
                          <a:solidFill>
                            <a:schemeClr val="tx1"/>
                          </a:solidFill>
                          <a:effectLst/>
                          <a:latin typeface="Calibri" panose="020F0502020204030204" pitchFamily="34" charset="0"/>
                        </a:rPr>
                        <a:t>the June  2027 a technical committee is formed  to support </a:t>
                      </a:r>
                      <a:r>
                        <a:rPr lang="en-US" sz="700" b="0" i="0" u="none" strike="noStrike" dirty="0" err="1">
                          <a:solidFill>
                            <a:schemeClr val="tx1"/>
                          </a:solidFill>
                          <a:effectLst/>
                          <a:latin typeface="Calibri" panose="020F0502020204030204" pitchFamily="34" charset="0"/>
                        </a:rPr>
                        <a:t>MoSD</a:t>
                      </a:r>
                      <a:r>
                        <a:rPr lang="en-US" sz="700" b="0" i="0" u="none" strike="noStrike" dirty="0">
                          <a:solidFill>
                            <a:schemeClr val="tx1"/>
                          </a:solidFill>
                          <a:effectLst/>
                          <a:latin typeface="Calibri" panose="020F0502020204030204" pitchFamily="34" charset="0"/>
                        </a:rPr>
                        <a:t> in the  monitoring inclusiveness of FDPs as well as gender and diversity lens. </a:t>
                      </a:r>
                    </a:p>
                  </a:txBody>
                  <a:tcPr marL="0" marR="0" marT="0" marB="0" anchor="ctr">
                    <a:solidFill>
                      <a:schemeClr val="accent5">
                        <a:lumMod val="20000"/>
                        <a:lumOff val="80000"/>
                      </a:schemeClr>
                    </a:solidFill>
                  </a:tcPr>
                </a:tc>
                <a:tc>
                  <a:txBody>
                    <a:bodyPr/>
                    <a:lstStyle/>
                    <a:p>
                      <a:pPr algn="l" fontAlgn="ctr">
                        <a:buNone/>
                      </a:pPr>
                      <a:r>
                        <a:rPr lang="en-US" sz="700" b="0" i="0" u="none" strike="noStrike" dirty="0">
                          <a:solidFill>
                            <a:schemeClr val="tx1"/>
                          </a:solidFill>
                          <a:effectLst/>
                          <a:latin typeface="Calibri" panose="020F0502020204030204" pitchFamily="34" charset="0"/>
                        </a:rPr>
                        <a:t>Ministry of Social Welfare, Ministry of Justice, Ministry of Health, Ministry of Finance</a:t>
                      </a:r>
                    </a:p>
                  </a:txBody>
                  <a:tcPr marL="0" marR="0" marT="0" marB="0" anchor="ctr">
                    <a:solidFill>
                      <a:schemeClr val="accent5">
                        <a:lumMod val="20000"/>
                        <a:lumOff val="80000"/>
                      </a:schemeClr>
                    </a:solidFill>
                  </a:tcPr>
                </a:tc>
                <a:tc>
                  <a:txBody>
                    <a:bodyPr/>
                    <a:lstStyle/>
                    <a:p>
                      <a:pPr algn="l" fontAlgn="ctr">
                        <a:buNone/>
                      </a:pPr>
                      <a:r>
                        <a:rPr lang="en-US" sz="700" b="0" i="0" u="none" strike="noStrike" dirty="0">
                          <a:solidFill>
                            <a:schemeClr val="tx1"/>
                          </a:solidFill>
                          <a:effectLst/>
                          <a:latin typeface="Calibri" panose="020F0502020204030204" pitchFamily="34" charset="0"/>
                        </a:rPr>
                        <a:t>Advocate and support the authorities to ensure social protection regulation and strategy are inclusive for FDPs. This intervention will aim to build on the draft strategy, advocate that the approved version is inclusive of refugees and other FDPs and put the basis for its implementation when the context will allow. Steps: 1. Resume contact with the focal point in the </a:t>
                      </a:r>
                      <a:r>
                        <a:rPr lang="en-US" sz="700" b="0" i="0" u="none" strike="noStrike" dirty="0" err="1">
                          <a:solidFill>
                            <a:schemeClr val="tx1"/>
                          </a:solidFill>
                          <a:effectLst/>
                          <a:latin typeface="Calibri" panose="020F0502020204030204" pitchFamily="34" charset="0"/>
                        </a:rPr>
                        <a:t>MoSD</a:t>
                      </a:r>
                      <a:r>
                        <a:rPr lang="en-US" sz="700" b="0" i="0" u="none" strike="noStrike" dirty="0">
                          <a:solidFill>
                            <a:schemeClr val="tx1"/>
                          </a:solidFill>
                          <a:effectLst/>
                          <a:latin typeface="Calibri" panose="020F0502020204030204" pitchFamily="34" charset="0"/>
                        </a:rPr>
                        <a:t> to verify the approval status of the draft social policy strategy 2. Depending on its status advocate for convening the technical </a:t>
                      </a:r>
                      <a:r>
                        <a:rPr lang="en-US" sz="700" b="0" i="0" u="none" strike="noStrike" dirty="0" err="1">
                          <a:solidFill>
                            <a:schemeClr val="tx1"/>
                          </a:solidFill>
                          <a:effectLst/>
                          <a:latin typeface="Calibri" panose="020F0502020204030204" pitchFamily="34" charset="0"/>
                        </a:rPr>
                        <a:t>commettee</a:t>
                      </a:r>
                      <a:r>
                        <a:rPr lang="en-US" sz="700" b="0" i="0" u="none" strike="noStrike" dirty="0">
                          <a:solidFill>
                            <a:schemeClr val="tx1"/>
                          </a:solidFill>
                          <a:effectLst/>
                          <a:latin typeface="Calibri" panose="020F0502020204030204" pitchFamily="34" charset="0"/>
                        </a:rPr>
                        <a:t> to either proceed with the approval or if already approved developed an implementation plan 3. Provide technical support for ensuring and monitoring inclusiveness of FDPs as well as gender and diversity lens</a:t>
                      </a:r>
                    </a:p>
                  </a:txBody>
                  <a:tcPr marL="0" marR="0" marT="0" marB="0" anchor="ctr">
                    <a:solidFill>
                      <a:schemeClr val="accent5">
                        <a:lumMod val="20000"/>
                        <a:lumOff val="80000"/>
                      </a:schemeClr>
                    </a:solidFill>
                  </a:tcPr>
                </a:tc>
                <a:extLst>
                  <a:ext uri="{0D108BD9-81ED-4DB2-BD59-A6C34878D82A}">
                    <a16:rowId xmlns:a16="http://schemas.microsoft.com/office/drawing/2014/main" val="2351719048"/>
                  </a:ext>
                </a:extLst>
              </a:tr>
              <a:tr h="1162134">
                <a:tc>
                  <a:txBody>
                    <a:bodyPr/>
                    <a:lstStyle/>
                    <a:p>
                      <a:pPr algn="l" fontAlgn="ctr">
                        <a:buNone/>
                      </a:pPr>
                      <a:r>
                        <a:rPr lang="en-US" sz="700" b="0" i="0" u="none" strike="noStrike" dirty="0">
                          <a:solidFill>
                            <a:schemeClr val="tx1"/>
                          </a:solidFill>
                          <a:effectLst/>
                          <a:latin typeface="Calibri" panose="020F0502020204030204" pitchFamily="34" charset="0"/>
                        </a:rPr>
                        <a:t> </a:t>
                      </a:r>
                      <a:r>
                        <a:rPr lang="en-US" sz="700" b="1" i="0" u="none" strike="noStrike" dirty="0">
                          <a:solidFill>
                            <a:schemeClr val="tx1"/>
                          </a:solidFill>
                          <a:effectLst/>
                          <a:latin typeface="Calibri" panose="020F0502020204030204" pitchFamily="34" charset="0"/>
                        </a:rPr>
                        <a:t>#. 5</a:t>
                      </a:r>
                      <a:r>
                        <a:rPr lang="en-US" sz="700" b="0" i="0" u="none" strike="noStrike" dirty="0">
                          <a:solidFill>
                            <a:schemeClr val="tx1"/>
                          </a:solidFill>
                          <a:effectLst/>
                          <a:latin typeface="Calibri" panose="020F0502020204030204" pitchFamily="34" charset="0"/>
                        </a:rPr>
                        <a:t>. Economic inclusion and strengthened employment opportunities.</a:t>
                      </a:r>
                    </a:p>
                  </a:txBody>
                  <a:tcPr marL="0" marR="0" marT="0" marB="0" anchor="ctr">
                    <a:solidFill>
                      <a:schemeClr val="accent5">
                        <a:lumMod val="20000"/>
                        <a:lumOff val="80000"/>
                      </a:schemeClr>
                    </a:solidFill>
                  </a:tcPr>
                </a:tc>
                <a:tc>
                  <a:txBody>
                    <a:bodyPr/>
                    <a:lstStyle/>
                    <a:p>
                      <a:pPr algn="l" fontAlgn="ctr">
                        <a:buNone/>
                      </a:pPr>
                      <a:r>
                        <a:rPr lang="en-US" sz="700" b="0" i="0" u="none" strike="noStrike" dirty="0">
                          <a:solidFill>
                            <a:schemeClr val="tx1"/>
                          </a:solidFill>
                          <a:effectLst/>
                          <a:latin typeface="Calibri" panose="020F0502020204030204" pitchFamily="34" charset="0"/>
                        </a:rPr>
                        <a:t>Obstacles in accessing finance and capital are a more immediate and tangible barrier than the lack of legal provision for business registration.</a:t>
                      </a:r>
                    </a:p>
                  </a:txBody>
                  <a:tcPr marL="0" marR="0" marT="0" marB="0" anchor="ctr">
                    <a:solidFill>
                      <a:schemeClr val="accent5">
                        <a:lumMod val="20000"/>
                        <a:lumOff val="80000"/>
                      </a:schemeClr>
                    </a:solidFill>
                  </a:tcPr>
                </a:tc>
                <a:tc>
                  <a:txBody>
                    <a:bodyPr/>
                    <a:lstStyle/>
                    <a:p>
                      <a:pPr algn="l" fontAlgn="t">
                        <a:buNone/>
                      </a:pPr>
                      <a:r>
                        <a:rPr lang="en-US" sz="700" b="0" i="0" u="none" strike="noStrike" dirty="0">
                          <a:solidFill>
                            <a:schemeClr val="tx1"/>
                          </a:solidFill>
                          <a:effectLst/>
                          <a:latin typeface="Calibri" panose="020F0502020204030204" pitchFamily="34" charset="0"/>
                        </a:rPr>
                        <a:t>                                                                                                                                                                                                                                                                                                                                                                                                                 By the end of 2026, an approved MoU by COR and Telecoms </a:t>
                      </a:r>
                      <a:r>
                        <a:rPr lang="en-US" sz="700" b="0" i="0" u="none" strike="noStrike" dirty="0" err="1">
                          <a:solidFill>
                            <a:schemeClr val="tx1"/>
                          </a:solidFill>
                          <a:effectLst/>
                          <a:latin typeface="Calibri" panose="020F0502020204030204" pitchFamily="34" charset="0"/>
                        </a:rPr>
                        <a:t>organisations</a:t>
                      </a:r>
                      <a:r>
                        <a:rPr lang="en-US" sz="700" b="0" i="0" u="none" strike="noStrike" dirty="0">
                          <a:solidFill>
                            <a:schemeClr val="tx1"/>
                          </a:solidFill>
                          <a:effectLst/>
                          <a:latin typeface="Calibri" panose="020F0502020204030204" pitchFamily="34" charset="0"/>
                        </a:rPr>
                        <a:t> to </a:t>
                      </a:r>
                      <a:r>
                        <a:rPr lang="en-US" sz="700" b="0" i="0" u="none" strike="noStrike" dirty="0" err="1">
                          <a:solidFill>
                            <a:schemeClr val="tx1"/>
                          </a:solidFill>
                          <a:effectLst/>
                          <a:latin typeface="Calibri" panose="020F0502020204030204" pitchFamily="34" charset="0"/>
                        </a:rPr>
                        <a:t>recognise</a:t>
                      </a:r>
                      <a:r>
                        <a:rPr lang="en-US" sz="700" b="0" i="0" u="none" strike="noStrike" dirty="0">
                          <a:solidFill>
                            <a:schemeClr val="tx1"/>
                          </a:solidFill>
                          <a:effectLst/>
                          <a:latin typeface="Calibri" panose="020F0502020204030204" pitchFamily="34" charset="0"/>
                        </a:rPr>
                        <a:t> refugee ID cards as proof of identity will be adopted</a:t>
                      </a:r>
                    </a:p>
                  </a:txBody>
                  <a:tcPr marL="0" marR="0" marT="0" marB="0">
                    <a:solidFill>
                      <a:schemeClr val="accent5">
                        <a:lumMod val="20000"/>
                        <a:lumOff val="80000"/>
                      </a:schemeClr>
                    </a:solidFill>
                  </a:tcPr>
                </a:tc>
                <a:tc>
                  <a:txBody>
                    <a:bodyPr/>
                    <a:lstStyle/>
                    <a:p>
                      <a:pPr algn="l" fontAlgn="t">
                        <a:buNone/>
                      </a:pPr>
                      <a:r>
                        <a:rPr lang="en-US" sz="700" b="0" i="0" u="none" strike="noStrike" dirty="0">
                          <a:solidFill>
                            <a:schemeClr val="tx1"/>
                          </a:solidFill>
                          <a:effectLst/>
                          <a:latin typeface="Calibri" panose="020F0502020204030204" pitchFamily="34" charset="0"/>
                        </a:rPr>
                        <a:t>Ministry of </a:t>
                      </a:r>
                      <a:r>
                        <a:rPr lang="en-US" sz="700" b="0" i="0" u="none" strike="noStrike" dirty="0" err="1">
                          <a:solidFill>
                            <a:schemeClr val="tx1"/>
                          </a:solidFill>
                          <a:effectLst/>
                          <a:latin typeface="Calibri" panose="020F0502020204030204" pitchFamily="34" charset="0"/>
                        </a:rPr>
                        <a:t>Labour</a:t>
                      </a:r>
                      <a:r>
                        <a:rPr lang="en-US" sz="700" b="0" i="0" u="none" strike="noStrike" dirty="0">
                          <a:solidFill>
                            <a:schemeClr val="tx1"/>
                          </a:solidFill>
                          <a:effectLst/>
                          <a:latin typeface="Calibri" panose="020F0502020204030204" pitchFamily="34" charset="0"/>
                        </a:rPr>
                        <a:t> (Federal and State levels);                                                                                  Ministry of Finance;                                                           Central Bank of Sudan,       Telecommunication and Post Regulatory Authority (TPRA)</a:t>
                      </a:r>
                    </a:p>
                  </a:txBody>
                  <a:tcPr marL="0" marR="0" marT="0" marB="0">
                    <a:solidFill>
                      <a:schemeClr val="accent5">
                        <a:lumMod val="20000"/>
                        <a:lumOff val="80000"/>
                      </a:schemeClr>
                    </a:solidFill>
                  </a:tcPr>
                </a:tc>
                <a:tc>
                  <a:txBody>
                    <a:bodyPr/>
                    <a:lstStyle/>
                    <a:p>
                      <a:pPr algn="l" fontAlgn="b">
                        <a:buNone/>
                      </a:pPr>
                      <a:r>
                        <a:rPr lang="en-US" sz="700" b="0" i="0" u="none" strike="noStrike" dirty="0">
                          <a:solidFill>
                            <a:schemeClr val="tx1"/>
                          </a:solidFill>
                          <a:effectLst/>
                          <a:latin typeface="Calibri" panose="020F0502020204030204" pitchFamily="34" charset="0"/>
                        </a:rPr>
                        <a:t>1. Provide technical assistance in defining the scope and objectives of the guidelines - outlining what they will cover and the intended outcomes. 2. Facilitate Stakeholder Engagement - Identify and engage relevant stakeholders, including experts, practitioners, policymakers, and end-users and constitute a technical working group to draft the guidelines. 3. Facilitate expert Review and Validation of draft guidelines. 4. Finalize the guidelines. 5. Facilitate for submission for approval and signing. 6. Dissemination</a:t>
                      </a:r>
                    </a:p>
                  </a:txBody>
                  <a:tcPr marL="0" marR="0" marT="0" marB="0" anchor="b">
                    <a:solidFill>
                      <a:schemeClr val="accent5">
                        <a:lumMod val="20000"/>
                        <a:lumOff val="80000"/>
                      </a:schemeClr>
                    </a:solidFill>
                  </a:tcPr>
                </a:tc>
                <a:extLst>
                  <a:ext uri="{0D108BD9-81ED-4DB2-BD59-A6C34878D82A}">
                    <a16:rowId xmlns:a16="http://schemas.microsoft.com/office/drawing/2014/main" val="2527686085"/>
                  </a:ext>
                </a:extLst>
              </a:tr>
            </a:tbl>
          </a:graphicData>
        </a:graphic>
      </p:graphicFrame>
      <p:sp>
        <p:nvSpPr>
          <p:cNvPr id="6" name="Rectangle 5">
            <a:extLst>
              <a:ext uri="{FF2B5EF4-FFF2-40B4-BE49-F238E27FC236}">
                <a16:creationId xmlns:a16="http://schemas.microsoft.com/office/drawing/2014/main" id="{51481ECA-1C85-09B3-D01D-2EBC78BA176C}"/>
              </a:ext>
            </a:extLst>
          </p:cNvPr>
          <p:cNvSpPr/>
          <p:nvPr/>
        </p:nvSpPr>
        <p:spPr>
          <a:xfrm>
            <a:off x="-2439" y="100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dirty="0">
              <a:latin typeface="Helvetica" pitchFamily="2" charset="0"/>
            </a:endParaRPr>
          </a:p>
        </p:txBody>
      </p:sp>
      <p:sp>
        <p:nvSpPr>
          <p:cNvPr id="7" name="TextBox 6">
            <a:extLst>
              <a:ext uri="{FF2B5EF4-FFF2-40B4-BE49-F238E27FC236}">
                <a16:creationId xmlns:a16="http://schemas.microsoft.com/office/drawing/2014/main" id="{9E1141B0-4131-6E0F-9C85-314E9AC0567C}"/>
              </a:ext>
            </a:extLst>
          </p:cNvPr>
          <p:cNvSpPr txBox="1"/>
          <p:nvPr/>
        </p:nvSpPr>
        <p:spPr>
          <a:xfrm>
            <a:off x="25692" y="74425"/>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dirty="0">
                <a:latin typeface="Helvetica" pitchFamily="2" charset="0"/>
                <a:cs typeface="Helvetica" panose="020B0604020202020204" pitchFamily="34" charset="0"/>
              </a:rPr>
              <a:t>SUDAN</a:t>
            </a:r>
            <a:endParaRPr lang="en-US" sz="600" b="1" noProof="0" dirty="0">
              <a:latin typeface="Helvetica" pitchFamily="2" charset="0"/>
              <a:cs typeface="Helvetica" panose="020B0604020202020204" pitchFamily="34" charset="0"/>
            </a:endParaRP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810313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0D3E0-BC5C-2F51-AAD5-C54CA988612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923235C-9E51-68F4-BC57-6AF20B488FD5}"/>
              </a:ext>
            </a:extLst>
          </p:cNvPr>
          <p:cNvSpPr txBox="1"/>
          <p:nvPr/>
        </p:nvSpPr>
        <p:spPr>
          <a:xfrm>
            <a:off x="4355994" y="597821"/>
            <a:ext cx="5494982" cy="253916"/>
          </a:xfrm>
          <a:prstGeom prst="rect">
            <a:avLst/>
          </a:prstGeom>
          <a:solidFill>
            <a:schemeClr val="bg1">
              <a:lumMod val="95000"/>
            </a:schemeClr>
          </a:solidFill>
        </p:spPr>
        <p:txBody>
          <a:bodyPr wrap="square" rtlCol="0">
            <a:spAutoFit/>
          </a:bodyPr>
          <a:lstStyle/>
          <a:p>
            <a:pPr algn="ctr"/>
            <a:r>
              <a:rPr lang="en-US" sz="1050" b="1" dirty="0"/>
              <a:t>SET OF </a:t>
            </a:r>
            <a:r>
              <a:rPr lang="en-US" sz="1050" b="1" dirty="0">
                <a:solidFill>
                  <a:schemeClr val="dk1"/>
                </a:solidFill>
              </a:rPr>
              <a:t>OVERALL MID-TERM OUTCOME</a:t>
            </a:r>
            <a:r>
              <a:rPr lang="en-US" sz="1050" b="1" dirty="0"/>
              <a:t> INDICATOR  FOR PROSPECTS</a:t>
            </a:r>
          </a:p>
        </p:txBody>
      </p:sp>
      <p:graphicFrame>
        <p:nvGraphicFramePr>
          <p:cNvPr id="3" name="Table 2">
            <a:extLst>
              <a:ext uri="{FF2B5EF4-FFF2-40B4-BE49-F238E27FC236}">
                <a16:creationId xmlns:a16="http://schemas.microsoft.com/office/drawing/2014/main" id="{76F668A8-2FFD-F794-4C19-CF86497C64BB}"/>
              </a:ext>
            </a:extLst>
          </p:cNvPr>
          <p:cNvGraphicFramePr>
            <a:graphicFrameLocks noGrp="1"/>
          </p:cNvGraphicFramePr>
          <p:nvPr>
            <p:extLst>
              <p:ext uri="{D42A27DB-BD31-4B8C-83A1-F6EECF244321}">
                <p14:modId xmlns:p14="http://schemas.microsoft.com/office/powerpoint/2010/main" val="977744957"/>
              </p:ext>
            </p:extLst>
          </p:nvPr>
        </p:nvGraphicFramePr>
        <p:xfrm>
          <a:off x="182559" y="597821"/>
          <a:ext cx="4106426" cy="5243865"/>
        </p:xfrm>
        <a:graphic>
          <a:graphicData uri="http://schemas.openxmlformats.org/drawingml/2006/table">
            <a:tbl>
              <a:tblPr>
                <a:tableStyleId>{5C22544A-7EE6-4342-B048-85BDC9FD1C3A}</a:tableStyleId>
              </a:tblPr>
              <a:tblGrid>
                <a:gridCol w="4106426">
                  <a:extLst>
                    <a:ext uri="{9D8B030D-6E8A-4147-A177-3AD203B41FA5}">
                      <a16:colId xmlns:a16="http://schemas.microsoft.com/office/drawing/2014/main" val="1998262203"/>
                    </a:ext>
                  </a:extLst>
                </a:gridCol>
              </a:tblGrid>
              <a:tr h="161482">
                <a:tc>
                  <a:txBody>
                    <a:bodyPr/>
                    <a:lstStyle/>
                    <a:p>
                      <a:pPr algn="ctr" fontAlgn="b"/>
                      <a:r>
                        <a:rPr lang="en-US" sz="1050" b="1" u="none" strike="noStrike" dirty="0">
                          <a:effectLst/>
                        </a:rPr>
                        <a:t>MID-TERM OUTCOME INDICATORS INCLUDED IN THE MACP</a:t>
                      </a:r>
                      <a:endParaRPr lang="en-US" sz="1050" b="1" i="0" u="none" strike="noStrike" dirty="0">
                        <a:solidFill>
                          <a:srgbClr val="FFFFFF"/>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861409779"/>
                  </a:ext>
                </a:extLst>
              </a:tr>
              <a:tr h="161482">
                <a:tc>
                  <a:txBody>
                    <a:bodyPr/>
                    <a:lstStyle/>
                    <a:p>
                      <a:pPr algn="l" fontAlgn="b"/>
                      <a:r>
                        <a:rPr lang="en-US" sz="800" u="none" strike="noStrike" dirty="0">
                          <a:effectLst/>
                        </a:rPr>
                        <a:t>PILLAR 1: EDUCATION AND LEARNING</a:t>
                      </a:r>
                      <a:endParaRPr lang="en-US" sz="800" b="1" i="0" u="none" strike="noStrike" dirty="0">
                        <a:solidFill>
                          <a:srgbClr val="000000"/>
                        </a:solidFill>
                        <a:effectLst/>
                        <a:latin typeface="Calibri" panose="020F0502020204030204" pitchFamily="34" charset="0"/>
                      </a:endParaRPr>
                    </a:p>
                  </a:txBody>
                  <a:tcPr marL="1620" marR="1620" marT="1620" marB="0" anchor="b">
                    <a:solidFill>
                      <a:srgbClr val="009EDC"/>
                    </a:solidFill>
                  </a:tcPr>
                </a:tc>
                <a:extLst>
                  <a:ext uri="{0D108BD9-81ED-4DB2-BD59-A6C34878D82A}">
                    <a16:rowId xmlns:a16="http://schemas.microsoft.com/office/drawing/2014/main" val="783478751"/>
                  </a:ext>
                </a:extLst>
              </a:tr>
              <a:tr h="161482">
                <a:tc>
                  <a:txBody>
                    <a:bodyPr/>
                    <a:lstStyle/>
                    <a:p>
                      <a:pPr algn="l" fontAlgn="b"/>
                      <a:r>
                        <a:rPr lang="en-US" sz="800" u="none" strike="noStrike" dirty="0">
                          <a:effectLst/>
                        </a:rPr>
                        <a:t>Mid-term Outcome 1: Increased Access of FDPs And HCs To Quality Education, Skills and Learning Opportunities</a:t>
                      </a:r>
                      <a:endParaRPr lang="en-US" sz="800" b="1" i="0" u="none" strike="noStrike" dirty="0">
                        <a:solidFill>
                          <a:srgbClr val="000000"/>
                        </a:solidFill>
                        <a:effectLst/>
                        <a:latin typeface="Calibri" panose="020F0502020204030204" pitchFamily="34" charset="0"/>
                      </a:endParaRPr>
                    </a:p>
                  </a:txBody>
                  <a:tcPr marL="1620" marR="1620" marT="1620" marB="0" anchor="b">
                    <a:solidFill>
                      <a:srgbClr val="009EDC"/>
                    </a:solidFill>
                  </a:tcPr>
                </a:tc>
                <a:extLst>
                  <a:ext uri="{0D108BD9-81ED-4DB2-BD59-A6C34878D82A}">
                    <a16:rowId xmlns:a16="http://schemas.microsoft.com/office/drawing/2014/main" val="1145933238"/>
                  </a:ext>
                </a:extLst>
              </a:tr>
              <a:tr h="136933">
                <a:tc>
                  <a:txBody>
                    <a:bodyPr/>
                    <a:lstStyle/>
                    <a:p>
                      <a:pPr algn="l" fontAlgn="b"/>
                      <a:r>
                        <a:rPr lang="en-US" sz="800" u="none" strike="noStrike" kern="1200" dirty="0">
                          <a:solidFill>
                            <a:schemeClr val="dk1"/>
                          </a:solidFill>
                          <a:effectLst/>
                          <a:latin typeface="+mn-lt"/>
                          <a:ea typeface="+mn-ea"/>
                          <a:cs typeface="+mn-cs"/>
                        </a:rPr>
                        <a:t>1a) Number of FDPs/HCs who completed their primary or secondary education program (formal and non-formal)</a:t>
                      </a:r>
                    </a:p>
                  </a:txBody>
                  <a:tcPr marL="1620" marR="1620" marT="1620" marB="0" anchor="b"/>
                </a:tc>
                <a:extLst>
                  <a:ext uri="{0D108BD9-81ED-4DB2-BD59-A6C34878D82A}">
                    <a16:rowId xmlns:a16="http://schemas.microsoft.com/office/drawing/2014/main" val="1028662031"/>
                  </a:ext>
                </a:extLst>
              </a:tr>
              <a:tr h="136933">
                <a:tc>
                  <a:txBody>
                    <a:bodyPr/>
                    <a:lstStyle/>
                    <a:p>
                      <a:pPr algn="l" fontAlgn="b"/>
                      <a:r>
                        <a:rPr lang="en-US" sz="800" u="none" strike="noStrike" dirty="0">
                          <a:effectLst/>
                        </a:rPr>
                        <a:t>1b) Number of FDPs/HCs who completed a professional, technical or vocational education and/or training program or another non-formal skills training, including apprenticeships and other work-based learning programmes</a:t>
                      </a:r>
                      <a:endParaRPr lang="en-US" sz="800" b="0" i="0" u="none" strike="noStrike" dirty="0">
                        <a:solidFill>
                          <a:srgbClr val="000000"/>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3288598118"/>
                  </a:ext>
                </a:extLst>
              </a:tr>
              <a:tr h="161482">
                <a:tc>
                  <a:txBody>
                    <a:bodyPr/>
                    <a:lstStyle/>
                    <a:p>
                      <a:pPr algn="l" fontAlgn="b"/>
                      <a:r>
                        <a:rPr lang="en-US" sz="800" u="none" strike="noStrike" dirty="0">
                          <a:effectLst/>
                          <a:latin typeface="+mn-lt"/>
                        </a:rPr>
                        <a:t>1c) Evidence that legal frameworks and policies are inclusive for refugees in terms of access to education systems</a:t>
                      </a:r>
                      <a:endParaRPr lang="en-US" sz="800" b="0" i="0" u="none" strike="noStrike" dirty="0">
                        <a:solidFill>
                          <a:srgbClr val="0070C0"/>
                        </a:solidFill>
                        <a:effectLst/>
                        <a:latin typeface="+mn-lt"/>
                      </a:endParaRPr>
                    </a:p>
                  </a:txBody>
                  <a:tcPr marL="1620" marR="1620" marT="1620" marB="0" anchor="b"/>
                </a:tc>
                <a:extLst>
                  <a:ext uri="{0D108BD9-81ED-4DB2-BD59-A6C34878D82A}">
                    <a16:rowId xmlns:a16="http://schemas.microsoft.com/office/drawing/2014/main" val="847116233"/>
                  </a:ext>
                </a:extLst>
              </a:tr>
              <a:tr h="161482">
                <a:tc>
                  <a:txBody>
                    <a:bodyPr/>
                    <a:lstStyle/>
                    <a:p>
                      <a:pPr algn="l" fontAlgn="b"/>
                      <a:r>
                        <a:rPr lang="en-US" sz="800" u="none" strike="noStrike" dirty="0">
                          <a:effectLst/>
                          <a:latin typeface="+mn-lt"/>
                        </a:rPr>
                        <a:t>PILLAR 2: ECONOMIC INCLUSION</a:t>
                      </a:r>
                      <a:endParaRPr lang="en-US" sz="800" b="1" i="0" u="none" strike="noStrike" dirty="0">
                        <a:solidFill>
                          <a:srgbClr val="000000"/>
                        </a:solidFill>
                        <a:effectLst/>
                        <a:latin typeface="+mn-lt"/>
                      </a:endParaRPr>
                    </a:p>
                  </a:txBody>
                  <a:tcPr marL="1620" marR="1620" marT="1620" marB="0" anchor="b">
                    <a:solidFill>
                      <a:srgbClr val="FF9300"/>
                    </a:solidFill>
                  </a:tcPr>
                </a:tc>
                <a:extLst>
                  <a:ext uri="{0D108BD9-81ED-4DB2-BD59-A6C34878D82A}">
                    <a16:rowId xmlns:a16="http://schemas.microsoft.com/office/drawing/2014/main" val="2423604681"/>
                  </a:ext>
                </a:extLst>
              </a:tr>
              <a:tr h="320847">
                <a:tc>
                  <a:txBody>
                    <a:bodyPr/>
                    <a:lstStyle/>
                    <a:p>
                      <a:pPr algn="l" fontAlgn="b"/>
                      <a:r>
                        <a:rPr lang="en-US" sz="800" u="none" strike="noStrike" dirty="0">
                          <a:effectLst/>
                          <a:latin typeface="+mn-lt"/>
                        </a:rPr>
                        <a:t>Mid-term Outcome 2: Improved livelihoods and expanded economic opportunities for FDPs and HCs, through access to entrepreneurship and employment with dignity</a:t>
                      </a:r>
                      <a:endParaRPr lang="en-US" sz="800" b="1" i="0" u="none" strike="noStrike" dirty="0">
                        <a:solidFill>
                          <a:srgbClr val="000000"/>
                        </a:solidFill>
                        <a:effectLst/>
                        <a:latin typeface="+mn-lt"/>
                      </a:endParaRPr>
                    </a:p>
                  </a:txBody>
                  <a:tcPr marL="1620" marR="1620" marT="1620" marB="0" anchor="b">
                    <a:solidFill>
                      <a:srgbClr val="FF9300"/>
                    </a:solidFill>
                  </a:tcPr>
                </a:tc>
                <a:extLst>
                  <a:ext uri="{0D108BD9-81ED-4DB2-BD59-A6C34878D82A}">
                    <a16:rowId xmlns:a16="http://schemas.microsoft.com/office/drawing/2014/main" val="1034443351"/>
                  </a:ext>
                </a:extLst>
              </a:tr>
              <a:tr h="161482">
                <a:tc>
                  <a:txBody>
                    <a:bodyPr/>
                    <a:lstStyle/>
                    <a:p>
                      <a:pPr algn="l" fontAlgn="b"/>
                      <a:r>
                        <a:rPr lang="en-US" sz="800" u="none" strike="noStrike" dirty="0">
                          <a:effectLst/>
                          <a:latin typeface="+mn-lt"/>
                        </a:rPr>
                        <a:t>2a) Number of new wage employment and/or self-employment (business) opportunities supported by PROSPECTS</a:t>
                      </a:r>
                      <a:endParaRPr lang="en-US" sz="800" b="0" i="0" u="none" strike="noStrike" dirty="0">
                        <a:solidFill>
                          <a:srgbClr val="000000"/>
                        </a:solidFill>
                        <a:effectLst/>
                        <a:latin typeface="+mn-lt"/>
                      </a:endParaRPr>
                    </a:p>
                  </a:txBody>
                  <a:tcPr marL="1620" marR="1620" marT="1620" marB="0" anchor="b"/>
                </a:tc>
                <a:extLst>
                  <a:ext uri="{0D108BD9-81ED-4DB2-BD59-A6C34878D82A}">
                    <a16:rowId xmlns:a16="http://schemas.microsoft.com/office/drawing/2014/main" val="2227554811"/>
                  </a:ext>
                </a:extLst>
              </a:tr>
              <a:tr h="0">
                <a:tc>
                  <a:txBody>
                    <a:bodyPr/>
                    <a:lstStyle/>
                    <a:p>
                      <a:pPr algn="l" fontAlgn="b"/>
                      <a:r>
                        <a:rPr lang="en-US" sz="800" u="none" strike="noStrike" dirty="0">
                          <a:effectLst/>
                          <a:latin typeface="+mn-lt"/>
                        </a:rPr>
                        <a:t>2b) Number of FDPs/HC members already employed or self-employed who have either increased their income, enhanced their working conditions or maintained resilient livelihoods</a:t>
                      </a:r>
                      <a:endParaRPr lang="en-US" sz="800" b="0" i="0" u="none" strike="noStrike" dirty="0">
                        <a:solidFill>
                          <a:srgbClr val="000000"/>
                        </a:solidFill>
                        <a:effectLst/>
                        <a:latin typeface="+mn-lt"/>
                      </a:endParaRPr>
                    </a:p>
                  </a:txBody>
                  <a:tcPr marL="1620" marR="1620" marT="1620" marB="0" anchor="b"/>
                </a:tc>
                <a:extLst>
                  <a:ext uri="{0D108BD9-81ED-4DB2-BD59-A6C34878D82A}">
                    <a16:rowId xmlns:a16="http://schemas.microsoft.com/office/drawing/2014/main" val="2779975376"/>
                  </a:ext>
                </a:extLst>
              </a:tr>
              <a:tr h="100566">
                <a:tc>
                  <a:txBody>
                    <a:bodyPr/>
                    <a:lstStyle/>
                    <a:p>
                      <a:pPr algn="l" fontAlgn="b"/>
                      <a:r>
                        <a:rPr lang="en-US" sz="800" u="none" strike="noStrike" dirty="0">
                          <a:effectLst/>
                          <a:latin typeface="+mn-lt"/>
                        </a:rPr>
                        <a:t>2c) Number of Government institutions, BDS providers, financial institutions, input providers and/or cooperatives that have introduced new services or scaled their service offer for FDPs and HCs</a:t>
                      </a:r>
                      <a:endParaRPr lang="en-US" sz="800" b="0" i="0" u="none" strike="noStrike" dirty="0">
                        <a:solidFill>
                          <a:srgbClr val="000000"/>
                        </a:solidFill>
                        <a:effectLst/>
                        <a:latin typeface="+mn-lt"/>
                      </a:endParaRPr>
                    </a:p>
                  </a:txBody>
                  <a:tcPr marL="1620" marR="1620" marT="1620" marB="0" anchor="b"/>
                </a:tc>
                <a:extLst>
                  <a:ext uri="{0D108BD9-81ED-4DB2-BD59-A6C34878D82A}">
                    <a16:rowId xmlns:a16="http://schemas.microsoft.com/office/drawing/2014/main" val="1019451317"/>
                  </a:ext>
                </a:extLst>
              </a:tr>
              <a:tr h="100566">
                <a:tc>
                  <a:txBody>
                    <a:bodyPr/>
                    <a:lstStyle/>
                    <a:p>
                      <a:pPr algn="l" fontAlgn="b"/>
                      <a:r>
                        <a:rPr lang="en-US" sz="800" b="0" i="0" u="none" strike="noStrike" dirty="0">
                          <a:solidFill>
                            <a:srgbClr val="000000"/>
                          </a:solidFill>
                          <a:effectLst/>
                          <a:latin typeface="+mn-lt"/>
                        </a:rPr>
                        <a:t>2d) Evidence that legal frameworks and policies are inclusive for refugees in terms of access to labor market and formality</a:t>
                      </a:r>
                    </a:p>
                  </a:txBody>
                  <a:tcPr marL="1620" marR="1620" marT="1620" marB="0" anchor="b"/>
                </a:tc>
                <a:extLst>
                  <a:ext uri="{0D108BD9-81ED-4DB2-BD59-A6C34878D82A}">
                    <a16:rowId xmlns:a16="http://schemas.microsoft.com/office/drawing/2014/main" val="3090404176"/>
                  </a:ext>
                </a:extLst>
              </a:tr>
              <a:tr h="161482">
                <a:tc>
                  <a:txBody>
                    <a:bodyPr/>
                    <a:lstStyle/>
                    <a:p>
                      <a:pPr algn="l" fontAlgn="b"/>
                      <a:r>
                        <a:rPr lang="en-US" sz="800" u="none" strike="noStrike" dirty="0">
                          <a:effectLst/>
                          <a:latin typeface="+mn-lt"/>
                        </a:rPr>
                        <a:t>GCR indicator 2.1.1 - Proportion of refugees who have access to decent work by law</a:t>
                      </a:r>
                      <a:endParaRPr lang="en-US" sz="800" b="0" i="0" u="none" strike="noStrike" dirty="0">
                        <a:solidFill>
                          <a:srgbClr val="FF0000"/>
                        </a:solidFill>
                        <a:effectLst/>
                        <a:latin typeface="+mn-lt"/>
                      </a:endParaRPr>
                    </a:p>
                  </a:txBody>
                  <a:tcPr marL="1620" marR="1620" marT="1620" marB="0" anchor="b"/>
                </a:tc>
                <a:extLst>
                  <a:ext uri="{0D108BD9-81ED-4DB2-BD59-A6C34878D82A}">
                    <a16:rowId xmlns:a16="http://schemas.microsoft.com/office/drawing/2014/main" val="3839070621"/>
                  </a:ext>
                </a:extLst>
              </a:tr>
              <a:tr h="161482">
                <a:tc>
                  <a:txBody>
                    <a:bodyPr/>
                    <a:lstStyle/>
                    <a:p>
                      <a:pPr algn="l" fontAlgn="b"/>
                      <a:r>
                        <a:rPr lang="en-US" sz="800" u="none" strike="noStrike" dirty="0">
                          <a:solidFill>
                            <a:schemeClr val="bg1"/>
                          </a:solidFill>
                          <a:effectLst/>
                          <a:latin typeface="+mn-lt"/>
                        </a:rPr>
                        <a:t>PILLAR 3: PROTECTION, SOCIAL PROTECTION AND INCLUSION</a:t>
                      </a:r>
                      <a:endParaRPr lang="en-US" sz="800" b="1" i="0" u="none" strike="noStrike" dirty="0">
                        <a:solidFill>
                          <a:schemeClr val="bg1"/>
                        </a:solidFill>
                        <a:effectLst/>
                        <a:latin typeface="+mn-lt"/>
                      </a:endParaRPr>
                    </a:p>
                  </a:txBody>
                  <a:tcPr marL="1620" marR="1620" marT="1620" marB="0" anchor="b">
                    <a:solidFill>
                      <a:srgbClr val="942093"/>
                    </a:solidFill>
                  </a:tcPr>
                </a:tc>
                <a:extLst>
                  <a:ext uri="{0D108BD9-81ED-4DB2-BD59-A6C34878D82A}">
                    <a16:rowId xmlns:a16="http://schemas.microsoft.com/office/drawing/2014/main" val="1522936205"/>
                  </a:ext>
                </a:extLst>
              </a:tr>
              <a:tr h="161482">
                <a:tc>
                  <a:txBody>
                    <a:bodyPr/>
                    <a:lstStyle/>
                    <a:p>
                      <a:pPr algn="l" fontAlgn="b"/>
                      <a:r>
                        <a:rPr lang="en-US" sz="800" u="none" strike="noStrike" dirty="0">
                          <a:effectLst/>
                          <a:latin typeface="+mn-lt"/>
                        </a:rPr>
                        <a:t>3a) Extent of inclusion of FDPs in the social protection system (UNICEF SP Indicator 5.2.1)</a:t>
                      </a:r>
                      <a:endParaRPr lang="en-US" sz="800" b="0" i="0" u="none" strike="noStrike" dirty="0">
                        <a:solidFill>
                          <a:srgbClr val="000000"/>
                        </a:solidFill>
                        <a:effectLst/>
                        <a:latin typeface="+mn-lt"/>
                      </a:endParaRPr>
                    </a:p>
                  </a:txBody>
                  <a:tcPr marL="1620" marR="1620" marT="1620" marB="0" anchor="b"/>
                </a:tc>
                <a:extLst>
                  <a:ext uri="{0D108BD9-81ED-4DB2-BD59-A6C34878D82A}">
                    <a16:rowId xmlns:a16="http://schemas.microsoft.com/office/drawing/2014/main" val="2143333316"/>
                  </a:ext>
                </a:extLst>
              </a:tr>
              <a:tr h="161482">
                <a:tc>
                  <a:txBody>
                    <a:bodyPr/>
                    <a:lstStyle/>
                    <a:p>
                      <a:pPr algn="l" fontAlgn="b"/>
                      <a:r>
                        <a:rPr lang="en-US" sz="800" u="none" strike="noStrike" dirty="0">
                          <a:effectLst/>
                          <a:latin typeface="+mn-lt"/>
                        </a:rPr>
                        <a:t>GCR indicator 2.1.2 - Proportion of refugees who are able to move freely within the host country</a:t>
                      </a:r>
                      <a:endParaRPr lang="en-US" sz="800" b="0" i="0" u="none" strike="noStrike" dirty="0">
                        <a:solidFill>
                          <a:srgbClr val="FF0000"/>
                        </a:solidFill>
                        <a:effectLst/>
                        <a:latin typeface="+mn-lt"/>
                      </a:endParaRPr>
                    </a:p>
                  </a:txBody>
                  <a:tcPr marL="1620" marR="1620" marT="1620" marB="0" anchor="b"/>
                </a:tc>
                <a:extLst>
                  <a:ext uri="{0D108BD9-81ED-4DB2-BD59-A6C34878D82A}">
                    <a16:rowId xmlns:a16="http://schemas.microsoft.com/office/drawing/2014/main" val="2262381623"/>
                  </a:ext>
                </a:extLst>
              </a:tr>
              <a:tr h="161482">
                <a:tc>
                  <a:txBody>
                    <a:bodyPr/>
                    <a:lstStyle/>
                    <a:p>
                      <a:pPr algn="l" fontAlgn="b"/>
                      <a:r>
                        <a:rPr lang="en-US" sz="800" u="none" strike="noStrike" dirty="0">
                          <a:solidFill>
                            <a:schemeClr val="bg1"/>
                          </a:solidFill>
                          <a:effectLst/>
                          <a:latin typeface="+mn-lt"/>
                        </a:rPr>
                        <a:t>PILLAR 4: CRITICAL INFRASTRUCTURE</a:t>
                      </a:r>
                      <a:endParaRPr lang="en-US" sz="800" b="1" i="0" u="none" strike="noStrike" dirty="0">
                        <a:solidFill>
                          <a:schemeClr val="bg1"/>
                        </a:solidFill>
                        <a:effectLst/>
                        <a:latin typeface="+mn-lt"/>
                      </a:endParaRPr>
                    </a:p>
                  </a:txBody>
                  <a:tcPr marL="1620" marR="1620" marT="1620" marB="0" anchor="b">
                    <a:solidFill>
                      <a:schemeClr val="tx1"/>
                    </a:solidFill>
                  </a:tcPr>
                </a:tc>
                <a:extLst>
                  <a:ext uri="{0D108BD9-81ED-4DB2-BD59-A6C34878D82A}">
                    <a16:rowId xmlns:a16="http://schemas.microsoft.com/office/drawing/2014/main" val="887058304"/>
                  </a:ext>
                </a:extLst>
              </a:tr>
              <a:tr h="161482">
                <a:tc>
                  <a:txBody>
                    <a:bodyPr/>
                    <a:lstStyle/>
                    <a:p>
                      <a:pPr algn="l" fontAlgn="b"/>
                      <a:r>
                        <a:rPr lang="en-US" sz="800" u="none" strike="noStrike" dirty="0">
                          <a:solidFill>
                            <a:schemeClr val="bg1"/>
                          </a:solidFill>
                          <a:effectLst/>
                          <a:latin typeface="+mn-lt"/>
                        </a:rPr>
                        <a:t>Mid-term Outcome 4: Improved Services, Facilities and Information Systems Essential to FDPs and HCs</a:t>
                      </a:r>
                      <a:endParaRPr lang="en-US" sz="800" b="1" i="0" u="none" strike="noStrike" dirty="0">
                        <a:solidFill>
                          <a:schemeClr val="bg1"/>
                        </a:solidFill>
                        <a:effectLst/>
                        <a:latin typeface="+mn-lt"/>
                      </a:endParaRPr>
                    </a:p>
                  </a:txBody>
                  <a:tcPr marL="1620" marR="1620" marT="1620" marB="0" anchor="b">
                    <a:solidFill>
                      <a:schemeClr val="tx1"/>
                    </a:solidFill>
                  </a:tcPr>
                </a:tc>
                <a:extLst>
                  <a:ext uri="{0D108BD9-81ED-4DB2-BD59-A6C34878D82A}">
                    <a16:rowId xmlns:a16="http://schemas.microsoft.com/office/drawing/2014/main" val="235301755"/>
                  </a:ext>
                </a:extLst>
              </a:tr>
              <a:tr h="161482">
                <a:tc>
                  <a:txBody>
                    <a:bodyPr/>
                    <a:lstStyle/>
                    <a:p>
                      <a:pPr algn="l" fontAlgn="ctr"/>
                      <a:r>
                        <a:rPr lang="en-US" sz="800" b="0" i="0" u="none" strike="noStrike" dirty="0">
                          <a:solidFill>
                            <a:srgbClr val="000000"/>
                          </a:solidFill>
                          <a:effectLst/>
                          <a:latin typeface="Calibri" panose="020F0502020204030204" pitchFamily="34" charset="0"/>
                        </a:rPr>
                        <a:t>4a) Evidence that PROSPECTS has contributed to a</a:t>
                      </a:r>
                      <a:br>
                        <a:rPr lang="en-US" sz="800" b="0" i="0" u="none" strike="noStrike" dirty="0">
                          <a:solidFill>
                            <a:srgbClr val="000000"/>
                          </a:solidFill>
                          <a:effectLst/>
                          <a:latin typeface="Calibri" panose="020F0502020204030204" pitchFamily="34" charset="0"/>
                        </a:rPr>
                      </a:br>
                      <a:r>
                        <a:rPr lang="en-US" sz="800" b="0" i="0" u="none" strike="noStrike" dirty="0">
                          <a:solidFill>
                            <a:srgbClr val="000000"/>
                          </a:solidFill>
                          <a:effectLst/>
                          <a:latin typeface="Calibri" panose="020F0502020204030204" pitchFamily="34" charset="0"/>
                        </a:rPr>
                        <a:t>change in legal frameworks, policies and asylum system related to inclusive critical infrastructure (WASH, housing, digital connectivity) for refugees</a:t>
                      </a:r>
                    </a:p>
                  </a:txBody>
                  <a:tcPr marL="0" marR="0" marT="0" marB="0" anchor="ctr"/>
                </a:tc>
                <a:extLst>
                  <a:ext uri="{0D108BD9-81ED-4DB2-BD59-A6C34878D82A}">
                    <a16:rowId xmlns:a16="http://schemas.microsoft.com/office/drawing/2014/main" val="3056316244"/>
                  </a:ext>
                </a:extLst>
              </a:tr>
              <a:tr h="161482">
                <a:tc>
                  <a:txBody>
                    <a:bodyPr/>
                    <a:lstStyle/>
                    <a:p>
                      <a:pPr algn="l" fontAlgn="ctr"/>
                      <a:r>
                        <a:rPr lang="en-US" sz="800" b="0" i="0" u="none" strike="noStrike" dirty="0">
                          <a:solidFill>
                            <a:srgbClr val="000000"/>
                          </a:solidFill>
                          <a:effectLst/>
                          <a:latin typeface="Calibri" panose="020F0502020204030204" pitchFamily="34" charset="0"/>
                        </a:rPr>
                        <a:t>4b) Evidence that PROSPECTS contributed to improved services, facilities and information systems essential for FDPs and HCs</a:t>
                      </a:r>
                    </a:p>
                  </a:txBody>
                  <a:tcPr marL="0" marR="0" marT="0" marB="0" anchor="ctr"/>
                </a:tc>
                <a:extLst>
                  <a:ext uri="{0D108BD9-81ED-4DB2-BD59-A6C34878D82A}">
                    <a16:rowId xmlns:a16="http://schemas.microsoft.com/office/drawing/2014/main" val="1638945937"/>
                  </a:ext>
                </a:extLst>
              </a:tr>
              <a:tr h="161482">
                <a:tc>
                  <a:txBody>
                    <a:bodyPr/>
                    <a:lstStyle/>
                    <a:p>
                      <a:pPr algn="l" fontAlgn="ctr"/>
                      <a:r>
                        <a:rPr lang="en-US" sz="800" b="0" i="0" u="none" strike="noStrike" dirty="0">
                          <a:solidFill>
                            <a:srgbClr val="000000"/>
                          </a:solidFill>
                          <a:effectLst/>
                          <a:latin typeface="Calibri" panose="020F0502020204030204" pitchFamily="34" charset="0"/>
                        </a:rPr>
                        <a:t>4c) Proportion of FDPs/HC members using at least basic drinking water services</a:t>
                      </a:r>
                    </a:p>
                  </a:txBody>
                  <a:tcPr marL="0" marR="0" marT="0" marB="0" anchor="ctr"/>
                </a:tc>
                <a:extLst>
                  <a:ext uri="{0D108BD9-81ED-4DB2-BD59-A6C34878D82A}">
                    <a16:rowId xmlns:a16="http://schemas.microsoft.com/office/drawing/2014/main" val="3008255221"/>
                  </a:ext>
                </a:extLst>
              </a:tr>
              <a:tr h="161482">
                <a:tc>
                  <a:txBody>
                    <a:bodyPr/>
                    <a:lstStyle/>
                    <a:p>
                      <a:pPr algn="l" fontAlgn="ctr"/>
                      <a:r>
                        <a:rPr lang="en-US" sz="800" b="0" i="0" u="none" strike="noStrike" dirty="0">
                          <a:solidFill>
                            <a:srgbClr val="000000"/>
                          </a:solidFill>
                          <a:effectLst/>
                          <a:latin typeface="Calibri" panose="020F0502020204030204" pitchFamily="34" charset="0"/>
                        </a:rPr>
                        <a:t>4d) Proportion of FDPs/HC members with access to safe household sanitation</a:t>
                      </a:r>
                    </a:p>
                  </a:txBody>
                  <a:tcPr marL="0" marR="0" marT="0" marB="0" anchor="ctr"/>
                </a:tc>
                <a:extLst>
                  <a:ext uri="{0D108BD9-81ED-4DB2-BD59-A6C34878D82A}">
                    <a16:rowId xmlns:a16="http://schemas.microsoft.com/office/drawing/2014/main" val="4253767103"/>
                  </a:ext>
                </a:extLst>
              </a:tr>
              <a:tr h="161482">
                <a:tc>
                  <a:txBody>
                    <a:bodyPr/>
                    <a:lstStyle/>
                    <a:p>
                      <a:pPr algn="l" fontAlgn="ctr"/>
                      <a:r>
                        <a:rPr lang="en-US" sz="800" b="0" i="0" u="none" strike="noStrike" dirty="0">
                          <a:solidFill>
                            <a:srgbClr val="000000"/>
                          </a:solidFill>
                          <a:effectLst/>
                          <a:latin typeface="Calibri" panose="020F0502020204030204" pitchFamily="34" charset="0"/>
                        </a:rPr>
                        <a:t>4e) Proportion of FDPs and HC living in habitable and affordable housing</a:t>
                      </a:r>
                    </a:p>
                  </a:txBody>
                  <a:tcPr marL="0" marR="0" marT="0" marB="0" anchor="ctr"/>
                </a:tc>
                <a:extLst>
                  <a:ext uri="{0D108BD9-81ED-4DB2-BD59-A6C34878D82A}">
                    <a16:rowId xmlns:a16="http://schemas.microsoft.com/office/drawing/2014/main" val="647001553"/>
                  </a:ext>
                </a:extLst>
              </a:tr>
            </a:tbl>
          </a:graphicData>
        </a:graphic>
      </p:graphicFrame>
      <p:sp>
        <p:nvSpPr>
          <p:cNvPr id="4" name="TextBox 3">
            <a:extLst>
              <a:ext uri="{FF2B5EF4-FFF2-40B4-BE49-F238E27FC236}">
                <a16:creationId xmlns:a16="http://schemas.microsoft.com/office/drawing/2014/main" id="{6022C936-67E6-16E0-F7BA-C5368C2FEFDC}"/>
              </a:ext>
            </a:extLst>
          </p:cNvPr>
          <p:cNvSpPr txBox="1"/>
          <p:nvPr/>
        </p:nvSpPr>
        <p:spPr>
          <a:xfrm>
            <a:off x="595928" y="-11952"/>
            <a:ext cx="8627483" cy="523220"/>
          </a:xfrm>
          <a:prstGeom prst="rect">
            <a:avLst/>
          </a:prstGeom>
          <a:noFill/>
        </p:spPr>
        <p:txBody>
          <a:bodyPr wrap="square" rtlCol="0">
            <a:spAutoFit/>
          </a:bodyPr>
          <a:lstStyle/>
          <a:p>
            <a:pPr algn="ctr"/>
            <a:r>
              <a:rPr lang="en-US" sz="2800" dirty="0"/>
              <a:t>MULTI ANNUAL MID-TERM OUTCOME INDICATORS</a:t>
            </a:r>
          </a:p>
        </p:txBody>
      </p:sp>
      <p:graphicFrame>
        <p:nvGraphicFramePr>
          <p:cNvPr id="7" name="Table 6">
            <a:extLst>
              <a:ext uri="{FF2B5EF4-FFF2-40B4-BE49-F238E27FC236}">
                <a16:creationId xmlns:a16="http://schemas.microsoft.com/office/drawing/2014/main" id="{11A86C6B-B666-5E99-B6BC-FF9C8FD850A2}"/>
              </a:ext>
            </a:extLst>
          </p:cNvPr>
          <p:cNvGraphicFramePr>
            <a:graphicFrameLocks noGrp="1"/>
          </p:cNvGraphicFramePr>
          <p:nvPr>
            <p:extLst>
              <p:ext uri="{D42A27DB-BD31-4B8C-83A1-F6EECF244321}">
                <p14:modId xmlns:p14="http://schemas.microsoft.com/office/powerpoint/2010/main" val="3438798789"/>
              </p:ext>
            </p:extLst>
          </p:nvPr>
        </p:nvGraphicFramePr>
        <p:xfrm>
          <a:off x="4355995" y="828234"/>
          <a:ext cx="5494982" cy="1219128"/>
        </p:xfrm>
        <a:graphic>
          <a:graphicData uri="http://schemas.openxmlformats.org/drawingml/2006/table">
            <a:tbl>
              <a:tblPr>
                <a:tableStyleId>{5C22544A-7EE6-4342-B048-85BDC9FD1C3A}</a:tableStyleId>
              </a:tblPr>
              <a:tblGrid>
                <a:gridCol w="5494982">
                  <a:extLst>
                    <a:ext uri="{9D8B030D-6E8A-4147-A177-3AD203B41FA5}">
                      <a16:colId xmlns:a16="http://schemas.microsoft.com/office/drawing/2014/main" val="65979278"/>
                    </a:ext>
                  </a:extLst>
                </a:gridCol>
              </a:tblGrid>
              <a:tr h="107703">
                <a:tc>
                  <a:txBody>
                    <a:bodyPr/>
                    <a:lstStyle/>
                    <a:p>
                      <a:pPr algn="l" fontAlgn="ctr"/>
                      <a:r>
                        <a:rPr lang="en-US" sz="800" u="none" strike="noStrike" dirty="0">
                          <a:effectLst/>
                        </a:rPr>
                        <a:t>PILLAR 1: EDUCATION AND LEARNING</a:t>
                      </a:r>
                      <a:endParaRPr lang="en-US" sz="800" b="1" i="0" u="none" strike="noStrike" dirty="0">
                        <a:solidFill>
                          <a:srgbClr val="000000"/>
                        </a:solidFill>
                        <a:effectLst/>
                        <a:latin typeface="Calibri" panose="020F0502020204030204" pitchFamily="34" charset="0"/>
                      </a:endParaRPr>
                    </a:p>
                  </a:txBody>
                  <a:tcPr marL="0" marR="0" marT="0" marB="0" anchor="ctr">
                    <a:solidFill>
                      <a:srgbClr val="15A6EA"/>
                    </a:solidFill>
                  </a:tcPr>
                </a:tc>
                <a:extLst>
                  <a:ext uri="{0D108BD9-81ED-4DB2-BD59-A6C34878D82A}">
                    <a16:rowId xmlns:a16="http://schemas.microsoft.com/office/drawing/2014/main" val="3174881305"/>
                  </a:ext>
                </a:extLst>
              </a:tr>
              <a:tr h="243768">
                <a:tc>
                  <a:txBody>
                    <a:bodyPr/>
                    <a:lstStyle/>
                    <a:p>
                      <a:pPr algn="l" fontAlgn="ctr"/>
                      <a:r>
                        <a:rPr lang="en-US" sz="800" u="none" strike="noStrike" dirty="0">
                          <a:effectLst/>
                        </a:rPr>
                        <a:t>Mid-term Outcome 1: Increased Access of FDPs And HCs To Quality Education, Skills and Learning Opportunities</a:t>
                      </a:r>
                      <a:endParaRPr lang="en-US" sz="800" b="1" i="0" u="none" strike="noStrike" dirty="0">
                        <a:solidFill>
                          <a:srgbClr val="000000"/>
                        </a:solidFill>
                        <a:effectLst/>
                        <a:latin typeface="Calibri" panose="020F0502020204030204" pitchFamily="34" charset="0"/>
                      </a:endParaRPr>
                    </a:p>
                  </a:txBody>
                  <a:tcPr marL="0" marR="0" marT="0" marB="0" anchor="ctr">
                    <a:solidFill>
                      <a:srgbClr val="15A6EA"/>
                    </a:solidFill>
                  </a:tcPr>
                </a:tc>
                <a:extLst>
                  <a:ext uri="{0D108BD9-81ED-4DB2-BD59-A6C34878D82A}">
                    <a16:rowId xmlns:a16="http://schemas.microsoft.com/office/drawing/2014/main" val="3536954054"/>
                  </a:ext>
                </a:extLst>
              </a:tr>
              <a:tr h="94552">
                <a:tc>
                  <a:txBody>
                    <a:bodyPr/>
                    <a:lstStyle/>
                    <a:p>
                      <a:pPr algn="l" fontAlgn="ctr"/>
                      <a:r>
                        <a:rPr lang="en-US" sz="800" u="none" strike="noStrike" dirty="0">
                          <a:effectLst/>
                        </a:rPr>
                        <a:t>1a) Number of FDPs/HCs who completed their primary or secondary education program (formal and non-formal)</a:t>
                      </a:r>
                      <a:endParaRPr lang="en-US" sz="8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48118793"/>
                  </a:ext>
                </a:extLst>
              </a:tr>
              <a:tr h="189105">
                <a:tc>
                  <a:txBody>
                    <a:bodyPr/>
                    <a:lstStyle/>
                    <a:p>
                      <a:pPr algn="l" fontAlgn="ctr"/>
                      <a:r>
                        <a:rPr lang="en-US" sz="800" u="none" strike="noStrike" dirty="0">
                          <a:effectLst/>
                        </a:rPr>
                        <a:t>1b) Number of FDPs/HCs who completed a professional, technical or vocational education and/or training program or another non-formal skills training </a:t>
                      </a:r>
                      <a:endParaRPr lang="en-US" sz="8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67441308"/>
                  </a:ext>
                </a:extLst>
              </a:tr>
              <a:tr h="237057">
                <a:tc>
                  <a:txBody>
                    <a:bodyPr/>
                    <a:lstStyle/>
                    <a:p>
                      <a:pPr algn="l" fontAlgn="ctr"/>
                      <a:r>
                        <a:rPr lang="en-US" sz="800" u="none" strike="noStrike" dirty="0">
                          <a:effectLst/>
                        </a:rPr>
                        <a:t>1c) Evidence on how PROSPECTS has contributed to a change in legal frameworks, policies and asylum system related to access for refugees to education and training systems</a:t>
                      </a:r>
                      <a:endParaRPr lang="en-US" sz="8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335913643"/>
                  </a:ext>
                </a:extLst>
              </a:tr>
              <a:tr h="189105">
                <a:tc>
                  <a:txBody>
                    <a:bodyPr/>
                    <a:lstStyle/>
                    <a:p>
                      <a:pPr algn="l" fontAlgn="ctr"/>
                      <a:r>
                        <a:rPr lang="en-US" sz="800" u="none" strike="noStrike" dirty="0">
                          <a:effectLst/>
                        </a:rPr>
                        <a:t>1d)  Evidence that PROSPECTS contributed to institutional capacity strengthening in relation to inclusion in education and trainings for FDPs and HCs</a:t>
                      </a:r>
                      <a:endParaRPr lang="en-US" sz="8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27937620"/>
                  </a:ext>
                </a:extLst>
              </a:tr>
            </a:tbl>
          </a:graphicData>
        </a:graphic>
      </p:graphicFrame>
      <p:graphicFrame>
        <p:nvGraphicFramePr>
          <p:cNvPr id="10" name="Table 9">
            <a:extLst>
              <a:ext uri="{FF2B5EF4-FFF2-40B4-BE49-F238E27FC236}">
                <a16:creationId xmlns:a16="http://schemas.microsoft.com/office/drawing/2014/main" id="{015B30E8-A986-DE3A-562E-3740D0B0618A}"/>
              </a:ext>
            </a:extLst>
          </p:cNvPr>
          <p:cNvGraphicFramePr>
            <a:graphicFrameLocks noGrp="1"/>
          </p:cNvGraphicFramePr>
          <p:nvPr>
            <p:extLst>
              <p:ext uri="{D42A27DB-BD31-4B8C-83A1-F6EECF244321}">
                <p14:modId xmlns:p14="http://schemas.microsoft.com/office/powerpoint/2010/main" val="1125653065"/>
              </p:ext>
            </p:extLst>
          </p:nvPr>
        </p:nvGraphicFramePr>
        <p:xfrm>
          <a:off x="4355995" y="2056366"/>
          <a:ext cx="5494982" cy="1649887"/>
        </p:xfrm>
        <a:graphic>
          <a:graphicData uri="http://schemas.openxmlformats.org/drawingml/2006/table">
            <a:tbl>
              <a:tblPr>
                <a:tableStyleId>{5C22544A-7EE6-4342-B048-85BDC9FD1C3A}</a:tableStyleId>
              </a:tblPr>
              <a:tblGrid>
                <a:gridCol w="5494982">
                  <a:extLst>
                    <a:ext uri="{9D8B030D-6E8A-4147-A177-3AD203B41FA5}">
                      <a16:colId xmlns:a16="http://schemas.microsoft.com/office/drawing/2014/main" val="2200037631"/>
                    </a:ext>
                  </a:extLst>
                </a:gridCol>
              </a:tblGrid>
              <a:tr h="81453">
                <a:tc>
                  <a:txBody>
                    <a:bodyPr/>
                    <a:lstStyle/>
                    <a:p>
                      <a:pPr algn="l" fontAlgn="ctr"/>
                      <a:r>
                        <a:rPr lang="en-US" sz="800" u="none" strike="noStrike" dirty="0">
                          <a:effectLst/>
                        </a:rPr>
                        <a:t>PILLAR 2: ECONOMIC INCLUSION</a:t>
                      </a:r>
                      <a:endParaRPr lang="en-US" sz="800" b="1" i="0" u="none" strike="noStrike" dirty="0">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2849636182"/>
                  </a:ext>
                </a:extLst>
              </a:tr>
              <a:tr h="126466">
                <a:tc>
                  <a:txBody>
                    <a:bodyPr/>
                    <a:lstStyle/>
                    <a:p>
                      <a:pPr algn="l" fontAlgn="ctr"/>
                      <a:r>
                        <a:rPr lang="en-US" sz="800" u="none" strike="noStrike" dirty="0">
                          <a:effectLst/>
                        </a:rPr>
                        <a:t>Mid-term Outcome 2: Improved livelihoods and expanded economic opportunities for FDPs and HCs, through access to entrepreneurship and employment with dignity</a:t>
                      </a:r>
                      <a:endParaRPr lang="en-US" sz="800" b="1" i="0" u="none" strike="noStrike" dirty="0">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372931776"/>
                  </a:ext>
                </a:extLst>
              </a:tr>
              <a:tr h="182708">
                <a:tc>
                  <a:txBody>
                    <a:bodyPr/>
                    <a:lstStyle/>
                    <a:p>
                      <a:pPr algn="l" fontAlgn="ctr"/>
                      <a:r>
                        <a:rPr lang="en-US" sz="800" u="none" strike="noStrike" dirty="0">
                          <a:effectLst/>
                        </a:rPr>
                        <a:t>2a) Number of new employment and/or self-employment (business) opportunities supported by PROSPECTS</a:t>
                      </a:r>
                      <a:endParaRPr lang="en-US" sz="8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09958275"/>
                  </a:ext>
                </a:extLst>
              </a:tr>
              <a:tr h="126466">
                <a:tc>
                  <a:txBody>
                    <a:bodyPr/>
                    <a:lstStyle/>
                    <a:p>
                      <a:pPr algn="l" fontAlgn="ctr"/>
                      <a:r>
                        <a:rPr lang="en-US" sz="800" u="none" strike="noStrike" dirty="0">
                          <a:effectLst/>
                        </a:rPr>
                        <a:t>2b) Number of FDPs/HC members already employed or self-employed who have either increased their income, enhanced their working conditions or maintained resilient livelihoods</a:t>
                      </a:r>
                      <a:endParaRPr lang="en-US" sz="8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79060687"/>
                  </a:ext>
                </a:extLst>
              </a:tr>
              <a:tr h="126466">
                <a:tc>
                  <a:txBody>
                    <a:bodyPr/>
                    <a:lstStyle/>
                    <a:p>
                      <a:pPr algn="l" fontAlgn="ctr"/>
                      <a:r>
                        <a:rPr lang="en-US" sz="800" u="none" strike="noStrike" dirty="0">
                          <a:effectLst/>
                        </a:rPr>
                        <a:t>2c) Number of Government institutions, BDS providers, financial institutions, input providers and/or cooperatives that have introduced new services or scaled their service offer for FDPs and HCs</a:t>
                      </a:r>
                      <a:endParaRPr lang="en-US" sz="8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99501452"/>
                  </a:ext>
                </a:extLst>
              </a:tr>
              <a:tr h="153598">
                <a:tc>
                  <a:txBody>
                    <a:bodyPr/>
                    <a:lstStyle/>
                    <a:p>
                      <a:pPr algn="l" fontAlgn="ctr"/>
                      <a:r>
                        <a:rPr lang="en-US" sz="800" u="none" strike="noStrike" dirty="0">
                          <a:effectLst/>
                        </a:rPr>
                        <a:t>2d) Evidence on how PROSPECTS has contributed to a changes in legal frameworks, policies and asylum system related to inclusion of refugees in the labor market and formality</a:t>
                      </a:r>
                      <a:endParaRPr lang="en-US" sz="8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52132678"/>
                  </a:ext>
                </a:extLst>
              </a:tr>
              <a:tr h="126466">
                <a:tc>
                  <a:txBody>
                    <a:bodyPr/>
                    <a:lstStyle/>
                    <a:p>
                      <a:pPr algn="l" fontAlgn="ctr"/>
                      <a:r>
                        <a:rPr lang="en-US" sz="800" u="none" strike="noStrike" dirty="0">
                          <a:effectLst/>
                        </a:rPr>
                        <a:t>2e) Evidence that PROSPECTS contributed to institutional capacity strengthening in relation to inclusion of FDPs and HCs in the </a:t>
                      </a:r>
                      <a:r>
                        <a:rPr lang="en-US" sz="800" u="none" strike="noStrike" dirty="0" err="1">
                          <a:effectLst/>
                        </a:rPr>
                        <a:t>labour</a:t>
                      </a:r>
                      <a:r>
                        <a:rPr lang="en-US" sz="800" u="none" strike="noStrike" dirty="0">
                          <a:effectLst/>
                        </a:rPr>
                        <a:t> market and to improved </a:t>
                      </a:r>
                      <a:r>
                        <a:rPr lang="en-US" sz="800" u="none" strike="noStrike" dirty="0" err="1">
                          <a:effectLst/>
                        </a:rPr>
                        <a:t>labour</a:t>
                      </a:r>
                      <a:r>
                        <a:rPr lang="en-US" sz="800" u="none" strike="noStrike" dirty="0">
                          <a:effectLst/>
                        </a:rPr>
                        <a:t> rights</a:t>
                      </a:r>
                      <a:endParaRPr lang="en-US" sz="8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16778997"/>
                  </a:ext>
                </a:extLst>
              </a:tr>
              <a:tr h="126059">
                <a:tc>
                  <a:txBody>
                    <a:bodyPr/>
                    <a:lstStyle/>
                    <a:p>
                      <a:pPr algn="l" fontAlgn="ctr"/>
                      <a:r>
                        <a:rPr lang="en-US" sz="800" u="none" strike="noStrike" dirty="0">
                          <a:effectLst/>
                        </a:rPr>
                        <a:t>GCR indicator 2.1.1 - Proportion of refugees who have access to decent work by law</a:t>
                      </a:r>
                      <a:endParaRPr lang="en-US" sz="8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066312267"/>
                  </a:ext>
                </a:extLst>
              </a:tr>
            </a:tbl>
          </a:graphicData>
        </a:graphic>
      </p:graphicFrame>
      <p:graphicFrame>
        <p:nvGraphicFramePr>
          <p:cNvPr id="11" name="Table 10">
            <a:extLst>
              <a:ext uri="{FF2B5EF4-FFF2-40B4-BE49-F238E27FC236}">
                <a16:creationId xmlns:a16="http://schemas.microsoft.com/office/drawing/2014/main" id="{6EEEC642-CE87-8135-836C-A36B98714001}"/>
              </a:ext>
            </a:extLst>
          </p:cNvPr>
          <p:cNvGraphicFramePr>
            <a:graphicFrameLocks noGrp="1"/>
          </p:cNvGraphicFramePr>
          <p:nvPr>
            <p:extLst>
              <p:ext uri="{D42A27DB-BD31-4B8C-83A1-F6EECF244321}">
                <p14:modId xmlns:p14="http://schemas.microsoft.com/office/powerpoint/2010/main" val="3191279019"/>
              </p:ext>
            </p:extLst>
          </p:nvPr>
        </p:nvGraphicFramePr>
        <p:xfrm>
          <a:off x="4355995" y="3736192"/>
          <a:ext cx="5494981" cy="1346548"/>
        </p:xfrm>
        <a:graphic>
          <a:graphicData uri="http://schemas.openxmlformats.org/drawingml/2006/table">
            <a:tbl>
              <a:tblPr>
                <a:tableStyleId>{5C22544A-7EE6-4342-B048-85BDC9FD1C3A}</a:tableStyleId>
              </a:tblPr>
              <a:tblGrid>
                <a:gridCol w="5494981">
                  <a:extLst>
                    <a:ext uri="{9D8B030D-6E8A-4147-A177-3AD203B41FA5}">
                      <a16:colId xmlns:a16="http://schemas.microsoft.com/office/drawing/2014/main" val="2966290122"/>
                    </a:ext>
                  </a:extLst>
                </a:gridCol>
              </a:tblGrid>
              <a:tr h="0">
                <a:tc>
                  <a:txBody>
                    <a:bodyPr/>
                    <a:lstStyle/>
                    <a:p>
                      <a:pPr algn="l" fontAlgn="t"/>
                      <a:r>
                        <a:rPr lang="en-US" sz="800" b="0" i="0" u="none" strike="noStrike" dirty="0">
                          <a:solidFill>
                            <a:schemeClr val="bg1"/>
                          </a:solidFill>
                          <a:effectLst/>
                          <a:latin typeface="Calibri" panose="020F0502020204030204" pitchFamily="34" charset="0"/>
                        </a:rPr>
                        <a:t>PILLAR 3: PROTECTION, SOCIAL PROTECTION AND INCLUSION</a:t>
                      </a:r>
                    </a:p>
                  </a:txBody>
                  <a:tcPr marL="0" marR="0" marT="0" marB="0">
                    <a:solidFill>
                      <a:srgbClr val="942093"/>
                    </a:solidFill>
                  </a:tcPr>
                </a:tc>
                <a:extLst>
                  <a:ext uri="{0D108BD9-81ED-4DB2-BD59-A6C34878D82A}">
                    <a16:rowId xmlns:a16="http://schemas.microsoft.com/office/drawing/2014/main" val="3368141125"/>
                  </a:ext>
                </a:extLst>
              </a:tr>
              <a:tr h="0">
                <a:tc>
                  <a:txBody>
                    <a:bodyPr/>
                    <a:lstStyle/>
                    <a:p>
                      <a:pPr algn="l" fontAlgn="t"/>
                      <a:r>
                        <a:rPr lang="en-US" sz="800" b="0" i="0" u="none" strike="noStrike" dirty="0">
                          <a:solidFill>
                            <a:schemeClr val="bg1"/>
                          </a:solidFill>
                          <a:effectLst/>
                          <a:latin typeface="Calibri" panose="020F0502020204030204" pitchFamily="34" charset="0"/>
                        </a:rPr>
                        <a:t>Mid-term Outcome 3: Protection: Increased Government Protection for FDPs and HCs. Protection: Increased Government Protection for FDPs and HCs Social Protection: Increased Inclusion of FDPs and HCs In Community-based, Local and/or National Social Protection Systems</a:t>
                      </a:r>
                    </a:p>
                  </a:txBody>
                  <a:tcPr marL="0" marR="0" marT="0" marB="0">
                    <a:solidFill>
                      <a:srgbClr val="942093"/>
                    </a:solidFill>
                  </a:tcPr>
                </a:tc>
                <a:extLst>
                  <a:ext uri="{0D108BD9-81ED-4DB2-BD59-A6C34878D82A}">
                    <a16:rowId xmlns:a16="http://schemas.microsoft.com/office/drawing/2014/main" val="1738697106"/>
                  </a:ext>
                </a:extLst>
              </a:tr>
              <a:tr h="0">
                <a:tc>
                  <a:txBody>
                    <a:bodyPr/>
                    <a:lstStyle/>
                    <a:p>
                      <a:pPr algn="l" fontAlgn="t"/>
                      <a:r>
                        <a:rPr lang="en-US" sz="800" u="none" strike="noStrike" dirty="0">
                          <a:effectLst/>
                        </a:rPr>
                        <a:t>3a) Extent of inclusion of FDPs in the social protection system and alignment of national SP system with international standards </a:t>
                      </a:r>
                      <a:endParaRPr lang="en-US" sz="800" b="0" i="0" u="none" strike="noStrike" dirty="0">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675922744"/>
                  </a:ext>
                </a:extLst>
              </a:tr>
              <a:tr h="0">
                <a:tc>
                  <a:txBody>
                    <a:bodyPr/>
                    <a:lstStyle/>
                    <a:p>
                      <a:pPr algn="l" fontAlgn="t"/>
                      <a:r>
                        <a:rPr lang="en-US" sz="800" u="none" strike="noStrike" dirty="0">
                          <a:effectLst/>
                        </a:rPr>
                        <a:t>3b) Evidence on how PROSPECTS has contributed to strengthened institutional capacity to include protection systems in national and sub-national systems and development planning </a:t>
                      </a:r>
                      <a:endParaRPr lang="en-US" sz="800" b="0" i="0" u="none" strike="noStrike" dirty="0">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835086533"/>
                  </a:ext>
                </a:extLst>
              </a:tr>
              <a:tr h="0">
                <a:tc>
                  <a:txBody>
                    <a:bodyPr/>
                    <a:lstStyle/>
                    <a:p>
                      <a:pPr algn="l" fontAlgn="t"/>
                      <a:r>
                        <a:rPr lang="en-US" sz="800" u="none" strike="noStrike" dirty="0">
                          <a:effectLst/>
                        </a:rPr>
                        <a:t>3c) Evidence that PROSPECTS contributed to institutional capacity strengthening in relation to inclusion of FDPs and HCs in social protection systems</a:t>
                      </a:r>
                      <a:endParaRPr lang="en-US" sz="800" b="0" i="0" u="none" strike="noStrike" dirty="0">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2363367395"/>
                  </a:ext>
                </a:extLst>
              </a:tr>
              <a:tr h="127348">
                <a:tc>
                  <a:txBody>
                    <a:bodyPr/>
                    <a:lstStyle/>
                    <a:p>
                      <a:pPr algn="l" fontAlgn="ctr"/>
                      <a:r>
                        <a:rPr lang="en-US" sz="800" u="none" strike="noStrike" dirty="0">
                          <a:effectLst/>
                        </a:rPr>
                        <a:t>GCR indicator 2.1.2 - Proportion of refugees who are able to move freely within the host country</a:t>
                      </a:r>
                      <a:endParaRPr lang="en-US" sz="8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589972297"/>
                  </a:ext>
                </a:extLst>
              </a:tr>
            </a:tbl>
          </a:graphicData>
        </a:graphic>
      </p:graphicFrame>
      <p:graphicFrame>
        <p:nvGraphicFramePr>
          <p:cNvPr id="12" name="Table 11">
            <a:extLst>
              <a:ext uri="{FF2B5EF4-FFF2-40B4-BE49-F238E27FC236}">
                <a16:creationId xmlns:a16="http://schemas.microsoft.com/office/drawing/2014/main" id="{FCB50AFE-E1DA-3974-C901-EDFF75AAE054}"/>
              </a:ext>
            </a:extLst>
          </p:cNvPr>
          <p:cNvGraphicFramePr>
            <a:graphicFrameLocks noGrp="1"/>
          </p:cNvGraphicFramePr>
          <p:nvPr>
            <p:extLst>
              <p:ext uri="{D42A27DB-BD31-4B8C-83A1-F6EECF244321}">
                <p14:modId xmlns:p14="http://schemas.microsoft.com/office/powerpoint/2010/main" val="119087277"/>
              </p:ext>
            </p:extLst>
          </p:nvPr>
        </p:nvGraphicFramePr>
        <p:xfrm>
          <a:off x="4355994" y="5115722"/>
          <a:ext cx="5494981" cy="1160381"/>
        </p:xfrm>
        <a:graphic>
          <a:graphicData uri="http://schemas.openxmlformats.org/drawingml/2006/table">
            <a:tbl>
              <a:tblPr>
                <a:tableStyleId>{5C22544A-7EE6-4342-B048-85BDC9FD1C3A}</a:tableStyleId>
              </a:tblPr>
              <a:tblGrid>
                <a:gridCol w="5494981">
                  <a:extLst>
                    <a:ext uri="{9D8B030D-6E8A-4147-A177-3AD203B41FA5}">
                      <a16:colId xmlns:a16="http://schemas.microsoft.com/office/drawing/2014/main" val="2988824617"/>
                    </a:ext>
                  </a:extLst>
                </a:gridCol>
              </a:tblGrid>
              <a:tr h="61697">
                <a:tc>
                  <a:txBody>
                    <a:bodyPr/>
                    <a:lstStyle/>
                    <a:p>
                      <a:pPr algn="l" fontAlgn="ctr"/>
                      <a:r>
                        <a:rPr lang="en-US" sz="800" u="none" strike="noStrike" dirty="0">
                          <a:solidFill>
                            <a:schemeClr val="bg1"/>
                          </a:solidFill>
                          <a:effectLst/>
                        </a:rPr>
                        <a:t>PILLAR 4: CRITICAL INFRASTRUCTURE</a:t>
                      </a:r>
                      <a:endParaRPr lang="en-US" sz="800" b="1" i="0" u="none" strike="noStrike" dirty="0">
                        <a:solidFill>
                          <a:schemeClr val="bg1"/>
                        </a:solidFill>
                        <a:effectLst/>
                        <a:latin typeface="Calibri" panose="020F0502020204030204" pitchFamily="34" charset="0"/>
                      </a:endParaRPr>
                    </a:p>
                  </a:txBody>
                  <a:tcPr marL="0" marR="0" marT="0" marB="0" anchor="ctr">
                    <a:solidFill>
                      <a:schemeClr val="tx1">
                        <a:lumMod val="75000"/>
                        <a:lumOff val="25000"/>
                      </a:schemeClr>
                    </a:solidFill>
                  </a:tcPr>
                </a:tc>
                <a:extLst>
                  <a:ext uri="{0D108BD9-81ED-4DB2-BD59-A6C34878D82A}">
                    <a16:rowId xmlns:a16="http://schemas.microsoft.com/office/drawing/2014/main" val="994109069"/>
                  </a:ext>
                </a:extLst>
              </a:tr>
              <a:tr h="167095">
                <a:tc>
                  <a:txBody>
                    <a:bodyPr/>
                    <a:lstStyle/>
                    <a:p>
                      <a:pPr algn="l" fontAlgn="ctr"/>
                      <a:r>
                        <a:rPr lang="en-US" sz="800" u="none" strike="noStrike" dirty="0">
                          <a:solidFill>
                            <a:schemeClr val="bg1"/>
                          </a:solidFill>
                          <a:effectLst/>
                        </a:rPr>
                        <a:t>Mid-term Outcome 4: Improved Services, Facilities and Information Systems Essential to FDPs and HCs</a:t>
                      </a:r>
                      <a:endParaRPr lang="en-US" sz="800" b="1" i="0" u="none" strike="noStrike" dirty="0">
                        <a:solidFill>
                          <a:schemeClr val="bg1"/>
                        </a:solidFill>
                        <a:effectLst/>
                        <a:latin typeface="Calibri" panose="020F0502020204030204" pitchFamily="34" charset="0"/>
                      </a:endParaRPr>
                    </a:p>
                  </a:txBody>
                  <a:tcPr marL="0" marR="0" marT="0" marB="0" anchor="ctr">
                    <a:solidFill>
                      <a:schemeClr val="tx1">
                        <a:lumMod val="75000"/>
                        <a:lumOff val="25000"/>
                      </a:schemeClr>
                    </a:solidFill>
                  </a:tcPr>
                </a:tc>
                <a:extLst>
                  <a:ext uri="{0D108BD9-81ED-4DB2-BD59-A6C34878D82A}">
                    <a16:rowId xmlns:a16="http://schemas.microsoft.com/office/drawing/2014/main" val="3000511192"/>
                  </a:ext>
                </a:extLst>
              </a:tr>
              <a:tr h="167095">
                <a:tc>
                  <a:txBody>
                    <a:bodyPr/>
                    <a:lstStyle/>
                    <a:p>
                      <a:pPr algn="l" fontAlgn="ctr"/>
                      <a:r>
                        <a:rPr lang="en-US" sz="800" b="0" i="0" u="none" strike="noStrike" dirty="0">
                          <a:solidFill>
                            <a:srgbClr val="000000"/>
                          </a:solidFill>
                          <a:effectLst/>
                          <a:latin typeface="Calibri" panose="020F0502020204030204" pitchFamily="34" charset="0"/>
                        </a:rPr>
                        <a:t>4a) Evidence that PROSPECTS has contributed to a</a:t>
                      </a:r>
                      <a:br>
                        <a:rPr lang="en-US" sz="800" b="0" i="0" u="none" strike="noStrike" dirty="0">
                          <a:solidFill>
                            <a:srgbClr val="000000"/>
                          </a:solidFill>
                          <a:effectLst/>
                          <a:latin typeface="Calibri" panose="020F0502020204030204" pitchFamily="34" charset="0"/>
                        </a:rPr>
                      </a:br>
                      <a:r>
                        <a:rPr lang="en-US" sz="800" b="0" i="0" u="none" strike="noStrike" dirty="0">
                          <a:solidFill>
                            <a:srgbClr val="000000"/>
                          </a:solidFill>
                          <a:effectLst/>
                          <a:latin typeface="Calibri" panose="020F0502020204030204" pitchFamily="34" charset="0"/>
                        </a:rPr>
                        <a:t>change in legal frameworks, policies and asylum system related to inclusive critical infrastructure (WASH, housing, digital connectivity) for refugees</a:t>
                      </a:r>
                    </a:p>
                  </a:txBody>
                  <a:tcPr marL="0" marR="0" marT="0" marB="0" anchor="ctr"/>
                </a:tc>
                <a:extLst>
                  <a:ext uri="{0D108BD9-81ED-4DB2-BD59-A6C34878D82A}">
                    <a16:rowId xmlns:a16="http://schemas.microsoft.com/office/drawing/2014/main" val="474635203"/>
                  </a:ext>
                </a:extLst>
              </a:tr>
              <a:tr h="109683">
                <a:tc>
                  <a:txBody>
                    <a:bodyPr/>
                    <a:lstStyle/>
                    <a:p>
                      <a:pPr algn="l" fontAlgn="ctr"/>
                      <a:r>
                        <a:rPr lang="en-US" sz="800" b="0" i="0" u="none" strike="noStrike" dirty="0">
                          <a:solidFill>
                            <a:srgbClr val="000000"/>
                          </a:solidFill>
                          <a:effectLst/>
                          <a:latin typeface="Calibri" panose="020F0502020204030204" pitchFamily="34" charset="0"/>
                        </a:rPr>
                        <a:t>4b) Evidence that PROSPECTS contributed to improved services, facilities and information systems essential for FDPs and HCs</a:t>
                      </a:r>
                    </a:p>
                  </a:txBody>
                  <a:tcPr marL="0" marR="0" marT="0" marB="0" anchor="ctr"/>
                </a:tc>
                <a:extLst>
                  <a:ext uri="{0D108BD9-81ED-4DB2-BD59-A6C34878D82A}">
                    <a16:rowId xmlns:a16="http://schemas.microsoft.com/office/drawing/2014/main" val="4140795563"/>
                  </a:ext>
                </a:extLst>
              </a:tr>
              <a:tr h="139846">
                <a:tc>
                  <a:txBody>
                    <a:bodyPr/>
                    <a:lstStyle/>
                    <a:p>
                      <a:pPr algn="l" fontAlgn="ctr"/>
                      <a:r>
                        <a:rPr lang="en-US" sz="800" b="0" i="0" u="none" strike="noStrike" dirty="0">
                          <a:solidFill>
                            <a:srgbClr val="000000"/>
                          </a:solidFill>
                          <a:effectLst/>
                          <a:latin typeface="Calibri" panose="020F0502020204030204" pitchFamily="34" charset="0"/>
                        </a:rPr>
                        <a:t>4c) Proportion of FDPs/HC members using at least basic drinking water services</a:t>
                      </a:r>
                    </a:p>
                  </a:txBody>
                  <a:tcPr marL="0" marR="0" marT="0" marB="0" anchor="ctr"/>
                </a:tc>
                <a:extLst>
                  <a:ext uri="{0D108BD9-81ED-4DB2-BD59-A6C34878D82A}">
                    <a16:rowId xmlns:a16="http://schemas.microsoft.com/office/drawing/2014/main" val="32405153"/>
                  </a:ext>
                </a:extLst>
              </a:tr>
              <a:tr h="69923">
                <a:tc>
                  <a:txBody>
                    <a:bodyPr/>
                    <a:lstStyle/>
                    <a:p>
                      <a:pPr algn="l" fontAlgn="ctr"/>
                      <a:r>
                        <a:rPr lang="en-US" sz="800" b="0" i="0" u="none" strike="noStrike" dirty="0">
                          <a:solidFill>
                            <a:srgbClr val="000000"/>
                          </a:solidFill>
                          <a:effectLst/>
                          <a:latin typeface="Calibri" panose="020F0502020204030204" pitchFamily="34" charset="0"/>
                        </a:rPr>
                        <a:t>4d) Proportion of FDPs/HC members with access to safe household sanitation</a:t>
                      </a:r>
                    </a:p>
                  </a:txBody>
                  <a:tcPr marL="0" marR="0" marT="0" marB="0" anchor="ctr"/>
                </a:tc>
                <a:extLst>
                  <a:ext uri="{0D108BD9-81ED-4DB2-BD59-A6C34878D82A}">
                    <a16:rowId xmlns:a16="http://schemas.microsoft.com/office/drawing/2014/main" val="1719551975"/>
                  </a:ext>
                </a:extLst>
              </a:tr>
              <a:tr h="100984">
                <a:tc>
                  <a:txBody>
                    <a:bodyPr/>
                    <a:lstStyle/>
                    <a:p>
                      <a:pPr algn="l" fontAlgn="ctr"/>
                      <a:r>
                        <a:rPr lang="en-US" sz="800" b="0" i="0" u="none" strike="noStrike" dirty="0">
                          <a:solidFill>
                            <a:srgbClr val="000000"/>
                          </a:solidFill>
                          <a:effectLst/>
                          <a:latin typeface="Calibri" panose="020F0502020204030204" pitchFamily="34" charset="0"/>
                        </a:rPr>
                        <a:t>4e) Proportion of FDPs and HC living in habitable and affordable housing</a:t>
                      </a:r>
                    </a:p>
                  </a:txBody>
                  <a:tcPr marL="0" marR="0" marT="0" marB="0" anchor="ctr"/>
                </a:tc>
                <a:extLst>
                  <a:ext uri="{0D108BD9-81ED-4DB2-BD59-A6C34878D82A}">
                    <a16:rowId xmlns:a16="http://schemas.microsoft.com/office/drawing/2014/main" val="1255118909"/>
                  </a:ext>
                </a:extLst>
              </a:tr>
            </a:tbl>
          </a:graphicData>
        </a:graphic>
      </p:graphicFrame>
      <p:sp>
        <p:nvSpPr>
          <p:cNvPr id="8" name="Rectangle 7">
            <a:extLst>
              <a:ext uri="{FF2B5EF4-FFF2-40B4-BE49-F238E27FC236}">
                <a16:creationId xmlns:a16="http://schemas.microsoft.com/office/drawing/2014/main" id="{64AD41CB-4E8E-B2C2-803B-00A4D1E80863}"/>
              </a:ext>
            </a:extLst>
          </p:cNvPr>
          <p:cNvSpPr/>
          <p:nvPr/>
        </p:nvSpPr>
        <p:spPr>
          <a:xfrm>
            <a:off x="-2439" y="100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dirty="0">
              <a:latin typeface="Helvetica" pitchFamily="2" charset="0"/>
            </a:endParaRPr>
          </a:p>
        </p:txBody>
      </p:sp>
      <p:sp>
        <p:nvSpPr>
          <p:cNvPr id="9" name="TextBox 8">
            <a:extLst>
              <a:ext uri="{FF2B5EF4-FFF2-40B4-BE49-F238E27FC236}">
                <a16:creationId xmlns:a16="http://schemas.microsoft.com/office/drawing/2014/main" id="{BD7DE603-0132-29BE-BC1B-FE273D327089}"/>
              </a:ext>
            </a:extLst>
          </p:cNvPr>
          <p:cNvSpPr txBox="1"/>
          <p:nvPr/>
        </p:nvSpPr>
        <p:spPr>
          <a:xfrm>
            <a:off x="25692" y="74425"/>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dirty="0">
                <a:latin typeface="Helvetica" pitchFamily="2" charset="0"/>
                <a:cs typeface="Helvetica" panose="020B0604020202020204" pitchFamily="34" charset="0"/>
              </a:rPr>
              <a:t>SUDAN</a:t>
            </a:r>
            <a:endParaRPr lang="en-US" sz="600" b="1" noProof="0" dirty="0">
              <a:latin typeface="Helvetica" pitchFamily="2" charset="0"/>
              <a:cs typeface="Helvetica" panose="020B0604020202020204" pitchFamily="34" charset="0"/>
            </a:endParaRP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25598828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95D89-DD33-4C92-0A40-B26083CD384D}"/>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81F1DC7F-D891-7368-EE74-6645D4B0E5D3}"/>
              </a:ext>
            </a:extLst>
          </p:cNvPr>
          <p:cNvGraphicFramePr>
            <a:graphicFrameLocks noGrp="1"/>
          </p:cNvGraphicFramePr>
          <p:nvPr>
            <p:extLst>
              <p:ext uri="{D42A27DB-BD31-4B8C-83A1-F6EECF244321}">
                <p14:modId xmlns:p14="http://schemas.microsoft.com/office/powerpoint/2010/main" val="3251332511"/>
              </p:ext>
            </p:extLst>
          </p:nvPr>
        </p:nvGraphicFramePr>
        <p:xfrm>
          <a:off x="182559" y="664851"/>
          <a:ext cx="4106426" cy="3015088"/>
        </p:xfrm>
        <a:graphic>
          <a:graphicData uri="http://schemas.openxmlformats.org/drawingml/2006/table">
            <a:tbl>
              <a:tblPr>
                <a:tableStyleId>{5C22544A-7EE6-4342-B048-85BDC9FD1C3A}</a:tableStyleId>
              </a:tblPr>
              <a:tblGrid>
                <a:gridCol w="4106426">
                  <a:extLst>
                    <a:ext uri="{9D8B030D-6E8A-4147-A177-3AD203B41FA5}">
                      <a16:colId xmlns:a16="http://schemas.microsoft.com/office/drawing/2014/main" val="1998262203"/>
                    </a:ext>
                  </a:extLst>
                </a:gridCol>
              </a:tblGrid>
              <a:tr h="161482">
                <a:tc>
                  <a:txBody>
                    <a:bodyPr/>
                    <a:lstStyle/>
                    <a:p>
                      <a:pPr algn="ctr" fontAlgn="b"/>
                      <a:r>
                        <a:rPr lang="en-US" sz="1050" b="1" u="none" strike="noStrike" dirty="0">
                          <a:effectLst/>
                        </a:rPr>
                        <a:t>MID-TERM OUTCOME INDICATORS INCLUDED IN THE MACP</a:t>
                      </a:r>
                      <a:endParaRPr lang="en-US" sz="1050" b="1" i="0" u="none" strike="noStrike" dirty="0">
                        <a:solidFill>
                          <a:srgbClr val="FFFFFF"/>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861409779"/>
                  </a:ext>
                </a:extLst>
              </a:tr>
              <a:tr h="161482">
                <a:tc>
                  <a:txBody>
                    <a:bodyPr/>
                    <a:lstStyle/>
                    <a:p>
                      <a:pPr algn="l" fontAlgn="b"/>
                      <a:r>
                        <a:rPr lang="en-US" sz="800" u="none" strike="noStrike" dirty="0">
                          <a:effectLst/>
                          <a:latin typeface="+mn-lt"/>
                        </a:rPr>
                        <a:t>5. SYSTEMS CHANGE and NWOW</a:t>
                      </a:r>
                      <a:endParaRPr lang="en-US" sz="800" b="1" i="0" u="none" strike="noStrike" dirty="0">
                        <a:solidFill>
                          <a:srgbClr val="000000"/>
                        </a:solidFill>
                        <a:effectLst/>
                        <a:latin typeface="+mn-lt"/>
                      </a:endParaRPr>
                    </a:p>
                  </a:txBody>
                  <a:tcPr marL="1620" marR="1620" marT="1620" marB="0" anchor="b">
                    <a:solidFill>
                      <a:schemeClr val="bg1">
                        <a:lumMod val="65000"/>
                      </a:schemeClr>
                    </a:solidFill>
                  </a:tcPr>
                </a:tc>
                <a:extLst>
                  <a:ext uri="{0D108BD9-81ED-4DB2-BD59-A6C34878D82A}">
                    <a16:rowId xmlns:a16="http://schemas.microsoft.com/office/drawing/2014/main" val="2318266549"/>
                  </a:ext>
                </a:extLst>
              </a:tr>
              <a:tr h="0">
                <a:tc>
                  <a:txBody>
                    <a:bodyPr/>
                    <a:lstStyle/>
                    <a:p>
                      <a:pPr algn="l" fontAlgn="b"/>
                      <a:r>
                        <a:rPr lang="en-US" sz="800" u="none" strike="noStrike" dirty="0">
                          <a:effectLst/>
                          <a:latin typeface="+mn-lt"/>
                        </a:rPr>
                        <a:t>Outcome: Improved Effectiveness and Efficiency of DAFD in Prospects Countries and Beyond</a:t>
                      </a:r>
                      <a:endParaRPr lang="en-US" sz="800" b="1" i="0" u="none" strike="noStrike" dirty="0">
                        <a:solidFill>
                          <a:srgbClr val="000000"/>
                        </a:solidFill>
                        <a:effectLst/>
                        <a:latin typeface="+mn-lt"/>
                      </a:endParaRPr>
                    </a:p>
                  </a:txBody>
                  <a:tcPr marL="1620" marR="1620" marT="1620" marB="0" anchor="b"/>
                </a:tc>
                <a:extLst>
                  <a:ext uri="{0D108BD9-81ED-4DB2-BD59-A6C34878D82A}">
                    <a16:rowId xmlns:a16="http://schemas.microsoft.com/office/drawing/2014/main" val="1273149084"/>
                  </a:ext>
                </a:extLst>
              </a:tr>
              <a:tr h="0">
                <a:tc>
                  <a:txBody>
                    <a:bodyPr/>
                    <a:lstStyle/>
                    <a:p>
                      <a:pPr algn="l" fontAlgn="b"/>
                      <a:r>
                        <a:rPr lang="en-US" sz="800" u="none" strike="noStrike" dirty="0">
                          <a:effectLst/>
                          <a:latin typeface="+mn-lt"/>
                        </a:rPr>
                        <a:t>5a) Evidence that the Partnership fostered improved responses and innovative ways to address protracted forced displacement in PROSPECTS countries</a:t>
                      </a:r>
                      <a:endParaRPr lang="en-US" sz="800" b="0" i="0" u="none" strike="noStrike" dirty="0">
                        <a:solidFill>
                          <a:srgbClr val="BF8F00"/>
                        </a:solidFill>
                        <a:effectLst/>
                        <a:latin typeface="+mn-lt"/>
                      </a:endParaRPr>
                    </a:p>
                  </a:txBody>
                  <a:tcPr marL="1620" marR="1620" marT="1620" marB="0" anchor="b"/>
                </a:tc>
                <a:extLst>
                  <a:ext uri="{0D108BD9-81ED-4DB2-BD59-A6C34878D82A}">
                    <a16:rowId xmlns:a16="http://schemas.microsoft.com/office/drawing/2014/main" val="3273439816"/>
                  </a:ext>
                </a:extLst>
              </a:tr>
              <a:tr h="0">
                <a:tc>
                  <a:txBody>
                    <a:bodyPr/>
                    <a:lstStyle/>
                    <a:p>
                      <a:pPr algn="l" fontAlgn="b"/>
                      <a:r>
                        <a:rPr lang="en-US" sz="800" u="none" strike="noStrike" dirty="0">
                          <a:effectLst/>
                          <a:latin typeface="+mn-lt"/>
                        </a:rPr>
                        <a:t>5b) Perception of change by partners in joint-up planning and programming (strategic alignment, sequencing, layering, integrated interventions) and in the joint implementation experience</a:t>
                      </a:r>
                      <a:endParaRPr lang="en-US" sz="800" b="0" i="0" u="none" strike="noStrike" dirty="0">
                        <a:solidFill>
                          <a:srgbClr val="BF8F00"/>
                        </a:solidFill>
                        <a:effectLst/>
                        <a:latin typeface="+mn-lt"/>
                      </a:endParaRPr>
                    </a:p>
                  </a:txBody>
                  <a:tcPr marL="1620" marR="1620" marT="1620" marB="0" anchor="b"/>
                </a:tc>
                <a:extLst>
                  <a:ext uri="{0D108BD9-81ED-4DB2-BD59-A6C34878D82A}">
                    <a16:rowId xmlns:a16="http://schemas.microsoft.com/office/drawing/2014/main" val="2223880418"/>
                  </a:ext>
                </a:extLst>
              </a:tr>
              <a:tr h="0">
                <a:tc>
                  <a:txBody>
                    <a:bodyPr/>
                    <a:lstStyle/>
                    <a:p>
                      <a:pPr algn="l" fontAlgn="b"/>
                      <a:r>
                        <a:rPr lang="en-US" sz="800" u="none" strike="noStrike" dirty="0">
                          <a:effectLst/>
                          <a:latin typeface="+mn-lt"/>
                        </a:rPr>
                        <a:t>5c) Extent to which collective outcome-based interventions are jointly designed and implemented (two or more partners)</a:t>
                      </a:r>
                      <a:endParaRPr lang="en-US" sz="800" b="0" i="0" u="none" strike="noStrike" dirty="0">
                        <a:solidFill>
                          <a:srgbClr val="BF8F00"/>
                        </a:solidFill>
                        <a:effectLst/>
                        <a:latin typeface="+mn-lt"/>
                      </a:endParaRPr>
                    </a:p>
                  </a:txBody>
                  <a:tcPr marL="1620" marR="1620" marT="1620" marB="0" anchor="b"/>
                </a:tc>
                <a:extLst>
                  <a:ext uri="{0D108BD9-81ED-4DB2-BD59-A6C34878D82A}">
                    <a16:rowId xmlns:a16="http://schemas.microsoft.com/office/drawing/2014/main" val="541359116"/>
                  </a:ext>
                </a:extLst>
              </a:tr>
              <a:tr h="161482">
                <a:tc>
                  <a:txBody>
                    <a:bodyPr/>
                    <a:lstStyle/>
                    <a:p>
                      <a:pPr algn="l" fontAlgn="b"/>
                      <a:r>
                        <a:rPr lang="en-US" sz="800" u="none" strike="noStrike" dirty="0">
                          <a:effectLst/>
                          <a:latin typeface="+mn-lt"/>
                        </a:rPr>
                        <a:t>5d) Number of shared target geographical areas identified</a:t>
                      </a:r>
                      <a:endParaRPr lang="en-US" sz="800" b="0" i="0" u="none" strike="noStrike" dirty="0">
                        <a:solidFill>
                          <a:srgbClr val="BF8F00"/>
                        </a:solidFill>
                        <a:effectLst/>
                        <a:latin typeface="+mn-lt"/>
                      </a:endParaRPr>
                    </a:p>
                  </a:txBody>
                  <a:tcPr marL="1620" marR="1620" marT="1620" marB="0" anchor="b"/>
                </a:tc>
                <a:extLst>
                  <a:ext uri="{0D108BD9-81ED-4DB2-BD59-A6C34878D82A}">
                    <a16:rowId xmlns:a16="http://schemas.microsoft.com/office/drawing/2014/main" val="3096357685"/>
                  </a:ext>
                </a:extLst>
              </a:tr>
              <a:tr h="161482">
                <a:tc>
                  <a:txBody>
                    <a:bodyPr/>
                    <a:lstStyle/>
                    <a:p>
                      <a:pPr algn="l" fontAlgn="b"/>
                      <a:r>
                        <a:rPr lang="en-US" sz="800" u="none" strike="noStrike" dirty="0">
                          <a:effectLst/>
                          <a:latin typeface="+mn-lt"/>
                        </a:rPr>
                        <a:t>5e) Number of PROSPECTS beneficiaries receiving services from two partners or more</a:t>
                      </a:r>
                      <a:endParaRPr lang="en-US" sz="800" b="0" i="0" u="none" strike="noStrike" dirty="0">
                        <a:solidFill>
                          <a:srgbClr val="BF8F00"/>
                        </a:solidFill>
                        <a:effectLst/>
                        <a:latin typeface="+mn-lt"/>
                      </a:endParaRPr>
                    </a:p>
                  </a:txBody>
                  <a:tcPr marL="1620" marR="1620" marT="1620" marB="0" anchor="b"/>
                </a:tc>
                <a:extLst>
                  <a:ext uri="{0D108BD9-81ED-4DB2-BD59-A6C34878D82A}">
                    <a16:rowId xmlns:a16="http://schemas.microsoft.com/office/drawing/2014/main" val="4204370072"/>
                  </a:ext>
                </a:extLst>
              </a:tr>
              <a:tr h="161482">
                <a:tc>
                  <a:txBody>
                    <a:bodyPr/>
                    <a:lstStyle/>
                    <a:p>
                      <a:pPr algn="l" fontAlgn="b"/>
                      <a:r>
                        <a:rPr lang="en-US" sz="800" u="none" strike="noStrike" dirty="0">
                          <a:effectLst/>
                          <a:latin typeface="+mn-lt"/>
                        </a:rPr>
                        <a:t>6. CROSS-CUTTING INDICATORS</a:t>
                      </a:r>
                      <a:endParaRPr lang="en-US" sz="800" b="1" i="0" u="none" strike="noStrike" dirty="0">
                        <a:solidFill>
                          <a:srgbClr val="000000"/>
                        </a:solidFill>
                        <a:effectLst/>
                        <a:latin typeface="+mn-lt"/>
                      </a:endParaRPr>
                    </a:p>
                  </a:txBody>
                  <a:tcPr marL="1620" marR="1620" marT="1620" marB="0" anchor="b">
                    <a:solidFill>
                      <a:schemeClr val="bg1">
                        <a:lumMod val="65000"/>
                      </a:schemeClr>
                    </a:solidFill>
                  </a:tcPr>
                </a:tc>
                <a:extLst>
                  <a:ext uri="{0D108BD9-81ED-4DB2-BD59-A6C34878D82A}">
                    <a16:rowId xmlns:a16="http://schemas.microsoft.com/office/drawing/2014/main" val="47402206"/>
                  </a:ext>
                </a:extLst>
              </a:tr>
              <a:tr h="0">
                <a:tc>
                  <a:txBody>
                    <a:bodyPr/>
                    <a:lstStyle/>
                    <a:p>
                      <a:pPr algn="l" fontAlgn="b"/>
                      <a:r>
                        <a:rPr lang="en-US" sz="800" u="none" strike="noStrike" dirty="0">
                          <a:effectLst/>
                          <a:latin typeface="+mn-lt"/>
                        </a:rPr>
                        <a:t>6a) Extent to which PROSPECTS interventions contribute to transformative approaches and solutions for youth, gender equality and people with disabilities</a:t>
                      </a:r>
                      <a:endParaRPr lang="en-US" sz="800" b="0" i="0" u="none" strike="noStrike" dirty="0">
                        <a:solidFill>
                          <a:srgbClr val="000000"/>
                        </a:solidFill>
                        <a:effectLst/>
                        <a:latin typeface="+mn-lt"/>
                      </a:endParaRPr>
                    </a:p>
                  </a:txBody>
                  <a:tcPr marL="1620" marR="1620" marT="1620" marB="0" anchor="b"/>
                </a:tc>
                <a:extLst>
                  <a:ext uri="{0D108BD9-81ED-4DB2-BD59-A6C34878D82A}">
                    <a16:rowId xmlns:a16="http://schemas.microsoft.com/office/drawing/2014/main" val="1961425072"/>
                  </a:ext>
                </a:extLst>
              </a:tr>
              <a:tr h="35366">
                <a:tc>
                  <a:txBody>
                    <a:bodyPr/>
                    <a:lstStyle/>
                    <a:p>
                      <a:pPr algn="l" fontAlgn="b"/>
                      <a:r>
                        <a:rPr lang="en-US" sz="800" u="none" strike="noStrike" dirty="0">
                          <a:effectLst/>
                          <a:latin typeface="+mn-lt"/>
                        </a:rPr>
                        <a:t>6b) Number and % of young people involved in (</a:t>
                      </a:r>
                      <a:r>
                        <a:rPr lang="en-US" sz="800" u="none" strike="noStrike" dirty="0" err="1">
                          <a:effectLst/>
                          <a:latin typeface="+mn-lt"/>
                        </a:rPr>
                        <a:t>i</a:t>
                      </a:r>
                      <a:r>
                        <a:rPr lang="en-US" sz="800" u="none" strike="noStrike" dirty="0">
                          <a:effectLst/>
                          <a:latin typeface="+mn-lt"/>
                        </a:rPr>
                        <a:t>) voicing their recommendations, or (ii) taking action in individual or collective civic engagement initiatives, entrepreneurial action, </a:t>
                      </a:r>
                      <a:r>
                        <a:rPr lang="en-US" sz="800" u="none" strike="noStrike" dirty="0" err="1">
                          <a:effectLst/>
                          <a:latin typeface="+mn-lt"/>
                        </a:rPr>
                        <a:t>adovacy</a:t>
                      </a:r>
                      <a:r>
                        <a:rPr lang="en-US" sz="800" u="none" strike="noStrike" dirty="0">
                          <a:effectLst/>
                          <a:latin typeface="+mn-lt"/>
                        </a:rPr>
                        <a:t> </a:t>
                      </a:r>
                      <a:r>
                        <a:rPr lang="en-US" sz="800" u="none" strike="noStrike" dirty="0" err="1">
                          <a:effectLst/>
                          <a:latin typeface="+mn-lt"/>
                        </a:rPr>
                        <a:t>oppportunites</a:t>
                      </a:r>
                      <a:r>
                        <a:rPr lang="en-US" sz="800" u="none" strike="noStrike" dirty="0">
                          <a:effectLst/>
                          <a:latin typeface="+mn-lt"/>
                        </a:rPr>
                        <a:t> or (iii) providing inputs to agency specific or joint PROSPECTS programming decisions </a:t>
                      </a:r>
                      <a:endParaRPr lang="en-US" sz="800" b="0" i="0" u="none" strike="noStrike" dirty="0">
                        <a:solidFill>
                          <a:srgbClr val="000000"/>
                        </a:solidFill>
                        <a:effectLst/>
                        <a:latin typeface="+mn-lt"/>
                      </a:endParaRPr>
                    </a:p>
                  </a:txBody>
                  <a:tcPr marL="1620" marR="1620" marT="1620" marB="0" anchor="b"/>
                </a:tc>
                <a:extLst>
                  <a:ext uri="{0D108BD9-81ED-4DB2-BD59-A6C34878D82A}">
                    <a16:rowId xmlns:a16="http://schemas.microsoft.com/office/drawing/2014/main" val="7273982"/>
                  </a:ext>
                </a:extLst>
              </a:tr>
              <a:tr h="0">
                <a:tc>
                  <a:txBody>
                    <a:bodyPr/>
                    <a:lstStyle/>
                    <a:p>
                      <a:pPr algn="l" fontAlgn="b"/>
                      <a:r>
                        <a:rPr lang="en-US" sz="800" u="none" strike="noStrike" dirty="0">
                          <a:effectLst/>
                          <a:latin typeface="+mn-lt"/>
                        </a:rPr>
                        <a:t>6c) Extent to which PROSPECTS interventions contribute to climate adaptation of FDPs and vulnerable HC members</a:t>
                      </a:r>
                      <a:endParaRPr lang="en-US" sz="800" b="0" i="0" u="none" strike="noStrike" dirty="0">
                        <a:solidFill>
                          <a:srgbClr val="000000"/>
                        </a:solidFill>
                        <a:effectLst/>
                        <a:latin typeface="+mn-lt"/>
                      </a:endParaRPr>
                    </a:p>
                  </a:txBody>
                  <a:tcPr marL="1620" marR="1620" marT="1620" marB="0" anchor="b"/>
                </a:tc>
                <a:extLst>
                  <a:ext uri="{0D108BD9-81ED-4DB2-BD59-A6C34878D82A}">
                    <a16:rowId xmlns:a16="http://schemas.microsoft.com/office/drawing/2014/main" val="2214179541"/>
                  </a:ext>
                </a:extLst>
              </a:tr>
              <a:tr h="161482">
                <a:tc>
                  <a:txBody>
                    <a:bodyPr/>
                    <a:lstStyle/>
                    <a:p>
                      <a:pPr algn="l" fontAlgn="b"/>
                      <a:r>
                        <a:rPr lang="en-US" sz="800" u="none" strike="noStrike" dirty="0">
                          <a:effectLst/>
                          <a:latin typeface="+mn-lt"/>
                        </a:rPr>
                        <a:t>6f) Number of platforms, management systems, and/or registration systems improved, updated and/or developed</a:t>
                      </a:r>
                      <a:endParaRPr lang="en-US" sz="800" b="0" i="0" u="none" strike="noStrike" dirty="0">
                        <a:solidFill>
                          <a:srgbClr val="000000"/>
                        </a:solidFill>
                        <a:effectLst/>
                        <a:latin typeface="+mn-lt"/>
                      </a:endParaRPr>
                    </a:p>
                  </a:txBody>
                  <a:tcPr marL="1620" marR="1620" marT="1620" marB="0" anchor="b"/>
                </a:tc>
                <a:extLst>
                  <a:ext uri="{0D108BD9-81ED-4DB2-BD59-A6C34878D82A}">
                    <a16:rowId xmlns:a16="http://schemas.microsoft.com/office/drawing/2014/main" val="2661919500"/>
                  </a:ext>
                </a:extLst>
              </a:tr>
            </a:tbl>
          </a:graphicData>
        </a:graphic>
      </p:graphicFrame>
      <p:sp>
        <p:nvSpPr>
          <p:cNvPr id="4" name="TextBox 3">
            <a:extLst>
              <a:ext uri="{FF2B5EF4-FFF2-40B4-BE49-F238E27FC236}">
                <a16:creationId xmlns:a16="http://schemas.microsoft.com/office/drawing/2014/main" id="{C2476B12-793D-8C0B-6601-887A8315B95B}"/>
              </a:ext>
            </a:extLst>
          </p:cNvPr>
          <p:cNvSpPr txBox="1"/>
          <p:nvPr/>
        </p:nvSpPr>
        <p:spPr>
          <a:xfrm>
            <a:off x="595928" y="-11952"/>
            <a:ext cx="8627483" cy="523220"/>
          </a:xfrm>
          <a:prstGeom prst="rect">
            <a:avLst/>
          </a:prstGeom>
          <a:noFill/>
        </p:spPr>
        <p:txBody>
          <a:bodyPr wrap="square" rtlCol="0">
            <a:spAutoFit/>
          </a:bodyPr>
          <a:lstStyle/>
          <a:p>
            <a:pPr algn="ctr"/>
            <a:r>
              <a:rPr lang="en-US" sz="2800" dirty="0"/>
              <a:t>MULTI ANNUAL MID-TERM OUTCOME INDICATORS</a:t>
            </a:r>
          </a:p>
        </p:txBody>
      </p:sp>
      <p:graphicFrame>
        <p:nvGraphicFramePr>
          <p:cNvPr id="13" name="Table 12">
            <a:extLst>
              <a:ext uri="{FF2B5EF4-FFF2-40B4-BE49-F238E27FC236}">
                <a16:creationId xmlns:a16="http://schemas.microsoft.com/office/drawing/2014/main" id="{AC27B54E-AEAA-0141-7173-9FAD8D34235D}"/>
              </a:ext>
            </a:extLst>
          </p:cNvPr>
          <p:cNvGraphicFramePr>
            <a:graphicFrameLocks noGrp="1"/>
          </p:cNvGraphicFramePr>
          <p:nvPr>
            <p:extLst>
              <p:ext uri="{D42A27DB-BD31-4B8C-83A1-F6EECF244321}">
                <p14:modId xmlns:p14="http://schemas.microsoft.com/office/powerpoint/2010/main" val="1419236576"/>
              </p:ext>
            </p:extLst>
          </p:nvPr>
        </p:nvGraphicFramePr>
        <p:xfrm>
          <a:off x="4371939" y="900511"/>
          <a:ext cx="5494986" cy="1244040"/>
        </p:xfrm>
        <a:graphic>
          <a:graphicData uri="http://schemas.openxmlformats.org/drawingml/2006/table">
            <a:tbl>
              <a:tblPr>
                <a:tableStyleId>{5C22544A-7EE6-4342-B048-85BDC9FD1C3A}</a:tableStyleId>
              </a:tblPr>
              <a:tblGrid>
                <a:gridCol w="5494986">
                  <a:extLst>
                    <a:ext uri="{9D8B030D-6E8A-4147-A177-3AD203B41FA5}">
                      <a16:colId xmlns:a16="http://schemas.microsoft.com/office/drawing/2014/main" val="2869709733"/>
                    </a:ext>
                  </a:extLst>
                </a:gridCol>
              </a:tblGrid>
              <a:tr h="105740">
                <a:tc>
                  <a:txBody>
                    <a:bodyPr/>
                    <a:lstStyle/>
                    <a:p>
                      <a:pPr algn="l" fontAlgn="ctr"/>
                      <a:r>
                        <a:rPr lang="en-US" sz="800" u="none" strike="noStrike" dirty="0">
                          <a:effectLst/>
                        </a:rPr>
                        <a:t>5. SYSTEMS CHANGE and NWOW </a:t>
                      </a:r>
                      <a:endParaRPr lang="en-US" sz="800" b="1" i="0" u="none" strike="noStrike" dirty="0">
                        <a:solidFill>
                          <a:srgbClr val="000000"/>
                        </a:solidFill>
                        <a:effectLst/>
                        <a:latin typeface="Calibri" panose="020F0502020204030204" pitchFamily="34" charset="0"/>
                      </a:endParaRPr>
                    </a:p>
                  </a:txBody>
                  <a:tcPr marL="0" marR="0" marT="0" marB="0" anchor="ctr">
                    <a:solidFill>
                      <a:schemeClr val="bg1">
                        <a:lumMod val="75000"/>
                      </a:schemeClr>
                    </a:solidFill>
                  </a:tcPr>
                </a:tc>
                <a:extLst>
                  <a:ext uri="{0D108BD9-81ED-4DB2-BD59-A6C34878D82A}">
                    <a16:rowId xmlns:a16="http://schemas.microsoft.com/office/drawing/2014/main" val="1391075957"/>
                  </a:ext>
                </a:extLst>
              </a:tr>
              <a:tr h="158610">
                <a:tc>
                  <a:txBody>
                    <a:bodyPr/>
                    <a:lstStyle/>
                    <a:p>
                      <a:pPr algn="l" fontAlgn="ctr"/>
                      <a:r>
                        <a:rPr lang="en-US" sz="800" u="none" strike="noStrike" dirty="0">
                          <a:effectLst/>
                        </a:rPr>
                        <a:t>Outcome: Improved Effectiveness and Efficiency of DAFD in Prospects Countries and Beyond</a:t>
                      </a:r>
                      <a:endParaRPr lang="en-US" sz="800" b="1"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4107096"/>
                  </a:ext>
                </a:extLst>
              </a:tr>
              <a:tr h="158610">
                <a:tc>
                  <a:txBody>
                    <a:bodyPr/>
                    <a:lstStyle/>
                    <a:p>
                      <a:pPr algn="l" fontAlgn="ctr"/>
                      <a:r>
                        <a:rPr lang="en-US" sz="800" b="0" i="0" u="none" strike="noStrike" dirty="0">
                          <a:solidFill>
                            <a:srgbClr val="000000"/>
                          </a:solidFill>
                          <a:effectLst/>
                          <a:latin typeface="Calibri" panose="020F0502020204030204" pitchFamily="34" charset="0"/>
                        </a:rPr>
                        <a:t>5a) Evidence that the Partnership fostered improved responses and innovative ways to address protracted forced displacement in PROSPECTS countries</a:t>
                      </a:r>
                    </a:p>
                  </a:txBody>
                  <a:tcPr marL="0" marR="0" marT="0" marB="0" anchor="ctr"/>
                </a:tc>
                <a:extLst>
                  <a:ext uri="{0D108BD9-81ED-4DB2-BD59-A6C34878D82A}">
                    <a16:rowId xmlns:a16="http://schemas.microsoft.com/office/drawing/2014/main" val="3328366612"/>
                  </a:ext>
                </a:extLst>
              </a:tr>
              <a:tr h="158610">
                <a:tc>
                  <a:txBody>
                    <a:bodyPr/>
                    <a:lstStyle/>
                    <a:p>
                      <a:pPr algn="l" fontAlgn="ctr"/>
                      <a:r>
                        <a:rPr lang="en-US" sz="800" b="0" i="0" u="none" strike="noStrike" dirty="0">
                          <a:solidFill>
                            <a:srgbClr val="000000"/>
                          </a:solidFill>
                          <a:effectLst/>
                          <a:latin typeface="Calibri" panose="020F0502020204030204" pitchFamily="34" charset="0"/>
                        </a:rPr>
                        <a:t>5b) Perception of change by partners in joint-up planning and programming (strategic alignment, sequencing, layering, integrated interventions) and in the joint implementation experience</a:t>
                      </a:r>
                    </a:p>
                  </a:txBody>
                  <a:tcPr marL="0" marR="0" marT="0" marB="0" anchor="ctr"/>
                </a:tc>
                <a:extLst>
                  <a:ext uri="{0D108BD9-81ED-4DB2-BD59-A6C34878D82A}">
                    <a16:rowId xmlns:a16="http://schemas.microsoft.com/office/drawing/2014/main" val="837095921"/>
                  </a:ext>
                </a:extLst>
              </a:tr>
              <a:tr h="158610">
                <a:tc>
                  <a:txBody>
                    <a:bodyPr/>
                    <a:lstStyle/>
                    <a:p>
                      <a:pPr algn="l" fontAlgn="ctr"/>
                      <a:r>
                        <a:rPr lang="en-US" sz="800" b="0" i="0" u="none" strike="noStrike" dirty="0">
                          <a:solidFill>
                            <a:srgbClr val="000000"/>
                          </a:solidFill>
                          <a:effectLst/>
                          <a:latin typeface="Calibri" panose="020F0502020204030204" pitchFamily="34" charset="0"/>
                        </a:rPr>
                        <a:t>5c) Extent to which collective outcome-based interventions are jointly designed and implemented (two or more partners)</a:t>
                      </a:r>
                    </a:p>
                  </a:txBody>
                  <a:tcPr marL="0" marR="0" marT="0" marB="0" anchor="ctr"/>
                </a:tc>
                <a:extLst>
                  <a:ext uri="{0D108BD9-81ED-4DB2-BD59-A6C34878D82A}">
                    <a16:rowId xmlns:a16="http://schemas.microsoft.com/office/drawing/2014/main" val="2043191621"/>
                  </a:ext>
                </a:extLst>
              </a:tr>
              <a:tr h="158610">
                <a:tc>
                  <a:txBody>
                    <a:bodyPr/>
                    <a:lstStyle/>
                    <a:p>
                      <a:pPr algn="l" fontAlgn="ctr"/>
                      <a:r>
                        <a:rPr lang="en-US" sz="800" b="0" i="0" u="none" strike="noStrike" dirty="0">
                          <a:solidFill>
                            <a:srgbClr val="000000"/>
                          </a:solidFill>
                          <a:effectLst/>
                          <a:latin typeface="Calibri" panose="020F0502020204030204" pitchFamily="34" charset="0"/>
                        </a:rPr>
                        <a:t>5d) Number of shared target geographical areas identified</a:t>
                      </a:r>
                    </a:p>
                  </a:txBody>
                  <a:tcPr marL="0" marR="0" marT="0" marB="0" anchor="ctr"/>
                </a:tc>
                <a:extLst>
                  <a:ext uri="{0D108BD9-81ED-4DB2-BD59-A6C34878D82A}">
                    <a16:rowId xmlns:a16="http://schemas.microsoft.com/office/drawing/2014/main" val="1976176676"/>
                  </a:ext>
                </a:extLst>
              </a:tr>
              <a:tr h="158610">
                <a:tc>
                  <a:txBody>
                    <a:bodyPr/>
                    <a:lstStyle/>
                    <a:p>
                      <a:pPr algn="l" fontAlgn="ctr"/>
                      <a:r>
                        <a:rPr lang="en-US" sz="800" b="0" i="0" u="none" strike="noStrike" dirty="0">
                          <a:solidFill>
                            <a:srgbClr val="000000"/>
                          </a:solidFill>
                          <a:effectLst/>
                          <a:latin typeface="Calibri" panose="020F0502020204030204" pitchFamily="34" charset="0"/>
                        </a:rPr>
                        <a:t>5e) Number of PROSPECTS beneficiaries receiving services from two partners or more</a:t>
                      </a:r>
                    </a:p>
                  </a:txBody>
                  <a:tcPr marL="0" marR="0" marT="0" marB="0" anchor="ctr"/>
                </a:tc>
                <a:extLst>
                  <a:ext uri="{0D108BD9-81ED-4DB2-BD59-A6C34878D82A}">
                    <a16:rowId xmlns:a16="http://schemas.microsoft.com/office/drawing/2014/main" val="880553494"/>
                  </a:ext>
                </a:extLst>
              </a:tr>
            </a:tbl>
          </a:graphicData>
        </a:graphic>
      </p:graphicFrame>
      <p:graphicFrame>
        <p:nvGraphicFramePr>
          <p:cNvPr id="14" name="Table 13">
            <a:extLst>
              <a:ext uri="{FF2B5EF4-FFF2-40B4-BE49-F238E27FC236}">
                <a16:creationId xmlns:a16="http://schemas.microsoft.com/office/drawing/2014/main" id="{98710549-572D-E886-1146-DBD1BFC58EEA}"/>
              </a:ext>
            </a:extLst>
          </p:cNvPr>
          <p:cNvGraphicFramePr>
            <a:graphicFrameLocks noGrp="1"/>
          </p:cNvGraphicFramePr>
          <p:nvPr>
            <p:extLst>
              <p:ext uri="{D42A27DB-BD31-4B8C-83A1-F6EECF244321}">
                <p14:modId xmlns:p14="http://schemas.microsoft.com/office/powerpoint/2010/main" val="3373525011"/>
              </p:ext>
            </p:extLst>
          </p:nvPr>
        </p:nvGraphicFramePr>
        <p:xfrm>
          <a:off x="4371939" y="2229781"/>
          <a:ext cx="5442482" cy="2682240"/>
        </p:xfrm>
        <a:graphic>
          <a:graphicData uri="http://schemas.openxmlformats.org/drawingml/2006/table">
            <a:tbl>
              <a:tblPr>
                <a:tableStyleId>{5C22544A-7EE6-4342-B048-85BDC9FD1C3A}</a:tableStyleId>
              </a:tblPr>
              <a:tblGrid>
                <a:gridCol w="5442482">
                  <a:extLst>
                    <a:ext uri="{9D8B030D-6E8A-4147-A177-3AD203B41FA5}">
                      <a16:colId xmlns:a16="http://schemas.microsoft.com/office/drawing/2014/main" val="187834599"/>
                    </a:ext>
                  </a:extLst>
                </a:gridCol>
              </a:tblGrid>
              <a:tr h="0">
                <a:tc>
                  <a:txBody>
                    <a:bodyPr/>
                    <a:lstStyle/>
                    <a:p>
                      <a:pPr algn="l" fontAlgn="ctr"/>
                      <a:r>
                        <a:rPr lang="en-US" sz="800" u="none" strike="noStrike" dirty="0">
                          <a:effectLst/>
                        </a:rPr>
                        <a:t>6. CROSS-CUTTING INDICATORS</a:t>
                      </a:r>
                      <a:endParaRPr lang="en-US" sz="800" b="1" i="0" u="none" strike="noStrike" dirty="0">
                        <a:solidFill>
                          <a:srgbClr val="000000"/>
                        </a:solidFill>
                        <a:effectLst/>
                        <a:latin typeface="Calibri Light" panose="020F0302020204030204" pitchFamily="34" charset="0"/>
                      </a:endParaRPr>
                    </a:p>
                  </a:txBody>
                  <a:tcPr marL="0" marR="0" marT="0" marB="0" anchor="ctr">
                    <a:solidFill>
                      <a:schemeClr val="bg1">
                        <a:lumMod val="75000"/>
                      </a:schemeClr>
                    </a:solidFill>
                  </a:tcPr>
                </a:tc>
                <a:extLst>
                  <a:ext uri="{0D108BD9-81ED-4DB2-BD59-A6C34878D82A}">
                    <a16:rowId xmlns:a16="http://schemas.microsoft.com/office/drawing/2014/main" val="523100010"/>
                  </a:ext>
                </a:extLst>
              </a:tr>
              <a:tr h="42048">
                <a:tc>
                  <a:txBody>
                    <a:bodyPr/>
                    <a:lstStyle/>
                    <a:p>
                      <a:pPr algn="l" fontAlgn="ctr"/>
                      <a:r>
                        <a:rPr lang="en-US" sz="800" b="0" i="0" u="none" strike="noStrike" dirty="0">
                          <a:solidFill>
                            <a:srgbClr val="000000"/>
                          </a:solidFill>
                          <a:effectLst/>
                          <a:latin typeface="Calibri" panose="020F0502020204030204" pitchFamily="34" charset="0"/>
                        </a:rPr>
                        <a:t>6a) Extent to which PROSPECTS interventions contribute to transformative approaches and solutions for youth, gender equality and people with disabilities</a:t>
                      </a:r>
                    </a:p>
                  </a:txBody>
                  <a:tcPr marL="0" marR="0" marT="0" marB="0" anchor="ctr"/>
                </a:tc>
                <a:extLst>
                  <a:ext uri="{0D108BD9-81ED-4DB2-BD59-A6C34878D82A}">
                    <a16:rowId xmlns:a16="http://schemas.microsoft.com/office/drawing/2014/main" val="2352756599"/>
                  </a:ext>
                </a:extLst>
              </a:tr>
              <a:tr h="63071">
                <a:tc>
                  <a:txBody>
                    <a:bodyPr/>
                    <a:lstStyle/>
                    <a:p>
                      <a:pPr algn="l" fontAlgn="ctr"/>
                      <a:r>
                        <a:rPr lang="en-US" sz="800" b="0" i="0" u="none" strike="noStrike" dirty="0">
                          <a:solidFill>
                            <a:srgbClr val="000000"/>
                          </a:solidFill>
                          <a:effectLst/>
                          <a:latin typeface="Calibri" panose="020F0502020204030204" pitchFamily="34" charset="0"/>
                        </a:rPr>
                        <a:t>6b) Number and % of young people involved in:  I) voicing their recommendations, or ii) taking action in individual, or; collective - civic engagement initiatives, entrepreneurial action, advocacy opportunities, </a:t>
                      </a:r>
                      <a:r>
                        <a:rPr lang="en-US" sz="800" b="0" i="0" u="none" strike="noStrike" dirty="0" err="1">
                          <a:solidFill>
                            <a:srgbClr val="000000"/>
                          </a:solidFill>
                          <a:effectLst/>
                          <a:latin typeface="Calibri" panose="020F0502020204030204" pitchFamily="34" charset="0"/>
                        </a:rPr>
                        <a:t>or;iii</a:t>
                      </a:r>
                      <a:r>
                        <a:rPr lang="en-US" sz="800" b="0" i="0" u="none" strike="noStrike" dirty="0">
                          <a:solidFill>
                            <a:srgbClr val="000000"/>
                          </a:solidFill>
                          <a:effectLst/>
                          <a:latin typeface="Calibri" panose="020F0502020204030204" pitchFamily="34" charset="0"/>
                        </a:rPr>
                        <a:t>) providing inputs to agency specific or joint prospects programming decisions</a:t>
                      </a:r>
                    </a:p>
                  </a:txBody>
                  <a:tcPr marL="0" marR="0" marT="0" marB="0" anchor="ctr"/>
                </a:tc>
                <a:extLst>
                  <a:ext uri="{0D108BD9-81ED-4DB2-BD59-A6C34878D82A}">
                    <a16:rowId xmlns:a16="http://schemas.microsoft.com/office/drawing/2014/main" val="577322341"/>
                  </a:ext>
                </a:extLst>
              </a:tr>
              <a:tr h="42048">
                <a:tc>
                  <a:txBody>
                    <a:bodyPr/>
                    <a:lstStyle/>
                    <a:p>
                      <a:pPr algn="l" fontAlgn="ctr"/>
                      <a:r>
                        <a:rPr lang="en-US" sz="800" b="0" i="0" u="none" strike="noStrike" dirty="0">
                          <a:solidFill>
                            <a:srgbClr val="000000"/>
                          </a:solidFill>
                          <a:effectLst/>
                          <a:latin typeface="Calibri" panose="020F0502020204030204" pitchFamily="34" charset="0"/>
                        </a:rPr>
                        <a:t>6c) Extent to which PROSPECTS interventions contribute to climate adaptation of FDPs and vulnerable HC members</a:t>
                      </a:r>
                    </a:p>
                  </a:txBody>
                  <a:tcPr marL="0" marR="0" marT="0" marB="0" anchor="ctr"/>
                </a:tc>
                <a:extLst>
                  <a:ext uri="{0D108BD9-81ED-4DB2-BD59-A6C34878D82A}">
                    <a16:rowId xmlns:a16="http://schemas.microsoft.com/office/drawing/2014/main" val="1294078519"/>
                  </a:ext>
                </a:extLst>
              </a:tr>
              <a:tr h="49881">
                <a:tc>
                  <a:txBody>
                    <a:bodyPr/>
                    <a:lstStyle/>
                    <a:p>
                      <a:pPr algn="l" fontAlgn="ctr"/>
                      <a:r>
                        <a:rPr lang="en-US" sz="800" b="0" i="0" u="none" strike="noStrike" dirty="0">
                          <a:solidFill>
                            <a:srgbClr val="000000"/>
                          </a:solidFill>
                          <a:effectLst/>
                          <a:latin typeface="Calibri" panose="020F0502020204030204" pitchFamily="34" charset="0"/>
                        </a:rPr>
                        <a:t>6d) Number of institutions receiving technical assistance or capacity building to improve their services to FDPs and HCs</a:t>
                      </a:r>
                    </a:p>
                  </a:txBody>
                  <a:tcPr marL="0" marR="0" marT="0" marB="0" anchor="ctr"/>
                </a:tc>
                <a:extLst>
                  <a:ext uri="{0D108BD9-81ED-4DB2-BD59-A6C34878D82A}">
                    <a16:rowId xmlns:a16="http://schemas.microsoft.com/office/drawing/2014/main" val="3348385726"/>
                  </a:ext>
                </a:extLst>
              </a:tr>
              <a:tr h="49881">
                <a:tc>
                  <a:txBody>
                    <a:bodyPr/>
                    <a:lstStyle/>
                    <a:p>
                      <a:pPr algn="l" fontAlgn="ctr"/>
                      <a:r>
                        <a:rPr lang="en-US" sz="800" b="0" i="0" u="none" strike="noStrike" dirty="0">
                          <a:solidFill>
                            <a:srgbClr val="000000"/>
                          </a:solidFill>
                          <a:effectLst/>
                          <a:latin typeface="Calibri" panose="020F0502020204030204" pitchFamily="34" charset="0"/>
                        </a:rPr>
                        <a:t>6e) Number of staff participating in capacity building or training sessions (all pillars) </a:t>
                      </a:r>
                    </a:p>
                  </a:txBody>
                  <a:tcPr marL="0" marR="0" marT="0" marB="0" anchor="ctr"/>
                </a:tc>
                <a:extLst>
                  <a:ext uri="{0D108BD9-81ED-4DB2-BD59-A6C34878D82A}">
                    <a16:rowId xmlns:a16="http://schemas.microsoft.com/office/drawing/2014/main" val="3368428338"/>
                  </a:ext>
                </a:extLst>
              </a:tr>
              <a:tr h="49881">
                <a:tc>
                  <a:txBody>
                    <a:bodyPr/>
                    <a:lstStyle/>
                    <a:p>
                      <a:pPr algn="l" fontAlgn="ctr"/>
                      <a:r>
                        <a:rPr lang="en-US" sz="800" b="0" i="0" u="none" strike="noStrike" dirty="0">
                          <a:solidFill>
                            <a:srgbClr val="000000"/>
                          </a:solidFill>
                          <a:effectLst/>
                          <a:latin typeface="Calibri" panose="020F0502020204030204" pitchFamily="34" charset="0"/>
                        </a:rPr>
                        <a:t>6d) Number of platforms, management systems, and/or registration systems improved, updated and/or developed</a:t>
                      </a:r>
                    </a:p>
                  </a:txBody>
                  <a:tcPr marL="0" marR="0" marT="0" marB="0" anchor="ctr"/>
                </a:tc>
                <a:extLst>
                  <a:ext uri="{0D108BD9-81ED-4DB2-BD59-A6C34878D82A}">
                    <a16:rowId xmlns:a16="http://schemas.microsoft.com/office/drawing/2014/main" val="3363121759"/>
                  </a:ext>
                </a:extLst>
              </a:tr>
              <a:tr h="0">
                <a:tc>
                  <a:txBody>
                    <a:bodyPr/>
                    <a:lstStyle/>
                    <a:p>
                      <a:pPr algn="l" fontAlgn="ctr"/>
                      <a:r>
                        <a:rPr lang="en-US" sz="800" b="0" i="0" u="none" strike="noStrike" dirty="0">
                          <a:solidFill>
                            <a:srgbClr val="000000"/>
                          </a:solidFill>
                          <a:effectLst/>
                          <a:latin typeface="Calibri" panose="020F0502020204030204" pitchFamily="34" charset="0"/>
                        </a:rPr>
                        <a:t>6e) Number &amp; percentage of total interventions classified as promoting/addressing gender equality as a key objective:                                Not targeted (score 0): the project has not been found to target gender equality</a:t>
                      </a:r>
                      <a:br>
                        <a:rPr lang="en-US" sz="800" b="0" i="0" u="none" strike="noStrike" dirty="0">
                          <a:solidFill>
                            <a:srgbClr val="000000"/>
                          </a:solidFill>
                          <a:effectLst/>
                          <a:latin typeface="Calibri" panose="020F0502020204030204" pitchFamily="34" charset="0"/>
                        </a:rPr>
                      </a:br>
                      <a:r>
                        <a:rPr lang="en-US" sz="800" b="0" i="0" u="none" strike="noStrike" dirty="0">
                          <a:solidFill>
                            <a:srgbClr val="000000"/>
                          </a:solidFill>
                          <a:effectLst/>
                          <a:latin typeface="Calibri" panose="020F0502020204030204" pitchFamily="34" charset="0"/>
                        </a:rPr>
                        <a:t>Significant (score 1): gender equality is an important and deliberate objective, but not the principal reason for undertaking the project.</a:t>
                      </a:r>
                      <a:br>
                        <a:rPr lang="en-US" sz="800" b="0" i="0" u="none" strike="noStrike" dirty="0">
                          <a:solidFill>
                            <a:srgbClr val="000000"/>
                          </a:solidFill>
                          <a:effectLst/>
                          <a:latin typeface="Calibri" panose="020F0502020204030204" pitchFamily="34" charset="0"/>
                        </a:rPr>
                      </a:br>
                      <a:r>
                        <a:rPr lang="en-US" sz="800" b="0" i="0" u="none" strike="noStrike" dirty="0">
                          <a:solidFill>
                            <a:srgbClr val="000000"/>
                          </a:solidFill>
                          <a:effectLst/>
                          <a:latin typeface="Calibri" panose="020F0502020204030204" pitchFamily="34" charset="0"/>
                        </a:rPr>
                        <a:t>Principal (score 2): gender equality is the main objective of the project and is fundamental to its design and expected results. The project would not have been undertaken without this gender equality objective.</a:t>
                      </a:r>
                      <a:br>
                        <a:rPr lang="en-US" sz="800" b="0" i="0" u="none" strike="noStrike" dirty="0">
                          <a:solidFill>
                            <a:srgbClr val="000000"/>
                          </a:solidFill>
                          <a:effectLst/>
                          <a:latin typeface="Calibri" panose="020F0502020204030204" pitchFamily="34" charset="0"/>
                        </a:rPr>
                      </a:br>
                      <a:endParaRPr lang="en-US" sz="8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00855951"/>
                  </a:ext>
                </a:extLst>
              </a:tr>
              <a:tr h="49881">
                <a:tc>
                  <a:txBody>
                    <a:bodyPr/>
                    <a:lstStyle/>
                    <a:p>
                      <a:pPr algn="l" fontAlgn="ctr"/>
                      <a:r>
                        <a:rPr lang="en-US" sz="800" b="0" i="0" u="none" strike="noStrike" dirty="0">
                          <a:solidFill>
                            <a:srgbClr val="000000"/>
                          </a:solidFill>
                          <a:effectLst/>
                          <a:latin typeface="Calibri" panose="020F0502020204030204" pitchFamily="34" charset="0"/>
                        </a:rPr>
                        <a:t>6h)  Number of FDPs and HCs using feedback and response mechanisms to voice concerns or recommendations to improve PROSPECTS programming</a:t>
                      </a:r>
                    </a:p>
                  </a:txBody>
                  <a:tcPr marL="0" marR="0" marT="0" marB="0" anchor="ctr"/>
                </a:tc>
                <a:extLst>
                  <a:ext uri="{0D108BD9-81ED-4DB2-BD59-A6C34878D82A}">
                    <a16:rowId xmlns:a16="http://schemas.microsoft.com/office/drawing/2014/main" val="2326724511"/>
                  </a:ext>
                </a:extLst>
              </a:tr>
              <a:tr h="49881">
                <a:tc>
                  <a:txBody>
                    <a:bodyPr/>
                    <a:lstStyle/>
                    <a:p>
                      <a:pPr algn="l" fontAlgn="ctr"/>
                      <a:r>
                        <a:rPr lang="en-US" sz="800" b="0" i="0" u="none" strike="noStrike" dirty="0">
                          <a:solidFill>
                            <a:srgbClr val="000000"/>
                          </a:solidFill>
                          <a:effectLst/>
                          <a:latin typeface="Calibri" panose="020F0502020204030204" pitchFamily="34" charset="0"/>
                        </a:rPr>
                        <a:t>6i) Number of plans, strategies, measures, and/or policy recommendations created, enhanced and/or delivered to the government </a:t>
                      </a:r>
                    </a:p>
                  </a:txBody>
                  <a:tcPr marL="0" marR="0" marT="0" marB="0" anchor="ctr"/>
                </a:tc>
                <a:extLst>
                  <a:ext uri="{0D108BD9-81ED-4DB2-BD59-A6C34878D82A}">
                    <a16:rowId xmlns:a16="http://schemas.microsoft.com/office/drawing/2014/main" val="1116087858"/>
                  </a:ext>
                </a:extLst>
              </a:tr>
              <a:tr h="49881">
                <a:tc>
                  <a:txBody>
                    <a:bodyPr/>
                    <a:lstStyle/>
                    <a:p>
                      <a:pPr algn="l" fontAlgn="ctr"/>
                      <a:r>
                        <a:rPr lang="en-US" sz="800" b="0" i="0" u="none" strike="noStrike" dirty="0">
                          <a:solidFill>
                            <a:srgbClr val="000000"/>
                          </a:solidFill>
                          <a:effectLst/>
                          <a:latin typeface="Calibri" panose="020F0502020204030204" pitchFamily="34" charset="0"/>
                        </a:rPr>
                        <a:t>6f) Number of analytics, reports or data collection efforts completed informing ongoing or pipeline operations and/or contributing to improved evidence and data on poverty, vulnerability, and displacement </a:t>
                      </a:r>
                    </a:p>
                  </a:txBody>
                  <a:tcPr marL="0" marR="0" marT="0" marB="0" anchor="ctr"/>
                </a:tc>
                <a:extLst>
                  <a:ext uri="{0D108BD9-81ED-4DB2-BD59-A6C34878D82A}">
                    <a16:rowId xmlns:a16="http://schemas.microsoft.com/office/drawing/2014/main" val="2667534407"/>
                  </a:ext>
                </a:extLst>
              </a:tr>
            </a:tbl>
          </a:graphicData>
        </a:graphic>
      </p:graphicFrame>
      <p:sp>
        <p:nvSpPr>
          <p:cNvPr id="5" name="TextBox 4">
            <a:extLst>
              <a:ext uri="{FF2B5EF4-FFF2-40B4-BE49-F238E27FC236}">
                <a16:creationId xmlns:a16="http://schemas.microsoft.com/office/drawing/2014/main" id="{67303D86-992C-C9C0-7000-F66F22591674}"/>
              </a:ext>
            </a:extLst>
          </p:cNvPr>
          <p:cNvSpPr txBox="1"/>
          <p:nvPr/>
        </p:nvSpPr>
        <p:spPr>
          <a:xfrm>
            <a:off x="4345689" y="646595"/>
            <a:ext cx="5494982" cy="253916"/>
          </a:xfrm>
          <a:prstGeom prst="rect">
            <a:avLst/>
          </a:prstGeom>
          <a:solidFill>
            <a:schemeClr val="bg1">
              <a:lumMod val="95000"/>
            </a:schemeClr>
          </a:solidFill>
        </p:spPr>
        <p:txBody>
          <a:bodyPr wrap="square" rtlCol="0">
            <a:spAutoFit/>
          </a:bodyPr>
          <a:lstStyle/>
          <a:p>
            <a:pPr algn="ctr"/>
            <a:r>
              <a:rPr lang="en-US" sz="1050" b="1" dirty="0"/>
              <a:t>SET OF </a:t>
            </a:r>
            <a:r>
              <a:rPr lang="en-US" sz="1050" b="1" dirty="0">
                <a:solidFill>
                  <a:schemeClr val="dk1"/>
                </a:solidFill>
              </a:rPr>
              <a:t>OVERALL MID-TERM OUTCOME</a:t>
            </a:r>
            <a:r>
              <a:rPr lang="en-US" sz="1050" b="1" dirty="0"/>
              <a:t> INDICATOR  FOR PROSPECTS</a:t>
            </a:r>
          </a:p>
        </p:txBody>
      </p:sp>
      <p:sp>
        <p:nvSpPr>
          <p:cNvPr id="7" name="Rectangle 6">
            <a:extLst>
              <a:ext uri="{FF2B5EF4-FFF2-40B4-BE49-F238E27FC236}">
                <a16:creationId xmlns:a16="http://schemas.microsoft.com/office/drawing/2014/main" id="{DB56EA0A-75A0-2461-B5B8-8BECB4C00F76}"/>
              </a:ext>
            </a:extLst>
          </p:cNvPr>
          <p:cNvSpPr/>
          <p:nvPr/>
        </p:nvSpPr>
        <p:spPr>
          <a:xfrm>
            <a:off x="-2439" y="1000"/>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600" noProof="0" dirty="0">
              <a:latin typeface="Helvetica" pitchFamily="2" charset="0"/>
            </a:endParaRPr>
          </a:p>
        </p:txBody>
      </p:sp>
      <p:sp>
        <p:nvSpPr>
          <p:cNvPr id="8" name="TextBox 7">
            <a:extLst>
              <a:ext uri="{FF2B5EF4-FFF2-40B4-BE49-F238E27FC236}">
                <a16:creationId xmlns:a16="http://schemas.microsoft.com/office/drawing/2014/main" id="{39A33699-037A-B9EE-86B8-36C44671F9D7}"/>
              </a:ext>
            </a:extLst>
          </p:cNvPr>
          <p:cNvSpPr txBox="1"/>
          <p:nvPr/>
        </p:nvSpPr>
        <p:spPr>
          <a:xfrm>
            <a:off x="25692" y="74425"/>
            <a:ext cx="601679" cy="276999"/>
          </a:xfrm>
          <a:prstGeom prst="rect">
            <a:avLst/>
          </a:prstGeom>
          <a:noFill/>
        </p:spPr>
        <p:txBody>
          <a:bodyPr wrap="square" lIns="0" tIns="0" rIns="0" bIns="0" anchor="t">
            <a:spAutoFit/>
          </a:bodyPr>
          <a:lstStyle/>
          <a:p>
            <a:pPr algn="ctr"/>
            <a:r>
              <a:rPr lang="en-US" sz="600" noProof="0" dirty="0">
                <a:latin typeface="Helvetica" pitchFamily="2" charset="0"/>
                <a:cs typeface="Helvetica" panose="020B0604020202020204" pitchFamily="34" charset="0"/>
              </a:rPr>
              <a:t>PROSPECTS</a:t>
            </a:r>
          </a:p>
          <a:p>
            <a:pPr algn="ctr"/>
            <a:r>
              <a:rPr lang="en-US" sz="600" b="1" dirty="0">
                <a:latin typeface="Helvetica" pitchFamily="2" charset="0"/>
                <a:cs typeface="Helvetica" panose="020B0604020202020204" pitchFamily="34" charset="0"/>
              </a:rPr>
              <a:t>SUDAN</a:t>
            </a:r>
            <a:endParaRPr lang="en-US" sz="600" b="1" noProof="0" dirty="0">
              <a:latin typeface="Helvetica" pitchFamily="2" charset="0"/>
              <a:cs typeface="Helvetica" panose="020B0604020202020204" pitchFamily="34" charset="0"/>
            </a:endParaRPr>
          </a:p>
          <a:p>
            <a:pPr algn="ctr"/>
            <a:r>
              <a:rPr lang="en-US"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194875954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284AE6BE317E7F4AB87A82F5BF0595E9" ma:contentTypeVersion="15" ma:contentTypeDescription="Crear nuevo documento." ma:contentTypeScope="" ma:versionID="c06fa7b1f94540b25065dd9b7d747950">
  <xsd:schema xmlns:xsd="http://www.w3.org/2001/XMLSchema" xmlns:xs="http://www.w3.org/2001/XMLSchema" xmlns:p="http://schemas.microsoft.com/office/2006/metadata/properties" xmlns:ns2="1dcf0a39-3f8a-4cec-a6dd-00a61b587fea" xmlns:ns3="1517839c-5273-4994-b450-744d4789b94a" targetNamespace="http://schemas.microsoft.com/office/2006/metadata/properties" ma:root="true" ma:fieldsID="ef3153c70565198fc1dd91b639fce543" ns2:_="" ns3:_="">
    <xsd:import namespace="1dcf0a39-3f8a-4cec-a6dd-00a61b587fea"/>
    <xsd:import namespace="1517839c-5273-4994-b450-744d4789b94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cf0a39-3f8a-4cec-a6dd-00a61b587f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lcf76f155ced4ddcb4097134ff3c332f" ma:index="16" nillable="true" ma:taxonomy="true" ma:internalName="lcf76f155ced4ddcb4097134ff3c332f" ma:taxonomyFieldName="MediaServiceImageTags" ma:displayName="Etiquetas de imagen" ma:readOnly="false" ma:fieldId="{5cf76f15-5ced-4ddc-b409-7134ff3c332f}" ma:taxonomyMulti="true" ma:sspId="8c8535de-971c-4b3f-9a4c-0511f7b4c7d0"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517839c-5273-4994-b450-744d4789b94a" elementFormDefault="qualified">
    <xsd:import namespace="http://schemas.microsoft.com/office/2006/documentManagement/types"/>
    <xsd:import namespace="http://schemas.microsoft.com/office/infopath/2007/PartnerControls"/>
    <xsd:element name="TaxCatchAll" ma:index="17" nillable="true" ma:displayName="Columna global de taxonomía" ma:hidden="true" ma:list="{dc14e232-f2a0-4305-8614-e97af7cc8323}" ma:internalName="TaxCatchAll" ma:showField="CatchAllData" ma:web="1517839c-5273-4994-b450-744d4789b94a">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talles de uso compartido"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dcf0a39-3f8a-4cec-a6dd-00a61b587fea">
      <Terms xmlns="http://schemas.microsoft.com/office/infopath/2007/PartnerControls"/>
    </lcf76f155ced4ddcb4097134ff3c332f>
    <TaxCatchAll xmlns="1517839c-5273-4994-b450-744d4789b94a"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BBE037D-8872-455C-8899-DD3B7DBC14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cf0a39-3f8a-4cec-a6dd-00a61b587fea"/>
    <ds:schemaRef ds:uri="1517839c-5273-4994-b450-744d4789b9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FFE2618-19AB-4B73-A4AA-0BA62BB9243D}">
  <ds:schemaRefs>
    <ds:schemaRef ds:uri="1517839c-5273-4994-b450-744d4789b94a"/>
    <ds:schemaRef ds:uri="1dcf0a39-3f8a-4cec-a6dd-00a61b587fe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6C79BB4D-9246-4957-965E-795F7AB9B66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846</TotalTime>
  <Words>7291</Words>
  <Application>Microsoft Office PowerPoint</Application>
  <PresentationFormat>Custom</PresentationFormat>
  <Paragraphs>554</Paragraphs>
  <Slides>14</Slides>
  <Notes>11</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14</vt:i4>
      </vt:variant>
    </vt:vector>
  </HeadingPairs>
  <TitlesOfParts>
    <vt:vector size="25" baseType="lpstr">
      <vt:lpstr>Aptos</vt:lpstr>
      <vt:lpstr>Aptos Display</vt:lpstr>
      <vt:lpstr>Arial</vt:lpstr>
      <vt:lpstr>Arial Black</vt:lpstr>
      <vt:lpstr>Calibri</vt:lpstr>
      <vt:lpstr>Calibri Light</vt:lpstr>
      <vt:lpstr>Helvetica</vt:lpstr>
      <vt:lpstr>Poppins</vt:lpstr>
      <vt:lpstr>Verdana</vt:lpstr>
      <vt:lpstr>Office Theme</vt:lpstr>
      <vt:lpstr>think-cell 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 vaca</dc:creator>
  <cp:lastModifiedBy>Eduard Bonet Porqueras</cp:lastModifiedBy>
  <cp:revision>4</cp:revision>
  <dcterms:created xsi:type="dcterms:W3CDTF">2024-09-27T11:41:10Z</dcterms:created>
  <dcterms:modified xsi:type="dcterms:W3CDTF">2026-09-11T16:32:36Z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0x010100284AE6BE317E7F4AB87A82F5BF0595E9</vt:lpwstr>
  </property>
  <property fmtid="{D5CDD505-2E9C-101B-9397-08002B2CF9AE}" pid="3" name="MediaServiceImageTags">
    <vt:lpwstr/>
  </property>
</Properties>
</file>