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21"/>
  </p:notesMasterIdLst>
  <p:sldIdLst>
    <p:sldId id="308" r:id="rId5"/>
    <p:sldId id="371" r:id="rId6"/>
    <p:sldId id="338" r:id="rId7"/>
    <p:sldId id="328" r:id="rId8"/>
    <p:sldId id="348" r:id="rId9"/>
    <p:sldId id="370" r:id="rId10"/>
    <p:sldId id="368" r:id="rId11"/>
    <p:sldId id="369" r:id="rId12"/>
    <p:sldId id="367" r:id="rId13"/>
    <p:sldId id="360" r:id="rId14"/>
    <p:sldId id="372" r:id="rId15"/>
    <p:sldId id="373" r:id="rId16"/>
    <p:sldId id="374" r:id="rId17"/>
    <p:sldId id="375" r:id="rId18"/>
    <p:sldId id="355" r:id="rId19"/>
    <p:sldId id="376" r:id="rId20"/>
  </p:sldIdLst>
  <p:sldSz cx="9907588" cy="684053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12F53"/>
    <a:srgbClr val="FF9300"/>
    <a:srgbClr val="942093"/>
    <a:srgbClr val="15A6EA"/>
    <a:srgbClr val="E7EBED"/>
    <a:srgbClr val="FF7E79"/>
    <a:srgbClr val="009EDC"/>
    <a:srgbClr val="E1E6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2727BF-B83E-4574-A373-17B5B13B1DD6}" v="29" dt="2026-03-27T14:04:19.3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159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vador Bustamante" userId="b0a77ce9-78cd-442a-a257-3dfcbf858786" providerId="ADAL" clId="{3AB60523-C112-47DC-ADFD-1F92767CFFDE}"/>
    <pc:docChg chg="undo custSel addSld delSld modSld">
      <pc:chgData name="Salvador Bustamante" userId="b0a77ce9-78cd-442a-a257-3dfcbf858786" providerId="ADAL" clId="{3AB60523-C112-47DC-ADFD-1F92767CFFDE}" dt="2026-03-27T14:17:26.712" v="201" actId="478"/>
      <pc:docMkLst>
        <pc:docMk/>
      </pc:docMkLst>
      <pc:sldChg chg="addSp delSp modSp del mod">
        <pc:chgData name="Salvador Bustamante" userId="b0a77ce9-78cd-442a-a257-3dfcbf858786" providerId="ADAL" clId="{3AB60523-C112-47DC-ADFD-1F92767CFFDE}" dt="2026-03-27T14:00:15.812" v="118" actId="2696"/>
        <pc:sldMkLst>
          <pc:docMk/>
          <pc:sldMk cId="2738037497" sldId="351"/>
        </pc:sldMkLst>
        <pc:spChg chg="del">
          <ac:chgData name="Salvador Bustamante" userId="b0a77ce9-78cd-442a-a257-3dfcbf858786" providerId="ADAL" clId="{3AB60523-C112-47DC-ADFD-1F92767CFFDE}" dt="2026-03-27T13:57:44.615" v="72" actId="478"/>
          <ac:spMkLst>
            <pc:docMk/>
            <pc:sldMk cId="2738037497" sldId="351"/>
            <ac:spMk id="3" creationId="{7FFD1E7D-800E-CD39-DBD3-E84E43C9A8E2}"/>
          </ac:spMkLst>
        </pc:spChg>
        <pc:spChg chg="del">
          <ac:chgData name="Salvador Bustamante" userId="b0a77ce9-78cd-442a-a257-3dfcbf858786" providerId="ADAL" clId="{3AB60523-C112-47DC-ADFD-1F92767CFFDE}" dt="2026-03-27T13:57:44.615" v="72" actId="478"/>
          <ac:spMkLst>
            <pc:docMk/>
            <pc:sldMk cId="2738037497" sldId="351"/>
            <ac:spMk id="4" creationId="{78CDD022-AC32-B0D8-1A41-6DDE518B8FFA}"/>
          </ac:spMkLst>
        </pc:spChg>
        <pc:spChg chg="add mod">
          <ac:chgData name="Salvador Bustamante" userId="b0a77ce9-78cd-442a-a257-3dfcbf858786" providerId="ADAL" clId="{3AB60523-C112-47DC-ADFD-1F92767CFFDE}" dt="2026-03-27T13:57:46.752" v="74" actId="1036"/>
          <ac:spMkLst>
            <pc:docMk/>
            <pc:sldMk cId="2738037497" sldId="351"/>
            <ac:spMk id="6" creationId="{5D8E6058-67DB-DB31-5E78-06D831193F7A}"/>
          </ac:spMkLst>
        </pc:spChg>
        <pc:spChg chg="add mod">
          <ac:chgData name="Salvador Bustamante" userId="b0a77ce9-78cd-442a-a257-3dfcbf858786" providerId="ADAL" clId="{3AB60523-C112-47DC-ADFD-1F92767CFFDE}" dt="2026-03-27T13:57:46.752" v="74" actId="1036"/>
          <ac:spMkLst>
            <pc:docMk/>
            <pc:sldMk cId="2738037497" sldId="351"/>
            <ac:spMk id="7" creationId="{6F926BBF-702D-29A8-2441-5FF4F4A6FAEB}"/>
          </ac:spMkLst>
        </pc:spChg>
        <pc:graphicFrameChg chg="modGraphic">
          <ac:chgData name="Salvador Bustamante" userId="b0a77ce9-78cd-442a-a257-3dfcbf858786" providerId="ADAL" clId="{3AB60523-C112-47DC-ADFD-1F92767CFFDE}" dt="2026-03-27T14:00:06.056" v="116" actId="2164"/>
          <ac:graphicFrameMkLst>
            <pc:docMk/>
            <pc:sldMk cId="2738037497" sldId="351"/>
            <ac:graphicFrameMk id="5" creationId="{BFDDA851-2C15-2803-B314-6DD5D618E605}"/>
          </ac:graphicFrameMkLst>
        </pc:graphicFrameChg>
      </pc:sldChg>
      <pc:sldChg chg="addSp delSp modSp mod">
        <pc:chgData name="Salvador Bustamante" userId="b0a77ce9-78cd-442a-a257-3dfcbf858786" providerId="ADAL" clId="{3AB60523-C112-47DC-ADFD-1F92767CFFDE}" dt="2026-03-27T14:17:26.712" v="201" actId="478"/>
        <pc:sldMkLst>
          <pc:docMk/>
          <pc:sldMk cId="2559882857" sldId="355"/>
        </pc:sldMkLst>
        <pc:spChg chg="del">
          <ac:chgData name="Salvador Bustamante" userId="b0a77ce9-78cd-442a-a257-3dfcbf858786" providerId="ADAL" clId="{3AB60523-C112-47DC-ADFD-1F92767CFFDE}" dt="2026-03-27T14:01:39.442" v="119" actId="478"/>
          <ac:spMkLst>
            <pc:docMk/>
            <pc:sldMk cId="2559882857" sldId="355"/>
            <ac:spMk id="2" creationId="{AF1B55F8-33AA-3B7E-7DBE-C066A9AC681A}"/>
          </ac:spMkLst>
        </pc:spChg>
        <pc:spChg chg="del">
          <ac:chgData name="Salvador Bustamante" userId="b0a77ce9-78cd-442a-a257-3dfcbf858786" providerId="ADAL" clId="{3AB60523-C112-47DC-ADFD-1F92767CFFDE}" dt="2026-03-27T14:01:39.442" v="119" actId="478"/>
          <ac:spMkLst>
            <pc:docMk/>
            <pc:sldMk cId="2559882857" sldId="355"/>
            <ac:spMk id="6" creationId="{13F081F3-977F-97EC-B5B4-1F5F5A5792C3}"/>
          </ac:spMkLst>
        </pc:spChg>
        <pc:spChg chg="add mod">
          <ac:chgData name="Salvador Bustamante" userId="b0a77ce9-78cd-442a-a257-3dfcbf858786" providerId="ADAL" clId="{3AB60523-C112-47DC-ADFD-1F92767CFFDE}" dt="2026-03-27T14:01:39.712" v="120"/>
          <ac:spMkLst>
            <pc:docMk/>
            <pc:sldMk cId="2559882857" sldId="355"/>
            <ac:spMk id="8" creationId="{48288879-DB26-DAE9-7225-5CF391FBA012}"/>
          </ac:spMkLst>
        </pc:spChg>
        <pc:spChg chg="add mod">
          <ac:chgData name="Salvador Bustamante" userId="b0a77ce9-78cd-442a-a257-3dfcbf858786" providerId="ADAL" clId="{3AB60523-C112-47DC-ADFD-1F92767CFFDE}" dt="2026-03-27T14:01:39.712" v="120"/>
          <ac:spMkLst>
            <pc:docMk/>
            <pc:sldMk cId="2559882857" sldId="355"/>
            <ac:spMk id="9" creationId="{ABDA2C33-D148-ABDC-89B6-34E8DC09CF89}"/>
          </ac:spMkLst>
        </pc:spChg>
        <pc:graphicFrameChg chg="modGraphic">
          <ac:chgData name="Salvador Bustamante" userId="b0a77ce9-78cd-442a-a257-3dfcbf858786" providerId="ADAL" clId="{3AB60523-C112-47DC-ADFD-1F92767CFFDE}" dt="2026-03-27T14:17:23.484" v="199" actId="2164"/>
          <ac:graphicFrameMkLst>
            <pc:docMk/>
            <pc:sldMk cId="2559882857" sldId="355"/>
            <ac:graphicFrameMk id="3" creationId="{76F668A8-2FFD-F794-4C19-CF86497C64BB}"/>
          </ac:graphicFrameMkLst>
        </pc:graphicFrameChg>
        <pc:graphicFrameChg chg="del">
          <ac:chgData name="Salvador Bustamante" userId="b0a77ce9-78cd-442a-a257-3dfcbf858786" providerId="ADAL" clId="{3AB60523-C112-47DC-ADFD-1F92767CFFDE}" dt="2026-03-27T14:17:25.202" v="200" actId="478"/>
          <ac:graphicFrameMkLst>
            <pc:docMk/>
            <pc:sldMk cId="2559882857" sldId="355"/>
            <ac:graphicFrameMk id="13" creationId="{82E00CE5-2D86-226F-B497-B16AA81E2D01}"/>
          </ac:graphicFrameMkLst>
        </pc:graphicFrameChg>
        <pc:graphicFrameChg chg="del">
          <ac:chgData name="Salvador Bustamante" userId="b0a77ce9-78cd-442a-a257-3dfcbf858786" providerId="ADAL" clId="{3AB60523-C112-47DC-ADFD-1F92767CFFDE}" dt="2026-03-27T14:17:26.712" v="201" actId="478"/>
          <ac:graphicFrameMkLst>
            <pc:docMk/>
            <pc:sldMk cId="2559882857" sldId="355"/>
            <ac:graphicFrameMk id="14" creationId="{1113C68A-A790-25E7-CBD5-B3C3C5B907E1}"/>
          </ac:graphicFrameMkLst>
        </pc:graphicFrameChg>
      </pc:sldChg>
      <pc:sldChg chg="addSp delSp modSp mod">
        <pc:chgData name="Salvador Bustamante" userId="b0a77ce9-78cd-442a-a257-3dfcbf858786" providerId="ADAL" clId="{3AB60523-C112-47DC-ADFD-1F92767CFFDE}" dt="2026-03-27T13:57:38.805" v="71"/>
        <pc:sldMkLst>
          <pc:docMk/>
          <pc:sldMk cId="2881748243" sldId="360"/>
        </pc:sldMkLst>
        <pc:spChg chg="del">
          <ac:chgData name="Salvador Bustamante" userId="b0a77ce9-78cd-442a-a257-3dfcbf858786" providerId="ADAL" clId="{3AB60523-C112-47DC-ADFD-1F92767CFFDE}" dt="2026-03-27T13:57:38.556" v="70" actId="478"/>
          <ac:spMkLst>
            <pc:docMk/>
            <pc:sldMk cId="2881748243" sldId="360"/>
            <ac:spMk id="2" creationId="{F14742CF-1F92-FB1E-08EA-4C8B48DA54A5}"/>
          </ac:spMkLst>
        </pc:spChg>
        <pc:spChg chg="del">
          <ac:chgData name="Salvador Bustamante" userId="b0a77ce9-78cd-442a-a257-3dfcbf858786" providerId="ADAL" clId="{3AB60523-C112-47DC-ADFD-1F92767CFFDE}" dt="2026-03-27T13:57:38.556" v="70" actId="478"/>
          <ac:spMkLst>
            <pc:docMk/>
            <pc:sldMk cId="2881748243" sldId="360"/>
            <ac:spMk id="3" creationId="{A93922AA-E012-84DB-2569-02A908D72229}"/>
          </ac:spMkLst>
        </pc:spChg>
        <pc:spChg chg="add mod">
          <ac:chgData name="Salvador Bustamante" userId="b0a77ce9-78cd-442a-a257-3dfcbf858786" providerId="ADAL" clId="{3AB60523-C112-47DC-ADFD-1F92767CFFDE}" dt="2026-03-27T13:57:38.805" v="71"/>
          <ac:spMkLst>
            <pc:docMk/>
            <pc:sldMk cId="2881748243" sldId="360"/>
            <ac:spMk id="7" creationId="{FCC319B0-5FF9-E6E6-87F2-0D8D0A9C4DA5}"/>
          </ac:spMkLst>
        </pc:spChg>
        <pc:spChg chg="add mod">
          <ac:chgData name="Salvador Bustamante" userId="b0a77ce9-78cd-442a-a257-3dfcbf858786" providerId="ADAL" clId="{3AB60523-C112-47DC-ADFD-1F92767CFFDE}" dt="2026-03-27T13:57:38.805" v="71"/>
          <ac:spMkLst>
            <pc:docMk/>
            <pc:sldMk cId="2881748243" sldId="360"/>
            <ac:spMk id="8" creationId="{BE7AEFA3-8B45-1ABF-2FCA-40327B012D8B}"/>
          </ac:spMkLst>
        </pc:spChg>
      </pc:sldChg>
      <pc:sldChg chg="addSp delSp modSp mod addAnim delAnim modAnim">
        <pc:chgData name="Salvador Bustamante" userId="b0a77ce9-78cd-442a-a257-3dfcbf858786" providerId="ADAL" clId="{3AB60523-C112-47DC-ADFD-1F92767CFFDE}" dt="2026-03-27T14:04:19.301" v="157" actId="20577"/>
        <pc:sldMkLst>
          <pc:docMk/>
          <pc:sldMk cId="3438427792" sldId="370"/>
        </pc:sldMkLst>
        <pc:spChg chg="add mod">
          <ac:chgData name="Salvador Bustamante" userId="b0a77ce9-78cd-442a-a257-3dfcbf858786" providerId="ADAL" clId="{3AB60523-C112-47DC-ADFD-1F92767CFFDE}" dt="2026-03-26T15:33:03.071" v="2" actId="1076"/>
          <ac:spMkLst>
            <pc:docMk/>
            <pc:sldMk cId="3438427792" sldId="370"/>
            <ac:spMk id="2" creationId="{099431AB-B6E6-1F1D-A79D-5C4910FF850D}"/>
          </ac:spMkLst>
        </pc:spChg>
        <pc:spChg chg="mod">
          <ac:chgData name="Salvador Bustamante" userId="b0a77ce9-78cd-442a-a257-3dfcbf858786" providerId="ADAL" clId="{3AB60523-C112-47DC-ADFD-1F92767CFFDE}" dt="2026-03-26T15:36:58.383" v="41" actId="1076"/>
          <ac:spMkLst>
            <pc:docMk/>
            <pc:sldMk cId="3438427792" sldId="370"/>
            <ac:spMk id="11" creationId="{ECD8B0D9-12AA-B391-838F-8686283CAC64}"/>
          </ac:spMkLst>
        </pc:spChg>
        <pc:spChg chg="add mod">
          <ac:chgData name="Salvador Bustamante" userId="b0a77ce9-78cd-442a-a257-3dfcbf858786" providerId="ADAL" clId="{3AB60523-C112-47DC-ADFD-1F92767CFFDE}" dt="2026-03-27T14:03:56.441" v="152"/>
          <ac:spMkLst>
            <pc:docMk/>
            <pc:sldMk cId="3438427792" sldId="370"/>
            <ac:spMk id="18" creationId="{562A6CA0-56D8-5E0A-9F67-0FA4F187E787}"/>
          </ac:spMkLst>
        </pc:spChg>
        <pc:spChg chg="del">
          <ac:chgData name="Salvador Bustamante" userId="b0a77ce9-78cd-442a-a257-3dfcbf858786" providerId="ADAL" clId="{3AB60523-C112-47DC-ADFD-1F92767CFFDE}" dt="2026-03-26T15:33:51.431" v="15" actId="478"/>
          <ac:spMkLst>
            <pc:docMk/>
            <pc:sldMk cId="3438427792" sldId="370"/>
            <ac:spMk id="18" creationId="{73F14CEA-26CC-A3C4-2621-5F3C97539C1A}"/>
          </ac:spMkLst>
        </pc:spChg>
        <pc:spChg chg="del">
          <ac:chgData name="Salvador Bustamante" userId="b0a77ce9-78cd-442a-a257-3dfcbf858786" providerId="ADAL" clId="{3AB60523-C112-47DC-ADFD-1F92767CFFDE}" dt="2026-03-26T15:32:59.110" v="0" actId="478"/>
          <ac:spMkLst>
            <pc:docMk/>
            <pc:sldMk cId="3438427792" sldId="370"/>
            <ac:spMk id="20" creationId="{3E4FA501-994A-1A29-5346-190886C32484}"/>
          </ac:spMkLst>
        </pc:spChg>
        <pc:spChg chg="add mod">
          <ac:chgData name="Salvador Bustamante" userId="b0a77ce9-78cd-442a-a257-3dfcbf858786" providerId="ADAL" clId="{3AB60523-C112-47DC-ADFD-1F92767CFFDE}" dt="2026-03-27T14:03:56.441" v="152"/>
          <ac:spMkLst>
            <pc:docMk/>
            <pc:sldMk cId="3438427792" sldId="370"/>
            <ac:spMk id="20" creationId="{A788F09A-F698-564F-F139-7A8A814785D8}"/>
          </ac:spMkLst>
        </pc:spChg>
        <pc:spChg chg="mod">
          <ac:chgData name="Salvador Bustamante" userId="b0a77ce9-78cd-442a-a257-3dfcbf858786" providerId="ADAL" clId="{3AB60523-C112-47DC-ADFD-1F92767CFFDE}" dt="2026-03-27T13:57:31.781" v="69" actId="20577"/>
          <ac:spMkLst>
            <pc:docMk/>
            <pc:sldMk cId="3438427792" sldId="370"/>
            <ac:spMk id="21" creationId="{1AD078E9-670D-1721-6030-9279CCF8500B}"/>
          </ac:spMkLst>
        </pc:spChg>
        <pc:spChg chg="del">
          <ac:chgData name="Salvador Bustamante" userId="b0a77ce9-78cd-442a-a257-3dfcbf858786" providerId="ADAL" clId="{3AB60523-C112-47DC-ADFD-1F92767CFFDE}" dt="2026-03-26T15:33:24.392" v="8" actId="478"/>
          <ac:spMkLst>
            <pc:docMk/>
            <pc:sldMk cId="3438427792" sldId="370"/>
            <ac:spMk id="22" creationId="{DA6D0D22-2D62-880F-B330-EDFFA4B09F35}"/>
          </ac:spMkLst>
        </pc:spChg>
        <pc:spChg chg="del">
          <ac:chgData name="Salvador Bustamante" userId="b0a77ce9-78cd-442a-a257-3dfcbf858786" providerId="ADAL" clId="{3AB60523-C112-47DC-ADFD-1F92767CFFDE}" dt="2026-03-26T15:33:07.006" v="3" actId="478"/>
          <ac:spMkLst>
            <pc:docMk/>
            <pc:sldMk cId="3438427792" sldId="370"/>
            <ac:spMk id="25" creationId="{050B5F74-96D3-DA1B-6883-D3F08139AB73}"/>
          </ac:spMkLst>
        </pc:spChg>
        <pc:spChg chg="add mod">
          <ac:chgData name="Salvador Bustamante" userId="b0a77ce9-78cd-442a-a257-3dfcbf858786" providerId="ADAL" clId="{3AB60523-C112-47DC-ADFD-1F92767CFFDE}" dt="2026-03-26T15:33:18.735" v="7" actId="1076"/>
          <ac:spMkLst>
            <pc:docMk/>
            <pc:sldMk cId="3438427792" sldId="370"/>
            <ac:spMk id="29" creationId="{B6DF3ADD-1BB9-6FFE-03C3-1626BF21100A}"/>
          </ac:spMkLst>
        </pc:spChg>
        <pc:spChg chg="add mod">
          <ac:chgData name="Salvador Bustamante" userId="b0a77ce9-78cd-442a-a257-3dfcbf858786" providerId="ADAL" clId="{3AB60523-C112-47DC-ADFD-1F92767CFFDE}" dt="2026-03-26T15:33:27.104" v="10" actId="1076"/>
          <ac:spMkLst>
            <pc:docMk/>
            <pc:sldMk cId="3438427792" sldId="370"/>
            <ac:spMk id="39" creationId="{4EB6FF0F-08DF-760C-1BB3-66C644004D00}"/>
          </ac:spMkLst>
        </pc:spChg>
        <pc:spChg chg="add mod">
          <ac:chgData name="Salvador Bustamante" userId="b0a77ce9-78cd-442a-a257-3dfcbf858786" providerId="ADAL" clId="{3AB60523-C112-47DC-ADFD-1F92767CFFDE}" dt="2026-03-26T15:33:35.351" v="12" actId="1076"/>
          <ac:spMkLst>
            <pc:docMk/>
            <pc:sldMk cId="3438427792" sldId="370"/>
            <ac:spMk id="44" creationId="{C98CD44D-09A4-7775-0101-BEB9E7E6647B}"/>
          </ac:spMkLst>
        </pc:spChg>
        <pc:spChg chg="mod">
          <ac:chgData name="Salvador Bustamante" userId="b0a77ce9-78cd-442a-a257-3dfcbf858786" providerId="ADAL" clId="{3AB60523-C112-47DC-ADFD-1F92767CFFDE}" dt="2026-03-26T15:38:23.849" v="56" actId="1036"/>
          <ac:spMkLst>
            <pc:docMk/>
            <pc:sldMk cId="3438427792" sldId="370"/>
            <ac:spMk id="45" creationId="{78CF1AB6-7446-C74F-A541-547B767CA129}"/>
          </ac:spMkLst>
        </pc:spChg>
        <pc:spChg chg="add mod">
          <ac:chgData name="Salvador Bustamante" userId="b0a77ce9-78cd-442a-a257-3dfcbf858786" providerId="ADAL" clId="{3AB60523-C112-47DC-ADFD-1F92767CFFDE}" dt="2026-03-26T15:33:45.025" v="14" actId="1076"/>
          <ac:spMkLst>
            <pc:docMk/>
            <pc:sldMk cId="3438427792" sldId="370"/>
            <ac:spMk id="46" creationId="{62AC9D9C-C7C2-AF48-4A39-EC326F169C9C}"/>
          </ac:spMkLst>
        </pc:spChg>
        <pc:spChg chg="add mod">
          <ac:chgData name="Salvador Bustamante" userId="b0a77ce9-78cd-442a-a257-3dfcbf858786" providerId="ADAL" clId="{3AB60523-C112-47DC-ADFD-1F92767CFFDE}" dt="2026-03-26T15:33:56.249" v="17" actId="1076"/>
          <ac:spMkLst>
            <pc:docMk/>
            <pc:sldMk cId="3438427792" sldId="370"/>
            <ac:spMk id="47" creationId="{83D09C21-44BD-A224-DA30-D8B857CF5231}"/>
          </ac:spMkLst>
        </pc:spChg>
        <pc:spChg chg="add mod">
          <ac:chgData name="Salvador Bustamante" userId="b0a77ce9-78cd-442a-a257-3dfcbf858786" providerId="ADAL" clId="{3AB60523-C112-47DC-ADFD-1F92767CFFDE}" dt="2026-03-26T15:34:19.946" v="20" actId="1076"/>
          <ac:spMkLst>
            <pc:docMk/>
            <pc:sldMk cId="3438427792" sldId="370"/>
            <ac:spMk id="48" creationId="{9BCA22A3-DB4A-56BB-4C7B-12EEB490FE5E}"/>
          </ac:spMkLst>
        </pc:spChg>
        <pc:spChg chg="add mod">
          <ac:chgData name="Salvador Bustamante" userId="b0a77ce9-78cd-442a-a257-3dfcbf858786" providerId="ADAL" clId="{3AB60523-C112-47DC-ADFD-1F92767CFFDE}" dt="2026-03-26T15:34:30.363" v="23" actId="1076"/>
          <ac:spMkLst>
            <pc:docMk/>
            <pc:sldMk cId="3438427792" sldId="370"/>
            <ac:spMk id="54" creationId="{C1D31F96-1E91-C3E2-B86D-B1D8DF23999B}"/>
          </ac:spMkLst>
        </pc:spChg>
        <pc:spChg chg="add mod">
          <ac:chgData name="Salvador Bustamante" userId="b0a77ce9-78cd-442a-a257-3dfcbf858786" providerId="ADAL" clId="{3AB60523-C112-47DC-ADFD-1F92767CFFDE}" dt="2026-03-26T15:34:47.091" v="26" actId="1076"/>
          <ac:spMkLst>
            <pc:docMk/>
            <pc:sldMk cId="3438427792" sldId="370"/>
            <ac:spMk id="58" creationId="{FB61678A-42FF-3E1D-F73B-D810285A80CC}"/>
          </ac:spMkLst>
        </pc:spChg>
        <pc:spChg chg="del">
          <ac:chgData name="Salvador Bustamante" userId="b0a77ce9-78cd-442a-a257-3dfcbf858786" providerId="ADAL" clId="{3AB60523-C112-47DC-ADFD-1F92767CFFDE}" dt="2026-03-26T15:34:14.823" v="18" actId="478"/>
          <ac:spMkLst>
            <pc:docMk/>
            <pc:sldMk cId="3438427792" sldId="370"/>
            <ac:spMk id="197" creationId="{3C282067-266D-04EC-BD6E-2A457BE5D895}"/>
          </ac:spMkLst>
        </pc:spChg>
        <pc:spChg chg="del">
          <ac:chgData name="Salvador Bustamante" userId="b0a77ce9-78cd-442a-a257-3dfcbf858786" providerId="ADAL" clId="{3AB60523-C112-47DC-ADFD-1F92767CFFDE}" dt="2026-03-26T15:34:40.858" v="24" actId="478"/>
          <ac:spMkLst>
            <pc:docMk/>
            <pc:sldMk cId="3438427792" sldId="370"/>
            <ac:spMk id="199" creationId="{404AA209-2279-4E48-295E-F4ABE9B2B67E}"/>
          </ac:spMkLst>
        </pc:spChg>
        <pc:spChg chg="del">
          <ac:chgData name="Salvador Bustamante" userId="b0a77ce9-78cd-442a-a257-3dfcbf858786" providerId="ADAL" clId="{3AB60523-C112-47DC-ADFD-1F92767CFFDE}" dt="2026-03-26T15:34:50.247" v="27" actId="478"/>
          <ac:spMkLst>
            <pc:docMk/>
            <pc:sldMk cId="3438427792" sldId="370"/>
            <ac:spMk id="203" creationId="{4778BCC8-92FB-2C6B-1202-1EB1D11D849F}"/>
          </ac:spMkLst>
        </pc:spChg>
        <pc:spChg chg="del">
          <ac:chgData name="Salvador Bustamante" userId="b0a77ce9-78cd-442a-a257-3dfcbf858786" providerId="ADAL" clId="{3AB60523-C112-47DC-ADFD-1F92767CFFDE}" dt="2026-03-26T15:34:26.960" v="21" actId="478"/>
          <ac:spMkLst>
            <pc:docMk/>
            <pc:sldMk cId="3438427792" sldId="370"/>
            <ac:spMk id="206" creationId="{C64CB790-10AD-E10F-5E70-780B58E2D590}"/>
          </ac:spMkLst>
        </pc:spChg>
        <pc:spChg chg="mod">
          <ac:chgData name="Salvador Bustamante" userId="b0a77ce9-78cd-442a-a257-3dfcbf858786" providerId="ADAL" clId="{3AB60523-C112-47DC-ADFD-1F92767CFFDE}" dt="2026-03-27T14:04:19.301" v="157" actId="20577"/>
          <ac:spMkLst>
            <pc:docMk/>
            <pc:sldMk cId="3438427792" sldId="370"/>
            <ac:spMk id="208" creationId="{7865D230-DD91-8709-4AF5-F92DFA7A5CE5}"/>
          </ac:spMkLst>
        </pc:spChg>
        <pc:spChg chg="del">
          <ac:chgData name="Salvador Bustamante" userId="b0a77ce9-78cd-442a-a257-3dfcbf858786" providerId="ADAL" clId="{3AB60523-C112-47DC-ADFD-1F92767CFFDE}" dt="2026-03-26T15:35:16.400" v="32" actId="478"/>
          <ac:spMkLst>
            <pc:docMk/>
            <pc:sldMk cId="3438427792" sldId="370"/>
            <ac:spMk id="249" creationId="{488DA88C-71FD-0EE7-3CFD-6B717A5084C0}"/>
          </ac:spMkLst>
        </pc:spChg>
        <pc:spChg chg="mod">
          <ac:chgData name="Salvador Bustamante" userId="b0a77ce9-78cd-442a-a257-3dfcbf858786" providerId="ADAL" clId="{3AB60523-C112-47DC-ADFD-1F92767CFFDE}" dt="2026-03-26T15:38:23.849" v="56" actId="1036"/>
          <ac:spMkLst>
            <pc:docMk/>
            <pc:sldMk cId="3438427792" sldId="370"/>
            <ac:spMk id="452" creationId="{6277AE2F-67F2-81AA-6D8F-A067D493314A}"/>
          </ac:spMkLst>
        </pc:spChg>
        <pc:spChg chg="mod">
          <ac:chgData name="Salvador Bustamante" userId="b0a77ce9-78cd-442a-a257-3dfcbf858786" providerId="ADAL" clId="{3AB60523-C112-47DC-ADFD-1F92767CFFDE}" dt="2026-03-26T15:38:23.849" v="56" actId="1036"/>
          <ac:spMkLst>
            <pc:docMk/>
            <pc:sldMk cId="3438427792" sldId="370"/>
            <ac:spMk id="454" creationId="{B2B0B7D2-C1DA-3F1B-3F22-64683C362EE4}"/>
          </ac:spMkLst>
        </pc:spChg>
        <pc:spChg chg="add mod">
          <ac:chgData name="Salvador Bustamante" userId="b0a77ce9-78cd-442a-a257-3dfcbf858786" providerId="ADAL" clId="{3AB60523-C112-47DC-ADFD-1F92767CFFDE}" dt="2026-03-26T15:34:58.138" v="29" actId="1076"/>
          <ac:spMkLst>
            <pc:docMk/>
            <pc:sldMk cId="3438427792" sldId="370"/>
            <ac:spMk id="456" creationId="{9ED434C4-91CB-9493-FBD2-904CB4BAB19D}"/>
          </ac:spMkLst>
        </pc:spChg>
        <pc:spChg chg="mod">
          <ac:chgData name="Salvador Bustamante" userId="b0a77ce9-78cd-442a-a257-3dfcbf858786" providerId="ADAL" clId="{3AB60523-C112-47DC-ADFD-1F92767CFFDE}" dt="2026-03-26T15:38:31.746" v="59" actId="14100"/>
          <ac:spMkLst>
            <pc:docMk/>
            <pc:sldMk cId="3438427792" sldId="370"/>
            <ac:spMk id="465" creationId="{21469FB9-D5DB-2F75-0110-857C698B267D}"/>
          </ac:spMkLst>
        </pc:spChg>
        <pc:spChg chg="add mod">
          <ac:chgData name="Salvador Bustamante" userId="b0a77ce9-78cd-442a-a257-3dfcbf858786" providerId="ADAL" clId="{3AB60523-C112-47DC-ADFD-1F92767CFFDE}" dt="2026-03-26T15:35:06.907" v="31" actId="1076"/>
          <ac:spMkLst>
            <pc:docMk/>
            <pc:sldMk cId="3438427792" sldId="370"/>
            <ac:spMk id="467" creationId="{E2A15089-3EE2-27BC-68C9-342270997DA0}"/>
          </ac:spMkLst>
        </pc:spChg>
        <pc:spChg chg="mod">
          <ac:chgData name="Salvador Bustamante" userId="b0a77ce9-78cd-442a-a257-3dfcbf858786" providerId="ADAL" clId="{3AB60523-C112-47DC-ADFD-1F92767CFFDE}" dt="2026-03-26T15:38:23.849" v="56" actId="1036"/>
          <ac:spMkLst>
            <pc:docMk/>
            <pc:sldMk cId="3438427792" sldId="370"/>
            <ac:spMk id="472" creationId="{023DD22D-6CA2-0013-BFA2-CB91ADE59B04}"/>
          </ac:spMkLst>
        </pc:spChg>
        <pc:spChg chg="add mod">
          <ac:chgData name="Salvador Bustamante" userId="b0a77ce9-78cd-442a-a257-3dfcbf858786" providerId="ADAL" clId="{3AB60523-C112-47DC-ADFD-1F92767CFFDE}" dt="2026-03-26T15:37:03.870" v="43" actId="1076"/>
          <ac:spMkLst>
            <pc:docMk/>
            <pc:sldMk cId="3438427792" sldId="370"/>
            <ac:spMk id="474" creationId="{C3ED95CB-EA61-207F-2D44-4C7401B0121F}"/>
          </ac:spMkLst>
        </pc:spChg>
        <pc:spChg chg="add del mod">
          <ac:chgData name="Salvador Bustamante" userId="b0a77ce9-78cd-442a-a257-3dfcbf858786" providerId="ADAL" clId="{3AB60523-C112-47DC-ADFD-1F92767CFFDE}" dt="2026-03-26T15:38:26.062" v="57" actId="478"/>
          <ac:spMkLst>
            <pc:docMk/>
            <pc:sldMk cId="3438427792" sldId="370"/>
            <ac:spMk id="475" creationId="{CF526E81-9CAC-98A8-28C9-9DEAEA47B5E1}"/>
          </ac:spMkLst>
        </pc:spChg>
        <pc:spChg chg="add del mod">
          <ac:chgData name="Salvador Bustamante" userId="b0a77ce9-78cd-442a-a257-3dfcbf858786" providerId="ADAL" clId="{3AB60523-C112-47DC-ADFD-1F92767CFFDE}" dt="2026-03-26T15:38:27.952" v="58" actId="478"/>
          <ac:spMkLst>
            <pc:docMk/>
            <pc:sldMk cId="3438427792" sldId="370"/>
            <ac:spMk id="477" creationId="{CE10CB9E-DE9E-5525-6A86-8B311178CF3C}"/>
          </ac:spMkLst>
        </pc:spChg>
        <pc:cxnChg chg="mod">
          <ac:chgData name="Salvador Bustamante" userId="b0a77ce9-78cd-442a-a257-3dfcbf858786" providerId="ADAL" clId="{3AB60523-C112-47DC-ADFD-1F92767CFFDE}" dt="2026-03-26T15:36:58.383" v="41" actId="1076"/>
          <ac:cxnSpMkLst>
            <pc:docMk/>
            <pc:sldMk cId="3438427792" sldId="370"/>
            <ac:cxnSpMk id="123" creationId="{6852C4A6-B2D4-066A-EDC7-F3947E41C98C}"/>
          </ac:cxnSpMkLst>
        </pc:cxnChg>
        <pc:cxnChg chg="mod">
          <ac:chgData name="Salvador Bustamante" userId="b0a77ce9-78cd-442a-a257-3dfcbf858786" providerId="ADAL" clId="{3AB60523-C112-47DC-ADFD-1F92767CFFDE}" dt="2026-03-26T15:36:58.383" v="41" actId="1076"/>
          <ac:cxnSpMkLst>
            <pc:docMk/>
            <pc:sldMk cId="3438427792" sldId="370"/>
            <ac:cxnSpMk id="201" creationId="{028FE930-8E1C-576F-FEC2-384BEB56746F}"/>
          </ac:cxnSpMkLst>
        </pc:cxnChg>
        <pc:cxnChg chg="mod">
          <ac:chgData name="Salvador Bustamante" userId="b0a77ce9-78cd-442a-a257-3dfcbf858786" providerId="ADAL" clId="{3AB60523-C112-47DC-ADFD-1F92767CFFDE}" dt="2026-03-26T15:36:58.383" v="41" actId="1076"/>
          <ac:cxnSpMkLst>
            <pc:docMk/>
            <pc:sldMk cId="3438427792" sldId="370"/>
            <ac:cxnSpMk id="204" creationId="{3B75796F-060E-CF59-DFD0-453C0804933F}"/>
          </ac:cxnSpMkLst>
        </pc:cxnChg>
        <pc:cxnChg chg="mod">
          <ac:chgData name="Salvador Bustamante" userId="b0a77ce9-78cd-442a-a257-3dfcbf858786" providerId="ADAL" clId="{3AB60523-C112-47DC-ADFD-1F92767CFFDE}" dt="2026-03-26T15:38:23.849" v="56" actId="1036"/>
          <ac:cxnSpMkLst>
            <pc:docMk/>
            <pc:sldMk cId="3438427792" sldId="370"/>
            <ac:cxnSpMk id="468" creationId="{AFD357DD-3047-277F-9344-5250CB81AB98}"/>
          </ac:cxnSpMkLst>
        </pc:cxnChg>
        <pc:cxnChg chg="mod">
          <ac:chgData name="Salvador Bustamante" userId="b0a77ce9-78cd-442a-a257-3dfcbf858786" providerId="ADAL" clId="{3AB60523-C112-47DC-ADFD-1F92767CFFDE}" dt="2026-03-26T15:38:23.849" v="56" actId="1036"/>
          <ac:cxnSpMkLst>
            <pc:docMk/>
            <pc:sldMk cId="3438427792" sldId="370"/>
            <ac:cxnSpMk id="471" creationId="{3CA1BED1-FB3C-BAD4-E608-C12D321200C8}"/>
          </ac:cxnSpMkLst>
        </pc:cxnChg>
      </pc:sldChg>
      <pc:sldChg chg="addSp delSp modSp add mod">
        <pc:chgData name="Salvador Bustamante" userId="b0a77ce9-78cd-442a-a257-3dfcbf858786" providerId="ADAL" clId="{3AB60523-C112-47DC-ADFD-1F92767CFFDE}" dt="2026-03-27T14:03:02.605" v="151" actId="20577"/>
        <pc:sldMkLst>
          <pc:docMk/>
          <pc:sldMk cId="107817700" sldId="372"/>
        </pc:sldMkLst>
        <pc:graphicFrameChg chg="add mod">
          <ac:chgData name="Salvador Bustamante" userId="b0a77ce9-78cd-442a-a257-3dfcbf858786" providerId="ADAL" clId="{3AB60523-C112-47DC-ADFD-1F92767CFFDE}" dt="2026-03-27T13:58:20.918" v="83" actId="1076"/>
          <ac:graphicFrameMkLst>
            <pc:docMk/>
            <pc:sldMk cId="107817700" sldId="372"/>
            <ac:graphicFrameMk id="3" creationId="{0F9D756C-E46F-849F-AA55-CAC38254806F}"/>
          </ac:graphicFrameMkLst>
        </pc:graphicFrameChg>
        <pc:graphicFrameChg chg="add del modGraphic">
          <ac:chgData name="Salvador Bustamante" userId="b0a77ce9-78cd-442a-a257-3dfcbf858786" providerId="ADAL" clId="{3AB60523-C112-47DC-ADFD-1F92767CFFDE}" dt="2026-03-27T14:03:02.605" v="151" actId="20577"/>
          <ac:graphicFrameMkLst>
            <pc:docMk/>
            <pc:sldMk cId="107817700" sldId="372"/>
            <ac:graphicFrameMk id="5" creationId="{EFA72ECB-12FE-1181-6F22-673345E521BC}"/>
          </ac:graphicFrameMkLst>
        </pc:graphicFrameChg>
      </pc:sldChg>
      <pc:sldChg chg="addSp delSp modSp add mod">
        <pc:chgData name="Salvador Bustamante" userId="b0a77ce9-78cd-442a-a257-3dfcbf858786" providerId="ADAL" clId="{3AB60523-C112-47DC-ADFD-1F92767CFFDE}" dt="2026-03-27T13:59:46.846" v="112" actId="2164"/>
        <pc:sldMkLst>
          <pc:docMk/>
          <pc:sldMk cId="3659795724" sldId="373"/>
        </pc:sldMkLst>
        <pc:graphicFrameChg chg="add mod modGraphic">
          <ac:chgData name="Salvador Bustamante" userId="b0a77ce9-78cd-442a-a257-3dfcbf858786" providerId="ADAL" clId="{3AB60523-C112-47DC-ADFD-1F92767CFFDE}" dt="2026-03-27T13:59:46.846" v="112" actId="2164"/>
          <ac:graphicFrameMkLst>
            <pc:docMk/>
            <pc:sldMk cId="3659795724" sldId="373"/>
            <ac:graphicFrameMk id="3" creationId="{4416DD1D-D443-E658-46BF-3B57D98A2955}"/>
          </ac:graphicFrameMkLst>
        </pc:graphicFrameChg>
        <pc:graphicFrameChg chg="del modGraphic">
          <ac:chgData name="Salvador Bustamante" userId="b0a77ce9-78cd-442a-a257-3dfcbf858786" providerId="ADAL" clId="{3AB60523-C112-47DC-ADFD-1F92767CFFDE}" dt="2026-03-27T13:59:19.900" v="104" actId="478"/>
          <ac:graphicFrameMkLst>
            <pc:docMk/>
            <pc:sldMk cId="3659795724" sldId="373"/>
            <ac:graphicFrameMk id="5" creationId="{9F3CAD7D-7986-C446-F1C3-5137A224DA68}"/>
          </ac:graphicFrameMkLst>
        </pc:graphicFrameChg>
      </pc:sldChg>
      <pc:sldChg chg="addSp delSp add del mod">
        <pc:chgData name="Salvador Bustamante" userId="b0a77ce9-78cd-442a-a257-3dfcbf858786" providerId="ADAL" clId="{3AB60523-C112-47DC-ADFD-1F92767CFFDE}" dt="2026-03-27T13:58:55.209" v="94" actId="2890"/>
        <pc:sldMkLst>
          <pc:docMk/>
          <pc:sldMk cId="3999011788" sldId="373"/>
        </pc:sldMkLst>
        <pc:graphicFrameChg chg="add del">
          <ac:chgData name="Salvador Bustamante" userId="b0a77ce9-78cd-442a-a257-3dfcbf858786" providerId="ADAL" clId="{3AB60523-C112-47DC-ADFD-1F92767CFFDE}" dt="2026-03-27T13:58:54.729" v="93" actId="478"/>
          <ac:graphicFrameMkLst>
            <pc:docMk/>
            <pc:sldMk cId="3999011788" sldId="373"/>
            <ac:graphicFrameMk id="5" creationId="{FEC0D9CB-970E-A767-902A-5B09E1BFA7F1}"/>
          </ac:graphicFrameMkLst>
        </pc:graphicFrameChg>
      </pc:sldChg>
      <pc:sldChg chg="addSp modSp add mod">
        <pc:chgData name="Salvador Bustamante" userId="b0a77ce9-78cd-442a-a257-3dfcbf858786" providerId="ADAL" clId="{3AB60523-C112-47DC-ADFD-1F92767CFFDE}" dt="2026-03-27T14:05:34.351" v="188" actId="20577"/>
        <pc:sldMkLst>
          <pc:docMk/>
          <pc:sldMk cId="1738508495" sldId="374"/>
        </pc:sldMkLst>
        <pc:graphicFrameChg chg="add mod modGraphic">
          <ac:chgData name="Salvador Bustamante" userId="b0a77ce9-78cd-442a-a257-3dfcbf858786" providerId="ADAL" clId="{3AB60523-C112-47DC-ADFD-1F92767CFFDE}" dt="2026-03-27T14:05:34.351" v="188" actId="20577"/>
          <ac:graphicFrameMkLst>
            <pc:docMk/>
            <pc:sldMk cId="1738508495" sldId="374"/>
            <ac:graphicFrameMk id="3" creationId="{E76BBA22-B32A-12D8-DE8B-3B0A8EC905F1}"/>
          </ac:graphicFrameMkLst>
        </pc:graphicFrameChg>
      </pc:sldChg>
      <pc:sldChg chg="add del">
        <pc:chgData name="Salvador Bustamante" userId="b0a77ce9-78cd-442a-a257-3dfcbf858786" providerId="ADAL" clId="{3AB60523-C112-47DC-ADFD-1F92767CFFDE}" dt="2026-03-27T13:58:53.952" v="92" actId="2890"/>
        <pc:sldMkLst>
          <pc:docMk/>
          <pc:sldMk cId="2189132273" sldId="374"/>
        </pc:sldMkLst>
      </pc:sldChg>
      <pc:sldChg chg="addSp modSp add">
        <pc:chgData name="Salvador Bustamante" userId="b0a77ce9-78cd-442a-a257-3dfcbf858786" providerId="ADAL" clId="{3AB60523-C112-47DC-ADFD-1F92767CFFDE}" dt="2026-03-27T14:00:10.459" v="117"/>
        <pc:sldMkLst>
          <pc:docMk/>
          <pc:sldMk cId="2436772232" sldId="375"/>
        </pc:sldMkLst>
        <pc:graphicFrameChg chg="add mod">
          <ac:chgData name="Salvador Bustamante" userId="b0a77ce9-78cd-442a-a257-3dfcbf858786" providerId="ADAL" clId="{3AB60523-C112-47DC-ADFD-1F92767CFFDE}" dt="2026-03-27T14:00:10.459" v="117"/>
          <ac:graphicFrameMkLst>
            <pc:docMk/>
            <pc:sldMk cId="2436772232" sldId="375"/>
            <ac:graphicFrameMk id="3" creationId="{5987CDEF-FFC1-2437-90D3-6808FF2EB7A7}"/>
          </ac:graphicFrameMkLst>
        </pc:graphicFrameChg>
      </pc:sldChg>
      <pc:sldChg chg="delSp modSp add mod">
        <pc:chgData name="Salvador Bustamante" userId="b0a77ce9-78cd-442a-a257-3dfcbf858786" providerId="ADAL" clId="{3AB60523-C112-47DC-ADFD-1F92767CFFDE}" dt="2026-03-27T14:17:15.608" v="197" actId="1076"/>
        <pc:sldMkLst>
          <pc:docMk/>
          <pc:sldMk cId="3651307910" sldId="376"/>
        </pc:sldMkLst>
        <pc:graphicFrameChg chg="modGraphic">
          <ac:chgData name="Salvador Bustamante" userId="b0a77ce9-78cd-442a-a257-3dfcbf858786" providerId="ADAL" clId="{3AB60523-C112-47DC-ADFD-1F92767CFFDE}" dt="2026-03-27T14:16:52.705" v="190" actId="2164"/>
          <ac:graphicFrameMkLst>
            <pc:docMk/>
            <pc:sldMk cId="3651307910" sldId="376"/>
            <ac:graphicFrameMk id="3" creationId="{2B8DB864-32AE-5030-185A-BF79F3B2305D}"/>
          </ac:graphicFrameMkLst>
        </pc:graphicFrameChg>
        <pc:graphicFrameChg chg="del modGraphic">
          <ac:chgData name="Salvador Bustamante" userId="b0a77ce9-78cd-442a-a257-3dfcbf858786" providerId="ADAL" clId="{3AB60523-C112-47DC-ADFD-1F92767CFFDE}" dt="2026-03-27T14:16:59.655" v="192" actId="478"/>
          <ac:graphicFrameMkLst>
            <pc:docMk/>
            <pc:sldMk cId="3651307910" sldId="376"/>
            <ac:graphicFrameMk id="7" creationId="{D147B1A2-8E23-18ED-BC26-8AABBBCFF6B5}"/>
          </ac:graphicFrameMkLst>
        </pc:graphicFrameChg>
        <pc:graphicFrameChg chg="del">
          <ac:chgData name="Salvador Bustamante" userId="b0a77ce9-78cd-442a-a257-3dfcbf858786" providerId="ADAL" clId="{3AB60523-C112-47DC-ADFD-1F92767CFFDE}" dt="2026-03-27T14:17:01.073" v="193" actId="478"/>
          <ac:graphicFrameMkLst>
            <pc:docMk/>
            <pc:sldMk cId="3651307910" sldId="376"/>
            <ac:graphicFrameMk id="10" creationId="{6642C579-1E50-07DD-2F4F-706B2079308B}"/>
          </ac:graphicFrameMkLst>
        </pc:graphicFrameChg>
        <pc:graphicFrameChg chg="del">
          <ac:chgData name="Salvador Bustamante" userId="b0a77ce9-78cd-442a-a257-3dfcbf858786" providerId="ADAL" clId="{3AB60523-C112-47DC-ADFD-1F92767CFFDE}" dt="2026-03-27T14:17:02.415" v="194" actId="478"/>
          <ac:graphicFrameMkLst>
            <pc:docMk/>
            <pc:sldMk cId="3651307910" sldId="376"/>
            <ac:graphicFrameMk id="11" creationId="{3B31A0FD-B8E2-9504-23CD-2C70885C1BEA}"/>
          </ac:graphicFrameMkLst>
        </pc:graphicFrameChg>
        <pc:graphicFrameChg chg="del">
          <ac:chgData name="Salvador Bustamante" userId="b0a77ce9-78cd-442a-a257-3dfcbf858786" providerId="ADAL" clId="{3AB60523-C112-47DC-ADFD-1F92767CFFDE}" dt="2026-03-27T14:17:04.120" v="195" actId="478"/>
          <ac:graphicFrameMkLst>
            <pc:docMk/>
            <pc:sldMk cId="3651307910" sldId="376"/>
            <ac:graphicFrameMk id="12" creationId="{E0A516FC-5180-91FC-9157-42588C4FFB9A}"/>
          </ac:graphicFrameMkLst>
        </pc:graphicFrameChg>
        <pc:graphicFrameChg chg="mod">
          <ac:chgData name="Salvador Bustamante" userId="b0a77ce9-78cd-442a-a257-3dfcbf858786" providerId="ADAL" clId="{3AB60523-C112-47DC-ADFD-1F92767CFFDE}" dt="2026-03-27T14:17:11.109" v="196" actId="1076"/>
          <ac:graphicFrameMkLst>
            <pc:docMk/>
            <pc:sldMk cId="3651307910" sldId="376"/>
            <ac:graphicFrameMk id="13" creationId="{EED5CC2C-FF31-72FF-66C8-6D0D4B749640}"/>
          </ac:graphicFrameMkLst>
        </pc:graphicFrameChg>
        <pc:graphicFrameChg chg="mod">
          <ac:chgData name="Salvador Bustamante" userId="b0a77ce9-78cd-442a-a257-3dfcbf858786" providerId="ADAL" clId="{3AB60523-C112-47DC-ADFD-1F92767CFFDE}" dt="2026-03-27T14:17:15.608" v="197" actId="1076"/>
          <ac:graphicFrameMkLst>
            <pc:docMk/>
            <pc:sldMk cId="3651307910" sldId="376"/>
            <ac:graphicFrameMk id="14" creationId="{7EBF4DBC-F383-98DA-C09B-71F5F4222EAF}"/>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C2A22D-B8F6-9B42-9023-FC7C98CD50C9}" type="datetimeFigureOut">
              <a:rPr lang="en-FR" smtClean="0"/>
              <a:t>09/11/2026</a:t>
            </a:fld>
            <a:endParaRPr lang="en-FR"/>
          </a:p>
        </p:txBody>
      </p:sp>
      <p:sp>
        <p:nvSpPr>
          <p:cNvPr id="4" name="Slide Image Placeholder 3"/>
          <p:cNvSpPr>
            <a:spLocks noGrp="1" noRot="1" noChangeAspect="1"/>
          </p:cNvSpPr>
          <p:nvPr>
            <p:ph type="sldImg" idx="2"/>
          </p:nvPr>
        </p:nvSpPr>
        <p:spPr>
          <a:xfrm>
            <a:off x="1193800" y="1143000"/>
            <a:ext cx="4470400" cy="3086100"/>
          </a:xfrm>
          <a:prstGeom prst="rect">
            <a:avLst/>
          </a:prstGeom>
          <a:noFill/>
          <a:ln w="12700">
            <a:solidFill>
              <a:prstClr val="black"/>
            </a:solidFill>
          </a:ln>
        </p:spPr>
        <p:txBody>
          <a:bodyPr vert="horz" lIns="91440" tIns="45720" rIns="91440" bIns="45720" rtlCol="0" anchor="ctr"/>
          <a:lstStyle/>
          <a:p>
            <a:endParaRPr lang="en-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30F69C-19E8-A548-AC3B-E1ED0C5C8A9F}" type="slidenum">
              <a:rPr lang="en-FR" smtClean="0"/>
              <a:t>‹#›</a:t>
            </a:fld>
            <a:endParaRPr lang="en-FR"/>
          </a:p>
        </p:txBody>
      </p:sp>
    </p:spTree>
    <p:extLst>
      <p:ext uri="{BB962C8B-B14F-4D97-AF65-F5344CB8AC3E}">
        <p14:creationId xmlns:p14="http://schemas.microsoft.com/office/powerpoint/2010/main" val="4042437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9C2C9-8F72-27FD-3235-73B4E4A4DA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566BEC-F159-5018-0F2B-E7C2F7F574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9B6579-4BB1-EA5B-B0D0-1A565D07353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8D1822A4-FCDD-3E07-87D5-98C8D9B0AF43}"/>
              </a:ext>
            </a:extLst>
          </p:cNvPr>
          <p:cNvSpPr>
            <a:spLocks noGrp="1"/>
          </p:cNvSpPr>
          <p:nvPr>
            <p:ph type="sldNum" sz="quarter" idx="5"/>
          </p:nvPr>
        </p:nvSpPr>
        <p:spPr/>
        <p:txBody>
          <a:bodyPr/>
          <a:lstStyle/>
          <a:p>
            <a:fld id="{90083ABE-9E7F-4857-9FB1-B4EF346C82D0}" type="slidenum">
              <a:rPr lang="en-US" smtClean="0"/>
              <a:t>2</a:t>
            </a:fld>
            <a:endParaRPr lang="en-US"/>
          </a:p>
        </p:txBody>
      </p:sp>
    </p:spTree>
    <p:extLst>
      <p:ext uri="{BB962C8B-B14F-4D97-AF65-F5344CB8AC3E}">
        <p14:creationId xmlns:p14="http://schemas.microsoft.com/office/powerpoint/2010/main" val="3384094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AF7A2-7A25-E970-5C46-322FD25236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E68A6A-28A3-8A7D-5E70-2C10853E5F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A8A2A7-45B5-8630-B705-1C3C2CBCEF42}"/>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B3589AA-3231-1C57-C2DB-282341D567EC}"/>
              </a:ext>
            </a:extLst>
          </p:cNvPr>
          <p:cNvSpPr>
            <a:spLocks noGrp="1"/>
          </p:cNvSpPr>
          <p:nvPr>
            <p:ph type="sldNum" sz="quarter" idx="5"/>
          </p:nvPr>
        </p:nvSpPr>
        <p:spPr/>
        <p:txBody>
          <a:bodyPr/>
          <a:lstStyle/>
          <a:p>
            <a:fld id="{90083ABE-9E7F-4857-9FB1-B4EF346C82D0}" type="slidenum">
              <a:rPr lang="en-US" smtClean="0"/>
              <a:t>3</a:t>
            </a:fld>
            <a:endParaRPr lang="en-US"/>
          </a:p>
        </p:txBody>
      </p:sp>
    </p:spTree>
    <p:extLst>
      <p:ext uri="{BB962C8B-B14F-4D97-AF65-F5344CB8AC3E}">
        <p14:creationId xmlns:p14="http://schemas.microsoft.com/office/powerpoint/2010/main" val="3357396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AF3E6-C412-12D7-FF3D-B97CFADE19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6D75D0-7A89-9202-39B8-AD5CF05A8C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E2EE3C-551E-C5C8-7459-CF0F2B86B667}"/>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949F168-F4BD-5D64-32E7-2A93F89F7A60}"/>
              </a:ext>
            </a:extLst>
          </p:cNvPr>
          <p:cNvSpPr>
            <a:spLocks noGrp="1"/>
          </p:cNvSpPr>
          <p:nvPr>
            <p:ph type="sldNum" sz="quarter" idx="5"/>
          </p:nvPr>
        </p:nvSpPr>
        <p:spPr/>
        <p:txBody>
          <a:bodyPr/>
          <a:lstStyle/>
          <a:p>
            <a:fld id="{90083ABE-9E7F-4857-9FB1-B4EF346C82D0}" type="slidenum">
              <a:rPr lang="en-US" smtClean="0"/>
              <a:t>5</a:t>
            </a:fld>
            <a:endParaRPr lang="en-US"/>
          </a:p>
        </p:txBody>
      </p:sp>
    </p:spTree>
    <p:extLst>
      <p:ext uri="{BB962C8B-B14F-4D97-AF65-F5344CB8AC3E}">
        <p14:creationId xmlns:p14="http://schemas.microsoft.com/office/powerpoint/2010/main" val="2776731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76654-69B9-F44F-250C-D17D2B4E7A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566D70-CB87-6778-4EEB-F503C5BD59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2828B9-F8B6-C0DF-8662-E2BCE49E634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F623E3D1-63E3-C68E-0A67-73AA08D4926E}"/>
              </a:ext>
            </a:extLst>
          </p:cNvPr>
          <p:cNvSpPr>
            <a:spLocks noGrp="1"/>
          </p:cNvSpPr>
          <p:nvPr>
            <p:ph type="sldNum" sz="quarter" idx="5"/>
          </p:nvPr>
        </p:nvSpPr>
        <p:spPr/>
        <p:txBody>
          <a:bodyPr/>
          <a:lstStyle/>
          <a:p>
            <a:fld id="{90083ABE-9E7F-4857-9FB1-B4EF346C82D0}" type="slidenum">
              <a:rPr lang="en-US" smtClean="0"/>
              <a:t>6</a:t>
            </a:fld>
            <a:endParaRPr lang="en-US"/>
          </a:p>
        </p:txBody>
      </p:sp>
    </p:spTree>
    <p:extLst>
      <p:ext uri="{BB962C8B-B14F-4D97-AF65-F5344CB8AC3E}">
        <p14:creationId xmlns:p14="http://schemas.microsoft.com/office/powerpoint/2010/main" val="4104507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7</a:t>
            </a:fld>
            <a:endParaRPr lang="en-US"/>
          </a:p>
        </p:txBody>
      </p:sp>
    </p:spTree>
    <p:extLst>
      <p:ext uri="{BB962C8B-B14F-4D97-AF65-F5344CB8AC3E}">
        <p14:creationId xmlns:p14="http://schemas.microsoft.com/office/powerpoint/2010/main" val="2115824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8</a:t>
            </a:fld>
            <a:endParaRPr lang="en-US"/>
          </a:p>
        </p:txBody>
      </p:sp>
    </p:spTree>
    <p:extLst>
      <p:ext uri="{BB962C8B-B14F-4D97-AF65-F5344CB8AC3E}">
        <p14:creationId xmlns:p14="http://schemas.microsoft.com/office/powerpoint/2010/main" val="40808374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9A9AE-E65B-280E-81E9-A5F40DBC65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A8A19C-AB8D-9216-F5F5-1A19368496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F57532-7454-9C45-15A6-46FA8F2676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049DF0E2-C98F-CA61-507D-742DC5407C7E}"/>
              </a:ext>
            </a:extLst>
          </p:cNvPr>
          <p:cNvSpPr>
            <a:spLocks noGrp="1"/>
          </p:cNvSpPr>
          <p:nvPr>
            <p:ph type="sldNum" sz="quarter" idx="5"/>
          </p:nvPr>
        </p:nvSpPr>
        <p:spPr/>
        <p:txBody>
          <a:bodyPr/>
          <a:lstStyle/>
          <a:p>
            <a:fld id="{90083ABE-9E7F-4857-9FB1-B4EF346C82D0}" type="slidenum">
              <a:rPr lang="en-US" smtClean="0"/>
              <a:t>9</a:t>
            </a:fld>
            <a:endParaRPr lang="en-US"/>
          </a:p>
        </p:txBody>
      </p:sp>
    </p:spTree>
    <p:extLst>
      <p:ext uri="{BB962C8B-B14F-4D97-AF65-F5344CB8AC3E}">
        <p14:creationId xmlns:p14="http://schemas.microsoft.com/office/powerpoint/2010/main" val="1836785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F4100-8EE7-157C-85A3-3F4FEE548A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B75A27-E209-C930-1F58-A49DF92DCE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CA42C8-0CB3-1210-0A73-FA9184ACC88F}"/>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F3593EB6-A867-BD0A-369B-EFEDD5B24F68}"/>
              </a:ext>
            </a:extLst>
          </p:cNvPr>
          <p:cNvSpPr>
            <a:spLocks noGrp="1"/>
          </p:cNvSpPr>
          <p:nvPr>
            <p:ph type="sldNum" sz="quarter" idx="5"/>
          </p:nvPr>
        </p:nvSpPr>
        <p:spPr/>
        <p:txBody>
          <a:bodyPr/>
          <a:lstStyle/>
          <a:p>
            <a:fld id="{667DE062-5D5C-D348-9DA3-5CD67579FA16}" type="slidenum">
              <a:rPr lang="fr-FR" smtClean="0"/>
              <a:t>11</a:t>
            </a:fld>
            <a:endParaRPr lang="fr-FR"/>
          </a:p>
        </p:txBody>
      </p:sp>
    </p:spTree>
    <p:extLst>
      <p:ext uri="{BB962C8B-B14F-4D97-AF65-F5344CB8AC3E}">
        <p14:creationId xmlns:p14="http://schemas.microsoft.com/office/powerpoint/2010/main" val="34856016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B3E08-2F34-2BDF-B9AA-3A7A709DC8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16A934-41BA-27A4-A530-6D86D653F1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219886-49CF-5AD0-A189-A0DD5589AD18}"/>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E6146114-F61E-FAB0-952A-0F609A5D2F04}"/>
              </a:ext>
            </a:extLst>
          </p:cNvPr>
          <p:cNvSpPr>
            <a:spLocks noGrp="1"/>
          </p:cNvSpPr>
          <p:nvPr>
            <p:ph type="sldNum" sz="quarter" idx="5"/>
          </p:nvPr>
        </p:nvSpPr>
        <p:spPr/>
        <p:txBody>
          <a:bodyPr/>
          <a:lstStyle/>
          <a:p>
            <a:fld id="{667DE062-5D5C-D348-9DA3-5CD67579FA16}" type="slidenum">
              <a:rPr lang="fr-FR" smtClean="0"/>
              <a:t>12</a:t>
            </a:fld>
            <a:endParaRPr lang="fr-FR"/>
          </a:p>
        </p:txBody>
      </p:sp>
    </p:spTree>
    <p:extLst>
      <p:ext uri="{BB962C8B-B14F-4D97-AF65-F5344CB8AC3E}">
        <p14:creationId xmlns:p14="http://schemas.microsoft.com/office/powerpoint/2010/main" val="340981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11F17-2E27-AA82-896D-B409D13431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533E3F-20DD-6F40-063C-FC7A88A11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56F1CF-3F65-FBEA-5D6E-8C4E28451F07}"/>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858739E7-8F82-05E0-50DD-6A4B6C6CE15C}"/>
              </a:ext>
            </a:extLst>
          </p:cNvPr>
          <p:cNvSpPr>
            <a:spLocks noGrp="1"/>
          </p:cNvSpPr>
          <p:nvPr>
            <p:ph type="sldNum" sz="quarter" idx="5"/>
          </p:nvPr>
        </p:nvSpPr>
        <p:spPr/>
        <p:txBody>
          <a:bodyPr/>
          <a:lstStyle/>
          <a:p>
            <a:fld id="{667DE062-5D5C-D348-9DA3-5CD67579FA16}" type="slidenum">
              <a:rPr lang="fr-FR" smtClean="0"/>
              <a:t>13</a:t>
            </a:fld>
            <a:endParaRPr lang="fr-FR"/>
          </a:p>
        </p:txBody>
      </p:sp>
    </p:spTree>
    <p:extLst>
      <p:ext uri="{BB962C8B-B14F-4D97-AF65-F5344CB8AC3E}">
        <p14:creationId xmlns:p14="http://schemas.microsoft.com/office/powerpoint/2010/main" val="811426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4A7C4-907B-FD37-222C-FDF7C56FA5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04055F-35B3-CE09-3F4C-E7E46B9F2B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AE0863-278E-F54E-954E-058378669468}"/>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84ADB0E3-1AE8-D87B-757A-B9D2575B4F58}"/>
              </a:ext>
            </a:extLst>
          </p:cNvPr>
          <p:cNvSpPr>
            <a:spLocks noGrp="1"/>
          </p:cNvSpPr>
          <p:nvPr>
            <p:ph type="sldNum" sz="quarter" idx="5"/>
          </p:nvPr>
        </p:nvSpPr>
        <p:spPr/>
        <p:txBody>
          <a:bodyPr/>
          <a:lstStyle/>
          <a:p>
            <a:fld id="{667DE062-5D5C-D348-9DA3-5CD67579FA16}" type="slidenum">
              <a:rPr lang="fr-FR" smtClean="0"/>
              <a:t>14</a:t>
            </a:fld>
            <a:endParaRPr lang="fr-FR"/>
          </a:p>
        </p:txBody>
      </p:sp>
    </p:spTree>
    <p:extLst>
      <p:ext uri="{BB962C8B-B14F-4D97-AF65-F5344CB8AC3E}">
        <p14:creationId xmlns:p14="http://schemas.microsoft.com/office/powerpoint/2010/main" val="31417703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448FD-4EFB-F221-26A0-98A979F13B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90B42-C7F1-76C7-0B5B-DE8357BFEA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D83AF1-453A-FC18-125C-4AEFD5246F5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33C617A-4419-DB39-AC9B-E0A8E3CA3F1D}"/>
              </a:ext>
            </a:extLst>
          </p:cNvPr>
          <p:cNvSpPr>
            <a:spLocks noGrp="1"/>
          </p:cNvSpPr>
          <p:nvPr>
            <p:ph type="sldNum" sz="quarter" idx="5"/>
          </p:nvPr>
        </p:nvSpPr>
        <p:spPr/>
        <p:txBody>
          <a:bodyPr/>
          <a:lstStyle/>
          <a:p>
            <a:fld id="{9830F69C-19E8-A548-AC3B-E1ED0C5C8A9F}" type="slidenum">
              <a:rPr lang="en-FR" smtClean="0"/>
              <a:t>15</a:t>
            </a:fld>
            <a:endParaRPr lang="en-FR"/>
          </a:p>
        </p:txBody>
      </p:sp>
    </p:spTree>
    <p:extLst>
      <p:ext uri="{BB962C8B-B14F-4D97-AF65-F5344CB8AC3E}">
        <p14:creationId xmlns:p14="http://schemas.microsoft.com/office/powerpoint/2010/main" val="34365265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8DE81-2B9D-C91A-BD5F-98BAD570FE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0F8C2D-5063-34D9-EDA1-FC65896AC8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08F45D-EF58-2A0B-79E9-2EFF05AB885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57CB5ED-E752-68BD-42D7-0CFC1DE7398E}"/>
              </a:ext>
            </a:extLst>
          </p:cNvPr>
          <p:cNvSpPr>
            <a:spLocks noGrp="1"/>
          </p:cNvSpPr>
          <p:nvPr>
            <p:ph type="sldNum" sz="quarter" idx="5"/>
          </p:nvPr>
        </p:nvSpPr>
        <p:spPr/>
        <p:txBody>
          <a:bodyPr/>
          <a:lstStyle/>
          <a:p>
            <a:fld id="{9830F69C-19E8-A548-AC3B-E1ED0C5C8A9F}" type="slidenum">
              <a:rPr lang="en-FR" smtClean="0"/>
              <a:t>16</a:t>
            </a:fld>
            <a:endParaRPr lang="en-FR"/>
          </a:p>
        </p:txBody>
      </p:sp>
    </p:spTree>
    <p:extLst>
      <p:ext uri="{BB962C8B-B14F-4D97-AF65-F5344CB8AC3E}">
        <p14:creationId xmlns:p14="http://schemas.microsoft.com/office/powerpoint/2010/main" val="3520194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tags" Target="../tags/tag1.xml"/><Relationship Id="rId4" Type="http://schemas.openxmlformats.org/officeDocument/2006/relationships/image" Target="../media/image1.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2.xml"/><Relationship Id="rId4" Type="http://schemas.openxmlformats.org/officeDocument/2006/relationships/image" Target="../media/image2.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3069" y="1119505"/>
            <a:ext cx="8421450" cy="2381521"/>
          </a:xfrm>
        </p:spPr>
        <p:txBody>
          <a:bodyPr anchor="b"/>
          <a:lstStyle>
            <a:lvl1pPr algn="ctr">
              <a:defRPr sz="5985"/>
            </a:lvl1pPr>
          </a:lstStyle>
          <a:p>
            <a:r>
              <a:rPr lang="en-GB"/>
              <a:t>Click to edit Master title style</a:t>
            </a:r>
            <a:endParaRPr lang="en-US"/>
          </a:p>
        </p:txBody>
      </p:sp>
      <p:sp>
        <p:nvSpPr>
          <p:cNvPr id="3" name="Subtitle 2"/>
          <p:cNvSpPr>
            <a:spLocks noGrp="1"/>
          </p:cNvSpPr>
          <p:nvPr>
            <p:ph type="subTitle" idx="1"/>
          </p:nvPr>
        </p:nvSpPr>
        <p:spPr>
          <a:xfrm>
            <a:off x="1238449" y="3592866"/>
            <a:ext cx="7430691"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02048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26977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987" y="1705386"/>
            <a:ext cx="8545295" cy="2845473"/>
          </a:xfrm>
        </p:spPr>
        <p:txBody>
          <a:bodyPr anchor="b"/>
          <a:lstStyle>
            <a:lvl1pPr>
              <a:defRPr sz="5985"/>
            </a:lvl1pPr>
          </a:lstStyle>
          <a:p>
            <a:r>
              <a:rPr lang="en-GB"/>
              <a:t>Click to edit Master title style</a:t>
            </a:r>
            <a:endParaRPr lang="en-US"/>
          </a:p>
        </p:txBody>
      </p:sp>
      <p:sp>
        <p:nvSpPr>
          <p:cNvPr id="3" name="Text Placeholder 2"/>
          <p:cNvSpPr>
            <a:spLocks noGrp="1"/>
          </p:cNvSpPr>
          <p:nvPr>
            <p:ph type="body" idx="1"/>
          </p:nvPr>
        </p:nvSpPr>
        <p:spPr>
          <a:xfrm>
            <a:off x="675987" y="4577779"/>
            <a:ext cx="8545295" cy="1496367"/>
          </a:xfrm>
        </p:spPr>
        <p:txBody>
          <a:bodyPr/>
          <a:lstStyle>
            <a:lvl1pPr marL="0" indent="0">
              <a:buNone/>
              <a:defRPr sz="2394">
                <a:solidFill>
                  <a:schemeClr val="tx1">
                    <a:tint val="82000"/>
                  </a:schemeClr>
                </a:solidFill>
              </a:defRPr>
            </a:lvl1pPr>
            <a:lvl2pPr marL="456057" indent="0">
              <a:buNone/>
              <a:defRPr sz="1995">
                <a:solidFill>
                  <a:schemeClr val="tx1">
                    <a:tint val="82000"/>
                  </a:schemeClr>
                </a:solidFill>
              </a:defRPr>
            </a:lvl2pPr>
            <a:lvl3pPr marL="912114" indent="0">
              <a:buNone/>
              <a:defRPr sz="1795">
                <a:solidFill>
                  <a:schemeClr val="tx1">
                    <a:tint val="82000"/>
                  </a:schemeClr>
                </a:solidFill>
              </a:defRPr>
            </a:lvl3pPr>
            <a:lvl4pPr marL="1368171" indent="0">
              <a:buNone/>
              <a:defRPr sz="1596">
                <a:solidFill>
                  <a:schemeClr val="tx1">
                    <a:tint val="82000"/>
                  </a:schemeClr>
                </a:solidFill>
              </a:defRPr>
            </a:lvl4pPr>
            <a:lvl5pPr marL="1824228" indent="0">
              <a:buNone/>
              <a:defRPr sz="1596">
                <a:solidFill>
                  <a:schemeClr val="tx1">
                    <a:tint val="82000"/>
                  </a:schemeClr>
                </a:solidFill>
              </a:defRPr>
            </a:lvl5pPr>
            <a:lvl6pPr marL="2280285" indent="0">
              <a:buNone/>
              <a:defRPr sz="1596">
                <a:solidFill>
                  <a:schemeClr val="tx1">
                    <a:tint val="82000"/>
                  </a:schemeClr>
                </a:solidFill>
              </a:defRPr>
            </a:lvl6pPr>
            <a:lvl7pPr marL="2736342" indent="0">
              <a:buNone/>
              <a:defRPr sz="1596">
                <a:solidFill>
                  <a:schemeClr val="tx1">
                    <a:tint val="82000"/>
                  </a:schemeClr>
                </a:solidFill>
              </a:defRPr>
            </a:lvl7pPr>
            <a:lvl8pPr marL="3192399" indent="0">
              <a:buNone/>
              <a:defRPr sz="1596">
                <a:solidFill>
                  <a:schemeClr val="tx1">
                    <a:tint val="82000"/>
                  </a:schemeClr>
                </a:solidFill>
              </a:defRPr>
            </a:lvl8pPr>
            <a:lvl9pPr marL="3648456" indent="0">
              <a:buNone/>
              <a:defRPr sz="1596">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512067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147"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5716"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128680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437" y="364197"/>
            <a:ext cx="8545295" cy="1322188"/>
          </a:xfrm>
        </p:spPr>
        <p:txBody>
          <a:bodyPr/>
          <a:lstStyle/>
          <a:p>
            <a:r>
              <a:rPr lang="en-GB"/>
              <a:t>Click to edit Master title style</a:t>
            </a:r>
            <a:endParaRPr lang="en-US"/>
          </a:p>
        </p:txBody>
      </p:sp>
      <p:sp>
        <p:nvSpPr>
          <p:cNvPr id="3" name="Text Placeholder 2"/>
          <p:cNvSpPr>
            <a:spLocks noGrp="1"/>
          </p:cNvSpPr>
          <p:nvPr>
            <p:ph type="body" idx="1"/>
          </p:nvPr>
        </p:nvSpPr>
        <p:spPr>
          <a:xfrm>
            <a:off x="682438" y="1676882"/>
            <a:ext cx="4191373"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4" name="Content Placeholder 3"/>
          <p:cNvSpPr>
            <a:spLocks noGrp="1"/>
          </p:cNvSpPr>
          <p:nvPr>
            <p:ph sz="half" idx="2"/>
          </p:nvPr>
        </p:nvSpPr>
        <p:spPr>
          <a:xfrm>
            <a:off x="682438" y="2498697"/>
            <a:ext cx="4191373"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5717" y="1676882"/>
            <a:ext cx="4212015"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6" name="Content Placeholder 5"/>
          <p:cNvSpPr>
            <a:spLocks noGrp="1"/>
          </p:cNvSpPr>
          <p:nvPr>
            <p:ph sz="quarter" idx="4"/>
          </p:nvPr>
        </p:nvSpPr>
        <p:spPr>
          <a:xfrm>
            <a:off x="5015717" y="2498697"/>
            <a:ext cx="4212015"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323B6773-6374-804F-8233-07E030BF35A3}" type="datetimeFigureOut">
              <a:rPr lang="en-FR" smtClean="0"/>
              <a:t>09/11/2026</a:t>
            </a:fld>
            <a:endParaRPr lang="en-FR"/>
          </a:p>
        </p:txBody>
      </p:sp>
      <p:sp>
        <p:nvSpPr>
          <p:cNvPr id="8" name="Footer Placeholder 7"/>
          <p:cNvSpPr>
            <a:spLocks noGrp="1"/>
          </p:cNvSpPr>
          <p:nvPr>
            <p:ph type="ftr" sz="quarter" idx="11"/>
          </p:nvPr>
        </p:nvSpPr>
        <p:spPr/>
        <p:txBody>
          <a:bodyPr/>
          <a:lstStyle/>
          <a:p>
            <a:endParaRPr lang="en-FR"/>
          </a:p>
        </p:txBody>
      </p:sp>
      <p:sp>
        <p:nvSpPr>
          <p:cNvPr id="9" name="Slide Number Placeholder 8"/>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63134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323B6773-6374-804F-8233-07E030BF35A3}" type="datetimeFigureOut">
              <a:rPr lang="en-FR" smtClean="0"/>
              <a:t>09/11/2026</a:t>
            </a:fld>
            <a:endParaRPr lang="en-FR"/>
          </a:p>
        </p:txBody>
      </p:sp>
      <p:sp>
        <p:nvSpPr>
          <p:cNvPr id="4" name="Footer Placeholder 3"/>
          <p:cNvSpPr>
            <a:spLocks noGrp="1"/>
          </p:cNvSpPr>
          <p:nvPr>
            <p:ph type="ftr" sz="quarter" idx="11"/>
          </p:nvPr>
        </p:nvSpPr>
        <p:spPr/>
        <p:txBody>
          <a:bodyPr/>
          <a:lstStyle/>
          <a:p>
            <a:endParaRPr lang="en-FR"/>
          </a:p>
        </p:txBody>
      </p:sp>
      <p:sp>
        <p:nvSpPr>
          <p:cNvPr id="5" name="Slide Number Placeholder 4"/>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29985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3B6773-6374-804F-8233-07E030BF35A3}" type="datetimeFigureOut">
              <a:rPr lang="en-FR" smtClean="0"/>
              <a:t>09/11/2026</a:t>
            </a:fld>
            <a:endParaRPr lang="en-FR"/>
          </a:p>
        </p:txBody>
      </p:sp>
      <p:sp>
        <p:nvSpPr>
          <p:cNvPr id="3" name="Footer Placeholder 2"/>
          <p:cNvSpPr>
            <a:spLocks noGrp="1"/>
          </p:cNvSpPr>
          <p:nvPr>
            <p:ph type="ftr" sz="quarter" idx="11"/>
          </p:nvPr>
        </p:nvSpPr>
        <p:spPr/>
        <p:txBody>
          <a:bodyPr/>
          <a:lstStyle/>
          <a:p>
            <a:endParaRPr lang="en-FR"/>
          </a:p>
        </p:txBody>
      </p:sp>
      <p:sp>
        <p:nvSpPr>
          <p:cNvPr id="4" name="Slide Number Placeholder 3"/>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302013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Content Placeholder 2"/>
          <p:cNvSpPr>
            <a:spLocks noGrp="1"/>
          </p:cNvSpPr>
          <p:nvPr>
            <p:ph idx="1"/>
          </p:nvPr>
        </p:nvSpPr>
        <p:spPr>
          <a:xfrm>
            <a:off x="4212016" y="984912"/>
            <a:ext cx="50157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746757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Picture Placeholder 2"/>
          <p:cNvSpPr>
            <a:spLocks noGrp="1" noChangeAspect="1"/>
          </p:cNvSpPr>
          <p:nvPr>
            <p:ph type="pic" idx="1"/>
          </p:nvPr>
        </p:nvSpPr>
        <p:spPr>
          <a:xfrm>
            <a:off x="4212016" y="984912"/>
            <a:ext cx="50157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en-GB"/>
              <a:t>Click icon to add picture</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37229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599343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90118" y="364195"/>
            <a:ext cx="2136324" cy="5797040"/>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147" y="364195"/>
            <a:ext cx="6285126" cy="579704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8882294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Opening slide">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3336CEDC-E301-F846-AAE9-C995A82D0E51}"/>
              </a:ext>
            </a:extLst>
          </p:cNvPr>
          <p:cNvGraphicFramePr>
            <a:graphicFrameLocks noChangeAspect="1"/>
          </p:cNvGraphicFramePr>
          <p:nvPr userDrawn="1">
            <p:custDataLst>
              <p:tags r:id="rId1"/>
            </p:custDataLst>
            <p:extLst>
              <p:ext uri="{D42A27DB-BD31-4B8C-83A1-F6EECF244321}">
                <p14:modId xmlns:p14="http://schemas.microsoft.com/office/powerpoint/2010/main" val="1742211844"/>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11" name="Object 10" hidden="1">
                        <a:extLst>
                          <a:ext uri="{FF2B5EF4-FFF2-40B4-BE49-F238E27FC236}">
                            <a16:creationId xmlns:a16="http://schemas.microsoft.com/office/drawing/2014/main" id="{3336CEDC-E301-F846-AAE9-C995A82D0E51}"/>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10" name="Slide Number Placeholder 9">
            <a:extLst>
              <a:ext uri="{FF2B5EF4-FFF2-40B4-BE49-F238E27FC236}">
                <a16:creationId xmlns:a16="http://schemas.microsoft.com/office/drawing/2014/main" id="{D25D786E-BCC9-9947-8753-28FAE287D774}"/>
              </a:ext>
            </a:extLst>
          </p:cNvPr>
          <p:cNvSpPr>
            <a:spLocks noGrp="1"/>
          </p:cNvSpPr>
          <p:nvPr>
            <p:ph type="sldNum" sz="quarter" idx="11"/>
          </p:nvPr>
        </p:nvSpPr>
        <p:spPr/>
        <p:txBody>
          <a:bodyPr/>
          <a:lstStyle/>
          <a:p>
            <a:endParaRPr lang="en-GB"/>
          </a:p>
        </p:txBody>
      </p:sp>
      <p:sp>
        <p:nvSpPr>
          <p:cNvPr id="12" name="Title 1">
            <a:extLst>
              <a:ext uri="{FF2B5EF4-FFF2-40B4-BE49-F238E27FC236}">
                <a16:creationId xmlns:a16="http://schemas.microsoft.com/office/drawing/2014/main" id="{8A768D69-3B42-F144-A2F9-18AFF2E8C0AE}"/>
              </a:ext>
            </a:extLst>
          </p:cNvPr>
          <p:cNvSpPr>
            <a:spLocks noGrp="1"/>
          </p:cNvSpPr>
          <p:nvPr>
            <p:ph type="ctrTitle" hasCustomPrompt="1"/>
          </p:nvPr>
        </p:nvSpPr>
        <p:spPr>
          <a:xfrm>
            <a:off x="869391" y="1295142"/>
            <a:ext cx="5944553" cy="3246975"/>
          </a:xfrm>
          <a:prstGeom prst="rect">
            <a:avLst/>
          </a:prstGeom>
        </p:spPr>
        <p:txBody>
          <a:bodyPr vert="horz"/>
          <a:lstStyle/>
          <a:p>
            <a:br>
              <a:rPr lang="en-GB"/>
            </a:br>
            <a:br>
              <a:rPr lang="en-GB"/>
            </a:br>
            <a:br>
              <a:rPr lang="en-GB"/>
            </a:br>
            <a:r>
              <a:rPr lang="en-GB"/>
              <a:t>PROSPECTS Partnership</a:t>
            </a:r>
          </a:p>
        </p:txBody>
      </p:sp>
    </p:spTree>
    <p:extLst>
      <p:ext uri="{BB962C8B-B14F-4D97-AF65-F5344CB8AC3E}">
        <p14:creationId xmlns:p14="http://schemas.microsoft.com/office/powerpoint/2010/main" val="845291760"/>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Standard slide">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88569F88-9793-7A48-A396-AC5E5EF7907D}"/>
              </a:ext>
            </a:extLst>
          </p:cNvPr>
          <p:cNvGraphicFramePr>
            <a:graphicFrameLocks noChangeAspect="1"/>
          </p:cNvGraphicFramePr>
          <p:nvPr userDrawn="1">
            <p:custDataLst>
              <p:tags r:id="rId1"/>
            </p:custDataLst>
            <p:extLst>
              <p:ext uri="{D42A27DB-BD31-4B8C-83A1-F6EECF244321}">
                <p14:modId xmlns:p14="http://schemas.microsoft.com/office/powerpoint/2010/main" val="1318046738"/>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8" name="Object 7" hidden="1">
                        <a:extLst>
                          <a:ext uri="{FF2B5EF4-FFF2-40B4-BE49-F238E27FC236}">
                            <a16:creationId xmlns:a16="http://schemas.microsoft.com/office/drawing/2014/main" id="{88569F88-9793-7A48-A396-AC5E5EF7907D}"/>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PROSPECTS Partnership </a:t>
            </a:r>
          </a:p>
        </p:txBody>
      </p:sp>
      <p:sp>
        <p:nvSpPr>
          <p:cNvPr id="6" name="Slide Number Placeholder 5"/>
          <p:cNvSpPr>
            <a:spLocks noGrp="1"/>
          </p:cNvSpPr>
          <p:nvPr>
            <p:ph type="sldNum" sz="quarter" idx="12"/>
          </p:nvPr>
        </p:nvSpPr>
        <p:spPr/>
        <p:txBody>
          <a:bodyPr/>
          <a:lstStyle/>
          <a:p>
            <a:fld id="{85C6585F-44D6-44EF-932A-0B0AFC9A8A7D}" type="slidenum">
              <a:rPr lang="en-US" smtClean="0"/>
              <a:t>‹#›</a:t>
            </a:fld>
            <a:endParaRPr lang="en-US"/>
          </a:p>
        </p:txBody>
      </p:sp>
      <p:sp>
        <p:nvSpPr>
          <p:cNvPr id="10" name="Content Placeholder 42">
            <a:extLst>
              <a:ext uri="{FF2B5EF4-FFF2-40B4-BE49-F238E27FC236}">
                <a16:creationId xmlns:a16="http://schemas.microsoft.com/office/drawing/2014/main" id="{8F751979-1158-1C41-95FA-68CE931B1E66}"/>
              </a:ext>
            </a:extLst>
          </p:cNvPr>
          <p:cNvSpPr>
            <a:spLocks noGrp="1"/>
          </p:cNvSpPr>
          <p:nvPr>
            <p:ph sz="quarter" idx="14" hasCustomPrompt="1"/>
          </p:nvPr>
        </p:nvSpPr>
        <p:spPr>
          <a:xfrm>
            <a:off x="510253" y="826290"/>
            <a:ext cx="8799964" cy="391757"/>
          </a:xfrm>
        </p:spPr>
        <p:txBody>
          <a:bodyPr>
            <a:noAutofit/>
          </a:bodyPr>
          <a:lstStyle>
            <a:lvl1pPr marL="0" indent="0">
              <a:buNone/>
              <a:defRPr sz="1625">
                <a:solidFill>
                  <a:schemeClr val="bg1">
                    <a:lumMod val="50000"/>
                  </a:schemeClr>
                </a:solidFill>
              </a:defRPr>
            </a:lvl1pPr>
          </a:lstStyle>
          <a:p>
            <a:pPr lvl="0"/>
            <a:r>
              <a:rPr lang="en-GB"/>
              <a:t>Action-orientated sub-title</a:t>
            </a:r>
          </a:p>
        </p:txBody>
      </p:sp>
      <p:sp>
        <p:nvSpPr>
          <p:cNvPr id="11" name="Content Placeholder 42">
            <a:extLst>
              <a:ext uri="{FF2B5EF4-FFF2-40B4-BE49-F238E27FC236}">
                <a16:creationId xmlns:a16="http://schemas.microsoft.com/office/drawing/2014/main" id="{A2BECFB9-AD53-554A-8365-0A1FD83A6107}"/>
              </a:ext>
            </a:extLst>
          </p:cNvPr>
          <p:cNvSpPr>
            <a:spLocks noGrp="1"/>
          </p:cNvSpPr>
          <p:nvPr>
            <p:ph sz="quarter" idx="13" hasCustomPrompt="1"/>
          </p:nvPr>
        </p:nvSpPr>
        <p:spPr>
          <a:xfrm>
            <a:off x="510254" y="51509"/>
            <a:ext cx="5483837" cy="667746"/>
          </a:xfrm>
        </p:spPr>
        <p:txBody>
          <a:bodyPr>
            <a:normAutofit/>
          </a:bodyPr>
          <a:lstStyle>
            <a:lvl1pPr marL="0" indent="0">
              <a:buNone/>
              <a:defRPr sz="2275">
                <a:solidFill>
                  <a:schemeClr val="tx1"/>
                </a:solidFill>
              </a:defRPr>
            </a:lvl1pPr>
          </a:lstStyle>
          <a:p>
            <a:pPr lvl="0"/>
            <a:r>
              <a:rPr lang="en-GB"/>
              <a:t>Slide title</a:t>
            </a:r>
          </a:p>
        </p:txBody>
      </p:sp>
    </p:spTree>
    <p:extLst>
      <p:ext uri="{BB962C8B-B14F-4D97-AF65-F5344CB8AC3E}">
        <p14:creationId xmlns:p14="http://schemas.microsoft.com/office/powerpoint/2010/main" val="3810698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147" y="364197"/>
            <a:ext cx="8545295" cy="1322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147" y="1820976"/>
            <a:ext cx="8545295" cy="434025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147" y="6340167"/>
            <a:ext cx="2229207" cy="364195"/>
          </a:xfrm>
          <a:prstGeom prst="rect">
            <a:avLst/>
          </a:prstGeom>
        </p:spPr>
        <p:txBody>
          <a:bodyPr vert="horz" lIns="91440" tIns="45720" rIns="91440" bIns="45720" rtlCol="0" anchor="ctr"/>
          <a:lstStyle>
            <a:lvl1pPr algn="l">
              <a:defRPr sz="1197">
                <a:solidFill>
                  <a:schemeClr val="tx1">
                    <a:tint val="82000"/>
                  </a:schemeClr>
                </a:solidFill>
              </a:defRPr>
            </a:lvl1pPr>
          </a:lstStyle>
          <a:p>
            <a:fld id="{323B6773-6374-804F-8233-07E030BF35A3}" type="datetimeFigureOut">
              <a:rPr lang="en-FR" smtClean="0"/>
              <a:t>09/11/2026</a:t>
            </a:fld>
            <a:endParaRPr lang="en-FR"/>
          </a:p>
        </p:txBody>
      </p:sp>
      <p:sp>
        <p:nvSpPr>
          <p:cNvPr id="5" name="Footer Placeholder 4"/>
          <p:cNvSpPr>
            <a:spLocks noGrp="1"/>
          </p:cNvSpPr>
          <p:nvPr>
            <p:ph type="ftr" sz="quarter" idx="3"/>
          </p:nvPr>
        </p:nvSpPr>
        <p:spPr>
          <a:xfrm>
            <a:off x="3281889" y="6340167"/>
            <a:ext cx="3343811" cy="364195"/>
          </a:xfrm>
          <a:prstGeom prst="rect">
            <a:avLst/>
          </a:prstGeom>
        </p:spPr>
        <p:txBody>
          <a:bodyPr vert="horz" lIns="91440" tIns="45720" rIns="91440" bIns="45720" rtlCol="0" anchor="ctr"/>
          <a:lstStyle>
            <a:lvl1pPr algn="ctr">
              <a:defRPr sz="1197">
                <a:solidFill>
                  <a:schemeClr val="tx1">
                    <a:tint val="82000"/>
                  </a:schemeClr>
                </a:solidFill>
              </a:defRPr>
            </a:lvl1pPr>
          </a:lstStyle>
          <a:p>
            <a:endParaRPr lang="en-FR"/>
          </a:p>
        </p:txBody>
      </p:sp>
      <p:sp>
        <p:nvSpPr>
          <p:cNvPr id="6" name="Slide Number Placeholder 5"/>
          <p:cNvSpPr>
            <a:spLocks noGrp="1"/>
          </p:cNvSpPr>
          <p:nvPr>
            <p:ph type="sldNum" sz="quarter" idx="4"/>
          </p:nvPr>
        </p:nvSpPr>
        <p:spPr>
          <a:xfrm>
            <a:off x="6997234" y="6340167"/>
            <a:ext cx="2229207" cy="364195"/>
          </a:xfrm>
          <a:prstGeom prst="rect">
            <a:avLst/>
          </a:prstGeom>
        </p:spPr>
        <p:txBody>
          <a:bodyPr vert="horz" lIns="91440" tIns="45720" rIns="91440" bIns="45720" rtlCol="0" anchor="ctr"/>
          <a:lstStyle>
            <a:lvl1pPr algn="r">
              <a:defRPr sz="1197">
                <a:solidFill>
                  <a:schemeClr val="tx1">
                    <a:tint val="82000"/>
                  </a:schemeClr>
                </a:solidFill>
              </a:defRPr>
            </a:lvl1pPr>
          </a:lstStyle>
          <a:p>
            <a:fld id="{B1EE844D-D8BB-5A4A-9862-D4D049E7BB91}" type="slidenum">
              <a:rPr lang="en-FR" smtClean="0"/>
              <a:t>‹#›</a:t>
            </a:fld>
            <a:endParaRPr lang="en-FR"/>
          </a:p>
        </p:txBody>
      </p:sp>
    </p:spTree>
    <p:extLst>
      <p:ext uri="{BB962C8B-B14F-4D97-AF65-F5344CB8AC3E}">
        <p14:creationId xmlns:p14="http://schemas.microsoft.com/office/powerpoint/2010/main" val="38368698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14.svg"/><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s://www.linkedin.com/pulse/understanding-theory-change-development-projects-alpha-pesanai-velxc"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F429F-679C-DFD4-69B8-EB42274AE7D9}"/>
            </a:ext>
          </a:extLst>
        </p:cNvPr>
        <p:cNvGrpSpPr/>
        <p:nvPr/>
      </p:nvGrpSpPr>
      <p:grpSpPr>
        <a:xfrm>
          <a:off x="0" y="0"/>
          <a:ext cx="0" cy="0"/>
          <a:chOff x="0" y="0"/>
          <a:chExt cx="0" cy="0"/>
        </a:xfrm>
      </p:grpSpPr>
      <p:pic>
        <p:nvPicPr>
          <p:cNvPr id="8" name="Picture 7" descr="A group of children sitting around a table&#10;&#10;AI-generated content may be incorrect.">
            <a:extLst>
              <a:ext uri="{FF2B5EF4-FFF2-40B4-BE49-F238E27FC236}">
                <a16:creationId xmlns:a16="http://schemas.microsoft.com/office/drawing/2014/main" id="{5CB09425-C418-EF21-AEF6-7F5F7FA43571}"/>
              </a:ext>
            </a:extLst>
          </p:cNvPr>
          <p:cNvPicPr>
            <a:picLocks noChangeAspect="1"/>
          </p:cNvPicPr>
          <p:nvPr/>
        </p:nvPicPr>
        <p:blipFill>
          <a:blip r:embed="rId2"/>
          <a:stretch>
            <a:fillRect/>
          </a:stretch>
        </p:blipFill>
        <p:spPr>
          <a:xfrm>
            <a:off x="10509" y="-13530"/>
            <a:ext cx="9907588" cy="6605059"/>
          </a:xfrm>
          <a:prstGeom prst="rect">
            <a:avLst/>
          </a:prstGeom>
        </p:spPr>
      </p:pic>
      <p:sp>
        <p:nvSpPr>
          <p:cNvPr id="2" name="Rectangle 1">
            <a:extLst>
              <a:ext uri="{FF2B5EF4-FFF2-40B4-BE49-F238E27FC236}">
                <a16:creationId xmlns:a16="http://schemas.microsoft.com/office/drawing/2014/main" id="{8CBB7934-A945-D3DB-367A-288B94A9063E}"/>
              </a:ext>
            </a:extLst>
          </p:cNvPr>
          <p:cNvSpPr/>
          <p:nvPr/>
        </p:nvSpPr>
        <p:spPr>
          <a:xfrm>
            <a:off x="-22098" y="-30434"/>
            <a:ext cx="332276" cy="6870972"/>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1" name="TextBox 10">
            <a:extLst>
              <a:ext uri="{FF2B5EF4-FFF2-40B4-BE49-F238E27FC236}">
                <a16:creationId xmlns:a16="http://schemas.microsoft.com/office/drawing/2014/main" id="{0D5D20B7-0D03-A5DA-0A98-D3468F162B93}"/>
              </a:ext>
            </a:extLst>
          </p:cNvPr>
          <p:cNvSpPr txBox="1"/>
          <p:nvPr/>
        </p:nvSpPr>
        <p:spPr>
          <a:xfrm>
            <a:off x="310178" y="264727"/>
            <a:ext cx="9607919" cy="430887"/>
          </a:xfrm>
          <a:prstGeom prst="rect">
            <a:avLst/>
          </a:prstGeom>
          <a:solidFill>
            <a:srgbClr val="15A6EA"/>
          </a:solidFill>
        </p:spPr>
        <p:txBody>
          <a:bodyPr wrap="square" lIns="24860" tIns="0" rIns="24860" bIns="0" rtlCol="0">
            <a:spAutoFit/>
          </a:bodyPr>
          <a:lstStyle/>
          <a:p>
            <a:r>
              <a:rPr lang="en-GB" sz="2800">
                <a:solidFill>
                  <a:schemeClr val="bg1"/>
                </a:solidFill>
              </a:rPr>
              <a:t>PROSPECTS 2.0. </a:t>
            </a:r>
          </a:p>
        </p:txBody>
      </p:sp>
      <p:sp>
        <p:nvSpPr>
          <p:cNvPr id="5" name="TextBox 4">
            <a:extLst>
              <a:ext uri="{FF2B5EF4-FFF2-40B4-BE49-F238E27FC236}">
                <a16:creationId xmlns:a16="http://schemas.microsoft.com/office/drawing/2014/main" id="{C2308A35-6B3F-5C8A-C0B8-DF82EE30A830}"/>
              </a:ext>
            </a:extLst>
          </p:cNvPr>
          <p:cNvSpPr txBox="1"/>
          <p:nvPr/>
        </p:nvSpPr>
        <p:spPr>
          <a:xfrm>
            <a:off x="1355594" y="6657246"/>
            <a:ext cx="7942190" cy="169277"/>
          </a:xfrm>
          <a:prstGeom prst="rect">
            <a:avLst/>
          </a:prstGeom>
          <a:noFill/>
        </p:spPr>
        <p:txBody>
          <a:bodyPr wrap="square" lIns="24860" tIns="0" rIns="24860" bIns="0" rtlCol="0">
            <a:spAutoFit/>
          </a:bodyPr>
          <a:lstStyle/>
          <a:p>
            <a:pPr algn="ctr"/>
            <a:r>
              <a:rPr lang="en-GB" sz="1100" dirty="0"/>
              <a:t>ITERATIVE EVALUATION – JORDAN CO (2026)</a:t>
            </a:r>
          </a:p>
        </p:txBody>
      </p:sp>
      <p:pic>
        <p:nvPicPr>
          <p:cNvPr id="6" name="Picture 2" descr="unicef-logo-vector | Le Monde des ados">
            <a:extLst>
              <a:ext uri="{FF2B5EF4-FFF2-40B4-BE49-F238E27FC236}">
                <a16:creationId xmlns:a16="http://schemas.microsoft.com/office/drawing/2014/main" id="{14108CA6-50B7-9AE6-655E-E28B0F812191}"/>
              </a:ext>
            </a:extLst>
          </p:cNvPr>
          <p:cNvPicPr>
            <a:picLocks noChangeAspect="1" noChangeArrowheads="1"/>
          </p:cNvPicPr>
          <p:nvPr/>
        </p:nvPicPr>
        <p:blipFill>
          <a:blip r:embed="rId3" cstate="print">
            <a:biLevel thresh="50000"/>
            <a:extLst>
              <a:ext uri="{28A0092B-C50C-407E-A947-70E740481C1C}">
                <a14:useLocalDpi xmlns:a14="http://schemas.microsoft.com/office/drawing/2010/main"/>
              </a:ext>
            </a:extLst>
          </a:blip>
          <a:srcRect/>
          <a:stretch>
            <a:fillRect/>
          </a:stretch>
        </p:blipFill>
        <p:spPr bwMode="auto">
          <a:xfrm>
            <a:off x="9121995" y="-152155"/>
            <a:ext cx="775445" cy="55053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1A94F94-BDF1-8CCF-9095-7663DFBE2859}"/>
              </a:ext>
            </a:extLst>
          </p:cNvPr>
          <p:cNvSpPr txBox="1"/>
          <p:nvPr/>
        </p:nvSpPr>
        <p:spPr>
          <a:xfrm>
            <a:off x="2978853" y="264726"/>
            <a:ext cx="5833754" cy="430887"/>
          </a:xfrm>
          <a:prstGeom prst="rect">
            <a:avLst/>
          </a:prstGeom>
          <a:solidFill>
            <a:schemeClr val="accent5">
              <a:lumMod val="75000"/>
            </a:schemeClr>
          </a:solidFill>
        </p:spPr>
        <p:txBody>
          <a:bodyPr wrap="square" lIns="24860" tIns="0" rIns="24860" bIns="0" rtlCol="0">
            <a:spAutoFit/>
          </a:bodyPr>
          <a:lstStyle/>
          <a:p>
            <a:r>
              <a:rPr lang="en-GB" sz="2800" dirty="0">
                <a:solidFill>
                  <a:schemeClr val="bg1"/>
                </a:solidFill>
              </a:rPr>
              <a:t>INTEGRATED RESULTS FRAMEWORK</a:t>
            </a:r>
          </a:p>
        </p:txBody>
      </p:sp>
    </p:spTree>
    <p:extLst>
      <p:ext uri="{BB962C8B-B14F-4D97-AF65-F5344CB8AC3E}">
        <p14:creationId xmlns:p14="http://schemas.microsoft.com/office/powerpoint/2010/main" val="2521806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08075-890D-30D8-5E97-CE3BCF51FBDF}"/>
            </a:ext>
          </a:extLst>
        </p:cNvPr>
        <p:cNvGrpSpPr/>
        <p:nvPr/>
      </p:nvGrpSpPr>
      <p:grpSpPr>
        <a:xfrm>
          <a:off x="0" y="0"/>
          <a:ext cx="0" cy="0"/>
          <a:chOff x="0" y="0"/>
          <a:chExt cx="0" cy="0"/>
        </a:xfrm>
      </p:grpSpPr>
      <p:sp>
        <p:nvSpPr>
          <p:cNvPr id="20" name="Rectangle 19">
            <a:extLst>
              <a:ext uri="{FF2B5EF4-FFF2-40B4-BE49-F238E27FC236}">
                <a16:creationId xmlns:a16="http://schemas.microsoft.com/office/drawing/2014/main" id="{CA9ED1A6-DFA8-9CC3-66D3-3CF967B43AB9}"/>
              </a:ext>
            </a:extLst>
          </p:cNvPr>
          <p:cNvSpPr/>
          <p:nvPr/>
        </p:nvSpPr>
        <p:spPr>
          <a:xfrm>
            <a:off x="268607" y="1484438"/>
            <a:ext cx="4000182" cy="4570960"/>
          </a:xfrm>
          <a:prstGeom prst="rect">
            <a:avLst/>
          </a:prstGeom>
          <a:gradFill>
            <a:gsLst>
              <a:gs pos="0">
                <a:schemeClr val="accent1">
                  <a:lumMod val="5000"/>
                  <a:lumOff val="95000"/>
                </a:schemeClr>
              </a:gs>
              <a:gs pos="91000">
                <a:schemeClr val="bg1">
                  <a:lumMod val="85000"/>
                </a:schemeClr>
              </a:gs>
              <a:gs pos="100000">
                <a:schemeClr val="bg1">
                  <a:lumMod val="95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B2DFB39-DE2C-BC72-C7C7-6AB5AADD5E2B}"/>
              </a:ext>
            </a:extLst>
          </p:cNvPr>
          <p:cNvSpPr/>
          <p:nvPr/>
        </p:nvSpPr>
        <p:spPr>
          <a:xfrm>
            <a:off x="5692291" y="1245936"/>
            <a:ext cx="3454997" cy="3829168"/>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E828D83F-6AAF-F471-FAAF-C088837A190F}"/>
              </a:ext>
            </a:extLst>
          </p:cNvPr>
          <p:cNvSpPr txBox="1"/>
          <p:nvPr/>
        </p:nvSpPr>
        <p:spPr>
          <a:xfrm>
            <a:off x="270554" y="1053551"/>
            <a:ext cx="3998235" cy="430887"/>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Key Challenges Identified in the Iteration 1: October 2024 - February 2025</a:t>
            </a:r>
          </a:p>
        </p:txBody>
      </p:sp>
      <p:sp>
        <p:nvSpPr>
          <p:cNvPr id="7" name="TextBox 6">
            <a:extLst>
              <a:ext uri="{FF2B5EF4-FFF2-40B4-BE49-F238E27FC236}">
                <a16:creationId xmlns:a16="http://schemas.microsoft.com/office/drawing/2014/main" id="{98E9B234-B2C1-BD8F-3FA6-8C544775F59B}"/>
              </a:ext>
            </a:extLst>
          </p:cNvPr>
          <p:cNvSpPr txBox="1"/>
          <p:nvPr/>
        </p:nvSpPr>
        <p:spPr>
          <a:xfrm>
            <a:off x="463340" y="1812367"/>
            <a:ext cx="3408224" cy="769441"/>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“The need to </a:t>
            </a:r>
            <a:r>
              <a:rPr lang="en-GB" sz="1100" b="1" i="1" kern="100">
                <a:effectLst/>
                <a:latin typeface="Helvetica" panose="020B0604020202020204" pitchFamily="34" charset="0"/>
                <a:ea typeface="Aptos" panose="020B0004020202020204" pitchFamily="34" charset="0"/>
                <a:cs typeface="Helvetica" panose="020B0604020202020204" pitchFamily="34" charset="0"/>
              </a:rPr>
              <a:t>reviewing all existing frameworks, interconnect them and put </a:t>
            </a:r>
            <a:r>
              <a:rPr lang="en-GB" sz="1100" i="1" kern="100">
                <a:effectLst/>
                <a:latin typeface="Helvetica" panose="020B0604020202020204" pitchFamily="34" charset="0"/>
                <a:ea typeface="Aptos" panose="020B0004020202020204" pitchFamily="34" charset="0"/>
                <a:cs typeface="Helvetica" panose="020B0604020202020204" pitchFamily="34" charset="0"/>
              </a:rPr>
              <a:t>a </a:t>
            </a:r>
            <a:r>
              <a:rPr lang="en-GB" sz="1100" b="1" i="1" kern="100">
                <a:effectLst/>
                <a:latin typeface="Helvetica" panose="020B0604020202020204" pitchFamily="34" charset="0"/>
                <a:ea typeface="Aptos" panose="020B0004020202020204" pitchFamily="34" charset="0"/>
                <a:cs typeface="Helvetica" panose="020B0604020202020204" pitchFamily="34" charset="0"/>
              </a:rPr>
              <a:t>strong emphasis on achieving high-level outcomes</a:t>
            </a:r>
            <a:r>
              <a:rPr lang="en-GB" sz="1100" i="1" kern="100">
                <a:effectLst/>
                <a:latin typeface="Helvetica" panose="020B0604020202020204" pitchFamily="34" charset="0"/>
                <a:ea typeface="Aptos" panose="020B0004020202020204" pitchFamily="34" charset="0"/>
                <a:cs typeface="Helvetica" panose="020B0604020202020204" pitchFamily="34" charset="0"/>
              </a:rPr>
              <a:t>. Linking activities to policy-level outcome</a:t>
            </a:r>
            <a:r>
              <a:rPr lang="en-GB" sz="1100" i="1" kern="100">
                <a:latin typeface="Helvetica" panose="020B0604020202020204" pitchFamily="34" charset="0"/>
                <a:ea typeface="Aptos" panose="020B0004020202020204" pitchFamily="34" charset="0"/>
                <a:cs typeface="Helvetica" panose="020B0604020202020204" pitchFamily="34" charset="0"/>
              </a:rPr>
              <a:t>s”</a:t>
            </a:r>
            <a:endParaRPr lang="en-US" sz="1100" i="1">
              <a:latin typeface="Helvetica" panose="020B0604020202020204" pitchFamily="34" charset="0"/>
              <a:cs typeface="Helvetica" panose="020B0604020202020204" pitchFamily="34" charset="0"/>
            </a:endParaRPr>
          </a:p>
        </p:txBody>
      </p:sp>
      <p:sp>
        <p:nvSpPr>
          <p:cNvPr id="11" name="TextBox 10">
            <a:extLst>
              <a:ext uri="{FF2B5EF4-FFF2-40B4-BE49-F238E27FC236}">
                <a16:creationId xmlns:a16="http://schemas.microsoft.com/office/drawing/2014/main" id="{953244E3-02C2-A269-ADA4-6B7F11EDE3A8}"/>
              </a:ext>
            </a:extLst>
          </p:cNvPr>
          <p:cNvSpPr txBox="1"/>
          <p:nvPr/>
        </p:nvSpPr>
        <p:spPr>
          <a:xfrm>
            <a:off x="601428" y="4860489"/>
            <a:ext cx="3179056" cy="1107996"/>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a:t>
            </a:r>
            <a:r>
              <a:rPr lang="en-US" sz="1100" i="1" kern="100">
                <a:effectLst/>
                <a:latin typeface="Helvetica" panose="020B0604020202020204" pitchFamily="34" charset="0"/>
                <a:ea typeface="Aptos" panose="020B0004020202020204" pitchFamily="34" charset="0"/>
                <a:cs typeface="Helvetica" panose="020B0604020202020204" pitchFamily="34" charset="0"/>
              </a:rPr>
              <a:t>There is a </a:t>
            </a:r>
            <a:r>
              <a:rPr lang="en-US" sz="1100" b="1" i="1" kern="100">
                <a:effectLst/>
                <a:latin typeface="Helvetica" panose="020B0604020202020204" pitchFamily="34" charset="0"/>
                <a:ea typeface="Aptos" panose="020B0004020202020204" pitchFamily="34" charset="0"/>
                <a:cs typeface="Helvetica" panose="020B0604020202020204" pitchFamily="34" charset="0"/>
              </a:rPr>
              <a:t>strong emphasis on collaboration between different pillars</a:t>
            </a:r>
            <a:r>
              <a:rPr lang="en-US" sz="1100" i="1" kern="100">
                <a:effectLst/>
                <a:latin typeface="Helvetica" panose="020B0604020202020204" pitchFamily="34" charset="0"/>
                <a:ea typeface="Aptos" panose="020B0004020202020204" pitchFamily="34" charset="0"/>
                <a:cs typeface="Helvetica" panose="020B0604020202020204" pitchFamily="34" charset="0"/>
              </a:rPr>
              <a:t>. This includes joint program documents and coordination meetings. The primary area for improvement is internal coordination among pillars, inter-pillar planning in addition to pillar-specific planning.</a:t>
            </a:r>
            <a:r>
              <a:rPr lang="en-GB" sz="1100" i="1" kern="100">
                <a:effectLst/>
                <a:latin typeface="Helvetica" panose="020B0604020202020204" pitchFamily="34" charset="0"/>
                <a:ea typeface="Aptos" panose="020B0004020202020204" pitchFamily="34" charset="0"/>
                <a:cs typeface="Helvetica" panose="020B0604020202020204" pitchFamily="34" charset="0"/>
              </a:rPr>
              <a:t>”</a:t>
            </a:r>
            <a:endParaRPr lang="en-US" sz="1100" i="1">
              <a:latin typeface="Helvetica" panose="020B06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142F6FBE-9CD2-611F-1D34-7B6C9B2D0696}"/>
              </a:ext>
            </a:extLst>
          </p:cNvPr>
          <p:cNvSpPr txBox="1"/>
          <p:nvPr/>
        </p:nvSpPr>
        <p:spPr>
          <a:xfrm>
            <a:off x="611942" y="4310054"/>
            <a:ext cx="3111021" cy="430887"/>
          </a:xfrm>
          <a:prstGeom prst="rect">
            <a:avLst/>
          </a:prstGeom>
          <a:noFill/>
        </p:spPr>
        <p:txBody>
          <a:bodyPr wrap="square">
            <a:spAutoFit/>
          </a:bodyPr>
          <a:lstStyle/>
          <a:p>
            <a:pPr algn="ctr"/>
            <a:r>
              <a:rPr lang="en-GB" sz="1100" b="1" i="1" kern="100">
                <a:effectLst/>
                <a:latin typeface="Helvetica" panose="020B0604020202020204" pitchFamily="34" charset="0"/>
                <a:ea typeface="Aptos" panose="020B0004020202020204" pitchFamily="34" charset="0"/>
                <a:cs typeface="Helvetica" panose="020B0604020202020204" pitchFamily="34" charset="0"/>
              </a:rPr>
              <a:t>“Limited interconnections across pillars, </a:t>
            </a:r>
            <a:r>
              <a:rPr lang="en-GB" sz="1100" i="1" kern="100">
                <a:effectLst/>
                <a:latin typeface="Helvetica" panose="020B0604020202020204" pitchFamily="34" charset="0"/>
                <a:ea typeface="Aptos" panose="020B0004020202020204" pitchFamily="34" charset="0"/>
                <a:cs typeface="Helvetica" panose="020B0604020202020204" pitchFamily="34" charset="0"/>
              </a:rPr>
              <a:t>and the pillar system leading to think in siloes”</a:t>
            </a:r>
            <a:endParaRPr lang="en-US" sz="1100" i="1">
              <a:latin typeface="Helvetica" panose="020B0604020202020204" pitchFamily="34" charset="0"/>
              <a:cs typeface="Helvetica" panose="020B0604020202020204" pitchFamily="34" charset="0"/>
            </a:endParaRPr>
          </a:p>
        </p:txBody>
      </p:sp>
      <p:sp>
        <p:nvSpPr>
          <p:cNvPr id="17" name="TextBox 16">
            <a:extLst>
              <a:ext uri="{FF2B5EF4-FFF2-40B4-BE49-F238E27FC236}">
                <a16:creationId xmlns:a16="http://schemas.microsoft.com/office/drawing/2014/main" id="{6F1824CC-FF50-9DD6-17AB-C2ECABC75848}"/>
              </a:ext>
            </a:extLst>
          </p:cNvPr>
          <p:cNvSpPr txBox="1"/>
          <p:nvPr/>
        </p:nvSpPr>
        <p:spPr>
          <a:xfrm>
            <a:off x="399507" y="3421066"/>
            <a:ext cx="3408225" cy="769441"/>
          </a:xfrm>
          <a:prstGeom prst="rect">
            <a:avLst/>
          </a:prstGeom>
          <a:noFill/>
        </p:spPr>
        <p:txBody>
          <a:bodyPr wrap="square">
            <a:spAutoFit/>
          </a:bodyPr>
          <a:lstStyle/>
          <a:p>
            <a:pPr algn="ctr"/>
            <a:r>
              <a:rPr lang="en-GB" sz="1100" i="1" kern="100">
                <a:effectLst/>
                <a:latin typeface="Helvetica" panose="020B0604020202020204" pitchFamily="34" charset="0"/>
                <a:ea typeface="Aptos" panose="020B0004020202020204" pitchFamily="34" charset="0"/>
                <a:cs typeface="Helvetica" panose="020B0604020202020204" pitchFamily="34" charset="0"/>
              </a:rPr>
              <a:t>“Ensure that our </a:t>
            </a:r>
            <a:r>
              <a:rPr lang="en-GB" sz="1100" b="1" i="1" kern="100">
                <a:effectLst/>
                <a:latin typeface="Helvetica" panose="020B0604020202020204" pitchFamily="34" charset="0"/>
                <a:ea typeface="Aptos" panose="020B0004020202020204" pitchFamily="34" charset="0"/>
                <a:cs typeface="Helvetica" panose="020B0604020202020204" pitchFamily="34" charset="0"/>
              </a:rPr>
              <a:t>activities are connected to the overarching objectives</a:t>
            </a:r>
            <a:r>
              <a:rPr lang="en-GB" sz="1100" i="1" kern="100">
                <a:effectLst/>
                <a:latin typeface="Helvetica" panose="020B0604020202020204" pitchFamily="34" charset="0"/>
                <a:ea typeface="Aptos" panose="020B0004020202020204" pitchFamily="34" charset="0"/>
                <a:cs typeface="Helvetica" panose="020B0604020202020204" pitchFamily="34" charset="0"/>
              </a:rPr>
              <a:t>, emphasizing the importance of demonstrating linkages across different pillars. Not to operate in silos”</a:t>
            </a:r>
            <a:endParaRPr lang="en-US" sz="1100" i="1">
              <a:latin typeface="Helvetica" panose="020B0604020202020204" pitchFamily="34" charset="0"/>
              <a:cs typeface="Helvetica" panose="020B0604020202020204" pitchFamily="34" charset="0"/>
            </a:endParaRPr>
          </a:p>
        </p:txBody>
      </p:sp>
      <p:sp>
        <p:nvSpPr>
          <p:cNvPr id="19" name="TextBox 18">
            <a:extLst>
              <a:ext uri="{FF2B5EF4-FFF2-40B4-BE49-F238E27FC236}">
                <a16:creationId xmlns:a16="http://schemas.microsoft.com/office/drawing/2014/main" id="{DAE52113-6F56-CF2D-D464-A1A934352F10}"/>
              </a:ext>
            </a:extLst>
          </p:cNvPr>
          <p:cNvSpPr txBox="1"/>
          <p:nvPr/>
        </p:nvSpPr>
        <p:spPr>
          <a:xfrm>
            <a:off x="463340" y="2701355"/>
            <a:ext cx="3408224" cy="600164"/>
          </a:xfrm>
          <a:prstGeom prst="rect">
            <a:avLst/>
          </a:prstGeom>
          <a:noFill/>
        </p:spPr>
        <p:txBody>
          <a:bodyPr wrap="square">
            <a:spAutoFit/>
          </a:bodyPr>
          <a:lstStyle/>
          <a:p>
            <a:pPr algn="ctr"/>
            <a:r>
              <a:rPr lang="en-GB" sz="1100" b="1" i="1" kern="100">
                <a:effectLst/>
                <a:latin typeface="Helvetica" panose="020B0604020202020204" pitchFamily="34" charset="0"/>
                <a:ea typeface="Aptos" panose="020B0004020202020204" pitchFamily="34" charset="0"/>
                <a:cs typeface="Helvetica" panose="020B0604020202020204" pitchFamily="34" charset="0"/>
              </a:rPr>
              <a:t>“</a:t>
            </a:r>
            <a:r>
              <a:rPr lang="en-GB" sz="1100" b="1" i="1" kern="100">
                <a:latin typeface="Helvetica" panose="020B0604020202020204" pitchFamily="34" charset="0"/>
                <a:ea typeface="Aptos" panose="020B0004020202020204" pitchFamily="34" charset="0"/>
                <a:cs typeface="Helvetica" panose="020B0604020202020204" pitchFamily="34" charset="0"/>
              </a:rPr>
              <a:t>L</a:t>
            </a:r>
            <a:r>
              <a:rPr lang="en-GB" sz="1100" b="1" i="1" kern="100">
                <a:effectLst/>
                <a:latin typeface="Helvetica" panose="020B0604020202020204" pitchFamily="34" charset="0"/>
                <a:ea typeface="Aptos" panose="020B0004020202020204" pitchFamily="34" charset="0"/>
                <a:cs typeface="Helvetica" panose="020B0604020202020204" pitchFamily="34" charset="0"/>
              </a:rPr>
              <a:t>ack of clarity in connecting key components of the program, </a:t>
            </a:r>
            <a:r>
              <a:rPr lang="en-GB" sz="1100" i="1" kern="100">
                <a:effectLst/>
                <a:latin typeface="Helvetica" panose="020B0604020202020204" pitchFamily="34" charset="0"/>
                <a:ea typeface="Aptos" panose="020B0004020202020204" pitchFamily="34" charset="0"/>
                <a:cs typeface="Helvetica" panose="020B0604020202020204" pitchFamily="34" charset="0"/>
              </a:rPr>
              <a:t>including the policy matrix, theory of change, and results framework”</a:t>
            </a:r>
            <a:endParaRPr lang="en-US" sz="1100" i="1">
              <a:latin typeface="Helvetica" panose="020B0604020202020204" pitchFamily="34" charset="0"/>
              <a:cs typeface="Helvetica" panose="020B0604020202020204" pitchFamily="34" charset="0"/>
            </a:endParaRPr>
          </a:p>
        </p:txBody>
      </p:sp>
      <p:sp>
        <p:nvSpPr>
          <p:cNvPr id="2" name="TextBox 1">
            <a:extLst>
              <a:ext uri="{FF2B5EF4-FFF2-40B4-BE49-F238E27FC236}">
                <a16:creationId xmlns:a16="http://schemas.microsoft.com/office/drawing/2014/main" id="{ECF04062-7E6E-0276-1C88-267E531C716C}"/>
              </a:ext>
            </a:extLst>
          </p:cNvPr>
          <p:cNvSpPr txBox="1"/>
          <p:nvPr/>
        </p:nvSpPr>
        <p:spPr>
          <a:xfrm>
            <a:off x="419784" y="333350"/>
            <a:ext cx="8030533" cy="629403"/>
          </a:xfrm>
          <a:prstGeom prst="rect">
            <a:avLst/>
          </a:prstGeom>
          <a:noFill/>
        </p:spPr>
        <p:txBody>
          <a:bodyPr wrap="square">
            <a:spAutoFit/>
          </a:bodyPr>
          <a:lstStyle/>
          <a:p>
            <a:pPr lvl="0">
              <a:lnSpc>
                <a:spcPct val="107000"/>
              </a:lnSpc>
            </a:pPr>
            <a:r>
              <a:rPr lang="en-GB" sz="1100" b="1" kern="100">
                <a:effectLst/>
                <a:latin typeface="Helvetica" panose="020B0604020202020204" pitchFamily="34" charset="0"/>
                <a:ea typeface="Aptos" panose="020B0004020202020204" pitchFamily="34" charset="0"/>
                <a:cs typeface="Helvetica" panose="020B0604020202020204" pitchFamily="34" charset="0"/>
              </a:rPr>
              <a:t>PROSPECTS</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b="1" kern="100">
                <a:effectLst/>
                <a:latin typeface="Helvetica" panose="020B0604020202020204" pitchFamily="34" charset="0"/>
                <a:ea typeface="Aptos" panose="020B0004020202020204" pitchFamily="34" charset="0"/>
                <a:cs typeface="Helvetica" panose="020B0604020202020204" pitchFamily="34" charset="0"/>
              </a:rPr>
              <a:t>2.0</a:t>
            </a:r>
            <a:r>
              <a:rPr lang="en-GB" sz="1100" kern="100">
                <a:effectLst/>
                <a:latin typeface="Helvetica" panose="020B0604020202020204" pitchFamily="34" charset="0"/>
                <a:ea typeface="Aptos" panose="020B0004020202020204" pitchFamily="34" charset="0"/>
                <a:cs typeface="Helvetica" panose="020B0604020202020204" pitchFamily="34" charset="0"/>
              </a:rPr>
              <a:t> is a new phase of the program that keeps improving its planning and monitoring systems to show progress. </a:t>
            </a:r>
          </a:p>
          <a:p>
            <a:pPr lvl="0">
              <a:lnSpc>
                <a:spcPct val="107000"/>
              </a:lnSpc>
            </a:pPr>
            <a:r>
              <a:rPr lang="en-GB" sz="1100" b="1" kern="100">
                <a:latin typeface="Helvetica" panose="020B0604020202020204" pitchFamily="34" charset="0"/>
                <a:ea typeface="Aptos" panose="020B0004020202020204" pitchFamily="34" charset="0"/>
                <a:cs typeface="Helvetica" panose="020B0604020202020204" pitchFamily="34" charset="0"/>
              </a:rPr>
              <a:t>Tools</a:t>
            </a:r>
            <a:r>
              <a:rPr lang="en-GB" sz="1100" kern="100">
                <a:latin typeface="Helvetica" panose="020B0604020202020204" pitchFamily="34" charset="0"/>
                <a:ea typeface="Aptos" panose="020B0004020202020204" pitchFamily="34" charset="0"/>
                <a:cs typeface="Helvetica" panose="020B0604020202020204" pitchFamily="34" charset="0"/>
              </a:rPr>
              <a:t> such as the global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Theory of Change (</a:t>
            </a:r>
            <a:r>
              <a:rPr lang="en-GB" sz="1100" kern="100" err="1">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ToC</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a:t>
            </a:r>
            <a:r>
              <a:rPr lang="en-GB" sz="1100" kern="100">
                <a:latin typeface="Helvetica" panose="020B0604020202020204" pitchFamily="34" charset="0"/>
                <a:ea typeface="Aptos" panose="020B0004020202020204" pitchFamily="34" charset="0"/>
                <a:cs typeface="Helvetica" panose="020B0604020202020204" pitchFamily="34" charset="0"/>
              </a:rPr>
              <a:t> </a:t>
            </a:r>
            <a:r>
              <a:rPr lang="en-US" sz="1100" kern="100">
                <a:latin typeface="Helvetica" panose="020B0604020202020204" pitchFamily="34" charset="0"/>
                <a:ea typeface="Aptos" panose="020B0004020202020204" pitchFamily="34" charset="0"/>
                <a:cs typeface="Helvetica" panose="020B0604020202020204" pitchFamily="34" charset="0"/>
              </a:rPr>
              <a:t>have been customized, and the elements defined in the MACP such as the </a:t>
            </a:r>
            <a:r>
              <a:rPr lang="en-US"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Program Portfolio</a:t>
            </a:r>
            <a:r>
              <a:rPr lang="en-GB" sz="1100" kern="100">
                <a:latin typeface="Helvetica" panose="020B0604020202020204" pitchFamily="34" charset="0"/>
                <a:ea typeface="Aptos" panose="020B0004020202020204" pitchFamily="34" charset="0"/>
                <a:cs typeface="Helvetica" panose="020B0604020202020204" pitchFamily="34" charset="0"/>
              </a:rPr>
              <a:t> are complemented by the milestones of the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Policy</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Matrix</a:t>
            </a:r>
            <a:r>
              <a:rPr lang="en-GB" sz="1100" kern="100">
                <a:latin typeface="Helvetica" panose="020B0604020202020204" pitchFamily="34" charset="0"/>
                <a:ea typeface="Aptos" panose="020B0004020202020204" pitchFamily="34" charset="0"/>
                <a:cs typeface="Helvetica" panose="020B0604020202020204" pitchFamily="34" charset="0"/>
              </a:rPr>
              <a:t> and by the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multi-annual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indicators</a:t>
            </a:r>
            <a:r>
              <a:rPr lang="en-GB" sz="1100" kern="100">
                <a:latin typeface="Helvetica" panose="020B0604020202020204" pitchFamily="34" charset="0"/>
                <a:ea typeface="Aptos" panose="020B0004020202020204" pitchFamily="34" charset="0"/>
                <a:cs typeface="Helvetica" panose="020B0604020202020204" pitchFamily="34" charset="0"/>
              </a:rPr>
              <a:t>.</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6" name="TextBox 5">
            <a:extLst>
              <a:ext uri="{FF2B5EF4-FFF2-40B4-BE49-F238E27FC236}">
                <a16:creationId xmlns:a16="http://schemas.microsoft.com/office/drawing/2014/main" id="{96BFA414-C23C-E126-3C21-A11915865FEC}"/>
              </a:ext>
            </a:extLst>
          </p:cNvPr>
          <p:cNvSpPr txBox="1"/>
          <p:nvPr/>
        </p:nvSpPr>
        <p:spPr>
          <a:xfrm>
            <a:off x="5983541" y="1371763"/>
            <a:ext cx="2872576" cy="810478"/>
          </a:xfrm>
          <a:prstGeom prst="rect">
            <a:avLst/>
          </a:prstGeom>
          <a:noFill/>
        </p:spPr>
        <p:txBody>
          <a:bodyPr wrap="square" lIns="91440" tIns="45720" rIns="91440" bIns="45720" anchor="t">
            <a:spAutoFit/>
          </a:bodyPr>
          <a:lstStyle/>
          <a:p>
            <a:pPr>
              <a:lnSpc>
                <a:spcPct val="107000"/>
              </a:lnSpc>
            </a:pPr>
            <a:r>
              <a:rPr lang="en-GB" sz="1100" kern="100">
                <a:effectLst/>
                <a:latin typeface="Helvetica"/>
                <a:ea typeface="Aptos" panose="020B0004020202020204" pitchFamily="34" charset="0"/>
                <a:cs typeface="Helvetica"/>
              </a:rPr>
              <a:t>These </a:t>
            </a:r>
            <a:r>
              <a:rPr lang="en-GB" sz="1100" kern="100">
                <a:latin typeface="Helvetica"/>
                <a:ea typeface="Aptos" panose="020B0004020202020204" pitchFamily="34" charset="0"/>
                <a:cs typeface="Helvetica"/>
              </a:rPr>
              <a:t>4 </a:t>
            </a:r>
            <a:r>
              <a:rPr lang="en-GB" sz="1100" kern="100">
                <a:solidFill>
                  <a:schemeClr val="bg1"/>
                </a:solidFill>
                <a:effectLst/>
                <a:highlight>
                  <a:srgbClr val="15A6EA"/>
                </a:highlight>
                <a:latin typeface="Helvetica"/>
                <a:ea typeface="Aptos" panose="020B0004020202020204" pitchFamily="34" charset="0"/>
                <a:cs typeface="Helvetica"/>
              </a:rPr>
              <a:t>elements</a:t>
            </a:r>
            <a:r>
              <a:rPr lang="en-GB" sz="1100" kern="100">
                <a:effectLst/>
                <a:latin typeface="Helvetica"/>
                <a:ea typeface="Aptos" panose="020B0004020202020204" pitchFamily="34" charset="0"/>
                <a:cs typeface="Helvetica"/>
              </a:rPr>
              <a:t> complement each other; having a </a:t>
            </a:r>
            <a:r>
              <a:rPr lang="en-GB" sz="1100" b="1" kern="100">
                <a:effectLst/>
                <a:latin typeface="Helvetica"/>
                <a:ea typeface="Aptos" panose="020B0004020202020204" pitchFamily="34" charset="0"/>
                <a:cs typeface="Helvetica"/>
              </a:rPr>
              <a:t>common</a:t>
            </a:r>
            <a:r>
              <a:rPr lang="en-GB" sz="1100" kern="100">
                <a:effectLst/>
                <a:latin typeface="Helvetica"/>
                <a:ea typeface="Aptos" panose="020B0004020202020204" pitchFamily="34" charset="0"/>
                <a:cs typeface="Helvetica"/>
              </a:rPr>
              <a:t> </a:t>
            </a:r>
            <a:r>
              <a:rPr lang="en-GB" sz="1100" b="1" kern="100">
                <a:effectLst/>
                <a:latin typeface="Helvetica"/>
                <a:ea typeface="Aptos" panose="020B0004020202020204" pitchFamily="34" charset="0"/>
                <a:cs typeface="Helvetica"/>
              </a:rPr>
              <a:t>interface</a:t>
            </a:r>
            <a:r>
              <a:rPr lang="en-GB" sz="1100" kern="100">
                <a:effectLst/>
                <a:latin typeface="Helvetica"/>
                <a:ea typeface="Aptos" panose="020B0004020202020204" pitchFamily="34" charset="0"/>
                <a:cs typeface="Helvetica"/>
              </a:rPr>
              <a:t> to see how all of them interact and interlink with each other was missing. </a:t>
            </a:r>
            <a:endParaRPr lang="en-FR" sz="1100" kern="100">
              <a:effectLst/>
              <a:latin typeface="Helvetica"/>
              <a:ea typeface="Aptos" panose="020B0004020202020204" pitchFamily="34" charset="0"/>
              <a:cs typeface="Helvetica"/>
            </a:endParaRPr>
          </a:p>
        </p:txBody>
      </p:sp>
      <p:sp>
        <p:nvSpPr>
          <p:cNvPr id="8" name="TextBox 7">
            <a:extLst>
              <a:ext uri="{FF2B5EF4-FFF2-40B4-BE49-F238E27FC236}">
                <a16:creationId xmlns:a16="http://schemas.microsoft.com/office/drawing/2014/main" id="{4D9255E9-5A75-1F54-0120-E014505AAA92}"/>
              </a:ext>
            </a:extLst>
          </p:cNvPr>
          <p:cNvSpPr txBox="1"/>
          <p:nvPr/>
        </p:nvSpPr>
        <p:spPr>
          <a:xfrm>
            <a:off x="5983541" y="2576513"/>
            <a:ext cx="2819771" cy="984885"/>
          </a:xfrm>
          <a:prstGeom prst="rect">
            <a:avLst/>
          </a:prstGeom>
          <a:noFill/>
        </p:spPr>
        <p:txBody>
          <a:bodyPr wrap="square">
            <a:spAutoFit/>
          </a:bodyPr>
          <a:lstStyle/>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a:t>
            </a:r>
            <a:r>
              <a:rPr lang="en-GB" sz="1100" b="1" kern="100">
                <a:effectLst/>
                <a:latin typeface="Helvetica" panose="020B0604020202020204" pitchFamily="34" charset="0"/>
                <a:ea typeface="Aptos" panose="020B0004020202020204" pitchFamily="34" charset="0"/>
                <a:cs typeface="Helvetica" panose="020B0604020202020204" pitchFamily="34" charset="0"/>
              </a:rPr>
              <a:t>iterative</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b="1" kern="100">
                <a:effectLst/>
                <a:latin typeface="Helvetica" panose="020B0604020202020204" pitchFamily="34" charset="0"/>
                <a:ea typeface="Aptos" panose="020B0004020202020204" pitchFamily="34" charset="0"/>
                <a:cs typeface="Helvetica" panose="020B0604020202020204" pitchFamily="34" charset="0"/>
              </a:rPr>
              <a:t>evaluation</a:t>
            </a:r>
            <a:r>
              <a:rPr lang="en-GB" sz="1100" kern="100">
                <a:effectLst/>
                <a:latin typeface="Helvetica" panose="020B0604020202020204" pitchFamily="34" charset="0"/>
                <a:ea typeface="Aptos" panose="020B0004020202020204" pitchFamily="34" charset="0"/>
                <a:cs typeface="Helvetica" panose="020B0604020202020204" pitchFamily="34" charset="0"/>
              </a:rPr>
              <a:t> identified in its first iteration this gap and proposes an </a:t>
            </a:r>
            <a:r>
              <a:rPr lang="en-GB" sz="1100" kern="100">
                <a:solidFill>
                  <a:schemeClr val="bg1"/>
                </a:solidFill>
                <a:effectLst/>
                <a:highlight>
                  <a:srgbClr val="012F53"/>
                </a:highlight>
                <a:latin typeface="Helvetica" panose="020B0604020202020204" pitchFamily="34" charset="0"/>
                <a:ea typeface="Aptos" panose="020B0004020202020204" pitchFamily="34" charset="0"/>
                <a:cs typeface="Helvetica" panose="020B0604020202020204" pitchFamily="34" charset="0"/>
              </a:rPr>
              <a:t>Integrated Results Framework</a:t>
            </a:r>
            <a:r>
              <a:rPr lang="en-GB" sz="1100" kern="100">
                <a:effectLst/>
                <a:latin typeface="Helvetica" panose="020B0604020202020204" pitchFamily="34" charset="0"/>
                <a:ea typeface="Aptos" panose="020B0004020202020204" pitchFamily="34" charset="0"/>
                <a:cs typeface="Helvetica" panose="020B0604020202020204" pitchFamily="34" charset="0"/>
              </a:rPr>
              <a:t>, where all the elements cohabite and are put in perspective.</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9F604A63-E5AD-36A4-7142-E802E4BAB168}"/>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1C5FF7BF-EECF-67E3-ABB6-EAF162A7A674}"/>
              </a:ext>
            </a:extLst>
          </p:cNvPr>
          <p:cNvSpPr txBox="1"/>
          <p:nvPr/>
        </p:nvSpPr>
        <p:spPr>
          <a:xfrm>
            <a:off x="5983541" y="3942760"/>
            <a:ext cx="3263401" cy="991682"/>
          </a:xfrm>
          <a:prstGeom prst="rect">
            <a:avLst/>
          </a:prstGeom>
          <a:noFill/>
        </p:spPr>
        <p:txBody>
          <a:bodyPr wrap="square">
            <a:spAutoFit/>
          </a:bodyPr>
          <a:lstStyle/>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This framework can be </a:t>
            </a:r>
            <a:r>
              <a:rPr lang="en-GB" sz="1100" kern="100">
                <a:solidFill>
                  <a:srgbClr val="FFFFFF"/>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used</a:t>
            </a:r>
            <a:r>
              <a:rPr lang="en-GB" sz="1100" kern="100">
                <a:effectLst/>
                <a:latin typeface="Helvetica" panose="020B0604020202020204" pitchFamily="34" charset="0"/>
                <a:ea typeface="Aptos" panose="020B0004020202020204" pitchFamily="34" charset="0"/>
                <a:cs typeface="Helvetica" panose="020B0604020202020204" pitchFamily="34" charset="0"/>
              </a:rPr>
              <a:t>:</a:t>
            </a:r>
          </a:p>
          <a:p>
            <a:pPr marL="228600" lvl="0" indent="-228600">
              <a:lnSpc>
                <a:spcPct val="107000"/>
              </a:lnSpc>
              <a:buAutoNum type="arabicPeriod"/>
            </a:pPr>
            <a:r>
              <a:rPr lang="en-GB" sz="1100" kern="100">
                <a:latin typeface="Helvetica" panose="020B0604020202020204" pitchFamily="34" charset="0"/>
                <a:ea typeface="Aptos" panose="020B0004020202020204" pitchFamily="34" charset="0"/>
                <a:cs typeface="Helvetica" panose="020B0604020202020204" pitchFamily="34" charset="0"/>
              </a:rPr>
              <a:t>To better understand and explain the integrated </a:t>
            </a:r>
            <a:r>
              <a:rPr lang="en-GB" sz="1100" b="1" kern="100">
                <a:latin typeface="Helvetica" panose="020B0604020202020204" pitchFamily="34" charset="0"/>
                <a:ea typeface="Aptos" panose="020B0004020202020204" pitchFamily="34" charset="0"/>
                <a:cs typeface="Helvetica" panose="020B0604020202020204" pitchFamily="34" charset="0"/>
              </a:rPr>
              <a:t>logic</a:t>
            </a:r>
            <a:r>
              <a:rPr lang="en-GB" sz="1100" kern="100">
                <a:latin typeface="Helvetica" panose="020B0604020202020204" pitchFamily="34" charset="0"/>
                <a:ea typeface="Aptos" panose="020B0004020202020204" pitchFamily="34" charset="0"/>
                <a:cs typeface="Helvetica" panose="020B0604020202020204" pitchFamily="34" charset="0"/>
              </a:rPr>
              <a:t> of PROSPECTS</a:t>
            </a:r>
          </a:p>
          <a:p>
            <a:pPr marL="228600" lvl="0" indent="-228600">
              <a:lnSpc>
                <a:spcPct val="107000"/>
              </a:lnSpc>
              <a:buAutoNum type="arabicPeriod"/>
            </a:pPr>
            <a:r>
              <a:rPr lang="en-GB" sz="1100" kern="100">
                <a:effectLst/>
                <a:latin typeface="Helvetica" panose="020B0604020202020204" pitchFamily="34" charset="0"/>
                <a:ea typeface="Aptos" panose="020B0004020202020204" pitchFamily="34" charset="0"/>
                <a:cs typeface="Helvetica" panose="020B0604020202020204" pitchFamily="34" charset="0"/>
              </a:rPr>
              <a:t>To better identify </a:t>
            </a:r>
            <a:r>
              <a:rPr lang="en-GB" sz="1100" b="1" kern="100">
                <a:effectLst/>
                <a:latin typeface="Helvetica" panose="020B0604020202020204" pitchFamily="34" charset="0"/>
                <a:ea typeface="Aptos" panose="020B0004020202020204" pitchFamily="34" charset="0"/>
                <a:cs typeface="Helvetica" panose="020B0604020202020204" pitchFamily="34" charset="0"/>
              </a:rPr>
              <a:t>synergies</a:t>
            </a:r>
          </a:p>
          <a:p>
            <a:pPr marL="228600" lvl="0" indent="-228600">
              <a:lnSpc>
                <a:spcPct val="107000"/>
              </a:lnSpc>
              <a:buAutoNum type="arabicPeriod"/>
            </a:pPr>
            <a:r>
              <a:rPr lang="en-GB" sz="1100" kern="100">
                <a:latin typeface="Helvetica" panose="020B0604020202020204" pitchFamily="34" charset="0"/>
                <a:ea typeface="Aptos" panose="020B0004020202020204" pitchFamily="34" charset="0"/>
                <a:cs typeface="Helvetica" panose="020B0604020202020204" pitchFamily="34" charset="0"/>
              </a:rPr>
              <a:t>To better discuss and </a:t>
            </a:r>
            <a:r>
              <a:rPr lang="en-GB" sz="1100" b="1" kern="100">
                <a:latin typeface="Helvetica" panose="020B0604020202020204" pitchFamily="34" charset="0"/>
                <a:ea typeface="Aptos" panose="020B0004020202020204" pitchFamily="34" charset="0"/>
                <a:cs typeface="Helvetica" panose="020B0604020202020204" pitchFamily="34" charset="0"/>
              </a:rPr>
              <a:t>report</a:t>
            </a:r>
            <a:r>
              <a:rPr lang="en-GB" sz="1100" kern="100">
                <a:latin typeface="Helvetica" panose="020B0604020202020204" pitchFamily="34" charset="0"/>
                <a:ea typeface="Aptos" panose="020B0004020202020204" pitchFamily="34" charset="0"/>
                <a:cs typeface="Helvetica" panose="020B0604020202020204" pitchFamily="34" charset="0"/>
              </a:rPr>
              <a:t> on progress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2" name="TextBox 11">
            <a:extLst>
              <a:ext uri="{FF2B5EF4-FFF2-40B4-BE49-F238E27FC236}">
                <a16:creationId xmlns:a16="http://schemas.microsoft.com/office/drawing/2014/main" id="{552AA253-F74C-1C8D-C04A-FBA09A77FBFA}"/>
              </a:ext>
            </a:extLst>
          </p:cNvPr>
          <p:cNvSpPr txBox="1"/>
          <p:nvPr/>
        </p:nvSpPr>
        <p:spPr>
          <a:xfrm>
            <a:off x="5692291" y="1053551"/>
            <a:ext cx="345499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  OPPORTUNITY IDENTIFIED</a:t>
            </a:r>
          </a:p>
        </p:txBody>
      </p:sp>
      <p:sp>
        <p:nvSpPr>
          <p:cNvPr id="13" name="TextBox 12">
            <a:extLst>
              <a:ext uri="{FF2B5EF4-FFF2-40B4-BE49-F238E27FC236}">
                <a16:creationId xmlns:a16="http://schemas.microsoft.com/office/drawing/2014/main" id="{4771A064-9992-0607-D9BF-E233A61177D2}"/>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RATIONALE</a:t>
            </a:r>
          </a:p>
        </p:txBody>
      </p:sp>
      <p:sp>
        <p:nvSpPr>
          <p:cNvPr id="23" name="Freeform 22">
            <a:extLst>
              <a:ext uri="{FF2B5EF4-FFF2-40B4-BE49-F238E27FC236}">
                <a16:creationId xmlns:a16="http://schemas.microsoft.com/office/drawing/2014/main" id="{5439F630-EE22-A4D2-73EC-97B5480A3CB8}"/>
              </a:ext>
            </a:extLst>
          </p:cNvPr>
          <p:cNvSpPr/>
          <p:nvPr/>
        </p:nvSpPr>
        <p:spPr>
          <a:xfrm rot="20552346">
            <a:off x="6768343" y="2129582"/>
            <a:ext cx="159159" cy="481912"/>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a:extLst>
              <a:ext uri="{FF2B5EF4-FFF2-40B4-BE49-F238E27FC236}">
                <a16:creationId xmlns:a16="http://schemas.microsoft.com/office/drawing/2014/main" id="{D1862D56-3C90-DDE4-3F66-9BFB903AA8C9}"/>
              </a:ext>
            </a:extLst>
          </p:cNvPr>
          <p:cNvSpPr/>
          <p:nvPr/>
        </p:nvSpPr>
        <p:spPr>
          <a:xfrm rot="835159" flipH="1">
            <a:off x="7060480" y="3402751"/>
            <a:ext cx="254330" cy="600717"/>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2B29EF2-90AE-E066-60CB-3E242950399A}"/>
              </a:ext>
            </a:extLst>
          </p:cNvPr>
          <p:cNvSpPr txBox="1"/>
          <p:nvPr/>
        </p:nvSpPr>
        <p:spPr>
          <a:xfrm>
            <a:off x="463340" y="1453138"/>
            <a:ext cx="3408224" cy="261610"/>
          </a:xfrm>
          <a:prstGeom prst="rect">
            <a:avLst/>
          </a:prstGeom>
          <a:noFill/>
        </p:spPr>
        <p:txBody>
          <a:bodyPr wrap="square">
            <a:spAutoFit/>
          </a:bodyPr>
          <a:lstStyle/>
          <a:p>
            <a:pPr algn="ctr"/>
            <a:r>
              <a:rPr lang="en-GB" sz="1100" kern="100">
                <a:latin typeface="Helvetica" panose="020B0604020202020204" pitchFamily="34" charset="0"/>
                <a:ea typeface="Aptos" panose="020B0004020202020204" pitchFamily="34" charset="0"/>
                <a:cs typeface="Helvetica" panose="020B0604020202020204" pitchFamily="34" charset="0"/>
              </a:rPr>
              <a:t>(In the course of fieldwork in</a:t>
            </a:r>
            <a:r>
              <a:rPr lang="en-GB" sz="1100" kern="100">
                <a:effectLst/>
                <a:latin typeface="Helvetica" panose="020B0604020202020204" pitchFamily="34" charset="0"/>
                <a:ea typeface="Aptos" panose="020B0004020202020204" pitchFamily="34" charset="0"/>
                <a:cs typeface="Helvetica" panose="020B0604020202020204" pitchFamily="34" charset="0"/>
              </a:rPr>
              <a:t> Ugand</a:t>
            </a:r>
            <a:r>
              <a:rPr lang="en-GB" sz="1100" kern="100">
                <a:latin typeface="Helvetica" panose="020B0604020202020204" pitchFamily="34" charset="0"/>
                <a:ea typeface="Aptos" panose="020B0004020202020204" pitchFamily="34" charset="0"/>
                <a:cs typeface="Helvetica" panose="020B0604020202020204" pitchFamily="34" charset="0"/>
              </a:rPr>
              <a:t>a and Kenya)</a:t>
            </a:r>
            <a:endParaRPr lang="en-US" sz="1100">
              <a:latin typeface="Helvetica" panose="020B0604020202020204" pitchFamily="34" charset="0"/>
              <a:cs typeface="Helvetica" panose="020B0604020202020204" pitchFamily="34" charset="0"/>
            </a:endParaRPr>
          </a:p>
        </p:txBody>
      </p:sp>
      <p:sp>
        <p:nvSpPr>
          <p:cNvPr id="14" name="Freeform 13">
            <a:extLst>
              <a:ext uri="{FF2B5EF4-FFF2-40B4-BE49-F238E27FC236}">
                <a16:creationId xmlns:a16="http://schemas.microsoft.com/office/drawing/2014/main" id="{A923E07D-3D0D-8C26-53D4-ACFBBFA74906}"/>
              </a:ext>
            </a:extLst>
          </p:cNvPr>
          <p:cNvSpPr/>
          <p:nvPr/>
        </p:nvSpPr>
        <p:spPr>
          <a:xfrm rot="15874910" flipH="1">
            <a:off x="4934834" y="1282465"/>
            <a:ext cx="124987" cy="1117747"/>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46096459-BACD-45B2-EC53-9D893A450098}"/>
              </a:ext>
            </a:extLst>
          </p:cNvPr>
          <p:cNvSpPr txBox="1"/>
          <p:nvPr/>
        </p:nvSpPr>
        <p:spPr>
          <a:xfrm>
            <a:off x="288407" y="6067995"/>
            <a:ext cx="4331719" cy="769441"/>
          </a:xfrm>
          <a:prstGeom prst="rect">
            <a:avLst/>
          </a:prstGeom>
          <a:noFill/>
        </p:spPr>
        <p:txBody>
          <a:bodyPr wrap="square">
            <a:spAutoFit/>
          </a:bodyPr>
          <a:lstStyle>
            <a:defPPr>
              <a:defRPr lang="en-US"/>
            </a:defPPr>
            <a:lvl1pPr algn="ctr">
              <a:defRPr sz="1100" kern="100">
                <a:latin typeface="Helvetica" panose="020B0604020202020204" pitchFamily="34" charset="0"/>
                <a:ea typeface="Aptos" panose="020B0004020202020204" pitchFamily="34" charset="0"/>
                <a:cs typeface="Helvetica" panose="020B0604020202020204" pitchFamily="34" charset="0"/>
              </a:defRPr>
            </a:lvl1pPr>
          </a:lstStyle>
          <a:p>
            <a:pPr algn="l"/>
            <a:r>
              <a:rPr lang="en-GB"/>
              <a:t>These points were deemed relevant to all the countries by the PROSPECTS UNICEF Coordination team, PROSPECTS multilateral partners focal points at HQ (and country level in the iteration 1 countries), and the PROSPECTS Netherlands partner. </a:t>
            </a:r>
          </a:p>
        </p:txBody>
      </p:sp>
      <p:sp>
        <p:nvSpPr>
          <p:cNvPr id="27" name="TextBox 26">
            <a:extLst>
              <a:ext uri="{FF2B5EF4-FFF2-40B4-BE49-F238E27FC236}">
                <a16:creationId xmlns:a16="http://schemas.microsoft.com/office/drawing/2014/main" id="{5A15C687-F7E8-6319-1CE5-002F39994C50}"/>
              </a:ext>
            </a:extLst>
          </p:cNvPr>
          <p:cNvSpPr txBox="1"/>
          <p:nvPr/>
        </p:nvSpPr>
        <p:spPr>
          <a:xfrm>
            <a:off x="5559605" y="5056687"/>
            <a:ext cx="4000182" cy="1785104"/>
          </a:xfrm>
          <a:prstGeom prst="rect">
            <a:avLst/>
          </a:prstGeom>
          <a:noFill/>
        </p:spPr>
        <p:txBody>
          <a:bodyPr wrap="square">
            <a:spAutoFit/>
          </a:bodyPr>
          <a:lstStyle>
            <a:defPPr>
              <a:defRPr lang="en-US"/>
            </a:defPPr>
            <a:lvl1pPr algn="ctr">
              <a:defRPr sz="1100" kern="100">
                <a:latin typeface="Helvetica" panose="020B0604020202020204" pitchFamily="34" charset="0"/>
                <a:ea typeface="Aptos" panose="020B0004020202020204" pitchFamily="34" charset="0"/>
                <a:cs typeface="Helvetica" panose="020B0604020202020204" pitchFamily="34" charset="0"/>
              </a:defRPr>
            </a:lvl1pPr>
          </a:lstStyle>
          <a:p>
            <a:pPr algn="l"/>
            <a:r>
              <a:rPr lang="en-GB">
                <a:solidFill>
                  <a:schemeClr val="bg1"/>
                </a:solidFill>
                <a:highlight>
                  <a:srgbClr val="000000"/>
                </a:highlight>
              </a:rPr>
              <a:t>This solution has been very well received</a:t>
            </a:r>
            <a:r>
              <a:rPr lang="en-GB"/>
              <a:t>, like the “missing piece”, by PROSPECTS UNICEF </a:t>
            </a:r>
            <a:r>
              <a:rPr lang="en-GB">
                <a:solidFill>
                  <a:schemeClr val="bg1"/>
                </a:solidFill>
                <a:highlight>
                  <a:srgbClr val="000000"/>
                </a:highlight>
              </a:rPr>
              <a:t>Coordination team</a:t>
            </a:r>
            <a:r>
              <a:rPr lang="en-GB"/>
              <a:t>, by the two </a:t>
            </a:r>
            <a:r>
              <a:rPr lang="en-GB">
                <a:solidFill>
                  <a:schemeClr val="bg1"/>
                </a:solidFill>
                <a:highlight>
                  <a:srgbClr val="000000"/>
                </a:highlight>
              </a:rPr>
              <a:t>CO</a:t>
            </a:r>
            <a:r>
              <a:rPr lang="en-GB"/>
              <a:t> visited during the first iteration (Uganda and Kenya), and by PROSPECTS </a:t>
            </a:r>
            <a:r>
              <a:rPr lang="en-GB">
                <a:solidFill>
                  <a:schemeClr val="bg1"/>
                </a:solidFill>
                <a:highlight>
                  <a:srgbClr val="000000"/>
                </a:highlight>
              </a:rPr>
              <a:t>multilateral partners</a:t>
            </a:r>
            <a:r>
              <a:rPr lang="en-GB"/>
              <a:t> focal points at headquarters, and country level, including the PROSPECTS </a:t>
            </a:r>
            <a:r>
              <a:rPr lang="en-GB">
                <a:solidFill>
                  <a:schemeClr val="bg1"/>
                </a:solidFill>
                <a:highlight>
                  <a:srgbClr val="000000"/>
                </a:highlight>
              </a:rPr>
              <a:t>Netherlands partner. </a:t>
            </a:r>
          </a:p>
          <a:p>
            <a:pPr algn="l"/>
            <a:r>
              <a:rPr lang="en-GB"/>
              <a:t>The Uganda country team has used this tool for the UNICEF country team meeting and shared it with the PROSPECTS multilateral partners (ILO, UNHCR, WB, IF) to facilitate coordination.</a:t>
            </a:r>
          </a:p>
        </p:txBody>
      </p:sp>
    </p:spTree>
    <p:extLst>
      <p:ext uri="{BB962C8B-B14F-4D97-AF65-F5344CB8AC3E}">
        <p14:creationId xmlns:p14="http://schemas.microsoft.com/office/powerpoint/2010/main" val="2248503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04382-BA48-298E-9AB9-FBCB35DB6FC6}"/>
            </a:ext>
          </a:extLst>
        </p:cNvPr>
        <p:cNvGrpSpPr/>
        <p:nvPr/>
      </p:nvGrpSpPr>
      <p:grpSpPr>
        <a:xfrm>
          <a:off x="0" y="0"/>
          <a:ext cx="0" cy="0"/>
          <a:chOff x="0" y="0"/>
          <a:chExt cx="0" cy="0"/>
        </a:xfrm>
      </p:grpSpPr>
      <p:pic>
        <p:nvPicPr>
          <p:cNvPr id="3" name="Picture 2" descr="A screenshot of a computer screen&#10;&#10;Description automatically generated">
            <a:extLst>
              <a:ext uri="{FF2B5EF4-FFF2-40B4-BE49-F238E27FC236}">
                <a16:creationId xmlns:a16="http://schemas.microsoft.com/office/drawing/2014/main" id="{40FAB253-FF4C-415E-6830-36B4BB4A01E7}"/>
              </a:ext>
            </a:extLst>
          </p:cNvPr>
          <p:cNvPicPr>
            <a:picLocks noChangeAspect="1"/>
          </p:cNvPicPr>
          <p:nvPr/>
        </p:nvPicPr>
        <p:blipFill>
          <a:blip r:embed="rId3"/>
          <a:stretch>
            <a:fillRect/>
          </a:stretch>
        </p:blipFill>
        <p:spPr>
          <a:xfrm>
            <a:off x="2670549" y="290264"/>
            <a:ext cx="6748046" cy="6260010"/>
          </a:xfrm>
          <a:prstGeom prst="rect">
            <a:avLst/>
          </a:prstGeom>
        </p:spPr>
      </p:pic>
      <p:sp>
        <p:nvSpPr>
          <p:cNvPr id="2" name="TextBox 1">
            <a:extLst>
              <a:ext uri="{FF2B5EF4-FFF2-40B4-BE49-F238E27FC236}">
                <a16:creationId xmlns:a16="http://schemas.microsoft.com/office/drawing/2014/main" id="{0CCFD492-71E9-C0D4-87CA-BF4261111A77}"/>
              </a:ext>
            </a:extLst>
          </p:cNvPr>
          <p:cNvSpPr txBox="1"/>
          <p:nvPr/>
        </p:nvSpPr>
        <p:spPr>
          <a:xfrm>
            <a:off x="310178" y="484918"/>
            <a:ext cx="2227076" cy="629403"/>
          </a:xfrm>
          <a:prstGeom prst="rect">
            <a:avLst/>
          </a:prstGeom>
          <a:noFill/>
        </p:spPr>
        <p:txBody>
          <a:bodyPr wrap="square">
            <a:spAutoFit/>
          </a:bodyPr>
          <a:lstStyle>
            <a:defPPr>
              <a:defRPr lang="en-US"/>
            </a:defPPr>
            <a:lvl1pPr lvl="0">
              <a:lnSpc>
                <a:spcPct val="107000"/>
              </a:lnSpc>
              <a:defRPr sz="1000" b="1" kern="100">
                <a:effectLst/>
                <a:latin typeface="Helvetica" pitchFamily="2" charset="0"/>
                <a:ea typeface="Aptos" panose="020B0004020202020204" pitchFamily="34" charset="0"/>
                <a:cs typeface="Times New Roman" panose="02020603050405020304" pitchFamily="18" charset="0"/>
              </a:defRPr>
            </a:lvl1pPr>
          </a:lstStyle>
          <a:p>
            <a:r>
              <a:rPr lang="en-GB" sz="1100" b="0"/>
              <a:t>We have applied this colour code to the PROSPECTS pillars for the Integrated Framework:</a:t>
            </a:r>
            <a:endParaRPr lang="en-US" sz="1100" b="0"/>
          </a:p>
        </p:txBody>
      </p:sp>
      <p:sp>
        <p:nvSpPr>
          <p:cNvPr id="5" name="Rectangle 4">
            <a:extLst>
              <a:ext uri="{FF2B5EF4-FFF2-40B4-BE49-F238E27FC236}">
                <a16:creationId xmlns:a16="http://schemas.microsoft.com/office/drawing/2014/main" id="{A15B3603-B3AF-C1D0-08E2-94AA2A12B383}"/>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6" name="TextBox 5">
            <a:extLst>
              <a:ext uri="{FF2B5EF4-FFF2-40B4-BE49-F238E27FC236}">
                <a16:creationId xmlns:a16="http://schemas.microsoft.com/office/drawing/2014/main" id="{821A1B26-ED1C-15C2-314E-5F2F0B4CE06A}"/>
              </a:ext>
            </a:extLst>
          </p:cNvPr>
          <p:cNvSpPr txBox="1"/>
          <p:nvPr/>
        </p:nvSpPr>
        <p:spPr>
          <a:xfrm>
            <a:off x="243005" y="163769"/>
            <a:ext cx="1363374" cy="191271"/>
          </a:xfrm>
          <a:prstGeom prst="rect">
            <a:avLst/>
          </a:prstGeom>
          <a:solidFill>
            <a:srgbClr val="15A6EA"/>
          </a:solidFill>
        </p:spPr>
        <p:txBody>
          <a:bodyPr wrap="square" lIns="24860" tIns="0" rIns="24860" bIns="0" rtlCol="0">
            <a:spAutoFit/>
          </a:bodyPr>
          <a:lstStyle/>
          <a:p>
            <a:r>
              <a:rPr lang="en-GB" sz="1243">
                <a:solidFill>
                  <a:schemeClr val="bg1"/>
                </a:solidFill>
                <a:latin typeface="Helvetica" pitchFamily="2" charset="0"/>
              </a:rPr>
              <a:t>COLOR CODING</a:t>
            </a:r>
          </a:p>
        </p:txBody>
      </p:sp>
      <p:sp>
        <p:nvSpPr>
          <p:cNvPr id="7" name="Rectangle 6">
            <a:extLst>
              <a:ext uri="{FF2B5EF4-FFF2-40B4-BE49-F238E27FC236}">
                <a16:creationId xmlns:a16="http://schemas.microsoft.com/office/drawing/2014/main" id="{D1D48426-D08C-85F1-BCAF-93D81CDC0302}"/>
              </a:ext>
            </a:extLst>
          </p:cNvPr>
          <p:cNvSpPr/>
          <p:nvPr/>
        </p:nvSpPr>
        <p:spPr>
          <a:xfrm>
            <a:off x="443473" y="1180373"/>
            <a:ext cx="1404000" cy="144000"/>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1 Education</a:t>
            </a:r>
          </a:p>
        </p:txBody>
      </p:sp>
      <p:sp>
        <p:nvSpPr>
          <p:cNvPr id="8" name="Rectangle 7">
            <a:extLst>
              <a:ext uri="{FF2B5EF4-FFF2-40B4-BE49-F238E27FC236}">
                <a16:creationId xmlns:a16="http://schemas.microsoft.com/office/drawing/2014/main" id="{39BD2B62-422E-1625-528B-2157693CAD4C}"/>
              </a:ext>
            </a:extLst>
          </p:cNvPr>
          <p:cNvSpPr/>
          <p:nvPr/>
        </p:nvSpPr>
        <p:spPr>
          <a:xfrm>
            <a:off x="443473" y="1352530"/>
            <a:ext cx="1404000" cy="144000"/>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2 Economic</a:t>
            </a:r>
          </a:p>
        </p:txBody>
      </p:sp>
      <p:sp>
        <p:nvSpPr>
          <p:cNvPr id="9" name="Rectangle 8">
            <a:extLst>
              <a:ext uri="{FF2B5EF4-FFF2-40B4-BE49-F238E27FC236}">
                <a16:creationId xmlns:a16="http://schemas.microsoft.com/office/drawing/2014/main" id="{2E736B59-AE66-D685-2A2C-F00C43074845}"/>
              </a:ext>
            </a:extLst>
          </p:cNvPr>
          <p:cNvSpPr/>
          <p:nvPr/>
        </p:nvSpPr>
        <p:spPr>
          <a:xfrm>
            <a:off x="443473" y="1524687"/>
            <a:ext cx="1404000" cy="144000"/>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3 Protection</a:t>
            </a:r>
          </a:p>
        </p:txBody>
      </p:sp>
      <p:sp>
        <p:nvSpPr>
          <p:cNvPr id="10" name="Rectangle 9">
            <a:extLst>
              <a:ext uri="{FF2B5EF4-FFF2-40B4-BE49-F238E27FC236}">
                <a16:creationId xmlns:a16="http://schemas.microsoft.com/office/drawing/2014/main" id="{5A06DADF-1F54-E789-D1F6-2ED49C981BBF}"/>
              </a:ext>
            </a:extLst>
          </p:cNvPr>
          <p:cNvSpPr/>
          <p:nvPr/>
        </p:nvSpPr>
        <p:spPr>
          <a:xfrm>
            <a:off x="443473" y="1696845"/>
            <a:ext cx="1404000" cy="14400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a:latin typeface="Helvetica" panose="020B0604020202020204" pitchFamily="34" charset="0"/>
                <a:cs typeface="Helvetica" panose="020B0604020202020204" pitchFamily="34" charset="0"/>
              </a:rPr>
              <a:t>TOC Pillar 4 Infrastructure</a:t>
            </a:r>
          </a:p>
        </p:txBody>
      </p:sp>
      <p:sp>
        <p:nvSpPr>
          <p:cNvPr id="11" name="docshape33">
            <a:extLst>
              <a:ext uri="{FF2B5EF4-FFF2-40B4-BE49-F238E27FC236}">
                <a16:creationId xmlns:a16="http://schemas.microsoft.com/office/drawing/2014/main" id="{4D99F8D4-2B7D-C1AA-5393-F3C21D202A1F}"/>
              </a:ext>
            </a:extLst>
          </p:cNvPr>
          <p:cNvSpPr txBox="1">
            <a:spLocks/>
          </p:cNvSpPr>
          <p:nvPr/>
        </p:nvSpPr>
        <p:spPr bwMode="auto">
          <a:xfrm>
            <a:off x="5005581" y="2121677"/>
            <a:ext cx="1246937" cy="1033415"/>
          </a:xfrm>
          <a:prstGeom prst="rect">
            <a:avLst/>
          </a:prstGeom>
          <a:solidFill>
            <a:srgbClr val="FF9300"/>
          </a:solidFill>
          <a:ln>
            <a:noFill/>
          </a:ln>
        </p:spPr>
        <p:txBody>
          <a:bodyPr rot="0" vert="horz" wrap="square" lIns="0" tIns="0" rIns="0" bIns="0" anchor="t" anchorCtr="0" upright="1">
            <a:noAutofit/>
          </a:bodyPr>
          <a:lstStyle/>
          <a:p>
            <a:pPr>
              <a:spcAft>
                <a:spcPts val="1500"/>
              </a:spcAft>
            </a:pPr>
            <a:r>
              <a:rPr lang="en-GB" sz="700" b="1">
                <a:solidFill>
                  <a:schemeClr val="bg1"/>
                </a:solidFill>
                <a:effectLst/>
                <a:latin typeface="Poppins" pitchFamily="2" charset="77"/>
                <a:ea typeface="Times New Roman" panose="02020603050405020304" pitchFamily="18" charset="0"/>
                <a:cs typeface="Arial" panose="020B0604020202020204" pitchFamily="34" charset="0"/>
              </a:rPr>
              <a:t>Pillar 2. Economic Inclusion</a:t>
            </a:r>
            <a:r>
              <a:rPr lang="en-GB" sz="700">
                <a:solidFill>
                  <a:schemeClr val="bg1"/>
                </a:solidFill>
                <a:effectLst/>
                <a:latin typeface="Poppins" pitchFamily="2" charset="77"/>
                <a:ea typeface="Times New Roman" panose="02020603050405020304" pitchFamily="18" charset="0"/>
                <a:cs typeface="Arial" panose="020B0604020202020204" pitchFamily="34" charset="0"/>
              </a:rPr>
              <a:t> - Improved livelihoods and expanded economic opportunities for FDPs and HCs, through access to entrepreneurship and employment with dignity.</a:t>
            </a:r>
            <a:endParaRPr lang="en-FR" sz="700">
              <a:solidFill>
                <a:schemeClr val="bg1"/>
              </a:solidFill>
              <a:effectLst/>
              <a:latin typeface="Poppins" pitchFamily="2" charset="77"/>
              <a:ea typeface="Calibri" panose="020F0502020204030204" pitchFamily="34" charset="0"/>
              <a:cs typeface="Arial" panose="020B0604020202020204" pitchFamily="34" charset="0"/>
            </a:endParaRPr>
          </a:p>
          <a:p>
            <a:pPr marR="11430">
              <a:lnSpc>
                <a:spcPts val="1080"/>
              </a:lnSpc>
              <a:spcBef>
                <a:spcPts val="105"/>
              </a:spcBef>
              <a:spcAft>
                <a:spcPts val="600"/>
              </a:spcAft>
            </a:pPr>
            <a:r>
              <a:rPr lang="en-GB" sz="700">
                <a:solidFill>
                  <a:schemeClr val="bg1"/>
                </a:solidFill>
                <a:effectLst/>
                <a:latin typeface="Poppins" pitchFamily="2" charset="77"/>
                <a:ea typeface="Calibri" panose="020F0502020204030204" pitchFamily="34" charset="0"/>
                <a:cs typeface="Arial" panose="020B0604020202020204" pitchFamily="34" charset="0"/>
              </a:rPr>
              <a:t> </a:t>
            </a:r>
            <a:endParaRPr lang="en-FR" sz="700">
              <a:solidFill>
                <a:schemeClr val="bg1"/>
              </a:solidFill>
              <a:effectLst/>
              <a:latin typeface="Poppins" pitchFamily="2" charset="77"/>
              <a:ea typeface="Calibri" panose="020F0502020204030204" pitchFamily="34" charset="0"/>
              <a:cs typeface="Arial" panose="020B0604020202020204" pitchFamily="34" charset="0"/>
            </a:endParaRPr>
          </a:p>
        </p:txBody>
      </p:sp>
      <p:sp>
        <p:nvSpPr>
          <p:cNvPr id="12" name="docshape17">
            <a:extLst>
              <a:ext uri="{FF2B5EF4-FFF2-40B4-BE49-F238E27FC236}">
                <a16:creationId xmlns:a16="http://schemas.microsoft.com/office/drawing/2014/main" id="{FA8EFCCA-5A20-3F93-6045-59ABDF79371E}"/>
              </a:ext>
            </a:extLst>
          </p:cNvPr>
          <p:cNvSpPr txBox="1">
            <a:spLocks/>
          </p:cNvSpPr>
          <p:nvPr/>
        </p:nvSpPr>
        <p:spPr bwMode="auto">
          <a:xfrm>
            <a:off x="4596456" y="3553950"/>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2.1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Improved labour market governance supporting transition to and entry into employment and formalization</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3" name="docshape19">
            <a:extLst>
              <a:ext uri="{FF2B5EF4-FFF2-40B4-BE49-F238E27FC236}">
                <a16:creationId xmlns:a16="http://schemas.microsoft.com/office/drawing/2014/main" id="{05375D90-181C-E446-987D-8CFED0DB17EE}"/>
              </a:ext>
            </a:extLst>
          </p:cNvPr>
          <p:cNvSpPr txBox="1">
            <a:spLocks/>
          </p:cNvSpPr>
          <p:nvPr/>
        </p:nvSpPr>
        <p:spPr bwMode="auto">
          <a:xfrm>
            <a:off x="4596417" y="4025177"/>
            <a:ext cx="1178307" cy="620964"/>
          </a:xfrm>
          <a:prstGeom prst="rect">
            <a:avLst/>
          </a:prstGeom>
          <a:solidFill>
            <a:srgbClr val="FF9300"/>
          </a:solidFill>
          <a:ln>
            <a:noFill/>
          </a:ln>
        </p:spPr>
        <p:txBody>
          <a:bodyPr rot="0" vert="horz" wrap="square" lIns="0" tIns="0" rIns="0" bIns="0" anchor="t" anchorCtr="0" upright="1">
            <a:noAutofit/>
          </a:bodyPr>
          <a:lstStyle/>
          <a:p>
            <a:pPr>
              <a:lnSpc>
                <a:spcPct val="98000"/>
              </a:lnSpc>
              <a:spcBef>
                <a:spcPts val="30"/>
              </a:spcBef>
            </a:pP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2.2 Increased Private Sector or Public investment and enhanced business environment for creating economic</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opportunities</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2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forcibly displaced and host communities</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4" name="docshape20">
            <a:extLst>
              <a:ext uri="{FF2B5EF4-FFF2-40B4-BE49-F238E27FC236}">
                <a16:creationId xmlns:a16="http://schemas.microsoft.com/office/drawing/2014/main" id="{C78201BB-B83C-9F90-9486-3EC49F6555F3}"/>
              </a:ext>
            </a:extLst>
          </p:cNvPr>
          <p:cNvSpPr txBox="1">
            <a:spLocks/>
          </p:cNvSpPr>
          <p:nvPr/>
        </p:nvSpPr>
        <p:spPr bwMode="auto">
          <a:xfrm>
            <a:off x="4596456" y="4731095"/>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2.3 </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Increased access</a:t>
            </a:r>
            <a:r>
              <a:rPr lang="en-US" sz="600" spc="-5">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to finance,</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a:p>
            <a:pPr>
              <a:lnSpc>
                <a:spcPct val="98000"/>
              </a:lnSpc>
            </a:pP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business</a:t>
            </a:r>
            <a:r>
              <a:rPr lang="en-US" sz="600" spc="-6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development</a:t>
            </a:r>
            <a:r>
              <a:rPr lang="en-US" sz="600" spc="-6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and entrepreneurial</a:t>
            </a:r>
            <a:r>
              <a:rPr lang="en-US" sz="600" spc="-65">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support</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5" name="docshape24">
            <a:extLst>
              <a:ext uri="{FF2B5EF4-FFF2-40B4-BE49-F238E27FC236}">
                <a16:creationId xmlns:a16="http://schemas.microsoft.com/office/drawing/2014/main" id="{AFF891DA-90CD-C85D-2B62-63158A49D934}"/>
              </a:ext>
            </a:extLst>
          </p:cNvPr>
          <p:cNvSpPr txBox="1">
            <a:spLocks/>
          </p:cNvSpPr>
          <p:nvPr/>
        </p:nvSpPr>
        <p:spPr bwMode="auto">
          <a:xfrm>
            <a:off x="4596417" y="5269341"/>
            <a:ext cx="1178307" cy="49943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a:solidFill>
                  <a:schemeClr val="bg1"/>
                </a:solidFill>
                <a:effectLst/>
                <a:latin typeface="Verdana" panose="020B0604030504040204" pitchFamily="34" charset="0"/>
                <a:ea typeface="Verdana" panose="020B0604030504040204" pitchFamily="34" charset="0"/>
                <a:cs typeface="Verdana" panose="020B0604030504040204" pitchFamily="34" charset="0"/>
              </a:rPr>
              <a:t>2.4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Enhanced</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capacity</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to</a:t>
            </a:r>
            <a:r>
              <a:rPr lang="en-US" sz="600" spc="-1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protect rights at work and promote safe and secure working environments</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all</a:t>
            </a:r>
            <a:r>
              <a:rPr lang="en-US" sz="600" spc="-5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a:solidFill>
                  <a:schemeClr val="bg1"/>
                </a:solidFill>
                <a:effectLst/>
                <a:latin typeface="Verdana" panose="020B0604030504040204" pitchFamily="34" charset="0"/>
                <a:ea typeface="Verdana" panose="020B0604030504040204" pitchFamily="34" charset="0"/>
                <a:cs typeface="Verdana" panose="020B0604030504040204" pitchFamily="34" charset="0"/>
              </a:rPr>
              <a:t>workers</a:t>
            </a:r>
            <a:endParaRPr lang="en-FR" sz="105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20" name="docshape35">
            <a:extLst>
              <a:ext uri="{FF2B5EF4-FFF2-40B4-BE49-F238E27FC236}">
                <a16:creationId xmlns:a16="http://schemas.microsoft.com/office/drawing/2014/main" id="{9BF4D25F-C8A4-31F3-DF38-F10DB711F5D2}"/>
              </a:ext>
            </a:extLst>
          </p:cNvPr>
          <p:cNvSpPr txBox="1">
            <a:spLocks/>
          </p:cNvSpPr>
          <p:nvPr/>
        </p:nvSpPr>
        <p:spPr bwMode="auto">
          <a:xfrm>
            <a:off x="8069563" y="2121678"/>
            <a:ext cx="1246937" cy="975750"/>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1080"/>
              </a:lnSpc>
              <a:spcBef>
                <a:spcPts val="105"/>
              </a:spcBef>
            </a:pPr>
            <a:r>
              <a:rPr lang="en-US" sz="700">
                <a:solidFill>
                  <a:srgbClr val="FFFFFF"/>
                </a:solidFill>
                <a:effectLst/>
                <a:latin typeface="Arial Black" panose="020B0604020202020204" pitchFamily="34" charset="0"/>
                <a:ea typeface="Verdana" panose="020B0604030504040204" pitchFamily="34" charset="0"/>
                <a:cs typeface="Verdana" panose="020B0604030504040204" pitchFamily="34" charset="0"/>
              </a:rPr>
              <a:t>Pillar 4. Critical </a:t>
            </a:r>
            <a:r>
              <a:rPr lang="en-US" sz="700" spc="-20">
                <a:solidFill>
                  <a:srgbClr val="FFFFFF"/>
                </a:solidFill>
                <a:effectLst/>
                <a:latin typeface="Arial Black" panose="020B0604020202020204" pitchFamily="34" charset="0"/>
                <a:ea typeface="Verdana" panose="020B0604030504040204" pitchFamily="34" charset="0"/>
                <a:cs typeface="Verdana" panose="020B0604030504040204" pitchFamily="34" charset="0"/>
              </a:rPr>
              <a:t>Infrastructure:</a:t>
            </a:r>
            <a:r>
              <a:rPr lang="en-US" sz="700" spc="-65">
                <a:solidFill>
                  <a:srgbClr val="FFFFFF"/>
                </a:solidFill>
                <a:effectLst/>
                <a:latin typeface="Arial Black" panose="020B0604020202020204" pitchFamily="34" charset="0"/>
                <a:ea typeface="Verdana" panose="020B0604030504040204" pitchFamily="34" charset="0"/>
                <a:cs typeface="Verdana" panose="020B0604030504040204" pitchFamily="34" charset="0"/>
              </a:rPr>
              <a:t>  </a:t>
            </a:r>
            <a:r>
              <a:rPr lang="en-US" sz="700" spc="-2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a:t>
            </a:r>
            <a:r>
              <a:rPr lang="en-US" sz="700">
                <a:solidFill>
                  <a:srgbClr val="FFFFFF"/>
                </a:solidFill>
                <a:effectLst/>
                <a:latin typeface="Verdana" panose="020B0604030504040204" pitchFamily="34" charset="0"/>
                <a:ea typeface="Verdana" panose="020B0604030504040204" pitchFamily="34" charset="0"/>
                <a:cs typeface="Verdana" panose="020B0604030504040204" pitchFamily="34" charset="0"/>
              </a:rPr>
              <a:t>services, facilities, and information</a:t>
            </a:r>
            <a:r>
              <a:rPr lang="en-US" sz="700" spc="-5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700">
                <a:solidFill>
                  <a:srgbClr val="FFFFFF"/>
                </a:solidFill>
                <a:effectLst/>
                <a:latin typeface="Verdana" panose="020B0604030504040204" pitchFamily="34" charset="0"/>
                <a:ea typeface="Verdana" panose="020B0604030504040204" pitchFamily="34" charset="0"/>
                <a:cs typeface="Verdana" panose="020B0604030504040204" pitchFamily="34" charset="0"/>
              </a:rPr>
              <a:t>systems essential to forcibly displaced and host </a:t>
            </a:r>
            <a:r>
              <a:rPr lang="en-US" sz="700" spc="-1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FR" sz="1000">
              <a:effectLst/>
              <a:latin typeface="Verdana" panose="020B0604030504040204" pitchFamily="34" charset="0"/>
              <a:ea typeface="Verdana" panose="020B0604030504040204" pitchFamily="34" charset="0"/>
              <a:cs typeface="Verdana" panose="020B0604030504040204" pitchFamily="34" charset="0"/>
            </a:endParaRPr>
          </a:p>
        </p:txBody>
      </p:sp>
      <p:sp>
        <p:nvSpPr>
          <p:cNvPr id="22" name="docshape23">
            <a:extLst>
              <a:ext uri="{FF2B5EF4-FFF2-40B4-BE49-F238E27FC236}">
                <a16:creationId xmlns:a16="http://schemas.microsoft.com/office/drawing/2014/main" id="{200972E7-ABC6-6489-2E23-B3E643AF56C6}"/>
              </a:ext>
            </a:extLst>
          </p:cNvPr>
          <p:cNvSpPr txBox="1">
            <a:spLocks/>
          </p:cNvSpPr>
          <p:nvPr/>
        </p:nvSpPr>
        <p:spPr bwMode="auto">
          <a:xfrm>
            <a:off x="8069563" y="3604600"/>
            <a:ext cx="1178307" cy="2164178"/>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845"/>
              </a:lnSpc>
              <a:spcBef>
                <a:spcPts val="2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4.1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WASH</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facilities by</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refugees</a:t>
            </a: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host</a:t>
            </a: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spc="-1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FR" sz="1000">
              <a:effectLst/>
              <a:latin typeface="Verdana" panose="020B0604030504040204" pitchFamily="34" charset="0"/>
              <a:ea typeface="Verdana" panose="020B0604030504040204" pitchFamily="34" charset="0"/>
              <a:cs typeface="Verdana" panose="020B0604030504040204" pitchFamily="34" charset="0"/>
            </a:endParaRPr>
          </a:p>
          <a:p>
            <a:r>
              <a:rPr lang="en-US" sz="700" b="1">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spcBef>
                <a:spcPts val="50"/>
              </a:spcBef>
            </a:pPr>
            <a:b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4.2 E</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nhanced management, capacity, and sustainability for critical infrastructure</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b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4.3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quality</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 affordable</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housing by</a:t>
            </a:r>
            <a:r>
              <a:rPr lang="en-US" sz="500" b="1" spc="-40">
                <a:solidFill>
                  <a:srgbClr val="FFFFFF"/>
                </a:solidFill>
                <a:effectLst/>
                <a:latin typeface="Verdana" panose="020B0604030504040204" pitchFamily="34" charset="0"/>
                <a:ea typeface="Verdana" panose="020B0604030504040204" pitchFamily="34" charset="0"/>
                <a:cs typeface="Verdana" panose="020B0604030504040204" pitchFamily="34" charset="0"/>
              </a:rPr>
              <a:t> FDPs and HCs</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FR" sz="100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25"/>
              </a:spcBef>
            </a:pPr>
            <a:r>
              <a:rPr lang="en-US" sz="500" b="1" spc="-25">
                <a:solidFill>
                  <a:srgbClr val="FFFFFF"/>
                </a:solidFill>
                <a:effectLst/>
                <a:latin typeface="Verdana" panose="020B0604030504040204" pitchFamily="34" charset="0"/>
                <a:ea typeface="Verdana" panose="020B0604030504040204" pitchFamily="34" charset="0"/>
                <a:cs typeface="Verdana" panose="020B0604030504040204" pitchFamily="34" charset="0"/>
              </a:rPr>
              <a:t>4.4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inclusive</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access to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digital</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connectivity</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a:solidFill>
                  <a:srgbClr val="FFFFFF"/>
                </a:solidFill>
                <a:effectLst/>
                <a:latin typeface="Verdana" panose="020B0604030504040204" pitchFamily="34" charset="0"/>
                <a:ea typeface="Verdana" panose="020B0604030504040204" pitchFamily="34" charset="0"/>
                <a:cs typeface="Verdana" panose="020B0604030504040204" pitchFamily="34" charset="0"/>
              </a:rPr>
              <a:t>and internet</a:t>
            </a:r>
            <a:r>
              <a:rPr lang="en-US" sz="500" b="1" spc="-65">
                <a:solidFill>
                  <a:srgbClr val="FFFFFF"/>
                </a:solidFill>
                <a:effectLst/>
                <a:latin typeface="Verdana" panose="020B0604030504040204" pitchFamily="34" charset="0"/>
                <a:ea typeface="Verdana" panose="020B0604030504040204" pitchFamily="34" charset="0"/>
                <a:cs typeface="Verdana" panose="020B0604030504040204" pitchFamily="34" charset="0"/>
              </a:rPr>
              <a:t> for FDPs and HCs</a:t>
            </a:r>
            <a:endParaRPr lang="en-FR" sz="1000">
              <a:effectLst/>
              <a:latin typeface="Verdana" panose="020B0604030504040204" pitchFamily="34" charset="0"/>
              <a:ea typeface="Verdana" panose="020B0604030504040204" pitchFamily="34" charset="0"/>
              <a:cs typeface="Verdana" panose="020B0604030504040204" pitchFamily="34" charset="0"/>
            </a:endParaRPr>
          </a:p>
        </p:txBody>
      </p:sp>
      <p:sp>
        <p:nvSpPr>
          <p:cNvPr id="23" name="Freeform 22">
            <a:extLst>
              <a:ext uri="{FF2B5EF4-FFF2-40B4-BE49-F238E27FC236}">
                <a16:creationId xmlns:a16="http://schemas.microsoft.com/office/drawing/2014/main" id="{FBBE9EB8-9842-3E53-3196-3F216635A70D}"/>
              </a:ext>
            </a:extLst>
          </p:cNvPr>
          <p:cNvSpPr/>
          <p:nvPr/>
        </p:nvSpPr>
        <p:spPr>
          <a:xfrm rot="17160930" flipH="1">
            <a:off x="2115404" y="-85876"/>
            <a:ext cx="101413" cy="88183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54378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4C56C-93FE-6788-6355-6BE865ED4F6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6ACD4F02-8429-00D2-8C2F-88CE2BDECC62}"/>
              </a:ext>
            </a:extLst>
          </p:cNvPr>
          <p:cNvPicPr>
            <a:picLocks noChangeAspect="1"/>
          </p:cNvPicPr>
          <p:nvPr/>
        </p:nvPicPr>
        <p:blipFill>
          <a:blip r:embed="rId2"/>
          <a:stretch>
            <a:fillRect/>
          </a:stretch>
        </p:blipFill>
        <p:spPr>
          <a:xfrm>
            <a:off x="3229989" y="1465778"/>
            <a:ext cx="5578684" cy="3856313"/>
          </a:xfrm>
          <a:prstGeom prst="rect">
            <a:avLst/>
          </a:prstGeom>
        </p:spPr>
      </p:pic>
      <p:sp>
        <p:nvSpPr>
          <p:cNvPr id="1460" name="Rectangle 1459">
            <a:extLst>
              <a:ext uri="{FF2B5EF4-FFF2-40B4-BE49-F238E27FC236}">
                <a16:creationId xmlns:a16="http://schemas.microsoft.com/office/drawing/2014/main" id="{6285F04A-269F-453E-D47B-4A0F29377DE7}"/>
              </a:ext>
            </a:extLst>
          </p:cNvPr>
          <p:cNvSpPr/>
          <p:nvPr/>
        </p:nvSpPr>
        <p:spPr>
          <a:xfrm>
            <a:off x="289654" y="-83899"/>
            <a:ext cx="2251712" cy="635296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descr="unicef-logo-vector | Le Monde des ados">
            <a:extLst>
              <a:ext uri="{FF2B5EF4-FFF2-40B4-BE49-F238E27FC236}">
                <a16:creationId xmlns:a16="http://schemas.microsoft.com/office/drawing/2014/main" id="{D3064D5A-8DBC-5C49-1774-810CA6B038E7}"/>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076761" y="-86401"/>
            <a:ext cx="775445" cy="5505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CBD2C24-9338-B008-6D5B-13891327F393}"/>
              </a:ext>
            </a:extLst>
          </p:cNvPr>
          <p:cNvSpPr/>
          <p:nvPr/>
        </p:nvSpPr>
        <p:spPr>
          <a:xfrm>
            <a:off x="0" y="-407707"/>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latin typeface="Helvetica" pitchFamily="2" charset="0"/>
            </a:endParaRPr>
          </a:p>
        </p:txBody>
      </p:sp>
      <p:pic>
        <p:nvPicPr>
          <p:cNvPr id="4" name="Picture 4" descr="Artival Research &amp; Evaluation">
            <a:extLst>
              <a:ext uri="{FF2B5EF4-FFF2-40B4-BE49-F238E27FC236}">
                <a16:creationId xmlns:a16="http://schemas.microsoft.com/office/drawing/2014/main" id="{B2534A56-59D7-366B-6BE4-3035987A5CF9}"/>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9320983" y="6563906"/>
            <a:ext cx="527755" cy="2144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97B0B9E-14E3-9BA0-BEBA-B9BF1ED483A6}"/>
              </a:ext>
            </a:extLst>
          </p:cNvPr>
          <p:cNvSpPr txBox="1"/>
          <p:nvPr/>
        </p:nvSpPr>
        <p:spPr>
          <a:xfrm>
            <a:off x="243004" y="163768"/>
            <a:ext cx="3645255" cy="191271"/>
          </a:xfrm>
          <a:prstGeom prst="rect">
            <a:avLst/>
          </a:prstGeom>
          <a:solidFill>
            <a:srgbClr val="15A6EA"/>
          </a:solidFill>
        </p:spPr>
        <p:txBody>
          <a:bodyPr wrap="square" lIns="24860" tIns="0" rIns="24860" bIns="0" rtlCol="0">
            <a:spAutoFit/>
          </a:bodyPr>
          <a:lstStyle/>
          <a:p>
            <a:r>
              <a:rPr lang="en-GB" sz="1243">
                <a:solidFill>
                  <a:schemeClr val="bg1"/>
                </a:solidFill>
                <a:latin typeface="Helvetica" pitchFamily="2" charset="0"/>
              </a:rPr>
              <a:t>ELEMENTS INTEGRATED IN THIS FRAMEWORK</a:t>
            </a:r>
          </a:p>
        </p:txBody>
      </p:sp>
      <p:pic>
        <p:nvPicPr>
          <p:cNvPr id="5" name="Picture 4" descr="A screenshot of a computer&#10;&#10;Description automatically generated">
            <a:extLst>
              <a:ext uri="{FF2B5EF4-FFF2-40B4-BE49-F238E27FC236}">
                <a16:creationId xmlns:a16="http://schemas.microsoft.com/office/drawing/2014/main" id="{BDD5890D-5052-CA8F-71F1-2A3D0AFF32A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12290" y="414222"/>
            <a:ext cx="1315446" cy="983839"/>
          </a:xfrm>
          <a:prstGeom prst="rect">
            <a:avLst/>
          </a:prstGeom>
          <a:effectLst>
            <a:outerShdw blurRad="50800" dist="38100" dir="2700000" algn="tl" rotWithShape="0">
              <a:prstClr val="black">
                <a:alpha val="40000"/>
              </a:prstClr>
            </a:outerShdw>
          </a:effectLst>
        </p:spPr>
      </p:pic>
      <p:pic>
        <p:nvPicPr>
          <p:cNvPr id="1409" name="Picture 1408" descr="A screenshot of a computer&#10;&#10;Description automatically generated">
            <a:extLst>
              <a:ext uri="{FF2B5EF4-FFF2-40B4-BE49-F238E27FC236}">
                <a16:creationId xmlns:a16="http://schemas.microsoft.com/office/drawing/2014/main" id="{B4DFB109-956D-C9F3-D80A-E07194F7B36C}"/>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47420" y="2056087"/>
            <a:ext cx="2155942" cy="1052110"/>
          </a:xfrm>
          <a:prstGeom prst="rect">
            <a:avLst/>
          </a:prstGeom>
          <a:ln>
            <a:noFill/>
          </a:ln>
          <a:effectLst>
            <a:outerShdw blurRad="292100" dist="139700" dir="2700000" algn="tl" rotWithShape="0">
              <a:srgbClr val="333333">
                <a:alpha val="65000"/>
              </a:srgbClr>
            </a:outerShdw>
          </a:effectLst>
        </p:spPr>
      </p:pic>
      <p:sp>
        <p:nvSpPr>
          <p:cNvPr id="1411" name="TextBox 1410">
            <a:extLst>
              <a:ext uri="{FF2B5EF4-FFF2-40B4-BE49-F238E27FC236}">
                <a16:creationId xmlns:a16="http://schemas.microsoft.com/office/drawing/2014/main" id="{FC54ED8B-9EBF-120A-6DFA-7F343E45C1EB}"/>
              </a:ext>
            </a:extLst>
          </p:cNvPr>
          <p:cNvSpPr txBox="1"/>
          <p:nvPr/>
        </p:nvSpPr>
        <p:spPr>
          <a:xfrm>
            <a:off x="1008224" y="2459912"/>
            <a:ext cx="1712915"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Programme portfolio</a:t>
            </a:r>
            <a:endParaRPr lang="en-FR" sz="1000" kern="100">
              <a:effectLst/>
              <a:latin typeface="Helvetica" pitchFamily="2" charset="0"/>
              <a:ea typeface="Aptos" panose="020B0004020202020204" pitchFamily="34" charset="0"/>
              <a:cs typeface="Times New Roman" panose="02020603050405020304" pitchFamily="18" charset="0"/>
            </a:endParaRPr>
          </a:p>
        </p:txBody>
      </p:sp>
      <p:sp>
        <p:nvSpPr>
          <p:cNvPr id="1413" name="TextBox 1412">
            <a:extLst>
              <a:ext uri="{FF2B5EF4-FFF2-40B4-BE49-F238E27FC236}">
                <a16:creationId xmlns:a16="http://schemas.microsoft.com/office/drawing/2014/main" id="{97723B80-73A5-0DF0-D1C7-8121B8E48A44}"/>
              </a:ext>
            </a:extLst>
          </p:cNvPr>
          <p:cNvSpPr txBox="1"/>
          <p:nvPr/>
        </p:nvSpPr>
        <p:spPr>
          <a:xfrm>
            <a:off x="1392194" y="891214"/>
            <a:ext cx="772547"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err="1">
                <a:latin typeface="Helvetica" pitchFamily="2" charset="0"/>
                <a:ea typeface="Aptos" panose="020B0004020202020204" pitchFamily="34" charset="0"/>
                <a:cs typeface="Times New Roman" panose="02020603050405020304" pitchFamily="18" charset="0"/>
              </a:rPr>
              <a:t>ToC</a:t>
            </a:r>
            <a:r>
              <a:rPr lang="en-GB" sz="1000" b="1" kern="100">
                <a:latin typeface="Helvetica" pitchFamily="2" charset="0"/>
                <a:ea typeface="Aptos" panose="020B0004020202020204" pitchFamily="34" charset="0"/>
                <a:cs typeface="Times New Roman" panose="02020603050405020304" pitchFamily="18" charset="0"/>
              </a:rPr>
              <a:t> Global</a:t>
            </a:r>
            <a:endParaRPr lang="en-FR" sz="1000" kern="100">
              <a:effectLst/>
              <a:latin typeface="Helvetica" pitchFamily="2" charset="0"/>
              <a:ea typeface="Aptos" panose="020B0004020202020204" pitchFamily="34" charset="0"/>
              <a:cs typeface="Times New Roman" panose="02020603050405020304" pitchFamily="18" charset="0"/>
            </a:endParaRPr>
          </a:p>
        </p:txBody>
      </p:sp>
      <p:pic>
        <p:nvPicPr>
          <p:cNvPr id="1423" name="Picture 1422">
            <a:extLst>
              <a:ext uri="{FF2B5EF4-FFF2-40B4-BE49-F238E27FC236}">
                <a16:creationId xmlns:a16="http://schemas.microsoft.com/office/drawing/2014/main" id="{5AA796B8-1988-5292-D7F0-D9FF59561CBA}"/>
              </a:ext>
            </a:extLst>
          </p:cNvPr>
          <p:cNvPicPr>
            <a:picLocks noChangeAspect="1"/>
          </p:cNvPicPr>
          <p:nvPr/>
        </p:nvPicPr>
        <p:blipFill>
          <a:blip r:embed="rId7"/>
          <a:stretch>
            <a:fillRect/>
          </a:stretch>
        </p:blipFill>
        <p:spPr>
          <a:xfrm>
            <a:off x="683622" y="3492295"/>
            <a:ext cx="1640998" cy="1414500"/>
          </a:xfrm>
          <a:prstGeom prst="rect">
            <a:avLst/>
          </a:prstGeom>
          <a:solidFill>
            <a:schemeClr val="bg1"/>
          </a:solidFill>
          <a:ln>
            <a:noFill/>
          </a:ln>
          <a:effectLst>
            <a:outerShdw blurRad="292100" dist="139700" dir="2700000" algn="tl" rotWithShape="0">
              <a:srgbClr val="333333">
                <a:alpha val="65000"/>
              </a:srgbClr>
            </a:outerShdw>
          </a:effectLst>
        </p:spPr>
      </p:pic>
      <p:pic>
        <p:nvPicPr>
          <p:cNvPr id="1428" name="Picture 1427" descr="A document with text and numbers&#10;&#10;Description automatically generated">
            <a:extLst>
              <a:ext uri="{FF2B5EF4-FFF2-40B4-BE49-F238E27FC236}">
                <a16:creationId xmlns:a16="http://schemas.microsoft.com/office/drawing/2014/main" id="{B1790012-B3B1-C4E0-7AB4-D7713DC25CBC}"/>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393659" y="5220464"/>
            <a:ext cx="1762567" cy="1326749"/>
          </a:xfrm>
          <a:prstGeom prst="rect">
            <a:avLst/>
          </a:prstGeom>
          <a:ln>
            <a:noFill/>
          </a:ln>
          <a:effectLst>
            <a:outerShdw blurRad="292100" dist="139700" dir="2700000" algn="tl" rotWithShape="0">
              <a:srgbClr val="333333">
                <a:alpha val="65000"/>
              </a:srgbClr>
            </a:outerShdw>
          </a:effectLst>
        </p:spPr>
      </p:pic>
      <p:sp>
        <p:nvSpPr>
          <p:cNvPr id="1429" name="TextBox 1428">
            <a:extLst>
              <a:ext uri="{FF2B5EF4-FFF2-40B4-BE49-F238E27FC236}">
                <a16:creationId xmlns:a16="http://schemas.microsoft.com/office/drawing/2014/main" id="{8FA8CEDB-A325-535E-6718-5AF175769F86}"/>
              </a:ext>
            </a:extLst>
          </p:cNvPr>
          <p:cNvSpPr txBox="1"/>
          <p:nvPr/>
        </p:nvSpPr>
        <p:spPr>
          <a:xfrm>
            <a:off x="1152336" y="5630476"/>
            <a:ext cx="1712915"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Multi-annual targets</a:t>
            </a:r>
          </a:p>
        </p:txBody>
      </p:sp>
      <p:sp>
        <p:nvSpPr>
          <p:cNvPr id="1430" name="TextBox 1429">
            <a:extLst>
              <a:ext uri="{FF2B5EF4-FFF2-40B4-BE49-F238E27FC236}">
                <a16:creationId xmlns:a16="http://schemas.microsoft.com/office/drawing/2014/main" id="{7E071C33-ED1C-F25E-4452-6306F6741541}"/>
              </a:ext>
            </a:extLst>
          </p:cNvPr>
          <p:cNvSpPr txBox="1"/>
          <p:nvPr/>
        </p:nvSpPr>
        <p:spPr>
          <a:xfrm>
            <a:off x="1466466" y="4196430"/>
            <a:ext cx="1269046"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a:latin typeface="Helvetica" pitchFamily="2" charset="0"/>
                <a:ea typeface="Aptos" panose="020B0004020202020204" pitchFamily="34" charset="0"/>
                <a:cs typeface="Times New Roman" panose="02020603050405020304" pitchFamily="18" charset="0"/>
              </a:rPr>
              <a:t>Policy Matrix</a:t>
            </a:r>
            <a:endParaRPr lang="en-FR" sz="1000" kern="100">
              <a:effectLst/>
              <a:latin typeface="Helvetica" pitchFamily="2" charset="0"/>
              <a:ea typeface="Aptos" panose="020B0004020202020204" pitchFamily="34" charset="0"/>
              <a:cs typeface="Times New Roman" panose="02020603050405020304" pitchFamily="18" charset="0"/>
            </a:endParaRPr>
          </a:p>
        </p:txBody>
      </p:sp>
      <p:cxnSp>
        <p:nvCxnSpPr>
          <p:cNvPr id="1436" name="Straight Arrow Connector 1435">
            <a:extLst>
              <a:ext uri="{FF2B5EF4-FFF2-40B4-BE49-F238E27FC236}">
                <a16:creationId xmlns:a16="http://schemas.microsoft.com/office/drawing/2014/main" id="{F42F384B-6FEA-E7E3-D93E-D0FC942BF933}"/>
              </a:ext>
            </a:extLst>
          </p:cNvPr>
          <p:cNvCxnSpPr>
            <a:cxnSpLocks/>
            <a:stCxn id="1413" idx="3"/>
          </p:cNvCxnSpPr>
          <p:nvPr/>
        </p:nvCxnSpPr>
        <p:spPr>
          <a:xfrm>
            <a:off x="2164741" y="970659"/>
            <a:ext cx="1830389" cy="78358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37" name="Straight Arrow Connector 1436">
            <a:extLst>
              <a:ext uri="{FF2B5EF4-FFF2-40B4-BE49-F238E27FC236}">
                <a16:creationId xmlns:a16="http://schemas.microsoft.com/office/drawing/2014/main" id="{5F130E6E-1CA2-5B8A-4DA5-1E6A99E4C104}"/>
              </a:ext>
            </a:extLst>
          </p:cNvPr>
          <p:cNvCxnSpPr>
            <a:cxnSpLocks/>
          </p:cNvCxnSpPr>
          <p:nvPr/>
        </p:nvCxnSpPr>
        <p:spPr>
          <a:xfrm>
            <a:off x="2719285" y="2658459"/>
            <a:ext cx="2159561" cy="132023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3" name="Straight Arrow Connector 1442">
            <a:extLst>
              <a:ext uri="{FF2B5EF4-FFF2-40B4-BE49-F238E27FC236}">
                <a16:creationId xmlns:a16="http://schemas.microsoft.com/office/drawing/2014/main" id="{704B419F-5406-5393-7579-1D1BE553306F}"/>
              </a:ext>
            </a:extLst>
          </p:cNvPr>
          <p:cNvCxnSpPr>
            <a:cxnSpLocks/>
            <a:stCxn id="1430" idx="3"/>
          </p:cNvCxnSpPr>
          <p:nvPr/>
        </p:nvCxnSpPr>
        <p:spPr>
          <a:xfrm>
            <a:off x="2735512" y="4272766"/>
            <a:ext cx="588698" cy="33678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6" name="Straight Arrow Connector 1445">
            <a:extLst>
              <a:ext uri="{FF2B5EF4-FFF2-40B4-BE49-F238E27FC236}">
                <a16:creationId xmlns:a16="http://schemas.microsoft.com/office/drawing/2014/main" id="{240BF8EA-6187-B3E5-C89C-39BF24C587AB}"/>
              </a:ext>
            </a:extLst>
          </p:cNvPr>
          <p:cNvCxnSpPr>
            <a:cxnSpLocks/>
          </p:cNvCxnSpPr>
          <p:nvPr/>
        </p:nvCxnSpPr>
        <p:spPr>
          <a:xfrm flipV="1">
            <a:off x="2846840" y="4640237"/>
            <a:ext cx="2167017" cy="109726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A44935C8-6A3A-DA44-B82F-9BDA6EA4E128}"/>
              </a:ext>
            </a:extLst>
          </p:cNvPr>
          <p:cNvSpPr txBox="1"/>
          <p:nvPr/>
        </p:nvSpPr>
        <p:spPr>
          <a:xfrm>
            <a:off x="2583600" y="402239"/>
            <a:ext cx="6015870" cy="267061"/>
          </a:xfrm>
          <a:prstGeom prst="rect">
            <a:avLst/>
          </a:prstGeom>
          <a:noFill/>
        </p:spPr>
        <p:txBody>
          <a:bodyPr wrap="square">
            <a:spAutoFit/>
          </a:bodyPr>
          <a:lstStyle>
            <a:defPPr>
              <a:defRPr lang="en-US"/>
            </a:defPPr>
            <a:lvl1pPr lvl="0">
              <a:lnSpc>
                <a:spcPct val="107000"/>
              </a:lnSpc>
              <a:defRPr sz="1000" b="1" kern="100">
                <a:effectLst/>
                <a:latin typeface="Helvetica" pitchFamily="2" charset="0"/>
                <a:ea typeface="Aptos" panose="020B0004020202020204" pitchFamily="34" charset="0"/>
                <a:cs typeface="Times New Roman" panose="02020603050405020304" pitchFamily="18" charset="0"/>
              </a:defRPr>
            </a:lvl1pPr>
          </a:lstStyle>
          <a:p>
            <a:r>
              <a:rPr lang="en-GB" sz="1100" b="0"/>
              <a:t>We have placed the 4 </a:t>
            </a:r>
            <a:r>
              <a:rPr lang="en-GB" sz="1100" b="0">
                <a:solidFill>
                  <a:schemeClr val="bg1"/>
                </a:solidFill>
                <a:highlight>
                  <a:srgbClr val="009EDC"/>
                </a:highlight>
              </a:rPr>
              <a:t>elements</a:t>
            </a:r>
            <a:r>
              <a:rPr lang="en-GB" sz="1100" b="0"/>
              <a:t> in one page:</a:t>
            </a:r>
            <a:endParaRPr lang="en-US" sz="1100" b="0"/>
          </a:p>
        </p:txBody>
      </p:sp>
    </p:spTree>
    <p:extLst>
      <p:ext uri="{BB962C8B-B14F-4D97-AF65-F5344CB8AC3E}">
        <p14:creationId xmlns:p14="http://schemas.microsoft.com/office/powerpoint/2010/main" val="3190211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CF114-CB30-4F77-EC44-CD2641485DB1}"/>
            </a:ext>
          </a:extLst>
        </p:cNvPr>
        <p:cNvGrpSpPr/>
        <p:nvPr/>
      </p:nvGrpSpPr>
      <p:grpSpPr>
        <a:xfrm>
          <a:off x="0" y="0"/>
          <a:ext cx="0" cy="0"/>
          <a:chOff x="0" y="0"/>
          <a:chExt cx="0" cy="0"/>
        </a:xfrm>
      </p:grpSpPr>
      <p:pic>
        <p:nvPicPr>
          <p:cNvPr id="7" name="Picture 6" descr="A screen shot of a chart&#10;&#10;Description automatically generated">
            <a:extLst>
              <a:ext uri="{FF2B5EF4-FFF2-40B4-BE49-F238E27FC236}">
                <a16:creationId xmlns:a16="http://schemas.microsoft.com/office/drawing/2014/main" id="{983C2AE1-05B8-D563-A4C0-DCA35AC7EC50}"/>
              </a:ext>
            </a:extLst>
          </p:cNvPr>
          <p:cNvPicPr>
            <a:picLocks noChangeAspect="1"/>
          </p:cNvPicPr>
          <p:nvPr/>
        </p:nvPicPr>
        <p:blipFill>
          <a:blip r:embed="rId3"/>
          <a:stretch>
            <a:fillRect/>
          </a:stretch>
        </p:blipFill>
        <p:spPr>
          <a:xfrm>
            <a:off x="1984417" y="3454982"/>
            <a:ext cx="2162191" cy="2724170"/>
          </a:xfrm>
          <a:prstGeom prst="rect">
            <a:avLst/>
          </a:prstGeom>
        </p:spPr>
      </p:pic>
      <p:sp>
        <p:nvSpPr>
          <p:cNvPr id="2" name="TextBox 1">
            <a:extLst>
              <a:ext uri="{FF2B5EF4-FFF2-40B4-BE49-F238E27FC236}">
                <a16:creationId xmlns:a16="http://schemas.microsoft.com/office/drawing/2014/main" id="{2717057F-3313-E547-4B45-A90DD28EABD8}"/>
              </a:ext>
            </a:extLst>
          </p:cNvPr>
          <p:cNvSpPr txBox="1"/>
          <p:nvPr/>
        </p:nvSpPr>
        <p:spPr>
          <a:xfrm>
            <a:off x="4777339" y="349088"/>
            <a:ext cx="1936749" cy="369332"/>
          </a:xfrm>
          <a:prstGeom prst="rect">
            <a:avLst/>
          </a:prstGeom>
          <a:noFill/>
        </p:spPr>
        <p:txBody>
          <a:bodyPr wrap="none" rtlCol="0">
            <a:spAutoFit/>
          </a:bodyPr>
          <a:lstStyle/>
          <a:p>
            <a:r>
              <a:rPr lang="en-US">
                <a:solidFill>
                  <a:schemeClr val="tx1">
                    <a:lumMod val="50000"/>
                    <a:lumOff val="50000"/>
                  </a:schemeClr>
                </a:solidFill>
              </a:rPr>
              <a:t>For the next slide:</a:t>
            </a:r>
          </a:p>
        </p:txBody>
      </p:sp>
      <p:sp>
        <p:nvSpPr>
          <p:cNvPr id="3" name="Rectangle 2">
            <a:extLst>
              <a:ext uri="{FF2B5EF4-FFF2-40B4-BE49-F238E27FC236}">
                <a16:creationId xmlns:a16="http://schemas.microsoft.com/office/drawing/2014/main" id="{EFE7B2F9-11C9-B08B-2BF5-8C0EA9DEFFBA}"/>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43"/>
          </a:p>
        </p:txBody>
      </p:sp>
      <p:sp>
        <p:nvSpPr>
          <p:cNvPr id="4" name="TextBox 3">
            <a:extLst>
              <a:ext uri="{FF2B5EF4-FFF2-40B4-BE49-F238E27FC236}">
                <a16:creationId xmlns:a16="http://schemas.microsoft.com/office/drawing/2014/main" id="{91BD1BDC-6091-AF51-E06C-31D0B7DB36E9}"/>
              </a:ext>
            </a:extLst>
          </p:cNvPr>
          <p:cNvSpPr txBox="1"/>
          <p:nvPr/>
        </p:nvSpPr>
        <p:spPr>
          <a:xfrm>
            <a:off x="155089" y="675159"/>
            <a:ext cx="9764088" cy="430887"/>
          </a:xfrm>
          <a:prstGeom prst="rect">
            <a:avLst/>
          </a:prstGeom>
          <a:solidFill>
            <a:srgbClr val="15A6EA"/>
          </a:solidFill>
        </p:spPr>
        <p:txBody>
          <a:bodyPr wrap="square" lIns="24860" tIns="0" rIns="24860" bIns="0" rtlCol="0">
            <a:spAutoFit/>
          </a:bodyPr>
          <a:lstStyle/>
          <a:p>
            <a:pPr algn="ctr"/>
            <a:r>
              <a:rPr lang="en-US" sz="2800">
                <a:solidFill>
                  <a:schemeClr val="bg1"/>
                </a:solidFill>
              </a:rPr>
              <a:t>Please turn to </a:t>
            </a:r>
            <a:r>
              <a:rPr lang="en-US" sz="2800">
                <a:solidFill>
                  <a:schemeClr val="bg1"/>
                </a:solidFill>
                <a:highlight>
                  <a:srgbClr val="012F53"/>
                </a:highlight>
              </a:rPr>
              <a:t>presentation</a:t>
            </a:r>
            <a:r>
              <a:rPr lang="en-US" sz="2800">
                <a:solidFill>
                  <a:schemeClr val="bg1"/>
                </a:solidFill>
              </a:rPr>
              <a:t> mode </a:t>
            </a:r>
          </a:p>
        </p:txBody>
      </p:sp>
      <p:pic>
        <p:nvPicPr>
          <p:cNvPr id="6" name="Graphic 5" descr="Projector screen outline">
            <a:extLst>
              <a:ext uri="{FF2B5EF4-FFF2-40B4-BE49-F238E27FC236}">
                <a16:creationId xmlns:a16="http://schemas.microsoft.com/office/drawing/2014/main" id="{FDC1A522-623D-3DCB-6BFE-4032F3C1D17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760007" y="650274"/>
            <a:ext cx="480656" cy="480656"/>
          </a:xfrm>
          <a:prstGeom prst="rect">
            <a:avLst/>
          </a:prstGeom>
        </p:spPr>
      </p:pic>
      <p:cxnSp>
        <p:nvCxnSpPr>
          <p:cNvPr id="8" name="Straight Arrow Connector 7">
            <a:extLst>
              <a:ext uri="{FF2B5EF4-FFF2-40B4-BE49-F238E27FC236}">
                <a16:creationId xmlns:a16="http://schemas.microsoft.com/office/drawing/2014/main" id="{92EAE4BB-376F-09B0-B195-DF38F70D5AFC}"/>
              </a:ext>
            </a:extLst>
          </p:cNvPr>
          <p:cNvCxnSpPr>
            <a:cxnSpLocks/>
            <a:endCxn id="51" idx="0"/>
          </p:cNvCxnSpPr>
          <p:nvPr/>
        </p:nvCxnSpPr>
        <p:spPr>
          <a:xfrm>
            <a:off x="7983039" y="1130930"/>
            <a:ext cx="1335672" cy="533452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AA6A32AE-913C-CB68-B4BB-92513A48E376}"/>
              </a:ext>
            </a:extLst>
          </p:cNvPr>
          <p:cNvSpPr txBox="1"/>
          <p:nvPr/>
        </p:nvSpPr>
        <p:spPr>
          <a:xfrm>
            <a:off x="4691581" y="6119654"/>
            <a:ext cx="4314643" cy="707886"/>
          </a:xfrm>
          <a:prstGeom prst="rect">
            <a:avLst/>
          </a:prstGeom>
          <a:noFill/>
        </p:spPr>
        <p:txBody>
          <a:bodyPr wrap="none" rtlCol="0">
            <a:spAutoFit/>
          </a:bodyPr>
          <a:lstStyle/>
          <a:p>
            <a:r>
              <a:rPr lang="en-US" sz="2000">
                <a:solidFill>
                  <a:schemeClr val="tx1">
                    <a:lumMod val="50000"/>
                    <a:lumOff val="50000"/>
                  </a:schemeClr>
                </a:solidFill>
              </a:rPr>
              <a:t>Click in the presentation icon</a:t>
            </a:r>
          </a:p>
          <a:p>
            <a:r>
              <a:rPr lang="en-US" sz="2000">
                <a:solidFill>
                  <a:schemeClr val="tx1">
                    <a:lumMod val="50000"/>
                    <a:lumOff val="50000"/>
                  </a:schemeClr>
                </a:solidFill>
              </a:rPr>
              <a:t>so the elements appear progressively</a:t>
            </a:r>
          </a:p>
        </p:txBody>
      </p:sp>
      <p:sp>
        <p:nvSpPr>
          <p:cNvPr id="31" name="TextBox 30">
            <a:extLst>
              <a:ext uri="{FF2B5EF4-FFF2-40B4-BE49-F238E27FC236}">
                <a16:creationId xmlns:a16="http://schemas.microsoft.com/office/drawing/2014/main" id="{2AFD1C03-5813-AF1F-C361-15A3B4DE962B}"/>
              </a:ext>
            </a:extLst>
          </p:cNvPr>
          <p:cNvSpPr txBox="1"/>
          <p:nvPr/>
        </p:nvSpPr>
        <p:spPr>
          <a:xfrm>
            <a:off x="4854201" y="4090177"/>
            <a:ext cx="3495173" cy="738664"/>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a:t>
            </a:r>
            <a:r>
              <a:rPr lang="en-US" sz="1050" b="1" kern="100">
                <a:latin typeface="Helvetica" pitchFamily="2" charset="0"/>
                <a:cs typeface="Times New Roman" panose="02020603050405020304" pitchFamily="18" charset="0"/>
              </a:rPr>
              <a:t> </a:t>
            </a:r>
            <a:r>
              <a:rPr lang="en-US" sz="1050" kern="100">
                <a:latin typeface="Helvetica" pitchFamily="2" charset="0"/>
                <a:cs typeface="Times New Roman" panose="02020603050405020304" pitchFamily="18" charset="0"/>
              </a:rPr>
              <a:t>all groups of </a:t>
            </a:r>
            <a:r>
              <a:rPr lang="en-US" sz="1050" b="1" kern="100">
                <a:latin typeface="Helvetica" pitchFamily="2" charset="0"/>
                <a:cs typeface="Times New Roman" panose="02020603050405020304" pitchFamily="18" charset="0"/>
              </a:rPr>
              <a:t>actions</a:t>
            </a:r>
            <a:r>
              <a:rPr lang="en-US" sz="1050" kern="100">
                <a:latin typeface="Helvetica" pitchFamily="2" charset="0"/>
                <a:cs typeface="Times New Roman" panose="02020603050405020304" pitchFamily="18" charset="0"/>
              </a:rPr>
              <a:t>/</a:t>
            </a:r>
            <a:r>
              <a:rPr lang="en-US" sz="1050" b="1" kern="100">
                <a:latin typeface="Helvetica" pitchFamily="2" charset="0"/>
                <a:cs typeface="Times New Roman" panose="02020603050405020304" pitchFamily="18" charset="0"/>
              </a:rPr>
              <a:t>interventions</a:t>
            </a:r>
            <a:r>
              <a:rPr lang="en-US" sz="1050" kern="100">
                <a:latin typeface="Helvetica" pitchFamily="2" charset="0"/>
                <a:cs typeface="Times New Roman" panose="02020603050405020304" pitchFamily="18" charset="0"/>
              </a:rPr>
              <a:t> considered in the MACP 2024-2027 that aim at supporting and contributing to specific areas within each pillar</a:t>
            </a:r>
          </a:p>
        </p:txBody>
      </p:sp>
      <p:sp>
        <p:nvSpPr>
          <p:cNvPr id="32" name="TextBox 31">
            <a:extLst>
              <a:ext uri="{FF2B5EF4-FFF2-40B4-BE49-F238E27FC236}">
                <a16:creationId xmlns:a16="http://schemas.microsoft.com/office/drawing/2014/main" id="{A12E0C2A-F436-E492-022D-C8E9E561F10A}"/>
              </a:ext>
            </a:extLst>
          </p:cNvPr>
          <p:cNvSpPr txBox="1"/>
          <p:nvPr/>
        </p:nvSpPr>
        <p:spPr>
          <a:xfrm>
            <a:off x="4854201" y="5282127"/>
            <a:ext cx="2799762" cy="577081"/>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where the MACP 2024-2027 </a:t>
            </a:r>
            <a:r>
              <a:rPr lang="en-US" sz="1050" b="1" kern="100">
                <a:latin typeface="Helvetica" pitchFamily="2" charset="0"/>
                <a:cs typeface="Times New Roman" panose="02020603050405020304" pitchFamily="18" charset="0"/>
              </a:rPr>
              <a:t>mid-term outcome indicators </a:t>
            </a:r>
            <a:r>
              <a:rPr lang="en-US" sz="1050" kern="100">
                <a:latin typeface="Helvetica" pitchFamily="2" charset="0"/>
                <a:cs typeface="Times New Roman" panose="02020603050405020304" pitchFamily="18" charset="0"/>
              </a:rPr>
              <a:t>sit in the diagram </a:t>
            </a:r>
          </a:p>
        </p:txBody>
      </p:sp>
      <p:sp>
        <p:nvSpPr>
          <p:cNvPr id="33" name="TextBox 32">
            <a:extLst>
              <a:ext uri="{FF2B5EF4-FFF2-40B4-BE49-F238E27FC236}">
                <a16:creationId xmlns:a16="http://schemas.microsoft.com/office/drawing/2014/main" id="{30676F31-1B45-5A54-92E5-58F984A82CF2}"/>
              </a:ext>
            </a:extLst>
          </p:cNvPr>
          <p:cNvSpPr txBox="1"/>
          <p:nvPr/>
        </p:nvSpPr>
        <p:spPr>
          <a:xfrm>
            <a:off x="4854201" y="4834917"/>
            <a:ext cx="3495173" cy="415498"/>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relevant </a:t>
            </a:r>
            <a:r>
              <a:rPr lang="en-US" sz="1050" b="1" kern="100">
                <a:latin typeface="Helvetica" pitchFamily="2" charset="0"/>
                <a:cs typeface="Times New Roman" panose="02020603050405020304" pitchFamily="18" charset="0"/>
              </a:rPr>
              <a:t>policy matrix </a:t>
            </a:r>
            <a:r>
              <a:rPr lang="en-US" sz="1050" kern="100">
                <a:latin typeface="Helvetica" pitchFamily="2" charset="0"/>
                <a:cs typeface="Times New Roman" panose="02020603050405020304" pitchFamily="18" charset="0"/>
              </a:rPr>
              <a:t>milestones considered for the period 2024-2027</a:t>
            </a:r>
          </a:p>
        </p:txBody>
      </p:sp>
      <p:sp>
        <p:nvSpPr>
          <p:cNvPr id="34" name="TextBox 33">
            <a:extLst>
              <a:ext uri="{FF2B5EF4-FFF2-40B4-BE49-F238E27FC236}">
                <a16:creationId xmlns:a16="http://schemas.microsoft.com/office/drawing/2014/main" id="{84B83D50-CFE3-C57E-87BD-686FC7771C88}"/>
              </a:ext>
            </a:extLst>
          </p:cNvPr>
          <p:cNvSpPr txBox="1"/>
          <p:nvPr/>
        </p:nvSpPr>
        <p:spPr>
          <a:xfrm>
            <a:off x="4854201" y="3420838"/>
            <a:ext cx="3548407" cy="577081"/>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PROSPECTS </a:t>
            </a:r>
            <a:r>
              <a:rPr lang="en-US" sz="1050" b="1" kern="100">
                <a:latin typeface="Helvetica" pitchFamily="2" charset="0"/>
                <a:cs typeface="Times New Roman" panose="02020603050405020304" pitchFamily="18" charset="0"/>
              </a:rPr>
              <a:t>short-term outcomes</a:t>
            </a:r>
            <a:r>
              <a:rPr lang="en-US" sz="1050" kern="100">
                <a:latin typeface="Helvetica" pitchFamily="2" charset="0"/>
                <a:cs typeface="Times New Roman" panose="02020603050405020304" pitchFamily="18" charset="0"/>
              </a:rPr>
              <a:t> (X.X) </a:t>
            </a:r>
            <a:r>
              <a:rPr lang="en-US" sz="1050" b="1" kern="100">
                <a:latin typeface="Helvetica" pitchFamily="2" charset="0"/>
                <a:cs typeface="Times New Roman" panose="02020603050405020304" pitchFamily="18" charset="0"/>
              </a:rPr>
              <a:t>, and mid-term outcomes </a:t>
            </a:r>
            <a:r>
              <a:rPr lang="en-US" sz="1050" kern="100">
                <a:latin typeface="Helvetica" pitchFamily="2" charset="0"/>
                <a:cs typeface="Times New Roman" panose="02020603050405020304" pitchFamily="18" charset="0"/>
              </a:rPr>
              <a:t>(X) as per the Global Theory of Change  </a:t>
            </a:r>
          </a:p>
        </p:txBody>
      </p:sp>
      <p:cxnSp>
        <p:nvCxnSpPr>
          <p:cNvPr id="35" name="Straight Arrow Connector 34">
            <a:extLst>
              <a:ext uri="{FF2B5EF4-FFF2-40B4-BE49-F238E27FC236}">
                <a16:creationId xmlns:a16="http://schemas.microsoft.com/office/drawing/2014/main" id="{825929FF-0787-3CB0-21BB-E8B103150105}"/>
              </a:ext>
            </a:extLst>
          </p:cNvPr>
          <p:cNvCxnSpPr>
            <a:cxnSpLocks/>
          </p:cNvCxnSpPr>
          <p:nvPr/>
        </p:nvCxnSpPr>
        <p:spPr>
          <a:xfrm flipV="1">
            <a:off x="3827375" y="4473100"/>
            <a:ext cx="1005909" cy="15251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8" name="Straight Arrow Connector 37">
            <a:extLst>
              <a:ext uri="{FF2B5EF4-FFF2-40B4-BE49-F238E27FC236}">
                <a16:creationId xmlns:a16="http://schemas.microsoft.com/office/drawing/2014/main" id="{B376140F-F7BB-DE59-18EE-5EFC05CAF22E}"/>
              </a:ext>
            </a:extLst>
          </p:cNvPr>
          <p:cNvCxnSpPr>
            <a:cxnSpLocks/>
            <a:endCxn id="33" idx="1"/>
          </p:cNvCxnSpPr>
          <p:nvPr/>
        </p:nvCxnSpPr>
        <p:spPr>
          <a:xfrm flipV="1">
            <a:off x="3523567" y="5042666"/>
            <a:ext cx="1330634" cy="15505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0" name="TextBox 39">
            <a:extLst>
              <a:ext uri="{FF2B5EF4-FFF2-40B4-BE49-F238E27FC236}">
                <a16:creationId xmlns:a16="http://schemas.microsoft.com/office/drawing/2014/main" id="{2D5E8987-F299-15D1-E023-B94501CBBBD8}"/>
              </a:ext>
            </a:extLst>
          </p:cNvPr>
          <p:cNvSpPr txBox="1"/>
          <p:nvPr/>
        </p:nvSpPr>
        <p:spPr>
          <a:xfrm>
            <a:off x="3999760" y="1540205"/>
            <a:ext cx="3362395" cy="400110"/>
          </a:xfrm>
          <a:prstGeom prst="rect">
            <a:avLst/>
          </a:prstGeom>
          <a:noFill/>
        </p:spPr>
        <p:txBody>
          <a:bodyPr wrap="none" rtlCol="0">
            <a:spAutoFit/>
          </a:bodyPr>
          <a:lstStyle/>
          <a:p>
            <a:r>
              <a:rPr lang="en-US" sz="2000">
                <a:solidFill>
                  <a:schemeClr val="tx1">
                    <a:lumMod val="50000"/>
                    <a:lumOff val="50000"/>
                  </a:schemeClr>
                </a:solidFill>
              </a:rPr>
              <a:t>You will find the framework...</a:t>
            </a:r>
          </a:p>
        </p:txBody>
      </p:sp>
      <p:sp>
        <p:nvSpPr>
          <p:cNvPr id="47" name="TextBox 46">
            <a:extLst>
              <a:ext uri="{FF2B5EF4-FFF2-40B4-BE49-F238E27FC236}">
                <a16:creationId xmlns:a16="http://schemas.microsoft.com/office/drawing/2014/main" id="{88D624BC-03CA-FC3D-E474-8A3FE01CB057}"/>
              </a:ext>
            </a:extLst>
          </p:cNvPr>
          <p:cNvSpPr txBox="1"/>
          <p:nvPr/>
        </p:nvSpPr>
        <p:spPr>
          <a:xfrm>
            <a:off x="4518729" y="1868975"/>
            <a:ext cx="2588081" cy="400110"/>
          </a:xfrm>
          <a:prstGeom prst="rect">
            <a:avLst/>
          </a:prstGeom>
          <a:noFill/>
        </p:spPr>
        <p:txBody>
          <a:bodyPr wrap="none" rtlCol="0">
            <a:spAutoFit/>
          </a:bodyPr>
          <a:lstStyle/>
          <a:p>
            <a:r>
              <a:rPr lang="en-US" sz="2000">
                <a:solidFill>
                  <a:schemeClr val="tx1">
                    <a:lumMod val="50000"/>
                    <a:lumOff val="50000"/>
                  </a:schemeClr>
                </a:solidFill>
              </a:rPr>
              <a:t>… where you can find:</a:t>
            </a:r>
          </a:p>
        </p:txBody>
      </p:sp>
      <p:pic>
        <p:nvPicPr>
          <p:cNvPr id="51" name="Graphic 50" descr="Projector screen outline">
            <a:extLst>
              <a:ext uri="{FF2B5EF4-FFF2-40B4-BE49-F238E27FC236}">
                <a16:creationId xmlns:a16="http://schemas.microsoft.com/office/drawing/2014/main" id="{30207947-5841-7E5C-5077-D721EC1F54F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163622" y="6465451"/>
            <a:ext cx="310178" cy="310178"/>
          </a:xfrm>
          <a:prstGeom prst="rect">
            <a:avLst/>
          </a:prstGeom>
        </p:spPr>
      </p:pic>
      <p:cxnSp>
        <p:nvCxnSpPr>
          <p:cNvPr id="39" name="Straight Arrow Connector 38">
            <a:extLst>
              <a:ext uri="{FF2B5EF4-FFF2-40B4-BE49-F238E27FC236}">
                <a16:creationId xmlns:a16="http://schemas.microsoft.com/office/drawing/2014/main" id="{14BA310B-A24D-0DCA-CBB0-558C97091229}"/>
              </a:ext>
            </a:extLst>
          </p:cNvPr>
          <p:cNvCxnSpPr>
            <a:cxnSpLocks/>
          </p:cNvCxnSpPr>
          <p:nvPr/>
        </p:nvCxnSpPr>
        <p:spPr>
          <a:xfrm flipV="1">
            <a:off x="3692525" y="3633700"/>
            <a:ext cx="1182122" cy="30777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6" name="Straight Arrow Connector 35">
            <a:extLst>
              <a:ext uri="{FF2B5EF4-FFF2-40B4-BE49-F238E27FC236}">
                <a16:creationId xmlns:a16="http://schemas.microsoft.com/office/drawing/2014/main" id="{E133E490-5B3C-119C-497C-27B31E8F299E}"/>
              </a:ext>
            </a:extLst>
          </p:cNvPr>
          <p:cNvCxnSpPr>
            <a:cxnSpLocks/>
          </p:cNvCxnSpPr>
          <p:nvPr/>
        </p:nvCxnSpPr>
        <p:spPr>
          <a:xfrm>
            <a:off x="3827375" y="5458164"/>
            <a:ext cx="100590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9" name="Straight Arrow Connector 8">
            <a:extLst>
              <a:ext uri="{FF2B5EF4-FFF2-40B4-BE49-F238E27FC236}">
                <a16:creationId xmlns:a16="http://schemas.microsoft.com/office/drawing/2014/main" id="{152B1CE7-6BBB-6B32-2C8F-E5F3AC085010}"/>
              </a:ext>
            </a:extLst>
          </p:cNvPr>
          <p:cNvCxnSpPr>
            <a:cxnSpLocks/>
          </p:cNvCxnSpPr>
          <p:nvPr/>
        </p:nvCxnSpPr>
        <p:spPr>
          <a:xfrm flipV="1">
            <a:off x="3797590" y="3156774"/>
            <a:ext cx="1077057" cy="4253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3C49DBA7-65CB-B7CC-3E56-8EFBA91136EE}"/>
              </a:ext>
            </a:extLst>
          </p:cNvPr>
          <p:cNvSpPr txBox="1"/>
          <p:nvPr/>
        </p:nvSpPr>
        <p:spPr>
          <a:xfrm>
            <a:off x="4854201" y="2859262"/>
            <a:ext cx="3548407" cy="415498"/>
          </a:xfrm>
          <a:prstGeom prst="rect">
            <a:avLst/>
          </a:prstGeom>
          <a:noFill/>
        </p:spPr>
        <p:txBody>
          <a:bodyPr wrap="square" rtlCol="0">
            <a:spAutoFit/>
          </a:bodyPr>
          <a:lstStyle/>
          <a:p>
            <a:r>
              <a:rPr lang="en-US" sz="1050" kern="100">
                <a:latin typeface="Helvetica" pitchFamily="2" charset="0"/>
                <a:cs typeface="Times New Roman" panose="02020603050405020304" pitchFamily="18" charset="0"/>
              </a:rPr>
              <a:t>Represent all PROSPECTS </a:t>
            </a:r>
            <a:r>
              <a:rPr lang="en-US" sz="1050" b="1" kern="100">
                <a:latin typeface="Helvetica" pitchFamily="2" charset="0"/>
                <a:cs typeface="Times New Roman" panose="02020603050405020304" pitchFamily="18" charset="0"/>
              </a:rPr>
              <a:t>outcomes and inter-mediate impact </a:t>
            </a:r>
            <a:r>
              <a:rPr lang="en-US" sz="1050" kern="100">
                <a:latin typeface="Helvetica" pitchFamily="2" charset="0"/>
                <a:cs typeface="Times New Roman" panose="02020603050405020304" pitchFamily="18" charset="0"/>
              </a:rPr>
              <a:t>as per the Global Theory of Change  </a:t>
            </a:r>
          </a:p>
        </p:txBody>
      </p:sp>
      <p:cxnSp>
        <p:nvCxnSpPr>
          <p:cNvPr id="41" name="Straight Arrow Connector 40">
            <a:extLst>
              <a:ext uri="{FF2B5EF4-FFF2-40B4-BE49-F238E27FC236}">
                <a16:creationId xmlns:a16="http://schemas.microsoft.com/office/drawing/2014/main" id="{555EB6C2-1C3A-4975-7437-7B05AF178EF3}"/>
              </a:ext>
            </a:extLst>
          </p:cNvPr>
          <p:cNvCxnSpPr>
            <a:cxnSpLocks/>
          </p:cNvCxnSpPr>
          <p:nvPr/>
        </p:nvCxnSpPr>
        <p:spPr>
          <a:xfrm>
            <a:off x="3242884" y="1642819"/>
            <a:ext cx="399617" cy="181216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5" name="Picture 4">
            <a:extLst>
              <a:ext uri="{FF2B5EF4-FFF2-40B4-BE49-F238E27FC236}">
                <a16:creationId xmlns:a16="http://schemas.microsoft.com/office/drawing/2014/main" id="{510966E7-2070-B2A4-594E-B510F3075A65}"/>
              </a:ext>
            </a:extLst>
          </p:cNvPr>
          <p:cNvPicPr>
            <a:picLocks noChangeAspect="1"/>
          </p:cNvPicPr>
          <p:nvPr/>
        </p:nvPicPr>
        <p:blipFill>
          <a:blip r:embed="rId6"/>
          <a:stretch>
            <a:fillRect/>
          </a:stretch>
        </p:blipFill>
        <p:spPr>
          <a:xfrm>
            <a:off x="514013" y="1159073"/>
            <a:ext cx="2726673" cy="1884836"/>
          </a:xfrm>
          <a:prstGeom prst="rect">
            <a:avLst/>
          </a:prstGeom>
          <a:effectLst>
            <a:outerShdw blurRad="50800" dist="38100" dir="18900000" algn="bl" rotWithShape="0">
              <a:prstClr val="black">
                <a:alpha val="40000"/>
              </a:prstClr>
            </a:outerShdw>
          </a:effectLst>
        </p:spPr>
      </p:pic>
    </p:spTree>
    <p:extLst>
      <p:ext uri="{BB962C8B-B14F-4D97-AF65-F5344CB8AC3E}">
        <p14:creationId xmlns:p14="http://schemas.microsoft.com/office/powerpoint/2010/main" val="3619979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EF071B-5F3E-BF2C-083A-3BE23BE1E5D6}"/>
            </a:ext>
          </a:extLst>
        </p:cNvPr>
        <p:cNvGrpSpPr/>
        <p:nvPr/>
      </p:nvGrpSpPr>
      <p:grpSpPr>
        <a:xfrm>
          <a:off x="0" y="0"/>
          <a:ext cx="0" cy="0"/>
          <a:chOff x="0" y="0"/>
          <a:chExt cx="0" cy="0"/>
        </a:xfrm>
      </p:grpSpPr>
      <p:cxnSp>
        <p:nvCxnSpPr>
          <p:cNvPr id="123" name="Elbow Connector 70">
            <a:extLst>
              <a:ext uri="{FF2B5EF4-FFF2-40B4-BE49-F238E27FC236}">
                <a16:creationId xmlns:a16="http://schemas.microsoft.com/office/drawing/2014/main" id="{6852C4A6-B2D4-066A-EDC7-F3947E41C98C}"/>
              </a:ext>
            </a:extLst>
          </p:cNvPr>
          <p:cNvCxnSpPr>
            <a:cxnSpLocks/>
            <a:stCxn id="11" idx="3"/>
            <a:endCxn id="31" idx="1"/>
          </p:cNvCxnSpPr>
          <p:nvPr/>
        </p:nvCxnSpPr>
        <p:spPr>
          <a:xfrm flipV="1">
            <a:off x="5837906" y="1936201"/>
            <a:ext cx="843241" cy="85485"/>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514" name="Elbow Connector 73">
            <a:extLst>
              <a:ext uri="{FF2B5EF4-FFF2-40B4-BE49-F238E27FC236}">
                <a16:creationId xmlns:a16="http://schemas.microsoft.com/office/drawing/2014/main" id="{343D32F0-51EC-A5DF-C90F-0D741615406E}"/>
              </a:ext>
            </a:extLst>
          </p:cNvPr>
          <p:cNvCxnSpPr>
            <a:cxnSpLocks/>
          </p:cNvCxnSpPr>
          <p:nvPr/>
        </p:nvCxnSpPr>
        <p:spPr>
          <a:xfrm rot="16200000" flipV="1">
            <a:off x="8932354" y="5402384"/>
            <a:ext cx="1160851" cy="596966"/>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70" name="Elbow Connector 73">
            <a:extLst>
              <a:ext uri="{FF2B5EF4-FFF2-40B4-BE49-F238E27FC236}">
                <a16:creationId xmlns:a16="http://schemas.microsoft.com/office/drawing/2014/main" id="{93980935-7FBF-38B1-6CA9-535BB3220C5F}"/>
              </a:ext>
            </a:extLst>
          </p:cNvPr>
          <p:cNvCxnSpPr>
            <a:cxnSpLocks/>
            <a:endCxn id="606" idx="2"/>
          </p:cNvCxnSpPr>
          <p:nvPr/>
        </p:nvCxnSpPr>
        <p:spPr>
          <a:xfrm rot="5400000" flipH="1" flipV="1">
            <a:off x="8829420" y="6449356"/>
            <a:ext cx="235468" cy="99606"/>
          </a:xfrm>
          <a:prstGeom prst="bentConnector3">
            <a:avLst>
              <a:gd name="adj1" fmla="val -876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97" name="Elbow Connector 73">
            <a:extLst>
              <a:ext uri="{FF2B5EF4-FFF2-40B4-BE49-F238E27FC236}">
                <a16:creationId xmlns:a16="http://schemas.microsoft.com/office/drawing/2014/main" id="{324200ED-057A-858A-2DEE-7E2530C79030}"/>
              </a:ext>
            </a:extLst>
          </p:cNvPr>
          <p:cNvCxnSpPr>
            <a:cxnSpLocks/>
            <a:stCxn id="26" idx="0"/>
            <a:endCxn id="15" idx="2"/>
          </p:cNvCxnSpPr>
          <p:nvPr/>
        </p:nvCxnSpPr>
        <p:spPr>
          <a:xfrm rot="16200000" flipV="1">
            <a:off x="4470469" y="2677340"/>
            <a:ext cx="162235" cy="326373"/>
          </a:xfrm>
          <a:prstGeom prst="bentConnector3">
            <a:avLst>
              <a:gd name="adj1" fmla="val -35285"/>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82" name="Elbow Connector 73">
            <a:extLst>
              <a:ext uri="{FF2B5EF4-FFF2-40B4-BE49-F238E27FC236}">
                <a16:creationId xmlns:a16="http://schemas.microsoft.com/office/drawing/2014/main" id="{E70E0A2B-59A9-B242-9D32-55FB3FEA0D16}"/>
              </a:ext>
            </a:extLst>
          </p:cNvPr>
          <p:cNvCxnSpPr>
            <a:cxnSpLocks/>
            <a:stCxn id="12" idx="1"/>
            <a:endCxn id="52" idx="3"/>
          </p:cNvCxnSpPr>
          <p:nvPr/>
        </p:nvCxnSpPr>
        <p:spPr>
          <a:xfrm rot="10800000">
            <a:off x="2703531" y="3482938"/>
            <a:ext cx="87537" cy="90131"/>
          </a:xfrm>
          <a:prstGeom prst="bentConnector3">
            <a:avLst>
              <a:gd name="adj1" fmla="val -5308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93" name="Elbow Connector 73">
            <a:extLst>
              <a:ext uri="{FF2B5EF4-FFF2-40B4-BE49-F238E27FC236}">
                <a16:creationId xmlns:a16="http://schemas.microsoft.com/office/drawing/2014/main" id="{881A3DA0-2161-4A1B-C658-B9293FF6C3D6}"/>
              </a:ext>
            </a:extLst>
          </p:cNvPr>
          <p:cNvCxnSpPr>
            <a:cxnSpLocks/>
            <a:endCxn id="292" idx="3"/>
          </p:cNvCxnSpPr>
          <p:nvPr/>
        </p:nvCxnSpPr>
        <p:spPr>
          <a:xfrm rot="16200000" flipV="1">
            <a:off x="8566460" y="3497396"/>
            <a:ext cx="1590564" cy="569180"/>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6" name="Elbow Connector 73">
            <a:extLst>
              <a:ext uri="{FF2B5EF4-FFF2-40B4-BE49-F238E27FC236}">
                <a16:creationId xmlns:a16="http://schemas.microsoft.com/office/drawing/2014/main" id="{59F65690-DFEC-BEB2-CC56-BFDFB2528EBB}"/>
              </a:ext>
            </a:extLst>
          </p:cNvPr>
          <p:cNvCxnSpPr>
            <a:cxnSpLocks/>
            <a:stCxn id="35" idx="0"/>
            <a:endCxn id="31" idx="2"/>
          </p:cNvCxnSpPr>
          <p:nvPr/>
        </p:nvCxnSpPr>
        <p:spPr>
          <a:xfrm rot="5400000" flipH="1" flipV="1">
            <a:off x="6507409" y="2479614"/>
            <a:ext cx="969739" cy="322137"/>
          </a:xfrm>
          <a:prstGeom prst="bentConnector3">
            <a:avLst>
              <a:gd name="adj1" fmla="val 1746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81" name="Elbow Connector 73">
            <a:extLst>
              <a:ext uri="{FF2B5EF4-FFF2-40B4-BE49-F238E27FC236}">
                <a16:creationId xmlns:a16="http://schemas.microsoft.com/office/drawing/2014/main" id="{FEF84190-39B1-7CA3-ED4D-732426314ACF}"/>
              </a:ext>
            </a:extLst>
          </p:cNvPr>
          <p:cNvCxnSpPr>
            <a:cxnSpLocks/>
            <a:endCxn id="36" idx="2"/>
          </p:cNvCxnSpPr>
          <p:nvPr/>
        </p:nvCxnSpPr>
        <p:spPr>
          <a:xfrm rot="5400000" flipH="1" flipV="1">
            <a:off x="6391714" y="3052098"/>
            <a:ext cx="370037" cy="31676"/>
          </a:xfrm>
          <a:prstGeom prst="bentConnector3">
            <a:avLst>
              <a:gd name="adj1" fmla="val 649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43" name="Elbow Connector 73">
            <a:extLst>
              <a:ext uri="{FF2B5EF4-FFF2-40B4-BE49-F238E27FC236}">
                <a16:creationId xmlns:a16="http://schemas.microsoft.com/office/drawing/2014/main" id="{DE68E4CF-F3B1-3E32-7D2C-E75533692CB4}"/>
              </a:ext>
            </a:extLst>
          </p:cNvPr>
          <p:cNvCxnSpPr>
            <a:cxnSpLocks/>
          </p:cNvCxnSpPr>
          <p:nvPr/>
        </p:nvCxnSpPr>
        <p:spPr>
          <a:xfrm flipV="1">
            <a:off x="8349772" y="4731855"/>
            <a:ext cx="967158" cy="53350"/>
          </a:xfrm>
          <a:prstGeom prst="bentConnector3">
            <a:avLst>
              <a:gd name="adj1" fmla="val 708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2" name="Elbow Connector 73">
            <a:extLst>
              <a:ext uri="{FF2B5EF4-FFF2-40B4-BE49-F238E27FC236}">
                <a16:creationId xmlns:a16="http://schemas.microsoft.com/office/drawing/2014/main" id="{C19401A0-E528-4FA3-7A19-80F9AE9692F4}"/>
              </a:ext>
            </a:extLst>
          </p:cNvPr>
          <p:cNvCxnSpPr>
            <a:cxnSpLocks/>
            <a:endCxn id="30" idx="2"/>
          </p:cNvCxnSpPr>
          <p:nvPr/>
        </p:nvCxnSpPr>
        <p:spPr>
          <a:xfrm flipV="1">
            <a:off x="8349772" y="4421242"/>
            <a:ext cx="319755" cy="30817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32" name="TextBox 331">
            <a:extLst>
              <a:ext uri="{FF2B5EF4-FFF2-40B4-BE49-F238E27FC236}">
                <a16:creationId xmlns:a16="http://schemas.microsoft.com/office/drawing/2014/main" id="{81D589D2-6126-3297-BFBF-083599340B80}"/>
              </a:ext>
            </a:extLst>
          </p:cNvPr>
          <p:cNvSpPr txBox="1"/>
          <p:nvPr/>
        </p:nvSpPr>
        <p:spPr>
          <a:xfrm>
            <a:off x="2590479" y="5685530"/>
            <a:ext cx="145715" cy="369331"/>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en-US" noProof="0">
              <a:solidFill>
                <a:schemeClr val="tx1"/>
              </a:solidFill>
            </a:endParaRPr>
          </a:p>
        </p:txBody>
      </p:sp>
      <p:cxnSp>
        <p:nvCxnSpPr>
          <p:cNvPr id="315" name="Elbow Connector 73">
            <a:extLst>
              <a:ext uri="{FF2B5EF4-FFF2-40B4-BE49-F238E27FC236}">
                <a16:creationId xmlns:a16="http://schemas.microsoft.com/office/drawing/2014/main" id="{8030D2A8-F3B0-A8A8-BE53-D67409854E67}"/>
              </a:ext>
            </a:extLst>
          </p:cNvPr>
          <p:cNvCxnSpPr>
            <a:cxnSpLocks/>
            <a:endCxn id="36" idx="1"/>
          </p:cNvCxnSpPr>
          <p:nvPr/>
        </p:nvCxnSpPr>
        <p:spPr>
          <a:xfrm flipV="1">
            <a:off x="5813069" y="2707228"/>
            <a:ext cx="397983" cy="160142"/>
          </a:xfrm>
          <a:prstGeom prst="bentConnector3">
            <a:avLst>
              <a:gd name="adj1" fmla="val 22494"/>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268" name="Elbow Connector 73">
            <a:extLst>
              <a:ext uri="{FF2B5EF4-FFF2-40B4-BE49-F238E27FC236}">
                <a16:creationId xmlns:a16="http://schemas.microsoft.com/office/drawing/2014/main" id="{C94E1E60-D73A-BF7A-1C7A-E9E129DAF962}"/>
              </a:ext>
            </a:extLst>
          </p:cNvPr>
          <p:cNvCxnSpPr>
            <a:cxnSpLocks/>
          </p:cNvCxnSpPr>
          <p:nvPr/>
        </p:nvCxnSpPr>
        <p:spPr>
          <a:xfrm rot="10800000">
            <a:off x="4989738" y="4270203"/>
            <a:ext cx="1393738" cy="678733"/>
          </a:xfrm>
          <a:prstGeom prst="bentConnector3">
            <a:avLst>
              <a:gd name="adj1" fmla="val 1226"/>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76" name="Elbow Connector 73">
            <a:extLst>
              <a:ext uri="{FF2B5EF4-FFF2-40B4-BE49-F238E27FC236}">
                <a16:creationId xmlns:a16="http://schemas.microsoft.com/office/drawing/2014/main" id="{16331B86-F0DF-7870-5358-CB528468D352}"/>
              </a:ext>
            </a:extLst>
          </p:cNvPr>
          <p:cNvCxnSpPr>
            <a:cxnSpLocks/>
            <a:endCxn id="546" idx="2"/>
          </p:cNvCxnSpPr>
          <p:nvPr/>
        </p:nvCxnSpPr>
        <p:spPr>
          <a:xfrm rot="16200000" flipV="1">
            <a:off x="5722557" y="4981854"/>
            <a:ext cx="505196" cy="29327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85" name="Elbow Connector 73">
            <a:extLst>
              <a:ext uri="{FF2B5EF4-FFF2-40B4-BE49-F238E27FC236}">
                <a16:creationId xmlns:a16="http://schemas.microsoft.com/office/drawing/2014/main" id="{E01B7DA9-1A19-0EC8-D97F-A5159D022778}"/>
              </a:ext>
            </a:extLst>
          </p:cNvPr>
          <p:cNvCxnSpPr>
            <a:cxnSpLocks/>
            <a:stCxn id="4" idx="0"/>
            <a:endCxn id="14" idx="2"/>
          </p:cNvCxnSpPr>
          <p:nvPr/>
        </p:nvCxnSpPr>
        <p:spPr>
          <a:xfrm rot="5400000" flipH="1" flipV="1">
            <a:off x="4769495" y="5092640"/>
            <a:ext cx="223911" cy="72801"/>
          </a:xfrm>
          <a:prstGeom prst="bentConnector3">
            <a:avLst>
              <a:gd name="adj1" fmla="val -5928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93" name="Elbow Connector 73">
            <a:extLst>
              <a:ext uri="{FF2B5EF4-FFF2-40B4-BE49-F238E27FC236}">
                <a16:creationId xmlns:a16="http://schemas.microsoft.com/office/drawing/2014/main" id="{761CA66E-EED9-2216-4403-D487CE630D1A}"/>
              </a:ext>
            </a:extLst>
          </p:cNvPr>
          <p:cNvCxnSpPr>
            <a:cxnSpLocks/>
            <a:stCxn id="17" idx="0"/>
            <a:endCxn id="4" idx="2"/>
          </p:cNvCxnSpPr>
          <p:nvPr/>
        </p:nvCxnSpPr>
        <p:spPr>
          <a:xfrm rot="16200000" flipV="1">
            <a:off x="4763191" y="5692187"/>
            <a:ext cx="309433" cy="145714"/>
          </a:xfrm>
          <a:prstGeom prst="bentConnector3">
            <a:avLst>
              <a:gd name="adj1" fmla="val -1243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34" name="Elbow Connector 73">
            <a:extLst>
              <a:ext uri="{FF2B5EF4-FFF2-40B4-BE49-F238E27FC236}">
                <a16:creationId xmlns:a16="http://schemas.microsoft.com/office/drawing/2014/main" id="{B1BF6B1A-CEA8-EC21-355C-F7A5B74A4158}"/>
              </a:ext>
            </a:extLst>
          </p:cNvPr>
          <p:cNvCxnSpPr>
            <a:cxnSpLocks/>
            <a:stCxn id="14" idx="0"/>
            <a:endCxn id="8" idx="2"/>
          </p:cNvCxnSpPr>
          <p:nvPr/>
        </p:nvCxnSpPr>
        <p:spPr>
          <a:xfrm rot="16200000" flipV="1">
            <a:off x="4632379" y="4269946"/>
            <a:ext cx="268611" cy="302335"/>
          </a:xfrm>
          <a:prstGeom prst="bentConnector3">
            <a:avLst>
              <a:gd name="adj1" fmla="val -36303"/>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82" name="Elbow Connector 73">
            <a:extLst>
              <a:ext uri="{FF2B5EF4-FFF2-40B4-BE49-F238E27FC236}">
                <a16:creationId xmlns:a16="http://schemas.microsoft.com/office/drawing/2014/main" id="{CE25EA82-A4D2-38CA-8537-9CFB35A9185A}"/>
              </a:ext>
            </a:extLst>
          </p:cNvPr>
          <p:cNvCxnSpPr>
            <a:cxnSpLocks/>
            <a:stCxn id="544" idx="0"/>
            <a:endCxn id="546" idx="2"/>
          </p:cNvCxnSpPr>
          <p:nvPr/>
        </p:nvCxnSpPr>
        <p:spPr>
          <a:xfrm rot="5400000" flipH="1" flipV="1">
            <a:off x="5480233" y="5032804"/>
            <a:ext cx="505196" cy="19137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45" name="Elbow Connector 73">
            <a:extLst>
              <a:ext uri="{FF2B5EF4-FFF2-40B4-BE49-F238E27FC236}">
                <a16:creationId xmlns:a16="http://schemas.microsoft.com/office/drawing/2014/main" id="{CE3CEF58-D492-4B71-4BDE-C45F432E68CA}"/>
              </a:ext>
            </a:extLst>
          </p:cNvPr>
          <p:cNvCxnSpPr>
            <a:cxnSpLocks/>
            <a:stCxn id="227" idx="0"/>
            <a:endCxn id="52" idx="2"/>
          </p:cNvCxnSpPr>
          <p:nvPr/>
        </p:nvCxnSpPr>
        <p:spPr>
          <a:xfrm rot="5400000" flipH="1" flipV="1">
            <a:off x="1971897" y="3678319"/>
            <a:ext cx="396073" cy="35617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22" name="Elbow Connector 86">
            <a:extLst>
              <a:ext uri="{FF2B5EF4-FFF2-40B4-BE49-F238E27FC236}">
                <a16:creationId xmlns:a16="http://schemas.microsoft.com/office/drawing/2014/main" id="{AAA7B4BC-E710-B5C1-B8B7-EE3C64C93D88}"/>
              </a:ext>
            </a:extLst>
          </p:cNvPr>
          <p:cNvCxnSpPr>
            <a:cxnSpLocks/>
            <a:endCxn id="23" idx="3"/>
          </p:cNvCxnSpPr>
          <p:nvPr/>
        </p:nvCxnSpPr>
        <p:spPr>
          <a:xfrm rot="10800000">
            <a:off x="2508901" y="1582658"/>
            <a:ext cx="2662918" cy="286252"/>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63" name="Elbow Connector 102">
            <a:extLst>
              <a:ext uri="{FF2B5EF4-FFF2-40B4-BE49-F238E27FC236}">
                <a16:creationId xmlns:a16="http://schemas.microsoft.com/office/drawing/2014/main" id="{D07341BD-92CC-107B-2AB8-F2BBBBFF19FD}"/>
              </a:ext>
            </a:extLst>
          </p:cNvPr>
          <p:cNvCxnSpPr>
            <a:cxnSpLocks/>
            <a:stCxn id="297" idx="0"/>
          </p:cNvCxnSpPr>
          <p:nvPr/>
        </p:nvCxnSpPr>
        <p:spPr>
          <a:xfrm rot="5400000" flipH="1" flipV="1">
            <a:off x="4305744" y="235037"/>
            <a:ext cx="186439" cy="12700"/>
          </a:xfrm>
          <a:prstGeom prst="bentConnector3">
            <a:avLst>
              <a:gd name="adj1" fmla="val 625"/>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34" name="Elbow Connector 121">
            <a:extLst>
              <a:ext uri="{FF2B5EF4-FFF2-40B4-BE49-F238E27FC236}">
                <a16:creationId xmlns:a16="http://schemas.microsoft.com/office/drawing/2014/main" id="{1A8CBB54-4D49-8889-1EFA-0A525B5F7C2A}"/>
              </a:ext>
            </a:extLst>
          </p:cNvPr>
          <p:cNvCxnSpPr>
            <a:cxnSpLocks/>
            <a:stCxn id="304" idx="0"/>
            <a:endCxn id="312" idx="2"/>
          </p:cNvCxnSpPr>
          <p:nvPr/>
        </p:nvCxnSpPr>
        <p:spPr>
          <a:xfrm rot="16200000" flipV="1">
            <a:off x="4294717" y="964848"/>
            <a:ext cx="214843" cy="6351"/>
          </a:xfrm>
          <a:prstGeom prst="bentConnector3">
            <a:avLst>
              <a:gd name="adj1" fmla="val -2383"/>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202" name="Arrow: Down 938">
            <a:extLst>
              <a:ext uri="{FF2B5EF4-FFF2-40B4-BE49-F238E27FC236}">
                <a16:creationId xmlns:a16="http://schemas.microsoft.com/office/drawing/2014/main" id="{10324CD7-AB6D-D93D-B048-5EC05488522A}"/>
              </a:ext>
            </a:extLst>
          </p:cNvPr>
          <p:cNvSpPr>
            <a:spLocks/>
          </p:cNvSpPr>
          <p:nvPr/>
        </p:nvSpPr>
        <p:spPr>
          <a:xfrm rot="16200000">
            <a:off x="2984408" y="65617"/>
            <a:ext cx="518253" cy="1270479"/>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1805" noProof="0">
              <a:latin typeface="Helvetica" panose="020B0604020202020204" pitchFamily="34" charset="0"/>
              <a:cs typeface="Helvetica" panose="020B0604020202020204" pitchFamily="34" charset="0"/>
            </a:endParaRPr>
          </a:p>
        </p:txBody>
      </p:sp>
      <p:cxnSp>
        <p:nvCxnSpPr>
          <p:cNvPr id="84" name="Elbow Connector 83">
            <a:extLst>
              <a:ext uri="{FF2B5EF4-FFF2-40B4-BE49-F238E27FC236}">
                <a16:creationId xmlns:a16="http://schemas.microsoft.com/office/drawing/2014/main" id="{6225ABEA-6E63-7BED-FF6D-8C2EEC52F7D0}"/>
              </a:ext>
            </a:extLst>
          </p:cNvPr>
          <p:cNvCxnSpPr>
            <a:cxnSpLocks/>
            <a:stCxn id="56" idx="0"/>
            <a:endCxn id="23" idx="2"/>
          </p:cNvCxnSpPr>
          <p:nvPr/>
        </p:nvCxnSpPr>
        <p:spPr>
          <a:xfrm rot="16200000" flipV="1">
            <a:off x="1588598" y="2070311"/>
            <a:ext cx="617077" cy="1"/>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171" name="Elbow Connector 73">
            <a:extLst>
              <a:ext uri="{FF2B5EF4-FFF2-40B4-BE49-F238E27FC236}">
                <a16:creationId xmlns:a16="http://schemas.microsoft.com/office/drawing/2014/main" id="{0C3E3DDE-1899-63C8-B117-AEC24E75E6BE}"/>
              </a:ext>
            </a:extLst>
          </p:cNvPr>
          <p:cNvCxnSpPr>
            <a:cxnSpLocks/>
            <a:stCxn id="51" idx="0"/>
            <a:endCxn id="55" idx="2"/>
          </p:cNvCxnSpPr>
          <p:nvPr/>
        </p:nvCxnSpPr>
        <p:spPr>
          <a:xfrm rot="5400000" flipH="1" flipV="1">
            <a:off x="550810" y="2768677"/>
            <a:ext cx="982344" cy="8329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76" name="Elbow Connector 70">
            <a:extLst>
              <a:ext uri="{FF2B5EF4-FFF2-40B4-BE49-F238E27FC236}">
                <a16:creationId xmlns:a16="http://schemas.microsoft.com/office/drawing/2014/main" id="{16BA1087-4078-D340-3A32-B012BF15F55F}"/>
              </a:ext>
            </a:extLst>
          </p:cNvPr>
          <p:cNvCxnSpPr>
            <a:cxnSpLocks/>
          </p:cNvCxnSpPr>
          <p:nvPr/>
        </p:nvCxnSpPr>
        <p:spPr>
          <a:xfrm>
            <a:off x="7249414" y="5554111"/>
            <a:ext cx="457858" cy="5185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99" name="Elbow Connector 73">
            <a:extLst>
              <a:ext uri="{FF2B5EF4-FFF2-40B4-BE49-F238E27FC236}">
                <a16:creationId xmlns:a16="http://schemas.microsoft.com/office/drawing/2014/main" id="{5BF0AE4D-0159-9A4A-B0D2-6D2109206E94}"/>
              </a:ext>
            </a:extLst>
          </p:cNvPr>
          <p:cNvCxnSpPr>
            <a:cxnSpLocks/>
          </p:cNvCxnSpPr>
          <p:nvPr/>
        </p:nvCxnSpPr>
        <p:spPr>
          <a:xfrm rot="5400000" flipH="1" flipV="1">
            <a:off x="7157979" y="5921655"/>
            <a:ext cx="360149" cy="12700"/>
          </a:xfrm>
          <a:prstGeom prst="bentConnector3">
            <a:avLst>
              <a:gd name="adj1" fmla="val -1937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35" name="Freeform 234">
            <a:extLst>
              <a:ext uri="{FF2B5EF4-FFF2-40B4-BE49-F238E27FC236}">
                <a16:creationId xmlns:a16="http://schemas.microsoft.com/office/drawing/2014/main" id="{DEFAC402-ADBA-45EF-3A13-9EED0E4E412F}"/>
              </a:ext>
            </a:extLst>
          </p:cNvPr>
          <p:cNvSpPr/>
          <p:nvPr/>
        </p:nvSpPr>
        <p:spPr>
          <a:xfrm>
            <a:off x="1271936" y="1591710"/>
            <a:ext cx="6097828" cy="896801"/>
          </a:xfrm>
          <a:custGeom>
            <a:avLst/>
            <a:gdLst>
              <a:gd name="connsiteX0" fmla="*/ 0 w 5120640"/>
              <a:gd name="connsiteY0" fmla="*/ 479053 h 1194785"/>
              <a:gd name="connsiteX1" fmla="*/ 2722880 w 5120640"/>
              <a:gd name="connsiteY1" fmla="*/ 25239 h 1194785"/>
              <a:gd name="connsiteX2" fmla="*/ 4213013 w 5120640"/>
              <a:gd name="connsiteY2" fmla="*/ 174253 h 1194785"/>
              <a:gd name="connsiteX3" fmla="*/ 4416213 w 5120640"/>
              <a:gd name="connsiteY3" fmla="*/ 1136066 h 1194785"/>
              <a:gd name="connsiteX4" fmla="*/ 5120640 w 5120640"/>
              <a:gd name="connsiteY4" fmla="*/ 1007373 h 1194785"/>
              <a:gd name="connsiteX0" fmla="*/ 0 w 5120640"/>
              <a:gd name="connsiteY0" fmla="*/ 470025 h 1039795"/>
              <a:gd name="connsiteX1" fmla="*/ 2722880 w 5120640"/>
              <a:gd name="connsiteY1" fmla="*/ 16211 h 1039795"/>
              <a:gd name="connsiteX2" fmla="*/ 4213013 w 5120640"/>
              <a:gd name="connsiteY2" fmla="*/ 165225 h 1039795"/>
              <a:gd name="connsiteX3" fmla="*/ 4777393 w 5120640"/>
              <a:gd name="connsiteY3" fmla="*/ 772403 h 1039795"/>
              <a:gd name="connsiteX4" fmla="*/ 5120640 w 5120640"/>
              <a:gd name="connsiteY4" fmla="*/ 998345 h 1039795"/>
              <a:gd name="connsiteX0" fmla="*/ 0 w 5120640"/>
              <a:gd name="connsiteY0" fmla="*/ 461312 h 1031082"/>
              <a:gd name="connsiteX1" fmla="*/ 2722880 w 5120640"/>
              <a:gd name="connsiteY1" fmla="*/ 7498 h 1031082"/>
              <a:gd name="connsiteX2" fmla="*/ 4131621 w 5120640"/>
              <a:gd name="connsiteY2" fmla="*/ 220991 h 1031082"/>
              <a:gd name="connsiteX3" fmla="*/ 4777393 w 5120640"/>
              <a:gd name="connsiteY3" fmla="*/ 763690 h 1031082"/>
              <a:gd name="connsiteX4" fmla="*/ 5120640 w 5120640"/>
              <a:gd name="connsiteY4" fmla="*/ 989632 h 1031082"/>
              <a:gd name="connsiteX0" fmla="*/ 0 w 5120640"/>
              <a:gd name="connsiteY0" fmla="*/ 461312 h 1031082"/>
              <a:gd name="connsiteX1" fmla="*/ 2722880 w 5120640"/>
              <a:gd name="connsiteY1" fmla="*/ 7498 h 1031082"/>
              <a:gd name="connsiteX2" fmla="*/ 4131621 w 5120640"/>
              <a:gd name="connsiteY2" fmla="*/ 220991 h 1031082"/>
              <a:gd name="connsiteX3" fmla="*/ 4777393 w 5120640"/>
              <a:gd name="connsiteY3" fmla="*/ 763690 h 1031082"/>
              <a:gd name="connsiteX4" fmla="*/ 5120640 w 5120640"/>
              <a:gd name="connsiteY4" fmla="*/ 989632 h 1031082"/>
              <a:gd name="connsiteX0" fmla="*/ 0 w 5120640"/>
              <a:gd name="connsiteY0" fmla="*/ 456410 h 1026180"/>
              <a:gd name="connsiteX1" fmla="*/ 2722880 w 5120640"/>
              <a:gd name="connsiteY1" fmla="*/ 2596 h 1026180"/>
              <a:gd name="connsiteX2" fmla="*/ 4080751 w 5120640"/>
              <a:gd name="connsiteY2" fmla="*/ 293464 h 1026180"/>
              <a:gd name="connsiteX3" fmla="*/ 4777393 w 5120640"/>
              <a:gd name="connsiteY3" fmla="*/ 758788 h 1026180"/>
              <a:gd name="connsiteX4" fmla="*/ 5120640 w 5120640"/>
              <a:gd name="connsiteY4" fmla="*/ 984730 h 1026180"/>
              <a:gd name="connsiteX0" fmla="*/ 0 w 5120640"/>
              <a:gd name="connsiteY0" fmla="*/ 456938 h 985258"/>
              <a:gd name="connsiteX1" fmla="*/ 2722880 w 5120640"/>
              <a:gd name="connsiteY1" fmla="*/ 3124 h 985258"/>
              <a:gd name="connsiteX2" fmla="*/ 4080751 w 5120640"/>
              <a:gd name="connsiteY2" fmla="*/ 293992 h 985258"/>
              <a:gd name="connsiteX3" fmla="*/ 5120640 w 5120640"/>
              <a:gd name="connsiteY3" fmla="*/ 985258 h 985258"/>
              <a:gd name="connsiteX0" fmla="*/ 0 w 5120640"/>
              <a:gd name="connsiteY0" fmla="*/ 462772 h 991092"/>
              <a:gd name="connsiteX1" fmla="*/ 2722880 w 5120640"/>
              <a:gd name="connsiteY1" fmla="*/ 8958 h 991092"/>
              <a:gd name="connsiteX2" fmla="*/ 4098496 w 5120640"/>
              <a:gd name="connsiteY2" fmla="*/ 226725 h 991092"/>
              <a:gd name="connsiteX3" fmla="*/ 5120640 w 5120640"/>
              <a:gd name="connsiteY3" fmla="*/ 991092 h 991092"/>
              <a:gd name="connsiteX0" fmla="*/ 0 w 5120640"/>
              <a:gd name="connsiteY0" fmla="*/ 460383 h 988703"/>
              <a:gd name="connsiteX1" fmla="*/ 2722880 w 5120640"/>
              <a:gd name="connsiteY1" fmla="*/ 6569 h 988703"/>
              <a:gd name="connsiteX2" fmla="*/ 4098496 w 5120640"/>
              <a:gd name="connsiteY2" fmla="*/ 224336 h 988703"/>
              <a:gd name="connsiteX3" fmla="*/ 4741362 w 5120640"/>
              <a:gd name="connsiteY3" fmla="*/ 675511 h 988703"/>
              <a:gd name="connsiteX4" fmla="*/ 5120640 w 5120640"/>
              <a:gd name="connsiteY4" fmla="*/ 988703 h 988703"/>
              <a:gd name="connsiteX0" fmla="*/ 0 w 5120640"/>
              <a:gd name="connsiteY0" fmla="*/ 461094 h 989414"/>
              <a:gd name="connsiteX1" fmla="*/ 2722880 w 5120640"/>
              <a:gd name="connsiteY1" fmla="*/ 7280 h 989414"/>
              <a:gd name="connsiteX2" fmla="*/ 4098496 w 5120640"/>
              <a:gd name="connsiteY2" fmla="*/ 225047 h 989414"/>
              <a:gd name="connsiteX3" fmla="*/ 4807909 w 5120640"/>
              <a:gd name="connsiteY3" fmla="*/ 788686 h 989414"/>
              <a:gd name="connsiteX4" fmla="*/ 5120640 w 5120640"/>
              <a:gd name="connsiteY4" fmla="*/ 989414 h 989414"/>
              <a:gd name="connsiteX0" fmla="*/ 0 w 5120640"/>
              <a:gd name="connsiteY0" fmla="*/ 458867 h 987187"/>
              <a:gd name="connsiteX1" fmla="*/ 2722880 w 5120640"/>
              <a:gd name="connsiteY1" fmla="*/ 5053 h 987187"/>
              <a:gd name="connsiteX2" fmla="*/ 4094060 w 5120640"/>
              <a:gd name="connsiteY2" fmla="*/ 250935 h 987187"/>
              <a:gd name="connsiteX3" fmla="*/ 4807909 w 5120640"/>
              <a:gd name="connsiteY3" fmla="*/ 786459 h 987187"/>
              <a:gd name="connsiteX4" fmla="*/ 5120640 w 5120640"/>
              <a:gd name="connsiteY4" fmla="*/ 987187 h 987187"/>
              <a:gd name="connsiteX0" fmla="*/ 0 w 5120640"/>
              <a:gd name="connsiteY0" fmla="*/ 461094 h 989414"/>
              <a:gd name="connsiteX1" fmla="*/ 2722880 w 5120640"/>
              <a:gd name="connsiteY1" fmla="*/ 7280 h 989414"/>
              <a:gd name="connsiteX2" fmla="*/ 4094060 w 5120640"/>
              <a:gd name="connsiteY2" fmla="*/ 225047 h 989414"/>
              <a:gd name="connsiteX3" fmla="*/ 4807909 w 5120640"/>
              <a:gd name="connsiteY3" fmla="*/ 788686 h 989414"/>
              <a:gd name="connsiteX4" fmla="*/ 5120640 w 5120640"/>
              <a:gd name="connsiteY4" fmla="*/ 989414 h 989414"/>
              <a:gd name="connsiteX0" fmla="*/ 0 w 5120640"/>
              <a:gd name="connsiteY0" fmla="*/ 474257 h 1002577"/>
              <a:gd name="connsiteX1" fmla="*/ 2722880 w 5120640"/>
              <a:gd name="connsiteY1" fmla="*/ 20443 h 1002577"/>
              <a:gd name="connsiteX2" fmla="*/ 4094060 w 5120640"/>
              <a:gd name="connsiteY2" fmla="*/ 238210 h 1002577"/>
              <a:gd name="connsiteX3" fmla="*/ 4807909 w 5120640"/>
              <a:gd name="connsiteY3" fmla="*/ 801849 h 1002577"/>
              <a:gd name="connsiteX4" fmla="*/ 5120640 w 5120640"/>
              <a:gd name="connsiteY4" fmla="*/ 1002577 h 1002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20640" h="1002577">
                <a:moveTo>
                  <a:pt x="0" y="474257"/>
                </a:moveTo>
                <a:cubicBezTo>
                  <a:pt x="1010355" y="272750"/>
                  <a:pt x="2040537" y="59784"/>
                  <a:pt x="2722880" y="20443"/>
                </a:cubicBezTo>
                <a:cubicBezTo>
                  <a:pt x="3405223" y="-18898"/>
                  <a:pt x="3932882" y="-26981"/>
                  <a:pt x="4094060" y="238210"/>
                </a:cubicBezTo>
                <a:cubicBezTo>
                  <a:pt x="4255238" y="503401"/>
                  <a:pt x="4637552" y="674455"/>
                  <a:pt x="4807909" y="801849"/>
                </a:cubicBezTo>
                <a:cubicBezTo>
                  <a:pt x="4978266" y="929243"/>
                  <a:pt x="5057427" y="950378"/>
                  <a:pt x="5120640" y="1002577"/>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a:p>
        </p:txBody>
      </p:sp>
      <p:sp>
        <p:nvSpPr>
          <p:cNvPr id="223" name="Freeform 222">
            <a:extLst>
              <a:ext uri="{FF2B5EF4-FFF2-40B4-BE49-F238E27FC236}">
                <a16:creationId xmlns:a16="http://schemas.microsoft.com/office/drawing/2014/main" id="{8A26C7D7-147E-E138-2C07-3746FFC721C7}"/>
              </a:ext>
            </a:extLst>
          </p:cNvPr>
          <p:cNvSpPr/>
          <p:nvPr/>
        </p:nvSpPr>
        <p:spPr>
          <a:xfrm rot="209561">
            <a:off x="1253119" y="2212714"/>
            <a:ext cx="2772185" cy="279732"/>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82140 w 2118360"/>
              <a:gd name="connsiteY3" fmla="*/ 998220 h 1417320"/>
              <a:gd name="connsiteX4" fmla="*/ 1866900 w 2118360"/>
              <a:gd name="connsiteY4" fmla="*/ 1310640 h 1417320"/>
              <a:gd name="connsiteX5" fmla="*/ 2118360 w 2118360"/>
              <a:gd name="connsiteY5"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66900 w 2118360"/>
              <a:gd name="connsiteY3" fmla="*/ 1310640 h 1417320"/>
              <a:gd name="connsiteX4" fmla="*/ 2118360 w 2118360"/>
              <a:gd name="connsiteY4" fmla="*/ 1417320 h 1417320"/>
              <a:gd name="connsiteX0" fmla="*/ 0 w 2118360"/>
              <a:gd name="connsiteY0" fmla="*/ 0 h 1417320"/>
              <a:gd name="connsiteX1" fmla="*/ 929640 w 2118360"/>
              <a:gd name="connsiteY1" fmla="*/ 129540 h 1417320"/>
              <a:gd name="connsiteX2" fmla="*/ 1503588 w 2118360"/>
              <a:gd name="connsiteY2" fmla="*/ 841080 h 1417320"/>
              <a:gd name="connsiteX3" fmla="*/ 1866900 w 2118360"/>
              <a:gd name="connsiteY3" fmla="*/ 1310640 h 1417320"/>
              <a:gd name="connsiteX4" fmla="*/ 2118360 w 2118360"/>
              <a:gd name="connsiteY4" fmla="*/ 1417320 h 1417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8360" h="1417320">
                <a:moveTo>
                  <a:pt x="0" y="0"/>
                </a:moveTo>
                <a:cubicBezTo>
                  <a:pt x="370205" y="19685"/>
                  <a:pt x="679042" y="-10640"/>
                  <a:pt x="929640" y="129540"/>
                </a:cubicBezTo>
                <a:cubicBezTo>
                  <a:pt x="1180238" y="269720"/>
                  <a:pt x="1347378" y="644230"/>
                  <a:pt x="1503588" y="841080"/>
                </a:cubicBezTo>
                <a:cubicBezTo>
                  <a:pt x="1659798" y="1037930"/>
                  <a:pt x="1776730" y="1201420"/>
                  <a:pt x="1866900" y="1310640"/>
                </a:cubicBezTo>
                <a:cubicBezTo>
                  <a:pt x="1906270" y="1380490"/>
                  <a:pt x="2012315" y="1398905"/>
                  <a:pt x="2118360" y="141732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a:p>
        </p:txBody>
      </p:sp>
      <p:cxnSp>
        <p:nvCxnSpPr>
          <p:cNvPr id="594" name="Elbow Connector 73">
            <a:extLst>
              <a:ext uri="{FF2B5EF4-FFF2-40B4-BE49-F238E27FC236}">
                <a16:creationId xmlns:a16="http://schemas.microsoft.com/office/drawing/2014/main" id="{A0BA4C2E-F35B-A4CE-A0D3-716D5E413E1A}"/>
              </a:ext>
            </a:extLst>
          </p:cNvPr>
          <p:cNvCxnSpPr>
            <a:cxnSpLocks/>
            <a:endCxn id="17" idx="2"/>
          </p:cNvCxnSpPr>
          <p:nvPr/>
        </p:nvCxnSpPr>
        <p:spPr>
          <a:xfrm rot="16200000" flipV="1">
            <a:off x="4903659" y="6376198"/>
            <a:ext cx="185757" cy="1154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04" name="Elbow Connector 73">
            <a:extLst>
              <a:ext uri="{FF2B5EF4-FFF2-40B4-BE49-F238E27FC236}">
                <a16:creationId xmlns:a16="http://schemas.microsoft.com/office/drawing/2014/main" id="{8A67ADC4-D221-9E62-6096-187F655B1E96}"/>
              </a:ext>
            </a:extLst>
          </p:cNvPr>
          <p:cNvCxnSpPr>
            <a:cxnSpLocks/>
            <a:endCxn id="16" idx="3"/>
          </p:cNvCxnSpPr>
          <p:nvPr/>
        </p:nvCxnSpPr>
        <p:spPr>
          <a:xfrm rot="16200000" flipV="1">
            <a:off x="1276271" y="5192971"/>
            <a:ext cx="987856" cy="314837"/>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66" name="Elbow Connector 73">
            <a:extLst>
              <a:ext uri="{FF2B5EF4-FFF2-40B4-BE49-F238E27FC236}">
                <a16:creationId xmlns:a16="http://schemas.microsoft.com/office/drawing/2014/main" id="{DB7848B5-8AB0-332B-E328-CA89D79E81BD}"/>
              </a:ext>
            </a:extLst>
          </p:cNvPr>
          <p:cNvCxnSpPr>
            <a:cxnSpLocks/>
            <a:endCxn id="527" idx="2"/>
          </p:cNvCxnSpPr>
          <p:nvPr/>
        </p:nvCxnSpPr>
        <p:spPr>
          <a:xfrm rot="5400000" flipH="1" flipV="1">
            <a:off x="7988923" y="6474785"/>
            <a:ext cx="315394" cy="134002"/>
          </a:xfrm>
          <a:prstGeom prst="bentConnector3">
            <a:avLst>
              <a:gd name="adj1" fmla="val 1185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5" name="Elbow Connector 73">
            <a:extLst>
              <a:ext uri="{FF2B5EF4-FFF2-40B4-BE49-F238E27FC236}">
                <a16:creationId xmlns:a16="http://schemas.microsoft.com/office/drawing/2014/main" id="{6C563690-97AA-D329-672F-489AF61C7BDB}"/>
              </a:ext>
            </a:extLst>
          </p:cNvPr>
          <p:cNvCxnSpPr>
            <a:cxnSpLocks/>
            <a:stCxn id="622" idx="0"/>
            <a:endCxn id="333" idx="2"/>
          </p:cNvCxnSpPr>
          <p:nvPr/>
        </p:nvCxnSpPr>
        <p:spPr>
          <a:xfrm rot="16200000" flipV="1">
            <a:off x="7647250" y="4367035"/>
            <a:ext cx="215841" cy="32425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74" name="Elbow Connector 73">
            <a:extLst>
              <a:ext uri="{FF2B5EF4-FFF2-40B4-BE49-F238E27FC236}">
                <a16:creationId xmlns:a16="http://schemas.microsoft.com/office/drawing/2014/main" id="{1006C0AD-69D8-660D-F8ED-91D466875C60}"/>
              </a:ext>
            </a:extLst>
          </p:cNvPr>
          <p:cNvCxnSpPr>
            <a:cxnSpLocks/>
            <a:stCxn id="200" idx="0"/>
          </p:cNvCxnSpPr>
          <p:nvPr/>
        </p:nvCxnSpPr>
        <p:spPr>
          <a:xfrm rot="16200000" flipV="1">
            <a:off x="5549262" y="3568823"/>
            <a:ext cx="440797" cy="254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10" name="Elbow Connector 73">
            <a:extLst>
              <a:ext uri="{FF2B5EF4-FFF2-40B4-BE49-F238E27FC236}">
                <a16:creationId xmlns:a16="http://schemas.microsoft.com/office/drawing/2014/main" id="{6FDD64C7-5EDA-7E96-63BD-FAF324870FE2}"/>
              </a:ext>
            </a:extLst>
          </p:cNvPr>
          <p:cNvCxnSpPr>
            <a:cxnSpLocks/>
            <a:endCxn id="51" idx="2"/>
          </p:cNvCxnSpPr>
          <p:nvPr/>
        </p:nvCxnSpPr>
        <p:spPr>
          <a:xfrm rot="16200000" flipV="1">
            <a:off x="380001" y="4272696"/>
            <a:ext cx="1247019" cy="6350"/>
          </a:xfrm>
          <a:prstGeom prst="bentConnector3">
            <a:avLst>
              <a:gd name="adj1" fmla="val -2155"/>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5" name="Elbow Connector 73">
            <a:extLst>
              <a:ext uri="{FF2B5EF4-FFF2-40B4-BE49-F238E27FC236}">
                <a16:creationId xmlns:a16="http://schemas.microsoft.com/office/drawing/2014/main" id="{E2347490-3976-3982-5526-77AEE0F7DDC4}"/>
              </a:ext>
            </a:extLst>
          </p:cNvPr>
          <p:cNvCxnSpPr>
            <a:cxnSpLocks/>
          </p:cNvCxnSpPr>
          <p:nvPr/>
        </p:nvCxnSpPr>
        <p:spPr>
          <a:xfrm rot="16200000" flipV="1">
            <a:off x="64722" y="3928402"/>
            <a:ext cx="617369" cy="77304"/>
          </a:xfrm>
          <a:prstGeom prst="bentConnector3">
            <a:avLst>
              <a:gd name="adj1" fmla="val -1466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71" name="Rectangle 70">
            <a:extLst>
              <a:ext uri="{FF2B5EF4-FFF2-40B4-BE49-F238E27FC236}">
                <a16:creationId xmlns:a16="http://schemas.microsoft.com/office/drawing/2014/main" id="{A772E08D-D026-E7E0-7142-056E15E46B3A}"/>
              </a:ext>
            </a:extLst>
          </p:cNvPr>
          <p:cNvSpPr/>
          <p:nvPr/>
        </p:nvSpPr>
        <p:spPr>
          <a:xfrm>
            <a:off x="3375576" y="6616893"/>
            <a:ext cx="3553843" cy="211278"/>
          </a:xfrm>
          <a:prstGeom prst="rect">
            <a:avLst/>
          </a:prstGeom>
          <a:solidFill>
            <a:schemeClr val="bg1"/>
          </a:solidFill>
          <a:ln w="12700">
            <a:solidFill>
              <a:schemeClr val="bg1">
                <a:lumMod val="5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900" noProof="0">
                <a:solidFill>
                  <a:schemeClr val="tx1"/>
                </a:solidFill>
                <a:latin typeface="Helvetica" panose="020B0604020202020204" pitchFamily="34" charset="0"/>
                <a:cs typeface="Helvetica" panose="020B0604020202020204" pitchFamily="34" charset="0"/>
              </a:rPr>
              <a:t>   New Ways of Working &amp; Systems change</a:t>
            </a:r>
          </a:p>
        </p:txBody>
      </p:sp>
      <p:sp>
        <p:nvSpPr>
          <p:cNvPr id="4" name="docshape18">
            <a:extLst>
              <a:ext uri="{FF2B5EF4-FFF2-40B4-BE49-F238E27FC236}">
                <a16:creationId xmlns:a16="http://schemas.microsoft.com/office/drawing/2014/main" id="{7C2FD35D-A5D1-0B85-AEC1-D214B52B75DC}"/>
              </a:ext>
            </a:extLst>
          </p:cNvPr>
          <p:cNvSpPr txBox="1">
            <a:spLocks/>
          </p:cNvSpPr>
          <p:nvPr/>
        </p:nvSpPr>
        <p:spPr bwMode="auto">
          <a:xfrm>
            <a:off x="4352170" y="5240995"/>
            <a:ext cx="985760"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Review of the national legislation and regulations on TVET</a:t>
            </a:r>
          </a:p>
          <a:p>
            <a:r>
              <a:rPr lang="en-US" noProof="0"/>
              <a:t>1.1.1</a:t>
            </a:r>
          </a:p>
        </p:txBody>
      </p:sp>
      <p:sp>
        <p:nvSpPr>
          <p:cNvPr id="8" name="TextBox 7">
            <a:extLst>
              <a:ext uri="{FF2B5EF4-FFF2-40B4-BE49-F238E27FC236}">
                <a16:creationId xmlns:a16="http://schemas.microsoft.com/office/drawing/2014/main" id="{735DFD07-C49C-AD01-6D13-3113368F8521}"/>
              </a:ext>
            </a:extLst>
          </p:cNvPr>
          <p:cNvSpPr txBox="1"/>
          <p:nvPr/>
        </p:nvSpPr>
        <p:spPr>
          <a:xfrm>
            <a:off x="4233854" y="3917476"/>
            <a:ext cx="763324" cy="369332"/>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sz="600" noProof="0"/>
              <a:t>1.1.National Capacity to Deliver Quality Education and Vocational Training </a:t>
            </a:r>
          </a:p>
        </p:txBody>
      </p:sp>
      <p:sp>
        <p:nvSpPr>
          <p:cNvPr id="11" name="TextBox 10">
            <a:extLst>
              <a:ext uri="{FF2B5EF4-FFF2-40B4-BE49-F238E27FC236}">
                <a16:creationId xmlns:a16="http://schemas.microsoft.com/office/drawing/2014/main" id="{ECD8B0D9-12AA-B391-838F-8686283CAC64}"/>
              </a:ext>
            </a:extLst>
          </p:cNvPr>
          <p:cNvSpPr txBox="1"/>
          <p:nvPr/>
        </p:nvSpPr>
        <p:spPr>
          <a:xfrm>
            <a:off x="4998342" y="1790853"/>
            <a:ext cx="839564" cy="461665"/>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sz="600" b="1" noProof="0" dirty="0"/>
              <a:t>Pillar 1. Increased Access of refugees and HC's To Quality Education, Skills and Learning Opportunities</a:t>
            </a:r>
          </a:p>
        </p:txBody>
      </p:sp>
      <p:sp>
        <p:nvSpPr>
          <p:cNvPr id="13" name="TextBox 12">
            <a:extLst>
              <a:ext uri="{FF2B5EF4-FFF2-40B4-BE49-F238E27FC236}">
                <a16:creationId xmlns:a16="http://schemas.microsoft.com/office/drawing/2014/main" id="{DE2F3663-8362-4CB1-9A19-C43325DD8EAD}"/>
              </a:ext>
            </a:extLst>
          </p:cNvPr>
          <p:cNvSpPr txBox="1"/>
          <p:nvPr/>
        </p:nvSpPr>
        <p:spPr>
          <a:xfrm>
            <a:off x="3243535" y="5684118"/>
            <a:ext cx="825993"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 Institutional capacity to support formal and non formal education</a:t>
            </a:r>
          </a:p>
          <a:p>
            <a:r>
              <a:rPr lang="en-US" noProof="0"/>
              <a:t>1.1, 1.2, 1.5, 1.1.1, 1.1.3</a:t>
            </a:r>
          </a:p>
        </p:txBody>
      </p:sp>
      <p:sp>
        <p:nvSpPr>
          <p:cNvPr id="14" name="Rectangle 13">
            <a:extLst>
              <a:ext uri="{FF2B5EF4-FFF2-40B4-BE49-F238E27FC236}">
                <a16:creationId xmlns:a16="http://schemas.microsoft.com/office/drawing/2014/main" id="{AF802660-CFFD-F31E-9CB6-CF35E1BE29A6}"/>
              </a:ext>
            </a:extLst>
          </p:cNvPr>
          <p:cNvSpPr/>
          <p:nvPr/>
        </p:nvSpPr>
        <p:spPr>
          <a:xfrm>
            <a:off x="4510712" y="4555419"/>
            <a:ext cx="814278" cy="461665"/>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Pathways to education for out-of-school children implemented /strengthened</a:t>
            </a:r>
          </a:p>
          <a:p>
            <a:pPr algn="ctr"/>
            <a:r>
              <a:rPr lang="en-US" sz="600" noProof="0">
                <a:solidFill>
                  <a:schemeClr val="tx1"/>
                </a:solidFill>
                <a:latin typeface="Helvetica" panose="020B0604020202020204" pitchFamily="34" charset="0"/>
                <a:cs typeface="Helvetica" panose="020B0604020202020204" pitchFamily="34" charset="0"/>
              </a:rPr>
              <a:t>1.9</a:t>
            </a:r>
          </a:p>
        </p:txBody>
      </p:sp>
      <p:sp>
        <p:nvSpPr>
          <p:cNvPr id="15" name="TextBox 14">
            <a:extLst>
              <a:ext uri="{FF2B5EF4-FFF2-40B4-BE49-F238E27FC236}">
                <a16:creationId xmlns:a16="http://schemas.microsoft.com/office/drawing/2014/main" id="{7CEB2AFC-F997-02A7-AD3C-EC3F2C309BD5}"/>
              </a:ext>
            </a:extLst>
          </p:cNvPr>
          <p:cNvSpPr txBox="1"/>
          <p:nvPr/>
        </p:nvSpPr>
        <p:spPr>
          <a:xfrm>
            <a:off x="4006737" y="2297744"/>
            <a:ext cx="763324" cy="461665"/>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sz="600" noProof="0"/>
              <a:t>1.2. Refugees and HCs enrolled and retained in formal and non-formal education at primary, secondary levels</a:t>
            </a:r>
          </a:p>
        </p:txBody>
      </p:sp>
      <p:sp>
        <p:nvSpPr>
          <p:cNvPr id="17" name="TextBox 16">
            <a:extLst>
              <a:ext uri="{FF2B5EF4-FFF2-40B4-BE49-F238E27FC236}">
                <a16:creationId xmlns:a16="http://schemas.microsoft.com/office/drawing/2014/main" id="{6260E5B6-BC07-F0A8-176F-C0C22D0F5D0F}"/>
              </a:ext>
            </a:extLst>
          </p:cNvPr>
          <p:cNvSpPr txBox="1"/>
          <p:nvPr/>
        </p:nvSpPr>
        <p:spPr>
          <a:xfrm>
            <a:off x="4538107" y="5919760"/>
            <a:ext cx="905314"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Strengthened coordination with key stakeholders for planning and advocacy</a:t>
            </a:r>
          </a:p>
          <a:p>
            <a:r>
              <a:rPr lang="en-US" noProof="0"/>
              <a:t>1,1</a:t>
            </a:r>
          </a:p>
        </p:txBody>
      </p:sp>
      <p:sp>
        <p:nvSpPr>
          <p:cNvPr id="24" name="docshape18">
            <a:extLst>
              <a:ext uri="{FF2B5EF4-FFF2-40B4-BE49-F238E27FC236}">
                <a16:creationId xmlns:a16="http://schemas.microsoft.com/office/drawing/2014/main" id="{BC023B49-8D6F-18E1-63D8-CF6888109225}"/>
              </a:ext>
            </a:extLst>
          </p:cNvPr>
          <p:cNvSpPr txBox="1">
            <a:spLocks/>
          </p:cNvSpPr>
          <p:nvPr/>
        </p:nvSpPr>
        <p:spPr bwMode="auto">
          <a:xfrm>
            <a:off x="3108042" y="2921542"/>
            <a:ext cx="1140985"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 Needs-based formal TVSDC, NSSCs, and TVET programmes (including RPL) in place</a:t>
            </a:r>
          </a:p>
          <a:p>
            <a:r>
              <a:rPr lang="en-US" noProof="0"/>
              <a:t>1.7, 1.8, 1.3.4</a:t>
            </a:r>
          </a:p>
        </p:txBody>
      </p:sp>
      <p:sp>
        <p:nvSpPr>
          <p:cNvPr id="26" name="docshape18">
            <a:extLst>
              <a:ext uri="{FF2B5EF4-FFF2-40B4-BE49-F238E27FC236}">
                <a16:creationId xmlns:a16="http://schemas.microsoft.com/office/drawing/2014/main" id="{584B9527-869D-EF7D-CABC-62F061A111E7}"/>
              </a:ext>
            </a:extLst>
          </p:cNvPr>
          <p:cNvSpPr txBox="1">
            <a:spLocks/>
          </p:cNvSpPr>
          <p:nvPr/>
        </p:nvSpPr>
        <p:spPr bwMode="auto">
          <a:xfrm>
            <a:off x="4307633" y="2921644"/>
            <a:ext cx="814278"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Competency based trainings in emerging occupations</a:t>
            </a:r>
          </a:p>
          <a:p>
            <a:r>
              <a:rPr lang="en-US" noProof="0"/>
              <a:t>1.3.1</a:t>
            </a:r>
          </a:p>
        </p:txBody>
      </p:sp>
      <p:sp>
        <p:nvSpPr>
          <p:cNvPr id="28" name="TextBox 27">
            <a:extLst>
              <a:ext uri="{FF2B5EF4-FFF2-40B4-BE49-F238E27FC236}">
                <a16:creationId xmlns:a16="http://schemas.microsoft.com/office/drawing/2014/main" id="{B479168C-2C7F-4445-736C-5D4AEF6A4FEF}"/>
              </a:ext>
            </a:extLst>
          </p:cNvPr>
          <p:cNvSpPr txBox="1"/>
          <p:nvPr/>
        </p:nvSpPr>
        <p:spPr>
          <a:xfrm>
            <a:off x="5243582" y="2844697"/>
            <a:ext cx="878209" cy="504000"/>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600"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noProof="0"/>
              <a:t>1.3. More refugees and HCs Access Occupational Relevant Skills and Skills Recognition for Transition to Work</a:t>
            </a:r>
          </a:p>
        </p:txBody>
      </p:sp>
      <p:sp>
        <p:nvSpPr>
          <p:cNvPr id="31" name="docshape33">
            <a:extLst>
              <a:ext uri="{FF2B5EF4-FFF2-40B4-BE49-F238E27FC236}">
                <a16:creationId xmlns:a16="http://schemas.microsoft.com/office/drawing/2014/main" id="{A3AF1981-9550-2547-EE0A-92DF40C893A9}"/>
              </a:ext>
            </a:extLst>
          </p:cNvPr>
          <p:cNvSpPr txBox="1">
            <a:spLocks/>
          </p:cNvSpPr>
          <p:nvPr/>
        </p:nvSpPr>
        <p:spPr bwMode="auto">
          <a:xfrm>
            <a:off x="6681147" y="1716589"/>
            <a:ext cx="944400" cy="439223"/>
          </a:xfrm>
          <a:prstGeom prst="rect">
            <a:avLst/>
          </a:prstGeom>
          <a:solidFill>
            <a:srgbClr val="FF9300"/>
          </a:solidFill>
          <a:ln>
            <a:noFill/>
          </a:ln>
        </p:spPr>
        <p:txBody>
          <a:bodyPr rot="0" vert="horz" wrap="square" lIns="0" tIns="0" rIns="0" bIns="0" anchor="t" anchorCtr="0" upright="1">
            <a:noAutofit/>
          </a:bodyPr>
          <a:lstStyle/>
          <a:p>
            <a:pPr algn="ctr">
              <a:spcAft>
                <a:spcPts val="1225"/>
              </a:spcAft>
            </a:pPr>
            <a:r>
              <a:rPr lang="en-US" sz="571" b="1" noProof="0">
                <a:solidFill>
                  <a:schemeClr val="bg1"/>
                </a:solidFill>
                <a:latin typeface="Helvetica" panose="020B0604020202020204" pitchFamily="34" charset="0"/>
                <a:ea typeface="Times New Roman" panose="02020603050405020304" pitchFamily="18" charset="0"/>
                <a:cs typeface="Helvetica" panose="020B0604020202020204" pitchFamily="34" charset="0"/>
              </a:rPr>
              <a:t>Pillar 2. Improved livelihoods and expanded economic opportunities,</a:t>
            </a:r>
            <a:r>
              <a:rPr lang="en-US" sz="571" noProof="0">
                <a:solidFill>
                  <a:schemeClr val="bg1"/>
                </a:solidFill>
                <a:latin typeface="Helvetica" panose="020B0604020202020204" pitchFamily="34" charset="0"/>
                <a:ea typeface="Times New Roman" panose="02020603050405020304" pitchFamily="18" charset="0"/>
                <a:cs typeface="Helvetica" panose="020B0604020202020204" pitchFamily="34" charset="0"/>
              </a:rPr>
              <a:t> entrepreneurship and employment with dignity</a:t>
            </a:r>
            <a:endParaRPr lang="en-US" sz="571" noProof="0">
              <a:solidFill>
                <a:schemeClr val="bg1"/>
              </a:solidFill>
              <a:latin typeface="Helvetica" panose="020B0604020202020204" pitchFamily="34" charset="0"/>
              <a:ea typeface="Verdana" panose="020B0604030504040204" pitchFamily="34" charset="0"/>
              <a:cs typeface="Helvetica" panose="020B0604020202020204" pitchFamily="34" charset="0"/>
            </a:endParaRPr>
          </a:p>
        </p:txBody>
      </p:sp>
      <p:sp>
        <p:nvSpPr>
          <p:cNvPr id="33" name="docshape24">
            <a:extLst>
              <a:ext uri="{FF2B5EF4-FFF2-40B4-BE49-F238E27FC236}">
                <a16:creationId xmlns:a16="http://schemas.microsoft.com/office/drawing/2014/main" id="{969260FE-234E-DB3C-2388-D337DCAB4432}"/>
              </a:ext>
            </a:extLst>
          </p:cNvPr>
          <p:cNvSpPr txBox="1">
            <a:spLocks/>
          </p:cNvSpPr>
          <p:nvPr/>
        </p:nvSpPr>
        <p:spPr bwMode="auto">
          <a:xfrm>
            <a:off x="8187022" y="2032907"/>
            <a:ext cx="782917" cy="439223"/>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US" sz="571" b="1" spc="-20" noProof="0">
                <a:latin typeface="Helvetica" panose="020B0604020202020204" pitchFamily="34" charset="0"/>
                <a:ea typeface="Verdana" panose="020B0604030504040204" pitchFamily="34" charset="0"/>
                <a:cs typeface="Helvetica" panose="020B0604020202020204" pitchFamily="34" charset="0"/>
              </a:rPr>
              <a:t>2.4 C</a:t>
            </a:r>
            <a:r>
              <a:rPr lang="en-US" sz="571" b="1" noProof="0">
                <a:latin typeface="Helvetica" panose="020B0604020202020204" pitchFamily="34" charset="0"/>
                <a:ea typeface="Verdana" panose="020B0604030504040204" pitchFamily="34" charset="0"/>
                <a:cs typeface="Helvetica" panose="020B0604020202020204" pitchFamily="34" charset="0"/>
              </a:rPr>
              <a:t>apacity</a:t>
            </a:r>
            <a:r>
              <a:rPr lang="en-US" sz="571" b="1" spc="-8" noProof="0">
                <a:latin typeface="Helvetica" panose="020B0604020202020204" pitchFamily="34" charset="0"/>
                <a:ea typeface="Verdana" panose="020B0604030504040204" pitchFamily="34" charset="0"/>
                <a:cs typeface="Helvetica" panose="020B0604020202020204" pitchFamily="34" charset="0"/>
              </a:rPr>
              <a:t> </a:t>
            </a:r>
            <a:r>
              <a:rPr lang="en-US" sz="571" noProof="0">
                <a:latin typeface="Helvetica" panose="020B0604020202020204" pitchFamily="34" charset="0"/>
                <a:ea typeface="Verdana" panose="020B0604030504040204" pitchFamily="34" charset="0"/>
                <a:cs typeface="Helvetica" panose="020B0604020202020204" pitchFamily="34" charset="0"/>
              </a:rPr>
              <a:t>to</a:t>
            </a:r>
            <a:r>
              <a:rPr lang="en-US" sz="571" spc="-8" noProof="0">
                <a:latin typeface="Helvetica" panose="020B0604020202020204" pitchFamily="34" charset="0"/>
                <a:ea typeface="Verdana" panose="020B0604030504040204" pitchFamily="34" charset="0"/>
                <a:cs typeface="Helvetica" panose="020B0604020202020204" pitchFamily="34" charset="0"/>
              </a:rPr>
              <a:t> </a:t>
            </a:r>
            <a:r>
              <a:rPr lang="en-US" sz="571" b="1" noProof="0">
                <a:latin typeface="Helvetica" panose="020B0604020202020204" pitchFamily="34" charset="0"/>
                <a:ea typeface="Verdana" panose="020B0604030504040204" pitchFamily="34" charset="0"/>
                <a:cs typeface="Helvetica" panose="020B0604020202020204" pitchFamily="34" charset="0"/>
              </a:rPr>
              <a:t>protect</a:t>
            </a:r>
            <a:r>
              <a:rPr lang="en-US" sz="571" noProof="0">
                <a:latin typeface="Helvetica" panose="020B0604020202020204" pitchFamily="34" charset="0"/>
                <a:ea typeface="Verdana" panose="020B0604030504040204" pitchFamily="34" charset="0"/>
                <a:cs typeface="Helvetica" panose="020B0604020202020204" pitchFamily="34" charset="0"/>
              </a:rPr>
              <a:t> </a:t>
            </a:r>
            <a:r>
              <a:rPr lang="en-US" sz="571" b="1" noProof="0">
                <a:latin typeface="Helvetica" panose="020B0604020202020204" pitchFamily="34" charset="0"/>
                <a:ea typeface="Verdana" panose="020B0604030504040204" pitchFamily="34" charset="0"/>
                <a:cs typeface="Helvetica" panose="020B0604020202020204" pitchFamily="34" charset="0"/>
              </a:rPr>
              <a:t>rights</a:t>
            </a:r>
            <a:r>
              <a:rPr lang="en-US" sz="571" noProof="0">
                <a:latin typeface="Helvetica" panose="020B0604020202020204" pitchFamily="34" charset="0"/>
                <a:ea typeface="Verdana" panose="020B0604030504040204" pitchFamily="34" charset="0"/>
                <a:cs typeface="Helvetica" panose="020B0604020202020204" pitchFamily="34" charset="0"/>
              </a:rPr>
              <a:t> at work and promote safe and secure working environments</a:t>
            </a:r>
          </a:p>
        </p:txBody>
      </p:sp>
      <p:sp>
        <p:nvSpPr>
          <p:cNvPr id="34" name="docshape20">
            <a:extLst>
              <a:ext uri="{FF2B5EF4-FFF2-40B4-BE49-F238E27FC236}">
                <a16:creationId xmlns:a16="http://schemas.microsoft.com/office/drawing/2014/main" id="{B52D661F-FCB6-8B63-1BC6-5C09713B4401}"/>
              </a:ext>
            </a:extLst>
          </p:cNvPr>
          <p:cNvSpPr txBox="1">
            <a:spLocks/>
          </p:cNvSpPr>
          <p:nvPr/>
        </p:nvSpPr>
        <p:spPr bwMode="auto">
          <a:xfrm>
            <a:off x="7379447" y="2427744"/>
            <a:ext cx="763035" cy="351378"/>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US" sz="571" spc="-20" noProof="0">
                <a:latin typeface="Helvetica" panose="020B0604020202020204" pitchFamily="34" charset="0"/>
                <a:ea typeface="Verdana" panose="020B0604030504040204" pitchFamily="34" charset="0"/>
                <a:cs typeface="Helvetica" panose="020B0604020202020204" pitchFamily="34" charset="0"/>
              </a:rPr>
              <a:t>2.3 </a:t>
            </a:r>
            <a:r>
              <a:rPr lang="en-US" sz="571" b="1" spc="-8" noProof="0">
                <a:latin typeface="Helvetica" panose="020B0604020202020204" pitchFamily="34" charset="0"/>
                <a:ea typeface="Verdana" panose="020B0604030504040204" pitchFamily="34" charset="0"/>
                <a:cs typeface="Helvetica" panose="020B0604020202020204" pitchFamily="34" charset="0"/>
              </a:rPr>
              <a:t>Access</a:t>
            </a:r>
            <a:r>
              <a:rPr lang="en-US" sz="571" spc="-4" noProof="0">
                <a:latin typeface="Helvetica" panose="020B0604020202020204" pitchFamily="34" charset="0"/>
                <a:ea typeface="Verdana" panose="020B0604030504040204" pitchFamily="34" charset="0"/>
                <a:cs typeface="Helvetica" panose="020B0604020202020204" pitchFamily="34" charset="0"/>
              </a:rPr>
              <a:t> </a:t>
            </a:r>
            <a:r>
              <a:rPr lang="en-US" sz="571" spc="-20" noProof="0">
                <a:latin typeface="Helvetica" panose="020B0604020202020204" pitchFamily="34" charset="0"/>
                <a:ea typeface="Verdana" panose="020B0604030504040204" pitchFamily="34" charset="0"/>
                <a:cs typeface="Helvetica" panose="020B0604020202020204" pitchFamily="34" charset="0"/>
              </a:rPr>
              <a:t>to </a:t>
            </a:r>
            <a:r>
              <a:rPr lang="en-US" sz="571" b="1" spc="-20" noProof="0">
                <a:latin typeface="Helvetica" panose="020B0604020202020204" pitchFamily="34" charset="0"/>
                <a:ea typeface="Verdana" panose="020B0604030504040204" pitchFamily="34" charset="0"/>
                <a:cs typeface="Helvetica" panose="020B0604020202020204" pitchFamily="34" charset="0"/>
              </a:rPr>
              <a:t>finance</a:t>
            </a:r>
            <a:r>
              <a:rPr lang="en-US" sz="571" spc="-20" noProof="0">
                <a:latin typeface="Helvetica" panose="020B0604020202020204" pitchFamily="34" charset="0"/>
                <a:ea typeface="Verdana" panose="020B0604030504040204" pitchFamily="34" charset="0"/>
                <a:cs typeface="Helvetica" panose="020B0604020202020204" pitchFamily="34" charset="0"/>
              </a:rPr>
              <a:t>,</a:t>
            </a:r>
            <a:endParaRPr lang="en-US" sz="571" noProof="0">
              <a:latin typeface="Helvetica" panose="020B0604020202020204" pitchFamily="34" charset="0"/>
              <a:ea typeface="Verdana" panose="020B0604030504040204" pitchFamily="34" charset="0"/>
              <a:cs typeface="Helvetica" panose="020B0604020202020204" pitchFamily="34" charset="0"/>
            </a:endParaRPr>
          </a:p>
          <a:p>
            <a:pPr algn="ctr"/>
            <a:r>
              <a:rPr lang="en-US" sz="571" noProof="0">
                <a:latin typeface="Helvetica" panose="020B0604020202020204" pitchFamily="34" charset="0"/>
                <a:ea typeface="Verdana" panose="020B0604030504040204" pitchFamily="34" charset="0"/>
                <a:cs typeface="Helvetica" panose="020B0604020202020204" pitchFamily="34" charset="0"/>
              </a:rPr>
              <a:t>business</a:t>
            </a:r>
            <a:r>
              <a:rPr lang="en-US" sz="571" spc="-49" noProof="0">
                <a:latin typeface="Helvetica" panose="020B0604020202020204" pitchFamily="34" charset="0"/>
                <a:ea typeface="Verdana" panose="020B0604030504040204" pitchFamily="34" charset="0"/>
                <a:cs typeface="Helvetica" panose="020B0604020202020204" pitchFamily="34" charset="0"/>
              </a:rPr>
              <a:t> </a:t>
            </a:r>
            <a:r>
              <a:rPr lang="en-US" sz="571" noProof="0">
                <a:latin typeface="Helvetica" panose="020B0604020202020204" pitchFamily="34" charset="0"/>
                <a:ea typeface="Verdana" panose="020B0604030504040204" pitchFamily="34" charset="0"/>
                <a:cs typeface="Helvetica" panose="020B0604020202020204" pitchFamily="34" charset="0"/>
              </a:rPr>
              <a:t>development</a:t>
            </a:r>
            <a:r>
              <a:rPr lang="en-US" sz="571" spc="-49" noProof="0">
                <a:latin typeface="Helvetica" panose="020B0604020202020204" pitchFamily="34" charset="0"/>
                <a:ea typeface="Verdana" panose="020B0604030504040204" pitchFamily="34" charset="0"/>
                <a:cs typeface="Helvetica" panose="020B0604020202020204" pitchFamily="34" charset="0"/>
              </a:rPr>
              <a:t> </a:t>
            </a:r>
            <a:r>
              <a:rPr lang="en-US" sz="571" noProof="0">
                <a:latin typeface="Helvetica" panose="020B0604020202020204" pitchFamily="34" charset="0"/>
                <a:ea typeface="Verdana" panose="020B0604030504040204" pitchFamily="34" charset="0"/>
                <a:cs typeface="Helvetica" panose="020B0604020202020204" pitchFamily="34" charset="0"/>
              </a:rPr>
              <a:t>and entrepreneurial</a:t>
            </a:r>
            <a:r>
              <a:rPr lang="en-US" sz="571" spc="-53" noProof="0">
                <a:latin typeface="Helvetica" panose="020B0604020202020204" pitchFamily="34" charset="0"/>
                <a:ea typeface="Verdana" panose="020B0604030504040204" pitchFamily="34" charset="0"/>
                <a:cs typeface="Helvetica" panose="020B0604020202020204" pitchFamily="34" charset="0"/>
              </a:rPr>
              <a:t> </a:t>
            </a:r>
            <a:r>
              <a:rPr lang="en-US" sz="571" noProof="0">
                <a:latin typeface="Helvetica" panose="020B0604020202020204" pitchFamily="34" charset="0"/>
                <a:ea typeface="Verdana" panose="020B0604030504040204" pitchFamily="34" charset="0"/>
                <a:cs typeface="Helvetica" panose="020B0604020202020204" pitchFamily="34" charset="0"/>
              </a:rPr>
              <a:t>support</a:t>
            </a:r>
          </a:p>
        </p:txBody>
      </p:sp>
      <p:sp>
        <p:nvSpPr>
          <p:cNvPr id="35" name="docshape19">
            <a:extLst>
              <a:ext uri="{FF2B5EF4-FFF2-40B4-BE49-F238E27FC236}">
                <a16:creationId xmlns:a16="http://schemas.microsoft.com/office/drawing/2014/main" id="{46F9B5AF-7CA7-CE10-C853-BB067E37F21F}"/>
              </a:ext>
            </a:extLst>
          </p:cNvPr>
          <p:cNvSpPr txBox="1">
            <a:spLocks/>
          </p:cNvSpPr>
          <p:nvPr/>
        </p:nvSpPr>
        <p:spPr bwMode="auto">
          <a:xfrm>
            <a:off x="6356560" y="3125551"/>
            <a:ext cx="949300" cy="351378"/>
          </a:xfrm>
          <a:prstGeom prst="rect">
            <a:avLst/>
          </a:prstGeom>
          <a:solidFill>
            <a:srgbClr val="FF9300"/>
          </a:solidFill>
          <a:ln>
            <a:noFill/>
          </a:ln>
        </p:spPr>
        <p:txBody>
          <a:bodyPr rot="0" vert="horz" wrap="square" lIns="0" tIns="0" rIns="0" bIns="0" anchor="t" anchorCtr="0" upright="1">
            <a:noAutofit/>
          </a:bodyPr>
          <a:lstStyle/>
          <a:p>
            <a:pPr algn="ctr">
              <a:spcBef>
                <a:spcPts val="24"/>
              </a:spcBef>
            </a:pPr>
            <a:r>
              <a:rPr lang="en-US" sz="571" noProof="0">
                <a:latin typeface="Helvetica" panose="020B0604020202020204" pitchFamily="34" charset="0"/>
                <a:ea typeface="Verdana" panose="020B0604030504040204" pitchFamily="34" charset="0"/>
                <a:cs typeface="Helvetica" panose="020B0604020202020204" pitchFamily="34" charset="0"/>
              </a:rPr>
              <a:t>2.2 </a:t>
            </a:r>
            <a:r>
              <a:rPr lang="en-US" sz="571" b="1" noProof="0">
                <a:latin typeface="Helvetica" panose="020B0604020202020204" pitchFamily="34" charset="0"/>
                <a:ea typeface="Verdana" panose="020B0604030504040204" pitchFamily="34" charset="0"/>
                <a:cs typeface="Helvetica" panose="020B0604020202020204" pitchFamily="34" charset="0"/>
              </a:rPr>
              <a:t>Investment</a:t>
            </a:r>
            <a:r>
              <a:rPr lang="en-US" sz="571" noProof="0">
                <a:latin typeface="Helvetica" panose="020B0604020202020204" pitchFamily="34" charset="0"/>
                <a:ea typeface="Verdana" panose="020B0604030504040204" pitchFamily="34" charset="0"/>
                <a:cs typeface="Helvetica" panose="020B0604020202020204" pitchFamily="34" charset="0"/>
              </a:rPr>
              <a:t> and business environment for creating economic</a:t>
            </a:r>
            <a:r>
              <a:rPr lang="en-US" sz="571" spc="-16" noProof="0">
                <a:latin typeface="Helvetica" panose="020B0604020202020204" pitchFamily="34" charset="0"/>
                <a:ea typeface="Verdana" panose="020B0604030504040204" pitchFamily="34" charset="0"/>
                <a:cs typeface="Helvetica" panose="020B0604020202020204" pitchFamily="34" charset="0"/>
              </a:rPr>
              <a:t> </a:t>
            </a:r>
            <a:r>
              <a:rPr lang="en-US" sz="571" noProof="0">
                <a:latin typeface="Helvetica" panose="020B0604020202020204" pitchFamily="34" charset="0"/>
                <a:ea typeface="Verdana" panose="020B0604030504040204" pitchFamily="34" charset="0"/>
                <a:cs typeface="Helvetica" panose="020B0604020202020204" pitchFamily="34" charset="0"/>
              </a:rPr>
              <a:t>opportunities</a:t>
            </a:r>
          </a:p>
          <a:p>
            <a:pPr algn="ctr">
              <a:spcBef>
                <a:spcPts val="24"/>
              </a:spcBef>
            </a:pPr>
            <a:r>
              <a:rPr lang="en-US" sz="571" noProof="0">
                <a:latin typeface="Helvetica" panose="020B0604020202020204" pitchFamily="34" charset="0"/>
                <a:ea typeface="Verdana" panose="020B0604030504040204" pitchFamily="34" charset="0"/>
                <a:cs typeface="Helvetica" panose="020B0604020202020204" pitchFamily="34" charset="0"/>
              </a:rPr>
              <a:t>2.5</a:t>
            </a:r>
          </a:p>
        </p:txBody>
      </p:sp>
      <p:sp>
        <p:nvSpPr>
          <p:cNvPr id="36" name="docshape17">
            <a:extLst>
              <a:ext uri="{FF2B5EF4-FFF2-40B4-BE49-F238E27FC236}">
                <a16:creationId xmlns:a16="http://schemas.microsoft.com/office/drawing/2014/main" id="{F1763DE2-5890-72C3-51C7-AD39700FE62E}"/>
              </a:ext>
            </a:extLst>
          </p:cNvPr>
          <p:cNvSpPr txBox="1">
            <a:spLocks/>
          </p:cNvSpPr>
          <p:nvPr/>
        </p:nvSpPr>
        <p:spPr bwMode="auto">
          <a:xfrm>
            <a:off x="6211052" y="2531539"/>
            <a:ext cx="763035" cy="351378"/>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US" sz="571" b="1" spc="-20" noProof="0">
                <a:latin typeface="Helvetica" panose="020B0604020202020204" pitchFamily="34" charset="0"/>
                <a:ea typeface="Verdana" panose="020B0604030504040204" pitchFamily="34" charset="0"/>
                <a:cs typeface="Helvetica" panose="020B0604020202020204" pitchFamily="34" charset="0"/>
              </a:rPr>
              <a:t>2.1</a:t>
            </a:r>
            <a:r>
              <a:rPr lang="en-US" sz="571" b="1" noProof="0">
                <a:latin typeface="Helvetica" panose="020B0604020202020204" pitchFamily="34" charset="0"/>
                <a:ea typeface="Verdana" panose="020B0604030504040204" pitchFamily="34" charset="0"/>
                <a:cs typeface="Helvetica" panose="020B0604020202020204" pitchFamily="34" charset="0"/>
              </a:rPr>
              <a:t> </a:t>
            </a:r>
            <a:r>
              <a:rPr lang="en-US" sz="571" b="1" noProof="0" err="1">
                <a:latin typeface="Helvetica" panose="020B0604020202020204" pitchFamily="34" charset="0"/>
                <a:ea typeface="Verdana" panose="020B0604030504040204" pitchFamily="34" charset="0"/>
                <a:cs typeface="Helvetica" panose="020B0604020202020204" pitchFamily="34" charset="0"/>
              </a:rPr>
              <a:t>Labour</a:t>
            </a:r>
            <a:r>
              <a:rPr lang="en-US" sz="571" b="1" noProof="0">
                <a:latin typeface="Helvetica" panose="020B0604020202020204" pitchFamily="34" charset="0"/>
                <a:ea typeface="Verdana" panose="020B0604030504040204" pitchFamily="34" charset="0"/>
                <a:cs typeface="Helvetica" panose="020B0604020202020204" pitchFamily="34" charset="0"/>
              </a:rPr>
              <a:t> market governance </a:t>
            </a:r>
            <a:r>
              <a:rPr lang="en-US" sz="571" noProof="0">
                <a:latin typeface="Helvetica" panose="020B0604020202020204" pitchFamily="34" charset="0"/>
                <a:ea typeface="Verdana" panose="020B0604030504040204" pitchFamily="34" charset="0"/>
                <a:cs typeface="Helvetica" panose="020B0604020202020204" pitchFamily="34" charset="0"/>
              </a:rPr>
              <a:t>supporting transition to and entry into employment</a:t>
            </a:r>
          </a:p>
        </p:txBody>
      </p:sp>
      <p:sp>
        <p:nvSpPr>
          <p:cNvPr id="40" name="TextBox 39">
            <a:extLst>
              <a:ext uri="{FF2B5EF4-FFF2-40B4-BE49-F238E27FC236}">
                <a16:creationId xmlns:a16="http://schemas.microsoft.com/office/drawing/2014/main" id="{DF13A8E7-8E0F-AB35-82AB-A0E22DBEA47C}"/>
              </a:ext>
            </a:extLst>
          </p:cNvPr>
          <p:cNvSpPr txBox="1"/>
          <p:nvPr/>
        </p:nvSpPr>
        <p:spPr>
          <a:xfrm>
            <a:off x="7369764" y="2890867"/>
            <a:ext cx="709855" cy="277961"/>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Improving Financial Inclusion and Access to Finance</a:t>
            </a:r>
          </a:p>
        </p:txBody>
      </p:sp>
      <p:sp>
        <p:nvSpPr>
          <p:cNvPr id="42" name="TextBox 41">
            <a:extLst>
              <a:ext uri="{FF2B5EF4-FFF2-40B4-BE49-F238E27FC236}">
                <a16:creationId xmlns:a16="http://schemas.microsoft.com/office/drawing/2014/main" id="{13997096-A0B0-AAD9-0570-6D27B30467F9}"/>
              </a:ext>
            </a:extLst>
          </p:cNvPr>
          <p:cNvSpPr txBox="1"/>
          <p:nvPr/>
        </p:nvSpPr>
        <p:spPr>
          <a:xfrm>
            <a:off x="7569314" y="3370403"/>
            <a:ext cx="643171" cy="335248"/>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More resilient cooperative movement </a:t>
            </a:r>
          </a:p>
        </p:txBody>
      </p:sp>
      <p:sp>
        <p:nvSpPr>
          <p:cNvPr id="50" name="docshape22">
            <a:extLst>
              <a:ext uri="{FF2B5EF4-FFF2-40B4-BE49-F238E27FC236}">
                <a16:creationId xmlns:a16="http://schemas.microsoft.com/office/drawing/2014/main" id="{AD8F661D-1539-EAF6-5320-3A424E846765}"/>
              </a:ext>
            </a:extLst>
          </p:cNvPr>
          <p:cNvSpPr txBox="1">
            <a:spLocks/>
          </p:cNvSpPr>
          <p:nvPr/>
        </p:nvSpPr>
        <p:spPr bwMode="auto">
          <a:xfrm>
            <a:off x="199071" y="5127289"/>
            <a:ext cx="1235452" cy="350865"/>
          </a:xfrm>
          <a:prstGeom prst="rect">
            <a:avLst/>
          </a:prstGeom>
          <a:solidFill>
            <a:srgbClr val="942093"/>
          </a:solidFill>
          <a:ln>
            <a:noFill/>
          </a:ln>
        </p:spPr>
        <p:txBody>
          <a:bodyPr rot="0" vert="horz" wrap="square" lIns="0" tIns="0" rIns="0" bIns="0" anchor="t" anchorCtr="0" upright="1">
            <a:noAutofit/>
          </a:bodyPr>
          <a:lstStyle/>
          <a:p>
            <a:pPr marL="12933" algn="ctr">
              <a:spcBef>
                <a:spcPts val="20"/>
              </a:spcBef>
            </a:pPr>
            <a:r>
              <a:rPr lang="en-US" sz="570" b="1" spc="-20" noProof="0">
                <a:solidFill>
                  <a:schemeClr val="bg1"/>
                </a:solidFill>
                <a:latin typeface="Helvetica" panose="020B0604020202020204" pitchFamily="34" charset="0"/>
                <a:ea typeface="Verdana" panose="020B0604030504040204" pitchFamily="34" charset="0"/>
                <a:cs typeface="Helvetica" panose="020B0604020202020204" pitchFamily="34" charset="0"/>
              </a:rPr>
              <a:t>3.1 Strengthened l</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egal, policy and regulatory environment</a:t>
            </a:r>
            <a:r>
              <a:rPr lang="en-US" sz="570" b="1" spc="-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for</a:t>
            </a:r>
            <a:r>
              <a:rPr lang="en-US" sz="570" spc="-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refugee</a:t>
            </a:r>
            <a:r>
              <a:rPr lang="en-US" sz="570" spc="-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protection/ social protection</a:t>
            </a:r>
            <a:r>
              <a:rPr lang="en-US" sz="570" spc="-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and</a:t>
            </a:r>
            <a:r>
              <a:rPr lang="en-US" sz="570" spc="-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inclusion</a:t>
            </a:r>
          </a:p>
        </p:txBody>
      </p:sp>
      <p:sp>
        <p:nvSpPr>
          <p:cNvPr id="51" name="docshape22">
            <a:extLst>
              <a:ext uri="{FF2B5EF4-FFF2-40B4-BE49-F238E27FC236}">
                <a16:creationId xmlns:a16="http://schemas.microsoft.com/office/drawing/2014/main" id="{63DD3028-5D6C-333F-E500-7745D7A3CB7B}"/>
              </a:ext>
            </a:extLst>
          </p:cNvPr>
          <p:cNvSpPr txBox="1">
            <a:spLocks/>
          </p:cNvSpPr>
          <p:nvPr/>
        </p:nvSpPr>
        <p:spPr bwMode="auto">
          <a:xfrm>
            <a:off x="671094" y="3301496"/>
            <a:ext cx="658482" cy="350865"/>
          </a:xfrm>
          <a:prstGeom prst="rect">
            <a:avLst/>
          </a:prstGeom>
          <a:solidFill>
            <a:srgbClr val="942093"/>
          </a:solidFill>
          <a:ln>
            <a:noFill/>
          </a:ln>
        </p:spPr>
        <p:txBody>
          <a:bodyPr rot="0" vert="horz" wrap="square" lIns="0" tIns="0" rIns="0" bIns="0" anchor="t" anchorCtr="0" upright="1">
            <a:noAutofit/>
          </a:bodyPr>
          <a:lstStyle/>
          <a:p>
            <a:pPr algn="ctr">
              <a:spcBef>
                <a:spcPts val="395"/>
              </a:spcBef>
            </a:pP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3.2 Access</a:t>
            </a:r>
            <a:r>
              <a:rPr lang="en-US" sz="570" b="1" spc="-12"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to</a:t>
            </a:r>
            <a:r>
              <a:rPr lang="en-US" sz="570" b="1" spc="-53"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r>
              <a:rPr lang="en-US" sz="570" b="1" spc="-53"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mechanisms </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/services</a:t>
            </a:r>
          </a:p>
        </p:txBody>
      </p:sp>
      <p:sp>
        <p:nvSpPr>
          <p:cNvPr id="52" name="docshape22">
            <a:extLst>
              <a:ext uri="{FF2B5EF4-FFF2-40B4-BE49-F238E27FC236}">
                <a16:creationId xmlns:a16="http://schemas.microsoft.com/office/drawing/2014/main" id="{8FBE3DE6-4B90-E814-9FC2-DADCF08C5828}"/>
              </a:ext>
            </a:extLst>
          </p:cNvPr>
          <p:cNvSpPr txBox="1">
            <a:spLocks/>
          </p:cNvSpPr>
          <p:nvPr/>
        </p:nvSpPr>
        <p:spPr bwMode="auto">
          <a:xfrm>
            <a:off x="1992509" y="3307504"/>
            <a:ext cx="711021" cy="350865"/>
          </a:xfrm>
          <a:prstGeom prst="rect">
            <a:avLst/>
          </a:prstGeom>
          <a:solidFill>
            <a:srgbClr val="942093"/>
          </a:solidFill>
          <a:ln>
            <a:noFill/>
          </a:ln>
        </p:spPr>
        <p:txBody>
          <a:bodyPr rot="0" vert="horz" wrap="square" lIns="0" tIns="0" rIns="0" bIns="0" anchor="t" anchorCtr="0" upright="1">
            <a:noAutofit/>
          </a:bodyPr>
          <a:lstStyle>
            <a:defPPr>
              <a:defRPr lang="en-US"/>
            </a:defPPr>
            <a:lvl1pPr marL="12933" algn="ctr">
              <a:spcBef>
                <a:spcPts val="20"/>
              </a:spcBef>
              <a:defRPr sz="570" b="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noProof="0"/>
              <a:t>3.4 Increased access to social protection mechanisms/ services</a:t>
            </a:r>
          </a:p>
        </p:txBody>
      </p:sp>
      <p:sp>
        <p:nvSpPr>
          <p:cNvPr id="53" name="docshape22">
            <a:extLst>
              <a:ext uri="{FF2B5EF4-FFF2-40B4-BE49-F238E27FC236}">
                <a16:creationId xmlns:a16="http://schemas.microsoft.com/office/drawing/2014/main" id="{90C5D242-57A0-6235-4B35-5C4405D8EF52}"/>
              </a:ext>
            </a:extLst>
          </p:cNvPr>
          <p:cNvSpPr txBox="1">
            <a:spLocks/>
          </p:cNvSpPr>
          <p:nvPr/>
        </p:nvSpPr>
        <p:spPr bwMode="auto">
          <a:xfrm>
            <a:off x="40927" y="3313447"/>
            <a:ext cx="561975" cy="350865"/>
          </a:xfrm>
          <a:prstGeom prst="rect">
            <a:avLst/>
          </a:prstGeom>
          <a:solidFill>
            <a:srgbClr val="942093"/>
          </a:solidFill>
          <a:ln>
            <a:noFill/>
          </a:ln>
        </p:spPr>
        <p:txBody>
          <a:bodyPr rot="0" vert="horz" wrap="square" lIns="0" tIns="0" rIns="0" bIns="0" anchor="t" anchorCtr="0" upright="1">
            <a:noAutofit/>
          </a:bodyPr>
          <a:lstStyle/>
          <a:p>
            <a:pPr algn="ctr">
              <a:spcBef>
                <a:spcPts val="644"/>
              </a:spcBef>
            </a:pPr>
            <a:r>
              <a:rPr lang="en-US" sz="570" b="1" spc="-20" noProof="0">
                <a:solidFill>
                  <a:schemeClr val="bg1"/>
                </a:solidFill>
                <a:latin typeface="Helvetica" panose="020B0604020202020204" pitchFamily="34" charset="0"/>
                <a:ea typeface="Verdana" panose="020B0604030504040204" pitchFamily="34" charset="0"/>
                <a:cs typeface="Helvetica" panose="020B0604020202020204" pitchFamily="34" charset="0"/>
              </a:rPr>
              <a:t>3.3</a:t>
            </a:r>
            <a:r>
              <a:rPr lang="en-US" sz="570" spc="-20" noProof="0">
                <a:solidFill>
                  <a:schemeClr val="bg1"/>
                </a:solidFill>
                <a:latin typeface="Helvetica" panose="020B0604020202020204" pitchFamily="34" charset="0"/>
                <a:ea typeface="Verdana" panose="020B0604030504040204" pitchFamily="34" charset="0"/>
                <a:cs typeface="Helvetica" panose="020B0604020202020204" pitchFamily="34" charset="0"/>
              </a:rPr>
              <a:t> C</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p>
        </p:txBody>
      </p:sp>
      <p:sp>
        <p:nvSpPr>
          <p:cNvPr id="55" name="docshape34">
            <a:extLst>
              <a:ext uri="{FF2B5EF4-FFF2-40B4-BE49-F238E27FC236}">
                <a16:creationId xmlns:a16="http://schemas.microsoft.com/office/drawing/2014/main" id="{C57ECFB5-3EF8-F29C-6474-6A2D4EC1C7F7}"/>
              </a:ext>
            </a:extLst>
          </p:cNvPr>
          <p:cNvSpPr txBox="1">
            <a:spLocks/>
          </p:cNvSpPr>
          <p:nvPr/>
        </p:nvSpPr>
        <p:spPr bwMode="auto">
          <a:xfrm>
            <a:off x="771029" y="1792854"/>
            <a:ext cx="625200" cy="526298"/>
          </a:xfrm>
          <a:prstGeom prst="rect">
            <a:avLst/>
          </a:prstGeom>
          <a:solidFill>
            <a:srgbClr val="942093"/>
          </a:solidFill>
          <a:ln>
            <a:noFill/>
          </a:ln>
        </p:spPr>
        <p:txBody>
          <a:bodyPr rot="0" vert="horz" wrap="square" lIns="0" tIns="0" rIns="0" bIns="0" anchor="t" anchorCtr="0" upright="1">
            <a:no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570" noProof="0">
                <a:latin typeface="Helvetica" panose="020B0604020202020204" pitchFamily="34" charset="0"/>
                <a:cs typeface="Helvetica" panose="020B0604020202020204" pitchFamily="34" charset="0"/>
              </a:rPr>
              <a:t>Pillar 3. Protection </a:t>
            </a:r>
            <a:r>
              <a:rPr lang="en-US" sz="570" b="0" noProof="0">
                <a:latin typeface="Helvetica" panose="020B0604020202020204" pitchFamily="34" charset="0"/>
                <a:cs typeface="Helvetica" panose="020B0604020202020204" pitchFamily="34" charset="0"/>
              </a:rPr>
              <a:t>– Increased government protection for FCP and HCs</a:t>
            </a:r>
          </a:p>
        </p:txBody>
      </p:sp>
      <p:sp>
        <p:nvSpPr>
          <p:cNvPr id="56" name="docshape34">
            <a:extLst>
              <a:ext uri="{FF2B5EF4-FFF2-40B4-BE49-F238E27FC236}">
                <a16:creationId xmlns:a16="http://schemas.microsoft.com/office/drawing/2014/main" id="{4BCBC494-3F86-D367-3B59-5C96C20BF0D8}"/>
              </a:ext>
            </a:extLst>
          </p:cNvPr>
          <p:cNvSpPr txBox="1">
            <a:spLocks/>
          </p:cNvSpPr>
          <p:nvPr/>
        </p:nvSpPr>
        <p:spPr bwMode="auto">
          <a:xfrm>
            <a:off x="1556612" y="2378850"/>
            <a:ext cx="681047" cy="526298"/>
          </a:xfrm>
          <a:prstGeom prst="rect">
            <a:avLst/>
          </a:prstGeom>
          <a:solidFill>
            <a:srgbClr val="942093"/>
          </a:solidFill>
          <a:ln>
            <a:noFill/>
          </a:ln>
        </p:spPr>
        <p:txBody>
          <a:bodyPr rot="0" vert="horz" wrap="square" lIns="0" tIns="0" rIns="0" bIns="0" anchor="t" anchorCtr="0" upright="1">
            <a:no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570" noProof="0">
                <a:latin typeface="Helvetica" panose="020B0604020202020204" pitchFamily="34" charset="0"/>
                <a:cs typeface="Helvetica" panose="020B0604020202020204" pitchFamily="34" charset="0"/>
              </a:rPr>
              <a:t>Pillar 3. Social Protection</a:t>
            </a:r>
            <a:r>
              <a:rPr lang="en-US" sz="570" b="0" noProof="0">
                <a:latin typeface="Helvetica" panose="020B0604020202020204" pitchFamily="34" charset="0"/>
                <a:cs typeface="Helvetica" panose="020B0604020202020204" pitchFamily="34" charset="0"/>
              </a:rPr>
              <a:t>. Increased inclusion of FCP and HCs in social protection systems</a:t>
            </a:r>
          </a:p>
        </p:txBody>
      </p:sp>
      <p:sp>
        <p:nvSpPr>
          <p:cNvPr id="6" name="Rectangle 5">
            <a:extLst>
              <a:ext uri="{FF2B5EF4-FFF2-40B4-BE49-F238E27FC236}">
                <a16:creationId xmlns:a16="http://schemas.microsoft.com/office/drawing/2014/main" id="{93BA17A2-1706-DBF8-F35B-E94BF6F3F014}"/>
              </a:ext>
            </a:extLst>
          </p:cNvPr>
          <p:cNvSpPr/>
          <p:nvPr/>
        </p:nvSpPr>
        <p:spPr>
          <a:xfrm>
            <a:off x="77957" y="5828952"/>
            <a:ext cx="785006" cy="461664"/>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Development of Legal and Policy Frameworks, including the child´s law and relevant roadmap </a:t>
            </a:r>
          </a:p>
        </p:txBody>
      </p:sp>
      <p:sp>
        <p:nvSpPr>
          <p:cNvPr id="7" name="Rectangle 6">
            <a:extLst>
              <a:ext uri="{FF2B5EF4-FFF2-40B4-BE49-F238E27FC236}">
                <a16:creationId xmlns:a16="http://schemas.microsoft.com/office/drawing/2014/main" id="{0F4B4A55-38F5-7588-6B9B-F41DCD7C28A2}"/>
              </a:ext>
            </a:extLst>
          </p:cNvPr>
          <p:cNvSpPr/>
          <p:nvPr/>
        </p:nvSpPr>
        <p:spPr>
          <a:xfrm>
            <a:off x="985175" y="5828952"/>
            <a:ext cx="714628" cy="4616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Child protection and GBV case management services</a:t>
            </a:r>
          </a:p>
          <a:p>
            <a:pPr algn="ctr"/>
            <a:r>
              <a:rPr lang="en-US" sz="600" noProof="0">
                <a:solidFill>
                  <a:schemeClr val="tx1"/>
                </a:solidFill>
                <a:latin typeface="Helvetica" panose="020B0604020202020204" pitchFamily="34" charset="0"/>
                <a:cs typeface="Helvetica" panose="020B0604020202020204" pitchFamily="34" charset="0"/>
              </a:rPr>
              <a:t>3.6, 3.1</a:t>
            </a:r>
          </a:p>
        </p:txBody>
      </p:sp>
      <p:sp>
        <p:nvSpPr>
          <p:cNvPr id="9" name="Rectangle 8">
            <a:extLst>
              <a:ext uri="{FF2B5EF4-FFF2-40B4-BE49-F238E27FC236}">
                <a16:creationId xmlns:a16="http://schemas.microsoft.com/office/drawing/2014/main" id="{D7B1DC8E-CBBA-86BA-5B8B-F1AD7C517123}"/>
              </a:ext>
            </a:extLst>
          </p:cNvPr>
          <p:cNvSpPr/>
          <p:nvPr/>
        </p:nvSpPr>
        <p:spPr>
          <a:xfrm>
            <a:off x="541424" y="6514817"/>
            <a:ext cx="836399" cy="184666"/>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Program Coordination and Support</a:t>
            </a:r>
          </a:p>
        </p:txBody>
      </p:sp>
      <p:sp>
        <p:nvSpPr>
          <p:cNvPr id="12" name="Rectangle 11">
            <a:extLst>
              <a:ext uri="{FF2B5EF4-FFF2-40B4-BE49-F238E27FC236}">
                <a16:creationId xmlns:a16="http://schemas.microsoft.com/office/drawing/2014/main" id="{829E45A6-B2D1-1DEE-679C-8C589D1279B4}"/>
              </a:ext>
            </a:extLst>
          </p:cNvPr>
          <p:cNvSpPr/>
          <p:nvPr/>
        </p:nvSpPr>
        <p:spPr>
          <a:xfrm>
            <a:off x="2791067" y="3380256"/>
            <a:ext cx="712394" cy="385624"/>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Strengthening Government systems and capacities </a:t>
            </a:r>
          </a:p>
        </p:txBody>
      </p:sp>
      <p:sp>
        <p:nvSpPr>
          <p:cNvPr id="16" name="Rectangle 15">
            <a:extLst>
              <a:ext uri="{FF2B5EF4-FFF2-40B4-BE49-F238E27FC236}">
                <a16:creationId xmlns:a16="http://schemas.microsoft.com/office/drawing/2014/main" id="{C2EA4166-69BC-7946-D1BF-87943DB02BE5}"/>
              </a:ext>
            </a:extLst>
          </p:cNvPr>
          <p:cNvSpPr/>
          <p:nvPr/>
        </p:nvSpPr>
        <p:spPr>
          <a:xfrm>
            <a:off x="898152" y="4809269"/>
            <a:ext cx="714628" cy="184666"/>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Enhancing Child Protection systems</a:t>
            </a:r>
          </a:p>
        </p:txBody>
      </p:sp>
      <p:sp>
        <p:nvSpPr>
          <p:cNvPr id="27" name="Rectangle 26">
            <a:extLst>
              <a:ext uri="{FF2B5EF4-FFF2-40B4-BE49-F238E27FC236}">
                <a16:creationId xmlns:a16="http://schemas.microsoft.com/office/drawing/2014/main" id="{3ACE7F03-BE8E-B541-3BEF-0FBFD7E4CB65}"/>
              </a:ext>
            </a:extLst>
          </p:cNvPr>
          <p:cNvSpPr/>
          <p:nvPr/>
        </p:nvSpPr>
        <p:spPr>
          <a:xfrm>
            <a:off x="72951" y="4132094"/>
            <a:ext cx="538249" cy="55399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Inclusive engagement of the community and other stakeholders</a:t>
            </a:r>
          </a:p>
          <a:p>
            <a:pPr algn="ctr"/>
            <a:r>
              <a:rPr lang="en-US" sz="600" noProof="0">
                <a:solidFill>
                  <a:schemeClr val="tx1"/>
                </a:solidFill>
                <a:latin typeface="Helvetica" panose="020B0604020202020204" pitchFamily="34" charset="0"/>
                <a:cs typeface="Helvetica" panose="020B0604020202020204" pitchFamily="34" charset="0"/>
              </a:rPr>
              <a:t>3.8</a:t>
            </a:r>
          </a:p>
        </p:txBody>
      </p:sp>
      <p:cxnSp>
        <p:nvCxnSpPr>
          <p:cNvPr id="94" name="Elbow Connector 73">
            <a:extLst>
              <a:ext uri="{FF2B5EF4-FFF2-40B4-BE49-F238E27FC236}">
                <a16:creationId xmlns:a16="http://schemas.microsoft.com/office/drawing/2014/main" id="{845B3FE4-9877-8D0E-6CCE-0B831CA30195}"/>
              </a:ext>
            </a:extLst>
          </p:cNvPr>
          <p:cNvCxnSpPr>
            <a:cxnSpLocks/>
            <a:stCxn id="6" idx="0"/>
            <a:endCxn id="50" idx="2"/>
          </p:cNvCxnSpPr>
          <p:nvPr/>
        </p:nvCxnSpPr>
        <p:spPr>
          <a:xfrm rot="5400000" flipH="1" flipV="1">
            <a:off x="468229" y="5480385"/>
            <a:ext cx="350798" cy="34633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98" name="Elbow Connector 73">
            <a:extLst>
              <a:ext uri="{FF2B5EF4-FFF2-40B4-BE49-F238E27FC236}">
                <a16:creationId xmlns:a16="http://schemas.microsoft.com/office/drawing/2014/main" id="{42ECB55A-2F47-D2AE-884F-D42B52FD87F6}"/>
              </a:ext>
            </a:extLst>
          </p:cNvPr>
          <p:cNvCxnSpPr>
            <a:cxnSpLocks/>
            <a:stCxn id="9" idx="0"/>
            <a:endCxn id="6" idx="2"/>
          </p:cNvCxnSpPr>
          <p:nvPr/>
        </p:nvCxnSpPr>
        <p:spPr>
          <a:xfrm rot="16200000" flipV="1">
            <a:off x="602942" y="6158135"/>
            <a:ext cx="224201" cy="48916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01" name="Elbow Connector 73">
            <a:extLst>
              <a:ext uri="{FF2B5EF4-FFF2-40B4-BE49-F238E27FC236}">
                <a16:creationId xmlns:a16="http://schemas.microsoft.com/office/drawing/2014/main" id="{231CE5A6-C741-1ED3-5991-31F6835A334C}"/>
              </a:ext>
            </a:extLst>
          </p:cNvPr>
          <p:cNvCxnSpPr>
            <a:cxnSpLocks/>
            <a:stCxn id="7" idx="0"/>
            <a:endCxn id="50" idx="2"/>
          </p:cNvCxnSpPr>
          <p:nvPr/>
        </p:nvCxnSpPr>
        <p:spPr>
          <a:xfrm rot="16200000" flipV="1">
            <a:off x="904244" y="5390707"/>
            <a:ext cx="350798" cy="52569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21" name="Elbow Connector 73">
            <a:extLst>
              <a:ext uri="{FF2B5EF4-FFF2-40B4-BE49-F238E27FC236}">
                <a16:creationId xmlns:a16="http://schemas.microsoft.com/office/drawing/2014/main" id="{06D4709B-6F7C-B193-0BC0-58817D7AAF86}"/>
              </a:ext>
            </a:extLst>
          </p:cNvPr>
          <p:cNvCxnSpPr>
            <a:cxnSpLocks/>
          </p:cNvCxnSpPr>
          <p:nvPr/>
        </p:nvCxnSpPr>
        <p:spPr>
          <a:xfrm rot="5400000" flipH="1" flipV="1">
            <a:off x="97767" y="4375268"/>
            <a:ext cx="1460360" cy="402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37" name="Elbow Connector 73">
            <a:extLst>
              <a:ext uri="{FF2B5EF4-FFF2-40B4-BE49-F238E27FC236}">
                <a16:creationId xmlns:a16="http://schemas.microsoft.com/office/drawing/2014/main" id="{2AC35978-8CDC-D744-0F02-0A181B5DE906}"/>
              </a:ext>
            </a:extLst>
          </p:cNvPr>
          <p:cNvCxnSpPr>
            <a:cxnSpLocks/>
            <a:stCxn id="53" idx="0"/>
            <a:endCxn id="55" idx="2"/>
          </p:cNvCxnSpPr>
          <p:nvPr/>
        </p:nvCxnSpPr>
        <p:spPr>
          <a:xfrm rot="5400000" flipH="1" flipV="1">
            <a:off x="205625" y="2435443"/>
            <a:ext cx="994295" cy="76171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9" name="Elbow Connector 73">
            <a:extLst>
              <a:ext uri="{FF2B5EF4-FFF2-40B4-BE49-F238E27FC236}">
                <a16:creationId xmlns:a16="http://schemas.microsoft.com/office/drawing/2014/main" id="{EAFF943B-EDB2-6065-32EA-7A543D65A563}"/>
              </a:ext>
            </a:extLst>
          </p:cNvPr>
          <p:cNvCxnSpPr>
            <a:cxnSpLocks/>
            <a:stCxn id="52" idx="0"/>
            <a:endCxn id="56" idx="2"/>
          </p:cNvCxnSpPr>
          <p:nvPr/>
        </p:nvCxnSpPr>
        <p:spPr>
          <a:xfrm rot="16200000" flipV="1">
            <a:off x="1921400" y="2880884"/>
            <a:ext cx="402356" cy="450884"/>
          </a:xfrm>
          <a:prstGeom prst="bentConnector3">
            <a:avLst>
              <a:gd name="adj1" fmla="val 6372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88" name="Elbow Connector 73">
            <a:extLst>
              <a:ext uri="{FF2B5EF4-FFF2-40B4-BE49-F238E27FC236}">
                <a16:creationId xmlns:a16="http://schemas.microsoft.com/office/drawing/2014/main" id="{FF1DBF0F-D341-BDAC-0939-72AFD0923F88}"/>
              </a:ext>
            </a:extLst>
          </p:cNvPr>
          <p:cNvCxnSpPr>
            <a:cxnSpLocks/>
            <a:stCxn id="8" idx="0"/>
            <a:endCxn id="24" idx="2"/>
          </p:cNvCxnSpPr>
          <p:nvPr/>
        </p:nvCxnSpPr>
        <p:spPr>
          <a:xfrm rot="16200000" flipV="1">
            <a:off x="3833725" y="3135684"/>
            <a:ext cx="626602" cy="936981"/>
          </a:xfrm>
          <a:prstGeom prst="bentConnector3">
            <a:avLst>
              <a:gd name="adj1" fmla="val 4999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00" name="docshape18">
            <a:extLst>
              <a:ext uri="{FF2B5EF4-FFF2-40B4-BE49-F238E27FC236}">
                <a16:creationId xmlns:a16="http://schemas.microsoft.com/office/drawing/2014/main" id="{096E6A02-6E4B-E5BF-E037-65FDCAF247A6}"/>
              </a:ext>
            </a:extLst>
          </p:cNvPr>
          <p:cNvSpPr txBox="1">
            <a:spLocks/>
          </p:cNvSpPr>
          <p:nvPr/>
        </p:nvSpPr>
        <p:spPr bwMode="auto">
          <a:xfrm>
            <a:off x="5142863" y="3790494"/>
            <a:ext cx="1256139"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Information on demand driven career and job opportunities and transition to formal or self-employment</a:t>
            </a:r>
          </a:p>
          <a:p>
            <a:r>
              <a:rPr lang="en-US" noProof="0"/>
              <a:t>1.9. 1.10</a:t>
            </a:r>
          </a:p>
        </p:txBody>
      </p:sp>
      <p:cxnSp>
        <p:nvCxnSpPr>
          <p:cNvPr id="201" name="Elbow Connector 73">
            <a:extLst>
              <a:ext uri="{FF2B5EF4-FFF2-40B4-BE49-F238E27FC236}">
                <a16:creationId xmlns:a16="http://schemas.microsoft.com/office/drawing/2014/main" id="{028FE930-8E1C-576F-FEC2-384BEB56746F}"/>
              </a:ext>
            </a:extLst>
          </p:cNvPr>
          <p:cNvCxnSpPr>
            <a:cxnSpLocks/>
            <a:stCxn id="15" idx="0"/>
            <a:endCxn id="11" idx="1"/>
          </p:cNvCxnSpPr>
          <p:nvPr/>
        </p:nvCxnSpPr>
        <p:spPr>
          <a:xfrm rot="5400000" flipH="1" flipV="1">
            <a:off x="4555341" y="1854744"/>
            <a:ext cx="276058" cy="609943"/>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4" name="Elbow Connector 73">
            <a:extLst>
              <a:ext uri="{FF2B5EF4-FFF2-40B4-BE49-F238E27FC236}">
                <a16:creationId xmlns:a16="http://schemas.microsoft.com/office/drawing/2014/main" id="{3B75796F-060E-CF59-DFD0-453C0804933F}"/>
              </a:ext>
            </a:extLst>
          </p:cNvPr>
          <p:cNvCxnSpPr>
            <a:cxnSpLocks/>
            <a:stCxn id="28" idx="0"/>
            <a:endCxn id="11" idx="2"/>
          </p:cNvCxnSpPr>
          <p:nvPr/>
        </p:nvCxnSpPr>
        <p:spPr>
          <a:xfrm rot="16200000" flipV="1">
            <a:off x="5254317" y="2416326"/>
            <a:ext cx="592179" cy="26456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29" name="Elbow Connector 73">
            <a:extLst>
              <a:ext uri="{FF2B5EF4-FFF2-40B4-BE49-F238E27FC236}">
                <a16:creationId xmlns:a16="http://schemas.microsoft.com/office/drawing/2014/main" id="{90C4D2D5-2CD6-E656-F304-076124FC6FC7}"/>
              </a:ext>
            </a:extLst>
          </p:cNvPr>
          <p:cNvCxnSpPr>
            <a:cxnSpLocks/>
            <a:stCxn id="40" idx="0"/>
            <a:endCxn id="34" idx="2"/>
          </p:cNvCxnSpPr>
          <p:nvPr/>
        </p:nvCxnSpPr>
        <p:spPr>
          <a:xfrm rot="5400000" flipH="1" flipV="1">
            <a:off x="7686956" y="2816859"/>
            <a:ext cx="111745" cy="3627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2" name="Elbow Connector 73">
            <a:extLst>
              <a:ext uri="{FF2B5EF4-FFF2-40B4-BE49-F238E27FC236}">
                <a16:creationId xmlns:a16="http://schemas.microsoft.com/office/drawing/2014/main" id="{57A8A8FA-5424-DC72-8587-037D8AA55070}"/>
              </a:ext>
            </a:extLst>
          </p:cNvPr>
          <p:cNvCxnSpPr>
            <a:cxnSpLocks/>
            <a:stCxn id="34" idx="0"/>
            <a:endCxn id="31" idx="2"/>
          </p:cNvCxnSpPr>
          <p:nvPr/>
        </p:nvCxnSpPr>
        <p:spPr>
          <a:xfrm rot="16200000" flipV="1">
            <a:off x="7321190" y="1987969"/>
            <a:ext cx="271932" cy="607618"/>
          </a:xfrm>
          <a:prstGeom prst="bentConnector3">
            <a:avLst>
              <a:gd name="adj1" fmla="val 3342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6" name="Elbow Connector 73">
            <a:extLst>
              <a:ext uri="{FF2B5EF4-FFF2-40B4-BE49-F238E27FC236}">
                <a16:creationId xmlns:a16="http://schemas.microsoft.com/office/drawing/2014/main" id="{9EF4B566-606A-A3EB-F382-E94EF9120277}"/>
              </a:ext>
            </a:extLst>
          </p:cNvPr>
          <p:cNvCxnSpPr>
            <a:cxnSpLocks/>
            <a:stCxn id="36" idx="0"/>
            <a:endCxn id="31" idx="2"/>
          </p:cNvCxnSpPr>
          <p:nvPr/>
        </p:nvCxnSpPr>
        <p:spPr>
          <a:xfrm rot="5400000" flipH="1" flipV="1">
            <a:off x="6685095" y="2063288"/>
            <a:ext cx="375727" cy="56077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54" name="Elbow Connector 73">
            <a:extLst>
              <a:ext uri="{FF2B5EF4-FFF2-40B4-BE49-F238E27FC236}">
                <a16:creationId xmlns:a16="http://schemas.microsoft.com/office/drawing/2014/main" id="{32550C38-5736-1C95-94E5-9A87CB01EFD7}"/>
              </a:ext>
            </a:extLst>
          </p:cNvPr>
          <p:cNvCxnSpPr>
            <a:cxnSpLocks/>
            <a:stCxn id="33" idx="1"/>
            <a:endCxn id="31" idx="3"/>
          </p:cNvCxnSpPr>
          <p:nvPr/>
        </p:nvCxnSpPr>
        <p:spPr>
          <a:xfrm rot="10800000">
            <a:off x="7625548" y="1936201"/>
            <a:ext cx="561475" cy="31631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62" name="Elbow Connector 73">
            <a:extLst>
              <a:ext uri="{FF2B5EF4-FFF2-40B4-BE49-F238E27FC236}">
                <a16:creationId xmlns:a16="http://schemas.microsoft.com/office/drawing/2014/main" id="{1840B5B6-9BD2-D293-5945-AEB529F571F3}"/>
              </a:ext>
            </a:extLst>
          </p:cNvPr>
          <p:cNvCxnSpPr>
            <a:cxnSpLocks/>
            <a:stCxn id="38" idx="0"/>
            <a:endCxn id="292" idx="2"/>
          </p:cNvCxnSpPr>
          <p:nvPr/>
        </p:nvCxnSpPr>
        <p:spPr>
          <a:xfrm rot="5400000" flipH="1" flipV="1">
            <a:off x="8460201" y="3252124"/>
            <a:ext cx="234899" cy="166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66" name="Elbow Connector 73">
            <a:extLst>
              <a:ext uri="{FF2B5EF4-FFF2-40B4-BE49-F238E27FC236}">
                <a16:creationId xmlns:a16="http://schemas.microsoft.com/office/drawing/2014/main" id="{EBD0B7F8-E6FC-2482-E6F8-289EBE328010}"/>
              </a:ext>
            </a:extLst>
          </p:cNvPr>
          <p:cNvCxnSpPr>
            <a:cxnSpLocks/>
            <a:stCxn id="42" idx="0"/>
            <a:endCxn id="292" idx="2"/>
          </p:cNvCxnSpPr>
          <p:nvPr/>
        </p:nvCxnSpPr>
        <p:spPr>
          <a:xfrm rot="5400000" flipH="1" flipV="1">
            <a:off x="8117241" y="2909164"/>
            <a:ext cx="234899" cy="68758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71" name="TextBox 270">
            <a:extLst>
              <a:ext uri="{FF2B5EF4-FFF2-40B4-BE49-F238E27FC236}">
                <a16:creationId xmlns:a16="http://schemas.microsoft.com/office/drawing/2014/main" id="{202F477F-12B1-0DBD-4B0F-3F89E5B2C90F}"/>
              </a:ext>
            </a:extLst>
          </p:cNvPr>
          <p:cNvSpPr txBox="1"/>
          <p:nvPr/>
        </p:nvSpPr>
        <p:spPr>
          <a:xfrm>
            <a:off x="7243054" y="5482543"/>
            <a:ext cx="562255" cy="276999"/>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b="1" noProof="0">
                <a:solidFill>
                  <a:schemeClr val="tx1"/>
                </a:solidFill>
              </a:rPr>
              <a:t>4.1 Improve access to WASH </a:t>
            </a:r>
            <a:r>
              <a:rPr lang="en-US" noProof="0">
                <a:solidFill>
                  <a:schemeClr val="tx1"/>
                </a:solidFill>
              </a:rPr>
              <a:t>facilities</a:t>
            </a:r>
          </a:p>
        </p:txBody>
      </p:sp>
      <p:sp>
        <p:nvSpPr>
          <p:cNvPr id="278" name="TextBox 277">
            <a:extLst>
              <a:ext uri="{FF2B5EF4-FFF2-40B4-BE49-F238E27FC236}">
                <a16:creationId xmlns:a16="http://schemas.microsoft.com/office/drawing/2014/main" id="{43733ED8-5595-51DD-84B0-4A51FB68456C}"/>
              </a:ext>
            </a:extLst>
          </p:cNvPr>
          <p:cNvSpPr txBox="1"/>
          <p:nvPr/>
        </p:nvSpPr>
        <p:spPr>
          <a:xfrm>
            <a:off x="6941562" y="6121315"/>
            <a:ext cx="792982" cy="276999"/>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Analytics and technical support</a:t>
            </a:r>
          </a:p>
          <a:p>
            <a:r>
              <a:rPr lang="en-US" noProof="0">
                <a:solidFill>
                  <a:schemeClr val="tx1"/>
                </a:solidFill>
              </a:rPr>
              <a:t>4.3, 4.6</a:t>
            </a:r>
          </a:p>
        </p:txBody>
      </p:sp>
      <p:sp>
        <p:nvSpPr>
          <p:cNvPr id="280" name="docshape19">
            <a:extLst>
              <a:ext uri="{FF2B5EF4-FFF2-40B4-BE49-F238E27FC236}">
                <a16:creationId xmlns:a16="http://schemas.microsoft.com/office/drawing/2014/main" id="{21FD7A41-3479-C614-38A6-15D8D052A34C}"/>
              </a:ext>
            </a:extLst>
          </p:cNvPr>
          <p:cNvSpPr txBox="1">
            <a:spLocks/>
          </p:cNvSpPr>
          <p:nvPr/>
        </p:nvSpPr>
        <p:spPr bwMode="auto">
          <a:xfrm>
            <a:off x="7641372" y="4910322"/>
            <a:ext cx="1584956" cy="263821"/>
          </a:xfrm>
          <a:prstGeom prst="rect">
            <a:avLst/>
          </a:prstGeom>
          <a:solidFill>
            <a:schemeClr val="bg2">
              <a:lumMod val="90000"/>
            </a:schemeClr>
          </a:solidFill>
          <a:ln>
            <a:noFill/>
          </a:ln>
        </p:spPr>
        <p:txBody>
          <a:bodyPr rot="0" vert="horz" wrap="square" lIns="0" tIns="0" rIns="0" bIns="0" anchor="t" anchorCtr="0" upright="1">
            <a:noAutofit/>
          </a:bodyPr>
          <a:lstStyle/>
          <a:p>
            <a:pPr algn="ctr">
              <a:spcBef>
                <a:spcPts val="24"/>
              </a:spcBef>
            </a:pPr>
            <a:r>
              <a:rPr lang="en-US" sz="571" b="1" noProof="0">
                <a:latin typeface="Helvetica" panose="020B0604020202020204" pitchFamily="34" charset="0"/>
                <a:ea typeface="Verdana" panose="020B0604030504040204" pitchFamily="34" charset="0"/>
                <a:cs typeface="Helvetica" panose="020B0604020202020204" pitchFamily="34" charset="0"/>
              </a:rPr>
              <a:t>Pillar 4. Improved services, facilities, and information systems </a:t>
            </a:r>
            <a:r>
              <a:rPr lang="en-US" sz="571" noProof="0">
                <a:latin typeface="Helvetica" panose="020B0604020202020204" pitchFamily="34" charset="0"/>
                <a:ea typeface="Verdana" panose="020B0604030504040204" pitchFamily="34" charset="0"/>
                <a:cs typeface="Helvetica" panose="020B0604020202020204" pitchFamily="34" charset="0"/>
              </a:rPr>
              <a:t>essential to forcibly displaced and host communities</a:t>
            </a:r>
          </a:p>
        </p:txBody>
      </p:sp>
      <p:cxnSp>
        <p:nvCxnSpPr>
          <p:cNvPr id="284" name="Elbow Connector 73">
            <a:extLst>
              <a:ext uri="{FF2B5EF4-FFF2-40B4-BE49-F238E27FC236}">
                <a16:creationId xmlns:a16="http://schemas.microsoft.com/office/drawing/2014/main" id="{992470BD-BD87-EE21-D378-5D92A52259E3}"/>
              </a:ext>
            </a:extLst>
          </p:cNvPr>
          <p:cNvCxnSpPr>
            <a:cxnSpLocks/>
            <a:stCxn id="271" idx="0"/>
            <a:endCxn id="280" idx="2"/>
          </p:cNvCxnSpPr>
          <p:nvPr/>
        </p:nvCxnSpPr>
        <p:spPr>
          <a:xfrm rot="5400000" flipH="1" flipV="1">
            <a:off x="7824816" y="4873509"/>
            <a:ext cx="308400" cy="90966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87" name="Elbow Connector 73">
            <a:extLst>
              <a:ext uri="{FF2B5EF4-FFF2-40B4-BE49-F238E27FC236}">
                <a16:creationId xmlns:a16="http://schemas.microsoft.com/office/drawing/2014/main" id="{9E7668BD-EFA4-2A0E-A333-992CA5D98087}"/>
              </a:ext>
            </a:extLst>
          </p:cNvPr>
          <p:cNvCxnSpPr>
            <a:cxnSpLocks/>
            <a:stCxn id="591" idx="0"/>
            <a:endCxn id="280" idx="2"/>
          </p:cNvCxnSpPr>
          <p:nvPr/>
        </p:nvCxnSpPr>
        <p:spPr>
          <a:xfrm rot="16200000" flipV="1">
            <a:off x="8746353" y="4861641"/>
            <a:ext cx="304011" cy="92901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97" name="Rectangle 296">
            <a:extLst>
              <a:ext uri="{FF2B5EF4-FFF2-40B4-BE49-F238E27FC236}">
                <a16:creationId xmlns:a16="http://schemas.microsoft.com/office/drawing/2014/main" id="{D5DFCEC0-2D3E-86F1-DBD8-5C374D5B681B}"/>
              </a:ext>
            </a:extLst>
          </p:cNvPr>
          <p:cNvSpPr/>
          <p:nvPr/>
        </p:nvSpPr>
        <p:spPr>
          <a:xfrm>
            <a:off x="3902556" y="328256"/>
            <a:ext cx="992813" cy="680896"/>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a:solidFill>
                  <a:schemeClr val="bg1">
                    <a:lumMod val="50000"/>
                  </a:schemeClr>
                </a:solidFill>
                <a:latin typeface="Helvetica" panose="020B0604020202020204" pitchFamily="34" charset="0"/>
                <a:cs typeface="Helvetica" panose="020B0604020202020204" pitchFamily="34" charset="0"/>
              </a:rPr>
              <a:t>RESILIENCE</a:t>
            </a:r>
          </a:p>
        </p:txBody>
      </p:sp>
      <p:sp>
        <p:nvSpPr>
          <p:cNvPr id="298" name="Rectangle 297">
            <a:extLst>
              <a:ext uri="{FF2B5EF4-FFF2-40B4-BE49-F238E27FC236}">
                <a16:creationId xmlns:a16="http://schemas.microsoft.com/office/drawing/2014/main" id="{5B2284CF-96D3-7DFA-DB07-DE0DAD3D2AD3}"/>
              </a:ext>
            </a:extLst>
          </p:cNvPr>
          <p:cNvSpPr/>
          <p:nvPr/>
        </p:nvSpPr>
        <p:spPr>
          <a:xfrm>
            <a:off x="1413550" y="351649"/>
            <a:ext cx="1120804" cy="660658"/>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a:solidFill>
                  <a:schemeClr val="bg1">
                    <a:lumMod val="50000"/>
                  </a:schemeClr>
                </a:solidFill>
                <a:latin typeface="Helvetica" panose="020B0604020202020204" pitchFamily="34" charset="0"/>
                <a:cs typeface="Helvetica" panose="020B0604020202020204" pitchFamily="34" charset="0"/>
              </a:rPr>
              <a:t>INCLUSION</a:t>
            </a:r>
          </a:p>
        </p:txBody>
      </p:sp>
      <p:sp>
        <p:nvSpPr>
          <p:cNvPr id="299" name="Rectangle 298">
            <a:extLst>
              <a:ext uri="{FF2B5EF4-FFF2-40B4-BE49-F238E27FC236}">
                <a16:creationId xmlns:a16="http://schemas.microsoft.com/office/drawing/2014/main" id="{C86338ED-425C-8B69-7842-7755ED15276B}"/>
              </a:ext>
            </a:extLst>
          </p:cNvPr>
          <p:cNvSpPr/>
          <p:nvPr/>
        </p:nvSpPr>
        <p:spPr>
          <a:xfrm>
            <a:off x="6626976" y="341188"/>
            <a:ext cx="1409453" cy="532500"/>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a:solidFill>
                  <a:schemeClr val="bg1">
                    <a:lumMod val="50000"/>
                  </a:schemeClr>
                </a:solidFill>
                <a:latin typeface="Helvetica" panose="020B0604020202020204" pitchFamily="34" charset="0"/>
                <a:cs typeface="Helvetica" panose="020B0604020202020204" pitchFamily="34" charset="0"/>
              </a:rPr>
              <a:t>SELF-RELIANCE</a:t>
            </a:r>
          </a:p>
        </p:txBody>
      </p:sp>
      <p:sp>
        <p:nvSpPr>
          <p:cNvPr id="300" name="Rectangle 299">
            <a:extLst>
              <a:ext uri="{FF2B5EF4-FFF2-40B4-BE49-F238E27FC236}">
                <a16:creationId xmlns:a16="http://schemas.microsoft.com/office/drawing/2014/main" id="{B407AC5D-DB9B-0894-2211-07A815769A12}"/>
              </a:ext>
            </a:extLst>
          </p:cNvPr>
          <p:cNvSpPr/>
          <p:nvPr/>
        </p:nvSpPr>
        <p:spPr>
          <a:xfrm>
            <a:off x="2767203" y="21875"/>
            <a:ext cx="3804056" cy="1384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algn="ctr"/>
            <a:r>
              <a:rPr lang="en-US" sz="900" noProof="0">
                <a:solidFill>
                  <a:srgbClr val="FFFFFF"/>
                </a:solidFill>
                <a:latin typeface="Helvetica" panose="020B0604020202020204" pitchFamily="34" charset="0"/>
                <a:ea typeface="Calibri" panose="020F0502020204030204" pitchFamily="34" charset="0"/>
                <a:cs typeface="Helvetica" panose="020B0604020202020204" pitchFamily="34" charset="0"/>
              </a:rPr>
              <a:t>IMPROVED SUSTAINABLE LIVING CONDITIONS FOR FDP and HCs</a:t>
            </a:r>
            <a:endParaRPr lang="en-US" sz="900" noProof="0">
              <a:latin typeface="Helvetica" panose="020B0604020202020204" pitchFamily="34" charset="0"/>
              <a:ea typeface="Verdana" panose="020B0604030504040204" pitchFamily="34" charset="0"/>
              <a:cs typeface="Helvetica" panose="020B0604020202020204" pitchFamily="34" charset="0"/>
            </a:endParaRPr>
          </a:p>
        </p:txBody>
      </p:sp>
      <p:sp>
        <p:nvSpPr>
          <p:cNvPr id="304" name="Rectangle 303">
            <a:extLst>
              <a:ext uri="{FF2B5EF4-FFF2-40B4-BE49-F238E27FC236}">
                <a16:creationId xmlns:a16="http://schemas.microsoft.com/office/drawing/2014/main" id="{FD4F08E2-54D8-0706-184A-FE7C09524509}"/>
              </a:ext>
            </a:extLst>
          </p:cNvPr>
          <p:cNvSpPr/>
          <p:nvPr/>
        </p:nvSpPr>
        <p:spPr>
          <a:xfrm>
            <a:off x="3939590" y="1075445"/>
            <a:ext cx="931446" cy="2502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Vulnerability of  FDPs and HCs reduced</a:t>
            </a:r>
          </a:p>
        </p:txBody>
      </p:sp>
      <p:sp>
        <p:nvSpPr>
          <p:cNvPr id="305" name="Rectangle 304">
            <a:extLst>
              <a:ext uri="{FF2B5EF4-FFF2-40B4-BE49-F238E27FC236}">
                <a16:creationId xmlns:a16="http://schemas.microsoft.com/office/drawing/2014/main" id="{9057BF68-FE2B-D1C5-D597-FBC060B6E13D}"/>
              </a:ext>
            </a:extLst>
          </p:cNvPr>
          <p:cNvSpPr/>
          <p:nvPr/>
        </p:nvSpPr>
        <p:spPr>
          <a:xfrm>
            <a:off x="6769471" y="492125"/>
            <a:ext cx="1091642" cy="299954"/>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Reduction of  FDPs and HCs long term reliance on external assistance</a:t>
            </a:r>
          </a:p>
        </p:txBody>
      </p:sp>
      <p:sp>
        <p:nvSpPr>
          <p:cNvPr id="309" name="Rectangle 308">
            <a:extLst>
              <a:ext uri="{FF2B5EF4-FFF2-40B4-BE49-F238E27FC236}">
                <a16:creationId xmlns:a16="http://schemas.microsoft.com/office/drawing/2014/main" id="{E2B72D25-82B1-C334-D376-F2E9ACD95C09}"/>
              </a:ext>
            </a:extLst>
          </p:cNvPr>
          <p:cNvSpPr/>
          <p:nvPr/>
        </p:nvSpPr>
        <p:spPr>
          <a:xfrm>
            <a:off x="1472704" y="525511"/>
            <a:ext cx="1007866" cy="3888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Inclusion of FDPs at systems, community and individual levels, </a:t>
            </a:r>
          </a:p>
        </p:txBody>
      </p:sp>
      <p:sp>
        <p:nvSpPr>
          <p:cNvPr id="312" name="Rectangle 311">
            <a:extLst>
              <a:ext uri="{FF2B5EF4-FFF2-40B4-BE49-F238E27FC236}">
                <a16:creationId xmlns:a16="http://schemas.microsoft.com/office/drawing/2014/main" id="{669CC42A-2704-E309-1603-023BDBBDA4B0}"/>
              </a:ext>
            </a:extLst>
          </p:cNvPr>
          <p:cNvSpPr/>
          <p:nvPr/>
        </p:nvSpPr>
        <p:spPr>
          <a:xfrm>
            <a:off x="3987697" y="511934"/>
            <a:ext cx="822530" cy="34866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b="1" noProof="0">
                <a:latin typeface="Helvetica" panose="020B0604020202020204" pitchFamily="34" charset="0"/>
                <a:cs typeface="Helvetica" panose="020B0604020202020204" pitchFamily="34" charset="0"/>
              </a:rPr>
              <a:t>Resilience </a:t>
            </a:r>
            <a:r>
              <a:rPr lang="en-US" sz="602" noProof="0">
                <a:latin typeface="Helvetica" panose="020B0604020202020204" pitchFamily="34" charset="0"/>
                <a:cs typeface="Helvetica" panose="020B0604020202020204" pitchFamily="34" charset="0"/>
              </a:rPr>
              <a:t>of local communities and FDPs strengthened</a:t>
            </a:r>
          </a:p>
        </p:txBody>
      </p:sp>
      <p:sp>
        <p:nvSpPr>
          <p:cNvPr id="313" name="TextBox 312">
            <a:extLst>
              <a:ext uri="{FF2B5EF4-FFF2-40B4-BE49-F238E27FC236}">
                <a16:creationId xmlns:a16="http://schemas.microsoft.com/office/drawing/2014/main" id="{223E2908-1A0C-E669-B485-1C1EDF995694}"/>
              </a:ext>
            </a:extLst>
          </p:cNvPr>
          <p:cNvSpPr txBox="1"/>
          <p:nvPr/>
        </p:nvSpPr>
        <p:spPr>
          <a:xfrm>
            <a:off x="2896265" y="606910"/>
            <a:ext cx="501997" cy="175689"/>
          </a:xfrm>
          <a:prstGeom prst="rect">
            <a:avLst/>
          </a:prstGeom>
          <a:solidFill>
            <a:schemeClr val="bg1"/>
          </a:solidFill>
        </p:spPr>
        <p:txBody>
          <a:bodyPr wrap="square" lIns="0" tIns="0" rIns="0" bIns="0" anchor="t">
            <a:noAutofit/>
          </a:bodyPr>
          <a:lstStyle/>
          <a:p>
            <a:pPr algn="ctr"/>
            <a:r>
              <a:rPr lang="en-US" sz="571" noProof="0">
                <a:latin typeface="Helvetica" panose="020B0604020202020204" pitchFamily="34" charset="0"/>
                <a:cs typeface="Helvetica" panose="020B0604020202020204" pitchFamily="34" charset="0"/>
              </a:rPr>
              <a:t>Refugees are protected</a:t>
            </a:r>
          </a:p>
        </p:txBody>
      </p:sp>
      <p:cxnSp>
        <p:nvCxnSpPr>
          <p:cNvPr id="318" name="Elbow Connector 317">
            <a:extLst>
              <a:ext uri="{FF2B5EF4-FFF2-40B4-BE49-F238E27FC236}">
                <a16:creationId xmlns:a16="http://schemas.microsoft.com/office/drawing/2014/main" id="{B9CB787C-39A3-E2CF-405B-BE9D52B9913F}"/>
              </a:ext>
            </a:extLst>
          </p:cNvPr>
          <p:cNvCxnSpPr>
            <a:cxnSpLocks/>
            <a:stCxn id="31" idx="0"/>
            <a:endCxn id="526" idx="3"/>
          </p:cNvCxnSpPr>
          <p:nvPr/>
        </p:nvCxnSpPr>
        <p:spPr>
          <a:xfrm rot="16200000" flipV="1">
            <a:off x="6857013" y="1420255"/>
            <a:ext cx="292538" cy="30013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330" name="Rectangle 329">
            <a:extLst>
              <a:ext uri="{FF2B5EF4-FFF2-40B4-BE49-F238E27FC236}">
                <a16:creationId xmlns:a16="http://schemas.microsoft.com/office/drawing/2014/main" id="{207A7003-3EC2-D9F5-6370-217F4B0A2DAC}"/>
              </a:ext>
            </a:extLst>
          </p:cNvPr>
          <p:cNvSpPr/>
          <p:nvPr/>
        </p:nvSpPr>
        <p:spPr>
          <a:xfrm>
            <a:off x="7091926" y="1106217"/>
            <a:ext cx="1095096" cy="21118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Access to socio-economic opportunities enhanced</a:t>
            </a:r>
          </a:p>
        </p:txBody>
      </p:sp>
      <p:sp>
        <p:nvSpPr>
          <p:cNvPr id="59" name="Rounded Rectangle 58">
            <a:extLst>
              <a:ext uri="{FF2B5EF4-FFF2-40B4-BE49-F238E27FC236}">
                <a16:creationId xmlns:a16="http://schemas.microsoft.com/office/drawing/2014/main" id="{FCAE0325-75FD-0D65-B4E4-93D2F32B6644}"/>
              </a:ext>
            </a:extLst>
          </p:cNvPr>
          <p:cNvSpPr/>
          <p:nvPr/>
        </p:nvSpPr>
        <p:spPr>
          <a:xfrm>
            <a:off x="9077152" y="4818430"/>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4a</a:t>
            </a:r>
            <a:endParaRPr lang="en-US" sz="488" noProof="0">
              <a:solidFill>
                <a:schemeClr val="bg1"/>
              </a:solidFill>
              <a:latin typeface="Helvetica" panose="020B0604020202020204" pitchFamily="34" charset="0"/>
              <a:cs typeface="Helvetica" panose="020B0604020202020204" pitchFamily="34" charset="0"/>
            </a:endParaRPr>
          </a:p>
        </p:txBody>
      </p:sp>
      <p:cxnSp>
        <p:nvCxnSpPr>
          <p:cNvPr id="60" name="Elbow Connector 102">
            <a:extLst>
              <a:ext uri="{FF2B5EF4-FFF2-40B4-BE49-F238E27FC236}">
                <a16:creationId xmlns:a16="http://schemas.microsoft.com/office/drawing/2014/main" id="{61E2F643-44D6-A30B-C487-6605FD807AF7}"/>
              </a:ext>
            </a:extLst>
          </p:cNvPr>
          <p:cNvCxnSpPr>
            <a:cxnSpLocks/>
            <a:stCxn id="298" idx="0"/>
            <a:endCxn id="300" idx="1"/>
          </p:cNvCxnSpPr>
          <p:nvPr/>
        </p:nvCxnSpPr>
        <p:spPr>
          <a:xfrm rot="5400000" flipH="1" flipV="1">
            <a:off x="2240315" y="-175238"/>
            <a:ext cx="260524" cy="793251"/>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66" name="Elbow Connector 102">
            <a:extLst>
              <a:ext uri="{FF2B5EF4-FFF2-40B4-BE49-F238E27FC236}">
                <a16:creationId xmlns:a16="http://schemas.microsoft.com/office/drawing/2014/main" id="{500854B8-39FF-EC88-51B5-CCEC3E7365C2}"/>
              </a:ext>
            </a:extLst>
          </p:cNvPr>
          <p:cNvCxnSpPr>
            <a:cxnSpLocks/>
            <a:stCxn id="299" idx="0"/>
            <a:endCxn id="300" idx="3"/>
          </p:cNvCxnSpPr>
          <p:nvPr/>
        </p:nvCxnSpPr>
        <p:spPr>
          <a:xfrm rot="16200000" flipV="1">
            <a:off x="6826450" y="-164065"/>
            <a:ext cx="250063" cy="760444"/>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91" name="Rounded Rectangle 90">
            <a:extLst>
              <a:ext uri="{FF2B5EF4-FFF2-40B4-BE49-F238E27FC236}">
                <a16:creationId xmlns:a16="http://schemas.microsoft.com/office/drawing/2014/main" id="{728608A2-92A0-96AF-9F24-D6C0EA567232}"/>
              </a:ext>
            </a:extLst>
          </p:cNvPr>
          <p:cNvSpPr/>
          <p:nvPr/>
        </p:nvSpPr>
        <p:spPr>
          <a:xfrm>
            <a:off x="3512406" y="6679822"/>
            <a:ext cx="439526"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5a,b,c,d,e</a:t>
            </a:r>
            <a:endParaRPr lang="en-US" sz="488" noProof="0">
              <a:solidFill>
                <a:schemeClr val="bg1"/>
              </a:solidFill>
              <a:latin typeface="Helvetica" panose="020B0604020202020204" pitchFamily="34" charset="0"/>
              <a:cs typeface="Helvetica" panose="020B0604020202020204" pitchFamily="34" charset="0"/>
            </a:endParaRPr>
          </a:p>
        </p:txBody>
      </p:sp>
      <p:sp>
        <p:nvSpPr>
          <p:cNvPr id="95" name="Rounded Rectangle 94">
            <a:extLst>
              <a:ext uri="{FF2B5EF4-FFF2-40B4-BE49-F238E27FC236}">
                <a16:creationId xmlns:a16="http://schemas.microsoft.com/office/drawing/2014/main" id="{22C963FD-2357-F808-5A65-AA5B42CF8D3D}"/>
              </a:ext>
            </a:extLst>
          </p:cNvPr>
          <p:cNvSpPr/>
          <p:nvPr/>
        </p:nvSpPr>
        <p:spPr>
          <a:xfrm>
            <a:off x="2597688" y="3199207"/>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3a</a:t>
            </a:r>
            <a:endParaRPr lang="en-US" sz="488" noProof="0">
              <a:solidFill>
                <a:schemeClr val="bg1"/>
              </a:solidFill>
              <a:latin typeface="Helvetica" panose="020B0604020202020204" pitchFamily="34" charset="0"/>
              <a:cs typeface="Helvetica" panose="020B0604020202020204" pitchFamily="34" charset="0"/>
            </a:endParaRPr>
          </a:p>
        </p:txBody>
      </p:sp>
      <p:sp>
        <p:nvSpPr>
          <p:cNvPr id="96" name="Rounded Rectangle 95">
            <a:extLst>
              <a:ext uri="{FF2B5EF4-FFF2-40B4-BE49-F238E27FC236}">
                <a16:creationId xmlns:a16="http://schemas.microsoft.com/office/drawing/2014/main" id="{EA5C7A36-C0BB-DD19-654F-CEA4BED0C887}"/>
              </a:ext>
            </a:extLst>
          </p:cNvPr>
          <p:cNvSpPr/>
          <p:nvPr/>
        </p:nvSpPr>
        <p:spPr>
          <a:xfrm>
            <a:off x="1206515" y="3191607"/>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3b</a:t>
            </a:r>
            <a:endParaRPr lang="en-US" sz="488" noProof="0">
              <a:solidFill>
                <a:schemeClr val="bg1"/>
              </a:solidFill>
              <a:latin typeface="Helvetica" panose="020B0604020202020204" pitchFamily="34" charset="0"/>
              <a:cs typeface="Helvetica" panose="020B0604020202020204" pitchFamily="34" charset="0"/>
            </a:endParaRPr>
          </a:p>
        </p:txBody>
      </p:sp>
      <p:sp>
        <p:nvSpPr>
          <p:cNvPr id="97" name="Rounded Rectangle 96">
            <a:extLst>
              <a:ext uri="{FF2B5EF4-FFF2-40B4-BE49-F238E27FC236}">
                <a16:creationId xmlns:a16="http://schemas.microsoft.com/office/drawing/2014/main" id="{347DA40F-AA65-9D30-AC22-5167B4A9A102}"/>
              </a:ext>
            </a:extLst>
          </p:cNvPr>
          <p:cNvSpPr/>
          <p:nvPr/>
        </p:nvSpPr>
        <p:spPr>
          <a:xfrm>
            <a:off x="1498102" y="1282091"/>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3c</a:t>
            </a:r>
            <a:endParaRPr lang="en-US" sz="488" noProof="0">
              <a:solidFill>
                <a:schemeClr val="bg1"/>
              </a:solidFill>
              <a:latin typeface="Helvetica" panose="020B0604020202020204" pitchFamily="34" charset="0"/>
              <a:cs typeface="Helvetica" panose="020B0604020202020204" pitchFamily="34" charset="0"/>
            </a:endParaRPr>
          </a:p>
        </p:txBody>
      </p:sp>
      <p:sp>
        <p:nvSpPr>
          <p:cNvPr id="100" name="Rounded Rectangle 99">
            <a:extLst>
              <a:ext uri="{FF2B5EF4-FFF2-40B4-BE49-F238E27FC236}">
                <a16:creationId xmlns:a16="http://schemas.microsoft.com/office/drawing/2014/main" id="{71D68535-79FB-3860-6319-55EFB1FE972A}"/>
              </a:ext>
            </a:extLst>
          </p:cNvPr>
          <p:cNvSpPr/>
          <p:nvPr/>
        </p:nvSpPr>
        <p:spPr>
          <a:xfrm>
            <a:off x="4006737" y="2196266"/>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1a</a:t>
            </a:r>
            <a:endParaRPr lang="en-US" sz="488" noProof="0">
              <a:solidFill>
                <a:schemeClr val="bg1"/>
              </a:solidFill>
              <a:latin typeface="Helvetica" panose="020B0604020202020204" pitchFamily="34" charset="0"/>
              <a:cs typeface="Helvetica" panose="020B0604020202020204" pitchFamily="34" charset="0"/>
            </a:endParaRPr>
          </a:p>
        </p:txBody>
      </p:sp>
      <p:sp>
        <p:nvSpPr>
          <p:cNvPr id="102" name="Rounded Rectangle 101">
            <a:extLst>
              <a:ext uri="{FF2B5EF4-FFF2-40B4-BE49-F238E27FC236}">
                <a16:creationId xmlns:a16="http://schemas.microsoft.com/office/drawing/2014/main" id="{723CD0D4-94DE-2829-78E2-B00CB58ACC81}"/>
              </a:ext>
            </a:extLst>
          </p:cNvPr>
          <p:cNvSpPr/>
          <p:nvPr/>
        </p:nvSpPr>
        <p:spPr>
          <a:xfrm>
            <a:off x="5248482" y="2750042"/>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1b</a:t>
            </a:r>
            <a:endParaRPr lang="en-US" sz="488" noProof="0">
              <a:solidFill>
                <a:schemeClr val="bg1"/>
              </a:solidFill>
              <a:latin typeface="Helvetica" panose="020B0604020202020204" pitchFamily="34" charset="0"/>
              <a:cs typeface="Helvetica" panose="020B0604020202020204" pitchFamily="34" charset="0"/>
            </a:endParaRPr>
          </a:p>
        </p:txBody>
      </p:sp>
      <p:sp>
        <p:nvSpPr>
          <p:cNvPr id="103" name="Rounded Rectangle 102">
            <a:extLst>
              <a:ext uri="{FF2B5EF4-FFF2-40B4-BE49-F238E27FC236}">
                <a16:creationId xmlns:a16="http://schemas.microsoft.com/office/drawing/2014/main" id="{97EDA976-3BC4-83A0-BCB2-70A7886AFD94}"/>
              </a:ext>
            </a:extLst>
          </p:cNvPr>
          <p:cNvSpPr/>
          <p:nvPr/>
        </p:nvSpPr>
        <p:spPr>
          <a:xfrm>
            <a:off x="4393693" y="5146554"/>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1c</a:t>
            </a:r>
            <a:endParaRPr lang="en-US" sz="488" noProof="0">
              <a:solidFill>
                <a:schemeClr val="bg1"/>
              </a:solidFill>
              <a:latin typeface="Helvetica" panose="020B0604020202020204" pitchFamily="34" charset="0"/>
              <a:cs typeface="Helvetica" panose="020B0604020202020204" pitchFamily="34" charset="0"/>
            </a:endParaRPr>
          </a:p>
        </p:txBody>
      </p:sp>
      <p:sp>
        <p:nvSpPr>
          <p:cNvPr id="105" name="Rounded Rectangle 104">
            <a:extLst>
              <a:ext uri="{FF2B5EF4-FFF2-40B4-BE49-F238E27FC236}">
                <a16:creationId xmlns:a16="http://schemas.microsoft.com/office/drawing/2014/main" id="{623981FC-9612-F750-096A-DFA50E572D11}"/>
              </a:ext>
            </a:extLst>
          </p:cNvPr>
          <p:cNvSpPr/>
          <p:nvPr/>
        </p:nvSpPr>
        <p:spPr>
          <a:xfrm>
            <a:off x="3187045" y="5589029"/>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1d</a:t>
            </a:r>
            <a:endParaRPr lang="en-US" sz="488" noProof="0">
              <a:solidFill>
                <a:schemeClr val="bg1"/>
              </a:solidFill>
              <a:latin typeface="Helvetica" panose="020B0604020202020204" pitchFamily="34" charset="0"/>
              <a:cs typeface="Helvetica" panose="020B0604020202020204" pitchFamily="34" charset="0"/>
            </a:endParaRPr>
          </a:p>
        </p:txBody>
      </p:sp>
      <p:sp>
        <p:nvSpPr>
          <p:cNvPr id="106" name="Rounded Rectangle 105">
            <a:extLst>
              <a:ext uri="{FF2B5EF4-FFF2-40B4-BE49-F238E27FC236}">
                <a16:creationId xmlns:a16="http://schemas.microsoft.com/office/drawing/2014/main" id="{96857524-5638-2F80-F778-EF922F6CE972}"/>
              </a:ext>
            </a:extLst>
          </p:cNvPr>
          <p:cNvSpPr/>
          <p:nvPr/>
        </p:nvSpPr>
        <p:spPr>
          <a:xfrm>
            <a:off x="6696637" y="1611102"/>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2a</a:t>
            </a:r>
            <a:endParaRPr lang="en-US" sz="488" noProof="0">
              <a:solidFill>
                <a:schemeClr val="bg1"/>
              </a:solidFill>
              <a:latin typeface="Helvetica" panose="020B0604020202020204" pitchFamily="34" charset="0"/>
              <a:cs typeface="Helvetica" panose="020B0604020202020204" pitchFamily="34" charset="0"/>
            </a:endParaRPr>
          </a:p>
        </p:txBody>
      </p:sp>
      <p:sp>
        <p:nvSpPr>
          <p:cNvPr id="108" name="Rounded Rectangle 107">
            <a:extLst>
              <a:ext uri="{FF2B5EF4-FFF2-40B4-BE49-F238E27FC236}">
                <a16:creationId xmlns:a16="http://schemas.microsoft.com/office/drawing/2014/main" id="{6CC807DB-FF81-E599-3249-B615AB5ADF8C}"/>
              </a:ext>
            </a:extLst>
          </p:cNvPr>
          <p:cNvSpPr/>
          <p:nvPr/>
        </p:nvSpPr>
        <p:spPr>
          <a:xfrm>
            <a:off x="7094837" y="1005728"/>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2b</a:t>
            </a:r>
            <a:endParaRPr lang="en-US" sz="488" noProof="0">
              <a:solidFill>
                <a:schemeClr val="bg1"/>
              </a:solidFill>
              <a:latin typeface="Helvetica" panose="020B0604020202020204" pitchFamily="34" charset="0"/>
              <a:cs typeface="Helvetica" panose="020B0604020202020204" pitchFamily="34" charset="0"/>
            </a:endParaRPr>
          </a:p>
        </p:txBody>
      </p:sp>
      <p:sp>
        <p:nvSpPr>
          <p:cNvPr id="109" name="Rounded Rectangle 108">
            <a:extLst>
              <a:ext uri="{FF2B5EF4-FFF2-40B4-BE49-F238E27FC236}">
                <a16:creationId xmlns:a16="http://schemas.microsoft.com/office/drawing/2014/main" id="{1F2F6CC4-1443-9BEB-62B6-E86D1121D604}"/>
              </a:ext>
            </a:extLst>
          </p:cNvPr>
          <p:cNvSpPr/>
          <p:nvPr/>
        </p:nvSpPr>
        <p:spPr>
          <a:xfrm>
            <a:off x="8011664" y="2322895"/>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2c</a:t>
            </a:r>
            <a:endParaRPr lang="en-US" sz="488" noProof="0">
              <a:solidFill>
                <a:schemeClr val="bg1"/>
              </a:solidFill>
              <a:latin typeface="Helvetica" panose="020B0604020202020204" pitchFamily="34" charset="0"/>
              <a:cs typeface="Helvetica" panose="020B0604020202020204" pitchFamily="34" charset="0"/>
            </a:endParaRPr>
          </a:p>
        </p:txBody>
      </p:sp>
      <p:sp>
        <p:nvSpPr>
          <p:cNvPr id="111" name="Rounded Rectangle 110">
            <a:extLst>
              <a:ext uri="{FF2B5EF4-FFF2-40B4-BE49-F238E27FC236}">
                <a16:creationId xmlns:a16="http://schemas.microsoft.com/office/drawing/2014/main" id="{02403B56-B07F-FAB5-A257-5E02BB2418FD}"/>
              </a:ext>
            </a:extLst>
          </p:cNvPr>
          <p:cNvSpPr/>
          <p:nvPr/>
        </p:nvSpPr>
        <p:spPr>
          <a:xfrm>
            <a:off x="6845457" y="2422230"/>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2d</a:t>
            </a:r>
            <a:endParaRPr lang="en-US" sz="488" noProof="0">
              <a:solidFill>
                <a:schemeClr val="bg1"/>
              </a:solidFill>
              <a:latin typeface="Helvetica" panose="020B0604020202020204" pitchFamily="34" charset="0"/>
              <a:cs typeface="Helvetica" panose="020B0604020202020204" pitchFamily="34" charset="0"/>
            </a:endParaRPr>
          </a:p>
        </p:txBody>
      </p:sp>
      <p:sp>
        <p:nvSpPr>
          <p:cNvPr id="112" name="Rounded Rectangle 111">
            <a:extLst>
              <a:ext uri="{FF2B5EF4-FFF2-40B4-BE49-F238E27FC236}">
                <a16:creationId xmlns:a16="http://schemas.microsoft.com/office/drawing/2014/main" id="{FF7F8176-45C5-0CFC-0A4E-38D50042BE60}"/>
              </a:ext>
            </a:extLst>
          </p:cNvPr>
          <p:cNvSpPr/>
          <p:nvPr/>
        </p:nvSpPr>
        <p:spPr>
          <a:xfrm>
            <a:off x="8835055" y="1934121"/>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2e</a:t>
            </a:r>
            <a:endParaRPr lang="en-US" sz="488" noProof="0">
              <a:solidFill>
                <a:schemeClr val="bg1"/>
              </a:solidFill>
              <a:latin typeface="Helvetica" panose="020B0604020202020204" pitchFamily="34" charset="0"/>
              <a:cs typeface="Helvetica" panose="020B0604020202020204" pitchFamily="34" charset="0"/>
            </a:endParaRPr>
          </a:p>
        </p:txBody>
      </p:sp>
      <p:sp>
        <p:nvSpPr>
          <p:cNvPr id="114" name="Rounded Rectangle 113">
            <a:extLst>
              <a:ext uri="{FF2B5EF4-FFF2-40B4-BE49-F238E27FC236}">
                <a16:creationId xmlns:a16="http://schemas.microsoft.com/office/drawing/2014/main" id="{6D9E56AA-9C6E-0BED-6F69-CCE7DFA6BF46}"/>
              </a:ext>
            </a:extLst>
          </p:cNvPr>
          <p:cNvSpPr/>
          <p:nvPr/>
        </p:nvSpPr>
        <p:spPr>
          <a:xfrm>
            <a:off x="8248885" y="5170090"/>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4b</a:t>
            </a:r>
            <a:endParaRPr lang="en-US" sz="488" noProof="0">
              <a:solidFill>
                <a:schemeClr val="bg1"/>
              </a:solidFill>
              <a:latin typeface="Helvetica" panose="020B0604020202020204" pitchFamily="34" charset="0"/>
              <a:cs typeface="Helvetica" panose="020B0604020202020204" pitchFamily="34" charset="0"/>
            </a:endParaRPr>
          </a:p>
        </p:txBody>
      </p:sp>
      <p:sp>
        <p:nvSpPr>
          <p:cNvPr id="115" name="Rounded Rectangle 114">
            <a:extLst>
              <a:ext uri="{FF2B5EF4-FFF2-40B4-BE49-F238E27FC236}">
                <a16:creationId xmlns:a16="http://schemas.microsoft.com/office/drawing/2014/main" id="{DEAA9FF2-72BC-B8BC-A31A-25950134876E}"/>
              </a:ext>
            </a:extLst>
          </p:cNvPr>
          <p:cNvSpPr/>
          <p:nvPr/>
        </p:nvSpPr>
        <p:spPr>
          <a:xfrm>
            <a:off x="7320937" y="5302140"/>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4c</a:t>
            </a:r>
            <a:endParaRPr lang="en-US" sz="488" noProof="0">
              <a:solidFill>
                <a:schemeClr val="bg1"/>
              </a:solidFill>
              <a:latin typeface="Helvetica" panose="020B0604020202020204" pitchFamily="34" charset="0"/>
              <a:cs typeface="Helvetica" panose="020B0604020202020204" pitchFamily="34" charset="0"/>
            </a:endParaRPr>
          </a:p>
        </p:txBody>
      </p:sp>
      <p:sp>
        <p:nvSpPr>
          <p:cNvPr id="116" name="Rounded Rectangle 115">
            <a:extLst>
              <a:ext uri="{FF2B5EF4-FFF2-40B4-BE49-F238E27FC236}">
                <a16:creationId xmlns:a16="http://schemas.microsoft.com/office/drawing/2014/main" id="{D76B6B50-ACCF-CB4E-FD5E-630B4F65CB20}"/>
              </a:ext>
            </a:extLst>
          </p:cNvPr>
          <p:cNvSpPr/>
          <p:nvPr/>
        </p:nvSpPr>
        <p:spPr>
          <a:xfrm>
            <a:off x="7321484" y="5401017"/>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4d</a:t>
            </a:r>
            <a:endParaRPr lang="en-US" sz="488" noProof="0">
              <a:solidFill>
                <a:schemeClr val="bg1"/>
              </a:solidFill>
              <a:latin typeface="Helvetica" panose="020B0604020202020204" pitchFamily="34" charset="0"/>
              <a:cs typeface="Helvetica" panose="020B0604020202020204" pitchFamily="34" charset="0"/>
            </a:endParaRPr>
          </a:p>
        </p:txBody>
      </p:sp>
      <p:sp>
        <p:nvSpPr>
          <p:cNvPr id="119" name="Rounded Rectangle 118">
            <a:extLst>
              <a:ext uri="{FF2B5EF4-FFF2-40B4-BE49-F238E27FC236}">
                <a16:creationId xmlns:a16="http://schemas.microsoft.com/office/drawing/2014/main" id="{70958D5C-4482-D78E-F797-F216664FC346}"/>
              </a:ext>
            </a:extLst>
          </p:cNvPr>
          <p:cNvSpPr/>
          <p:nvPr/>
        </p:nvSpPr>
        <p:spPr>
          <a:xfrm>
            <a:off x="6402045" y="6703232"/>
            <a:ext cx="642121" cy="83864"/>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solidFill>
                  <a:schemeClr val="bg1"/>
                </a:solidFill>
                <a:latin typeface="Helvetica" panose="020B0604020202020204" pitchFamily="34" charset="0"/>
                <a:cs typeface="Helvetica" panose="020B0604020202020204" pitchFamily="34" charset="0"/>
              </a:rPr>
              <a:t>6a,b,c,d,e,f,h,i</a:t>
            </a:r>
            <a:endParaRPr lang="en-US" sz="488" noProof="0">
              <a:solidFill>
                <a:schemeClr val="bg1"/>
              </a:solidFill>
              <a:latin typeface="Helvetica" panose="020B0604020202020204" pitchFamily="34" charset="0"/>
              <a:cs typeface="Helvetica" panose="020B0604020202020204" pitchFamily="34" charset="0"/>
            </a:endParaRPr>
          </a:p>
        </p:txBody>
      </p:sp>
      <p:cxnSp>
        <p:nvCxnSpPr>
          <p:cNvPr id="43" name="Elbow Connector 73">
            <a:extLst>
              <a:ext uri="{FF2B5EF4-FFF2-40B4-BE49-F238E27FC236}">
                <a16:creationId xmlns:a16="http://schemas.microsoft.com/office/drawing/2014/main" id="{DB130EEC-64F6-B003-7FC8-5FEC7FF814F1}"/>
              </a:ext>
            </a:extLst>
          </p:cNvPr>
          <p:cNvCxnSpPr>
            <a:cxnSpLocks/>
            <a:stCxn id="280" idx="3"/>
          </p:cNvCxnSpPr>
          <p:nvPr/>
        </p:nvCxnSpPr>
        <p:spPr>
          <a:xfrm flipH="1" flipV="1">
            <a:off x="7983146" y="1317397"/>
            <a:ext cx="1243182" cy="3724836"/>
          </a:xfrm>
          <a:prstGeom prst="bentConnector4">
            <a:avLst>
              <a:gd name="adj1" fmla="val -49488"/>
              <a:gd name="adj2" fmla="val 88347"/>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87" name="Elbow Connector 86">
            <a:extLst>
              <a:ext uri="{FF2B5EF4-FFF2-40B4-BE49-F238E27FC236}">
                <a16:creationId xmlns:a16="http://schemas.microsoft.com/office/drawing/2014/main" id="{9B1FF64E-AE5B-1E68-FAC3-EDF76A9F312C}"/>
              </a:ext>
            </a:extLst>
          </p:cNvPr>
          <p:cNvCxnSpPr>
            <a:cxnSpLocks/>
            <a:endCxn id="301" idx="1"/>
          </p:cNvCxnSpPr>
          <p:nvPr/>
        </p:nvCxnSpPr>
        <p:spPr>
          <a:xfrm flipV="1">
            <a:off x="2396582" y="1309989"/>
            <a:ext cx="303099" cy="130181"/>
          </a:xfrm>
          <a:prstGeom prst="bentConnector3">
            <a:avLst>
              <a:gd name="adj1" fmla="val -24914"/>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92" name="Elbow Connector 91">
            <a:extLst>
              <a:ext uri="{FF2B5EF4-FFF2-40B4-BE49-F238E27FC236}">
                <a16:creationId xmlns:a16="http://schemas.microsoft.com/office/drawing/2014/main" id="{AAAE7458-6013-3E76-9601-B5A6095E4035}"/>
              </a:ext>
            </a:extLst>
          </p:cNvPr>
          <p:cNvCxnSpPr>
            <a:cxnSpLocks/>
            <a:stCxn id="55" idx="0"/>
            <a:endCxn id="23" idx="1"/>
          </p:cNvCxnSpPr>
          <p:nvPr/>
        </p:nvCxnSpPr>
        <p:spPr>
          <a:xfrm rot="5400000" flipH="1" flipV="1">
            <a:off x="1079401" y="1586886"/>
            <a:ext cx="210196" cy="20174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134" name="Elbow Connector 73">
            <a:extLst>
              <a:ext uri="{FF2B5EF4-FFF2-40B4-BE49-F238E27FC236}">
                <a16:creationId xmlns:a16="http://schemas.microsoft.com/office/drawing/2014/main" id="{70B9D70D-2118-2D85-6F35-B710CE41E291}"/>
              </a:ext>
            </a:extLst>
          </p:cNvPr>
          <p:cNvCxnSpPr>
            <a:cxnSpLocks/>
            <a:stCxn id="9" idx="0"/>
            <a:endCxn id="7" idx="2"/>
          </p:cNvCxnSpPr>
          <p:nvPr/>
        </p:nvCxnSpPr>
        <p:spPr>
          <a:xfrm rot="5400000" flipH="1" flipV="1">
            <a:off x="1038956" y="6211285"/>
            <a:ext cx="224200" cy="38286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63" name="Elbow Connector 73">
            <a:extLst>
              <a:ext uri="{FF2B5EF4-FFF2-40B4-BE49-F238E27FC236}">
                <a16:creationId xmlns:a16="http://schemas.microsoft.com/office/drawing/2014/main" id="{1E4B6A18-57F9-4EA7-E20E-B0DE47E354E7}"/>
              </a:ext>
            </a:extLst>
          </p:cNvPr>
          <p:cNvCxnSpPr>
            <a:cxnSpLocks/>
          </p:cNvCxnSpPr>
          <p:nvPr/>
        </p:nvCxnSpPr>
        <p:spPr>
          <a:xfrm rot="5400000" flipH="1" flipV="1">
            <a:off x="519580" y="3962085"/>
            <a:ext cx="1474956" cy="868330"/>
          </a:xfrm>
          <a:prstGeom prst="bentConnector3">
            <a:avLst>
              <a:gd name="adj1" fmla="val 8802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27" name="Rectangle 226">
            <a:extLst>
              <a:ext uri="{FF2B5EF4-FFF2-40B4-BE49-F238E27FC236}">
                <a16:creationId xmlns:a16="http://schemas.microsoft.com/office/drawing/2014/main" id="{1625090E-97EB-B237-CC4B-D200309FDDA4}"/>
              </a:ext>
            </a:extLst>
          </p:cNvPr>
          <p:cNvSpPr/>
          <p:nvPr/>
        </p:nvSpPr>
        <p:spPr>
          <a:xfrm>
            <a:off x="1726021" y="4054442"/>
            <a:ext cx="531650" cy="55399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Capacity building to child protection service providers</a:t>
            </a:r>
          </a:p>
          <a:p>
            <a:pPr algn="ctr"/>
            <a:r>
              <a:rPr lang="en-US" sz="600" noProof="0">
                <a:solidFill>
                  <a:schemeClr val="tx1"/>
                </a:solidFill>
                <a:latin typeface="Helvetica" panose="020B0604020202020204" pitchFamily="34" charset="0"/>
                <a:cs typeface="Helvetica" panose="020B0604020202020204" pitchFamily="34" charset="0"/>
              </a:rPr>
              <a:t>3.7, 3.2.1, 3.1</a:t>
            </a:r>
          </a:p>
        </p:txBody>
      </p:sp>
      <p:sp>
        <p:nvSpPr>
          <p:cNvPr id="303" name="Rectangle 302">
            <a:extLst>
              <a:ext uri="{FF2B5EF4-FFF2-40B4-BE49-F238E27FC236}">
                <a16:creationId xmlns:a16="http://schemas.microsoft.com/office/drawing/2014/main" id="{B4C2FA40-65AE-6E7B-9C0F-E278329C5C0B}"/>
              </a:ext>
            </a:extLst>
          </p:cNvPr>
          <p:cNvSpPr/>
          <p:nvPr/>
        </p:nvSpPr>
        <p:spPr>
          <a:xfrm>
            <a:off x="2845470" y="4073200"/>
            <a:ext cx="480919" cy="4616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Technical support and good practice leverage</a:t>
            </a:r>
          </a:p>
          <a:p>
            <a:pPr algn="ctr"/>
            <a:r>
              <a:rPr lang="en-US" sz="600" noProof="0">
                <a:solidFill>
                  <a:schemeClr val="tx1"/>
                </a:solidFill>
                <a:latin typeface="Helvetica" panose="020B0604020202020204" pitchFamily="34" charset="0"/>
                <a:cs typeface="Helvetica" panose="020B0604020202020204" pitchFamily="34" charset="0"/>
              </a:rPr>
              <a:t>3.2, 3.4.1</a:t>
            </a:r>
          </a:p>
        </p:txBody>
      </p:sp>
      <p:cxnSp>
        <p:nvCxnSpPr>
          <p:cNvPr id="324" name="Elbow Connector 73">
            <a:extLst>
              <a:ext uri="{FF2B5EF4-FFF2-40B4-BE49-F238E27FC236}">
                <a16:creationId xmlns:a16="http://schemas.microsoft.com/office/drawing/2014/main" id="{BC216C03-A9F1-E020-FA86-485CDCE25A25}"/>
              </a:ext>
            </a:extLst>
          </p:cNvPr>
          <p:cNvCxnSpPr>
            <a:cxnSpLocks/>
            <a:stCxn id="50" idx="3"/>
          </p:cNvCxnSpPr>
          <p:nvPr/>
        </p:nvCxnSpPr>
        <p:spPr>
          <a:xfrm flipV="1">
            <a:off x="1434523" y="5021382"/>
            <a:ext cx="118182" cy="281340"/>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28" name="Rectangle 327">
            <a:extLst>
              <a:ext uri="{FF2B5EF4-FFF2-40B4-BE49-F238E27FC236}">
                <a16:creationId xmlns:a16="http://schemas.microsoft.com/office/drawing/2014/main" id="{6E3BE183-6720-22BE-548D-46627BDC647C}"/>
              </a:ext>
            </a:extLst>
          </p:cNvPr>
          <p:cNvSpPr/>
          <p:nvPr/>
        </p:nvSpPr>
        <p:spPr>
          <a:xfrm>
            <a:off x="2291928" y="4067923"/>
            <a:ext cx="524512" cy="4616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Data generation and evidence improved</a:t>
            </a:r>
          </a:p>
          <a:p>
            <a:pPr algn="ctr"/>
            <a:r>
              <a:rPr lang="en-US" sz="600" noProof="0">
                <a:solidFill>
                  <a:schemeClr val="tx1"/>
                </a:solidFill>
                <a:latin typeface="Helvetica" panose="020B0604020202020204" pitchFamily="34" charset="0"/>
                <a:cs typeface="Helvetica" panose="020B0604020202020204" pitchFamily="34" charset="0"/>
              </a:rPr>
              <a:t>3.1, 3.1.1, 3.9</a:t>
            </a:r>
          </a:p>
        </p:txBody>
      </p:sp>
      <p:cxnSp>
        <p:nvCxnSpPr>
          <p:cNvPr id="348" name="Elbow Connector 73">
            <a:extLst>
              <a:ext uri="{FF2B5EF4-FFF2-40B4-BE49-F238E27FC236}">
                <a16:creationId xmlns:a16="http://schemas.microsoft.com/office/drawing/2014/main" id="{E7210B93-0D0C-7F7D-6FB5-78F2D4460A1B}"/>
              </a:ext>
            </a:extLst>
          </p:cNvPr>
          <p:cNvCxnSpPr>
            <a:cxnSpLocks/>
            <a:stCxn id="303" idx="0"/>
            <a:endCxn id="12" idx="2"/>
          </p:cNvCxnSpPr>
          <p:nvPr/>
        </p:nvCxnSpPr>
        <p:spPr>
          <a:xfrm rot="5400000" flipH="1" flipV="1">
            <a:off x="2962937" y="3888873"/>
            <a:ext cx="307320" cy="6133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51" name="Elbow Connector 73">
            <a:extLst>
              <a:ext uri="{FF2B5EF4-FFF2-40B4-BE49-F238E27FC236}">
                <a16:creationId xmlns:a16="http://schemas.microsoft.com/office/drawing/2014/main" id="{506400A8-4620-9099-8F61-CA4F22C9DECC}"/>
              </a:ext>
            </a:extLst>
          </p:cNvPr>
          <p:cNvCxnSpPr>
            <a:cxnSpLocks/>
            <a:stCxn id="328" idx="0"/>
            <a:endCxn id="12" idx="2"/>
          </p:cNvCxnSpPr>
          <p:nvPr/>
        </p:nvCxnSpPr>
        <p:spPr>
          <a:xfrm rot="5400000" flipH="1" flipV="1">
            <a:off x="2699703" y="3620362"/>
            <a:ext cx="302043" cy="59308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58" name="Rectangle 457">
            <a:extLst>
              <a:ext uri="{FF2B5EF4-FFF2-40B4-BE49-F238E27FC236}">
                <a16:creationId xmlns:a16="http://schemas.microsoft.com/office/drawing/2014/main" id="{D5712E6F-A7FD-6AFD-7113-C7DF7B6AF5AE}"/>
              </a:ext>
            </a:extLst>
          </p:cNvPr>
          <p:cNvSpPr/>
          <p:nvPr/>
        </p:nvSpPr>
        <p:spPr>
          <a:xfrm>
            <a:off x="3375576" y="4073201"/>
            <a:ext cx="578853" cy="4616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Implementation of the Family Violence Tracking System </a:t>
            </a:r>
          </a:p>
          <a:p>
            <a:pPr algn="ctr"/>
            <a:r>
              <a:rPr lang="en-US" sz="600" noProof="0">
                <a:solidFill>
                  <a:schemeClr val="tx1"/>
                </a:solidFill>
                <a:latin typeface="Helvetica" panose="020B0604020202020204" pitchFamily="34" charset="0"/>
                <a:cs typeface="Helvetica" panose="020B0604020202020204" pitchFamily="34" charset="0"/>
              </a:rPr>
              <a:t>3.5</a:t>
            </a:r>
          </a:p>
        </p:txBody>
      </p:sp>
      <p:cxnSp>
        <p:nvCxnSpPr>
          <p:cNvPr id="466" name="Elbow Connector 73">
            <a:extLst>
              <a:ext uri="{FF2B5EF4-FFF2-40B4-BE49-F238E27FC236}">
                <a16:creationId xmlns:a16="http://schemas.microsoft.com/office/drawing/2014/main" id="{1346BD52-EF5F-5336-0A40-AAE79A22AEB5}"/>
              </a:ext>
            </a:extLst>
          </p:cNvPr>
          <p:cNvCxnSpPr>
            <a:cxnSpLocks/>
            <a:stCxn id="458" idx="0"/>
            <a:endCxn id="12" idx="2"/>
          </p:cNvCxnSpPr>
          <p:nvPr/>
        </p:nvCxnSpPr>
        <p:spPr>
          <a:xfrm rot="16200000" flipV="1">
            <a:off x="3252474" y="3660671"/>
            <a:ext cx="307321" cy="51773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69" name="Elbow Connector 73">
            <a:extLst>
              <a:ext uri="{FF2B5EF4-FFF2-40B4-BE49-F238E27FC236}">
                <a16:creationId xmlns:a16="http://schemas.microsoft.com/office/drawing/2014/main" id="{10D8EFCA-2C88-B6CE-1AA3-2944579C42E7}"/>
              </a:ext>
            </a:extLst>
          </p:cNvPr>
          <p:cNvCxnSpPr>
            <a:cxnSpLocks/>
            <a:stCxn id="458" idx="0"/>
            <a:endCxn id="12" idx="2"/>
          </p:cNvCxnSpPr>
          <p:nvPr/>
        </p:nvCxnSpPr>
        <p:spPr>
          <a:xfrm rot="16200000" flipV="1">
            <a:off x="3252474" y="3660671"/>
            <a:ext cx="307321" cy="51773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47" name="Elbow Connector 73">
            <a:extLst>
              <a:ext uri="{FF2B5EF4-FFF2-40B4-BE49-F238E27FC236}">
                <a16:creationId xmlns:a16="http://schemas.microsoft.com/office/drawing/2014/main" id="{7A9AA057-93FF-8454-9DAA-FBE73368DD44}"/>
              </a:ext>
            </a:extLst>
          </p:cNvPr>
          <p:cNvCxnSpPr>
            <a:cxnSpLocks/>
            <a:stCxn id="13" idx="0"/>
          </p:cNvCxnSpPr>
          <p:nvPr/>
        </p:nvCxnSpPr>
        <p:spPr>
          <a:xfrm rot="5400000" flipH="1" flipV="1">
            <a:off x="3328653" y="4607459"/>
            <a:ext cx="1404538" cy="74878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02" name="Elbow Connector 73">
            <a:extLst>
              <a:ext uri="{FF2B5EF4-FFF2-40B4-BE49-F238E27FC236}">
                <a16:creationId xmlns:a16="http://schemas.microsoft.com/office/drawing/2014/main" id="{4DC4488C-8A36-2227-05CA-9939809CAD92}"/>
              </a:ext>
            </a:extLst>
          </p:cNvPr>
          <p:cNvCxnSpPr>
            <a:cxnSpLocks/>
          </p:cNvCxnSpPr>
          <p:nvPr/>
        </p:nvCxnSpPr>
        <p:spPr>
          <a:xfrm rot="5400000" flipH="1" flipV="1">
            <a:off x="3646365" y="2697558"/>
            <a:ext cx="392965" cy="328202"/>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07" name="TextBox 606">
            <a:extLst>
              <a:ext uri="{FF2B5EF4-FFF2-40B4-BE49-F238E27FC236}">
                <a16:creationId xmlns:a16="http://schemas.microsoft.com/office/drawing/2014/main" id="{3F05E11B-A11E-2034-0806-F3996D70974D}"/>
              </a:ext>
            </a:extLst>
          </p:cNvPr>
          <p:cNvSpPr txBox="1"/>
          <p:nvPr/>
        </p:nvSpPr>
        <p:spPr>
          <a:xfrm>
            <a:off x="2661442" y="5686298"/>
            <a:ext cx="558909"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 Capacity building of TVET providers </a:t>
            </a:r>
          </a:p>
          <a:p>
            <a:r>
              <a:rPr lang="en-US" noProof="0"/>
              <a:t>1.1.2, 212</a:t>
            </a:r>
          </a:p>
        </p:txBody>
      </p:sp>
      <p:sp>
        <p:nvSpPr>
          <p:cNvPr id="38" name="TextBox 37">
            <a:extLst>
              <a:ext uri="{FF2B5EF4-FFF2-40B4-BE49-F238E27FC236}">
                <a16:creationId xmlns:a16="http://schemas.microsoft.com/office/drawing/2014/main" id="{5A210059-FAFC-DCD9-40DE-78B768121F01}"/>
              </a:ext>
            </a:extLst>
          </p:cNvPr>
          <p:cNvSpPr txBox="1"/>
          <p:nvPr/>
        </p:nvSpPr>
        <p:spPr>
          <a:xfrm>
            <a:off x="8249381" y="3370403"/>
            <a:ext cx="654877" cy="335248"/>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Empowering Entrepreneurs and Strengthening Ecosystems</a:t>
            </a:r>
          </a:p>
        </p:txBody>
      </p:sp>
      <p:sp>
        <p:nvSpPr>
          <p:cNvPr id="622" name="Rectangle 621">
            <a:extLst>
              <a:ext uri="{FF2B5EF4-FFF2-40B4-BE49-F238E27FC236}">
                <a16:creationId xmlns:a16="http://schemas.microsoft.com/office/drawing/2014/main" id="{B412F55E-5F3D-E93E-6BD2-53E8631A33AB}"/>
              </a:ext>
            </a:extLst>
          </p:cNvPr>
          <p:cNvSpPr/>
          <p:nvPr/>
        </p:nvSpPr>
        <p:spPr>
          <a:xfrm>
            <a:off x="7328410" y="4637083"/>
            <a:ext cx="1177775" cy="184666"/>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Program Coordination and Support</a:t>
            </a:r>
          </a:p>
        </p:txBody>
      </p:sp>
      <p:cxnSp>
        <p:nvCxnSpPr>
          <p:cNvPr id="626" name="Elbow Connector 73">
            <a:extLst>
              <a:ext uri="{FF2B5EF4-FFF2-40B4-BE49-F238E27FC236}">
                <a16:creationId xmlns:a16="http://schemas.microsoft.com/office/drawing/2014/main" id="{88142B91-580D-EF5C-8DD7-3DBFB13FC4F2}"/>
              </a:ext>
            </a:extLst>
          </p:cNvPr>
          <p:cNvCxnSpPr>
            <a:cxnSpLocks/>
            <a:stCxn id="622" idx="1"/>
            <a:endCxn id="335" idx="2"/>
          </p:cNvCxnSpPr>
          <p:nvPr/>
        </p:nvCxnSpPr>
        <p:spPr>
          <a:xfrm rot="10800000">
            <a:off x="6797402" y="4415858"/>
            <a:ext cx="531008" cy="313558"/>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0" name="Elbow Connector 73">
            <a:extLst>
              <a:ext uri="{FF2B5EF4-FFF2-40B4-BE49-F238E27FC236}">
                <a16:creationId xmlns:a16="http://schemas.microsoft.com/office/drawing/2014/main" id="{6921EB07-4739-5255-84E9-3C0B353847F7}"/>
              </a:ext>
            </a:extLst>
          </p:cNvPr>
          <p:cNvCxnSpPr>
            <a:cxnSpLocks/>
            <a:stCxn id="622" idx="0"/>
            <a:endCxn id="325" idx="2"/>
          </p:cNvCxnSpPr>
          <p:nvPr/>
        </p:nvCxnSpPr>
        <p:spPr>
          <a:xfrm rot="5400000" flipH="1" flipV="1">
            <a:off x="7950773" y="4387768"/>
            <a:ext cx="215841" cy="28279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53" name="TextBox 452">
            <a:extLst>
              <a:ext uri="{FF2B5EF4-FFF2-40B4-BE49-F238E27FC236}">
                <a16:creationId xmlns:a16="http://schemas.microsoft.com/office/drawing/2014/main" id="{6CB127EE-454B-49E3-507A-FDCECC80C607}"/>
              </a:ext>
            </a:extLst>
          </p:cNvPr>
          <p:cNvSpPr txBox="1"/>
          <p:nvPr/>
        </p:nvSpPr>
        <p:spPr>
          <a:xfrm>
            <a:off x="8284142" y="2508797"/>
            <a:ext cx="893132" cy="284841"/>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Promoting rights, safety and health at work</a:t>
            </a:r>
          </a:p>
        </p:txBody>
      </p:sp>
      <p:cxnSp>
        <p:nvCxnSpPr>
          <p:cNvPr id="470" name="Elbow Connector 73">
            <a:extLst>
              <a:ext uri="{FF2B5EF4-FFF2-40B4-BE49-F238E27FC236}">
                <a16:creationId xmlns:a16="http://schemas.microsoft.com/office/drawing/2014/main" id="{9266776B-B070-B3B3-DBDD-BB6628FEAA24}"/>
              </a:ext>
            </a:extLst>
          </p:cNvPr>
          <p:cNvCxnSpPr>
            <a:cxnSpLocks/>
            <a:endCxn id="33" idx="3"/>
          </p:cNvCxnSpPr>
          <p:nvPr/>
        </p:nvCxnSpPr>
        <p:spPr>
          <a:xfrm rot="16200000" flipV="1">
            <a:off x="8953674" y="2268784"/>
            <a:ext cx="239866" cy="207335"/>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07" name="TextBox 506">
            <a:extLst>
              <a:ext uri="{FF2B5EF4-FFF2-40B4-BE49-F238E27FC236}">
                <a16:creationId xmlns:a16="http://schemas.microsoft.com/office/drawing/2014/main" id="{209B1D07-D39E-A5AF-05D0-AF09769A9948}"/>
              </a:ext>
            </a:extLst>
          </p:cNvPr>
          <p:cNvSpPr txBox="1"/>
          <p:nvPr/>
        </p:nvSpPr>
        <p:spPr>
          <a:xfrm>
            <a:off x="7910628" y="5478154"/>
            <a:ext cx="985760" cy="276999"/>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b="1" noProof="0">
                <a:solidFill>
                  <a:schemeClr val="tx1"/>
                </a:solidFill>
              </a:rPr>
              <a:t>4.2 </a:t>
            </a:r>
            <a:r>
              <a:rPr lang="en-US" sz="570" b="1" noProof="0">
                <a:solidFill>
                  <a:schemeClr val="tx1"/>
                </a:solidFill>
              </a:rPr>
              <a:t>Enhanced Management, Capacity, and Sustainability </a:t>
            </a:r>
            <a:r>
              <a:rPr lang="en-US" sz="570" noProof="0">
                <a:solidFill>
                  <a:schemeClr val="tx1"/>
                </a:solidFill>
              </a:rPr>
              <a:t>for water Infrastructure</a:t>
            </a:r>
          </a:p>
        </p:txBody>
      </p:sp>
      <p:sp>
        <p:nvSpPr>
          <p:cNvPr id="527" name="TextBox 526">
            <a:extLst>
              <a:ext uri="{FF2B5EF4-FFF2-40B4-BE49-F238E27FC236}">
                <a16:creationId xmlns:a16="http://schemas.microsoft.com/office/drawing/2014/main" id="{0E0E1B4D-0A24-B1D6-FA49-B723A8926796}"/>
              </a:ext>
            </a:extLst>
          </p:cNvPr>
          <p:cNvSpPr txBox="1"/>
          <p:nvPr/>
        </p:nvSpPr>
        <p:spPr>
          <a:xfrm>
            <a:off x="7760964" y="6107090"/>
            <a:ext cx="905314" cy="276999"/>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Evidence generation, roadmaps and strategies</a:t>
            </a:r>
          </a:p>
          <a:p>
            <a:r>
              <a:rPr lang="en-US" noProof="0">
                <a:solidFill>
                  <a:schemeClr val="tx1"/>
                </a:solidFill>
              </a:rPr>
              <a:t>4.1, 4.2, 4.4</a:t>
            </a:r>
          </a:p>
        </p:txBody>
      </p:sp>
      <p:cxnSp>
        <p:nvCxnSpPr>
          <p:cNvPr id="541" name="Elbow Connector 73">
            <a:extLst>
              <a:ext uri="{FF2B5EF4-FFF2-40B4-BE49-F238E27FC236}">
                <a16:creationId xmlns:a16="http://schemas.microsoft.com/office/drawing/2014/main" id="{3694CEBF-B612-FBDF-674D-CEA0082D62B5}"/>
              </a:ext>
            </a:extLst>
          </p:cNvPr>
          <p:cNvCxnSpPr>
            <a:cxnSpLocks/>
            <a:stCxn id="527" idx="0"/>
            <a:endCxn id="507" idx="2"/>
          </p:cNvCxnSpPr>
          <p:nvPr/>
        </p:nvCxnSpPr>
        <p:spPr>
          <a:xfrm rot="5400000" flipH="1" flipV="1">
            <a:off x="8132596" y="5836179"/>
            <a:ext cx="351937" cy="18988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59" name="TextBox 558">
            <a:extLst>
              <a:ext uri="{FF2B5EF4-FFF2-40B4-BE49-F238E27FC236}">
                <a16:creationId xmlns:a16="http://schemas.microsoft.com/office/drawing/2014/main" id="{25A9D488-BDA0-0F72-253F-B359B57434F9}"/>
              </a:ext>
            </a:extLst>
          </p:cNvPr>
          <p:cNvSpPr txBox="1"/>
          <p:nvPr/>
        </p:nvSpPr>
        <p:spPr>
          <a:xfrm>
            <a:off x="7538772" y="6607149"/>
            <a:ext cx="1821490" cy="92333"/>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Program coordination and support</a:t>
            </a:r>
          </a:p>
        </p:txBody>
      </p:sp>
      <p:cxnSp>
        <p:nvCxnSpPr>
          <p:cNvPr id="560" name="Elbow Connector 73">
            <a:extLst>
              <a:ext uri="{FF2B5EF4-FFF2-40B4-BE49-F238E27FC236}">
                <a16:creationId xmlns:a16="http://schemas.microsoft.com/office/drawing/2014/main" id="{140590FD-4A3D-C31B-878E-D28F38F1A014}"/>
              </a:ext>
            </a:extLst>
          </p:cNvPr>
          <p:cNvCxnSpPr>
            <a:cxnSpLocks/>
            <a:stCxn id="559" idx="1"/>
            <a:endCxn id="278" idx="2"/>
          </p:cNvCxnSpPr>
          <p:nvPr/>
        </p:nvCxnSpPr>
        <p:spPr>
          <a:xfrm rot="10800000">
            <a:off x="7338054" y="6398315"/>
            <a:ext cx="200719" cy="30467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71" name="Elbow Connector 73">
            <a:extLst>
              <a:ext uri="{FF2B5EF4-FFF2-40B4-BE49-F238E27FC236}">
                <a16:creationId xmlns:a16="http://schemas.microsoft.com/office/drawing/2014/main" id="{8899E508-E726-F663-8974-E7A558AE0215}"/>
              </a:ext>
            </a:extLst>
          </p:cNvPr>
          <p:cNvCxnSpPr>
            <a:cxnSpLocks/>
          </p:cNvCxnSpPr>
          <p:nvPr/>
        </p:nvCxnSpPr>
        <p:spPr>
          <a:xfrm rot="5400000" flipH="1" flipV="1">
            <a:off x="943319" y="4957652"/>
            <a:ext cx="2045368" cy="1176362"/>
          </a:xfrm>
          <a:prstGeom prst="bentConnector3">
            <a:avLst>
              <a:gd name="adj1" fmla="val 120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84" name="TextBox 583">
            <a:extLst>
              <a:ext uri="{FF2B5EF4-FFF2-40B4-BE49-F238E27FC236}">
                <a16:creationId xmlns:a16="http://schemas.microsoft.com/office/drawing/2014/main" id="{A0B69382-EB59-9E19-39B9-DA178F028A08}"/>
              </a:ext>
            </a:extLst>
          </p:cNvPr>
          <p:cNvSpPr txBox="1"/>
          <p:nvPr/>
        </p:nvSpPr>
        <p:spPr>
          <a:xfrm>
            <a:off x="4465496" y="6397581"/>
            <a:ext cx="1073620" cy="184666"/>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Internal program coordination and support</a:t>
            </a:r>
          </a:p>
        </p:txBody>
      </p:sp>
      <p:cxnSp>
        <p:nvCxnSpPr>
          <p:cNvPr id="586" name="Elbow Connector 73">
            <a:extLst>
              <a:ext uri="{FF2B5EF4-FFF2-40B4-BE49-F238E27FC236}">
                <a16:creationId xmlns:a16="http://schemas.microsoft.com/office/drawing/2014/main" id="{08F7CF38-B829-3E4B-0F76-45FEA6143B2C}"/>
              </a:ext>
            </a:extLst>
          </p:cNvPr>
          <p:cNvCxnSpPr>
            <a:cxnSpLocks/>
            <a:stCxn id="584" idx="1"/>
            <a:endCxn id="554" idx="2"/>
          </p:cNvCxnSpPr>
          <p:nvPr/>
        </p:nvCxnSpPr>
        <p:spPr>
          <a:xfrm rot="10800000">
            <a:off x="4340066" y="6053450"/>
            <a:ext cx="125430" cy="43646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39" name="Arrow: Down 938">
            <a:extLst>
              <a:ext uri="{FF2B5EF4-FFF2-40B4-BE49-F238E27FC236}">
                <a16:creationId xmlns:a16="http://schemas.microsoft.com/office/drawing/2014/main" id="{5A849358-4C6E-F6EC-FE42-C2F9678D8548}"/>
              </a:ext>
            </a:extLst>
          </p:cNvPr>
          <p:cNvSpPr>
            <a:spLocks/>
          </p:cNvSpPr>
          <p:nvPr/>
        </p:nvSpPr>
        <p:spPr>
          <a:xfrm rot="16200000">
            <a:off x="5517365" y="-115222"/>
            <a:ext cx="518253" cy="1632155"/>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1805" noProof="0">
              <a:latin typeface="Helvetica" panose="020B0604020202020204" pitchFamily="34" charset="0"/>
              <a:cs typeface="Helvetica" panose="020B0604020202020204" pitchFamily="34" charset="0"/>
            </a:endParaRPr>
          </a:p>
        </p:txBody>
      </p:sp>
      <p:sp>
        <p:nvSpPr>
          <p:cNvPr id="301" name="Rectangle 300">
            <a:extLst>
              <a:ext uri="{FF2B5EF4-FFF2-40B4-BE49-F238E27FC236}">
                <a16:creationId xmlns:a16="http://schemas.microsoft.com/office/drawing/2014/main" id="{BD1F099E-8728-B355-277F-CB9DCA35FD28}"/>
              </a:ext>
            </a:extLst>
          </p:cNvPr>
          <p:cNvSpPr/>
          <p:nvPr/>
        </p:nvSpPr>
        <p:spPr>
          <a:xfrm>
            <a:off x="2699681" y="1173384"/>
            <a:ext cx="1087707" cy="27321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Improved access to rights for FDPs and HCs</a:t>
            </a:r>
          </a:p>
        </p:txBody>
      </p:sp>
      <p:sp>
        <p:nvSpPr>
          <p:cNvPr id="57" name="Rectangle 56">
            <a:extLst>
              <a:ext uri="{FF2B5EF4-FFF2-40B4-BE49-F238E27FC236}">
                <a16:creationId xmlns:a16="http://schemas.microsoft.com/office/drawing/2014/main" id="{158EB10A-2D34-26EC-8F12-084EAF780561}"/>
              </a:ext>
            </a:extLst>
          </p:cNvPr>
          <p:cNvSpPr/>
          <p:nvPr/>
        </p:nvSpPr>
        <p:spPr>
          <a:xfrm>
            <a:off x="8630734" y="131519"/>
            <a:ext cx="884910" cy="87845"/>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a:latin typeface="Helvetica" panose="020B0604020202020204" pitchFamily="34" charset="0"/>
                <a:cs typeface="Helvetica" panose="020B0604020202020204" pitchFamily="34" charset="0"/>
              </a:rPr>
              <a:t>TOC Pillar 1 Education</a:t>
            </a:r>
          </a:p>
        </p:txBody>
      </p:sp>
      <p:sp>
        <p:nvSpPr>
          <p:cNvPr id="61" name="Rectangle 60">
            <a:extLst>
              <a:ext uri="{FF2B5EF4-FFF2-40B4-BE49-F238E27FC236}">
                <a16:creationId xmlns:a16="http://schemas.microsoft.com/office/drawing/2014/main" id="{A3F4E419-D883-9FC8-5024-878447DE0778}"/>
              </a:ext>
            </a:extLst>
          </p:cNvPr>
          <p:cNvSpPr/>
          <p:nvPr/>
        </p:nvSpPr>
        <p:spPr>
          <a:xfrm>
            <a:off x="8630734" y="235211"/>
            <a:ext cx="884909" cy="87845"/>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a:latin typeface="Helvetica" panose="020B0604020202020204" pitchFamily="34" charset="0"/>
                <a:cs typeface="Helvetica" panose="020B0604020202020204" pitchFamily="34" charset="0"/>
              </a:rPr>
              <a:t>TOC Pillar 2 Economic</a:t>
            </a:r>
          </a:p>
        </p:txBody>
      </p:sp>
      <p:sp>
        <p:nvSpPr>
          <p:cNvPr id="448" name="Rectangle 447">
            <a:extLst>
              <a:ext uri="{FF2B5EF4-FFF2-40B4-BE49-F238E27FC236}">
                <a16:creationId xmlns:a16="http://schemas.microsoft.com/office/drawing/2014/main" id="{CB2AF452-4033-0B37-08B7-19B7AFE5BDEF}"/>
              </a:ext>
            </a:extLst>
          </p:cNvPr>
          <p:cNvSpPr/>
          <p:nvPr/>
        </p:nvSpPr>
        <p:spPr>
          <a:xfrm>
            <a:off x="8630734" y="338903"/>
            <a:ext cx="884909" cy="87845"/>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a:latin typeface="Helvetica" panose="020B0604020202020204" pitchFamily="34" charset="0"/>
                <a:cs typeface="Helvetica" panose="020B0604020202020204" pitchFamily="34" charset="0"/>
              </a:rPr>
              <a:t>TOC Pillar 3 Protection</a:t>
            </a:r>
          </a:p>
        </p:txBody>
      </p:sp>
      <p:sp>
        <p:nvSpPr>
          <p:cNvPr id="449" name="Rectangle 448">
            <a:extLst>
              <a:ext uri="{FF2B5EF4-FFF2-40B4-BE49-F238E27FC236}">
                <a16:creationId xmlns:a16="http://schemas.microsoft.com/office/drawing/2014/main" id="{7844FD62-C92B-15C2-123E-BDAD622B872E}"/>
              </a:ext>
            </a:extLst>
          </p:cNvPr>
          <p:cNvSpPr/>
          <p:nvPr/>
        </p:nvSpPr>
        <p:spPr>
          <a:xfrm>
            <a:off x="8630734" y="442595"/>
            <a:ext cx="884910" cy="8794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a:latin typeface="Helvetica" panose="020B0604020202020204" pitchFamily="34" charset="0"/>
                <a:cs typeface="Helvetica" panose="020B0604020202020204" pitchFamily="34" charset="0"/>
              </a:rPr>
              <a:t>TOC Pillar 4 Infrastructure</a:t>
            </a:r>
          </a:p>
        </p:txBody>
      </p:sp>
      <p:sp>
        <p:nvSpPr>
          <p:cNvPr id="450" name="Text Box 3">
            <a:extLst>
              <a:ext uri="{FF2B5EF4-FFF2-40B4-BE49-F238E27FC236}">
                <a16:creationId xmlns:a16="http://schemas.microsoft.com/office/drawing/2014/main" id="{3AAD07AC-D5F9-0923-B145-477817E1A85B}"/>
              </a:ext>
            </a:extLst>
          </p:cNvPr>
          <p:cNvSpPr txBox="1">
            <a:spLocks/>
          </p:cNvSpPr>
          <p:nvPr/>
        </p:nvSpPr>
        <p:spPr bwMode="auto">
          <a:xfrm>
            <a:off x="8630734" y="31354"/>
            <a:ext cx="1059636" cy="84318"/>
          </a:xfrm>
          <a:prstGeom prst="rect">
            <a:avLst/>
          </a:prstGeom>
          <a:solidFill>
            <a:schemeClr val="tx1"/>
          </a:solidFill>
          <a:ln>
            <a:noFill/>
          </a:ln>
        </p:spPr>
        <p:txBody>
          <a:bodyPr rot="0" vert="horz" wrap="square" lIns="0" tIns="0" rIns="0" bIns="0" anchor="ctr" anchorCtr="0" upright="1">
            <a:noAutofit/>
          </a:bodyPr>
          <a:lstStyle/>
          <a:p>
            <a:pPr>
              <a:lnSpc>
                <a:spcPct val="96000"/>
              </a:lnSpc>
              <a:spcBef>
                <a:spcPts val="286"/>
              </a:spcBef>
            </a:pPr>
            <a:r>
              <a:rPr lang="en-US" sz="571" noProof="0">
                <a:solidFill>
                  <a:srgbClr val="FFFFFF"/>
                </a:solidFill>
                <a:latin typeface="Helvetica" panose="020B0604020202020204" pitchFamily="34" charset="0"/>
                <a:ea typeface="Verdana" panose="020B0604030504040204" pitchFamily="34" charset="0"/>
                <a:cs typeface="Helvetica" panose="020B0604020202020204" pitchFamily="34" charset="0"/>
              </a:rPr>
              <a:t>TOC Outcomes and mid-impact</a:t>
            </a:r>
            <a:endParaRPr lang="en-US" sz="571" noProof="0">
              <a:latin typeface="Helvetica" panose="020B0604020202020204" pitchFamily="34" charset="0"/>
              <a:ea typeface="Verdana" panose="020B0604030504040204" pitchFamily="34" charset="0"/>
              <a:cs typeface="Helvetica" panose="020B0604020202020204" pitchFamily="34" charset="0"/>
            </a:endParaRPr>
          </a:p>
        </p:txBody>
      </p:sp>
      <p:sp>
        <p:nvSpPr>
          <p:cNvPr id="451" name="TextBox 450">
            <a:extLst>
              <a:ext uri="{FF2B5EF4-FFF2-40B4-BE49-F238E27FC236}">
                <a16:creationId xmlns:a16="http://schemas.microsoft.com/office/drawing/2014/main" id="{76494A0E-CE09-9223-A988-EDF31821E97F}"/>
              </a:ext>
            </a:extLst>
          </p:cNvPr>
          <p:cNvSpPr txBox="1"/>
          <p:nvPr/>
        </p:nvSpPr>
        <p:spPr>
          <a:xfrm>
            <a:off x="8569989" y="1026026"/>
            <a:ext cx="1143368" cy="180049"/>
          </a:xfrm>
          <a:prstGeom prst="rect">
            <a:avLst/>
          </a:prstGeom>
          <a:noFill/>
        </p:spPr>
        <p:txBody>
          <a:bodyPr wrap="square">
            <a:noAutofit/>
          </a:bodyPr>
          <a:lstStyle/>
          <a:p>
            <a:r>
              <a:rPr lang="en-US" sz="570" b="1" noProof="0" dirty="0">
                <a:solidFill>
                  <a:srgbClr val="FF0000"/>
                </a:solidFill>
                <a:latin typeface="Helvetica" panose="020B0604020202020204" pitchFamily="34" charset="0"/>
                <a:cs typeface="Helvetica" panose="020B0604020202020204" pitchFamily="34" charset="0"/>
              </a:rPr>
              <a:t>Policy matrix milestones</a:t>
            </a:r>
          </a:p>
        </p:txBody>
      </p:sp>
      <p:sp>
        <p:nvSpPr>
          <p:cNvPr id="452" name="Rounded Rectangle 126">
            <a:extLst>
              <a:ext uri="{FF2B5EF4-FFF2-40B4-BE49-F238E27FC236}">
                <a16:creationId xmlns:a16="http://schemas.microsoft.com/office/drawing/2014/main" id="{6277AE2F-67F2-81AA-6D8F-A067D493314A}"/>
              </a:ext>
            </a:extLst>
          </p:cNvPr>
          <p:cNvSpPr/>
          <p:nvPr/>
        </p:nvSpPr>
        <p:spPr>
          <a:xfrm>
            <a:off x="8656403" y="1204150"/>
            <a:ext cx="131566" cy="104468"/>
          </a:xfrm>
          <a:prstGeom prst="roundRect">
            <a:avLst/>
          </a:prstGeom>
          <a:solidFill>
            <a:schemeClr val="tx1">
              <a:lumMod val="65000"/>
              <a:lumOff val="3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a:latin typeface="Helvetica" panose="020B0604020202020204" pitchFamily="34" charset="0"/>
                <a:cs typeface="Helvetica" panose="020B0604020202020204" pitchFamily="34" charset="0"/>
              </a:rPr>
              <a:t>2a)</a:t>
            </a:r>
            <a:endParaRPr lang="en-US" sz="488" noProof="0">
              <a:latin typeface="Helvetica" panose="020B0604020202020204" pitchFamily="34" charset="0"/>
              <a:cs typeface="Helvetica" panose="020B0604020202020204" pitchFamily="34" charset="0"/>
            </a:endParaRPr>
          </a:p>
        </p:txBody>
      </p:sp>
      <p:sp>
        <p:nvSpPr>
          <p:cNvPr id="454" name="TextBox 453">
            <a:extLst>
              <a:ext uri="{FF2B5EF4-FFF2-40B4-BE49-F238E27FC236}">
                <a16:creationId xmlns:a16="http://schemas.microsoft.com/office/drawing/2014/main" id="{B2B0B7D2-C1DA-3F1B-3F22-64683C362EE4}"/>
              </a:ext>
            </a:extLst>
          </p:cNvPr>
          <p:cNvSpPr txBox="1"/>
          <p:nvPr/>
        </p:nvSpPr>
        <p:spPr>
          <a:xfrm>
            <a:off x="8713315" y="1177572"/>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Mid-term outcome indicators</a:t>
            </a:r>
          </a:p>
        </p:txBody>
      </p:sp>
      <p:sp>
        <p:nvSpPr>
          <p:cNvPr id="455" name="Rectangle 454">
            <a:extLst>
              <a:ext uri="{FF2B5EF4-FFF2-40B4-BE49-F238E27FC236}">
                <a16:creationId xmlns:a16="http://schemas.microsoft.com/office/drawing/2014/main" id="{1D0F49B7-DD41-29F0-808F-3374D1F256A1}"/>
              </a:ext>
            </a:extLst>
          </p:cNvPr>
          <p:cNvSpPr/>
          <p:nvPr/>
        </p:nvSpPr>
        <p:spPr>
          <a:xfrm>
            <a:off x="8644536" y="823933"/>
            <a:ext cx="161767" cy="87845"/>
          </a:xfrm>
          <a:prstGeom prst="rect">
            <a:avLst/>
          </a:prstGeom>
          <a:solidFill>
            <a:schemeClr val="accent5">
              <a:lumMod val="40000"/>
              <a:lumOff val="6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0" noProof="0">
              <a:solidFill>
                <a:schemeClr val="tx1"/>
              </a:solidFill>
              <a:latin typeface="Helvetica" panose="020B0604020202020204" pitchFamily="34" charset="0"/>
              <a:cs typeface="Helvetica" panose="020B0604020202020204" pitchFamily="34" charset="0"/>
            </a:endParaRPr>
          </a:p>
        </p:txBody>
      </p:sp>
      <p:sp>
        <p:nvSpPr>
          <p:cNvPr id="457" name="Rectangle 456">
            <a:extLst>
              <a:ext uri="{FF2B5EF4-FFF2-40B4-BE49-F238E27FC236}">
                <a16:creationId xmlns:a16="http://schemas.microsoft.com/office/drawing/2014/main" id="{F4F366D1-6C79-6BA2-9641-321AAA58DB0A}"/>
              </a:ext>
            </a:extLst>
          </p:cNvPr>
          <p:cNvSpPr/>
          <p:nvPr/>
        </p:nvSpPr>
        <p:spPr>
          <a:xfrm>
            <a:off x="8644536" y="604947"/>
            <a:ext cx="161767" cy="87846"/>
          </a:xfrm>
          <a:prstGeom prst="rect">
            <a:avLst/>
          </a:prstGeom>
          <a:solidFill>
            <a:schemeClr val="accent1">
              <a:lumMod val="40000"/>
              <a:lumOff val="6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a:solidFill>
                <a:schemeClr val="tx1"/>
              </a:solidFill>
              <a:latin typeface="Helvetica" panose="020B0604020202020204" pitchFamily="34" charset="0"/>
              <a:cs typeface="Helvetica" panose="020B0604020202020204" pitchFamily="34" charset="0"/>
            </a:endParaRPr>
          </a:p>
        </p:txBody>
      </p:sp>
      <p:sp>
        <p:nvSpPr>
          <p:cNvPr id="459" name="Rectangle 458">
            <a:extLst>
              <a:ext uri="{FF2B5EF4-FFF2-40B4-BE49-F238E27FC236}">
                <a16:creationId xmlns:a16="http://schemas.microsoft.com/office/drawing/2014/main" id="{6428DFBB-B794-0444-F39F-70908DEFB90F}"/>
              </a:ext>
            </a:extLst>
          </p:cNvPr>
          <p:cNvSpPr/>
          <p:nvPr/>
        </p:nvSpPr>
        <p:spPr>
          <a:xfrm>
            <a:off x="8644536" y="714440"/>
            <a:ext cx="161767" cy="87846"/>
          </a:xfrm>
          <a:prstGeom prst="rect">
            <a:avLst/>
          </a:prstGeom>
          <a:solidFill>
            <a:schemeClr val="accent2">
              <a:lumMod val="40000"/>
              <a:lumOff val="60000"/>
            </a:schemeClr>
          </a:solidFill>
          <a:ln w="12700">
            <a:solidFill>
              <a:schemeClr val="accent2">
                <a:lumMod val="60000"/>
                <a:lumOff val="4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a:solidFill>
                <a:schemeClr val="tx1"/>
              </a:solidFill>
              <a:latin typeface="Helvetica" panose="020B0604020202020204" pitchFamily="34" charset="0"/>
              <a:cs typeface="Helvetica" panose="020B0604020202020204" pitchFamily="34" charset="0"/>
            </a:endParaRPr>
          </a:p>
          <a:p>
            <a:pPr algn="ctr"/>
            <a:endParaRPr lang="en-US" sz="602" noProof="0">
              <a:solidFill>
                <a:schemeClr val="tx1"/>
              </a:solidFill>
              <a:latin typeface="Helvetica" panose="020B0604020202020204" pitchFamily="34" charset="0"/>
              <a:cs typeface="Helvetica" panose="020B0604020202020204" pitchFamily="34" charset="0"/>
            </a:endParaRPr>
          </a:p>
          <a:p>
            <a:pPr algn="ctr"/>
            <a:endParaRPr lang="en-US" sz="602" noProof="0">
              <a:solidFill>
                <a:schemeClr val="tx1"/>
              </a:solidFill>
              <a:latin typeface="Helvetica" panose="020B0604020202020204" pitchFamily="34" charset="0"/>
              <a:cs typeface="Helvetica" panose="020B0604020202020204" pitchFamily="34" charset="0"/>
            </a:endParaRPr>
          </a:p>
        </p:txBody>
      </p:sp>
      <p:sp>
        <p:nvSpPr>
          <p:cNvPr id="460" name="Rectangle 459">
            <a:extLst>
              <a:ext uri="{FF2B5EF4-FFF2-40B4-BE49-F238E27FC236}">
                <a16:creationId xmlns:a16="http://schemas.microsoft.com/office/drawing/2014/main" id="{6E193E32-E044-1001-CA81-99288731A9E0}"/>
              </a:ext>
            </a:extLst>
          </p:cNvPr>
          <p:cNvSpPr/>
          <p:nvPr/>
        </p:nvSpPr>
        <p:spPr>
          <a:xfrm>
            <a:off x="8644536" y="933425"/>
            <a:ext cx="161767" cy="87845"/>
          </a:xfrm>
          <a:prstGeom prst="rect">
            <a:avLst/>
          </a:prstGeom>
          <a:solidFill>
            <a:schemeClr val="bg1">
              <a:lumMod val="85000"/>
            </a:schemeClr>
          </a:solidFill>
          <a:ln w="12700">
            <a:solidFill>
              <a:schemeClr val="bg2">
                <a:lumMod val="9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a:solidFill>
                <a:schemeClr val="tx1"/>
              </a:solidFill>
              <a:latin typeface="Helvetica" panose="020B0604020202020204" pitchFamily="34" charset="0"/>
              <a:cs typeface="Helvetica" panose="020B0604020202020204" pitchFamily="34" charset="0"/>
            </a:endParaRPr>
          </a:p>
        </p:txBody>
      </p:sp>
      <p:sp>
        <p:nvSpPr>
          <p:cNvPr id="461" name="TextBox 460">
            <a:extLst>
              <a:ext uri="{FF2B5EF4-FFF2-40B4-BE49-F238E27FC236}">
                <a16:creationId xmlns:a16="http://schemas.microsoft.com/office/drawing/2014/main" id="{88F795C5-6459-53B6-004C-C5D644BE2190}"/>
              </a:ext>
            </a:extLst>
          </p:cNvPr>
          <p:cNvSpPr txBox="1"/>
          <p:nvPr/>
        </p:nvSpPr>
        <p:spPr>
          <a:xfrm>
            <a:off x="8741899" y="776485"/>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Key interventions – Pillar 3</a:t>
            </a:r>
          </a:p>
        </p:txBody>
      </p:sp>
      <p:sp>
        <p:nvSpPr>
          <p:cNvPr id="462" name="TextBox 461">
            <a:extLst>
              <a:ext uri="{FF2B5EF4-FFF2-40B4-BE49-F238E27FC236}">
                <a16:creationId xmlns:a16="http://schemas.microsoft.com/office/drawing/2014/main" id="{EBFA7690-410A-140A-A21B-FF47B7062A66}"/>
              </a:ext>
            </a:extLst>
          </p:cNvPr>
          <p:cNvSpPr txBox="1"/>
          <p:nvPr/>
        </p:nvSpPr>
        <p:spPr>
          <a:xfrm>
            <a:off x="8741899" y="559617"/>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Key interventions – Pillar 1</a:t>
            </a:r>
          </a:p>
        </p:txBody>
      </p:sp>
      <p:sp>
        <p:nvSpPr>
          <p:cNvPr id="463" name="TextBox 462">
            <a:extLst>
              <a:ext uri="{FF2B5EF4-FFF2-40B4-BE49-F238E27FC236}">
                <a16:creationId xmlns:a16="http://schemas.microsoft.com/office/drawing/2014/main" id="{FDC14D35-964A-0D75-232E-9FB09E7B451D}"/>
              </a:ext>
            </a:extLst>
          </p:cNvPr>
          <p:cNvSpPr txBox="1"/>
          <p:nvPr/>
        </p:nvSpPr>
        <p:spPr>
          <a:xfrm>
            <a:off x="8741899" y="668051"/>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Key interventions – Pillar 2</a:t>
            </a:r>
          </a:p>
        </p:txBody>
      </p:sp>
      <p:sp>
        <p:nvSpPr>
          <p:cNvPr id="464" name="TextBox 463">
            <a:extLst>
              <a:ext uri="{FF2B5EF4-FFF2-40B4-BE49-F238E27FC236}">
                <a16:creationId xmlns:a16="http://schemas.microsoft.com/office/drawing/2014/main" id="{3D0384BE-7A4F-9092-BB6D-BBE8BA77756A}"/>
              </a:ext>
            </a:extLst>
          </p:cNvPr>
          <p:cNvSpPr txBox="1"/>
          <p:nvPr/>
        </p:nvSpPr>
        <p:spPr>
          <a:xfrm>
            <a:off x="8741899" y="884918"/>
            <a:ext cx="1120804" cy="180049"/>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Key interventions – Pillar 4</a:t>
            </a:r>
          </a:p>
        </p:txBody>
      </p:sp>
      <p:sp>
        <p:nvSpPr>
          <p:cNvPr id="465" name="Rounded Rectangle 1">
            <a:extLst>
              <a:ext uri="{FF2B5EF4-FFF2-40B4-BE49-F238E27FC236}">
                <a16:creationId xmlns:a16="http://schemas.microsoft.com/office/drawing/2014/main" id="{21469FB9-D5DB-2F75-0110-857C698B267D}"/>
              </a:ext>
            </a:extLst>
          </p:cNvPr>
          <p:cNvSpPr/>
          <p:nvPr/>
        </p:nvSpPr>
        <p:spPr>
          <a:xfrm>
            <a:off x="8592111" y="-541"/>
            <a:ext cx="1308287" cy="1590564"/>
          </a:xfrm>
          <a:prstGeom prst="roundRect">
            <a:avLst>
              <a:gd name="adj" fmla="val 3048"/>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a:latin typeface="Helvetica" panose="020B0604020202020204" pitchFamily="34" charset="0"/>
              <a:cs typeface="Helvetica" panose="020B0604020202020204" pitchFamily="34" charset="0"/>
            </a:endParaRPr>
          </a:p>
        </p:txBody>
      </p:sp>
      <p:cxnSp>
        <p:nvCxnSpPr>
          <p:cNvPr id="468" name="Straight Arrow Connector 467">
            <a:extLst>
              <a:ext uri="{FF2B5EF4-FFF2-40B4-BE49-F238E27FC236}">
                <a16:creationId xmlns:a16="http://schemas.microsoft.com/office/drawing/2014/main" id="{AFD357DD-3047-277F-9344-5250CB81AB98}"/>
              </a:ext>
            </a:extLst>
          </p:cNvPr>
          <p:cNvCxnSpPr>
            <a:cxnSpLocks/>
          </p:cNvCxnSpPr>
          <p:nvPr/>
        </p:nvCxnSpPr>
        <p:spPr>
          <a:xfrm>
            <a:off x="8669666" y="1391970"/>
            <a:ext cx="324000" cy="0"/>
          </a:xfrm>
          <a:prstGeom prst="straightConnector1">
            <a:avLst/>
          </a:prstGeom>
          <a:ln w="952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471" name="Straight Arrow Connector 470">
            <a:extLst>
              <a:ext uri="{FF2B5EF4-FFF2-40B4-BE49-F238E27FC236}">
                <a16:creationId xmlns:a16="http://schemas.microsoft.com/office/drawing/2014/main" id="{3CA1BED1-FB3C-BAD4-E608-C12D321200C8}"/>
              </a:ext>
            </a:extLst>
          </p:cNvPr>
          <p:cNvCxnSpPr>
            <a:cxnSpLocks/>
          </p:cNvCxnSpPr>
          <p:nvPr/>
        </p:nvCxnSpPr>
        <p:spPr>
          <a:xfrm>
            <a:off x="8673228" y="1502593"/>
            <a:ext cx="324000" cy="0"/>
          </a:xfrm>
          <a:prstGeom prst="straightConnector1">
            <a:avLst/>
          </a:prstGeom>
          <a:ln w="9525">
            <a:solidFill>
              <a:schemeClr val="tx1"/>
            </a:solidFill>
            <a:prstDash val="sysDash"/>
            <a:tailEnd type="triangle"/>
          </a:ln>
        </p:spPr>
        <p:style>
          <a:lnRef idx="2">
            <a:schemeClr val="accent1"/>
          </a:lnRef>
          <a:fillRef idx="0">
            <a:schemeClr val="accent1"/>
          </a:fillRef>
          <a:effectRef idx="1">
            <a:schemeClr val="accent1"/>
          </a:effectRef>
          <a:fontRef idx="minor">
            <a:schemeClr val="tx1"/>
          </a:fontRef>
        </p:style>
      </p:cxnSp>
      <p:sp>
        <p:nvSpPr>
          <p:cNvPr id="472" name="TextBox 471">
            <a:extLst>
              <a:ext uri="{FF2B5EF4-FFF2-40B4-BE49-F238E27FC236}">
                <a16:creationId xmlns:a16="http://schemas.microsoft.com/office/drawing/2014/main" id="{023DD22D-6CA2-0013-BFA2-CB91ADE59B04}"/>
              </a:ext>
            </a:extLst>
          </p:cNvPr>
          <p:cNvSpPr txBox="1"/>
          <p:nvPr/>
        </p:nvSpPr>
        <p:spPr>
          <a:xfrm>
            <a:off x="8949251" y="1394997"/>
            <a:ext cx="1059635" cy="184666"/>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Connections across pillars</a:t>
            </a:r>
          </a:p>
        </p:txBody>
      </p:sp>
      <p:sp>
        <p:nvSpPr>
          <p:cNvPr id="506" name="Rectangle 505">
            <a:extLst>
              <a:ext uri="{FF2B5EF4-FFF2-40B4-BE49-F238E27FC236}">
                <a16:creationId xmlns:a16="http://schemas.microsoft.com/office/drawing/2014/main" id="{A501BC8C-80E0-1C27-F053-06D0A9B4938B}"/>
              </a:ext>
            </a:extLst>
          </p:cNvPr>
          <p:cNvSpPr/>
          <p:nvPr/>
        </p:nvSpPr>
        <p:spPr>
          <a:xfrm>
            <a:off x="1756634" y="5642761"/>
            <a:ext cx="735152" cy="27699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err="1">
                <a:solidFill>
                  <a:schemeClr val="tx1"/>
                </a:solidFill>
                <a:latin typeface="Helvetica" panose="020B0604020202020204" pitchFamily="34" charset="0"/>
                <a:cs typeface="Helvetica" panose="020B0604020202020204" pitchFamily="34" charset="0"/>
              </a:rPr>
              <a:t>Hajati</a:t>
            </a:r>
            <a:r>
              <a:rPr lang="en-US" sz="600" noProof="0">
                <a:solidFill>
                  <a:schemeClr val="tx1"/>
                </a:solidFill>
                <a:latin typeface="Helvetica" panose="020B0604020202020204" pitchFamily="34" charset="0"/>
                <a:cs typeface="Helvetica" panose="020B0604020202020204" pitchFamily="34" charset="0"/>
              </a:rPr>
              <a:t> Cash programme implementation</a:t>
            </a:r>
          </a:p>
        </p:txBody>
      </p:sp>
      <p:sp>
        <p:nvSpPr>
          <p:cNvPr id="5" name="Rectangle 4">
            <a:extLst>
              <a:ext uri="{FF2B5EF4-FFF2-40B4-BE49-F238E27FC236}">
                <a16:creationId xmlns:a16="http://schemas.microsoft.com/office/drawing/2014/main" id="{EE80FE49-9577-5A62-7F6B-E36E30F97104}"/>
              </a:ext>
            </a:extLst>
          </p:cNvPr>
          <p:cNvSpPr/>
          <p:nvPr/>
        </p:nvSpPr>
        <p:spPr>
          <a:xfrm>
            <a:off x="1140419" y="4054442"/>
            <a:ext cx="546261" cy="55399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a:solidFill>
                  <a:schemeClr val="tx1"/>
                </a:solidFill>
                <a:latin typeface="Helvetica" panose="020B0604020202020204" pitchFamily="34" charset="0"/>
                <a:cs typeface="Helvetica" panose="020B0604020202020204" pitchFamily="34" charset="0"/>
              </a:rPr>
              <a:t>Workers support through subsidies and benefits (</a:t>
            </a:r>
            <a:r>
              <a:rPr lang="en-US" sz="600" noProof="0" err="1">
                <a:solidFill>
                  <a:schemeClr val="tx1"/>
                </a:solidFill>
                <a:latin typeface="Helvetica" panose="020B0604020202020204" pitchFamily="34" charset="0"/>
                <a:cs typeface="Helvetica" panose="020B0604020202020204" pitchFamily="34" charset="0"/>
              </a:rPr>
              <a:t>Estidama</a:t>
            </a:r>
            <a:r>
              <a:rPr lang="en-US" sz="600" noProof="0">
                <a:solidFill>
                  <a:schemeClr val="tx1"/>
                </a:solidFill>
                <a:latin typeface="Helvetica" panose="020B0604020202020204" pitchFamily="34" charset="0"/>
                <a:cs typeface="Helvetica" panose="020B0604020202020204" pitchFamily="34" charset="0"/>
              </a:rPr>
              <a:t>++)</a:t>
            </a:r>
          </a:p>
          <a:p>
            <a:pPr algn="ctr"/>
            <a:r>
              <a:rPr lang="en-US" sz="600" noProof="0">
                <a:solidFill>
                  <a:schemeClr val="tx1"/>
                </a:solidFill>
                <a:latin typeface="Helvetica" panose="020B0604020202020204" pitchFamily="34" charset="0"/>
                <a:cs typeface="Helvetica" panose="020B0604020202020204" pitchFamily="34" charset="0"/>
              </a:rPr>
              <a:t>3.4.2</a:t>
            </a:r>
          </a:p>
        </p:txBody>
      </p:sp>
      <p:sp>
        <p:nvSpPr>
          <p:cNvPr id="544" name="TextBox 543">
            <a:extLst>
              <a:ext uri="{FF2B5EF4-FFF2-40B4-BE49-F238E27FC236}">
                <a16:creationId xmlns:a16="http://schemas.microsoft.com/office/drawing/2014/main" id="{1F31DF8F-9701-711E-5505-98978EFE0DDC}"/>
              </a:ext>
            </a:extLst>
          </p:cNvPr>
          <p:cNvSpPr txBox="1"/>
          <p:nvPr/>
        </p:nvSpPr>
        <p:spPr>
          <a:xfrm>
            <a:off x="5426011" y="5381089"/>
            <a:ext cx="422266" cy="276999"/>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Advocacy on TVET</a:t>
            </a:r>
          </a:p>
          <a:p>
            <a:r>
              <a:rPr lang="en-US" noProof="0"/>
              <a:t>1.3</a:t>
            </a:r>
          </a:p>
        </p:txBody>
      </p:sp>
      <p:sp>
        <p:nvSpPr>
          <p:cNvPr id="546" name="TextBox 545">
            <a:extLst>
              <a:ext uri="{FF2B5EF4-FFF2-40B4-BE49-F238E27FC236}">
                <a16:creationId xmlns:a16="http://schemas.microsoft.com/office/drawing/2014/main" id="{A8F53694-2E1C-6348-9732-2F503797D78A}"/>
              </a:ext>
            </a:extLst>
          </p:cNvPr>
          <p:cNvSpPr txBox="1"/>
          <p:nvPr/>
        </p:nvSpPr>
        <p:spPr>
          <a:xfrm>
            <a:off x="5398585" y="4506561"/>
            <a:ext cx="859865"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Engagement of the youth to address barriers to skilling and employment. </a:t>
            </a:r>
          </a:p>
          <a:p>
            <a:r>
              <a:rPr lang="en-US" noProof="0"/>
              <a:t>1.3, 1.6</a:t>
            </a:r>
          </a:p>
        </p:txBody>
      </p:sp>
      <p:sp>
        <p:nvSpPr>
          <p:cNvPr id="554" name="TextBox 553">
            <a:extLst>
              <a:ext uri="{FF2B5EF4-FFF2-40B4-BE49-F238E27FC236}">
                <a16:creationId xmlns:a16="http://schemas.microsoft.com/office/drawing/2014/main" id="{6E6BBA66-4988-3386-5F3D-9B70DE9C8B21}"/>
              </a:ext>
            </a:extLst>
          </p:cNvPr>
          <p:cNvSpPr txBox="1"/>
          <p:nvPr/>
        </p:nvSpPr>
        <p:spPr>
          <a:xfrm>
            <a:off x="4103539" y="5684118"/>
            <a:ext cx="473053"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Public –private partnerships</a:t>
            </a:r>
          </a:p>
          <a:p>
            <a:r>
              <a:rPr lang="en-US" noProof="0"/>
              <a:t>1.1.4</a:t>
            </a:r>
          </a:p>
        </p:txBody>
      </p:sp>
      <p:sp>
        <p:nvSpPr>
          <p:cNvPr id="557" name="TextBox 556">
            <a:extLst>
              <a:ext uri="{FF2B5EF4-FFF2-40B4-BE49-F238E27FC236}">
                <a16:creationId xmlns:a16="http://schemas.microsoft.com/office/drawing/2014/main" id="{B40F92BB-A550-E26B-79C4-A20734972F80}"/>
              </a:ext>
            </a:extLst>
          </p:cNvPr>
          <p:cNvSpPr txBox="1"/>
          <p:nvPr/>
        </p:nvSpPr>
        <p:spPr>
          <a:xfrm>
            <a:off x="5924306" y="6387380"/>
            <a:ext cx="900930" cy="184666"/>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Blended finance instruments</a:t>
            </a:r>
          </a:p>
        </p:txBody>
      </p:sp>
      <p:sp>
        <p:nvSpPr>
          <p:cNvPr id="558" name="TextBox 557">
            <a:extLst>
              <a:ext uri="{FF2B5EF4-FFF2-40B4-BE49-F238E27FC236}">
                <a16:creationId xmlns:a16="http://schemas.microsoft.com/office/drawing/2014/main" id="{C9EC9FD2-98B9-3D47-CCB2-619256B3E7C0}"/>
              </a:ext>
            </a:extLst>
          </p:cNvPr>
          <p:cNvSpPr txBox="1"/>
          <p:nvPr/>
        </p:nvSpPr>
        <p:spPr>
          <a:xfrm>
            <a:off x="5981582" y="5878102"/>
            <a:ext cx="785892"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Increase financial viability of education projects </a:t>
            </a:r>
          </a:p>
          <a:p>
            <a:r>
              <a:rPr lang="en-US" noProof="0"/>
              <a:t>1.1.5</a:t>
            </a:r>
          </a:p>
        </p:txBody>
      </p:sp>
      <p:sp>
        <p:nvSpPr>
          <p:cNvPr id="569" name="docshape18">
            <a:extLst>
              <a:ext uri="{FF2B5EF4-FFF2-40B4-BE49-F238E27FC236}">
                <a16:creationId xmlns:a16="http://schemas.microsoft.com/office/drawing/2014/main" id="{05FE1E6A-DD5E-9CD5-3B6F-90D1A1246AB3}"/>
              </a:ext>
            </a:extLst>
          </p:cNvPr>
          <p:cNvSpPr txBox="1">
            <a:spLocks/>
          </p:cNvSpPr>
          <p:nvPr/>
        </p:nvSpPr>
        <p:spPr bwMode="auto">
          <a:xfrm>
            <a:off x="4792208" y="3371442"/>
            <a:ext cx="760777"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Institutionalizing Work Based Learning in Jordan </a:t>
            </a:r>
          </a:p>
          <a:p>
            <a:r>
              <a:rPr lang="en-US" noProof="0"/>
              <a:t>1.3.2</a:t>
            </a:r>
          </a:p>
        </p:txBody>
      </p:sp>
      <p:sp>
        <p:nvSpPr>
          <p:cNvPr id="10" name="docshape18">
            <a:extLst>
              <a:ext uri="{FF2B5EF4-FFF2-40B4-BE49-F238E27FC236}">
                <a16:creationId xmlns:a16="http://schemas.microsoft.com/office/drawing/2014/main" id="{26BC4104-594B-FC48-E7F4-18CF197D686E}"/>
              </a:ext>
            </a:extLst>
          </p:cNvPr>
          <p:cNvSpPr txBox="1">
            <a:spLocks/>
          </p:cNvSpPr>
          <p:nvPr/>
        </p:nvSpPr>
        <p:spPr bwMode="auto">
          <a:xfrm>
            <a:off x="6292240" y="4869654"/>
            <a:ext cx="892462"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Expansion of Jordan’s National School Feeding Program</a:t>
            </a:r>
          </a:p>
          <a:p>
            <a:r>
              <a:rPr lang="en-US" noProof="0"/>
              <a:t>1.11</a:t>
            </a:r>
          </a:p>
        </p:txBody>
      </p:sp>
      <p:cxnSp>
        <p:nvCxnSpPr>
          <p:cNvPr id="479" name="Elbow Connector 73">
            <a:extLst>
              <a:ext uri="{FF2B5EF4-FFF2-40B4-BE49-F238E27FC236}">
                <a16:creationId xmlns:a16="http://schemas.microsoft.com/office/drawing/2014/main" id="{9CD880C8-267A-5075-8E19-95C3FDA060BB}"/>
              </a:ext>
            </a:extLst>
          </p:cNvPr>
          <p:cNvCxnSpPr>
            <a:cxnSpLocks/>
            <a:stCxn id="584" idx="3"/>
          </p:cNvCxnSpPr>
          <p:nvPr/>
        </p:nvCxnSpPr>
        <p:spPr>
          <a:xfrm flipV="1">
            <a:off x="5539116" y="6195235"/>
            <a:ext cx="127301" cy="294679"/>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85" name="Elbow Connector 73">
            <a:extLst>
              <a:ext uri="{FF2B5EF4-FFF2-40B4-BE49-F238E27FC236}">
                <a16:creationId xmlns:a16="http://schemas.microsoft.com/office/drawing/2014/main" id="{76A00109-D863-022B-E7BF-BDE9537C0446}"/>
              </a:ext>
            </a:extLst>
          </p:cNvPr>
          <p:cNvCxnSpPr>
            <a:cxnSpLocks/>
            <a:stCxn id="557" idx="0"/>
            <a:endCxn id="558" idx="2"/>
          </p:cNvCxnSpPr>
          <p:nvPr/>
        </p:nvCxnSpPr>
        <p:spPr>
          <a:xfrm rot="16200000" flipV="1">
            <a:off x="6304677" y="6317285"/>
            <a:ext cx="139946" cy="24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70" name="TextBox 69">
            <a:extLst>
              <a:ext uri="{FF2B5EF4-FFF2-40B4-BE49-F238E27FC236}">
                <a16:creationId xmlns:a16="http://schemas.microsoft.com/office/drawing/2014/main" id="{BBF470E6-57BA-8701-36C6-6D3C24DEA9C5}"/>
              </a:ext>
            </a:extLst>
          </p:cNvPr>
          <p:cNvSpPr txBox="1"/>
          <p:nvPr/>
        </p:nvSpPr>
        <p:spPr>
          <a:xfrm>
            <a:off x="5924121" y="5302721"/>
            <a:ext cx="918710" cy="369332"/>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Cash for education, and access learning outside school hours programmes</a:t>
            </a:r>
          </a:p>
          <a:p>
            <a:r>
              <a:rPr lang="en-US" noProof="0"/>
              <a:t>1.1</a:t>
            </a:r>
          </a:p>
        </p:txBody>
      </p:sp>
      <p:cxnSp>
        <p:nvCxnSpPr>
          <p:cNvPr id="90" name="Elbow Connector 73">
            <a:extLst>
              <a:ext uri="{FF2B5EF4-FFF2-40B4-BE49-F238E27FC236}">
                <a16:creationId xmlns:a16="http://schemas.microsoft.com/office/drawing/2014/main" id="{CCEAC0BA-1B16-FDE3-064C-A00EA09CDCDC}"/>
              </a:ext>
            </a:extLst>
          </p:cNvPr>
          <p:cNvCxnSpPr>
            <a:cxnSpLocks/>
            <a:endCxn id="5" idx="2"/>
          </p:cNvCxnSpPr>
          <p:nvPr/>
        </p:nvCxnSpPr>
        <p:spPr>
          <a:xfrm rot="10800000">
            <a:off x="1413550" y="4608440"/>
            <a:ext cx="1138256" cy="137692"/>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13" name="Elbow Connector 73">
            <a:extLst>
              <a:ext uri="{FF2B5EF4-FFF2-40B4-BE49-F238E27FC236}">
                <a16:creationId xmlns:a16="http://schemas.microsoft.com/office/drawing/2014/main" id="{B4E16AEF-CBF0-7A52-A920-FBF8C0E1F603}"/>
              </a:ext>
            </a:extLst>
          </p:cNvPr>
          <p:cNvCxnSpPr>
            <a:cxnSpLocks/>
            <a:endCxn id="227" idx="2"/>
          </p:cNvCxnSpPr>
          <p:nvPr/>
        </p:nvCxnSpPr>
        <p:spPr>
          <a:xfrm rot="10800000">
            <a:off x="1991847" y="4608440"/>
            <a:ext cx="545517" cy="141582"/>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24" name="Elbow Connector 73">
            <a:extLst>
              <a:ext uri="{FF2B5EF4-FFF2-40B4-BE49-F238E27FC236}">
                <a16:creationId xmlns:a16="http://schemas.microsoft.com/office/drawing/2014/main" id="{230222EF-9D44-5C2E-A3D8-0F0B9DD59F8A}"/>
              </a:ext>
            </a:extLst>
          </p:cNvPr>
          <p:cNvCxnSpPr>
            <a:cxnSpLocks/>
            <a:endCxn id="303" idx="2"/>
          </p:cNvCxnSpPr>
          <p:nvPr/>
        </p:nvCxnSpPr>
        <p:spPr>
          <a:xfrm flipV="1">
            <a:off x="2530681" y="4534865"/>
            <a:ext cx="555249" cy="215157"/>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27" name="Elbow Connector 73">
            <a:extLst>
              <a:ext uri="{FF2B5EF4-FFF2-40B4-BE49-F238E27FC236}">
                <a16:creationId xmlns:a16="http://schemas.microsoft.com/office/drawing/2014/main" id="{CF32B761-A494-572F-E6A6-BAAA71FC5E3A}"/>
              </a:ext>
            </a:extLst>
          </p:cNvPr>
          <p:cNvCxnSpPr>
            <a:cxnSpLocks/>
            <a:endCxn id="458" idx="2"/>
          </p:cNvCxnSpPr>
          <p:nvPr/>
        </p:nvCxnSpPr>
        <p:spPr>
          <a:xfrm flipV="1">
            <a:off x="2581874" y="4534866"/>
            <a:ext cx="1083129" cy="215156"/>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40" name="Elbow Connector 73">
            <a:extLst>
              <a:ext uri="{FF2B5EF4-FFF2-40B4-BE49-F238E27FC236}">
                <a16:creationId xmlns:a16="http://schemas.microsoft.com/office/drawing/2014/main" id="{E5FB1B43-42EE-8F85-6009-92FD11A08835}"/>
              </a:ext>
            </a:extLst>
          </p:cNvPr>
          <p:cNvCxnSpPr>
            <a:cxnSpLocks/>
            <a:stCxn id="584" idx="1"/>
            <a:endCxn id="607" idx="2"/>
          </p:cNvCxnSpPr>
          <p:nvPr/>
        </p:nvCxnSpPr>
        <p:spPr>
          <a:xfrm rot="10800000">
            <a:off x="2940898" y="6055630"/>
            <a:ext cx="1524599" cy="43428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33" name="Elbow Connector 73">
            <a:extLst>
              <a:ext uri="{FF2B5EF4-FFF2-40B4-BE49-F238E27FC236}">
                <a16:creationId xmlns:a16="http://schemas.microsoft.com/office/drawing/2014/main" id="{95A55168-F19B-8E62-07B8-8D188E9FAFA0}"/>
              </a:ext>
            </a:extLst>
          </p:cNvPr>
          <p:cNvCxnSpPr>
            <a:cxnSpLocks/>
            <a:stCxn id="584" idx="1"/>
            <a:endCxn id="13" idx="2"/>
          </p:cNvCxnSpPr>
          <p:nvPr/>
        </p:nvCxnSpPr>
        <p:spPr>
          <a:xfrm rot="10800000">
            <a:off x="3656532" y="6053450"/>
            <a:ext cx="808964" cy="43646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2" name="Elbow Connector 73">
            <a:extLst>
              <a:ext uri="{FF2B5EF4-FFF2-40B4-BE49-F238E27FC236}">
                <a16:creationId xmlns:a16="http://schemas.microsoft.com/office/drawing/2014/main" id="{491F44AF-15D5-5EDE-E790-45001F943C50}"/>
              </a:ext>
            </a:extLst>
          </p:cNvPr>
          <p:cNvCxnSpPr>
            <a:cxnSpLocks/>
          </p:cNvCxnSpPr>
          <p:nvPr/>
        </p:nvCxnSpPr>
        <p:spPr>
          <a:xfrm rot="5400000" flipH="1" flipV="1">
            <a:off x="5625953" y="5768177"/>
            <a:ext cx="253113" cy="50054"/>
          </a:xfrm>
          <a:prstGeom prst="bentConnector3">
            <a:avLst>
              <a:gd name="adj1" fmla="val -1105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80" name="Elbow Connector 73">
            <a:extLst>
              <a:ext uri="{FF2B5EF4-FFF2-40B4-BE49-F238E27FC236}">
                <a16:creationId xmlns:a16="http://schemas.microsoft.com/office/drawing/2014/main" id="{F64D8147-8093-7DD2-4B36-5AEF5569FD2F}"/>
              </a:ext>
            </a:extLst>
          </p:cNvPr>
          <p:cNvCxnSpPr>
            <a:cxnSpLocks/>
          </p:cNvCxnSpPr>
          <p:nvPr/>
        </p:nvCxnSpPr>
        <p:spPr>
          <a:xfrm rot="5400000" flipH="1" flipV="1">
            <a:off x="5264033" y="5406257"/>
            <a:ext cx="253113" cy="773894"/>
          </a:xfrm>
          <a:prstGeom prst="bentConnector3">
            <a:avLst>
              <a:gd name="adj1" fmla="val 34735"/>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22" name="TextBox 521">
            <a:extLst>
              <a:ext uri="{FF2B5EF4-FFF2-40B4-BE49-F238E27FC236}">
                <a16:creationId xmlns:a16="http://schemas.microsoft.com/office/drawing/2014/main" id="{7DDC4418-FCF6-BF02-3DAA-2978738C9C6E}"/>
              </a:ext>
            </a:extLst>
          </p:cNvPr>
          <p:cNvSpPr txBox="1"/>
          <p:nvPr/>
        </p:nvSpPr>
        <p:spPr>
          <a:xfrm>
            <a:off x="5486739" y="5919760"/>
            <a:ext cx="455729" cy="276999"/>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Evidence generation</a:t>
            </a:r>
          </a:p>
          <a:p>
            <a:r>
              <a:rPr lang="en-US" noProof="0"/>
              <a:t>1.1</a:t>
            </a:r>
          </a:p>
        </p:txBody>
      </p:sp>
      <p:cxnSp>
        <p:nvCxnSpPr>
          <p:cNvPr id="588" name="Elbow Connector 73">
            <a:extLst>
              <a:ext uri="{FF2B5EF4-FFF2-40B4-BE49-F238E27FC236}">
                <a16:creationId xmlns:a16="http://schemas.microsoft.com/office/drawing/2014/main" id="{75B8DA39-A355-55E2-EE75-056A989245F5}"/>
              </a:ext>
            </a:extLst>
          </p:cNvPr>
          <p:cNvCxnSpPr>
            <a:cxnSpLocks/>
            <a:endCxn id="200" idx="2"/>
          </p:cNvCxnSpPr>
          <p:nvPr/>
        </p:nvCxnSpPr>
        <p:spPr>
          <a:xfrm rot="5400000" flipH="1" flipV="1">
            <a:off x="5601771" y="4326441"/>
            <a:ext cx="335776" cy="254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98" name="Elbow Connector 73">
            <a:extLst>
              <a:ext uri="{FF2B5EF4-FFF2-40B4-BE49-F238E27FC236}">
                <a16:creationId xmlns:a16="http://schemas.microsoft.com/office/drawing/2014/main" id="{F16542E7-6243-D0C1-9992-75175FFBD3AA}"/>
              </a:ext>
            </a:extLst>
          </p:cNvPr>
          <p:cNvCxnSpPr>
            <a:cxnSpLocks/>
            <a:stCxn id="558" idx="0"/>
            <a:endCxn id="70" idx="2"/>
          </p:cNvCxnSpPr>
          <p:nvPr/>
        </p:nvCxnSpPr>
        <p:spPr>
          <a:xfrm rot="5400000" flipH="1" flipV="1">
            <a:off x="6275978" y="5770604"/>
            <a:ext cx="206049" cy="894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8" name="Elbow Connector 73">
            <a:extLst>
              <a:ext uri="{FF2B5EF4-FFF2-40B4-BE49-F238E27FC236}">
                <a16:creationId xmlns:a16="http://schemas.microsoft.com/office/drawing/2014/main" id="{52120A32-B483-D916-F3CB-A69CEFF5BDC4}"/>
              </a:ext>
            </a:extLst>
          </p:cNvPr>
          <p:cNvCxnSpPr>
            <a:cxnSpLocks/>
          </p:cNvCxnSpPr>
          <p:nvPr/>
        </p:nvCxnSpPr>
        <p:spPr>
          <a:xfrm rot="5400000" flipH="1" flipV="1">
            <a:off x="3052180" y="4343640"/>
            <a:ext cx="1411668" cy="128652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18" name="Elbow Connector 73">
            <a:extLst>
              <a:ext uri="{FF2B5EF4-FFF2-40B4-BE49-F238E27FC236}">
                <a16:creationId xmlns:a16="http://schemas.microsoft.com/office/drawing/2014/main" id="{DB85AEFC-FB24-82CC-3250-51FB6FE1DD7D}"/>
              </a:ext>
            </a:extLst>
          </p:cNvPr>
          <p:cNvCxnSpPr>
            <a:cxnSpLocks/>
            <a:stCxn id="8" idx="0"/>
            <a:endCxn id="569" idx="1"/>
          </p:cNvCxnSpPr>
          <p:nvPr/>
        </p:nvCxnSpPr>
        <p:spPr>
          <a:xfrm rot="5400000" flipH="1" flipV="1">
            <a:off x="4523178" y="3648446"/>
            <a:ext cx="361368" cy="176692"/>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0" name="Elbow Connector 73">
            <a:extLst>
              <a:ext uri="{FF2B5EF4-FFF2-40B4-BE49-F238E27FC236}">
                <a16:creationId xmlns:a16="http://schemas.microsoft.com/office/drawing/2014/main" id="{2F6175DC-C492-1C22-2F4D-5FFED8AF52CB}"/>
              </a:ext>
            </a:extLst>
          </p:cNvPr>
          <p:cNvCxnSpPr>
            <a:cxnSpLocks/>
            <a:stCxn id="8" idx="0"/>
          </p:cNvCxnSpPr>
          <p:nvPr/>
        </p:nvCxnSpPr>
        <p:spPr>
          <a:xfrm rot="16200000" flipV="1">
            <a:off x="4259730" y="3561689"/>
            <a:ext cx="632871" cy="78703"/>
          </a:xfrm>
          <a:prstGeom prst="bentConnector3">
            <a:avLst>
              <a:gd name="adj1" fmla="val 4898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8" name="Elbow Connector 73">
            <a:extLst>
              <a:ext uri="{FF2B5EF4-FFF2-40B4-BE49-F238E27FC236}">
                <a16:creationId xmlns:a16="http://schemas.microsoft.com/office/drawing/2014/main" id="{FD6BE5AC-4B3F-EAD5-94A7-185127D76162}"/>
              </a:ext>
            </a:extLst>
          </p:cNvPr>
          <p:cNvCxnSpPr>
            <a:cxnSpLocks/>
            <a:stCxn id="26" idx="3"/>
            <a:endCxn id="28" idx="1"/>
          </p:cNvCxnSpPr>
          <p:nvPr/>
        </p:nvCxnSpPr>
        <p:spPr>
          <a:xfrm flipV="1">
            <a:off x="5121911" y="3096697"/>
            <a:ext cx="121671" cy="961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7" name="Elbow Connector 73">
            <a:extLst>
              <a:ext uri="{FF2B5EF4-FFF2-40B4-BE49-F238E27FC236}">
                <a16:creationId xmlns:a16="http://schemas.microsoft.com/office/drawing/2014/main" id="{482A4247-CC26-C19F-FEA1-6749DC1730E4}"/>
              </a:ext>
            </a:extLst>
          </p:cNvPr>
          <p:cNvCxnSpPr>
            <a:cxnSpLocks/>
            <a:stCxn id="569" idx="3"/>
            <a:endCxn id="28" idx="2"/>
          </p:cNvCxnSpPr>
          <p:nvPr/>
        </p:nvCxnSpPr>
        <p:spPr>
          <a:xfrm flipV="1">
            <a:off x="5552985" y="3348697"/>
            <a:ext cx="129702" cy="20741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64" name="Elbow Connector 73">
            <a:extLst>
              <a:ext uri="{FF2B5EF4-FFF2-40B4-BE49-F238E27FC236}">
                <a16:creationId xmlns:a16="http://schemas.microsoft.com/office/drawing/2014/main" id="{52E3F51C-5EAF-6B54-F7DD-CB9042E78B75}"/>
              </a:ext>
            </a:extLst>
          </p:cNvPr>
          <p:cNvCxnSpPr>
            <a:cxnSpLocks/>
            <a:stCxn id="558" idx="3"/>
          </p:cNvCxnSpPr>
          <p:nvPr/>
        </p:nvCxnSpPr>
        <p:spPr>
          <a:xfrm flipV="1">
            <a:off x="6767474" y="5238986"/>
            <a:ext cx="191696" cy="823782"/>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92" name="TextBox 291">
            <a:extLst>
              <a:ext uri="{FF2B5EF4-FFF2-40B4-BE49-F238E27FC236}">
                <a16:creationId xmlns:a16="http://schemas.microsoft.com/office/drawing/2014/main" id="{49ECD131-A831-F581-925B-27E68A9DD31A}"/>
              </a:ext>
            </a:extLst>
          </p:cNvPr>
          <p:cNvSpPr txBox="1"/>
          <p:nvPr/>
        </p:nvSpPr>
        <p:spPr>
          <a:xfrm>
            <a:off x="8079808" y="2837903"/>
            <a:ext cx="997344" cy="297601"/>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Increase local job opportunities in rural areas</a:t>
            </a:r>
          </a:p>
          <a:p>
            <a:r>
              <a:rPr lang="en-US" noProof="0">
                <a:solidFill>
                  <a:schemeClr val="tx1"/>
                </a:solidFill>
              </a:rPr>
              <a:t>2.1</a:t>
            </a:r>
          </a:p>
        </p:txBody>
      </p:sp>
      <p:sp>
        <p:nvSpPr>
          <p:cNvPr id="325" name="TextBox 324">
            <a:extLst>
              <a:ext uri="{FF2B5EF4-FFF2-40B4-BE49-F238E27FC236}">
                <a16:creationId xmlns:a16="http://schemas.microsoft.com/office/drawing/2014/main" id="{EBF2862E-9EE5-FD3D-131B-7F577B22F326}"/>
              </a:ext>
            </a:extLst>
          </p:cNvPr>
          <p:cNvSpPr txBox="1">
            <a:spLocks/>
          </p:cNvSpPr>
          <p:nvPr/>
        </p:nvSpPr>
        <p:spPr>
          <a:xfrm>
            <a:off x="8005469" y="3948322"/>
            <a:ext cx="389239" cy="472920"/>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Evidence generation</a:t>
            </a:r>
          </a:p>
          <a:p>
            <a:r>
              <a:rPr lang="en-US" noProof="0"/>
              <a:t>2.1.2, 2.4, 2.7</a:t>
            </a:r>
          </a:p>
        </p:txBody>
      </p:sp>
      <p:sp>
        <p:nvSpPr>
          <p:cNvPr id="333" name="TextBox 332">
            <a:extLst>
              <a:ext uri="{FF2B5EF4-FFF2-40B4-BE49-F238E27FC236}">
                <a16:creationId xmlns:a16="http://schemas.microsoft.com/office/drawing/2014/main" id="{62E1C77E-1A1C-4630-B370-8CEF2E573FA9}"/>
              </a:ext>
            </a:extLst>
          </p:cNvPr>
          <p:cNvSpPr txBox="1"/>
          <p:nvPr/>
        </p:nvSpPr>
        <p:spPr>
          <a:xfrm>
            <a:off x="7256229" y="3946737"/>
            <a:ext cx="673626" cy="474505"/>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Support online job matching and other digital enablers</a:t>
            </a:r>
          </a:p>
          <a:p>
            <a:r>
              <a:rPr lang="en-US" noProof="0"/>
              <a:t>2.1.4, 2.2, 2.1.5</a:t>
            </a:r>
          </a:p>
        </p:txBody>
      </p:sp>
      <p:sp>
        <p:nvSpPr>
          <p:cNvPr id="335" name="TextBox 334">
            <a:extLst>
              <a:ext uri="{FF2B5EF4-FFF2-40B4-BE49-F238E27FC236}">
                <a16:creationId xmlns:a16="http://schemas.microsoft.com/office/drawing/2014/main" id="{D83AA309-353D-833C-1C33-CBC3E9B4D706}"/>
              </a:ext>
            </a:extLst>
          </p:cNvPr>
          <p:cNvSpPr txBox="1"/>
          <p:nvPr/>
        </p:nvSpPr>
        <p:spPr>
          <a:xfrm>
            <a:off x="6411855" y="3954193"/>
            <a:ext cx="771093" cy="461665"/>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Education, incubation, and acceleration support to startups and entrepreneurs</a:t>
            </a:r>
          </a:p>
          <a:p>
            <a:r>
              <a:rPr lang="en-US" noProof="0"/>
              <a:t>2.1.62.1.5, 2.3.3</a:t>
            </a:r>
          </a:p>
        </p:txBody>
      </p:sp>
      <p:sp>
        <p:nvSpPr>
          <p:cNvPr id="30" name="TextBox 29">
            <a:extLst>
              <a:ext uri="{FF2B5EF4-FFF2-40B4-BE49-F238E27FC236}">
                <a16:creationId xmlns:a16="http://schemas.microsoft.com/office/drawing/2014/main" id="{777492A2-2227-5740-0F4B-DF777AF184F4}"/>
              </a:ext>
            </a:extLst>
          </p:cNvPr>
          <p:cNvSpPr txBox="1"/>
          <p:nvPr/>
        </p:nvSpPr>
        <p:spPr>
          <a:xfrm>
            <a:off x="8450915" y="3948828"/>
            <a:ext cx="437224" cy="472414"/>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Increase capacity of training providers</a:t>
            </a:r>
          </a:p>
          <a:p>
            <a:r>
              <a:rPr lang="en-US" noProof="0"/>
              <a:t>2.3</a:t>
            </a:r>
          </a:p>
        </p:txBody>
      </p:sp>
      <p:sp>
        <p:nvSpPr>
          <p:cNvPr id="32" name="Freeform 222">
            <a:extLst>
              <a:ext uri="{FF2B5EF4-FFF2-40B4-BE49-F238E27FC236}">
                <a16:creationId xmlns:a16="http://schemas.microsoft.com/office/drawing/2014/main" id="{E9E02E19-4797-E402-E89F-2A5F54F2FF37}"/>
              </a:ext>
            </a:extLst>
          </p:cNvPr>
          <p:cNvSpPr/>
          <p:nvPr/>
        </p:nvSpPr>
        <p:spPr>
          <a:xfrm rot="17743964" flipV="1">
            <a:off x="6249806" y="5536873"/>
            <a:ext cx="1696367" cy="128887"/>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82140 w 2118360"/>
              <a:gd name="connsiteY3" fmla="*/ 998220 h 1417320"/>
              <a:gd name="connsiteX4" fmla="*/ 1866900 w 2118360"/>
              <a:gd name="connsiteY4" fmla="*/ 1310640 h 1417320"/>
              <a:gd name="connsiteX5" fmla="*/ 2118360 w 2118360"/>
              <a:gd name="connsiteY5"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66900 w 2118360"/>
              <a:gd name="connsiteY3" fmla="*/ 1310640 h 1417320"/>
              <a:gd name="connsiteX4" fmla="*/ 2118360 w 2118360"/>
              <a:gd name="connsiteY4" fmla="*/ 1417320 h 1417320"/>
              <a:gd name="connsiteX0" fmla="*/ 0 w 2118360"/>
              <a:gd name="connsiteY0" fmla="*/ 0 h 1417320"/>
              <a:gd name="connsiteX1" fmla="*/ 929640 w 2118360"/>
              <a:gd name="connsiteY1" fmla="*/ 129540 h 1417320"/>
              <a:gd name="connsiteX2" fmla="*/ 1503588 w 2118360"/>
              <a:gd name="connsiteY2" fmla="*/ 841080 h 1417320"/>
              <a:gd name="connsiteX3" fmla="*/ 1866900 w 2118360"/>
              <a:gd name="connsiteY3" fmla="*/ 1310640 h 1417320"/>
              <a:gd name="connsiteX4" fmla="*/ 2118360 w 2118360"/>
              <a:gd name="connsiteY4" fmla="*/ 1417320 h 1417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8360" h="1417320">
                <a:moveTo>
                  <a:pt x="0" y="0"/>
                </a:moveTo>
                <a:cubicBezTo>
                  <a:pt x="370205" y="19685"/>
                  <a:pt x="679042" y="-10640"/>
                  <a:pt x="929640" y="129540"/>
                </a:cubicBezTo>
                <a:cubicBezTo>
                  <a:pt x="1180238" y="269720"/>
                  <a:pt x="1347378" y="644230"/>
                  <a:pt x="1503588" y="841080"/>
                </a:cubicBezTo>
                <a:cubicBezTo>
                  <a:pt x="1659798" y="1037930"/>
                  <a:pt x="1776730" y="1201420"/>
                  <a:pt x="1866900" y="1310640"/>
                </a:cubicBezTo>
                <a:cubicBezTo>
                  <a:pt x="1906270" y="1380490"/>
                  <a:pt x="2012315" y="1398905"/>
                  <a:pt x="2118360" y="141732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a:p>
        </p:txBody>
      </p:sp>
      <p:sp>
        <p:nvSpPr>
          <p:cNvPr id="473" name="TextBox 472">
            <a:extLst>
              <a:ext uri="{FF2B5EF4-FFF2-40B4-BE49-F238E27FC236}">
                <a16:creationId xmlns:a16="http://schemas.microsoft.com/office/drawing/2014/main" id="{5BDA5B88-2A39-22E9-9C20-4DCC8A4C101E}"/>
              </a:ext>
            </a:extLst>
          </p:cNvPr>
          <p:cNvSpPr txBox="1"/>
          <p:nvPr/>
        </p:nvSpPr>
        <p:spPr>
          <a:xfrm>
            <a:off x="9316930" y="4571253"/>
            <a:ext cx="442227" cy="369332"/>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Efficient irrigation water use</a:t>
            </a:r>
          </a:p>
          <a:p>
            <a:r>
              <a:rPr lang="en-US" noProof="0"/>
              <a:t>2.2.1</a:t>
            </a:r>
          </a:p>
        </p:txBody>
      </p:sp>
      <p:cxnSp>
        <p:nvCxnSpPr>
          <p:cNvPr id="561" name="Elbow Connector 73">
            <a:extLst>
              <a:ext uri="{FF2B5EF4-FFF2-40B4-BE49-F238E27FC236}">
                <a16:creationId xmlns:a16="http://schemas.microsoft.com/office/drawing/2014/main" id="{D5E9F354-2DA5-4ED5-DC99-A841083816E4}"/>
              </a:ext>
            </a:extLst>
          </p:cNvPr>
          <p:cNvCxnSpPr>
            <a:cxnSpLocks/>
            <a:endCxn id="35" idx="1"/>
          </p:cNvCxnSpPr>
          <p:nvPr/>
        </p:nvCxnSpPr>
        <p:spPr>
          <a:xfrm>
            <a:off x="6240528" y="3299662"/>
            <a:ext cx="116032" cy="157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68" name="Elbow Connector 73">
            <a:extLst>
              <a:ext uri="{FF2B5EF4-FFF2-40B4-BE49-F238E27FC236}">
                <a16:creationId xmlns:a16="http://schemas.microsoft.com/office/drawing/2014/main" id="{D3FB2B4A-5445-40CA-625C-F32D1A9D8BBD}"/>
              </a:ext>
            </a:extLst>
          </p:cNvPr>
          <p:cNvCxnSpPr>
            <a:cxnSpLocks/>
            <a:stCxn id="335" idx="0"/>
            <a:endCxn id="35" idx="2"/>
          </p:cNvCxnSpPr>
          <p:nvPr/>
        </p:nvCxnSpPr>
        <p:spPr>
          <a:xfrm rot="5400000" flipH="1" flipV="1">
            <a:off x="6575674" y="3698657"/>
            <a:ext cx="477264" cy="3380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75" name="Elbow Connector 73">
            <a:extLst>
              <a:ext uri="{FF2B5EF4-FFF2-40B4-BE49-F238E27FC236}">
                <a16:creationId xmlns:a16="http://schemas.microsoft.com/office/drawing/2014/main" id="{52266DCE-3927-E602-53A9-BB3BABF93264}"/>
              </a:ext>
            </a:extLst>
          </p:cNvPr>
          <p:cNvCxnSpPr>
            <a:cxnSpLocks/>
            <a:stCxn id="333" idx="0"/>
            <a:endCxn id="42" idx="2"/>
          </p:cNvCxnSpPr>
          <p:nvPr/>
        </p:nvCxnSpPr>
        <p:spPr>
          <a:xfrm rot="5400000" flipH="1" flipV="1">
            <a:off x="7621428" y="3677265"/>
            <a:ext cx="241086" cy="297858"/>
          </a:xfrm>
          <a:prstGeom prst="bentConnector3">
            <a:avLst>
              <a:gd name="adj1" fmla="val 3683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8" name="Elbow Connector 73">
            <a:extLst>
              <a:ext uri="{FF2B5EF4-FFF2-40B4-BE49-F238E27FC236}">
                <a16:creationId xmlns:a16="http://schemas.microsoft.com/office/drawing/2014/main" id="{EEE74855-C367-A7FC-84DC-DCE9F3372064}"/>
              </a:ext>
            </a:extLst>
          </p:cNvPr>
          <p:cNvCxnSpPr>
            <a:cxnSpLocks/>
            <a:stCxn id="325" idx="0"/>
            <a:endCxn id="42" idx="2"/>
          </p:cNvCxnSpPr>
          <p:nvPr/>
        </p:nvCxnSpPr>
        <p:spPr>
          <a:xfrm rot="16200000" flipV="1">
            <a:off x="7924160" y="3672392"/>
            <a:ext cx="242671" cy="309189"/>
          </a:xfrm>
          <a:prstGeom prst="bentConnector3">
            <a:avLst>
              <a:gd name="adj1" fmla="val 3691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4" name="Elbow Connector 73">
            <a:extLst>
              <a:ext uri="{FF2B5EF4-FFF2-40B4-BE49-F238E27FC236}">
                <a16:creationId xmlns:a16="http://schemas.microsoft.com/office/drawing/2014/main" id="{D7D5C67A-8EA5-B7EF-00B9-3E1EEF6CCA74}"/>
              </a:ext>
            </a:extLst>
          </p:cNvPr>
          <p:cNvCxnSpPr>
            <a:cxnSpLocks/>
            <a:stCxn id="30" idx="0"/>
            <a:endCxn id="42" idx="2"/>
          </p:cNvCxnSpPr>
          <p:nvPr/>
        </p:nvCxnSpPr>
        <p:spPr>
          <a:xfrm rot="16200000" flipV="1">
            <a:off x="8158626" y="3437926"/>
            <a:ext cx="243177" cy="778627"/>
          </a:xfrm>
          <a:prstGeom prst="bentConnector3">
            <a:avLst>
              <a:gd name="adj1" fmla="val 3694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81" name="Elbow Connector 73">
            <a:extLst>
              <a:ext uri="{FF2B5EF4-FFF2-40B4-BE49-F238E27FC236}">
                <a16:creationId xmlns:a16="http://schemas.microsoft.com/office/drawing/2014/main" id="{DA2EA3CB-535B-A57D-CA2D-D2D8FCC88268}"/>
              </a:ext>
            </a:extLst>
          </p:cNvPr>
          <p:cNvCxnSpPr>
            <a:cxnSpLocks/>
            <a:stCxn id="30" idx="0"/>
            <a:endCxn id="38" idx="2"/>
          </p:cNvCxnSpPr>
          <p:nvPr/>
        </p:nvCxnSpPr>
        <p:spPr>
          <a:xfrm rot="16200000" flipV="1">
            <a:off x="8501586" y="3780886"/>
            <a:ext cx="243177" cy="9270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61" name="TextBox 160">
            <a:extLst>
              <a:ext uri="{FF2B5EF4-FFF2-40B4-BE49-F238E27FC236}">
                <a16:creationId xmlns:a16="http://schemas.microsoft.com/office/drawing/2014/main" id="{E5E2F9BD-B2A0-6B28-0B84-346B5A5F92AD}"/>
              </a:ext>
            </a:extLst>
          </p:cNvPr>
          <p:cNvSpPr txBox="1"/>
          <p:nvPr/>
        </p:nvSpPr>
        <p:spPr>
          <a:xfrm>
            <a:off x="8936177" y="3376688"/>
            <a:ext cx="533573" cy="328963"/>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Ratification of ILO Conventions 155 and 187.</a:t>
            </a:r>
            <a:endParaRPr lang="en-US" noProof="0">
              <a:solidFill>
                <a:srgbClr val="FF0000"/>
              </a:solidFill>
            </a:endParaRPr>
          </a:p>
        </p:txBody>
      </p:sp>
      <p:sp>
        <p:nvSpPr>
          <p:cNvPr id="162" name="TextBox 161">
            <a:extLst>
              <a:ext uri="{FF2B5EF4-FFF2-40B4-BE49-F238E27FC236}">
                <a16:creationId xmlns:a16="http://schemas.microsoft.com/office/drawing/2014/main" id="{A604BC71-B05C-50C2-B4E2-47C22AA01C25}"/>
              </a:ext>
            </a:extLst>
          </p:cNvPr>
          <p:cNvSpPr txBox="1"/>
          <p:nvPr/>
        </p:nvSpPr>
        <p:spPr>
          <a:xfrm>
            <a:off x="9002947" y="3928993"/>
            <a:ext cx="455729" cy="461665"/>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t>Technical and financial support</a:t>
            </a:r>
          </a:p>
          <a:p>
            <a:r>
              <a:rPr lang="en-US" noProof="0"/>
              <a:t>2.3.3, 2.4.1, 2.3.2</a:t>
            </a:r>
          </a:p>
        </p:txBody>
      </p:sp>
      <p:cxnSp>
        <p:nvCxnSpPr>
          <p:cNvPr id="164" name="Elbow Connector 73">
            <a:extLst>
              <a:ext uri="{FF2B5EF4-FFF2-40B4-BE49-F238E27FC236}">
                <a16:creationId xmlns:a16="http://schemas.microsoft.com/office/drawing/2014/main" id="{D656F9B6-53DA-E338-C955-F570C3E0E2A3}"/>
              </a:ext>
            </a:extLst>
          </p:cNvPr>
          <p:cNvCxnSpPr>
            <a:cxnSpLocks/>
          </p:cNvCxnSpPr>
          <p:nvPr/>
        </p:nvCxnSpPr>
        <p:spPr>
          <a:xfrm rot="16200000" flipV="1">
            <a:off x="9274591" y="3803398"/>
            <a:ext cx="223342" cy="27848"/>
          </a:xfrm>
          <a:prstGeom prst="bentConnector3">
            <a:avLst>
              <a:gd name="adj1" fmla="val -4427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65" name="Elbow Connector 73">
            <a:extLst>
              <a:ext uri="{FF2B5EF4-FFF2-40B4-BE49-F238E27FC236}">
                <a16:creationId xmlns:a16="http://schemas.microsoft.com/office/drawing/2014/main" id="{54E5A37F-AF12-876E-A663-4ADDEE9FA4A6}"/>
              </a:ext>
            </a:extLst>
          </p:cNvPr>
          <p:cNvCxnSpPr>
            <a:cxnSpLocks/>
            <a:endCxn id="453" idx="3"/>
          </p:cNvCxnSpPr>
          <p:nvPr/>
        </p:nvCxnSpPr>
        <p:spPr>
          <a:xfrm rot="16200000" flipV="1">
            <a:off x="8926067" y="2902426"/>
            <a:ext cx="697479" cy="19506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91" name="TextBox 590">
            <a:extLst>
              <a:ext uri="{FF2B5EF4-FFF2-40B4-BE49-F238E27FC236}">
                <a16:creationId xmlns:a16="http://schemas.microsoft.com/office/drawing/2014/main" id="{4F6D5CA2-455D-45C5-9314-E3F7F9687AF4}"/>
              </a:ext>
            </a:extLst>
          </p:cNvPr>
          <p:cNvSpPr txBox="1"/>
          <p:nvPr/>
        </p:nvSpPr>
        <p:spPr>
          <a:xfrm>
            <a:off x="8969939" y="5478154"/>
            <a:ext cx="785851" cy="297673"/>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Integrate climate resilience into national frameworks and policy</a:t>
            </a:r>
            <a:endParaRPr lang="en-US" sz="570" noProof="0">
              <a:solidFill>
                <a:schemeClr val="tx1"/>
              </a:solidFill>
            </a:endParaRPr>
          </a:p>
        </p:txBody>
      </p:sp>
      <p:cxnSp>
        <p:nvCxnSpPr>
          <p:cNvPr id="596" name="Elbow Connector 73">
            <a:extLst>
              <a:ext uri="{FF2B5EF4-FFF2-40B4-BE49-F238E27FC236}">
                <a16:creationId xmlns:a16="http://schemas.microsoft.com/office/drawing/2014/main" id="{6644442A-E994-DDB5-6FFD-C48957774631}"/>
              </a:ext>
            </a:extLst>
          </p:cNvPr>
          <p:cNvCxnSpPr>
            <a:cxnSpLocks/>
            <a:stCxn id="527" idx="0"/>
            <a:endCxn id="271" idx="2"/>
          </p:cNvCxnSpPr>
          <p:nvPr/>
        </p:nvCxnSpPr>
        <p:spPr>
          <a:xfrm rot="16200000" flipV="1">
            <a:off x="7695128" y="5588596"/>
            <a:ext cx="347548" cy="68943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00" name="Elbow Connector 73">
            <a:extLst>
              <a:ext uri="{FF2B5EF4-FFF2-40B4-BE49-F238E27FC236}">
                <a16:creationId xmlns:a16="http://schemas.microsoft.com/office/drawing/2014/main" id="{0E25A6B2-8EE6-9219-11A7-FAD4805150A6}"/>
              </a:ext>
            </a:extLst>
          </p:cNvPr>
          <p:cNvCxnSpPr>
            <a:cxnSpLocks/>
            <a:stCxn id="278" idx="0"/>
            <a:endCxn id="507" idx="2"/>
          </p:cNvCxnSpPr>
          <p:nvPr/>
        </p:nvCxnSpPr>
        <p:spPr>
          <a:xfrm rot="5400000" flipH="1" flipV="1">
            <a:off x="7687699" y="5405507"/>
            <a:ext cx="366162" cy="106545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06" name="TextBox 605">
            <a:extLst>
              <a:ext uri="{FF2B5EF4-FFF2-40B4-BE49-F238E27FC236}">
                <a16:creationId xmlns:a16="http://schemas.microsoft.com/office/drawing/2014/main" id="{95660A96-2BD7-AD5E-E186-27C1FCC16089}"/>
              </a:ext>
            </a:extLst>
          </p:cNvPr>
          <p:cNvSpPr txBox="1"/>
          <p:nvPr/>
        </p:nvSpPr>
        <p:spPr>
          <a:xfrm>
            <a:off x="8689683" y="6104426"/>
            <a:ext cx="614548" cy="276999"/>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a:solidFill>
                  <a:schemeClr val="tx1"/>
                </a:solidFill>
              </a:rPr>
              <a:t>Advocacy and awareness raising</a:t>
            </a:r>
          </a:p>
          <a:p>
            <a:r>
              <a:rPr lang="en-US" noProof="0">
                <a:solidFill>
                  <a:schemeClr val="tx1"/>
                </a:solidFill>
              </a:rPr>
              <a:t>4.5</a:t>
            </a:r>
          </a:p>
        </p:txBody>
      </p:sp>
      <p:cxnSp>
        <p:nvCxnSpPr>
          <p:cNvPr id="619" name="Elbow Connector 73">
            <a:extLst>
              <a:ext uri="{FF2B5EF4-FFF2-40B4-BE49-F238E27FC236}">
                <a16:creationId xmlns:a16="http://schemas.microsoft.com/office/drawing/2014/main" id="{9C268DF8-65C3-7593-AF48-7F25DA286A06}"/>
              </a:ext>
            </a:extLst>
          </p:cNvPr>
          <p:cNvCxnSpPr>
            <a:cxnSpLocks/>
            <a:stCxn id="606" idx="0"/>
            <a:endCxn id="591" idx="2"/>
          </p:cNvCxnSpPr>
          <p:nvPr/>
        </p:nvCxnSpPr>
        <p:spPr>
          <a:xfrm rot="5400000" flipH="1" flipV="1">
            <a:off x="9015612" y="5757173"/>
            <a:ext cx="328599" cy="36590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23" name="Elbow Connector 73">
            <a:extLst>
              <a:ext uri="{FF2B5EF4-FFF2-40B4-BE49-F238E27FC236}">
                <a16:creationId xmlns:a16="http://schemas.microsoft.com/office/drawing/2014/main" id="{8534544A-61C0-EA7A-1A07-55DCA55C2CE2}"/>
              </a:ext>
            </a:extLst>
          </p:cNvPr>
          <p:cNvCxnSpPr>
            <a:cxnSpLocks/>
            <a:stCxn id="606" idx="0"/>
          </p:cNvCxnSpPr>
          <p:nvPr/>
        </p:nvCxnSpPr>
        <p:spPr>
          <a:xfrm rot="16200000" flipV="1">
            <a:off x="8745465" y="5852933"/>
            <a:ext cx="339383" cy="16360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1" name="Elbow Connector 73">
            <a:extLst>
              <a:ext uri="{FF2B5EF4-FFF2-40B4-BE49-F238E27FC236}">
                <a16:creationId xmlns:a16="http://schemas.microsoft.com/office/drawing/2014/main" id="{EFF9005B-60E0-94FA-1233-AC50C3F86E28}"/>
              </a:ext>
            </a:extLst>
          </p:cNvPr>
          <p:cNvCxnSpPr>
            <a:cxnSpLocks/>
            <a:stCxn id="557" idx="3"/>
            <a:endCxn id="559" idx="1"/>
          </p:cNvCxnSpPr>
          <p:nvPr/>
        </p:nvCxnSpPr>
        <p:spPr>
          <a:xfrm>
            <a:off x="6825236" y="6479713"/>
            <a:ext cx="713536" cy="173603"/>
          </a:xfrm>
          <a:prstGeom prst="bentConnector3">
            <a:avLst>
              <a:gd name="adj1" fmla="val 50000"/>
            </a:avLst>
          </a:prstGeom>
          <a:ln w="3175">
            <a:solidFill>
              <a:schemeClr val="tx1">
                <a:lumMod val="50000"/>
                <a:lumOff val="50000"/>
              </a:schemeClr>
            </a:solidFill>
            <a:prstDash val="lgDash"/>
            <a:tailEnd type="triangle"/>
          </a:ln>
        </p:spPr>
        <p:style>
          <a:lnRef idx="2">
            <a:schemeClr val="accent1"/>
          </a:lnRef>
          <a:fillRef idx="0">
            <a:schemeClr val="accent1"/>
          </a:fillRef>
          <a:effectRef idx="1">
            <a:schemeClr val="accent1"/>
          </a:effectRef>
          <a:fontRef idx="minor">
            <a:schemeClr val="tx1"/>
          </a:fontRef>
        </p:style>
      </p:cxnSp>
      <p:cxnSp>
        <p:nvCxnSpPr>
          <p:cNvPr id="193" name="Straight Arrow Connector 192">
            <a:extLst>
              <a:ext uri="{FF2B5EF4-FFF2-40B4-BE49-F238E27FC236}">
                <a16:creationId xmlns:a16="http://schemas.microsoft.com/office/drawing/2014/main" id="{598D7598-7970-200C-FF7E-F95933167DEE}"/>
              </a:ext>
            </a:extLst>
          </p:cNvPr>
          <p:cNvCxnSpPr>
            <a:cxnSpLocks/>
            <a:stCxn id="473" idx="2"/>
          </p:cNvCxnSpPr>
          <p:nvPr/>
        </p:nvCxnSpPr>
        <p:spPr>
          <a:xfrm flipH="1">
            <a:off x="8833351" y="4940585"/>
            <a:ext cx="704693" cy="537569"/>
          </a:xfrm>
          <a:prstGeom prst="straightConnector1">
            <a:avLst/>
          </a:prstGeom>
          <a:ln w="3175">
            <a:solidFill>
              <a:schemeClr val="bg1">
                <a:lumMod val="50000"/>
              </a:schemeClr>
            </a:solidFill>
            <a:prstDash val="lgDash"/>
            <a:tailEnd type="triangle"/>
          </a:ln>
        </p:spPr>
        <p:style>
          <a:lnRef idx="2">
            <a:schemeClr val="accent1"/>
          </a:lnRef>
          <a:fillRef idx="0">
            <a:schemeClr val="accent1"/>
          </a:fillRef>
          <a:effectRef idx="1">
            <a:schemeClr val="accent1"/>
          </a:effectRef>
          <a:fontRef idx="minor">
            <a:schemeClr val="tx1"/>
          </a:fontRef>
        </p:style>
      </p:cxnSp>
      <p:sp>
        <p:nvSpPr>
          <p:cNvPr id="208" name="TextBox 207">
            <a:extLst>
              <a:ext uri="{FF2B5EF4-FFF2-40B4-BE49-F238E27FC236}">
                <a16:creationId xmlns:a16="http://schemas.microsoft.com/office/drawing/2014/main" id="{7865D230-DD91-8709-4AF5-F92DFA7A5CE5}"/>
              </a:ext>
            </a:extLst>
          </p:cNvPr>
          <p:cNvSpPr txBox="1"/>
          <p:nvPr/>
        </p:nvSpPr>
        <p:spPr>
          <a:xfrm>
            <a:off x="6233839" y="4460571"/>
            <a:ext cx="1012162" cy="369332"/>
          </a:xfrm>
          <a:prstGeom prst="rect">
            <a:avLst/>
          </a:prstGeom>
          <a:noFill/>
        </p:spPr>
        <p:txBody>
          <a:bodyPr wrap="square">
            <a:spAutoFit/>
          </a:bodyPr>
          <a:lstStyle/>
          <a:p>
            <a:pPr algn="ctr"/>
            <a:r>
              <a:rPr lang="en-US" sz="600" noProof="0" dirty="0">
                <a:solidFill>
                  <a:srgbClr val="FF0000"/>
                </a:solidFill>
                <a:latin typeface="Calibri" panose="020F0502020204030204" pitchFamily="34" charset="0"/>
                <a:ea typeface="Calibri" panose="020F0502020204030204" pitchFamily="34" charset="0"/>
                <a:cs typeface="Calibri" panose="020F0502020204030204" pitchFamily="34" charset="0"/>
              </a:rPr>
              <a:t>1. 7 NSFP designed to be fully handed over to the government by 2027. </a:t>
            </a:r>
          </a:p>
        </p:txBody>
      </p:sp>
      <p:sp>
        <p:nvSpPr>
          <p:cNvPr id="210" name="TextBox 209">
            <a:extLst>
              <a:ext uri="{FF2B5EF4-FFF2-40B4-BE49-F238E27FC236}">
                <a16:creationId xmlns:a16="http://schemas.microsoft.com/office/drawing/2014/main" id="{761A6807-0F32-C243-AB41-DABB955E95F7}"/>
              </a:ext>
            </a:extLst>
          </p:cNvPr>
          <p:cNvSpPr txBox="1"/>
          <p:nvPr/>
        </p:nvSpPr>
        <p:spPr>
          <a:xfrm>
            <a:off x="3795287" y="3468689"/>
            <a:ext cx="907479" cy="461665"/>
          </a:xfrm>
          <a:prstGeom prst="rect">
            <a:avLst/>
          </a:prstGeom>
          <a:noFill/>
        </p:spPr>
        <p:txBody>
          <a:bodyPr wrap="square">
            <a:spAutoFit/>
          </a:bodyPr>
          <a:lstStyle>
            <a:defPPr>
              <a:defRPr lang="en-US"/>
            </a:defPPr>
            <a:lvl1pP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pPr algn="ctr"/>
            <a:r>
              <a:rPr lang="en-US" noProof="0"/>
              <a:t>Social dialogue convened on amendments to TVET legislation and policies</a:t>
            </a:r>
          </a:p>
        </p:txBody>
      </p:sp>
      <p:sp>
        <p:nvSpPr>
          <p:cNvPr id="212" name="TextBox 211">
            <a:extLst>
              <a:ext uri="{FF2B5EF4-FFF2-40B4-BE49-F238E27FC236}">
                <a16:creationId xmlns:a16="http://schemas.microsoft.com/office/drawing/2014/main" id="{6D082AE3-F4E7-EC8C-D74D-8D96ED93EFBA}"/>
              </a:ext>
            </a:extLst>
          </p:cNvPr>
          <p:cNvSpPr txBox="1"/>
          <p:nvPr/>
        </p:nvSpPr>
        <p:spPr>
          <a:xfrm>
            <a:off x="3346803" y="3322852"/>
            <a:ext cx="717833"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noProof="0"/>
              <a:t>New RPL framework in place</a:t>
            </a:r>
          </a:p>
        </p:txBody>
      </p:sp>
      <p:sp>
        <p:nvSpPr>
          <p:cNvPr id="214" name="TextBox 213">
            <a:extLst>
              <a:ext uri="{FF2B5EF4-FFF2-40B4-BE49-F238E27FC236}">
                <a16:creationId xmlns:a16="http://schemas.microsoft.com/office/drawing/2014/main" id="{65A5161D-666C-57EA-86AB-ABE1F33213D2}"/>
              </a:ext>
            </a:extLst>
          </p:cNvPr>
          <p:cNvSpPr txBox="1"/>
          <p:nvPr/>
        </p:nvSpPr>
        <p:spPr>
          <a:xfrm>
            <a:off x="6616906" y="3551169"/>
            <a:ext cx="1107785"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noProof="0"/>
              <a:t>National Entrepreneurship Policy support regulatory environment for start-ups</a:t>
            </a:r>
          </a:p>
        </p:txBody>
      </p:sp>
      <p:cxnSp>
        <p:nvCxnSpPr>
          <p:cNvPr id="236" name="Elbow Connector 73">
            <a:extLst>
              <a:ext uri="{FF2B5EF4-FFF2-40B4-BE49-F238E27FC236}">
                <a16:creationId xmlns:a16="http://schemas.microsoft.com/office/drawing/2014/main" id="{6DFE793B-D244-C907-6973-483DC2DEE22C}"/>
              </a:ext>
            </a:extLst>
          </p:cNvPr>
          <p:cNvCxnSpPr>
            <a:cxnSpLocks/>
            <a:stCxn id="162" idx="0"/>
            <a:endCxn id="38" idx="2"/>
          </p:cNvCxnSpPr>
          <p:nvPr/>
        </p:nvCxnSpPr>
        <p:spPr>
          <a:xfrm rot="16200000" flipV="1">
            <a:off x="8792145" y="3490326"/>
            <a:ext cx="223342" cy="653992"/>
          </a:xfrm>
          <a:prstGeom prst="bentConnector3">
            <a:avLst>
              <a:gd name="adj1" fmla="val 4431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55" name="TextBox 254">
            <a:extLst>
              <a:ext uri="{FF2B5EF4-FFF2-40B4-BE49-F238E27FC236}">
                <a16:creationId xmlns:a16="http://schemas.microsoft.com/office/drawing/2014/main" id="{CA59C20E-52AC-774A-7F58-311D77975AB9}"/>
              </a:ext>
            </a:extLst>
          </p:cNvPr>
          <p:cNvSpPr txBox="1"/>
          <p:nvPr/>
        </p:nvSpPr>
        <p:spPr>
          <a:xfrm>
            <a:off x="75755" y="2353585"/>
            <a:ext cx="1038132" cy="461665"/>
          </a:xfrm>
          <a:prstGeom prst="rect">
            <a:avLst/>
          </a:prstGeom>
          <a:noFill/>
        </p:spPr>
        <p:txBody>
          <a:bodyPr wrap="square">
            <a:spAutoFit/>
          </a:bodyPr>
          <a:lstStyle/>
          <a:p>
            <a:pPr algn="ctr"/>
            <a:r>
              <a:rPr lang="en-US" sz="600" noProof="0">
                <a:solidFill>
                  <a:srgbClr val="FF0000"/>
                </a:solidFill>
                <a:latin typeface="Calibri" panose="020F0502020204030204" pitchFamily="34" charset="0"/>
                <a:ea typeface="Calibri" panose="020F0502020204030204" pitchFamily="34" charset="0"/>
                <a:cs typeface="Calibri" panose="020F0502020204030204" pitchFamily="34" charset="0"/>
              </a:rPr>
              <a:t>Maintenance of protection space for refugees in Jordan, including continuous registration </a:t>
            </a:r>
          </a:p>
        </p:txBody>
      </p:sp>
      <p:sp>
        <p:nvSpPr>
          <p:cNvPr id="258" name="TextBox 257">
            <a:extLst>
              <a:ext uri="{FF2B5EF4-FFF2-40B4-BE49-F238E27FC236}">
                <a16:creationId xmlns:a16="http://schemas.microsoft.com/office/drawing/2014/main" id="{00FBEEE4-F270-318C-393E-4FFAE48F83AB}"/>
              </a:ext>
            </a:extLst>
          </p:cNvPr>
          <p:cNvSpPr txBox="1"/>
          <p:nvPr/>
        </p:nvSpPr>
        <p:spPr>
          <a:xfrm>
            <a:off x="179804" y="3754645"/>
            <a:ext cx="964330" cy="461665"/>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noProof="0"/>
              <a:t>Refugees and asylum seekers access GBV prevention and response services</a:t>
            </a:r>
          </a:p>
        </p:txBody>
      </p:sp>
      <p:sp>
        <p:nvSpPr>
          <p:cNvPr id="41" name="TextBox 40">
            <a:extLst>
              <a:ext uri="{FF2B5EF4-FFF2-40B4-BE49-F238E27FC236}">
                <a16:creationId xmlns:a16="http://schemas.microsoft.com/office/drawing/2014/main" id="{1A276D4D-8131-D418-02F8-AFCBE284D0A0}"/>
              </a:ext>
            </a:extLst>
          </p:cNvPr>
          <p:cNvSpPr txBox="1"/>
          <p:nvPr/>
        </p:nvSpPr>
        <p:spPr>
          <a:xfrm>
            <a:off x="7697039" y="5198542"/>
            <a:ext cx="1527490" cy="276999"/>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noProof="0"/>
              <a:t>National roadmap for Climate Resilient Water Safety and Sanitation Plan</a:t>
            </a:r>
          </a:p>
        </p:txBody>
      </p:sp>
      <p:sp>
        <p:nvSpPr>
          <p:cNvPr id="45" name="TextBox 44">
            <a:extLst>
              <a:ext uri="{FF2B5EF4-FFF2-40B4-BE49-F238E27FC236}">
                <a16:creationId xmlns:a16="http://schemas.microsoft.com/office/drawing/2014/main" id="{78CF1AB6-7446-C74F-A541-547B767CA129}"/>
              </a:ext>
            </a:extLst>
          </p:cNvPr>
          <p:cNvSpPr txBox="1"/>
          <p:nvPr/>
        </p:nvSpPr>
        <p:spPr>
          <a:xfrm>
            <a:off x="8947513" y="1293119"/>
            <a:ext cx="1059635" cy="184666"/>
          </a:xfrm>
          <a:prstGeom prst="rect">
            <a:avLst/>
          </a:prstGeom>
          <a:noFill/>
        </p:spPr>
        <p:txBody>
          <a:bodyPr wrap="square" rtlCol="0">
            <a:noAutofit/>
          </a:bodyPr>
          <a:lstStyle/>
          <a:p>
            <a:r>
              <a:rPr lang="en-US" sz="570" noProof="0">
                <a:latin typeface="Helvetica" panose="020B0604020202020204" pitchFamily="34" charset="0"/>
                <a:cs typeface="Helvetica" panose="020B0604020202020204" pitchFamily="34" charset="0"/>
              </a:rPr>
              <a:t>Connections within pillars</a:t>
            </a:r>
          </a:p>
        </p:txBody>
      </p:sp>
      <p:sp>
        <p:nvSpPr>
          <p:cNvPr id="3" name="docshape22">
            <a:extLst>
              <a:ext uri="{FF2B5EF4-FFF2-40B4-BE49-F238E27FC236}">
                <a16:creationId xmlns:a16="http://schemas.microsoft.com/office/drawing/2014/main" id="{3BA04FD5-32E7-6ECA-E40D-1F98C6E029DB}"/>
              </a:ext>
            </a:extLst>
          </p:cNvPr>
          <p:cNvSpPr txBox="1">
            <a:spLocks/>
          </p:cNvSpPr>
          <p:nvPr/>
        </p:nvSpPr>
        <p:spPr bwMode="auto">
          <a:xfrm>
            <a:off x="1353106" y="3301240"/>
            <a:ext cx="624875" cy="350865"/>
          </a:xfrm>
          <a:prstGeom prst="rect">
            <a:avLst/>
          </a:prstGeom>
          <a:solidFill>
            <a:srgbClr val="942093"/>
          </a:solidFill>
          <a:ln>
            <a:noFill/>
          </a:ln>
        </p:spPr>
        <p:txBody>
          <a:bodyPr rot="0" vert="horz" wrap="square" lIns="0" tIns="0" rIns="0" bIns="0" anchor="t" anchorCtr="0" upright="1">
            <a:spAutoFit/>
          </a:bodyPr>
          <a:lstStyle/>
          <a:p>
            <a:pPr marL="12933" algn="ctr">
              <a:spcBef>
                <a:spcPts val="4"/>
              </a:spcBef>
            </a:pPr>
            <a:r>
              <a:rPr lang="en-US" sz="570" b="1" spc="-20" noProof="0">
                <a:solidFill>
                  <a:schemeClr val="bg1"/>
                </a:solidFill>
                <a:latin typeface="Helvetica" panose="020B0604020202020204" pitchFamily="34" charset="0"/>
                <a:ea typeface="Verdana" panose="020B0604030504040204" pitchFamily="34" charset="0"/>
                <a:cs typeface="Helvetica" panose="020B0604020202020204" pitchFamily="34" charset="0"/>
              </a:rPr>
              <a:t>3.5</a:t>
            </a:r>
            <a:r>
              <a:rPr lang="en-US" sz="570" spc="-20"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spc="-20" noProof="0">
                <a:solidFill>
                  <a:schemeClr val="bg1"/>
                </a:solidFill>
                <a:latin typeface="Helvetica" panose="020B0604020202020204" pitchFamily="34" charset="0"/>
                <a:ea typeface="Verdana" panose="020B0604030504040204" pitchFamily="34" charset="0"/>
                <a:cs typeface="Helvetica" panose="020B0604020202020204" pitchFamily="34" charset="0"/>
              </a:rPr>
              <a:t>C</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US" sz="570" spc="-2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US" sz="570" spc="-2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social</a:t>
            </a:r>
            <a:r>
              <a:rPr lang="en-US" sz="570" spc="-28"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spc="-28" noProof="0">
                <a:solidFill>
                  <a:schemeClr val="bg1"/>
                </a:solidFill>
                <a:latin typeface="Helvetica" panose="020B0604020202020204" pitchFamily="34" charset="0"/>
                <a:ea typeface="Verdana" panose="020B0604030504040204" pitchFamily="34" charset="0"/>
                <a:cs typeface="Helvetica" panose="020B0604020202020204" pitchFamily="34" charset="0"/>
              </a:rPr>
              <a:t>p</a:t>
            </a:r>
            <a:r>
              <a:rPr lang="en-US" sz="570" b="1" noProof="0">
                <a:solidFill>
                  <a:schemeClr val="bg1"/>
                </a:solidFill>
                <a:latin typeface="Helvetica" panose="020B0604020202020204" pitchFamily="34" charset="0"/>
                <a:ea typeface="Verdana" panose="020B0604030504040204" pitchFamily="34" charset="0"/>
                <a:cs typeface="Helvetica" panose="020B0604020202020204" pitchFamily="34" charset="0"/>
              </a:rPr>
              <a:t>rotection</a:t>
            </a:r>
            <a:r>
              <a:rPr lang="en-US" sz="570" noProof="0">
                <a:solidFill>
                  <a:schemeClr val="bg1"/>
                </a:solidFill>
                <a:latin typeface="Helvetica" panose="020B0604020202020204" pitchFamily="34" charset="0"/>
                <a:ea typeface="Verdana" panose="020B0604030504040204" pitchFamily="34" charset="0"/>
                <a:cs typeface="Helvetica" panose="020B0604020202020204" pitchFamily="34" charset="0"/>
              </a:rPr>
              <a:t> </a:t>
            </a:r>
          </a:p>
        </p:txBody>
      </p:sp>
      <p:sp>
        <p:nvSpPr>
          <p:cNvPr id="37" name="TextBox 36">
            <a:extLst>
              <a:ext uri="{FF2B5EF4-FFF2-40B4-BE49-F238E27FC236}">
                <a16:creationId xmlns:a16="http://schemas.microsoft.com/office/drawing/2014/main" id="{B2D5F3F0-76ED-8828-D2C6-94B996C2D901}"/>
              </a:ext>
            </a:extLst>
          </p:cNvPr>
          <p:cNvSpPr txBox="1"/>
          <p:nvPr/>
        </p:nvSpPr>
        <p:spPr>
          <a:xfrm>
            <a:off x="1421354" y="3013874"/>
            <a:ext cx="1140984" cy="276999"/>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US" noProof="0"/>
              <a:t>Sustainable policy solutions and pilots implemented</a:t>
            </a:r>
          </a:p>
        </p:txBody>
      </p:sp>
      <p:sp>
        <p:nvSpPr>
          <p:cNvPr id="502" name="TextBox 501">
            <a:extLst>
              <a:ext uri="{FF2B5EF4-FFF2-40B4-BE49-F238E27FC236}">
                <a16:creationId xmlns:a16="http://schemas.microsoft.com/office/drawing/2014/main" id="{5A740368-C44F-B8C9-04A9-B7FC8C8F72EA}"/>
              </a:ext>
            </a:extLst>
          </p:cNvPr>
          <p:cNvSpPr txBox="1"/>
          <p:nvPr/>
        </p:nvSpPr>
        <p:spPr>
          <a:xfrm>
            <a:off x="9338463" y="6118029"/>
            <a:ext cx="583838" cy="369332"/>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b="1" noProof="0">
                <a:solidFill>
                  <a:schemeClr val="tx1"/>
                </a:solidFill>
              </a:rPr>
              <a:t>4.3 </a:t>
            </a:r>
            <a:r>
              <a:rPr lang="en-US" noProof="0">
                <a:solidFill>
                  <a:schemeClr val="tx1"/>
                </a:solidFill>
              </a:rPr>
              <a:t>Improving access to </a:t>
            </a:r>
            <a:r>
              <a:rPr lang="en-US" b="1" noProof="0">
                <a:solidFill>
                  <a:schemeClr val="tx1"/>
                </a:solidFill>
              </a:rPr>
              <a:t>affordable housing</a:t>
            </a:r>
          </a:p>
        </p:txBody>
      </p:sp>
      <p:sp>
        <p:nvSpPr>
          <p:cNvPr id="503" name="Rounded Rectangle 116">
            <a:extLst>
              <a:ext uri="{FF2B5EF4-FFF2-40B4-BE49-F238E27FC236}">
                <a16:creationId xmlns:a16="http://schemas.microsoft.com/office/drawing/2014/main" id="{9D5025BE-C201-8327-BD85-35A2AD90AC9E}"/>
              </a:ext>
            </a:extLst>
          </p:cNvPr>
          <p:cNvSpPr/>
          <p:nvPr/>
        </p:nvSpPr>
        <p:spPr>
          <a:xfrm>
            <a:off x="9799966" y="6010300"/>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noProof="0">
                <a:solidFill>
                  <a:schemeClr val="bg1"/>
                </a:solidFill>
                <a:latin typeface="Helvetica" panose="020B0604020202020204" pitchFamily="34" charset="0"/>
                <a:cs typeface="Helvetica" panose="020B0604020202020204" pitchFamily="34" charset="0"/>
              </a:rPr>
              <a:t>4e</a:t>
            </a:r>
            <a:endParaRPr lang="en-US" sz="488" noProof="0">
              <a:solidFill>
                <a:schemeClr val="bg1"/>
              </a:solidFill>
              <a:latin typeface="Helvetica" panose="020B0604020202020204" pitchFamily="34" charset="0"/>
              <a:cs typeface="Helvetica" panose="020B0604020202020204" pitchFamily="34" charset="0"/>
            </a:endParaRPr>
          </a:p>
        </p:txBody>
      </p:sp>
      <p:cxnSp>
        <p:nvCxnSpPr>
          <p:cNvPr id="510" name="Elbow Connector 73">
            <a:extLst>
              <a:ext uri="{FF2B5EF4-FFF2-40B4-BE49-F238E27FC236}">
                <a16:creationId xmlns:a16="http://schemas.microsoft.com/office/drawing/2014/main" id="{4DE1A287-19D9-EDCC-B711-8AE6731ECEF4}"/>
              </a:ext>
            </a:extLst>
          </p:cNvPr>
          <p:cNvCxnSpPr>
            <a:cxnSpLocks/>
            <a:endCxn id="502" idx="2"/>
          </p:cNvCxnSpPr>
          <p:nvPr/>
        </p:nvCxnSpPr>
        <p:spPr>
          <a:xfrm flipV="1">
            <a:off x="9356197" y="6487361"/>
            <a:ext cx="274185" cy="24155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9" name="Rectangle 18">
            <a:extLst>
              <a:ext uri="{FF2B5EF4-FFF2-40B4-BE49-F238E27FC236}">
                <a16:creationId xmlns:a16="http://schemas.microsoft.com/office/drawing/2014/main" id="{3F4D6120-4B58-458C-1F8E-8B05C02C605D}"/>
              </a:ext>
            </a:extLst>
          </p:cNvPr>
          <p:cNvSpPr/>
          <p:nvPr/>
        </p:nvSpPr>
        <p:spPr>
          <a:xfrm>
            <a:off x="-8946" y="1227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a:latin typeface="Helvetica" pitchFamily="2" charset="0"/>
            </a:endParaRPr>
          </a:p>
        </p:txBody>
      </p:sp>
      <p:sp>
        <p:nvSpPr>
          <p:cNvPr id="21" name="TextBox 20">
            <a:extLst>
              <a:ext uri="{FF2B5EF4-FFF2-40B4-BE49-F238E27FC236}">
                <a16:creationId xmlns:a16="http://schemas.microsoft.com/office/drawing/2014/main" id="{1AD078E9-670D-1721-6030-9279CCF8500B}"/>
              </a:ext>
            </a:extLst>
          </p:cNvPr>
          <p:cNvSpPr txBox="1"/>
          <p:nvPr/>
        </p:nvSpPr>
        <p:spPr>
          <a:xfrm>
            <a:off x="19185" y="85695"/>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JORDAN</a:t>
            </a:r>
          </a:p>
          <a:p>
            <a:pPr algn="ctr"/>
            <a:r>
              <a:rPr lang="en-US" sz="600" noProof="0" dirty="0">
                <a:latin typeface="Helvetica" pitchFamily="2" charset="0"/>
                <a:cs typeface="Helvetica" panose="020B0604020202020204" pitchFamily="34" charset="0"/>
              </a:rPr>
              <a:t>March 2026</a:t>
            </a:r>
          </a:p>
        </p:txBody>
      </p:sp>
      <p:sp>
        <p:nvSpPr>
          <p:cNvPr id="23" name="Rectangle 22">
            <a:extLst>
              <a:ext uri="{FF2B5EF4-FFF2-40B4-BE49-F238E27FC236}">
                <a16:creationId xmlns:a16="http://schemas.microsoft.com/office/drawing/2014/main" id="{BCF944FF-1946-A470-FBD4-DC1BDE085DA8}"/>
              </a:ext>
            </a:extLst>
          </p:cNvPr>
          <p:cNvSpPr/>
          <p:nvPr/>
        </p:nvSpPr>
        <p:spPr>
          <a:xfrm>
            <a:off x="1285369" y="1403542"/>
            <a:ext cx="1223532" cy="358231"/>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a:latin typeface="Helvetica" panose="020B0604020202020204" pitchFamily="34" charset="0"/>
                <a:cs typeface="Helvetica" panose="020B0604020202020204" pitchFamily="34" charset="0"/>
              </a:rPr>
              <a:t>Access to basic services improved or enhanced, including through inclusion in national systems</a:t>
            </a:r>
          </a:p>
        </p:txBody>
      </p:sp>
      <p:cxnSp>
        <p:nvCxnSpPr>
          <p:cNvPr id="49" name="Elbow Connector 91">
            <a:extLst>
              <a:ext uri="{FF2B5EF4-FFF2-40B4-BE49-F238E27FC236}">
                <a16:creationId xmlns:a16="http://schemas.microsoft.com/office/drawing/2014/main" id="{FB316140-DFDA-DADB-1973-E509ACF9980C}"/>
              </a:ext>
            </a:extLst>
          </p:cNvPr>
          <p:cNvCxnSpPr>
            <a:cxnSpLocks/>
            <a:stCxn id="23" idx="0"/>
          </p:cNvCxnSpPr>
          <p:nvPr/>
        </p:nvCxnSpPr>
        <p:spPr>
          <a:xfrm rot="5400000" flipH="1" flipV="1">
            <a:off x="1693451" y="1118140"/>
            <a:ext cx="489086" cy="81718"/>
          </a:xfrm>
          <a:prstGeom prst="bentConnector3">
            <a:avLst>
              <a:gd name="adj1" fmla="val -1446"/>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489" name="Elbow Connector 121">
            <a:extLst>
              <a:ext uri="{FF2B5EF4-FFF2-40B4-BE49-F238E27FC236}">
                <a16:creationId xmlns:a16="http://schemas.microsoft.com/office/drawing/2014/main" id="{65BED542-8DA1-7DAB-5628-676553AAA72B}"/>
              </a:ext>
            </a:extLst>
          </p:cNvPr>
          <p:cNvCxnSpPr>
            <a:cxnSpLocks/>
            <a:endCxn id="304" idx="1"/>
          </p:cNvCxnSpPr>
          <p:nvPr/>
        </p:nvCxnSpPr>
        <p:spPr>
          <a:xfrm flipV="1">
            <a:off x="3614642" y="1200582"/>
            <a:ext cx="324948" cy="136385"/>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526" name="Rectangle 525">
            <a:extLst>
              <a:ext uri="{FF2B5EF4-FFF2-40B4-BE49-F238E27FC236}">
                <a16:creationId xmlns:a16="http://schemas.microsoft.com/office/drawing/2014/main" id="{0E0458EB-717B-4C58-90EB-70A42857960D}"/>
              </a:ext>
            </a:extLst>
          </p:cNvPr>
          <p:cNvSpPr/>
          <p:nvPr/>
        </p:nvSpPr>
        <p:spPr>
          <a:xfrm>
            <a:off x="5913734" y="1304723"/>
            <a:ext cx="939483" cy="238656"/>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noProof="0">
                <a:latin typeface="Helvetica" panose="020B0604020202020204" pitchFamily="34" charset="0"/>
                <a:cs typeface="Helvetica" panose="020B0604020202020204" pitchFamily="34" charset="0"/>
              </a:rPr>
              <a:t>Livelihood of FDPs and HCs </a:t>
            </a:r>
            <a:r>
              <a:rPr lang="en-US" sz="602" noProof="0" err="1">
                <a:latin typeface="Helvetica" panose="020B0604020202020204" pitchFamily="34" charset="0"/>
                <a:cs typeface="Helvetica" panose="020B0604020202020204" pitchFamily="34" charset="0"/>
              </a:rPr>
              <a:t>stregthened</a:t>
            </a:r>
            <a:endParaRPr lang="en-US" sz="602" noProof="0">
              <a:latin typeface="Helvetica" panose="020B0604020202020204" pitchFamily="34" charset="0"/>
              <a:cs typeface="Helvetica" panose="020B0604020202020204" pitchFamily="34" charset="0"/>
            </a:endParaRPr>
          </a:p>
        </p:txBody>
      </p:sp>
      <p:cxnSp>
        <p:nvCxnSpPr>
          <p:cNvPr id="529" name="Elbow Connector 317">
            <a:extLst>
              <a:ext uri="{FF2B5EF4-FFF2-40B4-BE49-F238E27FC236}">
                <a16:creationId xmlns:a16="http://schemas.microsoft.com/office/drawing/2014/main" id="{834E14BC-2787-8B7C-9C21-773213D9CBA6}"/>
              </a:ext>
            </a:extLst>
          </p:cNvPr>
          <p:cNvCxnSpPr>
            <a:cxnSpLocks/>
            <a:stCxn id="526" idx="0"/>
            <a:endCxn id="330" idx="1"/>
          </p:cNvCxnSpPr>
          <p:nvPr/>
        </p:nvCxnSpPr>
        <p:spPr>
          <a:xfrm rot="5400000" flipH="1" flipV="1">
            <a:off x="6691243" y="904040"/>
            <a:ext cx="92916" cy="70845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532" name="Elbow Connector 317">
            <a:extLst>
              <a:ext uri="{FF2B5EF4-FFF2-40B4-BE49-F238E27FC236}">
                <a16:creationId xmlns:a16="http://schemas.microsoft.com/office/drawing/2014/main" id="{4C068B85-256D-6EB4-9F2B-BB0F3C81B68C}"/>
              </a:ext>
            </a:extLst>
          </p:cNvPr>
          <p:cNvCxnSpPr>
            <a:cxnSpLocks/>
            <a:stCxn id="330" idx="0"/>
            <a:endCxn id="305" idx="2"/>
          </p:cNvCxnSpPr>
          <p:nvPr/>
        </p:nvCxnSpPr>
        <p:spPr>
          <a:xfrm rot="16200000" flipV="1">
            <a:off x="7320314" y="787057"/>
            <a:ext cx="314138" cy="324182"/>
          </a:xfrm>
          <a:prstGeom prst="bentConnector3">
            <a:avLst>
              <a:gd name="adj1" fmla="val -793"/>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73" name="Elbow Connector 73">
            <a:extLst>
              <a:ext uri="{FF2B5EF4-FFF2-40B4-BE49-F238E27FC236}">
                <a16:creationId xmlns:a16="http://schemas.microsoft.com/office/drawing/2014/main" id="{797D35AB-7817-1416-68AA-ABF74873E1C2}"/>
              </a:ext>
            </a:extLst>
          </p:cNvPr>
          <p:cNvCxnSpPr>
            <a:cxnSpLocks/>
            <a:stCxn id="3" idx="0"/>
            <a:endCxn id="56" idx="2"/>
          </p:cNvCxnSpPr>
          <p:nvPr/>
        </p:nvCxnSpPr>
        <p:spPr>
          <a:xfrm rot="5400000" flipH="1" flipV="1">
            <a:off x="1583294" y="2987398"/>
            <a:ext cx="396092" cy="231592"/>
          </a:xfrm>
          <a:prstGeom prst="bentConnector3">
            <a:avLst>
              <a:gd name="adj1" fmla="val 6394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 name="TextBox 1">
            <a:extLst>
              <a:ext uri="{FF2B5EF4-FFF2-40B4-BE49-F238E27FC236}">
                <a16:creationId xmlns:a16="http://schemas.microsoft.com/office/drawing/2014/main" id="{099431AB-B6E6-1F1D-A79D-5C4910FF850D}"/>
              </a:ext>
            </a:extLst>
          </p:cNvPr>
          <p:cNvSpPr txBox="1"/>
          <p:nvPr/>
        </p:nvSpPr>
        <p:spPr>
          <a:xfrm>
            <a:off x="-15817" y="5463236"/>
            <a:ext cx="939886"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GB" b="1" noProof="0" dirty="0"/>
              <a:t>6.4 </a:t>
            </a:r>
            <a:r>
              <a:rPr lang="en-GB" dirty="0"/>
              <a:t>Implementation o</a:t>
            </a:r>
            <a:r>
              <a:rPr lang="en-GB" noProof="0" dirty="0"/>
              <a:t>f the national roadmap for Child Rights Law.</a:t>
            </a:r>
          </a:p>
        </p:txBody>
      </p:sp>
      <p:sp>
        <p:nvSpPr>
          <p:cNvPr id="29" name="TextBox 28">
            <a:extLst>
              <a:ext uri="{FF2B5EF4-FFF2-40B4-BE49-F238E27FC236}">
                <a16:creationId xmlns:a16="http://schemas.microsoft.com/office/drawing/2014/main" id="{B6DF3ADD-1BB9-6FFE-03C3-1626BF21100A}"/>
              </a:ext>
            </a:extLst>
          </p:cNvPr>
          <p:cNvSpPr txBox="1"/>
          <p:nvPr/>
        </p:nvSpPr>
        <p:spPr>
          <a:xfrm>
            <a:off x="-43690" y="4679459"/>
            <a:ext cx="1009067" cy="461665"/>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GB" b="1" dirty="0"/>
              <a:t>6.5 and  6.6 </a:t>
            </a:r>
            <a:r>
              <a:rPr lang="en-GB" dirty="0"/>
              <a:t>National multi-sectoral costed Plan of Action and assessment reports</a:t>
            </a:r>
            <a:endParaRPr lang="en-GB" noProof="0" dirty="0"/>
          </a:p>
        </p:txBody>
      </p:sp>
      <p:sp>
        <p:nvSpPr>
          <p:cNvPr id="39" name="TextBox 38">
            <a:extLst>
              <a:ext uri="{FF2B5EF4-FFF2-40B4-BE49-F238E27FC236}">
                <a16:creationId xmlns:a16="http://schemas.microsoft.com/office/drawing/2014/main" id="{4EB6FF0F-08DF-760C-1BB3-66C644004D00}"/>
              </a:ext>
            </a:extLst>
          </p:cNvPr>
          <p:cNvSpPr txBox="1"/>
          <p:nvPr/>
        </p:nvSpPr>
        <p:spPr>
          <a:xfrm>
            <a:off x="1573379" y="5140753"/>
            <a:ext cx="893354"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GB" b="1" noProof="0" dirty="0"/>
              <a:t>6.3</a:t>
            </a:r>
            <a:r>
              <a:rPr lang="en-GB" noProof="0" dirty="0"/>
              <a:t> Institutionalization of the  Cash Plus model </a:t>
            </a:r>
          </a:p>
        </p:txBody>
      </p:sp>
      <p:sp>
        <p:nvSpPr>
          <p:cNvPr id="44" name="TextBox 43">
            <a:extLst>
              <a:ext uri="{FF2B5EF4-FFF2-40B4-BE49-F238E27FC236}">
                <a16:creationId xmlns:a16="http://schemas.microsoft.com/office/drawing/2014/main" id="{C98CD44D-09A4-7775-0101-BEB9E7E6647B}"/>
              </a:ext>
            </a:extLst>
          </p:cNvPr>
          <p:cNvSpPr txBox="1"/>
          <p:nvPr/>
        </p:nvSpPr>
        <p:spPr>
          <a:xfrm>
            <a:off x="2138972" y="4609570"/>
            <a:ext cx="886002" cy="461665"/>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b="1" dirty="0"/>
              <a:t>6.7 </a:t>
            </a:r>
            <a:r>
              <a:rPr lang="en-GB" dirty="0"/>
              <a:t>Support on the implementation of Jordan Response Plan 2024-2027</a:t>
            </a:r>
          </a:p>
        </p:txBody>
      </p:sp>
      <p:sp>
        <p:nvSpPr>
          <p:cNvPr id="46" name="TextBox 45">
            <a:extLst>
              <a:ext uri="{FF2B5EF4-FFF2-40B4-BE49-F238E27FC236}">
                <a16:creationId xmlns:a16="http://schemas.microsoft.com/office/drawing/2014/main" id="{62AC9D9C-C7C2-AF48-4A39-EC326F169C9C}"/>
              </a:ext>
            </a:extLst>
          </p:cNvPr>
          <p:cNvSpPr txBox="1"/>
          <p:nvPr/>
        </p:nvSpPr>
        <p:spPr>
          <a:xfrm>
            <a:off x="2586588" y="3812433"/>
            <a:ext cx="1100508" cy="276999"/>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b="1" dirty="0"/>
              <a:t>6.1</a:t>
            </a:r>
            <a:r>
              <a:rPr lang="en-GB" dirty="0"/>
              <a:t> Support the implementation of the NSP</a:t>
            </a:r>
          </a:p>
        </p:txBody>
      </p:sp>
      <p:sp>
        <p:nvSpPr>
          <p:cNvPr id="47" name="TextBox 46">
            <a:extLst>
              <a:ext uri="{FF2B5EF4-FFF2-40B4-BE49-F238E27FC236}">
                <a16:creationId xmlns:a16="http://schemas.microsoft.com/office/drawing/2014/main" id="{83D09C21-44BD-A224-DA30-D8B857CF5231}"/>
              </a:ext>
            </a:extLst>
          </p:cNvPr>
          <p:cNvSpPr txBox="1"/>
          <p:nvPr/>
        </p:nvSpPr>
        <p:spPr>
          <a:xfrm>
            <a:off x="1180231" y="3704939"/>
            <a:ext cx="1321140"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GB" b="1" noProof="0" dirty="0"/>
              <a:t>6.2</a:t>
            </a:r>
            <a:r>
              <a:rPr lang="en-GB" noProof="0" dirty="0"/>
              <a:t> National model for extension of social security to informal economy workers institutionalized</a:t>
            </a:r>
          </a:p>
        </p:txBody>
      </p:sp>
      <p:sp>
        <p:nvSpPr>
          <p:cNvPr id="48" name="TextBox 47">
            <a:extLst>
              <a:ext uri="{FF2B5EF4-FFF2-40B4-BE49-F238E27FC236}">
                <a16:creationId xmlns:a16="http://schemas.microsoft.com/office/drawing/2014/main" id="{9BCA22A3-DB4A-56BB-4C7B-12EEB490FE5E}"/>
              </a:ext>
            </a:extLst>
          </p:cNvPr>
          <p:cNvSpPr txBox="1"/>
          <p:nvPr/>
        </p:nvSpPr>
        <p:spPr>
          <a:xfrm>
            <a:off x="4418635" y="5610326"/>
            <a:ext cx="1058948"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GB" b="1" noProof="0" dirty="0"/>
              <a:t>1.1</a:t>
            </a:r>
            <a:r>
              <a:rPr lang="en-GB" noProof="0" dirty="0"/>
              <a:t> National discussions</a:t>
            </a:r>
            <a:r>
              <a:rPr lang="en-GB" dirty="0"/>
              <a:t> about empowering schools  </a:t>
            </a:r>
            <a:r>
              <a:rPr lang="en-GB" noProof="0" dirty="0"/>
              <a:t>triggered</a:t>
            </a:r>
          </a:p>
        </p:txBody>
      </p:sp>
      <p:sp>
        <p:nvSpPr>
          <p:cNvPr id="54" name="TextBox 53">
            <a:extLst>
              <a:ext uri="{FF2B5EF4-FFF2-40B4-BE49-F238E27FC236}">
                <a16:creationId xmlns:a16="http://schemas.microsoft.com/office/drawing/2014/main" id="{C1D31F96-1E91-C3E2-B86D-B1D8DF23999B}"/>
              </a:ext>
            </a:extLst>
          </p:cNvPr>
          <p:cNvSpPr txBox="1"/>
          <p:nvPr/>
        </p:nvSpPr>
        <p:spPr>
          <a:xfrm>
            <a:off x="5126458" y="5684118"/>
            <a:ext cx="1175449" cy="276999"/>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stStyle>
          <a:p>
            <a:r>
              <a:rPr lang="en-GB" b="1" noProof="0" dirty="0"/>
              <a:t>1.5 </a:t>
            </a:r>
            <a:r>
              <a:rPr lang="en-GB" noProof="0" dirty="0"/>
              <a:t>Refugee data </a:t>
            </a:r>
          </a:p>
          <a:p>
            <a:r>
              <a:rPr lang="en-GB" noProof="0" dirty="0"/>
              <a:t>in (EMIS/SIS)</a:t>
            </a:r>
          </a:p>
        </p:txBody>
      </p:sp>
      <p:sp>
        <p:nvSpPr>
          <p:cNvPr id="58" name="TextBox 57">
            <a:extLst>
              <a:ext uri="{FF2B5EF4-FFF2-40B4-BE49-F238E27FC236}">
                <a16:creationId xmlns:a16="http://schemas.microsoft.com/office/drawing/2014/main" id="{FB61678A-42FF-3E1D-F73B-D810285A80CC}"/>
              </a:ext>
            </a:extLst>
          </p:cNvPr>
          <p:cNvSpPr txBox="1"/>
          <p:nvPr/>
        </p:nvSpPr>
        <p:spPr>
          <a:xfrm>
            <a:off x="5347661" y="4928033"/>
            <a:ext cx="930815" cy="461665"/>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b="1" dirty="0"/>
              <a:t>1.3</a:t>
            </a:r>
            <a:r>
              <a:rPr lang="en-GB" dirty="0"/>
              <a:t> Share accurate information on the availability of scholarships</a:t>
            </a:r>
          </a:p>
        </p:txBody>
      </p:sp>
      <p:sp>
        <p:nvSpPr>
          <p:cNvPr id="456" name="TextBox 455">
            <a:extLst>
              <a:ext uri="{FF2B5EF4-FFF2-40B4-BE49-F238E27FC236}">
                <a16:creationId xmlns:a16="http://schemas.microsoft.com/office/drawing/2014/main" id="{9ED434C4-91CB-9493-FBD2-904CB4BAB19D}"/>
              </a:ext>
            </a:extLst>
          </p:cNvPr>
          <p:cNvSpPr txBox="1"/>
          <p:nvPr/>
        </p:nvSpPr>
        <p:spPr>
          <a:xfrm>
            <a:off x="5171819" y="4237623"/>
            <a:ext cx="1294432" cy="276999"/>
          </a:xfrm>
          <a:prstGeom prst="rect">
            <a:avLst/>
          </a:prstGeom>
          <a:noFill/>
        </p:spPr>
        <p:txBody>
          <a:bodyPr wrap="square">
            <a:spAutoFit/>
          </a:bodyPr>
          <a:lstStyle/>
          <a:p>
            <a:pPr algn="ctr"/>
            <a:r>
              <a:rPr lang="en-GB" sz="600" b="1" noProof="0" dirty="0">
                <a:solidFill>
                  <a:srgbClr val="FF0000"/>
                </a:solidFill>
                <a:latin typeface="Calibri" panose="020F0502020204030204" pitchFamily="34" charset="0"/>
                <a:ea typeface="Calibri" panose="020F0502020204030204" pitchFamily="34" charset="0"/>
                <a:cs typeface="Calibri" panose="020F0502020204030204" pitchFamily="34" charset="0"/>
              </a:rPr>
              <a:t>1.4</a:t>
            </a:r>
            <a:r>
              <a:rPr lang="en-GB" sz="600" noProof="0" dirty="0">
                <a:solidFill>
                  <a:srgbClr val="FF0000"/>
                </a:solidFill>
                <a:latin typeface="Calibri" panose="020F0502020204030204" pitchFamily="34" charset="0"/>
                <a:ea typeface="Calibri" panose="020F0502020204030204" pitchFamily="34" charset="0"/>
                <a:cs typeface="Calibri" panose="020F0502020204030204" pitchFamily="34" charset="0"/>
              </a:rPr>
              <a:t> National Youth Strategy is operationalized and monitored</a:t>
            </a:r>
          </a:p>
        </p:txBody>
      </p:sp>
      <p:sp>
        <p:nvSpPr>
          <p:cNvPr id="467" name="TextBox 466">
            <a:extLst>
              <a:ext uri="{FF2B5EF4-FFF2-40B4-BE49-F238E27FC236}">
                <a16:creationId xmlns:a16="http://schemas.microsoft.com/office/drawing/2014/main" id="{E2A15089-3EE2-27BC-68C9-342270997DA0}"/>
              </a:ext>
            </a:extLst>
          </p:cNvPr>
          <p:cNvSpPr txBox="1"/>
          <p:nvPr/>
        </p:nvSpPr>
        <p:spPr>
          <a:xfrm>
            <a:off x="3183767" y="4850251"/>
            <a:ext cx="1065972"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b="1" dirty="0"/>
              <a:t>1.2</a:t>
            </a:r>
            <a:r>
              <a:rPr lang="en-GB" dirty="0"/>
              <a:t> Field directorates and schools use data to become more accountable </a:t>
            </a:r>
          </a:p>
        </p:txBody>
      </p:sp>
      <p:sp>
        <p:nvSpPr>
          <p:cNvPr id="474" name="TextBox 473">
            <a:extLst>
              <a:ext uri="{FF2B5EF4-FFF2-40B4-BE49-F238E27FC236}">
                <a16:creationId xmlns:a16="http://schemas.microsoft.com/office/drawing/2014/main" id="{C3ED95CB-EA61-207F-2D44-4C7401B0121F}"/>
              </a:ext>
            </a:extLst>
          </p:cNvPr>
          <p:cNvSpPr txBox="1"/>
          <p:nvPr/>
        </p:nvSpPr>
        <p:spPr>
          <a:xfrm>
            <a:off x="4791489" y="2346730"/>
            <a:ext cx="1284582" cy="369332"/>
          </a:xfrm>
          <a:prstGeom prst="rect">
            <a:avLst/>
          </a:prstGeom>
          <a:noFill/>
        </p:spPr>
        <p:txBody>
          <a:bodyPr wrap="square">
            <a:spAutoFit/>
          </a:bodyPr>
          <a:lstStyle>
            <a:defPPr>
              <a:defRPr lang="en-US"/>
            </a:defPPr>
            <a:lvl1pPr algn="ctr">
              <a:defRPr sz="600">
                <a:solidFill>
                  <a:srgbClr val="FF0000"/>
                </a:solidFill>
                <a:latin typeface="Calibri" panose="020F0502020204030204" pitchFamily="34" charset="0"/>
                <a:ea typeface="Calibri" panose="020F0502020204030204" pitchFamily="34" charset="0"/>
                <a:cs typeface="Calibri" panose="020F0502020204030204" pitchFamily="34"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GB" b="1" dirty="0"/>
              <a:t>1.6 </a:t>
            </a:r>
            <a:r>
              <a:rPr lang="en-GB" dirty="0"/>
              <a:t> Refugees access to inclusive and quality education under the national education systems</a:t>
            </a:r>
          </a:p>
        </p:txBody>
      </p:sp>
    </p:spTree>
    <p:extLst>
      <p:ext uri="{BB962C8B-B14F-4D97-AF65-F5344CB8AC3E}">
        <p14:creationId xmlns:p14="http://schemas.microsoft.com/office/powerpoint/2010/main" val="343842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8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4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94"/>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98"/>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01"/>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21"/>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37"/>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59"/>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34"/>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63"/>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27"/>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03"/>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324"/>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28"/>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458"/>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571"/>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506"/>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90"/>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113"/>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127"/>
                                        </p:tgtEl>
                                        <p:attrNameLst>
                                          <p:attrName>style.visibility</p:attrName>
                                        </p:attrNameLst>
                                      </p:cBhvr>
                                      <p:to>
                                        <p:strVal val="visible"/>
                                      </p:to>
                                    </p:set>
                                  </p:childTnLst>
                                </p:cTn>
                              </p:par>
                            </p:childTnLst>
                          </p:cTn>
                        </p:par>
                        <p:par>
                          <p:cTn id="79" fill="hold">
                            <p:stCondLst>
                              <p:cond delay="0"/>
                            </p:stCondLst>
                            <p:childTnLst>
                              <p:par>
                                <p:cTn id="80" presetID="1" presetClass="entr" presetSubtype="0" fill="hold" nodeType="afterEffect">
                                  <p:stCondLst>
                                    <p:cond delay="0"/>
                                  </p:stCondLst>
                                  <p:childTnLst>
                                    <p:set>
                                      <p:cBhvr>
                                        <p:cTn id="81" dur="1" fill="hold">
                                          <p:stCondLst>
                                            <p:cond delay="0"/>
                                          </p:stCondLst>
                                        </p:cTn>
                                        <p:tgtEl>
                                          <p:spTgt spid="124"/>
                                        </p:tgtEl>
                                        <p:attrNameLst>
                                          <p:attrName>style.visibility</p:attrName>
                                        </p:attrNameLst>
                                      </p:cBhvr>
                                      <p:to>
                                        <p:strVal val="visible"/>
                                      </p:to>
                                    </p:set>
                                  </p:childTnLst>
                                </p:cTn>
                              </p:par>
                              <p:par>
                                <p:cTn id="82" presetID="1" presetClass="entr" presetSubtype="0" fill="hold" nodeType="withEffect">
                                  <p:stCondLst>
                                    <p:cond delay="0"/>
                                  </p:stCondLst>
                                  <p:childTnLst>
                                    <p:set>
                                      <p:cBhvr>
                                        <p:cTn id="83" dur="1" fill="hold">
                                          <p:stCondLst>
                                            <p:cond delay="0"/>
                                          </p:stCondLst>
                                        </p:cTn>
                                        <p:tgtEl>
                                          <p:spTgt spid="469"/>
                                        </p:tgtEl>
                                        <p:attrNameLst>
                                          <p:attrName>style.visibility</p:attrName>
                                        </p:attrNameLst>
                                      </p:cBhvr>
                                      <p:to>
                                        <p:strVal val="visible"/>
                                      </p:to>
                                    </p:set>
                                  </p:childTnLst>
                                </p:cTn>
                              </p:par>
                              <p:par>
                                <p:cTn id="84" presetID="1" presetClass="entr" presetSubtype="0" fill="hold" nodeType="withEffect">
                                  <p:stCondLst>
                                    <p:cond delay="0"/>
                                  </p:stCondLst>
                                  <p:childTnLst>
                                    <p:set>
                                      <p:cBhvr>
                                        <p:cTn id="85" dur="1" fill="hold">
                                          <p:stCondLst>
                                            <p:cond delay="0"/>
                                          </p:stCondLst>
                                        </p:cTn>
                                        <p:tgtEl>
                                          <p:spTgt spid="351"/>
                                        </p:tgtEl>
                                        <p:attrNameLst>
                                          <p:attrName>style.visibility</p:attrName>
                                        </p:attrNameLst>
                                      </p:cBhvr>
                                      <p:to>
                                        <p:strVal val="visible"/>
                                      </p:to>
                                    </p:set>
                                  </p:childTnLst>
                                </p:cTn>
                              </p:par>
                              <p:par>
                                <p:cTn id="86" presetID="1" presetClass="entr" presetSubtype="0" fill="hold" grpId="0" nodeType="withEffect">
                                  <p:stCondLst>
                                    <p:cond delay="0"/>
                                  </p:stCondLst>
                                  <p:childTnLst>
                                    <p:set>
                                      <p:cBhvr>
                                        <p:cTn id="87" dur="1" fill="hold">
                                          <p:stCondLst>
                                            <p:cond delay="0"/>
                                          </p:stCondLst>
                                        </p:cTn>
                                        <p:tgtEl>
                                          <p:spTgt spid="5"/>
                                        </p:tgtEl>
                                        <p:attrNameLst>
                                          <p:attrName>style.visibility</p:attrName>
                                        </p:attrNameLst>
                                      </p:cBhvr>
                                      <p:to>
                                        <p:strVal val="visible"/>
                                      </p:to>
                                    </p:set>
                                  </p:childTnLst>
                                </p:cTn>
                              </p:par>
                              <p:par>
                                <p:cTn id="88" presetID="1" presetClass="entr" presetSubtype="0" fill="hold" nodeType="withEffect">
                                  <p:stCondLst>
                                    <p:cond delay="0"/>
                                  </p:stCondLst>
                                  <p:childTnLst>
                                    <p:set>
                                      <p:cBhvr>
                                        <p:cTn id="89" dur="1" fill="hold">
                                          <p:stCondLst>
                                            <p:cond delay="0"/>
                                          </p:stCondLst>
                                        </p:cTn>
                                        <p:tgtEl>
                                          <p:spTgt spid="348"/>
                                        </p:tgtEl>
                                        <p:attrNameLst>
                                          <p:attrName>style.visibility</p:attrName>
                                        </p:attrNameLst>
                                      </p:cBhvr>
                                      <p:to>
                                        <p:strVal val="visible"/>
                                      </p:to>
                                    </p:set>
                                  </p:childTnLst>
                                </p:cTn>
                              </p:par>
                            </p:childTnLst>
                          </p:cTn>
                        </p:par>
                      </p:childTnLst>
                    </p:cTn>
                  </p:par>
                  <p:par>
                    <p:cTn id="90" fill="hold">
                      <p:stCondLst>
                        <p:cond delay="indefinite"/>
                      </p:stCondLst>
                      <p:childTnLst>
                        <p:par>
                          <p:cTn id="91" fill="hold">
                            <p:stCondLst>
                              <p:cond delay="0"/>
                            </p:stCondLst>
                            <p:childTnLst>
                              <p:par>
                                <p:cTn id="92" presetID="1" presetClass="entr" presetSubtype="0" fill="hold" nodeType="clickEffect">
                                  <p:stCondLst>
                                    <p:cond delay="0"/>
                                  </p:stCondLst>
                                  <p:childTnLst>
                                    <p:set>
                                      <p:cBhvr>
                                        <p:cTn id="93" dur="1" fill="hold">
                                          <p:stCondLst>
                                            <p:cond delay="0"/>
                                          </p:stCondLst>
                                        </p:cTn>
                                        <p:tgtEl>
                                          <p:spTgt spid="497"/>
                                        </p:tgtEl>
                                        <p:attrNameLst>
                                          <p:attrName>style.visibility</p:attrName>
                                        </p:attrNameLst>
                                      </p:cBhvr>
                                      <p:to>
                                        <p:strVal val="visible"/>
                                      </p:to>
                                    </p:set>
                                  </p:childTnLst>
                                </p:cTn>
                              </p:par>
                            </p:childTnLst>
                          </p:cTn>
                        </p:par>
                        <p:par>
                          <p:cTn id="94" fill="hold">
                            <p:stCondLst>
                              <p:cond delay="0"/>
                            </p:stCondLst>
                            <p:childTnLst>
                              <p:par>
                                <p:cTn id="95" presetID="1" presetClass="entr" presetSubtype="0" fill="hold" nodeType="afterEffect">
                                  <p:stCondLst>
                                    <p:cond delay="0"/>
                                  </p:stCondLst>
                                  <p:childTnLst>
                                    <p:set>
                                      <p:cBhvr>
                                        <p:cTn id="96" dur="1" fill="hold">
                                          <p:stCondLst>
                                            <p:cond delay="0"/>
                                          </p:stCondLst>
                                        </p:cTn>
                                        <p:tgtEl>
                                          <p:spTgt spid="466"/>
                                        </p:tgtEl>
                                        <p:attrNameLst>
                                          <p:attrName>style.visibility</p:attrName>
                                        </p:attrNameLst>
                                      </p:cBhvr>
                                      <p:to>
                                        <p:strVal val="visible"/>
                                      </p:to>
                                    </p:set>
                                  </p:childTnLst>
                                </p:cTn>
                              </p:par>
                            </p:childTnLst>
                          </p:cTn>
                        </p:par>
                        <p:par>
                          <p:cTn id="97" fill="hold">
                            <p:stCondLst>
                              <p:cond delay="0"/>
                            </p:stCondLst>
                            <p:childTnLst>
                              <p:par>
                                <p:cTn id="98" presetID="1" presetClass="entr" presetSubtype="0" fill="hold" grpId="0" nodeType="afterEffect">
                                  <p:stCondLst>
                                    <p:cond delay="0"/>
                                  </p:stCondLst>
                                  <p:childTnLst>
                                    <p:set>
                                      <p:cBhvr>
                                        <p:cTn id="99" dur="1" fill="hold">
                                          <p:stCondLst>
                                            <p:cond delay="0"/>
                                          </p:stCondLst>
                                        </p:cTn>
                                        <p:tgtEl>
                                          <p:spTgt spid="332"/>
                                        </p:tgtEl>
                                        <p:attrNameLst>
                                          <p:attrName>style.visibility</p:attrName>
                                        </p:attrNameLst>
                                      </p:cBhvr>
                                      <p:to>
                                        <p:strVal val="visible"/>
                                      </p:to>
                                    </p:set>
                                  </p:childTnLst>
                                </p:cTn>
                              </p:par>
                            </p:childTnLst>
                          </p:cTn>
                        </p:par>
                        <p:par>
                          <p:cTn id="100" fill="hold">
                            <p:stCondLst>
                              <p:cond delay="0"/>
                            </p:stCondLst>
                            <p:childTnLst>
                              <p:par>
                                <p:cTn id="101" presetID="1" presetClass="entr" presetSubtype="0" fill="hold" nodeType="afterEffect">
                                  <p:stCondLst>
                                    <p:cond delay="0"/>
                                  </p:stCondLst>
                                  <p:childTnLst>
                                    <p:set>
                                      <p:cBhvr>
                                        <p:cTn id="102" dur="1" fill="hold">
                                          <p:stCondLst>
                                            <p:cond delay="0"/>
                                          </p:stCondLst>
                                        </p:cTn>
                                        <p:tgtEl>
                                          <p:spTgt spid="268"/>
                                        </p:tgtEl>
                                        <p:attrNameLst>
                                          <p:attrName>style.visibility</p:attrName>
                                        </p:attrNameLst>
                                      </p:cBhvr>
                                      <p:to>
                                        <p:strVal val="visible"/>
                                      </p:to>
                                    </p:set>
                                  </p:childTnLst>
                                </p:cTn>
                              </p:par>
                            </p:childTnLst>
                          </p:cTn>
                        </p:par>
                        <p:par>
                          <p:cTn id="103" fill="hold">
                            <p:stCondLst>
                              <p:cond delay="0"/>
                            </p:stCondLst>
                            <p:childTnLst>
                              <p:par>
                                <p:cTn id="104" presetID="1" presetClass="entr" presetSubtype="0" fill="hold" nodeType="afterEffect">
                                  <p:stCondLst>
                                    <p:cond delay="0"/>
                                  </p:stCondLst>
                                  <p:childTnLst>
                                    <p:set>
                                      <p:cBhvr>
                                        <p:cTn id="105" dur="1" fill="hold">
                                          <p:stCondLst>
                                            <p:cond delay="0"/>
                                          </p:stCondLst>
                                        </p:cTn>
                                        <p:tgtEl>
                                          <p:spTgt spid="276"/>
                                        </p:tgtEl>
                                        <p:attrNameLst>
                                          <p:attrName>style.visibility</p:attrName>
                                        </p:attrNameLst>
                                      </p:cBhvr>
                                      <p:to>
                                        <p:strVal val="visible"/>
                                      </p:to>
                                    </p:set>
                                  </p:childTnLst>
                                </p:cTn>
                              </p:par>
                            </p:childTnLst>
                          </p:cTn>
                        </p:par>
                        <p:par>
                          <p:cTn id="106" fill="hold">
                            <p:stCondLst>
                              <p:cond delay="0"/>
                            </p:stCondLst>
                            <p:childTnLst>
                              <p:par>
                                <p:cTn id="107" presetID="1" presetClass="entr" presetSubtype="0" fill="hold" nodeType="afterEffect">
                                  <p:stCondLst>
                                    <p:cond delay="0"/>
                                  </p:stCondLst>
                                  <p:childTnLst>
                                    <p:set>
                                      <p:cBhvr>
                                        <p:cTn id="108" dur="1" fill="hold">
                                          <p:stCondLst>
                                            <p:cond delay="0"/>
                                          </p:stCondLst>
                                        </p:cTn>
                                        <p:tgtEl>
                                          <p:spTgt spid="185"/>
                                        </p:tgtEl>
                                        <p:attrNameLst>
                                          <p:attrName>style.visibility</p:attrName>
                                        </p:attrNameLst>
                                      </p:cBhvr>
                                      <p:to>
                                        <p:strVal val="visible"/>
                                      </p:to>
                                    </p:set>
                                  </p:childTnLst>
                                </p:cTn>
                              </p:par>
                            </p:childTnLst>
                          </p:cTn>
                        </p:par>
                        <p:par>
                          <p:cTn id="109" fill="hold">
                            <p:stCondLst>
                              <p:cond delay="0"/>
                            </p:stCondLst>
                            <p:childTnLst>
                              <p:par>
                                <p:cTn id="110" presetID="1" presetClass="entr" presetSubtype="0" fill="hold" nodeType="afterEffect">
                                  <p:stCondLst>
                                    <p:cond delay="0"/>
                                  </p:stCondLst>
                                  <p:childTnLst>
                                    <p:set>
                                      <p:cBhvr>
                                        <p:cTn id="111" dur="1" fill="hold">
                                          <p:stCondLst>
                                            <p:cond delay="0"/>
                                          </p:stCondLst>
                                        </p:cTn>
                                        <p:tgtEl>
                                          <p:spTgt spid="593"/>
                                        </p:tgtEl>
                                        <p:attrNameLst>
                                          <p:attrName>style.visibility</p:attrName>
                                        </p:attrNameLst>
                                      </p:cBhvr>
                                      <p:to>
                                        <p:strVal val="visible"/>
                                      </p:to>
                                    </p:set>
                                  </p:childTnLst>
                                </p:cTn>
                              </p:par>
                            </p:childTnLst>
                          </p:cTn>
                        </p:par>
                        <p:par>
                          <p:cTn id="112" fill="hold">
                            <p:stCondLst>
                              <p:cond delay="0"/>
                            </p:stCondLst>
                            <p:childTnLst>
                              <p:par>
                                <p:cTn id="113" presetID="1" presetClass="entr" presetSubtype="0" fill="hold" nodeType="afterEffect">
                                  <p:stCondLst>
                                    <p:cond delay="0"/>
                                  </p:stCondLst>
                                  <p:childTnLst>
                                    <p:set>
                                      <p:cBhvr>
                                        <p:cTn id="114" dur="1" fill="hold">
                                          <p:stCondLst>
                                            <p:cond delay="0"/>
                                          </p:stCondLst>
                                        </p:cTn>
                                        <p:tgtEl>
                                          <p:spTgt spid="534"/>
                                        </p:tgtEl>
                                        <p:attrNameLst>
                                          <p:attrName>style.visibility</p:attrName>
                                        </p:attrNameLst>
                                      </p:cBhvr>
                                      <p:to>
                                        <p:strVal val="visible"/>
                                      </p:to>
                                    </p:set>
                                  </p:childTnLst>
                                </p:cTn>
                              </p:par>
                            </p:childTnLst>
                          </p:cTn>
                        </p:par>
                        <p:par>
                          <p:cTn id="115" fill="hold">
                            <p:stCondLst>
                              <p:cond delay="0"/>
                            </p:stCondLst>
                            <p:childTnLst>
                              <p:par>
                                <p:cTn id="116" presetID="1" presetClass="entr" presetSubtype="0" fill="hold" nodeType="afterEffect">
                                  <p:stCondLst>
                                    <p:cond delay="0"/>
                                  </p:stCondLst>
                                  <p:childTnLst>
                                    <p:set>
                                      <p:cBhvr>
                                        <p:cTn id="117" dur="1" fill="hold">
                                          <p:stCondLst>
                                            <p:cond delay="0"/>
                                          </p:stCondLst>
                                        </p:cTn>
                                        <p:tgtEl>
                                          <p:spTgt spid="582"/>
                                        </p:tgtEl>
                                        <p:attrNameLst>
                                          <p:attrName>style.visibility</p:attrName>
                                        </p:attrNameLst>
                                      </p:cBhvr>
                                      <p:to>
                                        <p:strVal val="visible"/>
                                      </p:to>
                                    </p:set>
                                  </p:childTnLst>
                                </p:cTn>
                              </p:par>
                            </p:childTnLst>
                          </p:cTn>
                        </p:par>
                        <p:par>
                          <p:cTn id="118" fill="hold">
                            <p:stCondLst>
                              <p:cond delay="0"/>
                            </p:stCondLst>
                            <p:childTnLst>
                              <p:par>
                                <p:cTn id="119" presetID="1" presetClass="entr" presetSubtype="0" fill="hold" nodeType="afterEffect">
                                  <p:stCondLst>
                                    <p:cond delay="0"/>
                                  </p:stCondLst>
                                  <p:childTnLst>
                                    <p:set>
                                      <p:cBhvr>
                                        <p:cTn id="120" dur="1" fill="hold">
                                          <p:stCondLst>
                                            <p:cond delay="0"/>
                                          </p:stCondLst>
                                        </p:cTn>
                                        <p:tgtEl>
                                          <p:spTgt spid="594"/>
                                        </p:tgtEl>
                                        <p:attrNameLst>
                                          <p:attrName>style.visibility</p:attrName>
                                        </p:attrNameLst>
                                      </p:cBhvr>
                                      <p:to>
                                        <p:strVal val="visible"/>
                                      </p:to>
                                    </p:set>
                                  </p:childTnLst>
                                </p:cTn>
                              </p:par>
                            </p:childTnLst>
                          </p:cTn>
                        </p:par>
                        <p:par>
                          <p:cTn id="121" fill="hold">
                            <p:stCondLst>
                              <p:cond delay="0"/>
                            </p:stCondLst>
                            <p:childTnLst>
                              <p:par>
                                <p:cTn id="122" presetID="1" presetClass="entr" presetSubtype="0" fill="hold" nodeType="afterEffect">
                                  <p:stCondLst>
                                    <p:cond delay="0"/>
                                  </p:stCondLst>
                                  <p:childTnLst>
                                    <p:set>
                                      <p:cBhvr>
                                        <p:cTn id="123" dur="1" fill="hold">
                                          <p:stCondLst>
                                            <p:cond delay="0"/>
                                          </p:stCondLst>
                                        </p:cTn>
                                        <p:tgtEl>
                                          <p:spTgt spid="574"/>
                                        </p:tgtEl>
                                        <p:attrNameLst>
                                          <p:attrName>style.visibility</p:attrName>
                                        </p:attrNameLst>
                                      </p:cBhvr>
                                      <p:to>
                                        <p:strVal val="visible"/>
                                      </p:to>
                                    </p:set>
                                  </p:childTnLst>
                                </p:cTn>
                              </p:par>
                            </p:childTnLst>
                          </p:cTn>
                        </p:par>
                        <p:par>
                          <p:cTn id="124" fill="hold">
                            <p:stCondLst>
                              <p:cond delay="0"/>
                            </p:stCondLst>
                            <p:childTnLst>
                              <p:par>
                                <p:cTn id="125" presetID="1" presetClass="entr" presetSubtype="0" fill="hold" grpId="0" nodeType="afterEffect">
                                  <p:stCondLst>
                                    <p:cond delay="0"/>
                                  </p:stCondLst>
                                  <p:childTnLst>
                                    <p:set>
                                      <p:cBhvr>
                                        <p:cTn id="126" dur="1" fill="hold">
                                          <p:stCondLst>
                                            <p:cond delay="0"/>
                                          </p:stCondLst>
                                        </p:cTn>
                                        <p:tgtEl>
                                          <p:spTgt spid="4"/>
                                        </p:tgtEl>
                                        <p:attrNameLst>
                                          <p:attrName>style.visibility</p:attrName>
                                        </p:attrNameLst>
                                      </p:cBhvr>
                                      <p:to>
                                        <p:strVal val="visible"/>
                                      </p:to>
                                    </p:set>
                                  </p:childTnLst>
                                </p:cTn>
                              </p:par>
                            </p:childTnLst>
                          </p:cTn>
                        </p:par>
                        <p:par>
                          <p:cTn id="127" fill="hold">
                            <p:stCondLst>
                              <p:cond delay="0"/>
                            </p:stCondLst>
                            <p:childTnLst>
                              <p:par>
                                <p:cTn id="128" presetID="1" presetClass="entr" presetSubtype="0" fill="hold" grpId="0" nodeType="afterEffect">
                                  <p:stCondLst>
                                    <p:cond delay="0"/>
                                  </p:stCondLst>
                                  <p:childTnLst>
                                    <p:set>
                                      <p:cBhvr>
                                        <p:cTn id="129" dur="1" fill="hold">
                                          <p:stCondLst>
                                            <p:cond delay="0"/>
                                          </p:stCondLst>
                                        </p:cTn>
                                        <p:tgtEl>
                                          <p:spTgt spid="8"/>
                                        </p:tgtEl>
                                        <p:attrNameLst>
                                          <p:attrName>style.visibility</p:attrName>
                                        </p:attrNameLst>
                                      </p:cBhvr>
                                      <p:to>
                                        <p:strVal val="visible"/>
                                      </p:to>
                                    </p:set>
                                  </p:childTnLst>
                                </p:cTn>
                              </p:par>
                            </p:childTnLst>
                          </p:cTn>
                        </p:par>
                        <p:par>
                          <p:cTn id="130" fill="hold">
                            <p:stCondLst>
                              <p:cond delay="0"/>
                            </p:stCondLst>
                            <p:childTnLst>
                              <p:par>
                                <p:cTn id="131" presetID="1" presetClass="entr" presetSubtype="0" fill="hold" grpId="0" nodeType="afterEffect">
                                  <p:stCondLst>
                                    <p:cond delay="0"/>
                                  </p:stCondLst>
                                  <p:childTnLst>
                                    <p:set>
                                      <p:cBhvr>
                                        <p:cTn id="132" dur="1" fill="hold">
                                          <p:stCondLst>
                                            <p:cond delay="0"/>
                                          </p:stCondLst>
                                        </p:cTn>
                                        <p:tgtEl>
                                          <p:spTgt spid="11"/>
                                        </p:tgtEl>
                                        <p:attrNameLst>
                                          <p:attrName>style.visibility</p:attrName>
                                        </p:attrNameLst>
                                      </p:cBhvr>
                                      <p:to>
                                        <p:strVal val="visible"/>
                                      </p:to>
                                    </p:set>
                                  </p:childTnLst>
                                </p:cTn>
                              </p:par>
                            </p:childTnLst>
                          </p:cTn>
                        </p:par>
                        <p:par>
                          <p:cTn id="133" fill="hold">
                            <p:stCondLst>
                              <p:cond delay="0"/>
                            </p:stCondLst>
                            <p:childTnLst>
                              <p:par>
                                <p:cTn id="134" presetID="1" presetClass="entr" presetSubtype="0" fill="hold" grpId="0" nodeType="afterEffect">
                                  <p:stCondLst>
                                    <p:cond delay="0"/>
                                  </p:stCondLst>
                                  <p:childTnLst>
                                    <p:set>
                                      <p:cBhvr>
                                        <p:cTn id="135" dur="1" fill="hold">
                                          <p:stCondLst>
                                            <p:cond delay="0"/>
                                          </p:stCondLst>
                                        </p:cTn>
                                        <p:tgtEl>
                                          <p:spTgt spid="13"/>
                                        </p:tgtEl>
                                        <p:attrNameLst>
                                          <p:attrName>style.visibility</p:attrName>
                                        </p:attrNameLst>
                                      </p:cBhvr>
                                      <p:to>
                                        <p:strVal val="visible"/>
                                      </p:to>
                                    </p:set>
                                  </p:childTnLst>
                                </p:cTn>
                              </p:par>
                            </p:childTnLst>
                          </p:cTn>
                        </p:par>
                        <p:par>
                          <p:cTn id="136" fill="hold">
                            <p:stCondLst>
                              <p:cond delay="0"/>
                            </p:stCondLst>
                            <p:childTnLst>
                              <p:par>
                                <p:cTn id="137" presetID="1" presetClass="entr" presetSubtype="0" fill="hold" grpId="0" nodeType="afterEffect">
                                  <p:stCondLst>
                                    <p:cond delay="0"/>
                                  </p:stCondLst>
                                  <p:childTnLst>
                                    <p:set>
                                      <p:cBhvr>
                                        <p:cTn id="138" dur="1" fill="hold">
                                          <p:stCondLst>
                                            <p:cond delay="0"/>
                                          </p:stCondLst>
                                        </p:cTn>
                                        <p:tgtEl>
                                          <p:spTgt spid="14"/>
                                        </p:tgtEl>
                                        <p:attrNameLst>
                                          <p:attrName>style.visibility</p:attrName>
                                        </p:attrNameLst>
                                      </p:cBhvr>
                                      <p:to>
                                        <p:strVal val="visible"/>
                                      </p:to>
                                    </p:set>
                                  </p:childTnLst>
                                </p:cTn>
                              </p:par>
                            </p:childTnLst>
                          </p:cTn>
                        </p:par>
                        <p:par>
                          <p:cTn id="139" fill="hold">
                            <p:stCondLst>
                              <p:cond delay="0"/>
                            </p:stCondLst>
                            <p:childTnLst>
                              <p:par>
                                <p:cTn id="140" presetID="1" presetClass="entr" presetSubtype="0" fill="hold" grpId="0" nodeType="afterEffect">
                                  <p:stCondLst>
                                    <p:cond delay="0"/>
                                  </p:stCondLst>
                                  <p:childTnLst>
                                    <p:set>
                                      <p:cBhvr>
                                        <p:cTn id="141" dur="1" fill="hold">
                                          <p:stCondLst>
                                            <p:cond delay="0"/>
                                          </p:stCondLst>
                                        </p:cTn>
                                        <p:tgtEl>
                                          <p:spTgt spid="15"/>
                                        </p:tgtEl>
                                        <p:attrNameLst>
                                          <p:attrName>style.visibility</p:attrName>
                                        </p:attrNameLst>
                                      </p:cBhvr>
                                      <p:to>
                                        <p:strVal val="visible"/>
                                      </p:to>
                                    </p:set>
                                  </p:childTnLst>
                                </p:cTn>
                              </p:par>
                            </p:childTnLst>
                          </p:cTn>
                        </p:par>
                        <p:par>
                          <p:cTn id="142" fill="hold">
                            <p:stCondLst>
                              <p:cond delay="0"/>
                            </p:stCondLst>
                            <p:childTnLst>
                              <p:par>
                                <p:cTn id="143" presetID="1" presetClass="entr" presetSubtype="0" fill="hold" grpId="0" nodeType="afterEffect">
                                  <p:stCondLst>
                                    <p:cond delay="0"/>
                                  </p:stCondLst>
                                  <p:childTnLst>
                                    <p:set>
                                      <p:cBhvr>
                                        <p:cTn id="144" dur="1" fill="hold">
                                          <p:stCondLst>
                                            <p:cond delay="0"/>
                                          </p:stCondLst>
                                        </p:cTn>
                                        <p:tgtEl>
                                          <p:spTgt spid="17"/>
                                        </p:tgtEl>
                                        <p:attrNameLst>
                                          <p:attrName>style.visibility</p:attrName>
                                        </p:attrNameLst>
                                      </p:cBhvr>
                                      <p:to>
                                        <p:strVal val="visible"/>
                                      </p:to>
                                    </p:set>
                                  </p:childTnLst>
                                </p:cTn>
                              </p:par>
                            </p:childTnLst>
                          </p:cTn>
                        </p:par>
                        <p:par>
                          <p:cTn id="145" fill="hold">
                            <p:stCondLst>
                              <p:cond delay="0"/>
                            </p:stCondLst>
                            <p:childTnLst>
                              <p:par>
                                <p:cTn id="146" presetID="1" presetClass="entr" presetSubtype="0" fill="hold" grpId="0" nodeType="afterEffect">
                                  <p:stCondLst>
                                    <p:cond delay="0"/>
                                  </p:stCondLst>
                                  <p:childTnLst>
                                    <p:set>
                                      <p:cBhvr>
                                        <p:cTn id="147" dur="1" fill="hold">
                                          <p:stCondLst>
                                            <p:cond delay="0"/>
                                          </p:stCondLst>
                                        </p:cTn>
                                        <p:tgtEl>
                                          <p:spTgt spid="24"/>
                                        </p:tgtEl>
                                        <p:attrNameLst>
                                          <p:attrName>style.visibility</p:attrName>
                                        </p:attrNameLst>
                                      </p:cBhvr>
                                      <p:to>
                                        <p:strVal val="visible"/>
                                      </p:to>
                                    </p:set>
                                  </p:childTnLst>
                                </p:cTn>
                              </p:par>
                            </p:childTnLst>
                          </p:cTn>
                        </p:par>
                        <p:par>
                          <p:cTn id="148" fill="hold">
                            <p:stCondLst>
                              <p:cond delay="0"/>
                            </p:stCondLst>
                            <p:childTnLst>
                              <p:par>
                                <p:cTn id="149" presetID="1" presetClass="entr" presetSubtype="0" fill="hold" grpId="0" nodeType="afterEffect">
                                  <p:stCondLst>
                                    <p:cond delay="0"/>
                                  </p:stCondLst>
                                  <p:childTnLst>
                                    <p:set>
                                      <p:cBhvr>
                                        <p:cTn id="150" dur="1" fill="hold">
                                          <p:stCondLst>
                                            <p:cond delay="0"/>
                                          </p:stCondLst>
                                        </p:cTn>
                                        <p:tgtEl>
                                          <p:spTgt spid="26"/>
                                        </p:tgtEl>
                                        <p:attrNameLst>
                                          <p:attrName>style.visibility</p:attrName>
                                        </p:attrNameLst>
                                      </p:cBhvr>
                                      <p:to>
                                        <p:strVal val="visible"/>
                                      </p:to>
                                    </p:set>
                                  </p:childTnLst>
                                </p:cTn>
                              </p:par>
                            </p:childTnLst>
                          </p:cTn>
                        </p:par>
                        <p:par>
                          <p:cTn id="151" fill="hold">
                            <p:stCondLst>
                              <p:cond delay="0"/>
                            </p:stCondLst>
                            <p:childTnLst>
                              <p:par>
                                <p:cTn id="152" presetID="1" presetClass="entr" presetSubtype="0" fill="hold" grpId="0" nodeType="afterEffect">
                                  <p:stCondLst>
                                    <p:cond delay="0"/>
                                  </p:stCondLst>
                                  <p:childTnLst>
                                    <p:set>
                                      <p:cBhvr>
                                        <p:cTn id="153" dur="1" fill="hold">
                                          <p:stCondLst>
                                            <p:cond delay="0"/>
                                          </p:stCondLst>
                                        </p:cTn>
                                        <p:tgtEl>
                                          <p:spTgt spid="28"/>
                                        </p:tgtEl>
                                        <p:attrNameLst>
                                          <p:attrName>style.visibility</p:attrName>
                                        </p:attrNameLst>
                                      </p:cBhvr>
                                      <p:to>
                                        <p:strVal val="visible"/>
                                      </p:to>
                                    </p:set>
                                  </p:childTnLst>
                                </p:cTn>
                              </p:par>
                            </p:childTnLst>
                          </p:cTn>
                        </p:par>
                        <p:par>
                          <p:cTn id="154" fill="hold">
                            <p:stCondLst>
                              <p:cond delay="0"/>
                            </p:stCondLst>
                            <p:childTnLst>
                              <p:par>
                                <p:cTn id="155" presetID="1" presetClass="entr" presetSubtype="0" fill="hold" nodeType="afterEffect">
                                  <p:stCondLst>
                                    <p:cond delay="0"/>
                                  </p:stCondLst>
                                  <p:childTnLst>
                                    <p:set>
                                      <p:cBhvr>
                                        <p:cTn id="156" dur="1" fill="hold">
                                          <p:stCondLst>
                                            <p:cond delay="0"/>
                                          </p:stCondLst>
                                        </p:cTn>
                                        <p:tgtEl>
                                          <p:spTgt spid="188"/>
                                        </p:tgtEl>
                                        <p:attrNameLst>
                                          <p:attrName>style.visibility</p:attrName>
                                        </p:attrNameLst>
                                      </p:cBhvr>
                                      <p:to>
                                        <p:strVal val="visible"/>
                                      </p:to>
                                    </p:set>
                                  </p:childTnLst>
                                </p:cTn>
                              </p:par>
                            </p:childTnLst>
                          </p:cTn>
                        </p:par>
                        <p:par>
                          <p:cTn id="157" fill="hold">
                            <p:stCondLst>
                              <p:cond delay="0"/>
                            </p:stCondLst>
                            <p:childTnLst>
                              <p:par>
                                <p:cTn id="158" presetID="1" presetClass="entr" presetSubtype="0" fill="hold" grpId="0" nodeType="afterEffect">
                                  <p:stCondLst>
                                    <p:cond delay="0"/>
                                  </p:stCondLst>
                                  <p:childTnLst>
                                    <p:set>
                                      <p:cBhvr>
                                        <p:cTn id="159" dur="1" fill="hold">
                                          <p:stCondLst>
                                            <p:cond delay="0"/>
                                          </p:stCondLst>
                                        </p:cTn>
                                        <p:tgtEl>
                                          <p:spTgt spid="200"/>
                                        </p:tgtEl>
                                        <p:attrNameLst>
                                          <p:attrName>style.visibility</p:attrName>
                                        </p:attrNameLst>
                                      </p:cBhvr>
                                      <p:to>
                                        <p:strVal val="visible"/>
                                      </p:to>
                                    </p:set>
                                  </p:childTnLst>
                                </p:cTn>
                              </p:par>
                            </p:childTnLst>
                          </p:cTn>
                        </p:par>
                        <p:par>
                          <p:cTn id="160" fill="hold">
                            <p:stCondLst>
                              <p:cond delay="0"/>
                            </p:stCondLst>
                            <p:childTnLst>
                              <p:par>
                                <p:cTn id="161" presetID="1" presetClass="entr" presetSubtype="0" fill="hold" nodeType="afterEffect">
                                  <p:stCondLst>
                                    <p:cond delay="0"/>
                                  </p:stCondLst>
                                  <p:childTnLst>
                                    <p:set>
                                      <p:cBhvr>
                                        <p:cTn id="162" dur="1" fill="hold">
                                          <p:stCondLst>
                                            <p:cond delay="0"/>
                                          </p:stCondLst>
                                        </p:cTn>
                                        <p:tgtEl>
                                          <p:spTgt spid="201"/>
                                        </p:tgtEl>
                                        <p:attrNameLst>
                                          <p:attrName>style.visibility</p:attrName>
                                        </p:attrNameLst>
                                      </p:cBhvr>
                                      <p:to>
                                        <p:strVal val="visible"/>
                                      </p:to>
                                    </p:set>
                                  </p:childTnLst>
                                </p:cTn>
                              </p:par>
                            </p:childTnLst>
                          </p:cTn>
                        </p:par>
                        <p:par>
                          <p:cTn id="163" fill="hold">
                            <p:stCondLst>
                              <p:cond delay="0"/>
                            </p:stCondLst>
                            <p:childTnLst>
                              <p:par>
                                <p:cTn id="164" presetID="1" presetClass="entr" presetSubtype="0" fill="hold" nodeType="afterEffect">
                                  <p:stCondLst>
                                    <p:cond delay="0"/>
                                  </p:stCondLst>
                                  <p:childTnLst>
                                    <p:set>
                                      <p:cBhvr>
                                        <p:cTn id="165" dur="1" fill="hold">
                                          <p:stCondLst>
                                            <p:cond delay="0"/>
                                          </p:stCondLst>
                                        </p:cTn>
                                        <p:tgtEl>
                                          <p:spTgt spid="204"/>
                                        </p:tgtEl>
                                        <p:attrNameLst>
                                          <p:attrName>style.visibility</p:attrName>
                                        </p:attrNameLst>
                                      </p:cBhvr>
                                      <p:to>
                                        <p:strVal val="visible"/>
                                      </p:to>
                                    </p:set>
                                  </p:childTnLst>
                                </p:cTn>
                              </p:par>
                            </p:childTnLst>
                          </p:cTn>
                        </p:par>
                        <p:par>
                          <p:cTn id="166" fill="hold">
                            <p:stCondLst>
                              <p:cond delay="0"/>
                            </p:stCondLst>
                            <p:childTnLst>
                              <p:par>
                                <p:cTn id="167" presetID="1" presetClass="entr" presetSubtype="0" fill="hold" nodeType="afterEffect">
                                  <p:stCondLst>
                                    <p:cond delay="0"/>
                                  </p:stCondLst>
                                  <p:childTnLst>
                                    <p:set>
                                      <p:cBhvr>
                                        <p:cTn id="168" dur="1" fill="hold">
                                          <p:stCondLst>
                                            <p:cond delay="0"/>
                                          </p:stCondLst>
                                        </p:cTn>
                                        <p:tgtEl>
                                          <p:spTgt spid="547"/>
                                        </p:tgtEl>
                                        <p:attrNameLst>
                                          <p:attrName>style.visibility</p:attrName>
                                        </p:attrNameLst>
                                      </p:cBhvr>
                                      <p:to>
                                        <p:strVal val="visible"/>
                                      </p:to>
                                    </p:set>
                                  </p:childTnLst>
                                </p:cTn>
                              </p:par>
                            </p:childTnLst>
                          </p:cTn>
                        </p:par>
                        <p:par>
                          <p:cTn id="169" fill="hold">
                            <p:stCondLst>
                              <p:cond delay="0"/>
                            </p:stCondLst>
                            <p:childTnLst>
                              <p:par>
                                <p:cTn id="170" presetID="1" presetClass="entr" presetSubtype="0" fill="hold" nodeType="afterEffect">
                                  <p:stCondLst>
                                    <p:cond delay="0"/>
                                  </p:stCondLst>
                                  <p:childTnLst>
                                    <p:set>
                                      <p:cBhvr>
                                        <p:cTn id="171" dur="1" fill="hold">
                                          <p:stCondLst>
                                            <p:cond delay="0"/>
                                          </p:stCondLst>
                                        </p:cTn>
                                        <p:tgtEl>
                                          <p:spTgt spid="602"/>
                                        </p:tgtEl>
                                        <p:attrNameLst>
                                          <p:attrName>style.visibility</p:attrName>
                                        </p:attrNameLst>
                                      </p:cBhvr>
                                      <p:to>
                                        <p:strVal val="visible"/>
                                      </p:to>
                                    </p:set>
                                  </p:childTnLst>
                                </p:cTn>
                              </p:par>
                            </p:childTnLst>
                          </p:cTn>
                        </p:par>
                        <p:par>
                          <p:cTn id="172" fill="hold">
                            <p:stCondLst>
                              <p:cond delay="0"/>
                            </p:stCondLst>
                            <p:childTnLst>
                              <p:par>
                                <p:cTn id="173" presetID="1" presetClass="entr" presetSubtype="0" fill="hold" grpId="0" nodeType="afterEffect">
                                  <p:stCondLst>
                                    <p:cond delay="0"/>
                                  </p:stCondLst>
                                  <p:childTnLst>
                                    <p:set>
                                      <p:cBhvr>
                                        <p:cTn id="174" dur="1" fill="hold">
                                          <p:stCondLst>
                                            <p:cond delay="0"/>
                                          </p:stCondLst>
                                        </p:cTn>
                                        <p:tgtEl>
                                          <p:spTgt spid="607"/>
                                        </p:tgtEl>
                                        <p:attrNameLst>
                                          <p:attrName>style.visibility</p:attrName>
                                        </p:attrNameLst>
                                      </p:cBhvr>
                                      <p:to>
                                        <p:strVal val="visible"/>
                                      </p:to>
                                    </p:set>
                                  </p:childTnLst>
                                </p:cTn>
                              </p:par>
                            </p:childTnLst>
                          </p:cTn>
                        </p:par>
                        <p:par>
                          <p:cTn id="175" fill="hold">
                            <p:stCondLst>
                              <p:cond delay="0"/>
                            </p:stCondLst>
                            <p:childTnLst>
                              <p:par>
                                <p:cTn id="176" presetID="1" presetClass="entr" presetSubtype="0" fill="hold" grpId="0" nodeType="afterEffect">
                                  <p:stCondLst>
                                    <p:cond delay="0"/>
                                  </p:stCondLst>
                                  <p:childTnLst>
                                    <p:set>
                                      <p:cBhvr>
                                        <p:cTn id="177" dur="1" fill="hold">
                                          <p:stCondLst>
                                            <p:cond delay="0"/>
                                          </p:stCondLst>
                                        </p:cTn>
                                        <p:tgtEl>
                                          <p:spTgt spid="584"/>
                                        </p:tgtEl>
                                        <p:attrNameLst>
                                          <p:attrName>style.visibility</p:attrName>
                                        </p:attrNameLst>
                                      </p:cBhvr>
                                      <p:to>
                                        <p:strVal val="visible"/>
                                      </p:to>
                                    </p:set>
                                  </p:childTnLst>
                                </p:cTn>
                              </p:par>
                            </p:childTnLst>
                          </p:cTn>
                        </p:par>
                        <p:par>
                          <p:cTn id="178" fill="hold">
                            <p:stCondLst>
                              <p:cond delay="0"/>
                            </p:stCondLst>
                            <p:childTnLst>
                              <p:par>
                                <p:cTn id="179" presetID="1" presetClass="entr" presetSubtype="0" fill="hold" nodeType="afterEffect">
                                  <p:stCondLst>
                                    <p:cond delay="0"/>
                                  </p:stCondLst>
                                  <p:childTnLst>
                                    <p:set>
                                      <p:cBhvr>
                                        <p:cTn id="180" dur="1" fill="hold">
                                          <p:stCondLst>
                                            <p:cond delay="0"/>
                                          </p:stCondLst>
                                        </p:cTn>
                                        <p:tgtEl>
                                          <p:spTgt spid="586"/>
                                        </p:tgtEl>
                                        <p:attrNameLst>
                                          <p:attrName>style.visibility</p:attrName>
                                        </p:attrNameLst>
                                      </p:cBhvr>
                                      <p:to>
                                        <p:strVal val="visible"/>
                                      </p:to>
                                    </p:set>
                                  </p:childTnLst>
                                </p:cTn>
                              </p:par>
                            </p:childTnLst>
                          </p:cTn>
                        </p:par>
                        <p:par>
                          <p:cTn id="181" fill="hold">
                            <p:stCondLst>
                              <p:cond delay="0"/>
                            </p:stCondLst>
                            <p:childTnLst>
                              <p:par>
                                <p:cTn id="182" presetID="1" presetClass="entr" presetSubtype="0" fill="hold" grpId="0" nodeType="afterEffect">
                                  <p:stCondLst>
                                    <p:cond delay="0"/>
                                  </p:stCondLst>
                                  <p:childTnLst>
                                    <p:set>
                                      <p:cBhvr>
                                        <p:cTn id="183" dur="1" fill="hold">
                                          <p:stCondLst>
                                            <p:cond delay="0"/>
                                          </p:stCondLst>
                                        </p:cTn>
                                        <p:tgtEl>
                                          <p:spTgt spid="544"/>
                                        </p:tgtEl>
                                        <p:attrNameLst>
                                          <p:attrName>style.visibility</p:attrName>
                                        </p:attrNameLst>
                                      </p:cBhvr>
                                      <p:to>
                                        <p:strVal val="visible"/>
                                      </p:to>
                                    </p:set>
                                  </p:childTnLst>
                                </p:cTn>
                              </p:par>
                            </p:childTnLst>
                          </p:cTn>
                        </p:par>
                        <p:par>
                          <p:cTn id="184" fill="hold">
                            <p:stCondLst>
                              <p:cond delay="0"/>
                            </p:stCondLst>
                            <p:childTnLst>
                              <p:par>
                                <p:cTn id="185" presetID="1" presetClass="entr" presetSubtype="0" fill="hold" grpId="0" nodeType="afterEffect">
                                  <p:stCondLst>
                                    <p:cond delay="0"/>
                                  </p:stCondLst>
                                  <p:childTnLst>
                                    <p:set>
                                      <p:cBhvr>
                                        <p:cTn id="186" dur="1" fill="hold">
                                          <p:stCondLst>
                                            <p:cond delay="0"/>
                                          </p:stCondLst>
                                        </p:cTn>
                                        <p:tgtEl>
                                          <p:spTgt spid="546"/>
                                        </p:tgtEl>
                                        <p:attrNameLst>
                                          <p:attrName>style.visibility</p:attrName>
                                        </p:attrNameLst>
                                      </p:cBhvr>
                                      <p:to>
                                        <p:strVal val="visible"/>
                                      </p:to>
                                    </p:set>
                                  </p:childTnLst>
                                </p:cTn>
                              </p:par>
                            </p:childTnLst>
                          </p:cTn>
                        </p:par>
                        <p:par>
                          <p:cTn id="187" fill="hold">
                            <p:stCondLst>
                              <p:cond delay="0"/>
                            </p:stCondLst>
                            <p:childTnLst>
                              <p:par>
                                <p:cTn id="188" presetID="1" presetClass="entr" presetSubtype="0" fill="hold" grpId="0" nodeType="afterEffect">
                                  <p:stCondLst>
                                    <p:cond delay="0"/>
                                  </p:stCondLst>
                                  <p:childTnLst>
                                    <p:set>
                                      <p:cBhvr>
                                        <p:cTn id="189" dur="1" fill="hold">
                                          <p:stCondLst>
                                            <p:cond delay="0"/>
                                          </p:stCondLst>
                                        </p:cTn>
                                        <p:tgtEl>
                                          <p:spTgt spid="554"/>
                                        </p:tgtEl>
                                        <p:attrNameLst>
                                          <p:attrName>style.visibility</p:attrName>
                                        </p:attrNameLst>
                                      </p:cBhvr>
                                      <p:to>
                                        <p:strVal val="visible"/>
                                      </p:to>
                                    </p:set>
                                  </p:childTnLst>
                                </p:cTn>
                              </p:par>
                            </p:childTnLst>
                          </p:cTn>
                        </p:par>
                        <p:par>
                          <p:cTn id="190" fill="hold">
                            <p:stCondLst>
                              <p:cond delay="0"/>
                            </p:stCondLst>
                            <p:childTnLst>
                              <p:par>
                                <p:cTn id="191" presetID="1" presetClass="entr" presetSubtype="0" fill="hold" grpId="0" nodeType="afterEffect">
                                  <p:stCondLst>
                                    <p:cond delay="0"/>
                                  </p:stCondLst>
                                  <p:childTnLst>
                                    <p:set>
                                      <p:cBhvr>
                                        <p:cTn id="192" dur="1" fill="hold">
                                          <p:stCondLst>
                                            <p:cond delay="0"/>
                                          </p:stCondLst>
                                        </p:cTn>
                                        <p:tgtEl>
                                          <p:spTgt spid="557"/>
                                        </p:tgtEl>
                                        <p:attrNameLst>
                                          <p:attrName>style.visibility</p:attrName>
                                        </p:attrNameLst>
                                      </p:cBhvr>
                                      <p:to>
                                        <p:strVal val="visible"/>
                                      </p:to>
                                    </p:set>
                                  </p:childTnLst>
                                </p:cTn>
                              </p:par>
                            </p:childTnLst>
                          </p:cTn>
                        </p:par>
                        <p:par>
                          <p:cTn id="193" fill="hold">
                            <p:stCondLst>
                              <p:cond delay="0"/>
                            </p:stCondLst>
                            <p:childTnLst>
                              <p:par>
                                <p:cTn id="194" presetID="1" presetClass="entr" presetSubtype="0" fill="hold" grpId="0" nodeType="afterEffect">
                                  <p:stCondLst>
                                    <p:cond delay="0"/>
                                  </p:stCondLst>
                                  <p:childTnLst>
                                    <p:set>
                                      <p:cBhvr>
                                        <p:cTn id="195" dur="1" fill="hold">
                                          <p:stCondLst>
                                            <p:cond delay="0"/>
                                          </p:stCondLst>
                                        </p:cTn>
                                        <p:tgtEl>
                                          <p:spTgt spid="558"/>
                                        </p:tgtEl>
                                        <p:attrNameLst>
                                          <p:attrName>style.visibility</p:attrName>
                                        </p:attrNameLst>
                                      </p:cBhvr>
                                      <p:to>
                                        <p:strVal val="visible"/>
                                      </p:to>
                                    </p:set>
                                  </p:childTnLst>
                                </p:cTn>
                              </p:par>
                            </p:childTnLst>
                          </p:cTn>
                        </p:par>
                        <p:par>
                          <p:cTn id="196" fill="hold">
                            <p:stCondLst>
                              <p:cond delay="0"/>
                            </p:stCondLst>
                            <p:childTnLst>
                              <p:par>
                                <p:cTn id="197" presetID="1" presetClass="entr" presetSubtype="0" fill="hold" grpId="0" nodeType="afterEffect">
                                  <p:stCondLst>
                                    <p:cond delay="0"/>
                                  </p:stCondLst>
                                  <p:childTnLst>
                                    <p:set>
                                      <p:cBhvr>
                                        <p:cTn id="198" dur="1" fill="hold">
                                          <p:stCondLst>
                                            <p:cond delay="0"/>
                                          </p:stCondLst>
                                        </p:cTn>
                                        <p:tgtEl>
                                          <p:spTgt spid="569"/>
                                        </p:tgtEl>
                                        <p:attrNameLst>
                                          <p:attrName>style.visibility</p:attrName>
                                        </p:attrNameLst>
                                      </p:cBhvr>
                                      <p:to>
                                        <p:strVal val="visible"/>
                                      </p:to>
                                    </p:set>
                                  </p:childTnLst>
                                </p:cTn>
                              </p:par>
                            </p:childTnLst>
                          </p:cTn>
                        </p:par>
                        <p:par>
                          <p:cTn id="199" fill="hold">
                            <p:stCondLst>
                              <p:cond delay="0"/>
                            </p:stCondLst>
                            <p:childTnLst>
                              <p:par>
                                <p:cTn id="200" presetID="1" presetClass="entr" presetSubtype="0" fill="hold" grpId="0" nodeType="afterEffect">
                                  <p:stCondLst>
                                    <p:cond delay="0"/>
                                  </p:stCondLst>
                                  <p:childTnLst>
                                    <p:set>
                                      <p:cBhvr>
                                        <p:cTn id="201" dur="1" fill="hold">
                                          <p:stCondLst>
                                            <p:cond delay="0"/>
                                          </p:stCondLst>
                                        </p:cTn>
                                        <p:tgtEl>
                                          <p:spTgt spid="10"/>
                                        </p:tgtEl>
                                        <p:attrNameLst>
                                          <p:attrName>style.visibility</p:attrName>
                                        </p:attrNameLst>
                                      </p:cBhvr>
                                      <p:to>
                                        <p:strVal val="visible"/>
                                      </p:to>
                                    </p:set>
                                  </p:childTnLst>
                                </p:cTn>
                              </p:par>
                            </p:childTnLst>
                          </p:cTn>
                        </p:par>
                        <p:par>
                          <p:cTn id="202" fill="hold">
                            <p:stCondLst>
                              <p:cond delay="0"/>
                            </p:stCondLst>
                            <p:childTnLst>
                              <p:par>
                                <p:cTn id="203" presetID="1" presetClass="entr" presetSubtype="0" fill="hold" nodeType="afterEffect">
                                  <p:stCondLst>
                                    <p:cond delay="0"/>
                                  </p:stCondLst>
                                  <p:childTnLst>
                                    <p:set>
                                      <p:cBhvr>
                                        <p:cTn id="204" dur="1" fill="hold">
                                          <p:stCondLst>
                                            <p:cond delay="0"/>
                                          </p:stCondLst>
                                        </p:cTn>
                                        <p:tgtEl>
                                          <p:spTgt spid="479"/>
                                        </p:tgtEl>
                                        <p:attrNameLst>
                                          <p:attrName>style.visibility</p:attrName>
                                        </p:attrNameLst>
                                      </p:cBhvr>
                                      <p:to>
                                        <p:strVal val="visible"/>
                                      </p:to>
                                    </p:set>
                                  </p:childTnLst>
                                </p:cTn>
                              </p:par>
                            </p:childTnLst>
                          </p:cTn>
                        </p:par>
                        <p:par>
                          <p:cTn id="205" fill="hold">
                            <p:stCondLst>
                              <p:cond delay="0"/>
                            </p:stCondLst>
                            <p:childTnLst>
                              <p:par>
                                <p:cTn id="206" presetID="1" presetClass="entr" presetSubtype="0" fill="hold" nodeType="afterEffect">
                                  <p:stCondLst>
                                    <p:cond delay="0"/>
                                  </p:stCondLst>
                                  <p:childTnLst>
                                    <p:set>
                                      <p:cBhvr>
                                        <p:cTn id="207" dur="1" fill="hold">
                                          <p:stCondLst>
                                            <p:cond delay="0"/>
                                          </p:stCondLst>
                                        </p:cTn>
                                        <p:tgtEl>
                                          <p:spTgt spid="485"/>
                                        </p:tgtEl>
                                        <p:attrNameLst>
                                          <p:attrName>style.visibility</p:attrName>
                                        </p:attrNameLst>
                                      </p:cBhvr>
                                      <p:to>
                                        <p:strVal val="visible"/>
                                      </p:to>
                                    </p:set>
                                  </p:childTnLst>
                                </p:cTn>
                              </p:par>
                            </p:childTnLst>
                          </p:cTn>
                        </p:par>
                        <p:par>
                          <p:cTn id="208" fill="hold">
                            <p:stCondLst>
                              <p:cond delay="0"/>
                            </p:stCondLst>
                            <p:childTnLst>
                              <p:par>
                                <p:cTn id="209" presetID="1" presetClass="entr" presetSubtype="0" fill="hold" grpId="0" nodeType="afterEffect">
                                  <p:stCondLst>
                                    <p:cond delay="0"/>
                                  </p:stCondLst>
                                  <p:childTnLst>
                                    <p:set>
                                      <p:cBhvr>
                                        <p:cTn id="210" dur="1" fill="hold">
                                          <p:stCondLst>
                                            <p:cond delay="0"/>
                                          </p:stCondLst>
                                        </p:cTn>
                                        <p:tgtEl>
                                          <p:spTgt spid="70"/>
                                        </p:tgtEl>
                                        <p:attrNameLst>
                                          <p:attrName>style.visibility</p:attrName>
                                        </p:attrNameLst>
                                      </p:cBhvr>
                                      <p:to>
                                        <p:strVal val="visible"/>
                                      </p:to>
                                    </p:set>
                                  </p:childTnLst>
                                </p:cTn>
                              </p:par>
                            </p:childTnLst>
                          </p:cTn>
                        </p:par>
                        <p:par>
                          <p:cTn id="211" fill="hold">
                            <p:stCondLst>
                              <p:cond delay="0"/>
                            </p:stCondLst>
                            <p:childTnLst>
                              <p:par>
                                <p:cTn id="212" presetID="1" presetClass="entr" presetSubtype="0" fill="hold" nodeType="afterEffect">
                                  <p:stCondLst>
                                    <p:cond delay="0"/>
                                  </p:stCondLst>
                                  <p:childTnLst>
                                    <p:set>
                                      <p:cBhvr>
                                        <p:cTn id="213" dur="1" fill="hold">
                                          <p:stCondLst>
                                            <p:cond delay="0"/>
                                          </p:stCondLst>
                                        </p:cTn>
                                        <p:tgtEl>
                                          <p:spTgt spid="540"/>
                                        </p:tgtEl>
                                        <p:attrNameLst>
                                          <p:attrName>style.visibility</p:attrName>
                                        </p:attrNameLst>
                                      </p:cBhvr>
                                      <p:to>
                                        <p:strVal val="visible"/>
                                      </p:to>
                                    </p:set>
                                  </p:childTnLst>
                                </p:cTn>
                              </p:par>
                            </p:childTnLst>
                          </p:cTn>
                        </p:par>
                        <p:par>
                          <p:cTn id="214" fill="hold">
                            <p:stCondLst>
                              <p:cond delay="0"/>
                            </p:stCondLst>
                            <p:childTnLst>
                              <p:par>
                                <p:cTn id="215" presetID="1" presetClass="entr" presetSubtype="0" fill="hold" nodeType="afterEffect">
                                  <p:stCondLst>
                                    <p:cond delay="0"/>
                                  </p:stCondLst>
                                  <p:childTnLst>
                                    <p:set>
                                      <p:cBhvr>
                                        <p:cTn id="216" dur="1" fill="hold">
                                          <p:stCondLst>
                                            <p:cond delay="0"/>
                                          </p:stCondLst>
                                        </p:cTn>
                                        <p:tgtEl>
                                          <p:spTgt spid="133"/>
                                        </p:tgtEl>
                                        <p:attrNameLst>
                                          <p:attrName>style.visibility</p:attrName>
                                        </p:attrNameLst>
                                      </p:cBhvr>
                                      <p:to>
                                        <p:strVal val="visible"/>
                                      </p:to>
                                    </p:set>
                                  </p:childTnLst>
                                </p:cTn>
                              </p:par>
                            </p:childTnLst>
                          </p:cTn>
                        </p:par>
                        <p:par>
                          <p:cTn id="217" fill="hold">
                            <p:stCondLst>
                              <p:cond delay="0"/>
                            </p:stCondLst>
                            <p:childTnLst>
                              <p:par>
                                <p:cTn id="218" presetID="1" presetClass="entr" presetSubtype="0" fill="hold" nodeType="afterEffect">
                                  <p:stCondLst>
                                    <p:cond delay="0"/>
                                  </p:stCondLst>
                                  <p:childTnLst>
                                    <p:set>
                                      <p:cBhvr>
                                        <p:cTn id="219" dur="1" fill="hold">
                                          <p:stCondLst>
                                            <p:cond delay="0"/>
                                          </p:stCondLst>
                                        </p:cTn>
                                        <p:tgtEl>
                                          <p:spTgt spid="152"/>
                                        </p:tgtEl>
                                        <p:attrNameLst>
                                          <p:attrName>style.visibility</p:attrName>
                                        </p:attrNameLst>
                                      </p:cBhvr>
                                      <p:to>
                                        <p:strVal val="visible"/>
                                      </p:to>
                                    </p:set>
                                  </p:childTnLst>
                                </p:cTn>
                              </p:par>
                            </p:childTnLst>
                          </p:cTn>
                        </p:par>
                        <p:par>
                          <p:cTn id="220" fill="hold">
                            <p:stCondLst>
                              <p:cond delay="0"/>
                            </p:stCondLst>
                            <p:childTnLst>
                              <p:par>
                                <p:cTn id="221" presetID="1" presetClass="entr" presetSubtype="0" fill="hold" nodeType="afterEffect">
                                  <p:stCondLst>
                                    <p:cond delay="0"/>
                                  </p:stCondLst>
                                  <p:childTnLst>
                                    <p:set>
                                      <p:cBhvr>
                                        <p:cTn id="222" dur="1" fill="hold">
                                          <p:stCondLst>
                                            <p:cond delay="0"/>
                                          </p:stCondLst>
                                        </p:cTn>
                                        <p:tgtEl>
                                          <p:spTgt spid="180"/>
                                        </p:tgtEl>
                                        <p:attrNameLst>
                                          <p:attrName>style.visibility</p:attrName>
                                        </p:attrNameLst>
                                      </p:cBhvr>
                                      <p:to>
                                        <p:strVal val="visible"/>
                                      </p:to>
                                    </p:set>
                                  </p:childTnLst>
                                </p:cTn>
                              </p:par>
                            </p:childTnLst>
                          </p:cTn>
                        </p:par>
                        <p:par>
                          <p:cTn id="223" fill="hold">
                            <p:stCondLst>
                              <p:cond delay="0"/>
                            </p:stCondLst>
                            <p:childTnLst>
                              <p:par>
                                <p:cTn id="224" presetID="1" presetClass="entr" presetSubtype="0" fill="hold" grpId="0" nodeType="afterEffect">
                                  <p:stCondLst>
                                    <p:cond delay="0"/>
                                  </p:stCondLst>
                                  <p:childTnLst>
                                    <p:set>
                                      <p:cBhvr>
                                        <p:cTn id="225" dur="1" fill="hold">
                                          <p:stCondLst>
                                            <p:cond delay="0"/>
                                          </p:stCondLst>
                                        </p:cTn>
                                        <p:tgtEl>
                                          <p:spTgt spid="522"/>
                                        </p:tgtEl>
                                        <p:attrNameLst>
                                          <p:attrName>style.visibility</p:attrName>
                                        </p:attrNameLst>
                                      </p:cBhvr>
                                      <p:to>
                                        <p:strVal val="visible"/>
                                      </p:to>
                                    </p:set>
                                  </p:childTnLst>
                                </p:cTn>
                              </p:par>
                            </p:childTnLst>
                          </p:cTn>
                        </p:par>
                        <p:par>
                          <p:cTn id="226" fill="hold">
                            <p:stCondLst>
                              <p:cond delay="0"/>
                            </p:stCondLst>
                            <p:childTnLst>
                              <p:par>
                                <p:cTn id="227" presetID="1" presetClass="entr" presetSubtype="0" fill="hold" nodeType="afterEffect">
                                  <p:stCondLst>
                                    <p:cond delay="0"/>
                                  </p:stCondLst>
                                  <p:childTnLst>
                                    <p:set>
                                      <p:cBhvr>
                                        <p:cTn id="228" dur="1" fill="hold">
                                          <p:stCondLst>
                                            <p:cond delay="0"/>
                                          </p:stCondLst>
                                        </p:cTn>
                                        <p:tgtEl>
                                          <p:spTgt spid="588"/>
                                        </p:tgtEl>
                                        <p:attrNameLst>
                                          <p:attrName>style.visibility</p:attrName>
                                        </p:attrNameLst>
                                      </p:cBhvr>
                                      <p:to>
                                        <p:strVal val="visible"/>
                                      </p:to>
                                    </p:set>
                                  </p:childTnLst>
                                </p:cTn>
                              </p:par>
                            </p:childTnLst>
                          </p:cTn>
                        </p:par>
                        <p:par>
                          <p:cTn id="229" fill="hold">
                            <p:stCondLst>
                              <p:cond delay="0"/>
                            </p:stCondLst>
                            <p:childTnLst>
                              <p:par>
                                <p:cTn id="230" presetID="1" presetClass="entr" presetSubtype="0" fill="hold" nodeType="afterEffect">
                                  <p:stCondLst>
                                    <p:cond delay="0"/>
                                  </p:stCondLst>
                                  <p:childTnLst>
                                    <p:set>
                                      <p:cBhvr>
                                        <p:cTn id="231" dur="1" fill="hold">
                                          <p:stCondLst>
                                            <p:cond delay="0"/>
                                          </p:stCondLst>
                                        </p:cTn>
                                        <p:tgtEl>
                                          <p:spTgt spid="598"/>
                                        </p:tgtEl>
                                        <p:attrNameLst>
                                          <p:attrName>style.visibility</p:attrName>
                                        </p:attrNameLst>
                                      </p:cBhvr>
                                      <p:to>
                                        <p:strVal val="visible"/>
                                      </p:to>
                                    </p:set>
                                  </p:childTnLst>
                                </p:cTn>
                              </p:par>
                            </p:childTnLst>
                          </p:cTn>
                        </p:par>
                        <p:par>
                          <p:cTn id="232" fill="hold">
                            <p:stCondLst>
                              <p:cond delay="0"/>
                            </p:stCondLst>
                            <p:childTnLst>
                              <p:par>
                                <p:cTn id="233" presetID="1" presetClass="entr" presetSubtype="0" fill="hold" nodeType="afterEffect">
                                  <p:stCondLst>
                                    <p:cond delay="0"/>
                                  </p:stCondLst>
                                  <p:childTnLst>
                                    <p:set>
                                      <p:cBhvr>
                                        <p:cTn id="234" dur="1" fill="hold">
                                          <p:stCondLst>
                                            <p:cond delay="0"/>
                                          </p:stCondLst>
                                        </p:cTn>
                                        <p:tgtEl>
                                          <p:spTgt spid="198"/>
                                        </p:tgtEl>
                                        <p:attrNameLst>
                                          <p:attrName>style.visibility</p:attrName>
                                        </p:attrNameLst>
                                      </p:cBhvr>
                                      <p:to>
                                        <p:strVal val="visible"/>
                                      </p:to>
                                    </p:set>
                                  </p:childTnLst>
                                </p:cTn>
                              </p:par>
                            </p:childTnLst>
                          </p:cTn>
                        </p:par>
                        <p:par>
                          <p:cTn id="235" fill="hold">
                            <p:stCondLst>
                              <p:cond delay="0"/>
                            </p:stCondLst>
                            <p:childTnLst>
                              <p:par>
                                <p:cTn id="236" presetID="1" presetClass="entr" presetSubtype="0" fill="hold" nodeType="afterEffect">
                                  <p:stCondLst>
                                    <p:cond delay="0"/>
                                  </p:stCondLst>
                                  <p:childTnLst>
                                    <p:set>
                                      <p:cBhvr>
                                        <p:cTn id="237" dur="1" fill="hold">
                                          <p:stCondLst>
                                            <p:cond delay="0"/>
                                          </p:stCondLst>
                                        </p:cTn>
                                        <p:tgtEl>
                                          <p:spTgt spid="218"/>
                                        </p:tgtEl>
                                        <p:attrNameLst>
                                          <p:attrName>style.visibility</p:attrName>
                                        </p:attrNameLst>
                                      </p:cBhvr>
                                      <p:to>
                                        <p:strVal val="visible"/>
                                      </p:to>
                                    </p:set>
                                  </p:childTnLst>
                                </p:cTn>
                              </p:par>
                            </p:childTnLst>
                          </p:cTn>
                        </p:par>
                        <p:par>
                          <p:cTn id="238" fill="hold">
                            <p:stCondLst>
                              <p:cond delay="0"/>
                            </p:stCondLst>
                            <p:childTnLst>
                              <p:par>
                                <p:cTn id="239" presetID="1" presetClass="entr" presetSubtype="0" fill="hold" nodeType="afterEffect">
                                  <p:stCondLst>
                                    <p:cond delay="0"/>
                                  </p:stCondLst>
                                  <p:childTnLst>
                                    <p:set>
                                      <p:cBhvr>
                                        <p:cTn id="240" dur="1" fill="hold">
                                          <p:stCondLst>
                                            <p:cond delay="0"/>
                                          </p:stCondLst>
                                        </p:cTn>
                                        <p:tgtEl>
                                          <p:spTgt spid="230"/>
                                        </p:tgtEl>
                                        <p:attrNameLst>
                                          <p:attrName>style.visibility</p:attrName>
                                        </p:attrNameLst>
                                      </p:cBhvr>
                                      <p:to>
                                        <p:strVal val="visible"/>
                                      </p:to>
                                    </p:set>
                                  </p:childTnLst>
                                </p:cTn>
                              </p:par>
                            </p:childTnLst>
                          </p:cTn>
                        </p:par>
                        <p:par>
                          <p:cTn id="241" fill="hold">
                            <p:stCondLst>
                              <p:cond delay="0"/>
                            </p:stCondLst>
                            <p:childTnLst>
                              <p:par>
                                <p:cTn id="242" presetID="1" presetClass="entr" presetSubtype="0" fill="hold" nodeType="afterEffect">
                                  <p:stCondLst>
                                    <p:cond delay="0"/>
                                  </p:stCondLst>
                                  <p:childTnLst>
                                    <p:set>
                                      <p:cBhvr>
                                        <p:cTn id="243" dur="1" fill="hold">
                                          <p:stCondLst>
                                            <p:cond delay="0"/>
                                          </p:stCondLst>
                                        </p:cTn>
                                        <p:tgtEl>
                                          <p:spTgt spid="238"/>
                                        </p:tgtEl>
                                        <p:attrNameLst>
                                          <p:attrName>style.visibility</p:attrName>
                                        </p:attrNameLst>
                                      </p:cBhvr>
                                      <p:to>
                                        <p:strVal val="visible"/>
                                      </p:to>
                                    </p:set>
                                  </p:childTnLst>
                                </p:cTn>
                              </p:par>
                            </p:childTnLst>
                          </p:cTn>
                        </p:par>
                        <p:par>
                          <p:cTn id="244" fill="hold">
                            <p:stCondLst>
                              <p:cond delay="0"/>
                            </p:stCondLst>
                            <p:childTnLst>
                              <p:par>
                                <p:cTn id="245" presetID="1" presetClass="entr" presetSubtype="0" fill="hold" nodeType="afterEffect">
                                  <p:stCondLst>
                                    <p:cond delay="0"/>
                                  </p:stCondLst>
                                  <p:childTnLst>
                                    <p:set>
                                      <p:cBhvr>
                                        <p:cTn id="246" dur="1" fill="hold">
                                          <p:stCondLst>
                                            <p:cond delay="0"/>
                                          </p:stCondLst>
                                        </p:cTn>
                                        <p:tgtEl>
                                          <p:spTgt spid="247"/>
                                        </p:tgtEl>
                                        <p:attrNameLst>
                                          <p:attrName>style.visibility</p:attrName>
                                        </p:attrNameLst>
                                      </p:cBhvr>
                                      <p:to>
                                        <p:strVal val="visible"/>
                                      </p:to>
                                    </p:set>
                                  </p:childTnLst>
                                </p:cTn>
                              </p:par>
                            </p:childTnLst>
                          </p:cTn>
                        </p:par>
                        <p:par>
                          <p:cTn id="247" fill="hold">
                            <p:stCondLst>
                              <p:cond delay="0"/>
                            </p:stCondLst>
                            <p:childTnLst>
                              <p:par>
                                <p:cTn id="248" presetID="1" presetClass="entr" presetSubtype="0" fill="hold" nodeType="afterEffect">
                                  <p:stCondLst>
                                    <p:cond delay="0"/>
                                  </p:stCondLst>
                                  <p:childTnLst>
                                    <p:set>
                                      <p:cBhvr>
                                        <p:cTn id="249" dur="1" fill="hold">
                                          <p:stCondLst>
                                            <p:cond delay="0"/>
                                          </p:stCondLst>
                                        </p:cTn>
                                        <p:tgtEl>
                                          <p:spTgt spid="264"/>
                                        </p:tgtEl>
                                        <p:attrNameLst>
                                          <p:attrName>style.visibility</p:attrName>
                                        </p:attrNameLst>
                                      </p:cBhvr>
                                      <p:to>
                                        <p:strVal val="visible"/>
                                      </p:to>
                                    </p:set>
                                  </p:childTnLst>
                                </p:cTn>
                              </p:par>
                            </p:childTnLst>
                          </p:cTn>
                        </p:par>
                        <p:par>
                          <p:cTn id="250" fill="hold">
                            <p:stCondLst>
                              <p:cond delay="0"/>
                            </p:stCondLst>
                            <p:childTnLst>
                              <p:par>
                                <p:cTn id="251" presetID="1" presetClass="entr" presetSubtype="0" fill="hold" nodeType="afterEffect">
                                  <p:stCondLst>
                                    <p:cond delay="0"/>
                                  </p:stCondLst>
                                  <p:childTnLst>
                                    <p:set>
                                      <p:cBhvr>
                                        <p:cTn id="252" dur="1" fill="hold">
                                          <p:stCondLst>
                                            <p:cond delay="0"/>
                                          </p:stCondLst>
                                        </p:cTn>
                                        <p:tgtEl>
                                          <p:spTgt spid="561"/>
                                        </p:tgtEl>
                                        <p:attrNameLst>
                                          <p:attrName>style.visibility</p:attrName>
                                        </p:attrNameLst>
                                      </p:cBhvr>
                                      <p:to>
                                        <p:strVal val="visible"/>
                                      </p:to>
                                    </p:set>
                                  </p:childTnLst>
                                </p:cTn>
                              </p:par>
                            </p:childTnLst>
                          </p:cTn>
                        </p:par>
                      </p:childTnLst>
                    </p:cTn>
                  </p:par>
                  <p:par>
                    <p:cTn id="253" fill="hold">
                      <p:stCondLst>
                        <p:cond delay="indefinite"/>
                      </p:stCondLst>
                      <p:childTnLst>
                        <p:par>
                          <p:cTn id="254" fill="hold">
                            <p:stCondLst>
                              <p:cond delay="0"/>
                            </p:stCondLst>
                            <p:childTnLst>
                              <p:par>
                                <p:cTn id="255" presetID="1" presetClass="entr" presetSubtype="0" fill="hold" nodeType="clickEffect">
                                  <p:stCondLst>
                                    <p:cond delay="0"/>
                                  </p:stCondLst>
                                  <p:childTnLst>
                                    <p:set>
                                      <p:cBhvr>
                                        <p:cTn id="256" dur="1" fill="hold">
                                          <p:stCondLst>
                                            <p:cond delay="0"/>
                                          </p:stCondLst>
                                        </p:cTn>
                                        <p:tgtEl>
                                          <p:spTgt spid="481"/>
                                        </p:tgtEl>
                                        <p:attrNameLst>
                                          <p:attrName>style.visibility</p:attrName>
                                        </p:attrNameLst>
                                      </p:cBhvr>
                                      <p:to>
                                        <p:strVal val="visible"/>
                                      </p:to>
                                    </p:set>
                                  </p:childTnLst>
                                </p:cTn>
                              </p:par>
                            </p:childTnLst>
                          </p:cTn>
                        </p:par>
                        <p:par>
                          <p:cTn id="257" fill="hold">
                            <p:stCondLst>
                              <p:cond delay="0"/>
                            </p:stCondLst>
                            <p:childTnLst>
                              <p:par>
                                <p:cTn id="258" presetID="1" presetClass="entr" presetSubtype="0" fill="hold" nodeType="afterEffect">
                                  <p:stCondLst>
                                    <p:cond delay="0"/>
                                  </p:stCondLst>
                                  <p:childTnLst>
                                    <p:set>
                                      <p:cBhvr>
                                        <p:cTn id="259" dur="1" fill="hold">
                                          <p:stCondLst>
                                            <p:cond delay="0"/>
                                          </p:stCondLst>
                                        </p:cTn>
                                        <p:tgtEl>
                                          <p:spTgt spid="246"/>
                                        </p:tgtEl>
                                        <p:attrNameLst>
                                          <p:attrName>style.visibility</p:attrName>
                                        </p:attrNameLst>
                                      </p:cBhvr>
                                      <p:to>
                                        <p:strVal val="visible"/>
                                      </p:to>
                                    </p:set>
                                  </p:childTnLst>
                                </p:cTn>
                              </p:par>
                            </p:childTnLst>
                          </p:cTn>
                        </p:par>
                        <p:par>
                          <p:cTn id="260" fill="hold">
                            <p:stCondLst>
                              <p:cond delay="0"/>
                            </p:stCondLst>
                            <p:childTnLst>
                              <p:par>
                                <p:cTn id="261" presetID="1" presetClass="entr" presetSubtype="0" fill="hold" nodeType="afterEffect">
                                  <p:stCondLst>
                                    <p:cond delay="0"/>
                                  </p:stCondLst>
                                  <p:childTnLst>
                                    <p:set>
                                      <p:cBhvr>
                                        <p:cTn id="262" dur="1" fill="hold">
                                          <p:stCondLst>
                                            <p:cond delay="0"/>
                                          </p:stCondLst>
                                        </p:cTn>
                                        <p:tgtEl>
                                          <p:spTgt spid="476"/>
                                        </p:tgtEl>
                                        <p:attrNameLst>
                                          <p:attrName>style.visibility</p:attrName>
                                        </p:attrNameLst>
                                      </p:cBhvr>
                                      <p:to>
                                        <p:strVal val="visible"/>
                                      </p:to>
                                    </p:set>
                                  </p:childTnLst>
                                </p:cTn>
                              </p:par>
                            </p:childTnLst>
                          </p:cTn>
                        </p:par>
                        <p:par>
                          <p:cTn id="263" fill="hold">
                            <p:stCondLst>
                              <p:cond delay="0"/>
                            </p:stCondLst>
                            <p:childTnLst>
                              <p:par>
                                <p:cTn id="264" presetID="1" presetClass="entr" presetSubtype="0" fill="hold" nodeType="afterEffect">
                                  <p:stCondLst>
                                    <p:cond delay="0"/>
                                  </p:stCondLst>
                                  <p:childTnLst>
                                    <p:set>
                                      <p:cBhvr>
                                        <p:cTn id="265" dur="1" fill="hold">
                                          <p:stCondLst>
                                            <p:cond delay="0"/>
                                          </p:stCondLst>
                                        </p:cTn>
                                        <p:tgtEl>
                                          <p:spTgt spid="568"/>
                                        </p:tgtEl>
                                        <p:attrNameLst>
                                          <p:attrName>style.visibility</p:attrName>
                                        </p:attrNameLst>
                                      </p:cBhvr>
                                      <p:to>
                                        <p:strVal val="visible"/>
                                      </p:to>
                                    </p:set>
                                  </p:childTnLst>
                                </p:cTn>
                              </p:par>
                              <p:par>
                                <p:cTn id="266" presetID="1" presetClass="entr" presetSubtype="0" fill="hold" nodeType="withEffect">
                                  <p:stCondLst>
                                    <p:cond delay="0"/>
                                  </p:stCondLst>
                                  <p:childTnLst>
                                    <p:set>
                                      <p:cBhvr>
                                        <p:cTn id="267" dur="1" fill="hold">
                                          <p:stCondLst>
                                            <p:cond delay="0"/>
                                          </p:stCondLst>
                                        </p:cTn>
                                        <p:tgtEl>
                                          <p:spTgt spid="93"/>
                                        </p:tgtEl>
                                        <p:attrNameLst>
                                          <p:attrName>style.visibility</p:attrName>
                                        </p:attrNameLst>
                                      </p:cBhvr>
                                      <p:to>
                                        <p:strVal val="visible"/>
                                      </p:to>
                                    </p:set>
                                  </p:childTnLst>
                                </p:cTn>
                              </p:par>
                              <p:par>
                                <p:cTn id="268" presetID="1" presetClass="entr" presetSubtype="0" fill="hold" nodeType="withEffect">
                                  <p:stCondLst>
                                    <p:cond delay="0"/>
                                  </p:stCondLst>
                                  <p:childTnLst>
                                    <p:set>
                                      <p:cBhvr>
                                        <p:cTn id="269" dur="1" fill="hold">
                                          <p:stCondLst>
                                            <p:cond delay="0"/>
                                          </p:stCondLst>
                                        </p:cTn>
                                        <p:tgtEl>
                                          <p:spTgt spid="543"/>
                                        </p:tgtEl>
                                        <p:attrNameLst>
                                          <p:attrName>style.visibility</p:attrName>
                                        </p:attrNameLst>
                                      </p:cBhvr>
                                      <p:to>
                                        <p:strVal val="visible"/>
                                      </p:to>
                                    </p:set>
                                  </p:childTnLst>
                                </p:cTn>
                              </p:par>
                              <p:par>
                                <p:cTn id="270" presetID="1" presetClass="entr" presetSubtype="0" fill="hold" nodeType="withEffect">
                                  <p:stCondLst>
                                    <p:cond delay="0"/>
                                  </p:stCondLst>
                                  <p:childTnLst>
                                    <p:set>
                                      <p:cBhvr>
                                        <p:cTn id="271" dur="1" fill="hold">
                                          <p:stCondLst>
                                            <p:cond delay="0"/>
                                          </p:stCondLst>
                                        </p:cTn>
                                        <p:tgtEl>
                                          <p:spTgt spid="62"/>
                                        </p:tgtEl>
                                        <p:attrNameLst>
                                          <p:attrName>style.visibility</p:attrName>
                                        </p:attrNameLst>
                                      </p:cBhvr>
                                      <p:to>
                                        <p:strVal val="visible"/>
                                      </p:to>
                                    </p:set>
                                  </p:childTnLst>
                                </p:cTn>
                              </p:par>
                              <p:par>
                                <p:cTn id="272" presetID="1" presetClass="entr" presetSubtype="0" fill="hold" nodeType="withEffect">
                                  <p:stCondLst>
                                    <p:cond delay="0"/>
                                  </p:stCondLst>
                                  <p:childTnLst>
                                    <p:set>
                                      <p:cBhvr>
                                        <p:cTn id="273" dur="1" fill="hold">
                                          <p:stCondLst>
                                            <p:cond delay="0"/>
                                          </p:stCondLst>
                                        </p:cTn>
                                        <p:tgtEl>
                                          <p:spTgt spid="635"/>
                                        </p:tgtEl>
                                        <p:attrNameLst>
                                          <p:attrName>style.visibility</p:attrName>
                                        </p:attrNameLst>
                                      </p:cBhvr>
                                      <p:to>
                                        <p:strVal val="visible"/>
                                      </p:to>
                                    </p:set>
                                  </p:childTnLst>
                                </p:cTn>
                              </p:par>
                              <p:par>
                                <p:cTn id="274" presetID="1" presetClass="entr" presetSubtype="0" fill="hold" grpId="0" nodeType="withEffect">
                                  <p:stCondLst>
                                    <p:cond delay="0"/>
                                  </p:stCondLst>
                                  <p:childTnLst>
                                    <p:set>
                                      <p:cBhvr>
                                        <p:cTn id="275" dur="1" fill="hold">
                                          <p:stCondLst>
                                            <p:cond delay="0"/>
                                          </p:stCondLst>
                                        </p:cTn>
                                        <p:tgtEl>
                                          <p:spTgt spid="31"/>
                                        </p:tgtEl>
                                        <p:attrNameLst>
                                          <p:attrName>style.visibility</p:attrName>
                                        </p:attrNameLst>
                                      </p:cBhvr>
                                      <p:to>
                                        <p:strVal val="visible"/>
                                      </p:to>
                                    </p:set>
                                  </p:childTnLst>
                                </p:cTn>
                              </p:par>
                              <p:par>
                                <p:cTn id="276" presetID="1" presetClass="entr" presetSubtype="0" fill="hold" grpId="0" nodeType="withEffect">
                                  <p:stCondLst>
                                    <p:cond delay="0"/>
                                  </p:stCondLst>
                                  <p:childTnLst>
                                    <p:set>
                                      <p:cBhvr>
                                        <p:cTn id="277" dur="1" fill="hold">
                                          <p:stCondLst>
                                            <p:cond delay="0"/>
                                          </p:stCondLst>
                                        </p:cTn>
                                        <p:tgtEl>
                                          <p:spTgt spid="33"/>
                                        </p:tgtEl>
                                        <p:attrNameLst>
                                          <p:attrName>style.visibility</p:attrName>
                                        </p:attrNameLst>
                                      </p:cBhvr>
                                      <p:to>
                                        <p:strVal val="visible"/>
                                      </p:to>
                                    </p:set>
                                  </p:childTnLst>
                                </p:cTn>
                              </p:par>
                              <p:par>
                                <p:cTn id="278" presetID="1" presetClass="entr" presetSubtype="0" fill="hold" grpId="0" nodeType="withEffect">
                                  <p:stCondLst>
                                    <p:cond delay="0"/>
                                  </p:stCondLst>
                                  <p:childTnLst>
                                    <p:set>
                                      <p:cBhvr>
                                        <p:cTn id="279" dur="1" fill="hold">
                                          <p:stCondLst>
                                            <p:cond delay="0"/>
                                          </p:stCondLst>
                                        </p:cTn>
                                        <p:tgtEl>
                                          <p:spTgt spid="34"/>
                                        </p:tgtEl>
                                        <p:attrNameLst>
                                          <p:attrName>style.visibility</p:attrName>
                                        </p:attrNameLst>
                                      </p:cBhvr>
                                      <p:to>
                                        <p:strVal val="visible"/>
                                      </p:to>
                                    </p:set>
                                  </p:childTnLst>
                                </p:cTn>
                              </p:par>
                              <p:par>
                                <p:cTn id="280" presetID="1" presetClass="entr" presetSubtype="0" fill="hold" grpId="0" nodeType="withEffect">
                                  <p:stCondLst>
                                    <p:cond delay="0"/>
                                  </p:stCondLst>
                                  <p:childTnLst>
                                    <p:set>
                                      <p:cBhvr>
                                        <p:cTn id="281" dur="1" fill="hold">
                                          <p:stCondLst>
                                            <p:cond delay="0"/>
                                          </p:stCondLst>
                                        </p:cTn>
                                        <p:tgtEl>
                                          <p:spTgt spid="35"/>
                                        </p:tgtEl>
                                        <p:attrNameLst>
                                          <p:attrName>style.visibility</p:attrName>
                                        </p:attrNameLst>
                                      </p:cBhvr>
                                      <p:to>
                                        <p:strVal val="visible"/>
                                      </p:to>
                                    </p:set>
                                  </p:childTnLst>
                                </p:cTn>
                              </p:par>
                              <p:par>
                                <p:cTn id="282" presetID="1" presetClass="entr" presetSubtype="0" fill="hold" grpId="0" nodeType="withEffect">
                                  <p:stCondLst>
                                    <p:cond delay="0"/>
                                  </p:stCondLst>
                                  <p:childTnLst>
                                    <p:set>
                                      <p:cBhvr>
                                        <p:cTn id="283" dur="1" fill="hold">
                                          <p:stCondLst>
                                            <p:cond delay="0"/>
                                          </p:stCondLst>
                                        </p:cTn>
                                        <p:tgtEl>
                                          <p:spTgt spid="36"/>
                                        </p:tgtEl>
                                        <p:attrNameLst>
                                          <p:attrName>style.visibility</p:attrName>
                                        </p:attrNameLst>
                                      </p:cBhvr>
                                      <p:to>
                                        <p:strVal val="visible"/>
                                      </p:to>
                                    </p:set>
                                  </p:childTnLst>
                                </p:cTn>
                              </p:par>
                              <p:par>
                                <p:cTn id="284" presetID="1" presetClass="entr" presetSubtype="0" fill="hold" grpId="0" nodeType="withEffect">
                                  <p:stCondLst>
                                    <p:cond delay="0"/>
                                  </p:stCondLst>
                                  <p:childTnLst>
                                    <p:set>
                                      <p:cBhvr>
                                        <p:cTn id="285" dur="1" fill="hold">
                                          <p:stCondLst>
                                            <p:cond delay="0"/>
                                          </p:stCondLst>
                                        </p:cTn>
                                        <p:tgtEl>
                                          <p:spTgt spid="40"/>
                                        </p:tgtEl>
                                        <p:attrNameLst>
                                          <p:attrName>style.visibility</p:attrName>
                                        </p:attrNameLst>
                                      </p:cBhvr>
                                      <p:to>
                                        <p:strVal val="visible"/>
                                      </p:to>
                                    </p:set>
                                  </p:childTnLst>
                                </p:cTn>
                              </p:par>
                              <p:par>
                                <p:cTn id="286" presetID="1" presetClass="entr" presetSubtype="0" fill="hold" grpId="0" nodeType="withEffect">
                                  <p:stCondLst>
                                    <p:cond delay="0"/>
                                  </p:stCondLst>
                                  <p:childTnLst>
                                    <p:set>
                                      <p:cBhvr>
                                        <p:cTn id="287" dur="1" fill="hold">
                                          <p:stCondLst>
                                            <p:cond delay="0"/>
                                          </p:stCondLst>
                                        </p:cTn>
                                        <p:tgtEl>
                                          <p:spTgt spid="42"/>
                                        </p:tgtEl>
                                        <p:attrNameLst>
                                          <p:attrName>style.visibility</p:attrName>
                                        </p:attrNameLst>
                                      </p:cBhvr>
                                      <p:to>
                                        <p:strVal val="visible"/>
                                      </p:to>
                                    </p:set>
                                  </p:childTnLst>
                                </p:cTn>
                              </p:par>
                              <p:par>
                                <p:cTn id="288" presetID="1" presetClass="entr" presetSubtype="0" fill="hold" nodeType="withEffect">
                                  <p:stCondLst>
                                    <p:cond delay="0"/>
                                  </p:stCondLst>
                                  <p:childTnLst>
                                    <p:set>
                                      <p:cBhvr>
                                        <p:cTn id="289" dur="1" fill="hold">
                                          <p:stCondLst>
                                            <p:cond delay="0"/>
                                          </p:stCondLst>
                                        </p:cTn>
                                        <p:tgtEl>
                                          <p:spTgt spid="229"/>
                                        </p:tgtEl>
                                        <p:attrNameLst>
                                          <p:attrName>style.visibility</p:attrName>
                                        </p:attrNameLst>
                                      </p:cBhvr>
                                      <p:to>
                                        <p:strVal val="visible"/>
                                      </p:to>
                                    </p:set>
                                  </p:childTnLst>
                                </p:cTn>
                              </p:par>
                              <p:par>
                                <p:cTn id="290" presetID="1" presetClass="entr" presetSubtype="0" fill="hold" nodeType="withEffect">
                                  <p:stCondLst>
                                    <p:cond delay="0"/>
                                  </p:stCondLst>
                                  <p:childTnLst>
                                    <p:set>
                                      <p:cBhvr>
                                        <p:cTn id="291" dur="1" fill="hold">
                                          <p:stCondLst>
                                            <p:cond delay="0"/>
                                          </p:stCondLst>
                                        </p:cTn>
                                        <p:tgtEl>
                                          <p:spTgt spid="232"/>
                                        </p:tgtEl>
                                        <p:attrNameLst>
                                          <p:attrName>style.visibility</p:attrName>
                                        </p:attrNameLst>
                                      </p:cBhvr>
                                      <p:to>
                                        <p:strVal val="visible"/>
                                      </p:to>
                                    </p:set>
                                  </p:childTnLst>
                                </p:cTn>
                              </p:par>
                              <p:par>
                                <p:cTn id="292" presetID="1" presetClass="entr" presetSubtype="0" fill="hold" nodeType="withEffect">
                                  <p:stCondLst>
                                    <p:cond delay="0"/>
                                  </p:stCondLst>
                                  <p:childTnLst>
                                    <p:set>
                                      <p:cBhvr>
                                        <p:cTn id="293" dur="1" fill="hold">
                                          <p:stCondLst>
                                            <p:cond delay="0"/>
                                          </p:stCondLst>
                                        </p:cTn>
                                        <p:tgtEl>
                                          <p:spTgt spid="254"/>
                                        </p:tgtEl>
                                        <p:attrNameLst>
                                          <p:attrName>style.visibility</p:attrName>
                                        </p:attrNameLst>
                                      </p:cBhvr>
                                      <p:to>
                                        <p:strVal val="visible"/>
                                      </p:to>
                                    </p:set>
                                  </p:childTnLst>
                                </p:cTn>
                              </p:par>
                              <p:par>
                                <p:cTn id="294" presetID="1" presetClass="entr" presetSubtype="0" fill="hold" nodeType="withEffect">
                                  <p:stCondLst>
                                    <p:cond delay="0"/>
                                  </p:stCondLst>
                                  <p:childTnLst>
                                    <p:set>
                                      <p:cBhvr>
                                        <p:cTn id="295" dur="1" fill="hold">
                                          <p:stCondLst>
                                            <p:cond delay="0"/>
                                          </p:stCondLst>
                                        </p:cTn>
                                        <p:tgtEl>
                                          <p:spTgt spid="262"/>
                                        </p:tgtEl>
                                        <p:attrNameLst>
                                          <p:attrName>style.visibility</p:attrName>
                                        </p:attrNameLst>
                                      </p:cBhvr>
                                      <p:to>
                                        <p:strVal val="visible"/>
                                      </p:to>
                                    </p:set>
                                  </p:childTnLst>
                                </p:cTn>
                              </p:par>
                              <p:par>
                                <p:cTn id="296" presetID="1" presetClass="entr" presetSubtype="0" fill="hold" nodeType="withEffect">
                                  <p:stCondLst>
                                    <p:cond delay="0"/>
                                  </p:stCondLst>
                                  <p:childTnLst>
                                    <p:set>
                                      <p:cBhvr>
                                        <p:cTn id="297" dur="1" fill="hold">
                                          <p:stCondLst>
                                            <p:cond delay="0"/>
                                          </p:stCondLst>
                                        </p:cTn>
                                        <p:tgtEl>
                                          <p:spTgt spid="266"/>
                                        </p:tgtEl>
                                        <p:attrNameLst>
                                          <p:attrName>style.visibility</p:attrName>
                                        </p:attrNameLst>
                                      </p:cBhvr>
                                      <p:to>
                                        <p:strVal val="visible"/>
                                      </p:to>
                                    </p:set>
                                  </p:childTnLst>
                                </p:cTn>
                              </p:par>
                              <p:par>
                                <p:cTn id="298" presetID="1" presetClass="entr" presetSubtype="0" fill="hold" grpId="0" nodeType="withEffect">
                                  <p:stCondLst>
                                    <p:cond delay="0"/>
                                  </p:stCondLst>
                                  <p:childTnLst>
                                    <p:set>
                                      <p:cBhvr>
                                        <p:cTn id="299" dur="1" fill="hold">
                                          <p:stCondLst>
                                            <p:cond delay="0"/>
                                          </p:stCondLst>
                                        </p:cTn>
                                        <p:tgtEl>
                                          <p:spTgt spid="38"/>
                                        </p:tgtEl>
                                        <p:attrNameLst>
                                          <p:attrName>style.visibility</p:attrName>
                                        </p:attrNameLst>
                                      </p:cBhvr>
                                      <p:to>
                                        <p:strVal val="visible"/>
                                      </p:to>
                                    </p:set>
                                  </p:childTnLst>
                                </p:cTn>
                              </p:par>
                              <p:par>
                                <p:cTn id="300" presetID="1" presetClass="entr" presetSubtype="0" fill="hold" grpId="0" nodeType="withEffect">
                                  <p:stCondLst>
                                    <p:cond delay="0"/>
                                  </p:stCondLst>
                                  <p:childTnLst>
                                    <p:set>
                                      <p:cBhvr>
                                        <p:cTn id="301" dur="1" fill="hold">
                                          <p:stCondLst>
                                            <p:cond delay="0"/>
                                          </p:stCondLst>
                                        </p:cTn>
                                        <p:tgtEl>
                                          <p:spTgt spid="622"/>
                                        </p:tgtEl>
                                        <p:attrNameLst>
                                          <p:attrName>style.visibility</p:attrName>
                                        </p:attrNameLst>
                                      </p:cBhvr>
                                      <p:to>
                                        <p:strVal val="visible"/>
                                      </p:to>
                                    </p:set>
                                  </p:childTnLst>
                                </p:cTn>
                              </p:par>
                              <p:par>
                                <p:cTn id="302" presetID="1" presetClass="entr" presetSubtype="0" fill="hold" nodeType="withEffect">
                                  <p:stCondLst>
                                    <p:cond delay="0"/>
                                  </p:stCondLst>
                                  <p:childTnLst>
                                    <p:set>
                                      <p:cBhvr>
                                        <p:cTn id="303" dur="1" fill="hold">
                                          <p:stCondLst>
                                            <p:cond delay="0"/>
                                          </p:stCondLst>
                                        </p:cTn>
                                        <p:tgtEl>
                                          <p:spTgt spid="626"/>
                                        </p:tgtEl>
                                        <p:attrNameLst>
                                          <p:attrName>style.visibility</p:attrName>
                                        </p:attrNameLst>
                                      </p:cBhvr>
                                      <p:to>
                                        <p:strVal val="visible"/>
                                      </p:to>
                                    </p:set>
                                  </p:childTnLst>
                                </p:cTn>
                              </p:par>
                              <p:par>
                                <p:cTn id="304" presetID="1" presetClass="entr" presetSubtype="0" fill="hold" nodeType="withEffect">
                                  <p:stCondLst>
                                    <p:cond delay="0"/>
                                  </p:stCondLst>
                                  <p:childTnLst>
                                    <p:set>
                                      <p:cBhvr>
                                        <p:cTn id="305" dur="1" fill="hold">
                                          <p:stCondLst>
                                            <p:cond delay="0"/>
                                          </p:stCondLst>
                                        </p:cTn>
                                        <p:tgtEl>
                                          <p:spTgt spid="630"/>
                                        </p:tgtEl>
                                        <p:attrNameLst>
                                          <p:attrName>style.visibility</p:attrName>
                                        </p:attrNameLst>
                                      </p:cBhvr>
                                      <p:to>
                                        <p:strVal val="visible"/>
                                      </p:to>
                                    </p:set>
                                  </p:childTnLst>
                                </p:cTn>
                              </p:par>
                              <p:par>
                                <p:cTn id="306" presetID="1" presetClass="entr" presetSubtype="0" fill="hold" grpId="0" nodeType="withEffect">
                                  <p:stCondLst>
                                    <p:cond delay="0"/>
                                  </p:stCondLst>
                                  <p:childTnLst>
                                    <p:set>
                                      <p:cBhvr>
                                        <p:cTn id="307" dur="1" fill="hold">
                                          <p:stCondLst>
                                            <p:cond delay="0"/>
                                          </p:stCondLst>
                                        </p:cTn>
                                        <p:tgtEl>
                                          <p:spTgt spid="453"/>
                                        </p:tgtEl>
                                        <p:attrNameLst>
                                          <p:attrName>style.visibility</p:attrName>
                                        </p:attrNameLst>
                                      </p:cBhvr>
                                      <p:to>
                                        <p:strVal val="visible"/>
                                      </p:to>
                                    </p:set>
                                  </p:childTnLst>
                                </p:cTn>
                              </p:par>
                              <p:par>
                                <p:cTn id="308" presetID="1" presetClass="entr" presetSubtype="0" fill="hold" nodeType="withEffect">
                                  <p:stCondLst>
                                    <p:cond delay="0"/>
                                  </p:stCondLst>
                                  <p:childTnLst>
                                    <p:set>
                                      <p:cBhvr>
                                        <p:cTn id="309" dur="1" fill="hold">
                                          <p:stCondLst>
                                            <p:cond delay="0"/>
                                          </p:stCondLst>
                                        </p:cTn>
                                        <p:tgtEl>
                                          <p:spTgt spid="470"/>
                                        </p:tgtEl>
                                        <p:attrNameLst>
                                          <p:attrName>style.visibility</p:attrName>
                                        </p:attrNameLst>
                                      </p:cBhvr>
                                      <p:to>
                                        <p:strVal val="visible"/>
                                      </p:to>
                                    </p:set>
                                  </p:childTnLst>
                                </p:cTn>
                              </p:par>
                              <p:par>
                                <p:cTn id="310" presetID="1" presetClass="entr" presetSubtype="0" fill="hold" grpId="0" nodeType="withEffect">
                                  <p:stCondLst>
                                    <p:cond delay="0"/>
                                  </p:stCondLst>
                                  <p:childTnLst>
                                    <p:set>
                                      <p:cBhvr>
                                        <p:cTn id="311" dur="1" fill="hold">
                                          <p:stCondLst>
                                            <p:cond delay="0"/>
                                          </p:stCondLst>
                                        </p:cTn>
                                        <p:tgtEl>
                                          <p:spTgt spid="292"/>
                                        </p:tgtEl>
                                        <p:attrNameLst>
                                          <p:attrName>style.visibility</p:attrName>
                                        </p:attrNameLst>
                                      </p:cBhvr>
                                      <p:to>
                                        <p:strVal val="visible"/>
                                      </p:to>
                                    </p:set>
                                  </p:childTnLst>
                                </p:cTn>
                              </p:par>
                              <p:par>
                                <p:cTn id="312" presetID="1" presetClass="entr" presetSubtype="0" fill="hold" grpId="0" nodeType="withEffect">
                                  <p:stCondLst>
                                    <p:cond delay="0"/>
                                  </p:stCondLst>
                                  <p:childTnLst>
                                    <p:set>
                                      <p:cBhvr>
                                        <p:cTn id="313" dur="1" fill="hold">
                                          <p:stCondLst>
                                            <p:cond delay="0"/>
                                          </p:stCondLst>
                                        </p:cTn>
                                        <p:tgtEl>
                                          <p:spTgt spid="325"/>
                                        </p:tgtEl>
                                        <p:attrNameLst>
                                          <p:attrName>style.visibility</p:attrName>
                                        </p:attrNameLst>
                                      </p:cBhvr>
                                      <p:to>
                                        <p:strVal val="visible"/>
                                      </p:to>
                                    </p:set>
                                  </p:childTnLst>
                                </p:cTn>
                              </p:par>
                              <p:par>
                                <p:cTn id="314" presetID="1" presetClass="entr" presetSubtype="0" fill="hold" grpId="0" nodeType="withEffect">
                                  <p:stCondLst>
                                    <p:cond delay="0"/>
                                  </p:stCondLst>
                                  <p:childTnLst>
                                    <p:set>
                                      <p:cBhvr>
                                        <p:cTn id="315" dur="1" fill="hold">
                                          <p:stCondLst>
                                            <p:cond delay="0"/>
                                          </p:stCondLst>
                                        </p:cTn>
                                        <p:tgtEl>
                                          <p:spTgt spid="333"/>
                                        </p:tgtEl>
                                        <p:attrNameLst>
                                          <p:attrName>style.visibility</p:attrName>
                                        </p:attrNameLst>
                                      </p:cBhvr>
                                      <p:to>
                                        <p:strVal val="visible"/>
                                      </p:to>
                                    </p:set>
                                  </p:childTnLst>
                                </p:cTn>
                              </p:par>
                              <p:par>
                                <p:cTn id="316" presetID="1" presetClass="entr" presetSubtype="0" fill="hold" grpId="0" nodeType="withEffect">
                                  <p:stCondLst>
                                    <p:cond delay="0"/>
                                  </p:stCondLst>
                                  <p:childTnLst>
                                    <p:set>
                                      <p:cBhvr>
                                        <p:cTn id="317" dur="1" fill="hold">
                                          <p:stCondLst>
                                            <p:cond delay="0"/>
                                          </p:stCondLst>
                                        </p:cTn>
                                        <p:tgtEl>
                                          <p:spTgt spid="335"/>
                                        </p:tgtEl>
                                        <p:attrNameLst>
                                          <p:attrName>style.visibility</p:attrName>
                                        </p:attrNameLst>
                                      </p:cBhvr>
                                      <p:to>
                                        <p:strVal val="visible"/>
                                      </p:to>
                                    </p:set>
                                  </p:childTnLst>
                                </p:cTn>
                              </p:par>
                              <p:par>
                                <p:cTn id="318" presetID="1" presetClass="entr" presetSubtype="0" fill="hold" grpId="0" nodeType="withEffect">
                                  <p:stCondLst>
                                    <p:cond delay="0"/>
                                  </p:stCondLst>
                                  <p:childTnLst>
                                    <p:set>
                                      <p:cBhvr>
                                        <p:cTn id="319" dur="1" fill="hold">
                                          <p:stCondLst>
                                            <p:cond delay="0"/>
                                          </p:stCondLst>
                                        </p:cTn>
                                        <p:tgtEl>
                                          <p:spTgt spid="30"/>
                                        </p:tgtEl>
                                        <p:attrNameLst>
                                          <p:attrName>style.visibility</p:attrName>
                                        </p:attrNameLst>
                                      </p:cBhvr>
                                      <p:to>
                                        <p:strVal val="visible"/>
                                      </p:to>
                                    </p:set>
                                  </p:childTnLst>
                                </p:cTn>
                              </p:par>
                              <p:par>
                                <p:cTn id="320" presetID="1" presetClass="entr" presetSubtype="0" fill="hold" grpId="0" nodeType="withEffect">
                                  <p:stCondLst>
                                    <p:cond delay="0"/>
                                  </p:stCondLst>
                                  <p:childTnLst>
                                    <p:set>
                                      <p:cBhvr>
                                        <p:cTn id="321" dur="1" fill="hold">
                                          <p:stCondLst>
                                            <p:cond delay="0"/>
                                          </p:stCondLst>
                                        </p:cTn>
                                        <p:tgtEl>
                                          <p:spTgt spid="473"/>
                                        </p:tgtEl>
                                        <p:attrNameLst>
                                          <p:attrName>style.visibility</p:attrName>
                                        </p:attrNameLst>
                                      </p:cBhvr>
                                      <p:to>
                                        <p:strVal val="visible"/>
                                      </p:to>
                                    </p:set>
                                  </p:childTnLst>
                                </p:cTn>
                              </p:par>
                              <p:par>
                                <p:cTn id="322" presetID="1" presetClass="entr" presetSubtype="0" fill="hold" nodeType="withEffect">
                                  <p:stCondLst>
                                    <p:cond delay="0"/>
                                  </p:stCondLst>
                                  <p:childTnLst>
                                    <p:set>
                                      <p:cBhvr>
                                        <p:cTn id="323" dur="1" fill="hold">
                                          <p:stCondLst>
                                            <p:cond delay="0"/>
                                          </p:stCondLst>
                                        </p:cTn>
                                        <p:tgtEl>
                                          <p:spTgt spid="575"/>
                                        </p:tgtEl>
                                        <p:attrNameLst>
                                          <p:attrName>style.visibility</p:attrName>
                                        </p:attrNameLst>
                                      </p:cBhvr>
                                      <p:to>
                                        <p:strVal val="visible"/>
                                      </p:to>
                                    </p:set>
                                  </p:childTnLst>
                                </p:cTn>
                              </p:par>
                              <p:par>
                                <p:cTn id="324" presetID="1" presetClass="entr" presetSubtype="0" fill="hold" nodeType="withEffect">
                                  <p:stCondLst>
                                    <p:cond delay="0"/>
                                  </p:stCondLst>
                                  <p:childTnLst>
                                    <p:set>
                                      <p:cBhvr>
                                        <p:cTn id="325" dur="1" fill="hold">
                                          <p:stCondLst>
                                            <p:cond delay="0"/>
                                          </p:stCondLst>
                                        </p:cTn>
                                        <p:tgtEl>
                                          <p:spTgt spid="68"/>
                                        </p:tgtEl>
                                        <p:attrNameLst>
                                          <p:attrName>style.visibility</p:attrName>
                                        </p:attrNameLst>
                                      </p:cBhvr>
                                      <p:to>
                                        <p:strVal val="visible"/>
                                      </p:to>
                                    </p:set>
                                  </p:childTnLst>
                                </p:cTn>
                              </p:par>
                              <p:par>
                                <p:cTn id="326" presetID="1" presetClass="entr" presetSubtype="0" fill="hold" nodeType="withEffect">
                                  <p:stCondLst>
                                    <p:cond delay="0"/>
                                  </p:stCondLst>
                                  <p:childTnLst>
                                    <p:set>
                                      <p:cBhvr>
                                        <p:cTn id="327" dur="1" fill="hold">
                                          <p:stCondLst>
                                            <p:cond delay="0"/>
                                          </p:stCondLst>
                                        </p:cTn>
                                        <p:tgtEl>
                                          <p:spTgt spid="74"/>
                                        </p:tgtEl>
                                        <p:attrNameLst>
                                          <p:attrName>style.visibility</p:attrName>
                                        </p:attrNameLst>
                                      </p:cBhvr>
                                      <p:to>
                                        <p:strVal val="visible"/>
                                      </p:to>
                                    </p:set>
                                  </p:childTnLst>
                                </p:cTn>
                              </p:par>
                              <p:par>
                                <p:cTn id="328" presetID="1" presetClass="entr" presetSubtype="0" fill="hold" nodeType="withEffect">
                                  <p:stCondLst>
                                    <p:cond delay="0"/>
                                  </p:stCondLst>
                                  <p:childTnLst>
                                    <p:set>
                                      <p:cBhvr>
                                        <p:cTn id="329" dur="1" fill="hold">
                                          <p:stCondLst>
                                            <p:cond delay="0"/>
                                          </p:stCondLst>
                                        </p:cTn>
                                        <p:tgtEl>
                                          <p:spTgt spid="81"/>
                                        </p:tgtEl>
                                        <p:attrNameLst>
                                          <p:attrName>style.visibility</p:attrName>
                                        </p:attrNameLst>
                                      </p:cBhvr>
                                      <p:to>
                                        <p:strVal val="visible"/>
                                      </p:to>
                                    </p:set>
                                  </p:childTnLst>
                                </p:cTn>
                              </p:par>
                              <p:par>
                                <p:cTn id="330" presetID="1" presetClass="entr" presetSubtype="0" fill="hold" grpId="0" nodeType="withEffect">
                                  <p:stCondLst>
                                    <p:cond delay="0"/>
                                  </p:stCondLst>
                                  <p:childTnLst>
                                    <p:set>
                                      <p:cBhvr>
                                        <p:cTn id="331" dur="1" fill="hold">
                                          <p:stCondLst>
                                            <p:cond delay="0"/>
                                          </p:stCondLst>
                                        </p:cTn>
                                        <p:tgtEl>
                                          <p:spTgt spid="161"/>
                                        </p:tgtEl>
                                        <p:attrNameLst>
                                          <p:attrName>style.visibility</p:attrName>
                                        </p:attrNameLst>
                                      </p:cBhvr>
                                      <p:to>
                                        <p:strVal val="visible"/>
                                      </p:to>
                                    </p:set>
                                  </p:childTnLst>
                                </p:cTn>
                              </p:par>
                              <p:par>
                                <p:cTn id="332" presetID="1" presetClass="entr" presetSubtype="0" fill="hold" grpId="0" nodeType="withEffect">
                                  <p:stCondLst>
                                    <p:cond delay="0"/>
                                  </p:stCondLst>
                                  <p:childTnLst>
                                    <p:set>
                                      <p:cBhvr>
                                        <p:cTn id="333" dur="1" fill="hold">
                                          <p:stCondLst>
                                            <p:cond delay="0"/>
                                          </p:stCondLst>
                                        </p:cTn>
                                        <p:tgtEl>
                                          <p:spTgt spid="162"/>
                                        </p:tgtEl>
                                        <p:attrNameLst>
                                          <p:attrName>style.visibility</p:attrName>
                                        </p:attrNameLst>
                                      </p:cBhvr>
                                      <p:to>
                                        <p:strVal val="visible"/>
                                      </p:to>
                                    </p:set>
                                  </p:childTnLst>
                                </p:cTn>
                              </p:par>
                              <p:par>
                                <p:cTn id="334" presetID="1" presetClass="entr" presetSubtype="0" fill="hold" nodeType="withEffect">
                                  <p:stCondLst>
                                    <p:cond delay="0"/>
                                  </p:stCondLst>
                                  <p:childTnLst>
                                    <p:set>
                                      <p:cBhvr>
                                        <p:cTn id="335" dur="1" fill="hold">
                                          <p:stCondLst>
                                            <p:cond delay="0"/>
                                          </p:stCondLst>
                                        </p:cTn>
                                        <p:tgtEl>
                                          <p:spTgt spid="164"/>
                                        </p:tgtEl>
                                        <p:attrNameLst>
                                          <p:attrName>style.visibility</p:attrName>
                                        </p:attrNameLst>
                                      </p:cBhvr>
                                      <p:to>
                                        <p:strVal val="visible"/>
                                      </p:to>
                                    </p:set>
                                  </p:childTnLst>
                                </p:cTn>
                              </p:par>
                              <p:par>
                                <p:cTn id="336" presetID="1" presetClass="entr" presetSubtype="0" fill="hold" nodeType="withEffect">
                                  <p:stCondLst>
                                    <p:cond delay="0"/>
                                  </p:stCondLst>
                                  <p:childTnLst>
                                    <p:set>
                                      <p:cBhvr>
                                        <p:cTn id="337" dur="1" fill="hold">
                                          <p:stCondLst>
                                            <p:cond delay="0"/>
                                          </p:stCondLst>
                                        </p:cTn>
                                        <p:tgtEl>
                                          <p:spTgt spid="165"/>
                                        </p:tgtEl>
                                        <p:attrNameLst>
                                          <p:attrName>style.visibility</p:attrName>
                                        </p:attrNameLst>
                                      </p:cBhvr>
                                      <p:to>
                                        <p:strVal val="visible"/>
                                      </p:to>
                                    </p:set>
                                  </p:childTnLst>
                                </p:cTn>
                              </p:par>
                              <p:par>
                                <p:cTn id="338" presetID="1" presetClass="entr" presetSubtype="0" fill="hold" nodeType="withEffect">
                                  <p:stCondLst>
                                    <p:cond delay="0"/>
                                  </p:stCondLst>
                                  <p:childTnLst>
                                    <p:set>
                                      <p:cBhvr>
                                        <p:cTn id="339" dur="1" fill="hold">
                                          <p:stCondLst>
                                            <p:cond delay="0"/>
                                          </p:stCondLst>
                                        </p:cTn>
                                        <p:tgtEl>
                                          <p:spTgt spid="236"/>
                                        </p:tgtEl>
                                        <p:attrNameLst>
                                          <p:attrName>style.visibility</p:attrName>
                                        </p:attrNameLst>
                                      </p:cBhvr>
                                      <p:to>
                                        <p:strVal val="visible"/>
                                      </p:to>
                                    </p:set>
                                  </p:childTnLst>
                                </p:cTn>
                              </p:par>
                            </p:childTnLst>
                          </p:cTn>
                        </p:par>
                      </p:childTnLst>
                    </p:cTn>
                  </p:par>
                  <p:par>
                    <p:cTn id="340" fill="hold">
                      <p:stCondLst>
                        <p:cond delay="indefinite"/>
                      </p:stCondLst>
                      <p:childTnLst>
                        <p:par>
                          <p:cTn id="341" fill="hold">
                            <p:stCondLst>
                              <p:cond delay="0"/>
                            </p:stCondLst>
                            <p:childTnLst>
                              <p:par>
                                <p:cTn id="342" presetID="1" presetClass="entr" presetSubtype="0" fill="hold" nodeType="clickEffect">
                                  <p:stCondLst>
                                    <p:cond delay="0"/>
                                  </p:stCondLst>
                                  <p:childTnLst>
                                    <p:set>
                                      <p:cBhvr>
                                        <p:cTn id="343" dur="1" fill="hold">
                                          <p:stCondLst>
                                            <p:cond delay="0"/>
                                          </p:stCondLst>
                                        </p:cTn>
                                        <p:tgtEl>
                                          <p:spTgt spid="514"/>
                                        </p:tgtEl>
                                        <p:attrNameLst>
                                          <p:attrName>style.visibility</p:attrName>
                                        </p:attrNameLst>
                                      </p:cBhvr>
                                      <p:to>
                                        <p:strVal val="visible"/>
                                      </p:to>
                                    </p:set>
                                  </p:childTnLst>
                                </p:cTn>
                              </p:par>
                              <p:par>
                                <p:cTn id="344" presetID="1" presetClass="entr" presetSubtype="0" fill="hold" nodeType="withEffect">
                                  <p:stCondLst>
                                    <p:cond delay="0"/>
                                  </p:stCondLst>
                                  <p:childTnLst>
                                    <p:set>
                                      <p:cBhvr>
                                        <p:cTn id="345" dur="1" fill="hold">
                                          <p:stCondLst>
                                            <p:cond delay="0"/>
                                          </p:stCondLst>
                                        </p:cTn>
                                        <p:tgtEl>
                                          <p:spTgt spid="570"/>
                                        </p:tgtEl>
                                        <p:attrNameLst>
                                          <p:attrName>style.visibility</p:attrName>
                                        </p:attrNameLst>
                                      </p:cBhvr>
                                      <p:to>
                                        <p:strVal val="visible"/>
                                      </p:to>
                                    </p:set>
                                  </p:childTnLst>
                                </p:cTn>
                              </p:par>
                              <p:par>
                                <p:cTn id="346" presetID="1" presetClass="entr" presetSubtype="0" fill="hold" nodeType="withEffect">
                                  <p:stCondLst>
                                    <p:cond delay="0"/>
                                  </p:stCondLst>
                                  <p:childTnLst>
                                    <p:set>
                                      <p:cBhvr>
                                        <p:cTn id="347" dur="1" fill="hold">
                                          <p:stCondLst>
                                            <p:cond delay="0"/>
                                          </p:stCondLst>
                                        </p:cTn>
                                        <p:tgtEl>
                                          <p:spTgt spid="576"/>
                                        </p:tgtEl>
                                        <p:attrNameLst>
                                          <p:attrName>style.visibility</p:attrName>
                                        </p:attrNameLst>
                                      </p:cBhvr>
                                      <p:to>
                                        <p:strVal val="visible"/>
                                      </p:to>
                                    </p:set>
                                  </p:childTnLst>
                                </p:cTn>
                              </p:par>
                              <p:par>
                                <p:cTn id="348" presetID="1" presetClass="entr" presetSubtype="0" fill="hold" nodeType="withEffect">
                                  <p:stCondLst>
                                    <p:cond delay="0"/>
                                  </p:stCondLst>
                                  <p:childTnLst>
                                    <p:set>
                                      <p:cBhvr>
                                        <p:cTn id="349" dur="1" fill="hold">
                                          <p:stCondLst>
                                            <p:cond delay="0"/>
                                          </p:stCondLst>
                                        </p:cTn>
                                        <p:tgtEl>
                                          <p:spTgt spid="499"/>
                                        </p:tgtEl>
                                        <p:attrNameLst>
                                          <p:attrName>style.visibility</p:attrName>
                                        </p:attrNameLst>
                                      </p:cBhvr>
                                      <p:to>
                                        <p:strVal val="visible"/>
                                      </p:to>
                                    </p:set>
                                  </p:childTnLst>
                                </p:cTn>
                              </p:par>
                              <p:par>
                                <p:cTn id="350" presetID="1" presetClass="entr" presetSubtype="0" fill="hold" nodeType="withEffect">
                                  <p:stCondLst>
                                    <p:cond delay="0"/>
                                  </p:stCondLst>
                                  <p:childTnLst>
                                    <p:set>
                                      <p:cBhvr>
                                        <p:cTn id="351" dur="1" fill="hold">
                                          <p:stCondLst>
                                            <p:cond delay="0"/>
                                          </p:stCondLst>
                                        </p:cTn>
                                        <p:tgtEl>
                                          <p:spTgt spid="566"/>
                                        </p:tgtEl>
                                        <p:attrNameLst>
                                          <p:attrName>style.visibility</p:attrName>
                                        </p:attrNameLst>
                                      </p:cBhvr>
                                      <p:to>
                                        <p:strVal val="visible"/>
                                      </p:to>
                                    </p:set>
                                  </p:childTnLst>
                                </p:cTn>
                              </p:par>
                              <p:par>
                                <p:cTn id="352" presetID="1" presetClass="entr" presetSubtype="0" fill="hold" grpId="0" nodeType="withEffect">
                                  <p:stCondLst>
                                    <p:cond delay="0"/>
                                  </p:stCondLst>
                                  <p:childTnLst>
                                    <p:set>
                                      <p:cBhvr>
                                        <p:cTn id="353" dur="1" fill="hold">
                                          <p:stCondLst>
                                            <p:cond delay="0"/>
                                          </p:stCondLst>
                                        </p:cTn>
                                        <p:tgtEl>
                                          <p:spTgt spid="271"/>
                                        </p:tgtEl>
                                        <p:attrNameLst>
                                          <p:attrName>style.visibility</p:attrName>
                                        </p:attrNameLst>
                                      </p:cBhvr>
                                      <p:to>
                                        <p:strVal val="visible"/>
                                      </p:to>
                                    </p:set>
                                  </p:childTnLst>
                                </p:cTn>
                              </p:par>
                              <p:par>
                                <p:cTn id="354" presetID="1" presetClass="entr" presetSubtype="0" fill="hold" grpId="0" nodeType="withEffect">
                                  <p:stCondLst>
                                    <p:cond delay="0"/>
                                  </p:stCondLst>
                                  <p:childTnLst>
                                    <p:set>
                                      <p:cBhvr>
                                        <p:cTn id="355" dur="1" fill="hold">
                                          <p:stCondLst>
                                            <p:cond delay="0"/>
                                          </p:stCondLst>
                                        </p:cTn>
                                        <p:tgtEl>
                                          <p:spTgt spid="278"/>
                                        </p:tgtEl>
                                        <p:attrNameLst>
                                          <p:attrName>style.visibility</p:attrName>
                                        </p:attrNameLst>
                                      </p:cBhvr>
                                      <p:to>
                                        <p:strVal val="visible"/>
                                      </p:to>
                                    </p:set>
                                  </p:childTnLst>
                                </p:cTn>
                              </p:par>
                              <p:par>
                                <p:cTn id="356" presetID="1" presetClass="entr" presetSubtype="0" fill="hold" grpId="0" nodeType="withEffect">
                                  <p:stCondLst>
                                    <p:cond delay="0"/>
                                  </p:stCondLst>
                                  <p:childTnLst>
                                    <p:set>
                                      <p:cBhvr>
                                        <p:cTn id="357" dur="1" fill="hold">
                                          <p:stCondLst>
                                            <p:cond delay="0"/>
                                          </p:stCondLst>
                                        </p:cTn>
                                        <p:tgtEl>
                                          <p:spTgt spid="280"/>
                                        </p:tgtEl>
                                        <p:attrNameLst>
                                          <p:attrName>style.visibility</p:attrName>
                                        </p:attrNameLst>
                                      </p:cBhvr>
                                      <p:to>
                                        <p:strVal val="visible"/>
                                      </p:to>
                                    </p:set>
                                  </p:childTnLst>
                                </p:cTn>
                              </p:par>
                              <p:par>
                                <p:cTn id="358" presetID="1" presetClass="entr" presetSubtype="0" fill="hold" nodeType="withEffect">
                                  <p:stCondLst>
                                    <p:cond delay="0"/>
                                  </p:stCondLst>
                                  <p:childTnLst>
                                    <p:set>
                                      <p:cBhvr>
                                        <p:cTn id="359" dur="1" fill="hold">
                                          <p:stCondLst>
                                            <p:cond delay="0"/>
                                          </p:stCondLst>
                                        </p:cTn>
                                        <p:tgtEl>
                                          <p:spTgt spid="284"/>
                                        </p:tgtEl>
                                        <p:attrNameLst>
                                          <p:attrName>style.visibility</p:attrName>
                                        </p:attrNameLst>
                                      </p:cBhvr>
                                      <p:to>
                                        <p:strVal val="visible"/>
                                      </p:to>
                                    </p:set>
                                  </p:childTnLst>
                                </p:cTn>
                              </p:par>
                              <p:par>
                                <p:cTn id="360" presetID="1" presetClass="entr" presetSubtype="0" fill="hold" nodeType="withEffect">
                                  <p:stCondLst>
                                    <p:cond delay="0"/>
                                  </p:stCondLst>
                                  <p:childTnLst>
                                    <p:set>
                                      <p:cBhvr>
                                        <p:cTn id="361" dur="1" fill="hold">
                                          <p:stCondLst>
                                            <p:cond delay="0"/>
                                          </p:stCondLst>
                                        </p:cTn>
                                        <p:tgtEl>
                                          <p:spTgt spid="287"/>
                                        </p:tgtEl>
                                        <p:attrNameLst>
                                          <p:attrName>style.visibility</p:attrName>
                                        </p:attrNameLst>
                                      </p:cBhvr>
                                      <p:to>
                                        <p:strVal val="visible"/>
                                      </p:to>
                                    </p:set>
                                  </p:childTnLst>
                                </p:cTn>
                              </p:par>
                              <p:par>
                                <p:cTn id="362" presetID="1" presetClass="entr" presetSubtype="0" fill="hold" grpId="0" nodeType="withEffect">
                                  <p:stCondLst>
                                    <p:cond delay="0"/>
                                  </p:stCondLst>
                                  <p:childTnLst>
                                    <p:set>
                                      <p:cBhvr>
                                        <p:cTn id="363" dur="1" fill="hold">
                                          <p:stCondLst>
                                            <p:cond delay="0"/>
                                          </p:stCondLst>
                                        </p:cTn>
                                        <p:tgtEl>
                                          <p:spTgt spid="507"/>
                                        </p:tgtEl>
                                        <p:attrNameLst>
                                          <p:attrName>style.visibility</p:attrName>
                                        </p:attrNameLst>
                                      </p:cBhvr>
                                      <p:to>
                                        <p:strVal val="visible"/>
                                      </p:to>
                                    </p:set>
                                  </p:childTnLst>
                                </p:cTn>
                              </p:par>
                              <p:par>
                                <p:cTn id="364" presetID="1" presetClass="entr" presetSubtype="0" fill="hold" grpId="0" nodeType="withEffect">
                                  <p:stCondLst>
                                    <p:cond delay="0"/>
                                  </p:stCondLst>
                                  <p:childTnLst>
                                    <p:set>
                                      <p:cBhvr>
                                        <p:cTn id="365" dur="1" fill="hold">
                                          <p:stCondLst>
                                            <p:cond delay="0"/>
                                          </p:stCondLst>
                                        </p:cTn>
                                        <p:tgtEl>
                                          <p:spTgt spid="527"/>
                                        </p:tgtEl>
                                        <p:attrNameLst>
                                          <p:attrName>style.visibility</p:attrName>
                                        </p:attrNameLst>
                                      </p:cBhvr>
                                      <p:to>
                                        <p:strVal val="visible"/>
                                      </p:to>
                                    </p:set>
                                  </p:childTnLst>
                                </p:cTn>
                              </p:par>
                              <p:par>
                                <p:cTn id="366" presetID="1" presetClass="entr" presetSubtype="0" fill="hold" nodeType="withEffect">
                                  <p:stCondLst>
                                    <p:cond delay="0"/>
                                  </p:stCondLst>
                                  <p:childTnLst>
                                    <p:set>
                                      <p:cBhvr>
                                        <p:cTn id="367" dur="1" fill="hold">
                                          <p:stCondLst>
                                            <p:cond delay="0"/>
                                          </p:stCondLst>
                                        </p:cTn>
                                        <p:tgtEl>
                                          <p:spTgt spid="541"/>
                                        </p:tgtEl>
                                        <p:attrNameLst>
                                          <p:attrName>style.visibility</p:attrName>
                                        </p:attrNameLst>
                                      </p:cBhvr>
                                      <p:to>
                                        <p:strVal val="visible"/>
                                      </p:to>
                                    </p:set>
                                  </p:childTnLst>
                                </p:cTn>
                              </p:par>
                              <p:par>
                                <p:cTn id="368" presetID="1" presetClass="entr" presetSubtype="0" fill="hold" grpId="0" nodeType="withEffect">
                                  <p:stCondLst>
                                    <p:cond delay="0"/>
                                  </p:stCondLst>
                                  <p:childTnLst>
                                    <p:set>
                                      <p:cBhvr>
                                        <p:cTn id="369" dur="1" fill="hold">
                                          <p:stCondLst>
                                            <p:cond delay="0"/>
                                          </p:stCondLst>
                                        </p:cTn>
                                        <p:tgtEl>
                                          <p:spTgt spid="559"/>
                                        </p:tgtEl>
                                        <p:attrNameLst>
                                          <p:attrName>style.visibility</p:attrName>
                                        </p:attrNameLst>
                                      </p:cBhvr>
                                      <p:to>
                                        <p:strVal val="visible"/>
                                      </p:to>
                                    </p:set>
                                  </p:childTnLst>
                                </p:cTn>
                              </p:par>
                              <p:par>
                                <p:cTn id="370" presetID="1" presetClass="entr" presetSubtype="0" fill="hold" nodeType="withEffect">
                                  <p:stCondLst>
                                    <p:cond delay="0"/>
                                  </p:stCondLst>
                                  <p:childTnLst>
                                    <p:set>
                                      <p:cBhvr>
                                        <p:cTn id="371" dur="1" fill="hold">
                                          <p:stCondLst>
                                            <p:cond delay="0"/>
                                          </p:stCondLst>
                                        </p:cTn>
                                        <p:tgtEl>
                                          <p:spTgt spid="560"/>
                                        </p:tgtEl>
                                        <p:attrNameLst>
                                          <p:attrName>style.visibility</p:attrName>
                                        </p:attrNameLst>
                                      </p:cBhvr>
                                      <p:to>
                                        <p:strVal val="visible"/>
                                      </p:to>
                                    </p:set>
                                  </p:childTnLst>
                                </p:cTn>
                              </p:par>
                              <p:par>
                                <p:cTn id="372" presetID="1" presetClass="entr" presetSubtype="0" fill="hold" grpId="0" nodeType="withEffect">
                                  <p:stCondLst>
                                    <p:cond delay="0"/>
                                  </p:stCondLst>
                                  <p:childTnLst>
                                    <p:set>
                                      <p:cBhvr>
                                        <p:cTn id="373" dur="1" fill="hold">
                                          <p:stCondLst>
                                            <p:cond delay="0"/>
                                          </p:stCondLst>
                                        </p:cTn>
                                        <p:tgtEl>
                                          <p:spTgt spid="591"/>
                                        </p:tgtEl>
                                        <p:attrNameLst>
                                          <p:attrName>style.visibility</p:attrName>
                                        </p:attrNameLst>
                                      </p:cBhvr>
                                      <p:to>
                                        <p:strVal val="visible"/>
                                      </p:to>
                                    </p:set>
                                  </p:childTnLst>
                                </p:cTn>
                              </p:par>
                              <p:par>
                                <p:cTn id="374" presetID="1" presetClass="entr" presetSubtype="0" fill="hold" nodeType="withEffect">
                                  <p:stCondLst>
                                    <p:cond delay="0"/>
                                  </p:stCondLst>
                                  <p:childTnLst>
                                    <p:set>
                                      <p:cBhvr>
                                        <p:cTn id="375" dur="1" fill="hold">
                                          <p:stCondLst>
                                            <p:cond delay="0"/>
                                          </p:stCondLst>
                                        </p:cTn>
                                        <p:tgtEl>
                                          <p:spTgt spid="596"/>
                                        </p:tgtEl>
                                        <p:attrNameLst>
                                          <p:attrName>style.visibility</p:attrName>
                                        </p:attrNameLst>
                                      </p:cBhvr>
                                      <p:to>
                                        <p:strVal val="visible"/>
                                      </p:to>
                                    </p:set>
                                  </p:childTnLst>
                                </p:cTn>
                              </p:par>
                              <p:par>
                                <p:cTn id="376" presetID="1" presetClass="entr" presetSubtype="0" fill="hold" nodeType="withEffect">
                                  <p:stCondLst>
                                    <p:cond delay="0"/>
                                  </p:stCondLst>
                                  <p:childTnLst>
                                    <p:set>
                                      <p:cBhvr>
                                        <p:cTn id="377" dur="1" fill="hold">
                                          <p:stCondLst>
                                            <p:cond delay="0"/>
                                          </p:stCondLst>
                                        </p:cTn>
                                        <p:tgtEl>
                                          <p:spTgt spid="600"/>
                                        </p:tgtEl>
                                        <p:attrNameLst>
                                          <p:attrName>style.visibility</p:attrName>
                                        </p:attrNameLst>
                                      </p:cBhvr>
                                      <p:to>
                                        <p:strVal val="visible"/>
                                      </p:to>
                                    </p:set>
                                  </p:childTnLst>
                                </p:cTn>
                              </p:par>
                              <p:par>
                                <p:cTn id="378" presetID="1" presetClass="entr" presetSubtype="0" fill="hold" grpId="0" nodeType="withEffect">
                                  <p:stCondLst>
                                    <p:cond delay="0"/>
                                  </p:stCondLst>
                                  <p:childTnLst>
                                    <p:set>
                                      <p:cBhvr>
                                        <p:cTn id="379" dur="1" fill="hold">
                                          <p:stCondLst>
                                            <p:cond delay="0"/>
                                          </p:stCondLst>
                                        </p:cTn>
                                        <p:tgtEl>
                                          <p:spTgt spid="606"/>
                                        </p:tgtEl>
                                        <p:attrNameLst>
                                          <p:attrName>style.visibility</p:attrName>
                                        </p:attrNameLst>
                                      </p:cBhvr>
                                      <p:to>
                                        <p:strVal val="visible"/>
                                      </p:to>
                                    </p:set>
                                  </p:childTnLst>
                                </p:cTn>
                              </p:par>
                              <p:par>
                                <p:cTn id="380" presetID="1" presetClass="entr" presetSubtype="0" fill="hold" nodeType="withEffect">
                                  <p:stCondLst>
                                    <p:cond delay="0"/>
                                  </p:stCondLst>
                                  <p:childTnLst>
                                    <p:set>
                                      <p:cBhvr>
                                        <p:cTn id="381" dur="1" fill="hold">
                                          <p:stCondLst>
                                            <p:cond delay="0"/>
                                          </p:stCondLst>
                                        </p:cTn>
                                        <p:tgtEl>
                                          <p:spTgt spid="619"/>
                                        </p:tgtEl>
                                        <p:attrNameLst>
                                          <p:attrName>style.visibility</p:attrName>
                                        </p:attrNameLst>
                                      </p:cBhvr>
                                      <p:to>
                                        <p:strVal val="visible"/>
                                      </p:to>
                                    </p:set>
                                  </p:childTnLst>
                                </p:cTn>
                              </p:par>
                              <p:par>
                                <p:cTn id="382" presetID="1" presetClass="entr" presetSubtype="0" fill="hold" nodeType="withEffect">
                                  <p:stCondLst>
                                    <p:cond delay="0"/>
                                  </p:stCondLst>
                                  <p:childTnLst>
                                    <p:set>
                                      <p:cBhvr>
                                        <p:cTn id="383" dur="1" fill="hold">
                                          <p:stCondLst>
                                            <p:cond delay="0"/>
                                          </p:stCondLst>
                                        </p:cTn>
                                        <p:tgtEl>
                                          <p:spTgt spid="623"/>
                                        </p:tgtEl>
                                        <p:attrNameLst>
                                          <p:attrName>style.visibility</p:attrName>
                                        </p:attrNameLst>
                                      </p:cBhvr>
                                      <p:to>
                                        <p:strVal val="visible"/>
                                      </p:to>
                                    </p:set>
                                  </p:childTnLst>
                                </p:cTn>
                              </p:par>
                              <p:par>
                                <p:cTn id="384" presetID="1" presetClass="entr" presetSubtype="0" fill="hold" grpId="0" nodeType="withEffect">
                                  <p:stCondLst>
                                    <p:cond delay="0"/>
                                  </p:stCondLst>
                                  <p:childTnLst>
                                    <p:set>
                                      <p:cBhvr>
                                        <p:cTn id="385" dur="1" fill="hold">
                                          <p:stCondLst>
                                            <p:cond delay="0"/>
                                          </p:stCondLst>
                                        </p:cTn>
                                        <p:tgtEl>
                                          <p:spTgt spid="502"/>
                                        </p:tgtEl>
                                        <p:attrNameLst>
                                          <p:attrName>style.visibility</p:attrName>
                                        </p:attrNameLst>
                                      </p:cBhvr>
                                      <p:to>
                                        <p:strVal val="visible"/>
                                      </p:to>
                                    </p:set>
                                  </p:childTnLst>
                                </p:cTn>
                              </p:par>
                              <p:par>
                                <p:cTn id="386" presetID="1" presetClass="entr" presetSubtype="0" fill="hold" nodeType="withEffect">
                                  <p:stCondLst>
                                    <p:cond delay="0"/>
                                  </p:stCondLst>
                                  <p:childTnLst>
                                    <p:set>
                                      <p:cBhvr>
                                        <p:cTn id="387" dur="1" fill="hold">
                                          <p:stCondLst>
                                            <p:cond delay="0"/>
                                          </p:stCondLst>
                                        </p:cTn>
                                        <p:tgtEl>
                                          <p:spTgt spid="510"/>
                                        </p:tgtEl>
                                        <p:attrNameLst>
                                          <p:attrName>style.visibility</p:attrName>
                                        </p:attrNameLst>
                                      </p:cBhvr>
                                      <p:to>
                                        <p:strVal val="visible"/>
                                      </p:to>
                                    </p:set>
                                  </p:childTnLst>
                                </p:cTn>
                              </p:par>
                            </p:childTnLst>
                          </p:cTn>
                        </p:par>
                      </p:childTnLst>
                    </p:cTn>
                  </p:par>
                  <p:par>
                    <p:cTn id="388" fill="hold">
                      <p:stCondLst>
                        <p:cond delay="indefinite"/>
                      </p:stCondLst>
                      <p:childTnLst>
                        <p:par>
                          <p:cTn id="389" fill="hold">
                            <p:stCondLst>
                              <p:cond delay="0"/>
                            </p:stCondLst>
                            <p:childTnLst>
                              <p:par>
                                <p:cTn id="390" presetID="1" presetClass="entr" presetSubtype="0" fill="hold" nodeType="clickEffect">
                                  <p:stCondLst>
                                    <p:cond delay="0"/>
                                  </p:stCondLst>
                                  <p:childTnLst>
                                    <p:set>
                                      <p:cBhvr>
                                        <p:cTn id="391" dur="1" fill="hold">
                                          <p:stCondLst>
                                            <p:cond delay="0"/>
                                          </p:stCondLst>
                                        </p:cTn>
                                        <p:tgtEl>
                                          <p:spTgt spid="43"/>
                                        </p:tgtEl>
                                        <p:attrNameLst>
                                          <p:attrName>style.visibility</p:attrName>
                                        </p:attrNameLst>
                                      </p:cBhvr>
                                      <p:to>
                                        <p:strVal val="visible"/>
                                      </p:to>
                                    </p:set>
                                  </p:childTnLst>
                                </p:cTn>
                              </p:par>
                              <p:par>
                                <p:cTn id="392" presetID="1" presetClass="entr" presetSubtype="0" fill="hold" nodeType="withEffect">
                                  <p:stCondLst>
                                    <p:cond delay="0"/>
                                  </p:stCondLst>
                                  <p:childTnLst>
                                    <p:set>
                                      <p:cBhvr>
                                        <p:cTn id="393" dur="1" fill="hold">
                                          <p:stCondLst>
                                            <p:cond delay="0"/>
                                          </p:stCondLst>
                                        </p:cTn>
                                        <p:tgtEl>
                                          <p:spTgt spid="318"/>
                                        </p:tgtEl>
                                        <p:attrNameLst>
                                          <p:attrName>style.visibility</p:attrName>
                                        </p:attrNameLst>
                                      </p:cBhvr>
                                      <p:to>
                                        <p:strVal val="visible"/>
                                      </p:to>
                                    </p:set>
                                  </p:childTnLst>
                                </p:cTn>
                              </p:par>
                              <p:par>
                                <p:cTn id="394" presetID="1" presetClass="entr" presetSubtype="0" fill="hold" grpId="0" nodeType="withEffect">
                                  <p:stCondLst>
                                    <p:cond delay="0"/>
                                  </p:stCondLst>
                                  <p:childTnLst>
                                    <p:set>
                                      <p:cBhvr>
                                        <p:cTn id="395" dur="1" fill="hold">
                                          <p:stCondLst>
                                            <p:cond delay="0"/>
                                          </p:stCondLst>
                                        </p:cTn>
                                        <p:tgtEl>
                                          <p:spTgt spid="299"/>
                                        </p:tgtEl>
                                        <p:attrNameLst>
                                          <p:attrName>style.visibility</p:attrName>
                                        </p:attrNameLst>
                                      </p:cBhvr>
                                      <p:to>
                                        <p:strVal val="visible"/>
                                      </p:to>
                                    </p:set>
                                  </p:childTnLst>
                                </p:cTn>
                              </p:par>
                              <p:par>
                                <p:cTn id="396" presetID="1" presetClass="entr" presetSubtype="0" fill="hold" nodeType="withEffect">
                                  <p:stCondLst>
                                    <p:cond delay="0"/>
                                  </p:stCondLst>
                                  <p:childTnLst>
                                    <p:set>
                                      <p:cBhvr>
                                        <p:cTn id="397" dur="1" fill="hold">
                                          <p:stCondLst>
                                            <p:cond delay="0"/>
                                          </p:stCondLst>
                                        </p:cTn>
                                        <p:tgtEl>
                                          <p:spTgt spid="63"/>
                                        </p:tgtEl>
                                        <p:attrNameLst>
                                          <p:attrName>style.visibility</p:attrName>
                                        </p:attrNameLst>
                                      </p:cBhvr>
                                      <p:to>
                                        <p:strVal val="visible"/>
                                      </p:to>
                                    </p:set>
                                  </p:childTnLst>
                                </p:cTn>
                              </p:par>
                              <p:par>
                                <p:cTn id="398" presetID="1" presetClass="entr" presetSubtype="0" fill="hold" nodeType="withEffect">
                                  <p:stCondLst>
                                    <p:cond delay="0"/>
                                  </p:stCondLst>
                                  <p:childTnLst>
                                    <p:set>
                                      <p:cBhvr>
                                        <p:cTn id="399" dur="1" fill="hold">
                                          <p:stCondLst>
                                            <p:cond delay="0"/>
                                          </p:stCondLst>
                                        </p:cTn>
                                        <p:tgtEl>
                                          <p:spTgt spid="234"/>
                                        </p:tgtEl>
                                        <p:attrNameLst>
                                          <p:attrName>style.visibility</p:attrName>
                                        </p:attrNameLst>
                                      </p:cBhvr>
                                      <p:to>
                                        <p:strVal val="visible"/>
                                      </p:to>
                                    </p:set>
                                  </p:childTnLst>
                                </p:cTn>
                              </p:par>
                              <p:par>
                                <p:cTn id="400" presetID="1" presetClass="entr" presetSubtype="0" fill="hold" nodeType="withEffect">
                                  <p:stCondLst>
                                    <p:cond delay="0"/>
                                  </p:stCondLst>
                                  <p:childTnLst>
                                    <p:set>
                                      <p:cBhvr>
                                        <p:cTn id="401" dur="1" fill="hold">
                                          <p:stCondLst>
                                            <p:cond delay="0"/>
                                          </p:stCondLst>
                                        </p:cTn>
                                        <p:tgtEl>
                                          <p:spTgt spid="222"/>
                                        </p:tgtEl>
                                        <p:attrNameLst>
                                          <p:attrName>style.visibility</p:attrName>
                                        </p:attrNameLst>
                                      </p:cBhvr>
                                      <p:to>
                                        <p:strVal val="visible"/>
                                      </p:to>
                                    </p:set>
                                  </p:childTnLst>
                                </p:cTn>
                              </p:par>
                              <p:par>
                                <p:cTn id="402" presetID="1" presetClass="entr" presetSubtype="0" fill="hold" grpId="0" nodeType="withEffect">
                                  <p:stCondLst>
                                    <p:cond delay="0"/>
                                  </p:stCondLst>
                                  <p:childTnLst>
                                    <p:set>
                                      <p:cBhvr>
                                        <p:cTn id="403" dur="1" fill="hold">
                                          <p:stCondLst>
                                            <p:cond delay="0"/>
                                          </p:stCondLst>
                                        </p:cTn>
                                        <p:tgtEl>
                                          <p:spTgt spid="202"/>
                                        </p:tgtEl>
                                        <p:attrNameLst>
                                          <p:attrName>style.visibility</p:attrName>
                                        </p:attrNameLst>
                                      </p:cBhvr>
                                      <p:to>
                                        <p:strVal val="visible"/>
                                      </p:to>
                                    </p:set>
                                  </p:childTnLst>
                                </p:cTn>
                              </p:par>
                              <p:par>
                                <p:cTn id="404" presetID="1" presetClass="entr" presetSubtype="0" fill="hold" grpId="0" nodeType="withEffect">
                                  <p:stCondLst>
                                    <p:cond delay="0"/>
                                  </p:stCondLst>
                                  <p:childTnLst>
                                    <p:set>
                                      <p:cBhvr>
                                        <p:cTn id="405" dur="1" fill="hold">
                                          <p:stCondLst>
                                            <p:cond delay="0"/>
                                          </p:stCondLst>
                                        </p:cTn>
                                        <p:tgtEl>
                                          <p:spTgt spid="297"/>
                                        </p:tgtEl>
                                        <p:attrNameLst>
                                          <p:attrName>style.visibility</p:attrName>
                                        </p:attrNameLst>
                                      </p:cBhvr>
                                      <p:to>
                                        <p:strVal val="visible"/>
                                      </p:to>
                                    </p:set>
                                  </p:childTnLst>
                                </p:cTn>
                              </p:par>
                              <p:par>
                                <p:cTn id="406" presetID="1" presetClass="entr" presetSubtype="0" fill="hold" grpId="0" nodeType="withEffect">
                                  <p:stCondLst>
                                    <p:cond delay="0"/>
                                  </p:stCondLst>
                                  <p:childTnLst>
                                    <p:set>
                                      <p:cBhvr>
                                        <p:cTn id="407" dur="1" fill="hold">
                                          <p:stCondLst>
                                            <p:cond delay="0"/>
                                          </p:stCondLst>
                                        </p:cTn>
                                        <p:tgtEl>
                                          <p:spTgt spid="298"/>
                                        </p:tgtEl>
                                        <p:attrNameLst>
                                          <p:attrName>style.visibility</p:attrName>
                                        </p:attrNameLst>
                                      </p:cBhvr>
                                      <p:to>
                                        <p:strVal val="visible"/>
                                      </p:to>
                                    </p:set>
                                  </p:childTnLst>
                                </p:cTn>
                              </p:par>
                              <p:par>
                                <p:cTn id="408" presetID="1" presetClass="entr" presetSubtype="0" fill="hold" grpId="0" nodeType="withEffect">
                                  <p:stCondLst>
                                    <p:cond delay="0"/>
                                  </p:stCondLst>
                                  <p:childTnLst>
                                    <p:set>
                                      <p:cBhvr>
                                        <p:cTn id="409" dur="1" fill="hold">
                                          <p:stCondLst>
                                            <p:cond delay="0"/>
                                          </p:stCondLst>
                                        </p:cTn>
                                        <p:tgtEl>
                                          <p:spTgt spid="300"/>
                                        </p:tgtEl>
                                        <p:attrNameLst>
                                          <p:attrName>style.visibility</p:attrName>
                                        </p:attrNameLst>
                                      </p:cBhvr>
                                      <p:to>
                                        <p:strVal val="visible"/>
                                      </p:to>
                                    </p:set>
                                  </p:childTnLst>
                                </p:cTn>
                              </p:par>
                              <p:par>
                                <p:cTn id="410" presetID="1" presetClass="entr" presetSubtype="0" fill="hold" grpId="0" nodeType="withEffect">
                                  <p:stCondLst>
                                    <p:cond delay="0"/>
                                  </p:stCondLst>
                                  <p:childTnLst>
                                    <p:set>
                                      <p:cBhvr>
                                        <p:cTn id="411" dur="1" fill="hold">
                                          <p:stCondLst>
                                            <p:cond delay="0"/>
                                          </p:stCondLst>
                                        </p:cTn>
                                        <p:tgtEl>
                                          <p:spTgt spid="304"/>
                                        </p:tgtEl>
                                        <p:attrNameLst>
                                          <p:attrName>style.visibility</p:attrName>
                                        </p:attrNameLst>
                                      </p:cBhvr>
                                      <p:to>
                                        <p:strVal val="visible"/>
                                      </p:to>
                                    </p:set>
                                  </p:childTnLst>
                                </p:cTn>
                              </p:par>
                              <p:par>
                                <p:cTn id="412" presetID="1" presetClass="entr" presetSubtype="0" fill="hold" grpId="0" nodeType="withEffect">
                                  <p:stCondLst>
                                    <p:cond delay="0"/>
                                  </p:stCondLst>
                                  <p:childTnLst>
                                    <p:set>
                                      <p:cBhvr>
                                        <p:cTn id="413" dur="1" fill="hold">
                                          <p:stCondLst>
                                            <p:cond delay="0"/>
                                          </p:stCondLst>
                                        </p:cTn>
                                        <p:tgtEl>
                                          <p:spTgt spid="305"/>
                                        </p:tgtEl>
                                        <p:attrNameLst>
                                          <p:attrName>style.visibility</p:attrName>
                                        </p:attrNameLst>
                                      </p:cBhvr>
                                      <p:to>
                                        <p:strVal val="visible"/>
                                      </p:to>
                                    </p:set>
                                  </p:childTnLst>
                                </p:cTn>
                              </p:par>
                              <p:par>
                                <p:cTn id="414" presetID="1" presetClass="entr" presetSubtype="0" fill="hold" grpId="0" nodeType="withEffect">
                                  <p:stCondLst>
                                    <p:cond delay="0"/>
                                  </p:stCondLst>
                                  <p:childTnLst>
                                    <p:set>
                                      <p:cBhvr>
                                        <p:cTn id="415" dur="1" fill="hold">
                                          <p:stCondLst>
                                            <p:cond delay="0"/>
                                          </p:stCondLst>
                                        </p:cTn>
                                        <p:tgtEl>
                                          <p:spTgt spid="309"/>
                                        </p:tgtEl>
                                        <p:attrNameLst>
                                          <p:attrName>style.visibility</p:attrName>
                                        </p:attrNameLst>
                                      </p:cBhvr>
                                      <p:to>
                                        <p:strVal val="visible"/>
                                      </p:to>
                                    </p:set>
                                  </p:childTnLst>
                                </p:cTn>
                              </p:par>
                              <p:par>
                                <p:cTn id="416" presetID="1" presetClass="entr" presetSubtype="0" fill="hold" grpId="0" nodeType="withEffect">
                                  <p:stCondLst>
                                    <p:cond delay="0"/>
                                  </p:stCondLst>
                                  <p:childTnLst>
                                    <p:set>
                                      <p:cBhvr>
                                        <p:cTn id="417" dur="1" fill="hold">
                                          <p:stCondLst>
                                            <p:cond delay="0"/>
                                          </p:stCondLst>
                                        </p:cTn>
                                        <p:tgtEl>
                                          <p:spTgt spid="313"/>
                                        </p:tgtEl>
                                        <p:attrNameLst>
                                          <p:attrName>style.visibility</p:attrName>
                                        </p:attrNameLst>
                                      </p:cBhvr>
                                      <p:to>
                                        <p:strVal val="visible"/>
                                      </p:to>
                                    </p:set>
                                  </p:childTnLst>
                                </p:cTn>
                              </p:par>
                              <p:par>
                                <p:cTn id="418" presetID="1" presetClass="entr" presetSubtype="0" fill="hold" grpId="0" nodeType="withEffect">
                                  <p:stCondLst>
                                    <p:cond delay="0"/>
                                  </p:stCondLst>
                                  <p:childTnLst>
                                    <p:set>
                                      <p:cBhvr>
                                        <p:cTn id="419" dur="1" fill="hold">
                                          <p:stCondLst>
                                            <p:cond delay="0"/>
                                          </p:stCondLst>
                                        </p:cTn>
                                        <p:tgtEl>
                                          <p:spTgt spid="312"/>
                                        </p:tgtEl>
                                        <p:attrNameLst>
                                          <p:attrName>style.visibility</p:attrName>
                                        </p:attrNameLst>
                                      </p:cBhvr>
                                      <p:to>
                                        <p:strVal val="visible"/>
                                      </p:to>
                                    </p:set>
                                  </p:childTnLst>
                                </p:cTn>
                              </p:par>
                              <p:par>
                                <p:cTn id="420" presetID="1" presetClass="entr" presetSubtype="0" fill="hold" grpId="0" nodeType="withEffect">
                                  <p:stCondLst>
                                    <p:cond delay="0"/>
                                  </p:stCondLst>
                                  <p:childTnLst>
                                    <p:set>
                                      <p:cBhvr>
                                        <p:cTn id="421" dur="1" fill="hold">
                                          <p:stCondLst>
                                            <p:cond delay="0"/>
                                          </p:stCondLst>
                                        </p:cTn>
                                        <p:tgtEl>
                                          <p:spTgt spid="330"/>
                                        </p:tgtEl>
                                        <p:attrNameLst>
                                          <p:attrName>style.visibility</p:attrName>
                                        </p:attrNameLst>
                                      </p:cBhvr>
                                      <p:to>
                                        <p:strVal val="visible"/>
                                      </p:to>
                                    </p:set>
                                  </p:childTnLst>
                                </p:cTn>
                              </p:par>
                              <p:par>
                                <p:cTn id="422" presetID="1" presetClass="entr" presetSubtype="0" fill="hold" nodeType="withEffect">
                                  <p:stCondLst>
                                    <p:cond delay="0"/>
                                  </p:stCondLst>
                                  <p:childTnLst>
                                    <p:set>
                                      <p:cBhvr>
                                        <p:cTn id="423" dur="1" fill="hold">
                                          <p:stCondLst>
                                            <p:cond delay="0"/>
                                          </p:stCondLst>
                                        </p:cTn>
                                        <p:tgtEl>
                                          <p:spTgt spid="60"/>
                                        </p:tgtEl>
                                        <p:attrNameLst>
                                          <p:attrName>style.visibility</p:attrName>
                                        </p:attrNameLst>
                                      </p:cBhvr>
                                      <p:to>
                                        <p:strVal val="visible"/>
                                      </p:to>
                                    </p:set>
                                  </p:childTnLst>
                                </p:cTn>
                              </p:par>
                              <p:par>
                                <p:cTn id="424" presetID="1" presetClass="entr" presetSubtype="0" fill="hold" nodeType="withEffect">
                                  <p:stCondLst>
                                    <p:cond delay="0"/>
                                  </p:stCondLst>
                                  <p:childTnLst>
                                    <p:set>
                                      <p:cBhvr>
                                        <p:cTn id="425" dur="1" fill="hold">
                                          <p:stCondLst>
                                            <p:cond delay="0"/>
                                          </p:stCondLst>
                                        </p:cTn>
                                        <p:tgtEl>
                                          <p:spTgt spid="66"/>
                                        </p:tgtEl>
                                        <p:attrNameLst>
                                          <p:attrName>style.visibility</p:attrName>
                                        </p:attrNameLst>
                                      </p:cBhvr>
                                      <p:to>
                                        <p:strVal val="visible"/>
                                      </p:to>
                                    </p:set>
                                  </p:childTnLst>
                                </p:cTn>
                              </p:par>
                              <p:par>
                                <p:cTn id="426" presetID="1" presetClass="entr" presetSubtype="0" fill="hold" nodeType="withEffect">
                                  <p:stCondLst>
                                    <p:cond delay="0"/>
                                  </p:stCondLst>
                                  <p:childTnLst>
                                    <p:set>
                                      <p:cBhvr>
                                        <p:cTn id="427" dur="1" fill="hold">
                                          <p:stCondLst>
                                            <p:cond delay="0"/>
                                          </p:stCondLst>
                                        </p:cTn>
                                        <p:tgtEl>
                                          <p:spTgt spid="87"/>
                                        </p:tgtEl>
                                        <p:attrNameLst>
                                          <p:attrName>style.visibility</p:attrName>
                                        </p:attrNameLst>
                                      </p:cBhvr>
                                      <p:to>
                                        <p:strVal val="visible"/>
                                      </p:to>
                                    </p:set>
                                  </p:childTnLst>
                                </p:cTn>
                              </p:par>
                              <p:par>
                                <p:cTn id="428" presetID="1" presetClass="entr" presetSubtype="0" fill="hold" nodeType="withEffect">
                                  <p:stCondLst>
                                    <p:cond delay="0"/>
                                  </p:stCondLst>
                                  <p:childTnLst>
                                    <p:set>
                                      <p:cBhvr>
                                        <p:cTn id="429" dur="1" fill="hold">
                                          <p:stCondLst>
                                            <p:cond delay="0"/>
                                          </p:stCondLst>
                                        </p:cTn>
                                        <p:tgtEl>
                                          <p:spTgt spid="92"/>
                                        </p:tgtEl>
                                        <p:attrNameLst>
                                          <p:attrName>style.visibility</p:attrName>
                                        </p:attrNameLst>
                                      </p:cBhvr>
                                      <p:to>
                                        <p:strVal val="visible"/>
                                      </p:to>
                                    </p:set>
                                  </p:childTnLst>
                                </p:cTn>
                              </p:par>
                              <p:par>
                                <p:cTn id="430" presetID="1" presetClass="entr" presetSubtype="0" fill="hold" nodeType="withEffect">
                                  <p:stCondLst>
                                    <p:cond delay="0"/>
                                  </p:stCondLst>
                                  <p:childTnLst>
                                    <p:set>
                                      <p:cBhvr>
                                        <p:cTn id="431" dur="1" fill="hold">
                                          <p:stCondLst>
                                            <p:cond delay="0"/>
                                          </p:stCondLst>
                                        </p:cTn>
                                        <p:tgtEl>
                                          <p:spTgt spid="84"/>
                                        </p:tgtEl>
                                        <p:attrNameLst>
                                          <p:attrName>style.visibility</p:attrName>
                                        </p:attrNameLst>
                                      </p:cBhvr>
                                      <p:to>
                                        <p:strVal val="visible"/>
                                      </p:to>
                                    </p:set>
                                  </p:childTnLst>
                                </p:cTn>
                              </p:par>
                              <p:par>
                                <p:cTn id="432" presetID="1" presetClass="entr" presetSubtype="0" fill="hold" grpId="0" nodeType="withEffect">
                                  <p:stCondLst>
                                    <p:cond delay="0"/>
                                  </p:stCondLst>
                                  <p:childTnLst>
                                    <p:set>
                                      <p:cBhvr>
                                        <p:cTn id="433" dur="1" fill="hold">
                                          <p:stCondLst>
                                            <p:cond delay="0"/>
                                          </p:stCondLst>
                                        </p:cTn>
                                        <p:tgtEl>
                                          <p:spTgt spid="239"/>
                                        </p:tgtEl>
                                        <p:attrNameLst>
                                          <p:attrName>style.visibility</p:attrName>
                                        </p:attrNameLst>
                                      </p:cBhvr>
                                      <p:to>
                                        <p:strVal val="visible"/>
                                      </p:to>
                                    </p:set>
                                  </p:childTnLst>
                                </p:cTn>
                              </p:par>
                              <p:par>
                                <p:cTn id="434" presetID="1" presetClass="entr" presetSubtype="0" fill="hold" grpId="0" nodeType="withEffect">
                                  <p:stCondLst>
                                    <p:cond delay="0"/>
                                  </p:stCondLst>
                                  <p:childTnLst>
                                    <p:set>
                                      <p:cBhvr>
                                        <p:cTn id="435" dur="1" fill="hold">
                                          <p:stCondLst>
                                            <p:cond delay="0"/>
                                          </p:stCondLst>
                                        </p:cTn>
                                        <p:tgtEl>
                                          <p:spTgt spid="301"/>
                                        </p:tgtEl>
                                        <p:attrNameLst>
                                          <p:attrName>style.visibility</p:attrName>
                                        </p:attrNameLst>
                                      </p:cBhvr>
                                      <p:to>
                                        <p:strVal val="visible"/>
                                      </p:to>
                                    </p:set>
                                  </p:childTnLst>
                                </p:cTn>
                              </p:par>
                              <p:par>
                                <p:cTn id="436" presetID="1" presetClass="entr" presetSubtype="0" fill="hold" grpId="0" nodeType="withEffect">
                                  <p:stCondLst>
                                    <p:cond delay="0"/>
                                  </p:stCondLst>
                                  <p:childTnLst>
                                    <p:set>
                                      <p:cBhvr>
                                        <p:cTn id="437" dur="1" fill="hold">
                                          <p:stCondLst>
                                            <p:cond delay="0"/>
                                          </p:stCondLst>
                                        </p:cTn>
                                        <p:tgtEl>
                                          <p:spTgt spid="23"/>
                                        </p:tgtEl>
                                        <p:attrNameLst>
                                          <p:attrName>style.visibility</p:attrName>
                                        </p:attrNameLst>
                                      </p:cBhvr>
                                      <p:to>
                                        <p:strVal val="visible"/>
                                      </p:to>
                                    </p:set>
                                  </p:childTnLst>
                                </p:cTn>
                              </p:par>
                              <p:par>
                                <p:cTn id="438" presetID="1" presetClass="entr" presetSubtype="0" fill="hold" nodeType="withEffect">
                                  <p:stCondLst>
                                    <p:cond delay="0"/>
                                  </p:stCondLst>
                                  <p:childTnLst>
                                    <p:set>
                                      <p:cBhvr>
                                        <p:cTn id="439" dur="1" fill="hold">
                                          <p:stCondLst>
                                            <p:cond delay="0"/>
                                          </p:stCondLst>
                                        </p:cTn>
                                        <p:tgtEl>
                                          <p:spTgt spid="529"/>
                                        </p:tgtEl>
                                        <p:attrNameLst>
                                          <p:attrName>style.visibility</p:attrName>
                                        </p:attrNameLst>
                                      </p:cBhvr>
                                      <p:to>
                                        <p:strVal val="visible"/>
                                      </p:to>
                                    </p:set>
                                  </p:childTnLst>
                                </p:cTn>
                              </p:par>
                              <p:par>
                                <p:cTn id="440" presetID="1" presetClass="entr" presetSubtype="0" fill="hold" nodeType="withEffect">
                                  <p:stCondLst>
                                    <p:cond delay="0"/>
                                  </p:stCondLst>
                                  <p:childTnLst>
                                    <p:set>
                                      <p:cBhvr>
                                        <p:cTn id="441" dur="1" fill="hold">
                                          <p:stCondLst>
                                            <p:cond delay="0"/>
                                          </p:stCondLst>
                                        </p:cTn>
                                        <p:tgtEl>
                                          <p:spTgt spid="489"/>
                                        </p:tgtEl>
                                        <p:attrNameLst>
                                          <p:attrName>style.visibility</p:attrName>
                                        </p:attrNameLst>
                                      </p:cBhvr>
                                      <p:to>
                                        <p:strVal val="visible"/>
                                      </p:to>
                                    </p:set>
                                  </p:childTnLst>
                                </p:cTn>
                              </p:par>
                              <p:par>
                                <p:cTn id="442" presetID="1" presetClass="entr" presetSubtype="0" fill="hold" grpId="0" nodeType="withEffect">
                                  <p:stCondLst>
                                    <p:cond delay="0"/>
                                  </p:stCondLst>
                                  <p:childTnLst>
                                    <p:set>
                                      <p:cBhvr>
                                        <p:cTn id="443" dur="1" fill="hold">
                                          <p:stCondLst>
                                            <p:cond delay="0"/>
                                          </p:stCondLst>
                                        </p:cTn>
                                        <p:tgtEl>
                                          <p:spTgt spid="526"/>
                                        </p:tgtEl>
                                        <p:attrNameLst>
                                          <p:attrName>style.visibility</p:attrName>
                                        </p:attrNameLst>
                                      </p:cBhvr>
                                      <p:to>
                                        <p:strVal val="visible"/>
                                      </p:to>
                                    </p:set>
                                  </p:childTnLst>
                                </p:cTn>
                              </p:par>
                              <p:par>
                                <p:cTn id="444" presetID="1" presetClass="entr" presetSubtype="0" fill="hold" nodeType="withEffect">
                                  <p:stCondLst>
                                    <p:cond delay="0"/>
                                  </p:stCondLst>
                                  <p:childTnLst>
                                    <p:set>
                                      <p:cBhvr>
                                        <p:cTn id="445" dur="1" fill="hold">
                                          <p:stCondLst>
                                            <p:cond delay="0"/>
                                          </p:stCondLst>
                                        </p:cTn>
                                        <p:tgtEl>
                                          <p:spTgt spid="49"/>
                                        </p:tgtEl>
                                        <p:attrNameLst>
                                          <p:attrName>style.visibility</p:attrName>
                                        </p:attrNameLst>
                                      </p:cBhvr>
                                      <p:to>
                                        <p:strVal val="visible"/>
                                      </p:to>
                                    </p:set>
                                  </p:childTnLst>
                                </p:cTn>
                              </p:par>
                            </p:childTnLst>
                          </p:cTn>
                        </p:par>
                      </p:childTnLst>
                    </p:cTn>
                  </p:par>
                  <p:par>
                    <p:cTn id="446" fill="hold">
                      <p:stCondLst>
                        <p:cond delay="indefinite"/>
                      </p:stCondLst>
                      <p:childTnLst>
                        <p:par>
                          <p:cTn id="447" fill="hold">
                            <p:stCondLst>
                              <p:cond delay="0"/>
                            </p:stCondLst>
                            <p:childTnLst>
                              <p:par>
                                <p:cTn id="448" presetID="1" presetClass="entr" presetSubtype="0" fill="hold" grpId="0" nodeType="clickEffect">
                                  <p:stCondLst>
                                    <p:cond delay="0"/>
                                  </p:stCondLst>
                                  <p:childTnLst>
                                    <p:set>
                                      <p:cBhvr>
                                        <p:cTn id="449" dur="1" fill="hold">
                                          <p:stCondLst>
                                            <p:cond delay="0"/>
                                          </p:stCondLst>
                                        </p:cTn>
                                        <p:tgtEl>
                                          <p:spTgt spid="223"/>
                                        </p:tgtEl>
                                        <p:attrNameLst>
                                          <p:attrName>style.visibility</p:attrName>
                                        </p:attrNameLst>
                                      </p:cBhvr>
                                      <p:to>
                                        <p:strVal val="visible"/>
                                      </p:to>
                                    </p:set>
                                  </p:childTnLst>
                                </p:cTn>
                              </p:par>
                              <p:par>
                                <p:cTn id="450" presetID="1" presetClass="entr" presetSubtype="0" fill="hold" nodeType="withEffect">
                                  <p:stCondLst>
                                    <p:cond delay="0"/>
                                  </p:stCondLst>
                                  <p:childTnLst>
                                    <p:set>
                                      <p:cBhvr>
                                        <p:cTn id="451" dur="1" fill="hold">
                                          <p:stCondLst>
                                            <p:cond delay="0"/>
                                          </p:stCondLst>
                                        </p:cTn>
                                        <p:tgtEl>
                                          <p:spTgt spid="631"/>
                                        </p:tgtEl>
                                        <p:attrNameLst>
                                          <p:attrName>style.visibility</p:attrName>
                                        </p:attrNameLst>
                                      </p:cBhvr>
                                      <p:to>
                                        <p:strVal val="visible"/>
                                      </p:to>
                                    </p:set>
                                  </p:childTnLst>
                                </p:cTn>
                              </p:par>
                              <p:par>
                                <p:cTn id="452" presetID="1" presetClass="entr" presetSubtype="0" fill="hold" grpId="0" nodeType="withEffect">
                                  <p:stCondLst>
                                    <p:cond delay="0"/>
                                  </p:stCondLst>
                                  <p:childTnLst>
                                    <p:set>
                                      <p:cBhvr>
                                        <p:cTn id="453" dur="1" fill="hold">
                                          <p:stCondLst>
                                            <p:cond delay="0"/>
                                          </p:stCondLst>
                                        </p:cTn>
                                        <p:tgtEl>
                                          <p:spTgt spid="32"/>
                                        </p:tgtEl>
                                        <p:attrNameLst>
                                          <p:attrName>style.visibility</p:attrName>
                                        </p:attrNameLst>
                                      </p:cBhvr>
                                      <p:to>
                                        <p:strVal val="visible"/>
                                      </p:to>
                                    </p:set>
                                  </p:childTnLst>
                                </p:cTn>
                              </p:par>
                              <p:par>
                                <p:cTn id="454" presetID="1" presetClass="entr" presetSubtype="0" fill="hold" grpId="0" nodeType="withEffect">
                                  <p:stCondLst>
                                    <p:cond delay="0"/>
                                  </p:stCondLst>
                                  <p:childTnLst>
                                    <p:set>
                                      <p:cBhvr>
                                        <p:cTn id="455" dur="1" fill="hold">
                                          <p:stCondLst>
                                            <p:cond delay="0"/>
                                          </p:stCondLst>
                                        </p:cTn>
                                        <p:tgtEl>
                                          <p:spTgt spid="235"/>
                                        </p:tgtEl>
                                        <p:attrNameLst>
                                          <p:attrName>style.visibility</p:attrName>
                                        </p:attrNameLst>
                                      </p:cBhvr>
                                      <p:to>
                                        <p:strVal val="visible"/>
                                      </p:to>
                                    </p:set>
                                  </p:childTnLst>
                                </p:cTn>
                              </p:par>
                            </p:childTnLst>
                          </p:cTn>
                        </p:par>
                        <p:par>
                          <p:cTn id="456" fill="hold">
                            <p:stCondLst>
                              <p:cond delay="0"/>
                            </p:stCondLst>
                            <p:childTnLst>
                              <p:par>
                                <p:cTn id="457" presetID="1" presetClass="entr" presetSubtype="0" fill="hold" nodeType="afterEffect">
                                  <p:stCondLst>
                                    <p:cond delay="0"/>
                                  </p:stCondLst>
                                  <p:childTnLst>
                                    <p:set>
                                      <p:cBhvr>
                                        <p:cTn id="458" dur="1" fill="hold">
                                          <p:stCondLst>
                                            <p:cond delay="0"/>
                                          </p:stCondLst>
                                        </p:cTn>
                                        <p:tgtEl>
                                          <p:spTgt spid="315"/>
                                        </p:tgtEl>
                                        <p:attrNameLst>
                                          <p:attrName>style.visibility</p:attrName>
                                        </p:attrNameLst>
                                      </p:cBhvr>
                                      <p:to>
                                        <p:strVal val="visible"/>
                                      </p:to>
                                    </p:set>
                                  </p:childTnLst>
                                </p:cTn>
                              </p:par>
                              <p:par>
                                <p:cTn id="459" presetID="1" presetClass="entr" presetSubtype="0" fill="hold" nodeType="withEffect">
                                  <p:stCondLst>
                                    <p:cond delay="0"/>
                                  </p:stCondLst>
                                  <p:childTnLst>
                                    <p:set>
                                      <p:cBhvr>
                                        <p:cTn id="460" dur="1" fill="hold">
                                          <p:stCondLst>
                                            <p:cond delay="0"/>
                                          </p:stCondLst>
                                        </p:cTn>
                                        <p:tgtEl>
                                          <p:spTgt spid="193"/>
                                        </p:tgtEl>
                                        <p:attrNameLst>
                                          <p:attrName>style.visibility</p:attrName>
                                        </p:attrNameLst>
                                      </p:cBhvr>
                                      <p:to>
                                        <p:strVal val="visible"/>
                                      </p:to>
                                    </p:set>
                                  </p:childTnLst>
                                </p:cTn>
                              </p:par>
                              <p:par>
                                <p:cTn id="461" presetID="1" presetClass="entr" presetSubtype="0" fill="hold" nodeType="withEffect">
                                  <p:stCondLst>
                                    <p:cond delay="0"/>
                                  </p:stCondLst>
                                  <p:childTnLst>
                                    <p:set>
                                      <p:cBhvr>
                                        <p:cTn id="462" dur="1" fill="hold">
                                          <p:stCondLst>
                                            <p:cond delay="0"/>
                                          </p:stCondLst>
                                        </p:cTn>
                                        <p:tgtEl>
                                          <p:spTgt spid="123"/>
                                        </p:tgtEl>
                                        <p:attrNameLst>
                                          <p:attrName>style.visibility</p:attrName>
                                        </p:attrNameLst>
                                      </p:cBhvr>
                                      <p:to>
                                        <p:strVal val="visible"/>
                                      </p:to>
                                    </p:set>
                                  </p:childTnLst>
                                </p:cTn>
                              </p:par>
                              <p:par>
                                <p:cTn id="463" presetID="1" presetClass="entr" presetSubtype="0" fill="hold" nodeType="withEffect">
                                  <p:stCondLst>
                                    <p:cond delay="0"/>
                                  </p:stCondLst>
                                  <p:childTnLst>
                                    <p:set>
                                      <p:cBhvr>
                                        <p:cTn id="464" dur="1" fill="hold">
                                          <p:stCondLst>
                                            <p:cond delay="0"/>
                                          </p:stCondLst>
                                        </p:cTn>
                                        <p:tgtEl>
                                          <p:spTgt spid="532"/>
                                        </p:tgtEl>
                                        <p:attrNameLst>
                                          <p:attrName>style.visibility</p:attrName>
                                        </p:attrNameLst>
                                      </p:cBhvr>
                                      <p:to>
                                        <p:strVal val="visible"/>
                                      </p:to>
                                    </p:set>
                                  </p:childTnLst>
                                </p:cTn>
                              </p:par>
                              <p:par>
                                <p:cTn id="465" presetID="1" presetClass="entr" presetSubtype="0" fill="hold" grpId="0" nodeType="withEffect">
                                  <p:stCondLst>
                                    <p:cond delay="0"/>
                                  </p:stCondLst>
                                  <p:childTnLst>
                                    <p:set>
                                      <p:cBhvr>
                                        <p:cTn id="466" dur="1" fill="hold">
                                          <p:stCondLst>
                                            <p:cond delay="0"/>
                                          </p:stCondLst>
                                        </p:cTn>
                                        <p:tgtEl>
                                          <p:spTgt spid="255"/>
                                        </p:tgtEl>
                                        <p:attrNameLst>
                                          <p:attrName>style.visibility</p:attrName>
                                        </p:attrNameLst>
                                      </p:cBhvr>
                                      <p:to>
                                        <p:strVal val="visible"/>
                                      </p:to>
                                    </p:set>
                                  </p:childTnLst>
                                </p:cTn>
                              </p:par>
                            </p:childTnLst>
                          </p:cTn>
                        </p:par>
                        <p:par>
                          <p:cTn id="467" fill="hold">
                            <p:stCondLst>
                              <p:cond delay="0"/>
                            </p:stCondLst>
                            <p:childTnLst>
                              <p:par>
                                <p:cTn id="468" presetID="1" presetClass="entr" presetSubtype="0" fill="hold" grpId="0" nodeType="afterEffect">
                                  <p:stCondLst>
                                    <p:cond delay="0"/>
                                  </p:stCondLst>
                                  <p:childTnLst>
                                    <p:set>
                                      <p:cBhvr>
                                        <p:cTn id="469" dur="1" fill="hold">
                                          <p:stCondLst>
                                            <p:cond delay="0"/>
                                          </p:stCondLst>
                                        </p:cTn>
                                        <p:tgtEl>
                                          <p:spTgt spid="208"/>
                                        </p:tgtEl>
                                        <p:attrNameLst>
                                          <p:attrName>style.visibility</p:attrName>
                                        </p:attrNameLst>
                                      </p:cBhvr>
                                      <p:to>
                                        <p:strVal val="visible"/>
                                      </p:to>
                                    </p:set>
                                  </p:childTnLst>
                                </p:cTn>
                              </p:par>
                            </p:childTnLst>
                          </p:cTn>
                        </p:par>
                        <p:par>
                          <p:cTn id="470" fill="hold">
                            <p:stCondLst>
                              <p:cond delay="0"/>
                            </p:stCondLst>
                            <p:childTnLst>
                              <p:par>
                                <p:cTn id="471" presetID="1" presetClass="entr" presetSubtype="0" fill="hold" grpId="0" nodeType="afterEffect">
                                  <p:stCondLst>
                                    <p:cond delay="0"/>
                                  </p:stCondLst>
                                  <p:childTnLst>
                                    <p:set>
                                      <p:cBhvr>
                                        <p:cTn id="472" dur="1" fill="hold">
                                          <p:stCondLst>
                                            <p:cond delay="0"/>
                                          </p:stCondLst>
                                        </p:cTn>
                                        <p:tgtEl>
                                          <p:spTgt spid="210"/>
                                        </p:tgtEl>
                                        <p:attrNameLst>
                                          <p:attrName>style.visibility</p:attrName>
                                        </p:attrNameLst>
                                      </p:cBhvr>
                                      <p:to>
                                        <p:strVal val="visible"/>
                                      </p:to>
                                    </p:set>
                                  </p:childTnLst>
                                </p:cTn>
                              </p:par>
                            </p:childTnLst>
                          </p:cTn>
                        </p:par>
                        <p:par>
                          <p:cTn id="473" fill="hold">
                            <p:stCondLst>
                              <p:cond delay="0"/>
                            </p:stCondLst>
                            <p:childTnLst>
                              <p:par>
                                <p:cTn id="474" presetID="1" presetClass="entr" presetSubtype="0" fill="hold" grpId="0" nodeType="afterEffect">
                                  <p:stCondLst>
                                    <p:cond delay="0"/>
                                  </p:stCondLst>
                                  <p:childTnLst>
                                    <p:set>
                                      <p:cBhvr>
                                        <p:cTn id="475" dur="1" fill="hold">
                                          <p:stCondLst>
                                            <p:cond delay="0"/>
                                          </p:stCondLst>
                                        </p:cTn>
                                        <p:tgtEl>
                                          <p:spTgt spid="212"/>
                                        </p:tgtEl>
                                        <p:attrNameLst>
                                          <p:attrName>style.visibility</p:attrName>
                                        </p:attrNameLst>
                                      </p:cBhvr>
                                      <p:to>
                                        <p:strVal val="visible"/>
                                      </p:to>
                                    </p:set>
                                  </p:childTnLst>
                                </p:cTn>
                              </p:par>
                              <p:par>
                                <p:cTn id="476" presetID="1" presetClass="entr" presetSubtype="0" fill="hold" grpId="0" nodeType="withEffect">
                                  <p:stCondLst>
                                    <p:cond delay="0"/>
                                  </p:stCondLst>
                                  <p:childTnLst>
                                    <p:set>
                                      <p:cBhvr>
                                        <p:cTn id="477" dur="1" fill="hold">
                                          <p:stCondLst>
                                            <p:cond delay="0"/>
                                          </p:stCondLst>
                                        </p:cTn>
                                        <p:tgtEl>
                                          <p:spTgt spid="41"/>
                                        </p:tgtEl>
                                        <p:attrNameLst>
                                          <p:attrName>style.visibility</p:attrName>
                                        </p:attrNameLst>
                                      </p:cBhvr>
                                      <p:to>
                                        <p:strVal val="visible"/>
                                      </p:to>
                                    </p:set>
                                  </p:childTnLst>
                                </p:cTn>
                              </p:par>
                              <p:par>
                                <p:cTn id="478" presetID="1" presetClass="entr" presetSubtype="0" fill="hold" grpId="0" nodeType="withEffect">
                                  <p:stCondLst>
                                    <p:cond delay="0"/>
                                  </p:stCondLst>
                                  <p:childTnLst>
                                    <p:set>
                                      <p:cBhvr>
                                        <p:cTn id="479" dur="1" fill="hold">
                                          <p:stCondLst>
                                            <p:cond delay="0"/>
                                          </p:stCondLst>
                                        </p:cTn>
                                        <p:tgtEl>
                                          <p:spTgt spid="214"/>
                                        </p:tgtEl>
                                        <p:attrNameLst>
                                          <p:attrName>style.visibility</p:attrName>
                                        </p:attrNameLst>
                                      </p:cBhvr>
                                      <p:to>
                                        <p:strVal val="visible"/>
                                      </p:to>
                                    </p:set>
                                  </p:childTnLst>
                                </p:cTn>
                              </p:par>
                              <p:par>
                                <p:cTn id="480" presetID="1" presetClass="entr" presetSubtype="0" fill="hold" grpId="0" nodeType="withEffect">
                                  <p:stCondLst>
                                    <p:cond delay="0"/>
                                  </p:stCondLst>
                                  <p:childTnLst>
                                    <p:set>
                                      <p:cBhvr>
                                        <p:cTn id="481" dur="1" fill="hold">
                                          <p:stCondLst>
                                            <p:cond delay="0"/>
                                          </p:stCondLst>
                                        </p:cTn>
                                        <p:tgtEl>
                                          <p:spTgt spid="37"/>
                                        </p:tgtEl>
                                        <p:attrNameLst>
                                          <p:attrName>style.visibility</p:attrName>
                                        </p:attrNameLst>
                                      </p:cBhvr>
                                      <p:to>
                                        <p:strVal val="visible"/>
                                      </p:to>
                                    </p:set>
                                  </p:childTnLst>
                                </p:cTn>
                              </p:par>
                              <p:par>
                                <p:cTn id="482" presetID="1" presetClass="entr" presetSubtype="0" fill="hold" grpId="0" nodeType="withEffect">
                                  <p:stCondLst>
                                    <p:cond delay="0"/>
                                  </p:stCondLst>
                                  <p:childTnLst>
                                    <p:set>
                                      <p:cBhvr>
                                        <p:cTn id="483" dur="1" fill="hold">
                                          <p:stCondLst>
                                            <p:cond delay="0"/>
                                          </p:stCondLst>
                                        </p:cTn>
                                        <p:tgtEl>
                                          <p:spTgt spid="258"/>
                                        </p:tgtEl>
                                        <p:attrNameLst>
                                          <p:attrName>style.visibility</p:attrName>
                                        </p:attrNameLst>
                                      </p:cBhvr>
                                      <p:to>
                                        <p:strVal val="visible"/>
                                      </p:to>
                                    </p:set>
                                  </p:childTnLst>
                                </p:cTn>
                              </p:par>
                              <p:par>
                                <p:cTn id="484" presetID="1" presetClass="entr" presetSubtype="0" fill="hold" nodeType="withEffect">
                                  <p:stCondLst>
                                    <p:cond delay="0"/>
                                  </p:stCondLst>
                                  <p:childTnLst>
                                    <p:set>
                                      <p:cBhvr>
                                        <p:cTn id="485" dur="1" fill="hold">
                                          <p:stCondLst>
                                            <p:cond delay="0"/>
                                          </p:stCondLst>
                                        </p:cTn>
                                        <p:tgtEl>
                                          <p:spTgt spid="73"/>
                                        </p:tgtEl>
                                        <p:attrNameLst>
                                          <p:attrName>style.visibility</p:attrName>
                                        </p:attrNameLst>
                                      </p:cBhvr>
                                      <p:to>
                                        <p:strVal val="visible"/>
                                      </p:to>
                                    </p:set>
                                  </p:childTnLst>
                                </p:cTn>
                              </p:par>
                            </p:childTnLst>
                          </p:cTn>
                        </p:par>
                      </p:childTnLst>
                    </p:cTn>
                  </p:par>
                  <p:par>
                    <p:cTn id="486" fill="hold">
                      <p:stCondLst>
                        <p:cond delay="indefinite"/>
                      </p:stCondLst>
                      <p:childTnLst>
                        <p:par>
                          <p:cTn id="487" fill="hold">
                            <p:stCondLst>
                              <p:cond delay="0"/>
                            </p:stCondLst>
                            <p:childTnLst>
                              <p:par>
                                <p:cTn id="488" presetID="1" presetClass="entr" presetSubtype="0" fill="hold" grpId="0" nodeType="clickEffect">
                                  <p:stCondLst>
                                    <p:cond delay="0"/>
                                  </p:stCondLst>
                                  <p:childTnLst>
                                    <p:set>
                                      <p:cBhvr>
                                        <p:cTn id="489" dur="1" fill="hold">
                                          <p:stCondLst>
                                            <p:cond delay="0"/>
                                          </p:stCondLst>
                                        </p:cTn>
                                        <p:tgtEl>
                                          <p:spTgt spid="96"/>
                                        </p:tgtEl>
                                        <p:attrNameLst>
                                          <p:attrName>style.visibility</p:attrName>
                                        </p:attrNameLst>
                                      </p:cBhvr>
                                      <p:to>
                                        <p:strVal val="visible"/>
                                      </p:to>
                                    </p:set>
                                  </p:childTnLst>
                                </p:cTn>
                              </p:par>
                              <p:par>
                                <p:cTn id="490" presetID="1" presetClass="entr" presetSubtype="0" fill="hold" grpId="0" nodeType="withEffect">
                                  <p:stCondLst>
                                    <p:cond delay="0"/>
                                  </p:stCondLst>
                                  <p:childTnLst>
                                    <p:set>
                                      <p:cBhvr>
                                        <p:cTn id="491" dur="1" fill="hold">
                                          <p:stCondLst>
                                            <p:cond delay="0"/>
                                          </p:stCondLst>
                                        </p:cTn>
                                        <p:tgtEl>
                                          <p:spTgt spid="109"/>
                                        </p:tgtEl>
                                        <p:attrNameLst>
                                          <p:attrName>style.visibility</p:attrName>
                                        </p:attrNameLst>
                                      </p:cBhvr>
                                      <p:to>
                                        <p:strVal val="visible"/>
                                      </p:to>
                                    </p:set>
                                  </p:childTnLst>
                                </p:cTn>
                              </p:par>
                              <p:par>
                                <p:cTn id="492" presetID="1" presetClass="entr" presetSubtype="0" fill="hold" grpId="0" nodeType="withEffect">
                                  <p:stCondLst>
                                    <p:cond delay="0"/>
                                  </p:stCondLst>
                                  <p:childTnLst>
                                    <p:set>
                                      <p:cBhvr>
                                        <p:cTn id="493" dur="1" fill="hold">
                                          <p:stCondLst>
                                            <p:cond delay="0"/>
                                          </p:stCondLst>
                                        </p:cTn>
                                        <p:tgtEl>
                                          <p:spTgt spid="95"/>
                                        </p:tgtEl>
                                        <p:attrNameLst>
                                          <p:attrName>style.visibility</p:attrName>
                                        </p:attrNameLst>
                                      </p:cBhvr>
                                      <p:to>
                                        <p:strVal val="visible"/>
                                      </p:to>
                                    </p:set>
                                  </p:childTnLst>
                                </p:cTn>
                              </p:par>
                              <p:par>
                                <p:cTn id="494" presetID="1" presetClass="entr" presetSubtype="0" fill="hold" grpId="0" nodeType="withEffect">
                                  <p:stCondLst>
                                    <p:cond delay="0"/>
                                  </p:stCondLst>
                                  <p:childTnLst>
                                    <p:set>
                                      <p:cBhvr>
                                        <p:cTn id="495" dur="1" fill="hold">
                                          <p:stCondLst>
                                            <p:cond delay="0"/>
                                          </p:stCondLst>
                                        </p:cTn>
                                        <p:tgtEl>
                                          <p:spTgt spid="106"/>
                                        </p:tgtEl>
                                        <p:attrNameLst>
                                          <p:attrName>style.visibility</p:attrName>
                                        </p:attrNameLst>
                                      </p:cBhvr>
                                      <p:to>
                                        <p:strVal val="visible"/>
                                      </p:to>
                                    </p:set>
                                  </p:childTnLst>
                                </p:cTn>
                              </p:par>
                              <p:par>
                                <p:cTn id="496" presetID="1" presetClass="entr" presetSubtype="0" fill="hold" grpId="0" nodeType="withEffect">
                                  <p:stCondLst>
                                    <p:cond delay="0"/>
                                  </p:stCondLst>
                                  <p:childTnLst>
                                    <p:set>
                                      <p:cBhvr>
                                        <p:cTn id="497" dur="1" fill="hold">
                                          <p:stCondLst>
                                            <p:cond delay="0"/>
                                          </p:stCondLst>
                                        </p:cTn>
                                        <p:tgtEl>
                                          <p:spTgt spid="108"/>
                                        </p:tgtEl>
                                        <p:attrNameLst>
                                          <p:attrName>style.visibility</p:attrName>
                                        </p:attrNameLst>
                                      </p:cBhvr>
                                      <p:to>
                                        <p:strVal val="visible"/>
                                      </p:to>
                                    </p:set>
                                  </p:childTnLst>
                                </p:cTn>
                              </p:par>
                            </p:childTnLst>
                          </p:cTn>
                        </p:par>
                        <p:par>
                          <p:cTn id="498" fill="hold">
                            <p:stCondLst>
                              <p:cond delay="0"/>
                            </p:stCondLst>
                            <p:childTnLst>
                              <p:par>
                                <p:cTn id="499" presetID="1" presetClass="entr" presetSubtype="0" fill="hold" grpId="0" nodeType="afterEffect">
                                  <p:stCondLst>
                                    <p:cond delay="0"/>
                                  </p:stCondLst>
                                  <p:childTnLst>
                                    <p:set>
                                      <p:cBhvr>
                                        <p:cTn id="500" dur="1" fill="hold">
                                          <p:stCondLst>
                                            <p:cond delay="0"/>
                                          </p:stCondLst>
                                        </p:cTn>
                                        <p:tgtEl>
                                          <p:spTgt spid="103"/>
                                        </p:tgtEl>
                                        <p:attrNameLst>
                                          <p:attrName>style.visibility</p:attrName>
                                        </p:attrNameLst>
                                      </p:cBhvr>
                                      <p:to>
                                        <p:strVal val="visible"/>
                                      </p:to>
                                    </p:set>
                                  </p:childTnLst>
                                </p:cTn>
                              </p:par>
                              <p:par>
                                <p:cTn id="501" presetID="1" presetClass="entr" presetSubtype="0" fill="hold" grpId="0" nodeType="withEffect">
                                  <p:stCondLst>
                                    <p:cond delay="0"/>
                                  </p:stCondLst>
                                  <p:childTnLst>
                                    <p:set>
                                      <p:cBhvr>
                                        <p:cTn id="502" dur="1" fill="hold">
                                          <p:stCondLst>
                                            <p:cond delay="0"/>
                                          </p:stCondLst>
                                        </p:cTn>
                                        <p:tgtEl>
                                          <p:spTgt spid="114"/>
                                        </p:tgtEl>
                                        <p:attrNameLst>
                                          <p:attrName>style.visibility</p:attrName>
                                        </p:attrNameLst>
                                      </p:cBhvr>
                                      <p:to>
                                        <p:strVal val="visible"/>
                                      </p:to>
                                    </p:set>
                                  </p:childTnLst>
                                </p:cTn>
                              </p:par>
                              <p:par>
                                <p:cTn id="503" presetID="1" presetClass="entr" presetSubtype="0" fill="hold" grpId="0" nodeType="withEffect">
                                  <p:stCondLst>
                                    <p:cond delay="0"/>
                                  </p:stCondLst>
                                  <p:childTnLst>
                                    <p:set>
                                      <p:cBhvr>
                                        <p:cTn id="504" dur="1" fill="hold">
                                          <p:stCondLst>
                                            <p:cond delay="0"/>
                                          </p:stCondLst>
                                        </p:cTn>
                                        <p:tgtEl>
                                          <p:spTgt spid="503"/>
                                        </p:tgtEl>
                                        <p:attrNameLst>
                                          <p:attrName>style.visibility</p:attrName>
                                        </p:attrNameLst>
                                      </p:cBhvr>
                                      <p:to>
                                        <p:strVal val="visible"/>
                                      </p:to>
                                    </p:set>
                                  </p:childTnLst>
                                </p:cTn>
                              </p:par>
                              <p:par>
                                <p:cTn id="505" presetID="1" presetClass="entr" presetSubtype="0" fill="hold" grpId="0" nodeType="withEffect">
                                  <p:stCondLst>
                                    <p:cond delay="0"/>
                                  </p:stCondLst>
                                  <p:childTnLst>
                                    <p:set>
                                      <p:cBhvr>
                                        <p:cTn id="506" dur="1" fill="hold">
                                          <p:stCondLst>
                                            <p:cond delay="0"/>
                                          </p:stCondLst>
                                        </p:cTn>
                                        <p:tgtEl>
                                          <p:spTgt spid="59"/>
                                        </p:tgtEl>
                                        <p:attrNameLst>
                                          <p:attrName>style.visibility</p:attrName>
                                        </p:attrNameLst>
                                      </p:cBhvr>
                                      <p:to>
                                        <p:strVal val="visible"/>
                                      </p:to>
                                    </p:set>
                                  </p:childTnLst>
                                </p:cTn>
                              </p:par>
                              <p:par>
                                <p:cTn id="507" presetID="1" presetClass="entr" presetSubtype="0" fill="hold" grpId="0" nodeType="withEffect">
                                  <p:stCondLst>
                                    <p:cond delay="0"/>
                                  </p:stCondLst>
                                  <p:childTnLst>
                                    <p:set>
                                      <p:cBhvr>
                                        <p:cTn id="508" dur="1" fill="hold">
                                          <p:stCondLst>
                                            <p:cond delay="0"/>
                                          </p:stCondLst>
                                        </p:cTn>
                                        <p:tgtEl>
                                          <p:spTgt spid="116"/>
                                        </p:tgtEl>
                                        <p:attrNameLst>
                                          <p:attrName>style.visibility</p:attrName>
                                        </p:attrNameLst>
                                      </p:cBhvr>
                                      <p:to>
                                        <p:strVal val="visible"/>
                                      </p:to>
                                    </p:set>
                                  </p:childTnLst>
                                </p:cTn>
                              </p:par>
                              <p:par>
                                <p:cTn id="509" presetID="1" presetClass="entr" presetSubtype="0" fill="hold" grpId="0" nodeType="withEffect">
                                  <p:stCondLst>
                                    <p:cond delay="0"/>
                                  </p:stCondLst>
                                  <p:childTnLst>
                                    <p:set>
                                      <p:cBhvr>
                                        <p:cTn id="510" dur="1" fill="hold">
                                          <p:stCondLst>
                                            <p:cond delay="0"/>
                                          </p:stCondLst>
                                        </p:cTn>
                                        <p:tgtEl>
                                          <p:spTgt spid="112"/>
                                        </p:tgtEl>
                                        <p:attrNameLst>
                                          <p:attrName>style.visibility</p:attrName>
                                        </p:attrNameLst>
                                      </p:cBhvr>
                                      <p:to>
                                        <p:strVal val="visible"/>
                                      </p:to>
                                    </p:set>
                                  </p:childTnLst>
                                </p:cTn>
                              </p:par>
                            </p:childTnLst>
                          </p:cTn>
                        </p:par>
                        <p:par>
                          <p:cTn id="511" fill="hold">
                            <p:stCondLst>
                              <p:cond delay="0"/>
                            </p:stCondLst>
                            <p:childTnLst>
                              <p:par>
                                <p:cTn id="512" presetID="1" presetClass="entr" presetSubtype="0" fill="hold" grpId="0" nodeType="afterEffect">
                                  <p:stCondLst>
                                    <p:cond delay="0"/>
                                  </p:stCondLst>
                                  <p:childTnLst>
                                    <p:set>
                                      <p:cBhvr>
                                        <p:cTn id="513" dur="1" fill="hold">
                                          <p:stCondLst>
                                            <p:cond delay="0"/>
                                          </p:stCondLst>
                                        </p:cTn>
                                        <p:tgtEl>
                                          <p:spTgt spid="102"/>
                                        </p:tgtEl>
                                        <p:attrNameLst>
                                          <p:attrName>style.visibility</p:attrName>
                                        </p:attrNameLst>
                                      </p:cBhvr>
                                      <p:to>
                                        <p:strVal val="visible"/>
                                      </p:to>
                                    </p:set>
                                  </p:childTnLst>
                                </p:cTn>
                              </p:par>
                              <p:par>
                                <p:cTn id="514" presetID="1" presetClass="entr" presetSubtype="0" fill="hold" grpId="0" nodeType="withEffect">
                                  <p:stCondLst>
                                    <p:cond delay="0"/>
                                  </p:stCondLst>
                                  <p:childTnLst>
                                    <p:set>
                                      <p:cBhvr>
                                        <p:cTn id="515" dur="1" fill="hold">
                                          <p:stCondLst>
                                            <p:cond delay="0"/>
                                          </p:stCondLst>
                                        </p:cTn>
                                        <p:tgtEl>
                                          <p:spTgt spid="111"/>
                                        </p:tgtEl>
                                        <p:attrNameLst>
                                          <p:attrName>style.visibility</p:attrName>
                                        </p:attrNameLst>
                                      </p:cBhvr>
                                      <p:to>
                                        <p:strVal val="visible"/>
                                      </p:to>
                                    </p:set>
                                  </p:childTnLst>
                                </p:cTn>
                              </p:par>
                              <p:par>
                                <p:cTn id="516" presetID="1" presetClass="entr" presetSubtype="0" fill="hold" grpId="0" nodeType="withEffect">
                                  <p:stCondLst>
                                    <p:cond delay="0"/>
                                  </p:stCondLst>
                                  <p:childTnLst>
                                    <p:set>
                                      <p:cBhvr>
                                        <p:cTn id="517" dur="1" fill="hold">
                                          <p:stCondLst>
                                            <p:cond delay="0"/>
                                          </p:stCondLst>
                                        </p:cTn>
                                        <p:tgtEl>
                                          <p:spTgt spid="115"/>
                                        </p:tgtEl>
                                        <p:attrNameLst>
                                          <p:attrName>style.visibility</p:attrName>
                                        </p:attrNameLst>
                                      </p:cBhvr>
                                      <p:to>
                                        <p:strVal val="visible"/>
                                      </p:to>
                                    </p:set>
                                  </p:childTnLst>
                                </p:cTn>
                              </p:par>
                            </p:childTnLst>
                          </p:cTn>
                        </p:par>
                        <p:par>
                          <p:cTn id="518" fill="hold">
                            <p:stCondLst>
                              <p:cond delay="0"/>
                            </p:stCondLst>
                            <p:childTnLst>
                              <p:par>
                                <p:cTn id="519" presetID="1" presetClass="entr" presetSubtype="0" fill="hold" grpId="0" nodeType="afterEffect">
                                  <p:stCondLst>
                                    <p:cond delay="0"/>
                                  </p:stCondLst>
                                  <p:childTnLst>
                                    <p:set>
                                      <p:cBhvr>
                                        <p:cTn id="520" dur="1" fill="hold">
                                          <p:stCondLst>
                                            <p:cond delay="0"/>
                                          </p:stCondLst>
                                        </p:cTn>
                                        <p:tgtEl>
                                          <p:spTgt spid="105"/>
                                        </p:tgtEl>
                                        <p:attrNameLst>
                                          <p:attrName>style.visibility</p:attrName>
                                        </p:attrNameLst>
                                      </p:cBhvr>
                                      <p:to>
                                        <p:strVal val="visible"/>
                                      </p:to>
                                    </p:set>
                                  </p:childTnLst>
                                </p:cTn>
                              </p:par>
                            </p:childTnLst>
                          </p:cTn>
                        </p:par>
                        <p:par>
                          <p:cTn id="521" fill="hold">
                            <p:stCondLst>
                              <p:cond delay="0"/>
                            </p:stCondLst>
                            <p:childTnLst>
                              <p:par>
                                <p:cTn id="522" presetID="1" presetClass="entr" presetSubtype="0" fill="hold" grpId="0" nodeType="afterEffect">
                                  <p:stCondLst>
                                    <p:cond delay="0"/>
                                  </p:stCondLst>
                                  <p:childTnLst>
                                    <p:set>
                                      <p:cBhvr>
                                        <p:cTn id="523" dur="1" fill="hold">
                                          <p:stCondLst>
                                            <p:cond delay="0"/>
                                          </p:stCondLst>
                                        </p:cTn>
                                        <p:tgtEl>
                                          <p:spTgt spid="100"/>
                                        </p:tgtEl>
                                        <p:attrNameLst>
                                          <p:attrName>style.visibility</p:attrName>
                                        </p:attrNameLst>
                                      </p:cBhvr>
                                      <p:to>
                                        <p:strVal val="visible"/>
                                      </p:to>
                                    </p:set>
                                  </p:childTnLst>
                                </p:cTn>
                              </p:par>
                              <p:par>
                                <p:cTn id="524" presetID="1" presetClass="entr" presetSubtype="0" fill="hold" grpId="0" nodeType="withEffect">
                                  <p:stCondLst>
                                    <p:cond delay="0"/>
                                  </p:stCondLst>
                                  <p:childTnLst>
                                    <p:set>
                                      <p:cBhvr>
                                        <p:cTn id="525" dur="1" fill="hold">
                                          <p:stCondLst>
                                            <p:cond delay="0"/>
                                          </p:stCondLst>
                                        </p:cTn>
                                        <p:tgtEl>
                                          <p:spTgt spid="97"/>
                                        </p:tgtEl>
                                        <p:attrNameLst>
                                          <p:attrName>style.visibility</p:attrName>
                                        </p:attrNameLst>
                                      </p:cBhvr>
                                      <p:to>
                                        <p:strVal val="visible"/>
                                      </p:to>
                                    </p:set>
                                  </p:childTnLst>
                                </p:cTn>
                              </p:par>
                            </p:childTnLst>
                          </p:cTn>
                        </p:par>
                      </p:childTnLst>
                    </p:cTn>
                  </p:par>
                  <p:par>
                    <p:cTn id="526" fill="hold">
                      <p:stCondLst>
                        <p:cond delay="indefinite"/>
                      </p:stCondLst>
                      <p:childTnLst>
                        <p:par>
                          <p:cTn id="527" fill="hold">
                            <p:stCondLst>
                              <p:cond delay="0"/>
                            </p:stCondLst>
                            <p:childTnLst>
                              <p:par>
                                <p:cTn id="528" presetID="1" presetClass="entr" presetSubtype="0" fill="hold" grpId="0" nodeType="clickEffect">
                                  <p:stCondLst>
                                    <p:cond delay="0"/>
                                  </p:stCondLst>
                                  <p:childTnLst>
                                    <p:set>
                                      <p:cBhvr>
                                        <p:cTn id="529" dur="1" fill="hold">
                                          <p:stCondLst>
                                            <p:cond delay="0"/>
                                          </p:stCondLst>
                                        </p:cTn>
                                        <p:tgtEl>
                                          <p:spTgt spid="2"/>
                                        </p:tgtEl>
                                        <p:attrNameLst>
                                          <p:attrName>style.visibility</p:attrName>
                                        </p:attrNameLst>
                                      </p:cBhvr>
                                      <p:to>
                                        <p:strVal val="visible"/>
                                      </p:to>
                                    </p:set>
                                  </p:childTnLst>
                                </p:cTn>
                              </p:par>
                              <p:par>
                                <p:cTn id="530" presetID="1" presetClass="entr" presetSubtype="0" fill="hold" grpId="0" nodeType="withEffect">
                                  <p:stCondLst>
                                    <p:cond delay="0"/>
                                  </p:stCondLst>
                                  <p:childTnLst>
                                    <p:set>
                                      <p:cBhvr>
                                        <p:cTn id="531" dur="1" fill="hold">
                                          <p:stCondLst>
                                            <p:cond delay="0"/>
                                          </p:stCondLst>
                                        </p:cTn>
                                        <p:tgtEl>
                                          <p:spTgt spid="29"/>
                                        </p:tgtEl>
                                        <p:attrNameLst>
                                          <p:attrName>style.visibility</p:attrName>
                                        </p:attrNameLst>
                                      </p:cBhvr>
                                      <p:to>
                                        <p:strVal val="visible"/>
                                      </p:to>
                                    </p:set>
                                  </p:childTnLst>
                                </p:cTn>
                              </p:par>
                              <p:par>
                                <p:cTn id="532" presetID="1" presetClass="entr" presetSubtype="0" fill="hold" grpId="0" nodeType="withEffect">
                                  <p:stCondLst>
                                    <p:cond delay="0"/>
                                  </p:stCondLst>
                                  <p:childTnLst>
                                    <p:set>
                                      <p:cBhvr>
                                        <p:cTn id="533" dur="1" fill="hold">
                                          <p:stCondLst>
                                            <p:cond delay="0"/>
                                          </p:stCondLst>
                                        </p:cTn>
                                        <p:tgtEl>
                                          <p:spTgt spid="39"/>
                                        </p:tgtEl>
                                        <p:attrNameLst>
                                          <p:attrName>style.visibility</p:attrName>
                                        </p:attrNameLst>
                                      </p:cBhvr>
                                      <p:to>
                                        <p:strVal val="visible"/>
                                      </p:to>
                                    </p:set>
                                  </p:childTnLst>
                                </p:cTn>
                              </p:par>
                              <p:par>
                                <p:cTn id="534" presetID="1" presetClass="entr" presetSubtype="0" fill="hold" grpId="0" nodeType="withEffect">
                                  <p:stCondLst>
                                    <p:cond delay="0"/>
                                  </p:stCondLst>
                                  <p:childTnLst>
                                    <p:set>
                                      <p:cBhvr>
                                        <p:cTn id="535" dur="1" fill="hold">
                                          <p:stCondLst>
                                            <p:cond delay="0"/>
                                          </p:stCondLst>
                                        </p:cTn>
                                        <p:tgtEl>
                                          <p:spTgt spid="47"/>
                                        </p:tgtEl>
                                        <p:attrNameLst>
                                          <p:attrName>style.visibility</p:attrName>
                                        </p:attrNameLst>
                                      </p:cBhvr>
                                      <p:to>
                                        <p:strVal val="visible"/>
                                      </p:to>
                                    </p:set>
                                  </p:childTnLst>
                                </p:cTn>
                              </p:par>
                              <p:par>
                                <p:cTn id="536" presetID="1" presetClass="entr" presetSubtype="0" fill="hold" grpId="0" nodeType="withEffect">
                                  <p:stCondLst>
                                    <p:cond delay="0"/>
                                  </p:stCondLst>
                                  <p:childTnLst>
                                    <p:set>
                                      <p:cBhvr>
                                        <p:cTn id="537" dur="1" fill="hold">
                                          <p:stCondLst>
                                            <p:cond delay="0"/>
                                          </p:stCondLst>
                                        </p:cTn>
                                        <p:tgtEl>
                                          <p:spTgt spid="48"/>
                                        </p:tgtEl>
                                        <p:attrNameLst>
                                          <p:attrName>style.visibility</p:attrName>
                                        </p:attrNameLst>
                                      </p:cBhvr>
                                      <p:to>
                                        <p:strVal val="visible"/>
                                      </p:to>
                                    </p:set>
                                  </p:childTnLst>
                                </p:cTn>
                              </p:par>
                            </p:childTnLst>
                          </p:cTn>
                        </p:par>
                        <p:par>
                          <p:cTn id="538" fill="hold">
                            <p:stCondLst>
                              <p:cond delay="0"/>
                            </p:stCondLst>
                            <p:childTnLst>
                              <p:par>
                                <p:cTn id="539" presetID="1" presetClass="entr" presetSubtype="0" fill="hold" grpId="0" nodeType="afterEffect">
                                  <p:stCondLst>
                                    <p:cond delay="0"/>
                                  </p:stCondLst>
                                  <p:childTnLst>
                                    <p:set>
                                      <p:cBhvr>
                                        <p:cTn id="540" dur="1" fill="hold">
                                          <p:stCondLst>
                                            <p:cond delay="0"/>
                                          </p:stCondLst>
                                        </p:cTn>
                                        <p:tgtEl>
                                          <p:spTgt spid="54"/>
                                        </p:tgtEl>
                                        <p:attrNameLst>
                                          <p:attrName>style.visibility</p:attrName>
                                        </p:attrNameLst>
                                      </p:cBhvr>
                                      <p:to>
                                        <p:strVal val="visible"/>
                                      </p:to>
                                    </p:set>
                                  </p:childTnLst>
                                </p:cTn>
                              </p:par>
                              <p:par>
                                <p:cTn id="541" presetID="1" presetClass="entr" presetSubtype="0" fill="hold" grpId="0" nodeType="withEffect">
                                  <p:stCondLst>
                                    <p:cond delay="0"/>
                                  </p:stCondLst>
                                  <p:childTnLst>
                                    <p:set>
                                      <p:cBhvr>
                                        <p:cTn id="542" dur="1" fill="hold">
                                          <p:stCondLst>
                                            <p:cond delay="0"/>
                                          </p:stCondLst>
                                        </p:cTn>
                                        <p:tgtEl>
                                          <p:spTgt spid="58"/>
                                        </p:tgtEl>
                                        <p:attrNameLst>
                                          <p:attrName>style.visibility</p:attrName>
                                        </p:attrNameLst>
                                      </p:cBhvr>
                                      <p:to>
                                        <p:strVal val="visible"/>
                                      </p:to>
                                    </p:set>
                                  </p:childTnLst>
                                </p:cTn>
                              </p:par>
                            </p:childTnLst>
                          </p:cTn>
                        </p:par>
                        <p:par>
                          <p:cTn id="543" fill="hold">
                            <p:stCondLst>
                              <p:cond delay="0"/>
                            </p:stCondLst>
                            <p:childTnLst>
                              <p:par>
                                <p:cTn id="544" presetID="1" presetClass="entr" presetSubtype="0" fill="hold" grpId="0" nodeType="afterEffect">
                                  <p:stCondLst>
                                    <p:cond delay="0"/>
                                  </p:stCondLst>
                                  <p:childTnLst>
                                    <p:set>
                                      <p:cBhvr>
                                        <p:cTn id="545" dur="1" fill="hold">
                                          <p:stCondLst>
                                            <p:cond delay="0"/>
                                          </p:stCondLst>
                                        </p:cTn>
                                        <p:tgtEl>
                                          <p:spTgt spid="4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202" grpId="0" animBg="1"/>
      <p:bldP spid="235" grpId="0" animBg="1"/>
      <p:bldP spid="223" grpId="0" animBg="1"/>
      <p:bldP spid="4" grpId="0" animBg="1"/>
      <p:bldP spid="8" grpId="0" animBg="1"/>
      <p:bldP spid="11" grpId="0" animBg="1"/>
      <p:bldP spid="13" grpId="0" animBg="1"/>
      <p:bldP spid="14" grpId="0" animBg="1"/>
      <p:bldP spid="15" grpId="0" animBg="1"/>
      <p:bldP spid="17" grpId="0" animBg="1"/>
      <p:bldP spid="24" grpId="0" animBg="1"/>
      <p:bldP spid="26" grpId="0" animBg="1"/>
      <p:bldP spid="28" grpId="0" animBg="1"/>
      <p:bldP spid="31" grpId="0" animBg="1"/>
      <p:bldP spid="33" grpId="0" animBg="1"/>
      <p:bldP spid="34" grpId="0" animBg="1"/>
      <p:bldP spid="35" grpId="0" animBg="1"/>
      <p:bldP spid="36" grpId="0" animBg="1"/>
      <p:bldP spid="40" grpId="0" animBg="1"/>
      <p:bldP spid="42" grpId="0" animBg="1"/>
      <p:bldP spid="50" grpId="0" animBg="1"/>
      <p:bldP spid="51" grpId="0" animBg="1"/>
      <p:bldP spid="52" grpId="0" animBg="1"/>
      <p:bldP spid="53" grpId="0" animBg="1"/>
      <p:bldP spid="55" grpId="0" animBg="1"/>
      <p:bldP spid="56" grpId="0" animBg="1"/>
      <p:bldP spid="6" grpId="0" animBg="1"/>
      <p:bldP spid="7" grpId="0" animBg="1"/>
      <p:bldP spid="9" grpId="0" animBg="1"/>
      <p:bldP spid="12" grpId="0" animBg="1"/>
      <p:bldP spid="16" grpId="0" animBg="1"/>
      <p:bldP spid="27" grpId="0" animBg="1"/>
      <p:bldP spid="200" grpId="0" animBg="1"/>
      <p:bldP spid="271" grpId="0" animBg="1"/>
      <p:bldP spid="278" grpId="0" animBg="1"/>
      <p:bldP spid="280" grpId="0" animBg="1"/>
      <p:bldP spid="297" grpId="0" animBg="1"/>
      <p:bldP spid="298" grpId="0" animBg="1"/>
      <p:bldP spid="299" grpId="0" animBg="1"/>
      <p:bldP spid="300" grpId="0" animBg="1"/>
      <p:bldP spid="304" grpId="0" animBg="1"/>
      <p:bldP spid="305" grpId="0" animBg="1"/>
      <p:bldP spid="309" grpId="0" animBg="1"/>
      <p:bldP spid="312" grpId="0" animBg="1"/>
      <p:bldP spid="313" grpId="0" animBg="1"/>
      <p:bldP spid="330" grpId="0" animBg="1"/>
      <p:bldP spid="59" grpId="0" animBg="1"/>
      <p:bldP spid="95" grpId="0" animBg="1"/>
      <p:bldP spid="96" grpId="0" animBg="1"/>
      <p:bldP spid="97" grpId="0" animBg="1"/>
      <p:bldP spid="100" grpId="0" animBg="1"/>
      <p:bldP spid="102" grpId="0" animBg="1"/>
      <p:bldP spid="103" grpId="0" animBg="1"/>
      <p:bldP spid="105" grpId="0" animBg="1"/>
      <p:bldP spid="106" grpId="0" animBg="1"/>
      <p:bldP spid="108" grpId="0" animBg="1"/>
      <p:bldP spid="109" grpId="0" animBg="1"/>
      <p:bldP spid="111" grpId="0" animBg="1"/>
      <p:bldP spid="112" grpId="0" animBg="1"/>
      <p:bldP spid="114" grpId="0" animBg="1"/>
      <p:bldP spid="115" grpId="0" animBg="1"/>
      <p:bldP spid="116" grpId="0" animBg="1"/>
      <p:bldP spid="227" grpId="0" animBg="1"/>
      <p:bldP spid="303" grpId="0" animBg="1"/>
      <p:bldP spid="328" grpId="0" animBg="1"/>
      <p:bldP spid="458" grpId="0" animBg="1"/>
      <p:bldP spid="607" grpId="0" animBg="1"/>
      <p:bldP spid="38" grpId="0" animBg="1"/>
      <p:bldP spid="622" grpId="0" animBg="1"/>
      <p:bldP spid="453" grpId="0" animBg="1"/>
      <p:bldP spid="507" grpId="0" animBg="1"/>
      <p:bldP spid="527" grpId="0" animBg="1"/>
      <p:bldP spid="559" grpId="0" animBg="1"/>
      <p:bldP spid="584" grpId="0" animBg="1"/>
      <p:bldP spid="239" grpId="0" animBg="1"/>
      <p:bldP spid="301" grpId="0" animBg="1"/>
      <p:bldP spid="506" grpId="0" animBg="1"/>
      <p:bldP spid="5" grpId="0" animBg="1"/>
      <p:bldP spid="544" grpId="0" animBg="1"/>
      <p:bldP spid="546" grpId="0" animBg="1"/>
      <p:bldP spid="554" grpId="0" animBg="1"/>
      <p:bldP spid="557" grpId="0" animBg="1"/>
      <p:bldP spid="558" grpId="0" animBg="1"/>
      <p:bldP spid="569" grpId="0" animBg="1"/>
      <p:bldP spid="10" grpId="0" animBg="1"/>
      <p:bldP spid="70" grpId="0" animBg="1"/>
      <p:bldP spid="522" grpId="0" animBg="1"/>
      <p:bldP spid="292" grpId="0" animBg="1"/>
      <p:bldP spid="325" grpId="0" animBg="1"/>
      <p:bldP spid="333" grpId="0" animBg="1"/>
      <p:bldP spid="335" grpId="0" animBg="1"/>
      <p:bldP spid="30" grpId="0" animBg="1"/>
      <p:bldP spid="32" grpId="0" animBg="1"/>
      <p:bldP spid="473" grpId="0" animBg="1"/>
      <p:bldP spid="161" grpId="0" animBg="1"/>
      <p:bldP spid="162" grpId="0" animBg="1"/>
      <p:bldP spid="591" grpId="0" animBg="1"/>
      <p:bldP spid="606" grpId="0" animBg="1"/>
      <p:bldP spid="208" grpId="0"/>
      <p:bldP spid="210" grpId="0"/>
      <p:bldP spid="212" grpId="0"/>
      <p:bldP spid="214" grpId="0"/>
      <p:bldP spid="255" grpId="0"/>
      <p:bldP spid="258" grpId="0"/>
      <p:bldP spid="41" grpId="0"/>
      <p:bldP spid="3" grpId="0" animBg="1"/>
      <p:bldP spid="37" grpId="0"/>
      <p:bldP spid="502" grpId="0" animBg="1"/>
      <p:bldP spid="503" grpId="0" animBg="1"/>
      <p:bldP spid="23" grpId="0" animBg="1"/>
      <p:bldP spid="526" grpId="0" animBg="1"/>
      <p:bldP spid="2" grpId="0"/>
      <p:bldP spid="29" grpId="0"/>
      <p:bldP spid="39" grpId="0"/>
      <p:bldP spid="47" grpId="0"/>
      <p:bldP spid="48" grpId="0"/>
      <p:bldP spid="54" grpId="0"/>
      <p:bldP spid="58" grpId="0" animBg="1"/>
      <p:bldP spid="45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9D704D7-37A8-EFAA-7FF4-74E0FE9067FA}"/>
              </a:ext>
            </a:extLst>
          </p:cNvPr>
          <p:cNvPicPr>
            <a:picLocks noChangeAspect="1"/>
          </p:cNvPicPr>
          <p:nvPr/>
        </p:nvPicPr>
        <p:blipFill>
          <a:blip r:embed="rId3"/>
          <a:stretch>
            <a:fillRect/>
          </a:stretch>
        </p:blipFill>
        <p:spPr>
          <a:xfrm>
            <a:off x="2162678" y="1427078"/>
            <a:ext cx="4124872" cy="2851353"/>
          </a:xfrm>
          <a:prstGeom prst="rect">
            <a:avLst/>
          </a:prstGeom>
          <a:effectLst>
            <a:outerShdw blurRad="50800" dist="38100" dir="16200000" rotWithShape="0">
              <a:prstClr val="black">
                <a:alpha val="40000"/>
              </a:prstClr>
            </a:outerShdw>
          </a:effectLst>
        </p:spPr>
      </p:pic>
      <p:sp>
        <p:nvSpPr>
          <p:cNvPr id="3" name="Rectangle 2">
            <a:extLst>
              <a:ext uri="{FF2B5EF4-FFF2-40B4-BE49-F238E27FC236}">
                <a16:creationId xmlns:a16="http://schemas.microsoft.com/office/drawing/2014/main" id="{F2F2C193-8C3C-830E-706B-22A708947C2C}"/>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CA92FFD-7DFF-B08F-EB3C-9B0473454401}"/>
              </a:ext>
            </a:extLst>
          </p:cNvPr>
          <p:cNvSpPr txBox="1"/>
          <p:nvPr/>
        </p:nvSpPr>
        <p:spPr>
          <a:xfrm>
            <a:off x="406820" y="498808"/>
            <a:ext cx="1545538" cy="3346429"/>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As agreed with the MFA, </a:t>
            </a:r>
            <a:r>
              <a:rPr lang="en-GB" sz="1100" b="1" kern="100">
                <a:effectLst/>
                <a:latin typeface="Helvetica" panose="020B0604020202020204" pitchFamily="34" charset="0"/>
                <a:ea typeface="Aptos" panose="020B0004020202020204" pitchFamily="34" charset="0"/>
                <a:cs typeface="Helvetica" panose="020B0604020202020204" pitchFamily="34" charset="0"/>
              </a:rPr>
              <a:t>Protection</a:t>
            </a:r>
            <a:r>
              <a:rPr lang="en-GB" sz="1100" b="1" kern="100">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becomes the entry pillar.</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GB" sz="1100" b="1" kern="100">
                <a:latin typeface="Helvetica" panose="020B0604020202020204" pitchFamily="34" charset="0"/>
                <a:ea typeface="Aptos" panose="020B0004020202020204" pitchFamily="34" charset="0"/>
                <a:cs typeface="Helvetica" panose="020B0604020202020204" pitchFamily="34" charset="0"/>
              </a:rPr>
              <a:t>education</a:t>
            </a:r>
            <a:r>
              <a:rPr lang="en-GB" sz="1100" kern="10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GB" sz="1100" b="1" kern="100">
                <a:latin typeface="Helvetica" panose="020B0604020202020204" pitchFamily="34" charset="0"/>
                <a:ea typeface="Aptos" panose="020B0004020202020204" pitchFamily="34" charset="0"/>
                <a:cs typeface="Helvetica" panose="020B0604020202020204" pitchFamily="34" charset="0"/>
              </a:rPr>
              <a:t>job</a:t>
            </a:r>
            <a:r>
              <a:rPr lang="en-GB" sz="1100" kern="100">
                <a:latin typeface="Helvetica" panose="020B0604020202020204" pitchFamily="34" charset="0"/>
                <a:ea typeface="Aptos" panose="020B0004020202020204" pitchFamily="34" charset="0"/>
                <a:cs typeface="Helvetica" panose="020B0604020202020204" pitchFamily="34" charset="0"/>
              </a:rPr>
              <a:t> market (</a:t>
            </a:r>
            <a:r>
              <a:rPr lang="en-GB" sz="1100" b="1" kern="100">
                <a:latin typeface="Helvetica" panose="020B0604020202020204" pitchFamily="34" charset="0"/>
                <a:ea typeface="Aptos" panose="020B0004020202020204" pitchFamily="34" charset="0"/>
                <a:cs typeface="Helvetica" panose="020B0604020202020204" pitchFamily="34" charset="0"/>
              </a:rPr>
              <a:t>infrastructure</a:t>
            </a:r>
            <a:r>
              <a:rPr lang="en-GB" sz="1100" kern="10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GB"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053BF0DA-4BF5-9024-86E5-2656F7905B25}"/>
              </a:ext>
            </a:extLst>
          </p:cNvPr>
          <p:cNvSpPr txBox="1"/>
          <p:nvPr/>
        </p:nvSpPr>
        <p:spPr>
          <a:xfrm>
            <a:off x="393986" y="5032494"/>
            <a:ext cx="3121108" cy="1256241"/>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Only the </a:t>
            </a:r>
            <a:r>
              <a:rPr lang="en-GB" sz="1100" b="1" kern="100">
                <a:latin typeface="Helvetica" panose="020B0604020202020204" pitchFamily="34" charset="0"/>
                <a:ea typeface="Aptos" panose="020B0004020202020204" pitchFamily="34" charset="0"/>
                <a:cs typeface="Helvetica" panose="020B0604020202020204" pitchFamily="34" charset="0"/>
              </a:rPr>
              <a:t>Mid-Term Outcomes indicators </a:t>
            </a:r>
            <a:r>
              <a:rPr lang="en-GB" sz="1100" kern="10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GB" sz="900" kern="10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900" kern="10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FR" sz="9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5FACD13A-5CAE-2970-2F2D-0CBB5ECD1355}"/>
              </a:ext>
            </a:extLst>
          </p:cNvPr>
          <p:cNvSpPr/>
          <p:nvPr/>
        </p:nvSpPr>
        <p:spPr>
          <a:xfrm>
            <a:off x="0" y="-1"/>
            <a:ext cx="310178" cy="6787597"/>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D9B2111A-7032-6441-19E1-100660CBA7D3}"/>
              </a:ext>
            </a:extLst>
          </p:cNvPr>
          <p:cNvSpPr txBox="1"/>
          <p:nvPr/>
        </p:nvSpPr>
        <p:spPr>
          <a:xfrm>
            <a:off x="4070000" y="5008378"/>
            <a:ext cx="2534087" cy="1347164"/>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Most of t</a:t>
            </a:r>
            <a:r>
              <a:rPr lang="en-GB" sz="1100" kern="100">
                <a:effectLst/>
                <a:latin typeface="Helvetica" panose="020B0604020202020204" pitchFamily="34" charset="0"/>
                <a:ea typeface="Aptos" panose="020B0004020202020204" pitchFamily="34" charset="0"/>
                <a:cs typeface="Helvetica" panose="020B0604020202020204" pitchFamily="34" charset="0"/>
              </a:rPr>
              <a:t>he indicators of </a:t>
            </a:r>
            <a:r>
              <a:rPr lang="en-GB" sz="1100" b="1" kern="100">
                <a:effectLst/>
                <a:latin typeface="Helvetica" panose="020B0604020202020204" pitchFamily="34" charset="0"/>
                <a:ea typeface="Aptos" panose="020B0004020202020204" pitchFamily="34" charset="0"/>
                <a:cs typeface="Helvetica" panose="020B0604020202020204" pitchFamily="34" charset="0"/>
              </a:rPr>
              <a:t>section 5 and 6 </a:t>
            </a:r>
            <a:r>
              <a:rPr lang="en-GB" sz="1100" kern="100">
                <a:effectLst/>
                <a:latin typeface="Helvetica" panose="020B0604020202020204" pitchFamily="34" charset="0"/>
                <a:ea typeface="Aptos" panose="020B0004020202020204" pitchFamily="34" charset="0"/>
                <a:cs typeface="Helvetica" panose="020B0604020202020204" pitchFamily="34" charset="0"/>
              </a:rPr>
              <a:t>of the </a:t>
            </a:r>
            <a:r>
              <a:rPr lang="en-GB" sz="1100" kern="100">
                <a:latin typeface="Helvetica" panose="020B0604020202020204" pitchFamily="34" charset="0"/>
                <a:ea typeface="Aptos" panose="020B0004020202020204" pitchFamily="34" charset="0"/>
                <a:cs typeface="Helvetica" panose="020B0604020202020204" pitchFamily="34" charset="0"/>
              </a:rPr>
              <a:t>Multi Annual Mid-term Outcome Indicators </a:t>
            </a:r>
            <a:r>
              <a:rPr lang="en-GB" sz="1100" kern="100">
                <a:effectLst/>
                <a:latin typeface="Helvetica" panose="020B0604020202020204" pitchFamily="34" charset="0"/>
                <a:ea typeface="Aptos" panose="020B0004020202020204" pitchFamily="34" charset="0"/>
                <a:cs typeface="Helvetica" panose="020B0604020202020204" pitchFamily="34" charset="0"/>
              </a:rPr>
              <a:t>(SYSTEMS CHANGE and NWOW and Cross-cutting indicators) seem like strategies indicators (enablers rather than results).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NOTES</a:t>
            </a:r>
          </a:p>
        </p:txBody>
      </p:sp>
      <p:sp>
        <p:nvSpPr>
          <p:cNvPr id="21" name="TextBox 20">
            <a:extLst>
              <a:ext uri="{FF2B5EF4-FFF2-40B4-BE49-F238E27FC236}">
                <a16:creationId xmlns:a16="http://schemas.microsoft.com/office/drawing/2014/main" id="{C24B684A-FDDC-1438-41DA-0D648CD95E71}"/>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98A03452-F0EC-F1E7-E48E-39D8E677A0CB}"/>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3" name="Freeform 22">
            <a:extLst>
              <a:ext uri="{FF2B5EF4-FFF2-40B4-BE49-F238E27FC236}">
                <a16:creationId xmlns:a16="http://schemas.microsoft.com/office/drawing/2014/main" id="{836228F6-D15A-83C3-3903-BD7EEA43ECE6}"/>
              </a:ext>
            </a:extLst>
          </p:cNvPr>
          <p:cNvSpPr/>
          <p:nvPr/>
        </p:nvSpPr>
        <p:spPr>
          <a:xfrm rot="19737320" flipH="1">
            <a:off x="2089365" y="798352"/>
            <a:ext cx="45719" cy="133299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A0AB5BF-67C3-E7FA-A993-3272F2B0C4F1}"/>
              </a:ext>
            </a:extLst>
          </p:cNvPr>
          <p:cNvSpPr txBox="1"/>
          <p:nvPr/>
        </p:nvSpPr>
        <p:spPr>
          <a:xfrm>
            <a:off x="7102669" y="2102614"/>
            <a:ext cx="2823440" cy="1166025"/>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There are numerous actual connections between pillars that are not reflected in the Global ToC diagram but they are reflected in the IF. </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connecting results across pillars.</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55A8E0ED-AF5A-6E4A-0053-B61D48E305D0}"/>
              </a:ext>
            </a:extLst>
          </p:cNvPr>
          <p:cNvSpPr/>
          <p:nvPr/>
        </p:nvSpPr>
        <p:spPr>
          <a:xfrm>
            <a:off x="4384635" y="30457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7" name="Oval 26">
            <a:extLst>
              <a:ext uri="{FF2B5EF4-FFF2-40B4-BE49-F238E27FC236}">
                <a16:creationId xmlns:a16="http://schemas.microsoft.com/office/drawing/2014/main" id="{AC45485D-334D-1C78-05DC-E4E92EEB67B8}"/>
              </a:ext>
            </a:extLst>
          </p:cNvPr>
          <p:cNvSpPr/>
          <p:nvPr/>
        </p:nvSpPr>
        <p:spPr>
          <a:xfrm>
            <a:off x="6965936" y="120401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28" name="Freeform 27">
            <a:extLst>
              <a:ext uri="{FF2B5EF4-FFF2-40B4-BE49-F238E27FC236}">
                <a16:creationId xmlns:a16="http://schemas.microsoft.com/office/drawing/2014/main" id="{F5949BD6-2963-6483-ABA4-760821F41F56}"/>
              </a:ext>
            </a:extLst>
          </p:cNvPr>
          <p:cNvSpPr/>
          <p:nvPr/>
        </p:nvSpPr>
        <p:spPr>
          <a:xfrm rot="1420350">
            <a:off x="3970408" y="362646"/>
            <a:ext cx="199185" cy="12694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11CC5299-2E0A-6363-FBD4-78CA5359B86E}"/>
              </a:ext>
            </a:extLst>
          </p:cNvPr>
          <p:cNvSpPr txBox="1"/>
          <p:nvPr/>
        </p:nvSpPr>
        <p:spPr>
          <a:xfrm>
            <a:off x="4562216" y="258924"/>
            <a:ext cx="5345372" cy="984885"/>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Within the high-level results, Inclusion comes first, to reduce vulnerability and increase resilience, to promote self-reliance.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79D9F404-E4F9-BBAA-E234-31E8C4439F03}"/>
              </a:ext>
            </a:extLst>
          </p:cNvPr>
          <p:cNvSpPr txBox="1"/>
          <p:nvPr/>
        </p:nvSpPr>
        <p:spPr>
          <a:xfrm>
            <a:off x="7112088" y="1174933"/>
            <a:ext cx="2693571" cy="803746"/>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Additional mid-level goals</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goals (not numbered) were added as intermediate steps to explain the cause-effect logic.</a:t>
            </a:r>
            <a:endParaRPr lang="en-FR" sz="1100" kern="100">
              <a:latin typeface="Helvetica" panose="020B0604020202020204" pitchFamily="34" charset="0"/>
              <a:ea typeface="Aptos" panose="020B0004020202020204" pitchFamily="34" charset="0"/>
              <a:cs typeface="Helvetica" panose="020B0604020202020204" pitchFamily="34" charset="0"/>
            </a:endParaRPr>
          </a:p>
        </p:txBody>
      </p:sp>
      <p:sp>
        <p:nvSpPr>
          <p:cNvPr id="17" name="Oval 16">
            <a:extLst>
              <a:ext uri="{FF2B5EF4-FFF2-40B4-BE49-F238E27FC236}">
                <a16:creationId xmlns:a16="http://schemas.microsoft.com/office/drawing/2014/main" id="{8100D479-812B-A824-D2D8-302A8051B55D}"/>
              </a:ext>
            </a:extLst>
          </p:cNvPr>
          <p:cNvSpPr/>
          <p:nvPr/>
        </p:nvSpPr>
        <p:spPr>
          <a:xfrm>
            <a:off x="6970958" y="213885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4</a:t>
            </a:r>
          </a:p>
        </p:txBody>
      </p:sp>
      <p:sp>
        <p:nvSpPr>
          <p:cNvPr id="30" name="TextBox 29">
            <a:extLst>
              <a:ext uri="{FF2B5EF4-FFF2-40B4-BE49-F238E27FC236}">
                <a16:creationId xmlns:a16="http://schemas.microsoft.com/office/drawing/2014/main" id="{055B7C9A-6F59-8151-D389-26D6E8934B0B}"/>
              </a:ext>
            </a:extLst>
          </p:cNvPr>
          <p:cNvSpPr txBox="1"/>
          <p:nvPr/>
        </p:nvSpPr>
        <p:spPr>
          <a:xfrm>
            <a:off x="378941" y="3933279"/>
            <a:ext cx="1844130" cy="629339"/>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 4 </a:t>
            </a:r>
          </a:p>
          <a:p>
            <a:pPr lvl="0">
              <a:lnSpc>
                <a:spcPct val="107000"/>
              </a:lnSpc>
            </a:pPr>
            <a:r>
              <a:rPr lang="en-GB" sz="1100" kern="100">
                <a:latin typeface="Helvetica" panose="020B0604020202020204" pitchFamily="34" charset="0"/>
              </a:rPr>
              <a:t>Is cross-cutting and linked to all others three pillars.</a:t>
            </a:r>
          </a:p>
        </p:txBody>
      </p:sp>
      <p:sp>
        <p:nvSpPr>
          <p:cNvPr id="5" name="Freeform 4">
            <a:extLst>
              <a:ext uri="{FF2B5EF4-FFF2-40B4-BE49-F238E27FC236}">
                <a16:creationId xmlns:a16="http://schemas.microsoft.com/office/drawing/2014/main" id="{321E84EA-2833-D24D-D2CB-14260B2740E8}"/>
              </a:ext>
            </a:extLst>
          </p:cNvPr>
          <p:cNvSpPr/>
          <p:nvPr/>
        </p:nvSpPr>
        <p:spPr>
          <a:xfrm rot="15546144">
            <a:off x="3624785" y="2577132"/>
            <a:ext cx="321718" cy="345320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reeform 5">
            <a:extLst>
              <a:ext uri="{FF2B5EF4-FFF2-40B4-BE49-F238E27FC236}">
                <a16:creationId xmlns:a16="http://schemas.microsoft.com/office/drawing/2014/main" id="{DC72AE9D-C298-DC76-DC92-9D8527A4AEA0}"/>
              </a:ext>
            </a:extLst>
          </p:cNvPr>
          <p:cNvSpPr/>
          <p:nvPr/>
        </p:nvSpPr>
        <p:spPr>
          <a:xfrm rot="5400000">
            <a:off x="5339574" y="245777"/>
            <a:ext cx="495167" cy="2757556"/>
          </a:xfrm>
          <a:custGeom>
            <a:avLst/>
            <a:gdLst>
              <a:gd name="connsiteX0" fmla="*/ 838371 w 838371"/>
              <a:gd name="connsiteY0" fmla="*/ 0 h 3375378"/>
              <a:gd name="connsiteX1" fmla="*/ 2993 w 838371"/>
              <a:gd name="connsiteY1" fmla="*/ 1151466 h 3375378"/>
              <a:gd name="connsiteX2" fmla="*/ 612593 w 838371"/>
              <a:gd name="connsiteY2" fmla="*/ 3375378 h 3375378"/>
              <a:gd name="connsiteX0" fmla="*/ 2142627 w 2142627"/>
              <a:gd name="connsiteY0" fmla="*/ 0 h 3375378"/>
              <a:gd name="connsiteX1" fmla="*/ 641 w 2142627"/>
              <a:gd name="connsiteY1" fmla="*/ 303843 h 3375378"/>
              <a:gd name="connsiteX2" fmla="*/ 1916849 w 2142627"/>
              <a:gd name="connsiteY2" fmla="*/ 3375378 h 3375378"/>
              <a:gd name="connsiteX0" fmla="*/ 641 w 1916848"/>
              <a:gd name="connsiteY0" fmla="*/ -1 h 3071534"/>
              <a:gd name="connsiteX1" fmla="*/ 1916849 w 1916848"/>
              <a:gd name="connsiteY1" fmla="*/ 3071534 h 3071534"/>
            </a:gdLst>
            <a:ahLst/>
            <a:cxnLst>
              <a:cxn ang="0">
                <a:pos x="connsiteX0" y="connsiteY0"/>
              </a:cxn>
              <a:cxn ang="0">
                <a:pos x="connsiteX1" y="connsiteY1"/>
              </a:cxn>
            </a:cxnLst>
            <a:rect l="l" t="t" r="r" b="b"/>
            <a:pathLst>
              <a:path w="1916848" h="3071534">
                <a:moveTo>
                  <a:pt x="641" y="-1"/>
                </a:moveTo>
                <a:cubicBezTo>
                  <a:pt x="-36989" y="562562"/>
                  <a:pt x="1593234" y="2240859"/>
                  <a:pt x="1916849" y="3071534"/>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reeform 6">
            <a:extLst>
              <a:ext uri="{FF2B5EF4-FFF2-40B4-BE49-F238E27FC236}">
                <a16:creationId xmlns:a16="http://schemas.microsoft.com/office/drawing/2014/main" id="{6658B7B6-8F39-3A53-3613-52589D38DA5C}"/>
              </a:ext>
            </a:extLst>
          </p:cNvPr>
          <p:cNvSpPr/>
          <p:nvPr/>
        </p:nvSpPr>
        <p:spPr>
          <a:xfrm rot="5582010">
            <a:off x="5142570" y="261686"/>
            <a:ext cx="196422" cy="3633033"/>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EC091A96-4FFA-DAF7-5A5C-444168DDACB0}"/>
              </a:ext>
            </a:extLst>
          </p:cNvPr>
          <p:cNvSpPr txBox="1"/>
          <p:nvPr/>
        </p:nvSpPr>
        <p:spPr>
          <a:xfrm>
            <a:off x="7112088" y="3461891"/>
            <a:ext cx="2673775" cy="803746"/>
          </a:xfrm>
          <a:prstGeom prst="rect">
            <a:avLst/>
          </a:prstGeom>
          <a:noFill/>
        </p:spPr>
        <p:txBody>
          <a:bodyPr wrap="square">
            <a:spAutoFit/>
          </a:bodyPr>
          <a:lstStyle/>
          <a:p>
            <a:pPr lvl="0">
              <a:lnSpc>
                <a:spcPct val="107000"/>
              </a:lnSpc>
            </a:pPr>
            <a:r>
              <a:rPr lang="en-GB"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Jordan’s MACP</a:t>
            </a:r>
          </a:p>
          <a:p>
            <a:pPr lvl="0">
              <a:lnSpc>
                <a:spcPct val="107000"/>
              </a:lnSpc>
            </a:pPr>
            <a:r>
              <a:rPr lang="en-GB" sz="1100" kern="100" dirty="0">
                <a:latin typeface="Helvetica" panose="020B0604020202020204" pitchFamily="34" charset="0"/>
                <a:ea typeface="Aptos" panose="020B0004020202020204" pitchFamily="34" charset="0"/>
                <a:cs typeface="Helvetica" panose="020B0604020202020204" pitchFamily="34" charset="0"/>
              </a:rPr>
              <a:t>Some pillars </a:t>
            </a:r>
            <a:r>
              <a:rPr lang="en-GB" sz="1100" kern="100">
                <a:latin typeface="Helvetica" panose="020B0604020202020204" pitchFamily="34" charset="0"/>
                <a:ea typeface="Aptos" panose="020B0004020202020204" pitchFamily="34" charset="0"/>
                <a:cs typeface="Helvetica" panose="020B0604020202020204" pitchFamily="34" charset="0"/>
              </a:rPr>
              <a:t>have outputs; </a:t>
            </a:r>
            <a:r>
              <a:rPr lang="en-GB" sz="1100" kern="100" dirty="0">
                <a:latin typeface="Helvetica" panose="020B0604020202020204" pitchFamily="34" charset="0"/>
                <a:ea typeface="Aptos" panose="020B0004020202020204" pitchFamily="34" charset="0"/>
                <a:cs typeface="Helvetica" panose="020B0604020202020204" pitchFamily="34" charset="0"/>
              </a:rPr>
              <a:t>others just lists of actions/results (that we have grouped in “outputs”). </a:t>
            </a:r>
            <a:endParaRPr lang="en-FR"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16" name="Oval 15">
            <a:extLst>
              <a:ext uri="{FF2B5EF4-FFF2-40B4-BE49-F238E27FC236}">
                <a16:creationId xmlns:a16="http://schemas.microsoft.com/office/drawing/2014/main" id="{CA1533F2-9EB4-7C4B-068F-0B1D2A384C2D}"/>
              </a:ext>
            </a:extLst>
          </p:cNvPr>
          <p:cNvSpPr/>
          <p:nvPr/>
        </p:nvSpPr>
        <p:spPr>
          <a:xfrm>
            <a:off x="6965936" y="3486835"/>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5</a:t>
            </a:r>
          </a:p>
        </p:txBody>
      </p:sp>
      <p:sp>
        <p:nvSpPr>
          <p:cNvPr id="19" name="Freeform 4">
            <a:extLst>
              <a:ext uri="{FF2B5EF4-FFF2-40B4-BE49-F238E27FC236}">
                <a16:creationId xmlns:a16="http://schemas.microsoft.com/office/drawing/2014/main" id="{941CBBF3-45E5-7783-7F84-2C6A3264A9B7}"/>
              </a:ext>
            </a:extLst>
          </p:cNvPr>
          <p:cNvSpPr/>
          <p:nvPr/>
        </p:nvSpPr>
        <p:spPr>
          <a:xfrm rot="6019936">
            <a:off x="6068024" y="2503026"/>
            <a:ext cx="321718" cy="1620838"/>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FC166D26-F8E7-2696-E339-908C412B3D10}"/>
              </a:ext>
            </a:extLst>
          </p:cNvPr>
          <p:cNvSpPr/>
          <p:nvPr/>
        </p:nvSpPr>
        <p:spPr>
          <a:xfrm>
            <a:off x="-8295" y="6409408"/>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07F72F55-BB7F-9D6B-1EBA-1196CBAD654C}"/>
              </a:ext>
            </a:extLst>
          </p:cNvPr>
          <p:cNvSpPr txBox="1"/>
          <p:nvPr/>
        </p:nvSpPr>
        <p:spPr>
          <a:xfrm>
            <a:off x="19836" y="6482833"/>
            <a:ext cx="601679" cy="298800"/>
          </a:xfrm>
          <a:prstGeom prst="rect">
            <a:avLst/>
          </a:prstGeom>
          <a:noFill/>
        </p:spPr>
        <p:txBody>
          <a:bodyPr wrap="square" lIns="0" tIns="0" rIns="0" bIns="0" anchor="t">
            <a:spAutoFit/>
          </a:bodyPr>
          <a:lstStyle/>
          <a:p>
            <a:pPr algn="ctr"/>
            <a:r>
              <a:rPr lang="en-US" sz="571">
                <a:latin typeface="Helvetica" panose="020B0604020202020204" pitchFamily="34" charset="0"/>
                <a:cs typeface="Helvetica" panose="020B0604020202020204" pitchFamily="34" charset="0"/>
              </a:rPr>
              <a:t>PROSPECTS </a:t>
            </a:r>
            <a:r>
              <a:rPr lang="en-US" sz="800" b="1">
                <a:latin typeface="Helvetica" panose="020B0604020202020204" pitchFamily="34" charset="0"/>
                <a:cs typeface="Helvetica" panose="020B0604020202020204" pitchFamily="34" charset="0"/>
              </a:rPr>
              <a:t>JORDAN</a:t>
            </a:r>
            <a:endParaRPr lang="en-US" sz="571" b="1">
              <a:latin typeface="Helvetica" panose="020B0604020202020204" pitchFamily="34" charset="0"/>
              <a:cs typeface="Helvetica" panose="020B0604020202020204" pitchFamily="34" charset="0"/>
            </a:endParaRPr>
          </a:p>
          <a:p>
            <a:pPr algn="ctr"/>
            <a:r>
              <a:rPr lang="en-US" sz="571">
                <a:latin typeface="Helvetica" panose="020B0604020202020204" pitchFamily="34" charset="0"/>
                <a:cs typeface="Helvetica" panose="020B0604020202020204" pitchFamily="34" charset="0"/>
              </a:rPr>
              <a:t>May 2025</a:t>
            </a:r>
          </a:p>
        </p:txBody>
      </p:sp>
      <p:sp>
        <p:nvSpPr>
          <p:cNvPr id="20" name="TextBox 19">
            <a:extLst>
              <a:ext uri="{FF2B5EF4-FFF2-40B4-BE49-F238E27FC236}">
                <a16:creationId xmlns:a16="http://schemas.microsoft.com/office/drawing/2014/main" id="{F1189C52-F0A8-8A18-8084-B48BDD31FBA4}"/>
              </a:ext>
            </a:extLst>
          </p:cNvPr>
          <p:cNvSpPr txBox="1"/>
          <p:nvPr/>
        </p:nvSpPr>
        <p:spPr>
          <a:xfrm>
            <a:off x="6662057" y="5250557"/>
            <a:ext cx="3130768" cy="674287"/>
          </a:xfrm>
          <a:prstGeom prst="rect">
            <a:avLst/>
          </a:prstGeom>
          <a:noFill/>
        </p:spPr>
        <p:txBody>
          <a:bodyPr wrap="square">
            <a:spAutoFit/>
          </a:bodyPr>
          <a:lstStyle>
            <a:defPPr>
              <a:defRPr lang="en-US"/>
            </a:defPPr>
            <a:lvl1pPr lvl="0">
              <a:lnSpc>
                <a:spcPct val="107000"/>
              </a:lnSpc>
              <a:defRPr sz="900" kern="100">
                <a:solidFill>
                  <a:schemeClr val="tx1">
                    <a:lumMod val="65000"/>
                    <a:lumOff val="35000"/>
                  </a:schemeClr>
                </a:solidFill>
                <a:latin typeface="Helvetica" panose="020B0604020202020204" pitchFamily="34" charset="0"/>
                <a:ea typeface="Aptos" panose="020B0004020202020204" pitchFamily="34" charset="0"/>
                <a:cs typeface="Helvetica" panose="020B0604020202020204" pitchFamily="34" charset="0"/>
              </a:defRPr>
            </a:lvl1pPr>
          </a:lstStyle>
          <a:p>
            <a:r>
              <a:rPr lang="en-GB"/>
              <a:t>Other comments:</a:t>
            </a:r>
          </a:p>
          <a:p>
            <a:r>
              <a:rPr lang="en-GB"/>
              <a:t>Policy matrix does not include expected deadlines (-)</a:t>
            </a:r>
          </a:p>
          <a:p>
            <a:r>
              <a:rPr lang="en-GB"/>
              <a:t>Policy matrix includes more strategies than results (-)</a:t>
            </a:r>
          </a:p>
          <a:p>
            <a:r>
              <a:rPr lang="en-GB"/>
              <a:t>Indirect links among pillars are observed</a:t>
            </a:r>
          </a:p>
        </p:txBody>
      </p:sp>
    </p:spTree>
    <p:extLst>
      <p:ext uri="{BB962C8B-B14F-4D97-AF65-F5344CB8AC3E}">
        <p14:creationId xmlns:p14="http://schemas.microsoft.com/office/powerpoint/2010/main" val="64971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8"/>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10" grpId="0"/>
      <p:bldP spid="21" grpId="0" animBg="1"/>
      <p:bldP spid="22" grpId="0" animBg="1"/>
      <p:bldP spid="23" grpId="0" animBg="1"/>
      <p:bldP spid="24" grpId="0"/>
      <p:bldP spid="25" grpId="0" animBg="1"/>
      <p:bldP spid="27" grpId="0" animBg="1"/>
      <p:bldP spid="28" grpId="0" animBg="1"/>
      <p:bldP spid="14" grpId="0"/>
      <p:bldP spid="15" grpId="0"/>
      <p:bldP spid="17" grpId="0" animBg="1"/>
      <p:bldP spid="30" grpId="0"/>
      <p:bldP spid="5" grpId="0" animBg="1"/>
      <p:bldP spid="6" grpId="0" animBg="1"/>
      <p:bldP spid="7" grpId="0" animBg="1"/>
      <p:bldP spid="11" grpId="0"/>
      <p:bldP spid="16" grpId="0" animBg="1"/>
      <p:bldP spid="19"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2F2C193-8C3C-830E-706B-22A708947C2C}"/>
              </a:ext>
            </a:extLst>
          </p:cNvPr>
          <p:cNvSpPr/>
          <p:nvPr/>
        </p:nvSpPr>
        <p:spPr>
          <a:xfrm>
            <a:off x="238897" y="4575582"/>
            <a:ext cx="9668691" cy="19658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CA92FFD-7DFF-B08F-EB3C-9B0473454401}"/>
              </a:ext>
            </a:extLst>
          </p:cNvPr>
          <p:cNvSpPr txBox="1"/>
          <p:nvPr/>
        </p:nvSpPr>
        <p:spPr>
          <a:xfrm>
            <a:off x="568366" y="486381"/>
            <a:ext cx="2327234" cy="1890582"/>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Shared understanding</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overall picture of how PROSPECTS work at different levels </a:t>
            </a:r>
            <a:r>
              <a:rPr lang="en-GB" sz="1100" kern="100">
                <a:latin typeface="Helvetica" panose="020B0604020202020204" pitchFamily="34" charset="0"/>
                <a:ea typeface="Aptos" panose="020B0004020202020204" pitchFamily="34" charset="0"/>
                <a:cs typeface="Helvetica" panose="020B0604020202020204" pitchFamily="34" charset="0"/>
              </a:rPr>
              <a:t>will contribute to developing a clear and shared understanding of PROSPECTS within UNICEF, across sectors and partners, aligning expectations and roles between them and clarifying vision and strategies.</a:t>
            </a: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556465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PRACTICAL USES OF THE INTEGRATED FRAMEWORK</a:t>
            </a:r>
          </a:p>
        </p:txBody>
      </p:sp>
      <p:sp>
        <p:nvSpPr>
          <p:cNvPr id="22" name="Oval 21">
            <a:extLst>
              <a:ext uri="{FF2B5EF4-FFF2-40B4-BE49-F238E27FC236}">
                <a16:creationId xmlns:a16="http://schemas.microsoft.com/office/drawing/2014/main" id="{98A03452-F0EC-F1E7-E48E-39D8E677A0CB}"/>
              </a:ext>
            </a:extLst>
          </p:cNvPr>
          <p:cNvSpPr/>
          <p:nvPr/>
        </p:nvSpPr>
        <p:spPr>
          <a:xfrm>
            <a:off x="401619"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5" name="Oval 24">
            <a:extLst>
              <a:ext uri="{FF2B5EF4-FFF2-40B4-BE49-F238E27FC236}">
                <a16:creationId xmlns:a16="http://schemas.microsoft.com/office/drawing/2014/main" id="{55A8E0ED-AF5A-6E4A-0053-B61D48E305D0}"/>
              </a:ext>
            </a:extLst>
          </p:cNvPr>
          <p:cNvSpPr/>
          <p:nvPr/>
        </p:nvSpPr>
        <p:spPr>
          <a:xfrm>
            <a:off x="401619" y="2408448"/>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3EA2A29A-AC79-7809-518A-8C3F1784DA19}"/>
              </a:ext>
            </a:extLst>
          </p:cNvPr>
          <p:cNvSpPr txBox="1"/>
          <p:nvPr/>
        </p:nvSpPr>
        <p:spPr>
          <a:xfrm>
            <a:off x="7396051" y="463434"/>
            <a:ext cx="2563993" cy="1528303"/>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Spot implementation bottlenecks and/or </a:t>
            </a: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key </a:t>
            </a: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enablers</a:t>
            </a:r>
          </a:p>
          <a:p>
            <a:pPr lvl="0">
              <a:lnSpc>
                <a:spcPct val="107000"/>
              </a:lnSpc>
            </a:pPr>
            <a:r>
              <a:rPr lang="en-US" sz="1100" kern="100">
                <a:latin typeface="Helvetica" panose="020B0604020202020204" pitchFamily="34" charset="0"/>
                <a:ea typeface="Aptos" panose="020B0004020202020204" pitchFamily="34" charset="0"/>
                <a:cs typeface="Helvetica" panose="020B0604020202020204" pitchFamily="34" charset="0"/>
              </a:rPr>
              <a:t>The framework adopts a bottom-up approach, and implementers can pinpoint areas of interest and then work backwards to identify potential bottlenecks or opportunities to optimize achievements.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AC45485D-334D-1C78-05DC-E4E92EEB67B8}"/>
              </a:ext>
            </a:extLst>
          </p:cNvPr>
          <p:cNvSpPr/>
          <p:nvPr/>
        </p:nvSpPr>
        <p:spPr>
          <a:xfrm>
            <a:off x="7184272" y="2291487"/>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5</a:t>
            </a:r>
          </a:p>
        </p:txBody>
      </p:sp>
      <p:sp>
        <p:nvSpPr>
          <p:cNvPr id="14" name="TextBox 13">
            <a:extLst>
              <a:ext uri="{FF2B5EF4-FFF2-40B4-BE49-F238E27FC236}">
                <a16:creationId xmlns:a16="http://schemas.microsoft.com/office/drawing/2014/main" id="{2459C24A-87F3-0B60-12F5-BEE475CE2DA1}"/>
              </a:ext>
            </a:extLst>
          </p:cNvPr>
          <p:cNvSpPr txBox="1"/>
          <p:nvPr/>
        </p:nvSpPr>
        <p:spPr>
          <a:xfrm>
            <a:off x="549291" y="4078079"/>
            <a:ext cx="2206314" cy="1347164"/>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Coordination &amp; collaboration</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latin typeface="Helvetica" panose="020B0604020202020204" pitchFamily="34" charset="0"/>
                <a:cs typeface="Helvetica" panose="020B0604020202020204" pitchFamily="34" charset="0"/>
              </a:rPr>
              <a:t>The framework </a:t>
            </a:r>
            <a:r>
              <a:rPr lang="en-US" sz="1100" kern="100">
                <a:latin typeface="Helvetica" panose="020B0604020202020204" pitchFamily="34" charset="0"/>
                <a:cs typeface="Helvetica" panose="020B0604020202020204" pitchFamily="34" charset="0"/>
              </a:rPr>
              <a:t>can help ensure that interventions are well-coordinated and aligned with overarching goals, while also aiding in identifying opportunities for collaboration.</a:t>
            </a:r>
            <a:endParaRPr lang="en-GB" sz="1100" kern="100">
              <a:latin typeface="Helvetica" panose="020B0604020202020204" pitchFamily="34" charset="0"/>
              <a:cs typeface="Helvetica" panose="020B0604020202020204" pitchFamily="34" charset="0"/>
            </a:endParaRPr>
          </a:p>
        </p:txBody>
      </p:sp>
      <p:sp>
        <p:nvSpPr>
          <p:cNvPr id="17" name="Oval 16">
            <a:extLst>
              <a:ext uri="{FF2B5EF4-FFF2-40B4-BE49-F238E27FC236}">
                <a16:creationId xmlns:a16="http://schemas.microsoft.com/office/drawing/2014/main" id="{E3A0DB62-E355-3573-4A98-378ACE26EFBA}"/>
              </a:ext>
            </a:extLst>
          </p:cNvPr>
          <p:cNvSpPr/>
          <p:nvPr/>
        </p:nvSpPr>
        <p:spPr>
          <a:xfrm>
            <a:off x="7181246"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4</a:t>
            </a:r>
          </a:p>
        </p:txBody>
      </p:sp>
      <p:sp>
        <p:nvSpPr>
          <p:cNvPr id="18" name="TextBox 17">
            <a:extLst>
              <a:ext uri="{FF2B5EF4-FFF2-40B4-BE49-F238E27FC236}">
                <a16:creationId xmlns:a16="http://schemas.microsoft.com/office/drawing/2014/main" id="{7D450014-2590-5CCB-13DF-AF03151A3F8C}"/>
              </a:ext>
            </a:extLst>
          </p:cNvPr>
          <p:cNvSpPr txBox="1"/>
          <p:nvPr/>
        </p:nvSpPr>
        <p:spPr>
          <a:xfrm>
            <a:off x="994144" y="5586434"/>
            <a:ext cx="8399721" cy="923330"/>
          </a:xfrm>
          <a:prstGeom prst="rect">
            <a:avLst/>
          </a:prstGeom>
          <a:noFill/>
        </p:spPr>
        <p:txBody>
          <a:bodyPr wrap="square" rtlCol="0">
            <a:spAutoFit/>
          </a:bodyPr>
          <a:lstStyle/>
          <a:p>
            <a:pPr algn="ctr"/>
            <a:r>
              <a:rPr lang="en-US"/>
              <a:t>“The integrated framework is designed not only as a conceptual tool to interrogate and possibly refine the design of PROSPECTS, but also as a practical framework that can be applied at various levels.”</a:t>
            </a:r>
            <a:endParaRPr lang="en-US" i="1">
              <a:solidFill>
                <a:schemeClr val="bg1"/>
              </a:solidFill>
            </a:endParaRPr>
          </a:p>
        </p:txBody>
      </p:sp>
      <p:sp>
        <p:nvSpPr>
          <p:cNvPr id="30" name="Oval 29">
            <a:extLst>
              <a:ext uri="{FF2B5EF4-FFF2-40B4-BE49-F238E27FC236}">
                <a16:creationId xmlns:a16="http://schemas.microsoft.com/office/drawing/2014/main" id="{20B62EE8-7F2C-F74A-DE11-01193299E35D}"/>
              </a:ext>
            </a:extLst>
          </p:cNvPr>
          <p:cNvSpPr/>
          <p:nvPr/>
        </p:nvSpPr>
        <p:spPr>
          <a:xfrm>
            <a:off x="381105" y="4106410"/>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31" name="TextBox 30">
            <a:extLst>
              <a:ext uri="{FF2B5EF4-FFF2-40B4-BE49-F238E27FC236}">
                <a16:creationId xmlns:a16="http://schemas.microsoft.com/office/drawing/2014/main" id="{016BCCCE-588C-DF93-FFA2-5E05D284DBE0}"/>
              </a:ext>
            </a:extLst>
          </p:cNvPr>
          <p:cNvSpPr txBox="1"/>
          <p:nvPr/>
        </p:nvSpPr>
        <p:spPr>
          <a:xfrm>
            <a:off x="7366940" y="4111073"/>
            <a:ext cx="2388432" cy="1347164"/>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Communication</a:t>
            </a:r>
          </a:p>
          <a:p>
            <a:pPr>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The framework can be used to communicate </a:t>
            </a:r>
            <a:r>
              <a:rPr lang="en-US" sz="1100" kern="100">
                <a:latin typeface="Helvetica" panose="020B0604020202020204" pitchFamily="34" charset="0"/>
                <a:ea typeface="Aptos" panose="020B0004020202020204" pitchFamily="34" charset="0"/>
                <a:cs typeface="Helvetica" panose="020B0604020202020204" pitchFamily="34" charset="0"/>
              </a:rPr>
              <a:t>the complex logic and strategy of PROSPECTS to diverse audiences, including donors, partners and beneficiaries.</a:t>
            </a:r>
            <a:endParaRPr lang="en-US" sz="1100" kern="100">
              <a:latin typeface="Helvetica" panose="020B0604020202020204" pitchFamily="34" charset="0"/>
              <a:ea typeface="Aptos" panose="020B0004020202020204" pitchFamily="34" charset="0"/>
              <a:cs typeface="Helvetica" panose="020B0604020202020204" pitchFamily="34" charset="0"/>
              <a:hlinkClick r:id="rId3">
                <a:extLst>
                  <a:ext uri="{A12FA001-AC4F-418D-AE19-62706E023703}">
                    <ahyp:hlinkClr xmlns:ahyp="http://schemas.microsoft.com/office/drawing/2018/hyperlinkcolor" val="tx"/>
                  </a:ext>
                </a:extLst>
              </a:hlinkClick>
            </a:endParaRPr>
          </a:p>
          <a:p>
            <a:pPr lvl="0">
              <a:lnSpc>
                <a:spcPct val="107000"/>
              </a:lnSpc>
            </a:pP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32" name="Oval 31">
            <a:extLst>
              <a:ext uri="{FF2B5EF4-FFF2-40B4-BE49-F238E27FC236}">
                <a16:creationId xmlns:a16="http://schemas.microsoft.com/office/drawing/2014/main" id="{AE39CCDC-D359-E217-F144-A7F54BB45735}"/>
              </a:ext>
            </a:extLst>
          </p:cNvPr>
          <p:cNvSpPr/>
          <p:nvPr/>
        </p:nvSpPr>
        <p:spPr>
          <a:xfrm>
            <a:off x="7181246" y="4165414"/>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6</a:t>
            </a:r>
          </a:p>
        </p:txBody>
      </p:sp>
      <p:sp>
        <p:nvSpPr>
          <p:cNvPr id="33" name="TextBox 32">
            <a:extLst>
              <a:ext uri="{FF2B5EF4-FFF2-40B4-BE49-F238E27FC236}">
                <a16:creationId xmlns:a16="http://schemas.microsoft.com/office/drawing/2014/main" id="{D07FB631-D371-2601-AB0E-7CAAF5B3384A}"/>
              </a:ext>
            </a:extLst>
          </p:cNvPr>
          <p:cNvSpPr txBox="1"/>
          <p:nvPr/>
        </p:nvSpPr>
        <p:spPr>
          <a:xfrm>
            <a:off x="546315" y="2378315"/>
            <a:ext cx="2043772" cy="1709442"/>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Adaptive Management &amp; learning</a:t>
            </a:r>
          </a:p>
          <a:p>
            <a:pPr lvl="0">
              <a:lnSpc>
                <a:spcPct val="107000"/>
              </a:lnSpc>
            </a:pPr>
            <a:r>
              <a:rPr lang="en-GB" sz="1100" kern="100">
                <a:latin typeface="Helvetica" panose="020B0604020202020204" pitchFamily="34" charset="0"/>
                <a:cs typeface="Helvetica" panose="020B0604020202020204" pitchFamily="34" charset="0"/>
              </a:rPr>
              <a:t>The framework is a tool </a:t>
            </a:r>
            <a:r>
              <a:rPr lang="en-US" sz="1100" kern="100">
                <a:latin typeface="Helvetica" panose="020B0604020202020204" pitchFamily="34" charset="0"/>
                <a:cs typeface="Helvetica" panose="020B0604020202020204" pitchFamily="34" charset="0"/>
              </a:rPr>
              <a:t>for continuous learning and adaptation. It allows teams to  test their assumptions and make evidence-based adjustments to their strategies and resource allocation.</a:t>
            </a:r>
            <a:endParaRPr lang="en-GB" sz="1100" kern="100">
              <a:latin typeface="Helvetica" panose="020B0604020202020204" pitchFamily="34" charset="0"/>
              <a:cs typeface="Helvetica" panose="020B0604020202020204" pitchFamily="34" charset="0"/>
            </a:endParaRPr>
          </a:p>
        </p:txBody>
      </p:sp>
      <p:sp>
        <p:nvSpPr>
          <p:cNvPr id="34" name="TextBox 33">
            <a:extLst>
              <a:ext uri="{FF2B5EF4-FFF2-40B4-BE49-F238E27FC236}">
                <a16:creationId xmlns:a16="http://schemas.microsoft.com/office/drawing/2014/main" id="{DA0AB5BF-67C3-E7FA-A993-3272F2B0C4F1}"/>
              </a:ext>
            </a:extLst>
          </p:cNvPr>
          <p:cNvSpPr txBox="1"/>
          <p:nvPr/>
        </p:nvSpPr>
        <p:spPr>
          <a:xfrm>
            <a:off x="7396051" y="2238327"/>
            <a:ext cx="2407168" cy="1890582"/>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Enhance monitoring and evaluation</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 framework </a:t>
            </a:r>
            <a:r>
              <a:rPr lang="en-US" sz="1100" kern="100">
                <a:latin typeface="Helvetica" panose="020B0604020202020204" pitchFamily="34" charset="0"/>
                <a:ea typeface="Aptos" panose="020B0004020202020204" pitchFamily="34" charset="0"/>
                <a:cs typeface="Helvetica" panose="020B0604020202020204" pitchFamily="34" charset="0"/>
              </a:rPr>
              <a:t>helps prioritize what to measure by clearly outlining the interconnections between results and the overall line of sight. It can also support contribution analysis by illustrating how programme activities are expected to contribute to overarching goals.</a:t>
            </a:r>
            <a:endParaRPr lang="en-GB" sz="1100" kern="100">
              <a:effectLst/>
              <a:latin typeface="Helvetica" panose="020B0604020202020204" pitchFamily="34" charset="0"/>
              <a:ea typeface="Aptos" panose="020B0004020202020204" pitchFamily="34" charset="0"/>
              <a:cs typeface="Helvetica" panose="020B0604020202020204" pitchFamily="34" charset="0"/>
            </a:endParaRPr>
          </a:p>
        </p:txBody>
      </p:sp>
      <p:pic>
        <p:nvPicPr>
          <p:cNvPr id="4" name="Picture 3">
            <a:extLst>
              <a:ext uri="{FF2B5EF4-FFF2-40B4-BE49-F238E27FC236}">
                <a16:creationId xmlns:a16="http://schemas.microsoft.com/office/drawing/2014/main" id="{368E2356-5CF7-58F2-8E74-EFBE0E7F6085}"/>
              </a:ext>
            </a:extLst>
          </p:cNvPr>
          <p:cNvPicPr>
            <a:picLocks noChangeAspect="1"/>
          </p:cNvPicPr>
          <p:nvPr/>
        </p:nvPicPr>
        <p:blipFill>
          <a:blip r:embed="rId4"/>
          <a:stretch>
            <a:fillRect/>
          </a:stretch>
        </p:blipFill>
        <p:spPr>
          <a:xfrm>
            <a:off x="2835992" y="1594900"/>
            <a:ext cx="4124872" cy="2851353"/>
          </a:xfrm>
          <a:prstGeom prst="rect">
            <a:avLst/>
          </a:prstGeom>
          <a:effectLst>
            <a:outerShdw blurRad="50800" dist="38100" dir="16200000" rotWithShape="0">
              <a:prstClr val="black">
                <a:alpha val="40000"/>
              </a:prstClr>
            </a:outerShdw>
          </a:effectLst>
        </p:spPr>
      </p:pic>
    </p:spTree>
    <p:extLst>
      <p:ext uri="{BB962C8B-B14F-4D97-AF65-F5344CB8AC3E}">
        <p14:creationId xmlns:p14="http://schemas.microsoft.com/office/powerpoint/2010/main" val="33591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animBg="1"/>
      <p:bldP spid="25" grpId="0" animBg="1"/>
      <p:bldP spid="26" grpId="0"/>
      <p:bldP spid="27" grpId="0" animBg="1"/>
      <p:bldP spid="14" grpId="0"/>
      <p:bldP spid="17" grpId="0" animBg="1"/>
      <p:bldP spid="30" grpId="0" animBg="1"/>
      <p:bldP spid="31" grpId="0"/>
      <p:bldP spid="32" grpId="0" animBg="1"/>
      <p:bldP spid="33"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F25A6-3F3B-EA6C-CAFE-650C51635A48}"/>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A5FC1872-A94A-B8BB-8029-58D24DA29C8A}"/>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DF581F55-C8B4-ACD4-F020-685ABFCFB890}"/>
              </a:ext>
            </a:extLst>
          </p:cNvPr>
          <p:cNvSpPr txBox="1"/>
          <p:nvPr/>
        </p:nvSpPr>
        <p:spPr>
          <a:xfrm>
            <a:off x="406820" y="498808"/>
            <a:ext cx="1545538" cy="3346429"/>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As agreed with the MFA, </a:t>
            </a:r>
            <a:r>
              <a:rPr lang="en-GB" sz="1100" b="1" kern="100">
                <a:effectLst/>
                <a:latin typeface="Helvetica" panose="020B0604020202020204" pitchFamily="34" charset="0"/>
                <a:ea typeface="Aptos" panose="020B0004020202020204" pitchFamily="34" charset="0"/>
                <a:cs typeface="Helvetica" panose="020B0604020202020204" pitchFamily="34" charset="0"/>
              </a:rPr>
              <a:t>Protection</a:t>
            </a:r>
            <a:r>
              <a:rPr lang="en-GB" sz="1100" b="1" kern="100">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becomes the entry pillar.</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GB" sz="1100" b="1" kern="100">
                <a:latin typeface="Helvetica" panose="020B0604020202020204" pitchFamily="34" charset="0"/>
                <a:ea typeface="Aptos" panose="020B0004020202020204" pitchFamily="34" charset="0"/>
                <a:cs typeface="Helvetica" panose="020B0604020202020204" pitchFamily="34" charset="0"/>
              </a:rPr>
              <a:t>education</a:t>
            </a:r>
            <a:r>
              <a:rPr lang="en-GB" sz="1100" kern="10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GB" sz="1100" b="1" kern="100">
                <a:latin typeface="Helvetica" panose="020B0604020202020204" pitchFamily="34" charset="0"/>
                <a:ea typeface="Aptos" panose="020B0004020202020204" pitchFamily="34" charset="0"/>
                <a:cs typeface="Helvetica" panose="020B0604020202020204" pitchFamily="34" charset="0"/>
              </a:rPr>
              <a:t>job</a:t>
            </a:r>
            <a:r>
              <a:rPr lang="en-GB" sz="1100" kern="100">
                <a:latin typeface="Helvetica" panose="020B0604020202020204" pitchFamily="34" charset="0"/>
                <a:ea typeface="Aptos" panose="020B0004020202020204" pitchFamily="34" charset="0"/>
                <a:cs typeface="Helvetica" panose="020B0604020202020204" pitchFamily="34" charset="0"/>
              </a:rPr>
              <a:t> market (</a:t>
            </a:r>
            <a:r>
              <a:rPr lang="en-GB" sz="1100" b="1" kern="100">
                <a:latin typeface="Helvetica" panose="020B0604020202020204" pitchFamily="34" charset="0"/>
                <a:ea typeface="Aptos" panose="020B0004020202020204" pitchFamily="34" charset="0"/>
                <a:cs typeface="Helvetica" panose="020B0604020202020204" pitchFamily="34" charset="0"/>
              </a:rPr>
              <a:t>infrastructure</a:t>
            </a:r>
            <a:r>
              <a:rPr lang="en-GB" sz="1100" kern="10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GB"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998F33A9-2842-9090-4042-DE43FD5A660F}"/>
              </a:ext>
            </a:extLst>
          </p:cNvPr>
          <p:cNvSpPr txBox="1"/>
          <p:nvPr/>
        </p:nvSpPr>
        <p:spPr>
          <a:xfrm>
            <a:off x="754206" y="5227857"/>
            <a:ext cx="4199588" cy="926985"/>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Only the </a:t>
            </a:r>
            <a:r>
              <a:rPr lang="en-GB" sz="1100" b="1" kern="100">
                <a:latin typeface="Helvetica" panose="020B0604020202020204" pitchFamily="34" charset="0"/>
                <a:ea typeface="Aptos" panose="020B0004020202020204" pitchFamily="34" charset="0"/>
                <a:cs typeface="Helvetica" panose="020B0604020202020204" pitchFamily="34" charset="0"/>
              </a:rPr>
              <a:t>Mid-Term Outcomes indicators </a:t>
            </a:r>
            <a:r>
              <a:rPr lang="en-GB" sz="1100" kern="10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GB" sz="900" kern="10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900" kern="10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FR" sz="9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FC286004-9CF5-35D7-44F9-D05008E2ABA8}"/>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5EC549DC-0458-3D3E-0588-B925DE759E25}"/>
              </a:ext>
            </a:extLst>
          </p:cNvPr>
          <p:cNvSpPr txBox="1"/>
          <p:nvPr/>
        </p:nvSpPr>
        <p:spPr>
          <a:xfrm>
            <a:off x="5549350" y="5227857"/>
            <a:ext cx="3273551" cy="810543"/>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Most of t</a:t>
            </a:r>
            <a:r>
              <a:rPr lang="en-GB" sz="1100" kern="100">
                <a:effectLst/>
                <a:latin typeface="Helvetica" panose="020B0604020202020204" pitchFamily="34" charset="0"/>
                <a:ea typeface="Aptos" panose="020B0004020202020204" pitchFamily="34" charset="0"/>
                <a:cs typeface="Helvetica" panose="020B0604020202020204" pitchFamily="34" charset="0"/>
              </a:rPr>
              <a:t>he indicators of </a:t>
            </a:r>
            <a:r>
              <a:rPr lang="en-GB" sz="1100" b="1" kern="100">
                <a:effectLst/>
                <a:latin typeface="Helvetica" panose="020B0604020202020204" pitchFamily="34" charset="0"/>
                <a:ea typeface="Aptos" panose="020B0004020202020204" pitchFamily="34" charset="0"/>
                <a:cs typeface="Helvetica" panose="020B0604020202020204" pitchFamily="34" charset="0"/>
              </a:rPr>
              <a:t>section 5 and 6 </a:t>
            </a:r>
            <a:r>
              <a:rPr lang="en-GB" sz="1100" kern="100">
                <a:effectLst/>
                <a:latin typeface="Helvetica" panose="020B0604020202020204" pitchFamily="34" charset="0"/>
                <a:ea typeface="Aptos" panose="020B0004020202020204" pitchFamily="34" charset="0"/>
                <a:cs typeface="Helvetica" panose="020B0604020202020204" pitchFamily="34" charset="0"/>
              </a:rPr>
              <a:t>of the framework (SYSTEMS CHANGE and NWOW and Cross-cutting indicators) seem like strategies indicators (enablers rather than results).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3" name="TextBox 12">
            <a:extLst>
              <a:ext uri="{FF2B5EF4-FFF2-40B4-BE49-F238E27FC236}">
                <a16:creationId xmlns:a16="http://schemas.microsoft.com/office/drawing/2014/main" id="{9517FE28-5CA0-592A-6842-06A15E02CD9A}"/>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ASSESSMENT OF THE FRAMEWORK</a:t>
            </a:r>
          </a:p>
        </p:txBody>
      </p:sp>
      <p:pic>
        <p:nvPicPr>
          <p:cNvPr id="20" name="Picture 19">
            <a:extLst>
              <a:ext uri="{FF2B5EF4-FFF2-40B4-BE49-F238E27FC236}">
                <a16:creationId xmlns:a16="http://schemas.microsoft.com/office/drawing/2014/main" id="{7190B0E6-826D-FE23-B80D-9871D2B85186}"/>
              </a:ext>
            </a:extLst>
          </p:cNvPr>
          <p:cNvPicPr>
            <a:picLocks noChangeAspect="1"/>
          </p:cNvPicPr>
          <p:nvPr/>
        </p:nvPicPr>
        <p:blipFill>
          <a:blip r:embed="rId3"/>
          <a:stretch>
            <a:fillRect/>
          </a:stretch>
        </p:blipFill>
        <p:spPr>
          <a:xfrm>
            <a:off x="2776036" y="1399607"/>
            <a:ext cx="4219124" cy="2915523"/>
          </a:xfrm>
          <a:prstGeom prst="rect">
            <a:avLst/>
          </a:prstGeom>
          <a:ln>
            <a:noFill/>
          </a:ln>
          <a:effectLst>
            <a:outerShdw blurRad="292100" dist="139700" dir="2700000" algn="tl" rotWithShape="0">
              <a:srgbClr val="333333">
                <a:alpha val="65000"/>
              </a:srgbClr>
            </a:outerShdw>
          </a:effectLst>
        </p:spPr>
      </p:pic>
      <p:sp>
        <p:nvSpPr>
          <p:cNvPr id="21" name="TextBox 20">
            <a:extLst>
              <a:ext uri="{FF2B5EF4-FFF2-40B4-BE49-F238E27FC236}">
                <a16:creationId xmlns:a16="http://schemas.microsoft.com/office/drawing/2014/main" id="{F3C89608-EBEE-413A-2C55-85FA3F6445C7}"/>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B693E9B5-2C5A-2576-B5AF-19DAB89A1FFE}"/>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3" name="Freeform 22">
            <a:extLst>
              <a:ext uri="{FF2B5EF4-FFF2-40B4-BE49-F238E27FC236}">
                <a16:creationId xmlns:a16="http://schemas.microsoft.com/office/drawing/2014/main" id="{F213AC3E-308C-3999-140F-321EFBD55CA4}"/>
              </a:ext>
            </a:extLst>
          </p:cNvPr>
          <p:cNvSpPr/>
          <p:nvPr/>
        </p:nvSpPr>
        <p:spPr>
          <a:xfrm rot="18641404" flipH="1">
            <a:off x="2374060" y="360645"/>
            <a:ext cx="508766" cy="216134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B38C0871-D1EE-2601-B13C-D15D47C01B86}"/>
              </a:ext>
            </a:extLst>
          </p:cNvPr>
          <p:cNvSpPr txBox="1"/>
          <p:nvPr/>
        </p:nvSpPr>
        <p:spPr>
          <a:xfrm>
            <a:off x="7078723" y="3561819"/>
            <a:ext cx="2673775" cy="1172757"/>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There are numerous connections between pillars that are not reflected in the Global </a:t>
            </a:r>
            <a:r>
              <a:rPr lang="en-GB" sz="1100" kern="100" err="1">
                <a:effectLst/>
                <a:latin typeface="Helvetica" panose="020B0604020202020204" pitchFamily="34" charset="0"/>
                <a:ea typeface="Aptos" panose="020B0004020202020204" pitchFamily="34" charset="0"/>
                <a:cs typeface="Helvetica" panose="020B0604020202020204" pitchFamily="34" charset="0"/>
              </a:rPr>
              <a:t>ToC</a:t>
            </a:r>
            <a:r>
              <a:rPr lang="en-GB" sz="1100" kern="100">
                <a:effectLst/>
                <a:latin typeface="Helvetica" panose="020B0604020202020204" pitchFamily="34" charset="0"/>
                <a:ea typeface="Aptos" panose="020B0004020202020204" pitchFamily="34" charset="0"/>
                <a:cs typeface="Helvetica" panose="020B0604020202020204" pitchFamily="34" charset="0"/>
              </a:rPr>
              <a:t> diagram.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between connecting results across pillars.</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FDA7048B-A1A9-9688-613D-8C4F2A9AFAB8}"/>
              </a:ext>
            </a:extLst>
          </p:cNvPr>
          <p:cNvSpPr/>
          <p:nvPr/>
        </p:nvSpPr>
        <p:spPr>
          <a:xfrm>
            <a:off x="4384635" y="30457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E8AEF17E-640E-83EB-64B5-D7564B5420AE}"/>
              </a:ext>
            </a:extLst>
          </p:cNvPr>
          <p:cNvSpPr txBox="1"/>
          <p:nvPr/>
        </p:nvSpPr>
        <p:spPr>
          <a:xfrm>
            <a:off x="7390205" y="1389022"/>
            <a:ext cx="2335975" cy="1172757"/>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Kenya’s MACP</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pillars have outputs, others just lists of actions/results (that have been group in “outputs”). Policy is clearly embedded, beyond the Policy matrixes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FB98A81E-5B23-422F-BD75-A4C127FB7953}"/>
              </a:ext>
            </a:extLst>
          </p:cNvPr>
          <p:cNvSpPr/>
          <p:nvPr/>
        </p:nvSpPr>
        <p:spPr>
          <a:xfrm>
            <a:off x="7244609" y="1451955"/>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28" name="Freeform 27">
            <a:extLst>
              <a:ext uri="{FF2B5EF4-FFF2-40B4-BE49-F238E27FC236}">
                <a16:creationId xmlns:a16="http://schemas.microsoft.com/office/drawing/2014/main" id="{3C13CB80-1DF7-18B5-A790-B5AD8D2A0920}"/>
              </a:ext>
            </a:extLst>
          </p:cNvPr>
          <p:cNvSpPr/>
          <p:nvPr/>
        </p:nvSpPr>
        <p:spPr>
          <a:xfrm rot="1420350">
            <a:off x="3970408" y="362646"/>
            <a:ext cx="199185" cy="12694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FBF473B8-6BF2-32AD-CDDF-0770404F7684}"/>
              </a:ext>
            </a:extLst>
          </p:cNvPr>
          <p:cNvSpPr/>
          <p:nvPr/>
        </p:nvSpPr>
        <p:spPr>
          <a:xfrm>
            <a:off x="3875314" y="2551741"/>
            <a:ext cx="357052"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AC693527-113A-DCE5-3EB3-2BFC2EFB8743}"/>
              </a:ext>
            </a:extLst>
          </p:cNvPr>
          <p:cNvSpPr/>
          <p:nvPr/>
        </p:nvSpPr>
        <p:spPr>
          <a:xfrm>
            <a:off x="4665794" y="2726804"/>
            <a:ext cx="288000"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8F2562A-2F45-DB27-21D6-30313CD5FD03}"/>
              </a:ext>
            </a:extLst>
          </p:cNvPr>
          <p:cNvSpPr/>
          <p:nvPr/>
        </p:nvSpPr>
        <p:spPr>
          <a:xfrm>
            <a:off x="4418216" y="2380640"/>
            <a:ext cx="288000" cy="216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D1F02783-48E7-6A92-5967-51E8185802A8}"/>
              </a:ext>
            </a:extLst>
          </p:cNvPr>
          <p:cNvSpPr/>
          <p:nvPr/>
        </p:nvSpPr>
        <p:spPr>
          <a:xfrm>
            <a:off x="3701265" y="2019667"/>
            <a:ext cx="252000" cy="180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reeform 10">
            <a:extLst>
              <a:ext uri="{FF2B5EF4-FFF2-40B4-BE49-F238E27FC236}">
                <a16:creationId xmlns:a16="http://schemas.microsoft.com/office/drawing/2014/main" id="{AE98BF90-15DE-B0BB-D37B-C703F24AB325}"/>
              </a:ext>
            </a:extLst>
          </p:cNvPr>
          <p:cNvSpPr/>
          <p:nvPr/>
        </p:nvSpPr>
        <p:spPr>
          <a:xfrm rot="4540127">
            <a:off x="5884716" y="1389906"/>
            <a:ext cx="286567" cy="225189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reeform 11">
            <a:extLst>
              <a:ext uri="{FF2B5EF4-FFF2-40B4-BE49-F238E27FC236}">
                <a16:creationId xmlns:a16="http://schemas.microsoft.com/office/drawing/2014/main" id="{9D4A9065-BB44-F8C1-BCEA-661CEB0B92C0}"/>
              </a:ext>
            </a:extLst>
          </p:cNvPr>
          <p:cNvSpPr/>
          <p:nvPr/>
        </p:nvSpPr>
        <p:spPr>
          <a:xfrm rot="5083381">
            <a:off x="5772816" y="1099563"/>
            <a:ext cx="286567" cy="244358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81ED959A-DA8D-2BBF-36E7-568BFD91A187}"/>
              </a:ext>
            </a:extLst>
          </p:cNvPr>
          <p:cNvSpPr txBox="1"/>
          <p:nvPr/>
        </p:nvSpPr>
        <p:spPr>
          <a:xfrm>
            <a:off x="4562216" y="258924"/>
            <a:ext cx="3997414" cy="99161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Within the high level results, Inclusion comes first, to reduce vulnerability and increase resilience, to promote self-reliance.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45BD5195-062F-B42D-D864-D553113E0C0F}"/>
              </a:ext>
            </a:extLst>
          </p:cNvPr>
          <p:cNvSpPr txBox="1"/>
          <p:nvPr/>
        </p:nvSpPr>
        <p:spPr>
          <a:xfrm>
            <a:off x="7062559" y="2536059"/>
            <a:ext cx="2868090" cy="99161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Titles in the Policy matrix</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key results appear in the milestones grouping (ex. Inclusion in national education, inclusion in GBV mechanisms, access to asylum procedures, etc.)</a:t>
            </a:r>
            <a:endParaRPr lang="en-FR" sz="1100" kern="100">
              <a:latin typeface="Helvetica" panose="020B0604020202020204" pitchFamily="34" charset="0"/>
              <a:ea typeface="Aptos" panose="020B0004020202020204" pitchFamily="34" charset="0"/>
              <a:cs typeface="Helvetica" panose="020B0604020202020204" pitchFamily="34" charset="0"/>
            </a:endParaRPr>
          </a:p>
        </p:txBody>
      </p:sp>
      <p:sp>
        <p:nvSpPr>
          <p:cNvPr id="16" name="Rectangle 15">
            <a:extLst>
              <a:ext uri="{FF2B5EF4-FFF2-40B4-BE49-F238E27FC236}">
                <a16:creationId xmlns:a16="http://schemas.microsoft.com/office/drawing/2014/main" id="{D5BA610A-A56D-15E9-000E-A9F78BBE85EA}"/>
              </a:ext>
            </a:extLst>
          </p:cNvPr>
          <p:cNvSpPr/>
          <p:nvPr/>
        </p:nvSpPr>
        <p:spPr>
          <a:xfrm>
            <a:off x="0" y="0"/>
            <a:ext cx="9907588" cy="6840538"/>
          </a:xfrm>
          <a:prstGeom prst="rect">
            <a:avLst/>
          </a:prstGeom>
          <a:solidFill>
            <a:srgbClr val="15A6E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000"/>
              <a:t>Annexes</a:t>
            </a:r>
          </a:p>
          <a:p>
            <a:pPr algn="ctr"/>
            <a:r>
              <a:rPr lang="en-GB" sz="8000"/>
              <a:t>JORDAN</a:t>
            </a:r>
          </a:p>
        </p:txBody>
      </p:sp>
    </p:spTree>
    <p:extLst>
      <p:ext uri="{BB962C8B-B14F-4D97-AF65-F5344CB8AC3E}">
        <p14:creationId xmlns:p14="http://schemas.microsoft.com/office/powerpoint/2010/main" val="1124010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10" grpId="0"/>
      <p:bldP spid="21" grpId="0" animBg="1"/>
      <p:bldP spid="24" grpId="0"/>
      <p:bldP spid="25" grpId="0" animBg="1"/>
      <p:bldP spid="26" grpId="0"/>
      <p:bldP spid="27" grpId="0" animBg="1"/>
      <p:bldP spid="28" grpId="0" animBg="1"/>
      <p:bldP spid="11" grpId="0" animBg="1"/>
      <p:bldP spid="12" grpId="0" animBg="1"/>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C8C00-2D07-85F0-2ED8-A0D4B420D65E}"/>
            </a:ext>
          </a:extLst>
        </p:cNvPr>
        <p:cNvGrpSpPr/>
        <p:nvPr/>
      </p:nvGrpSpPr>
      <p:grpSpPr>
        <a:xfrm>
          <a:off x="0" y="0"/>
          <a:ext cx="0" cy="0"/>
          <a:chOff x="0" y="0"/>
          <a:chExt cx="0" cy="0"/>
        </a:xfrm>
      </p:grpSpPr>
      <p:sp>
        <p:nvSpPr>
          <p:cNvPr id="88" name="TextBox 87">
            <a:extLst>
              <a:ext uri="{FF2B5EF4-FFF2-40B4-BE49-F238E27FC236}">
                <a16:creationId xmlns:a16="http://schemas.microsoft.com/office/drawing/2014/main" id="{2FB86F73-BA2E-DD98-7FAD-06588AD24751}"/>
              </a:ext>
            </a:extLst>
          </p:cNvPr>
          <p:cNvSpPr txBox="1"/>
          <p:nvPr/>
        </p:nvSpPr>
        <p:spPr>
          <a:xfrm>
            <a:off x="2039924" y="0"/>
            <a:ext cx="5465727" cy="707886"/>
          </a:xfrm>
          <a:prstGeom prst="rect">
            <a:avLst/>
          </a:prstGeom>
          <a:noFill/>
        </p:spPr>
        <p:txBody>
          <a:bodyPr wrap="none" rtlCol="0">
            <a:spAutoFit/>
          </a:bodyPr>
          <a:lstStyle/>
          <a:p>
            <a:r>
              <a:rPr lang="en-GB" sz="4000" noProof="0"/>
              <a:t>MACP Program Portfolio</a:t>
            </a:r>
          </a:p>
        </p:txBody>
      </p:sp>
      <p:graphicFrame>
        <p:nvGraphicFramePr>
          <p:cNvPr id="4" name="Table 3">
            <a:extLst>
              <a:ext uri="{FF2B5EF4-FFF2-40B4-BE49-F238E27FC236}">
                <a16:creationId xmlns:a16="http://schemas.microsoft.com/office/drawing/2014/main" id="{456D099E-0161-46E7-88B1-2A4935F8C246}"/>
              </a:ext>
            </a:extLst>
          </p:cNvPr>
          <p:cNvGraphicFramePr>
            <a:graphicFrameLocks noGrp="1"/>
          </p:cNvGraphicFramePr>
          <p:nvPr>
            <p:extLst>
              <p:ext uri="{D42A27DB-BD31-4B8C-83A1-F6EECF244321}">
                <p14:modId xmlns:p14="http://schemas.microsoft.com/office/powerpoint/2010/main" val="3080863475"/>
              </p:ext>
            </p:extLst>
          </p:nvPr>
        </p:nvGraphicFramePr>
        <p:xfrm>
          <a:off x="309590" y="707886"/>
          <a:ext cx="3227516" cy="4340222"/>
        </p:xfrm>
        <a:graphic>
          <a:graphicData uri="http://schemas.openxmlformats.org/drawingml/2006/table">
            <a:tbl>
              <a:tblPr>
                <a:tableStyleId>{5C22544A-7EE6-4342-B048-85BDC9FD1C3A}</a:tableStyleId>
              </a:tblPr>
              <a:tblGrid>
                <a:gridCol w="353595">
                  <a:extLst>
                    <a:ext uri="{9D8B030D-6E8A-4147-A177-3AD203B41FA5}">
                      <a16:colId xmlns:a16="http://schemas.microsoft.com/office/drawing/2014/main" val="3080927687"/>
                    </a:ext>
                  </a:extLst>
                </a:gridCol>
                <a:gridCol w="2873921">
                  <a:extLst>
                    <a:ext uri="{9D8B030D-6E8A-4147-A177-3AD203B41FA5}">
                      <a16:colId xmlns:a16="http://schemas.microsoft.com/office/drawing/2014/main" val="938352155"/>
                    </a:ext>
                  </a:extLst>
                </a:gridCol>
              </a:tblGrid>
              <a:tr h="130009">
                <a:tc gridSpan="2">
                  <a:txBody>
                    <a:bodyPr/>
                    <a:lstStyle/>
                    <a:p>
                      <a:pPr algn="l" fontAlgn="ctr"/>
                      <a:r>
                        <a:rPr lang="en-US" sz="700" b="1" u="none" strike="noStrike">
                          <a:solidFill>
                            <a:schemeClr val="bg1"/>
                          </a:solidFill>
                          <a:effectLst/>
                        </a:rPr>
                        <a:t>Pillar 1: EDUCATION AND LEARNING</a:t>
                      </a:r>
                      <a:endParaRPr lang="en-US" sz="700" b="1" i="0" u="none" strike="noStrike">
                        <a:solidFill>
                          <a:schemeClr val="bg1"/>
                        </a:solidFill>
                        <a:effectLst/>
                        <a:latin typeface="Calibri" panose="020F0502020204030204" pitchFamily="34" charset="0"/>
                      </a:endParaRPr>
                    </a:p>
                  </a:txBody>
                  <a:tcPr marL="0" marR="0" marT="0" marB="0" anchor="ctr">
                    <a:solidFill>
                      <a:schemeClr val="accent1"/>
                    </a:solidFill>
                  </a:tcPr>
                </a:tc>
                <a:tc hMerge="1">
                  <a:txBody>
                    <a:bodyPr/>
                    <a:lstStyle/>
                    <a:p>
                      <a:endParaRPr lang="es-ES"/>
                    </a:p>
                  </a:txBody>
                  <a:tcPr/>
                </a:tc>
                <a:extLst>
                  <a:ext uri="{0D108BD9-81ED-4DB2-BD59-A6C34878D82A}">
                    <a16:rowId xmlns:a16="http://schemas.microsoft.com/office/drawing/2014/main" val="2908357598"/>
                  </a:ext>
                </a:extLst>
              </a:tr>
              <a:tr h="205950">
                <a:tc>
                  <a:txBody>
                    <a:bodyPr/>
                    <a:lstStyle/>
                    <a:p>
                      <a:pPr algn="ctr" fontAlgn="ctr"/>
                      <a:r>
                        <a:rPr lang="es-ES" sz="600" u="none" strike="noStrike">
                          <a:effectLst/>
                        </a:rPr>
                        <a:t>1,1</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Support the MOE in its ambition to catch up students on learning and develop stronger mechanisms for retention </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893135152"/>
                  </a:ext>
                </a:extLst>
              </a:tr>
              <a:tr h="205950">
                <a:tc>
                  <a:txBody>
                    <a:bodyPr/>
                    <a:lstStyle/>
                    <a:p>
                      <a:pPr algn="ctr" fontAlgn="ctr"/>
                      <a:r>
                        <a:rPr lang="es-ES" sz="600" u="none" strike="noStrike">
                          <a:effectLst/>
                        </a:rPr>
                        <a:t>1,2</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Capacity building to formal and non-formal skills training programmes</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334830688"/>
                  </a:ext>
                </a:extLst>
              </a:tr>
              <a:tr h="205950">
                <a:tc>
                  <a:txBody>
                    <a:bodyPr/>
                    <a:lstStyle/>
                    <a:p>
                      <a:pPr algn="ctr" fontAlgn="ctr"/>
                      <a:r>
                        <a:rPr lang="es-ES" sz="600" u="none" strike="noStrike">
                          <a:effectLst/>
                        </a:rPr>
                        <a:t>1,3</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s-ES" sz="600" u="none" strike="noStrike" err="1">
                          <a:effectLst/>
                        </a:rPr>
                        <a:t>Harmonized</a:t>
                      </a:r>
                      <a:r>
                        <a:rPr lang="es-ES" sz="600" u="none" strike="noStrike">
                          <a:effectLst/>
                        </a:rPr>
                        <a:t> TVET </a:t>
                      </a:r>
                      <a:r>
                        <a:rPr lang="es-ES" sz="600" u="none" strike="noStrike" err="1">
                          <a:effectLst/>
                        </a:rPr>
                        <a:t>stakeholders</a:t>
                      </a:r>
                      <a:r>
                        <a:rPr lang="es-ES" sz="600" u="none" strike="noStrike">
                          <a:effectLst/>
                        </a:rPr>
                        <a:t> </a:t>
                      </a:r>
                      <a:r>
                        <a:rPr lang="es-ES" sz="600" u="none" strike="noStrike" err="1">
                          <a:effectLst/>
                        </a:rPr>
                        <a:t>engagement</a:t>
                      </a:r>
                      <a:r>
                        <a:rPr lang="es-ES" sz="600" u="none" strike="noStrike">
                          <a:effectLst/>
                        </a:rPr>
                        <a:t> </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2647471062"/>
                  </a:ext>
                </a:extLst>
              </a:tr>
              <a:tr h="205950">
                <a:tc>
                  <a:txBody>
                    <a:bodyPr/>
                    <a:lstStyle/>
                    <a:p>
                      <a:pPr algn="ctr" fontAlgn="ctr"/>
                      <a:r>
                        <a:rPr lang="es-ES" sz="600" u="none" strike="noStrike">
                          <a:effectLst/>
                        </a:rPr>
                        <a:t>1,4</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s-ES" sz="600" u="none" strike="noStrike" err="1">
                          <a:effectLst/>
                        </a:rPr>
                        <a:t>Meaningful</a:t>
                      </a:r>
                      <a:r>
                        <a:rPr lang="es-ES" sz="600" u="none" strike="noStrike">
                          <a:effectLst/>
                        </a:rPr>
                        <a:t> </a:t>
                      </a:r>
                      <a:r>
                        <a:rPr lang="es-ES" sz="600" u="none" strike="noStrike" err="1">
                          <a:effectLst/>
                        </a:rPr>
                        <a:t>young</a:t>
                      </a:r>
                      <a:r>
                        <a:rPr lang="es-ES" sz="600" u="none" strike="noStrike">
                          <a:effectLst/>
                        </a:rPr>
                        <a:t> </a:t>
                      </a:r>
                      <a:r>
                        <a:rPr lang="es-ES" sz="600" u="none" strike="noStrike" err="1">
                          <a:effectLst/>
                        </a:rPr>
                        <a:t>peoples</a:t>
                      </a:r>
                      <a:r>
                        <a:rPr lang="es-ES" sz="600" u="none" strike="noStrike">
                          <a:effectLst/>
                        </a:rPr>
                        <a:t> </a:t>
                      </a:r>
                      <a:r>
                        <a:rPr lang="es-ES" sz="600" u="none" strike="noStrike" err="1">
                          <a:effectLst/>
                        </a:rPr>
                        <a:t>engagment</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3689669733"/>
                  </a:ext>
                </a:extLst>
              </a:tr>
              <a:tr h="205950">
                <a:tc>
                  <a:txBody>
                    <a:bodyPr/>
                    <a:lstStyle/>
                    <a:p>
                      <a:pPr algn="ctr" fontAlgn="ctr"/>
                      <a:r>
                        <a:rPr lang="es-ES" sz="600" u="none" strike="noStrike">
                          <a:effectLst/>
                        </a:rPr>
                        <a:t>1,5</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21st century Skills including digital and financial literacy training </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1530853460"/>
                  </a:ext>
                </a:extLst>
              </a:tr>
              <a:tr h="205950">
                <a:tc>
                  <a:txBody>
                    <a:bodyPr/>
                    <a:lstStyle/>
                    <a:p>
                      <a:pPr algn="ctr" fontAlgn="ctr"/>
                      <a:r>
                        <a:rPr lang="es-ES" sz="600" u="none" strike="noStrike">
                          <a:effectLst/>
                        </a:rPr>
                        <a:t>1,6</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s-ES" sz="600" u="none" strike="noStrike" err="1">
                          <a:effectLst/>
                        </a:rPr>
                        <a:t>Volunteering</a:t>
                      </a:r>
                      <a:r>
                        <a:rPr lang="es-ES" sz="600" u="none" strike="noStrike">
                          <a:effectLst/>
                        </a:rPr>
                        <a:t>/</a:t>
                      </a:r>
                      <a:r>
                        <a:rPr lang="es-ES" sz="600" u="none" strike="noStrike" err="1">
                          <a:effectLst/>
                        </a:rPr>
                        <a:t>Service</a:t>
                      </a:r>
                      <a:r>
                        <a:rPr lang="es-ES" sz="600" u="none" strike="noStrike">
                          <a:effectLst/>
                        </a:rPr>
                        <a:t> </a:t>
                      </a:r>
                      <a:r>
                        <a:rPr lang="es-ES" sz="600" u="none" strike="noStrike" err="1">
                          <a:effectLst/>
                        </a:rPr>
                        <a:t>Leadership</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3863223102"/>
                  </a:ext>
                </a:extLst>
              </a:tr>
              <a:tr h="205950">
                <a:tc>
                  <a:txBody>
                    <a:bodyPr/>
                    <a:lstStyle/>
                    <a:p>
                      <a:pPr algn="ctr" fontAlgn="ctr"/>
                      <a:r>
                        <a:rPr lang="es-ES" sz="600" u="none" strike="noStrike">
                          <a:effectLst/>
                        </a:rPr>
                        <a:t>1,7</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Increased access to green skills for climate action </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1640207174"/>
                  </a:ext>
                </a:extLst>
              </a:tr>
              <a:tr h="205950">
                <a:tc>
                  <a:txBody>
                    <a:bodyPr/>
                    <a:lstStyle/>
                    <a:p>
                      <a:pPr algn="ctr" fontAlgn="ctr"/>
                      <a:r>
                        <a:rPr lang="es-ES" sz="600" u="none" strike="noStrike">
                          <a:effectLst/>
                        </a:rPr>
                        <a:t>1,8</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Career ready skills for employment </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2756397067"/>
                  </a:ext>
                </a:extLst>
              </a:tr>
              <a:tr h="205950">
                <a:tc>
                  <a:txBody>
                    <a:bodyPr/>
                    <a:lstStyle/>
                    <a:p>
                      <a:pPr algn="ctr" fontAlgn="b"/>
                      <a:r>
                        <a:rPr lang="es-ES" sz="600" u="none" strike="noStrike">
                          <a:effectLst/>
                        </a:rPr>
                        <a:t>1,9</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s-ES" sz="600" u="none" strike="noStrike" err="1">
                          <a:effectLst/>
                        </a:rPr>
                        <a:t>Internship</a:t>
                      </a:r>
                      <a:r>
                        <a:rPr lang="es-ES" sz="600" u="none" strike="noStrike">
                          <a:effectLst/>
                        </a:rPr>
                        <a:t> programme</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2468732374"/>
                  </a:ext>
                </a:extLst>
              </a:tr>
              <a:tr h="205950">
                <a:tc>
                  <a:txBody>
                    <a:bodyPr/>
                    <a:lstStyle/>
                    <a:p>
                      <a:pPr algn="ctr" fontAlgn="b"/>
                      <a:r>
                        <a:rPr lang="es-ES" sz="600" u="none" strike="noStrike">
                          <a:effectLst/>
                        </a:rPr>
                        <a:t>1,10</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s-ES" sz="600" u="none" strike="noStrike" err="1">
                          <a:effectLst/>
                        </a:rPr>
                        <a:t>Mentorship</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2262600328"/>
                  </a:ext>
                </a:extLst>
              </a:tr>
              <a:tr h="297163">
                <a:tc>
                  <a:txBody>
                    <a:bodyPr/>
                    <a:lstStyle/>
                    <a:p>
                      <a:pPr algn="ctr" fontAlgn="b"/>
                      <a:r>
                        <a:rPr lang="es-ES" sz="600" u="none" strike="noStrike">
                          <a:effectLst/>
                        </a:rPr>
                        <a:t>1.1.1</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Support the skills and TVET system and private sector engagement to promote market relevant skills and lifelong learning in the context of future of work.</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1634952940"/>
                  </a:ext>
                </a:extLst>
              </a:tr>
              <a:tr h="205950">
                <a:tc>
                  <a:txBody>
                    <a:bodyPr/>
                    <a:lstStyle/>
                    <a:p>
                      <a:pPr algn="ctr" fontAlgn="t"/>
                      <a:r>
                        <a:rPr lang="es-ES" sz="600" u="none" strike="noStrike">
                          <a:effectLst/>
                        </a:rPr>
                        <a:t>1.1.2</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Build capacity of TVET institutions to design and implement more inclusive quality training</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1962731940"/>
                  </a:ext>
                </a:extLst>
              </a:tr>
              <a:tr h="205950">
                <a:tc>
                  <a:txBody>
                    <a:bodyPr/>
                    <a:lstStyle/>
                    <a:p>
                      <a:pPr algn="ctr" fontAlgn="b"/>
                      <a:r>
                        <a:rPr lang="es-ES" sz="600" u="none" strike="noStrike">
                          <a:effectLst/>
                        </a:rPr>
                        <a:t>1.1.3</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Enhance the capacity, contribution, and visibility of National Sector Skills Councils (NSSCs) in Jordan</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2779633589"/>
                  </a:ext>
                </a:extLst>
              </a:tr>
              <a:tr h="205950">
                <a:tc>
                  <a:txBody>
                    <a:bodyPr/>
                    <a:lstStyle/>
                    <a:p>
                      <a:pPr algn="ctr" fontAlgn="b"/>
                      <a:r>
                        <a:rPr lang="es-ES" sz="600" u="none" strike="noStrike">
                          <a:effectLst/>
                        </a:rPr>
                        <a:t>1.1.4</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Exploratory work towards a Public Private Partnership model for TVET in Jordan</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1983698613"/>
                  </a:ext>
                </a:extLst>
              </a:tr>
              <a:tr h="205950">
                <a:tc>
                  <a:txBody>
                    <a:bodyPr/>
                    <a:lstStyle/>
                    <a:p>
                      <a:pPr algn="ctr" fontAlgn="b"/>
                      <a:r>
                        <a:rPr lang="es-ES" sz="600" u="none" strike="noStrike">
                          <a:effectLst/>
                        </a:rPr>
                        <a:t>1.1.5</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Private sector education  / TVET - Blended Finance </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1724254108"/>
                  </a:ext>
                </a:extLst>
              </a:tr>
              <a:tr h="205950">
                <a:tc>
                  <a:txBody>
                    <a:bodyPr/>
                    <a:lstStyle/>
                    <a:p>
                      <a:pPr algn="ctr" fontAlgn="b"/>
                      <a:r>
                        <a:rPr lang="es-ES" sz="600" u="none" strike="noStrike">
                          <a:effectLst/>
                        </a:rPr>
                        <a:t>1.3.1</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Roll out competency based training for HCs and Syrian refugees, with a focus on green and digital sectors</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1834765038"/>
                  </a:ext>
                </a:extLst>
              </a:tr>
              <a:tr h="205950">
                <a:tc>
                  <a:txBody>
                    <a:bodyPr/>
                    <a:lstStyle/>
                    <a:p>
                      <a:pPr algn="ctr" fontAlgn="b"/>
                      <a:r>
                        <a:rPr lang="es-ES" sz="600" u="none" strike="noStrike">
                          <a:effectLst/>
                        </a:rPr>
                        <a:t>1.3.2</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Expand work-based learning programs to target more HCs and Syrian refugees, with more engagement of private sector</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1911139206"/>
                  </a:ext>
                </a:extLst>
              </a:tr>
              <a:tr h="205950">
                <a:tc>
                  <a:txBody>
                    <a:bodyPr/>
                    <a:lstStyle/>
                    <a:p>
                      <a:pPr algn="ctr" fontAlgn="b"/>
                      <a:r>
                        <a:rPr lang="es-ES" sz="600" u="none" strike="noStrike">
                          <a:effectLst/>
                        </a:rPr>
                        <a:t>1.3.4</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Expand recognition of prior learning (RPL) to nationally accredit the skills and competencies of FDPs and HCs</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354479515"/>
                  </a:ext>
                </a:extLst>
              </a:tr>
              <a:tr h="205950">
                <a:tc>
                  <a:txBody>
                    <a:bodyPr/>
                    <a:lstStyle/>
                    <a:p>
                      <a:pPr algn="ctr" fontAlgn="t"/>
                      <a:r>
                        <a:rPr lang="es-ES" sz="600" u="none" strike="noStrike">
                          <a:effectLst/>
                        </a:rPr>
                        <a:t> 1.3.5</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Support refugee access to education </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1907445322"/>
                  </a:ext>
                </a:extLst>
              </a:tr>
              <a:tr h="205950">
                <a:tc>
                  <a:txBody>
                    <a:bodyPr/>
                    <a:lstStyle/>
                    <a:p>
                      <a:pPr algn="ctr" fontAlgn="t"/>
                      <a:r>
                        <a:rPr lang="es-ES" sz="600" u="none" strike="noStrike">
                          <a:effectLst/>
                        </a:rPr>
                        <a:t>1,11</a:t>
                      </a:r>
                      <a:endParaRPr lang="es-E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r>
                        <a:rPr lang="en-US" sz="600" u="none" strike="noStrike">
                          <a:effectLst/>
                        </a:rPr>
                        <a:t>Jordan’s National School Feeding Program – Healthy Meals for Students</a:t>
                      </a:r>
                      <a:endParaRPr lang="en-US" sz="600" b="1" i="0" u="none" strike="noStrike">
                        <a:solidFill>
                          <a:srgbClr val="4472C4"/>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828329395"/>
                  </a:ext>
                </a:extLst>
              </a:tr>
            </a:tbl>
          </a:graphicData>
        </a:graphic>
      </p:graphicFrame>
      <p:graphicFrame>
        <p:nvGraphicFramePr>
          <p:cNvPr id="5" name="Table 4">
            <a:extLst>
              <a:ext uri="{FF2B5EF4-FFF2-40B4-BE49-F238E27FC236}">
                <a16:creationId xmlns:a16="http://schemas.microsoft.com/office/drawing/2014/main" id="{5815E950-B4AC-4860-917D-C64401A022AE}"/>
              </a:ext>
            </a:extLst>
          </p:cNvPr>
          <p:cNvGraphicFramePr>
            <a:graphicFrameLocks noGrp="1"/>
          </p:cNvGraphicFramePr>
          <p:nvPr>
            <p:extLst>
              <p:ext uri="{D42A27DB-BD31-4B8C-83A1-F6EECF244321}">
                <p14:modId xmlns:p14="http://schemas.microsoft.com/office/powerpoint/2010/main" val="2842030025"/>
              </p:ext>
            </p:extLst>
          </p:nvPr>
        </p:nvGraphicFramePr>
        <p:xfrm>
          <a:off x="3786984" y="707886"/>
          <a:ext cx="2692759" cy="4340217"/>
        </p:xfrm>
        <a:graphic>
          <a:graphicData uri="http://schemas.openxmlformats.org/drawingml/2006/table">
            <a:tbl>
              <a:tblPr>
                <a:tableStyleId>{5C22544A-7EE6-4342-B048-85BDC9FD1C3A}</a:tableStyleId>
              </a:tblPr>
              <a:tblGrid>
                <a:gridCol w="249611">
                  <a:extLst>
                    <a:ext uri="{9D8B030D-6E8A-4147-A177-3AD203B41FA5}">
                      <a16:colId xmlns:a16="http://schemas.microsoft.com/office/drawing/2014/main" val="2083843983"/>
                    </a:ext>
                  </a:extLst>
                </a:gridCol>
                <a:gridCol w="2443148">
                  <a:extLst>
                    <a:ext uri="{9D8B030D-6E8A-4147-A177-3AD203B41FA5}">
                      <a16:colId xmlns:a16="http://schemas.microsoft.com/office/drawing/2014/main" val="934559528"/>
                    </a:ext>
                  </a:extLst>
                </a:gridCol>
              </a:tblGrid>
              <a:tr h="154380">
                <a:tc gridSpan="2">
                  <a:txBody>
                    <a:bodyPr/>
                    <a:lstStyle/>
                    <a:p>
                      <a:pPr algn="l" fontAlgn="ctr"/>
                      <a:r>
                        <a:rPr lang="es-ES" sz="600" b="1" u="none" strike="noStrike">
                          <a:solidFill>
                            <a:schemeClr val="bg1"/>
                          </a:solidFill>
                          <a:effectLst/>
                        </a:rPr>
                        <a:t>Pillar 2: ECONOMIC INCLUSION</a:t>
                      </a:r>
                    </a:p>
                  </a:txBody>
                  <a:tcPr marL="0" marR="0" marT="0" marB="0" anchor="ctr">
                    <a:solidFill>
                      <a:schemeClr val="accent2">
                        <a:lumMod val="75000"/>
                      </a:schemeClr>
                    </a:solidFill>
                  </a:tcPr>
                </a:tc>
                <a:tc hMerge="1">
                  <a:txBody>
                    <a:bodyPr/>
                    <a:lstStyle/>
                    <a:p>
                      <a:endParaRPr/>
                    </a:p>
                  </a:txBody>
                  <a:tcPr marL="0" marR="0" marT="0" marB="0" anchor="ctr"/>
                </a:tc>
                <a:extLst>
                  <a:ext uri="{0D108BD9-81ED-4DB2-BD59-A6C34878D82A}">
                    <a16:rowId xmlns:a16="http://schemas.microsoft.com/office/drawing/2014/main" val="2985029358"/>
                  </a:ext>
                </a:extLst>
              </a:tr>
              <a:tr h="171185">
                <a:tc>
                  <a:txBody>
                    <a:bodyPr/>
                    <a:lstStyle/>
                    <a:p>
                      <a:pPr algn="ctr" fontAlgn="ctr"/>
                      <a:r>
                        <a:rPr lang="es-ES" sz="600" u="none" strike="noStrike">
                          <a:effectLst/>
                        </a:rPr>
                        <a:t>2.1</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s-ES" sz="600" u="none" strike="noStrike">
                          <a:effectLst/>
                        </a:rPr>
                        <a:t>Self-employment through entrepreneurship </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1937322435"/>
                  </a:ext>
                </a:extLst>
              </a:tr>
              <a:tr h="185358">
                <a:tc>
                  <a:txBody>
                    <a:bodyPr/>
                    <a:lstStyle/>
                    <a:p>
                      <a:pPr algn="ctr" fontAlgn="b"/>
                      <a:r>
                        <a:rPr lang="es-ES" sz="600" u="none" strike="noStrike">
                          <a:effectLst/>
                        </a:rPr>
                        <a:t>2.1.2</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Strengthen capacity of Ministry of Labour and national partners to monitor and follow-up with job seekers and placed workers</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3813665119"/>
                  </a:ext>
                </a:extLst>
              </a:tr>
              <a:tr h="185358">
                <a:tc>
                  <a:txBody>
                    <a:bodyPr/>
                    <a:lstStyle/>
                    <a:p>
                      <a:pPr algn="ctr" fontAlgn="b"/>
                      <a:r>
                        <a:rPr lang="es-ES" sz="600" u="none" strike="noStrike">
                          <a:effectLst/>
                        </a:rPr>
                        <a:t>2.1.3</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Strengthen national </a:t>
                      </a:r>
                      <a:r>
                        <a:rPr lang="en-US" sz="600" u="none" strike="noStrike" err="1">
                          <a:effectLst/>
                        </a:rPr>
                        <a:t>labour</a:t>
                      </a:r>
                      <a:r>
                        <a:rPr lang="en-US" sz="600" u="none" strike="noStrike">
                          <a:effectLst/>
                        </a:rPr>
                        <a:t> market information systems (LMIS) to inform evidence based </a:t>
                      </a:r>
                      <a:r>
                        <a:rPr lang="en-US" sz="600" u="none" strike="noStrike" err="1">
                          <a:effectLst/>
                        </a:rPr>
                        <a:t>employmnt</a:t>
                      </a:r>
                      <a:r>
                        <a:rPr lang="en-US" sz="600" u="none" strike="noStrike">
                          <a:effectLst/>
                        </a:rPr>
                        <a:t> policies</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3287697584"/>
                  </a:ext>
                </a:extLst>
              </a:tr>
              <a:tr h="185358">
                <a:tc>
                  <a:txBody>
                    <a:bodyPr/>
                    <a:lstStyle/>
                    <a:p>
                      <a:pPr algn="ctr" fontAlgn="b"/>
                      <a:r>
                        <a:rPr lang="es-ES" sz="600" u="none" strike="noStrike">
                          <a:effectLst/>
                        </a:rPr>
                        <a:t>2.1.4</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Develop and pilot friendly and accessible methods of employment service delivery integrated into national systems</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155005371"/>
                  </a:ext>
                </a:extLst>
              </a:tr>
              <a:tr h="171185">
                <a:tc>
                  <a:txBody>
                    <a:bodyPr/>
                    <a:lstStyle/>
                    <a:p>
                      <a:pPr algn="ctr" fontAlgn="b"/>
                      <a:r>
                        <a:rPr lang="es-ES" sz="600" u="none" strike="noStrike">
                          <a:effectLst/>
                        </a:rPr>
                        <a:t>2.1.5</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Expand Job Search Clubs to other areas and sectors</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1886095178"/>
                  </a:ext>
                </a:extLst>
              </a:tr>
              <a:tr h="171185">
                <a:tc>
                  <a:txBody>
                    <a:bodyPr/>
                    <a:lstStyle/>
                    <a:p>
                      <a:pPr algn="ctr" fontAlgn="ctr"/>
                      <a:r>
                        <a:rPr lang="es-ES" sz="600" u="none" strike="noStrike">
                          <a:effectLst/>
                        </a:rPr>
                        <a:t>2.1.6</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Start Mashreq (Fully funded under Prospects 1.0)</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4153142110"/>
                  </a:ext>
                </a:extLst>
              </a:tr>
              <a:tr h="171185">
                <a:tc>
                  <a:txBody>
                    <a:bodyPr/>
                    <a:lstStyle/>
                    <a:p>
                      <a:pPr algn="ctr" fontAlgn="ctr"/>
                      <a:r>
                        <a:rPr lang="es-ES" sz="600" u="none" strike="noStrike">
                          <a:effectLst/>
                        </a:rPr>
                        <a:t>2,2</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Skills for creative economy employment</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2589253790"/>
                  </a:ext>
                </a:extLst>
              </a:tr>
              <a:tr h="185358">
                <a:tc>
                  <a:txBody>
                    <a:bodyPr/>
                    <a:lstStyle/>
                    <a:p>
                      <a:pPr algn="ctr" fontAlgn="ctr"/>
                      <a:r>
                        <a:rPr lang="es-ES" sz="600" u="none" strike="noStrike">
                          <a:effectLst/>
                        </a:rPr>
                        <a:t>2,3</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Developing entrepreneurship mindset through experiential learning </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4200200153"/>
                  </a:ext>
                </a:extLst>
              </a:tr>
              <a:tr h="171185">
                <a:tc>
                  <a:txBody>
                    <a:bodyPr/>
                    <a:lstStyle/>
                    <a:p>
                      <a:pPr algn="ctr" fontAlgn="ctr"/>
                      <a:r>
                        <a:rPr lang="es-ES" sz="600" u="none" strike="noStrike">
                          <a:effectLst/>
                        </a:rPr>
                        <a:t>2,4</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Evidenced based advocacy for policy change</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426010299"/>
                  </a:ext>
                </a:extLst>
              </a:tr>
              <a:tr h="171185">
                <a:tc>
                  <a:txBody>
                    <a:bodyPr/>
                    <a:lstStyle/>
                    <a:p>
                      <a:pPr algn="ctr" fontAlgn="b"/>
                      <a:r>
                        <a:rPr lang="es-ES" sz="600" u="none" strike="noStrike">
                          <a:effectLst/>
                        </a:rPr>
                        <a:t>2,5</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Advisory Services/ Irbid Municipality Fresh Market</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2062620906"/>
                  </a:ext>
                </a:extLst>
              </a:tr>
              <a:tr h="171185">
                <a:tc>
                  <a:txBody>
                    <a:bodyPr/>
                    <a:lstStyle/>
                    <a:p>
                      <a:pPr algn="ctr" fontAlgn="b"/>
                      <a:r>
                        <a:rPr lang="es-ES" sz="600" u="none" strike="noStrike">
                          <a:effectLst/>
                        </a:rPr>
                        <a:t>2.5.1</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Blended Finance Support/ Irbid Municipality Fresh Market</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2305619275"/>
                  </a:ext>
                </a:extLst>
              </a:tr>
              <a:tr h="171185">
                <a:tc>
                  <a:txBody>
                    <a:bodyPr/>
                    <a:lstStyle/>
                    <a:p>
                      <a:pPr algn="ctr" fontAlgn="b"/>
                      <a:r>
                        <a:rPr lang="es-ES" sz="600" u="none" strike="noStrike">
                          <a:effectLst/>
                        </a:rPr>
                        <a:t>2,6</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s-ES" sz="600" u="none" strike="noStrike" err="1">
                          <a:effectLst/>
                        </a:rPr>
                        <a:t>Manufacturing</a:t>
                      </a:r>
                      <a:r>
                        <a:rPr lang="es-ES" sz="600" u="none" strike="noStrike">
                          <a:effectLst/>
                        </a:rPr>
                        <a:t> </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3212580627"/>
                  </a:ext>
                </a:extLst>
              </a:tr>
              <a:tr h="171185">
                <a:tc>
                  <a:txBody>
                    <a:bodyPr/>
                    <a:lstStyle/>
                    <a:p>
                      <a:pPr algn="ctr" fontAlgn="b"/>
                      <a:r>
                        <a:rPr lang="es-ES" sz="600" u="none" strike="noStrike">
                          <a:effectLst/>
                        </a:rPr>
                        <a:t>2,7</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s-ES" sz="600" u="none" strike="noStrike">
                          <a:effectLst/>
                        </a:rPr>
                        <a:t>Analytical work</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1264143031"/>
                  </a:ext>
                </a:extLst>
              </a:tr>
              <a:tr h="185358">
                <a:tc>
                  <a:txBody>
                    <a:bodyPr/>
                    <a:lstStyle/>
                    <a:p>
                      <a:pPr algn="ctr" fontAlgn="ctr"/>
                      <a:r>
                        <a:rPr lang="es-ES" sz="600" u="none" strike="noStrike">
                          <a:effectLst/>
                        </a:rPr>
                        <a:t>2.2.1</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Pilot an EIIP approach to water management, with a focus on agriculture</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800460008"/>
                  </a:ext>
                </a:extLst>
              </a:tr>
              <a:tr h="278037">
                <a:tc>
                  <a:txBody>
                    <a:bodyPr/>
                    <a:lstStyle/>
                    <a:p>
                      <a:pPr algn="ctr" fontAlgn="b"/>
                      <a:r>
                        <a:rPr lang="es-ES" sz="600" u="none" strike="noStrike">
                          <a:effectLst/>
                        </a:rPr>
                        <a:t>2.3.1</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Provide institutional capacity building and support for implementation of the National Cooperative Strategy in line with international standards and ILO's Recommendation 193.</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819373464"/>
                  </a:ext>
                </a:extLst>
              </a:tr>
              <a:tr h="185358">
                <a:tc>
                  <a:txBody>
                    <a:bodyPr/>
                    <a:lstStyle/>
                    <a:p>
                      <a:pPr algn="ctr" fontAlgn="b"/>
                      <a:r>
                        <a:rPr lang="es-ES" sz="600" u="none" strike="noStrike">
                          <a:effectLst/>
                        </a:rPr>
                        <a:t>2.3.2</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Support MSMEs to increase productivity and job creation potential, and improve working conditions</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2458880846"/>
                  </a:ext>
                </a:extLst>
              </a:tr>
              <a:tr h="278037">
                <a:tc>
                  <a:txBody>
                    <a:bodyPr/>
                    <a:lstStyle/>
                    <a:p>
                      <a:pPr algn="ctr" fontAlgn="b"/>
                      <a:r>
                        <a:rPr lang="es-ES" sz="600" u="none" strike="noStrike">
                          <a:effectLst/>
                        </a:rPr>
                        <a:t>2.3.3</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Provide technical support and enhance access to finance for cooperatives, MSMEs and social enterprise initiatives in selected sectors.</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3525177870"/>
                  </a:ext>
                </a:extLst>
              </a:tr>
              <a:tr h="171185">
                <a:tc>
                  <a:txBody>
                    <a:bodyPr/>
                    <a:lstStyle/>
                    <a:p>
                      <a:pPr algn="ctr" fontAlgn="b"/>
                      <a:r>
                        <a:rPr lang="es-ES" sz="600" u="none" strike="noStrike">
                          <a:effectLst/>
                        </a:rPr>
                        <a:t>2.3.4</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s-ES" sz="600" u="none" strike="noStrike" err="1">
                          <a:effectLst/>
                        </a:rPr>
                        <a:t>Improved</a:t>
                      </a:r>
                      <a:r>
                        <a:rPr lang="es-ES" sz="600" u="none" strike="noStrike">
                          <a:effectLst/>
                        </a:rPr>
                        <a:t> </a:t>
                      </a:r>
                      <a:r>
                        <a:rPr lang="es-ES" sz="600" u="none" strike="noStrike" err="1">
                          <a:effectLst/>
                        </a:rPr>
                        <a:t>access</a:t>
                      </a:r>
                      <a:r>
                        <a:rPr lang="es-ES" sz="600" u="none" strike="noStrike">
                          <a:effectLst/>
                        </a:rPr>
                        <a:t> </a:t>
                      </a:r>
                      <a:r>
                        <a:rPr lang="es-ES" sz="600" u="none" strike="noStrike" err="1">
                          <a:effectLst/>
                        </a:rPr>
                        <a:t>to</a:t>
                      </a:r>
                      <a:r>
                        <a:rPr lang="es-ES" sz="600" u="none" strike="noStrike">
                          <a:effectLst/>
                        </a:rPr>
                        <a:t> </a:t>
                      </a:r>
                      <a:r>
                        <a:rPr lang="es-ES" sz="600" u="none" strike="noStrike" err="1">
                          <a:effectLst/>
                        </a:rPr>
                        <a:t>finance</a:t>
                      </a:r>
                      <a:r>
                        <a:rPr lang="es-ES" sz="600" u="none" strike="noStrike">
                          <a:effectLst/>
                        </a:rPr>
                        <a:t> </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2352969063"/>
                  </a:ext>
                </a:extLst>
              </a:tr>
              <a:tr h="278037">
                <a:tc>
                  <a:txBody>
                    <a:bodyPr/>
                    <a:lstStyle/>
                    <a:p>
                      <a:pPr algn="ctr" fontAlgn="b"/>
                      <a:r>
                        <a:rPr lang="es-ES" sz="600" u="none" strike="noStrike">
                          <a:effectLst/>
                        </a:rPr>
                        <a:t>2.4.1</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Technical guidance and support to promote </a:t>
                      </a:r>
                      <a:r>
                        <a:rPr lang="en-US" sz="600" u="none" strike="noStrike" err="1">
                          <a:effectLst/>
                        </a:rPr>
                        <a:t>labour</a:t>
                      </a:r>
                      <a:r>
                        <a:rPr lang="en-US" sz="600" u="none" strike="noStrike">
                          <a:effectLst/>
                        </a:rPr>
                        <a:t> protection for all workers through better alignment of relevant national legislation with international </a:t>
                      </a:r>
                      <a:r>
                        <a:rPr lang="en-US" sz="600" u="none" strike="noStrike" err="1">
                          <a:effectLst/>
                        </a:rPr>
                        <a:t>labour</a:t>
                      </a:r>
                      <a:r>
                        <a:rPr lang="en-US" sz="600" u="none" strike="noStrike">
                          <a:effectLst/>
                        </a:rPr>
                        <a:t> standards</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138511186"/>
                  </a:ext>
                </a:extLst>
              </a:tr>
              <a:tr h="171185">
                <a:tc>
                  <a:txBody>
                    <a:bodyPr/>
                    <a:lstStyle/>
                    <a:p>
                      <a:pPr algn="ctr" fontAlgn="b"/>
                      <a:r>
                        <a:rPr lang="es-ES" sz="600" u="none" strike="noStrike">
                          <a:effectLst/>
                        </a:rPr>
                        <a:t>2.4.2</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Launch social dialogue on decent work in the digital economy</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2666769082"/>
                  </a:ext>
                </a:extLst>
              </a:tr>
              <a:tr h="171185">
                <a:tc>
                  <a:txBody>
                    <a:bodyPr/>
                    <a:lstStyle/>
                    <a:p>
                      <a:pPr algn="ctr" fontAlgn="b"/>
                      <a:r>
                        <a:rPr lang="es-ES" sz="600" u="none" strike="noStrike">
                          <a:effectLst/>
                        </a:rPr>
                        <a:t>2.4.3</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Increased representation of vulnerable workers in trade unions</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3101411340"/>
                  </a:ext>
                </a:extLst>
              </a:tr>
              <a:tr h="185358">
                <a:tc>
                  <a:txBody>
                    <a:bodyPr/>
                    <a:lstStyle/>
                    <a:p>
                      <a:pPr algn="ctr" fontAlgn="b"/>
                      <a:r>
                        <a:rPr lang="es-ES" sz="600" u="none" strike="noStrike">
                          <a:effectLst/>
                        </a:rPr>
                        <a:t>2.4.4</a:t>
                      </a:r>
                      <a:endParaRPr lang="es-E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tc>
                  <a:txBody>
                    <a:bodyPr/>
                    <a:lstStyle/>
                    <a:p>
                      <a:pPr algn="l" fontAlgn="ctr"/>
                      <a:r>
                        <a:rPr lang="en-US" sz="600" u="none" strike="noStrike">
                          <a:effectLst/>
                        </a:rPr>
                        <a:t>Improved capacity of partner institutions to promote and engage on rights at work for refugees, and Host communities</a:t>
                      </a:r>
                      <a:endParaRPr lang="en-US" sz="600" b="0" i="0" u="none" strike="noStrike">
                        <a:solidFill>
                          <a:srgbClr val="000000"/>
                        </a:solidFill>
                        <a:effectLst/>
                        <a:latin typeface="Calibri" panose="020F0502020204030204" pitchFamily="34" charset="0"/>
                      </a:endParaRPr>
                    </a:p>
                  </a:txBody>
                  <a:tcPr marL="0" marR="0" marT="0" marB="0" anchor="ctr">
                    <a:solidFill>
                      <a:schemeClr val="accent2">
                        <a:lumMod val="20000"/>
                        <a:lumOff val="80000"/>
                      </a:schemeClr>
                    </a:solidFill>
                  </a:tcPr>
                </a:tc>
                <a:extLst>
                  <a:ext uri="{0D108BD9-81ED-4DB2-BD59-A6C34878D82A}">
                    <a16:rowId xmlns:a16="http://schemas.microsoft.com/office/drawing/2014/main" val="1925050497"/>
                  </a:ext>
                </a:extLst>
              </a:tr>
            </a:tbl>
          </a:graphicData>
        </a:graphic>
      </p:graphicFrame>
      <p:graphicFrame>
        <p:nvGraphicFramePr>
          <p:cNvPr id="6" name="Table 5">
            <a:extLst>
              <a:ext uri="{FF2B5EF4-FFF2-40B4-BE49-F238E27FC236}">
                <a16:creationId xmlns:a16="http://schemas.microsoft.com/office/drawing/2014/main" id="{C52C0EF3-326C-AEE0-D21A-94F46AB4B6CB}"/>
              </a:ext>
            </a:extLst>
          </p:cNvPr>
          <p:cNvGraphicFramePr>
            <a:graphicFrameLocks noGrp="1"/>
          </p:cNvGraphicFramePr>
          <p:nvPr>
            <p:extLst>
              <p:ext uri="{D42A27DB-BD31-4B8C-83A1-F6EECF244321}">
                <p14:modId xmlns:p14="http://schemas.microsoft.com/office/powerpoint/2010/main" val="217099176"/>
              </p:ext>
            </p:extLst>
          </p:nvPr>
        </p:nvGraphicFramePr>
        <p:xfrm>
          <a:off x="6680074" y="707886"/>
          <a:ext cx="3118104" cy="4074836"/>
        </p:xfrm>
        <a:graphic>
          <a:graphicData uri="http://schemas.openxmlformats.org/drawingml/2006/table">
            <a:tbl>
              <a:tblPr>
                <a:tableStyleId>{5C22544A-7EE6-4342-B048-85BDC9FD1C3A}</a:tableStyleId>
              </a:tblPr>
              <a:tblGrid>
                <a:gridCol w="200598">
                  <a:extLst>
                    <a:ext uri="{9D8B030D-6E8A-4147-A177-3AD203B41FA5}">
                      <a16:colId xmlns:a16="http://schemas.microsoft.com/office/drawing/2014/main" val="1995784806"/>
                    </a:ext>
                  </a:extLst>
                </a:gridCol>
                <a:gridCol w="2917506">
                  <a:extLst>
                    <a:ext uri="{9D8B030D-6E8A-4147-A177-3AD203B41FA5}">
                      <a16:colId xmlns:a16="http://schemas.microsoft.com/office/drawing/2014/main" val="2363953274"/>
                    </a:ext>
                  </a:extLst>
                </a:gridCol>
              </a:tblGrid>
              <a:tr h="155676">
                <a:tc gridSpan="2">
                  <a:txBody>
                    <a:bodyPr/>
                    <a:lstStyle/>
                    <a:p>
                      <a:pPr algn="l" fontAlgn="ctr"/>
                      <a:r>
                        <a:rPr lang="en-US" sz="700" b="1" u="none" strike="noStrike">
                          <a:solidFill>
                            <a:schemeClr val="bg1"/>
                          </a:solidFill>
                          <a:effectLst/>
                        </a:rPr>
                        <a:t>Pillar 3: PROTECTION AND SOCIAL PROTECTION</a:t>
                      </a:r>
                    </a:p>
                  </a:txBody>
                  <a:tcPr marL="0" marR="0" marT="0" marB="0" anchor="ctr">
                    <a:solidFill>
                      <a:schemeClr val="accent5"/>
                    </a:solidFill>
                  </a:tcPr>
                </a:tc>
                <a:tc hMerge="1">
                  <a:txBody>
                    <a:bodyPr/>
                    <a:lstStyle/>
                    <a:p>
                      <a:endParaRPr/>
                    </a:p>
                  </a:txBody>
                  <a:tcPr marL="0" marR="0" marT="0" marB="0" anchor="ctr"/>
                </a:tc>
                <a:extLst>
                  <a:ext uri="{0D108BD9-81ED-4DB2-BD59-A6C34878D82A}">
                    <a16:rowId xmlns:a16="http://schemas.microsoft.com/office/drawing/2014/main" val="2928846643"/>
                  </a:ext>
                </a:extLst>
              </a:tr>
              <a:tr h="315798">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3.1</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Strengthen the social protection policy environment through evidence generation, capacity building, advocacy and cross-nexus sectoral partnerships for rights-based approaches</a:t>
                      </a:r>
                    </a:p>
                  </a:txBody>
                  <a:tcPr marL="0" marR="0" marT="0" marB="0" anchor="ctr">
                    <a:solidFill>
                      <a:schemeClr val="accent5">
                        <a:lumMod val="20000"/>
                        <a:lumOff val="80000"/>
                      </a:schemeClr>
                    </a:solidFill>
                  </a:tcPr>
                </a:tc>
                <a:extLst>
                  <a:ext uri="{0D108BD9-81ED-4DB2-BD59-A6C34878D82A}">
                    <a16:rowId xmlns:a16="http://schemas.microsoft.com/office/drawing/2014/main" val="3055996651"/>
                  </a:ext>
                </a:extLst>
              </a:tr>
              <a:tr h="421064">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3,2</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Implement the national social protection strategy through System strengthening interventions to develop and operationalize an integrated and right-based social protection system, with a focus on institutionalizing an inclusive national Cash Plus model</a:t>
                      </a:r>
                    </a:p>
                  </a:txBody>
                  <a:tcPr marL="0" marR="0" marT="0" marB="0" anchor="ctr">
                    <a:solidFill>
                      <a:schemeClr val="accent5">
                        <a:lumMod val="20000"/>
                        <a:lumOff val="80000"/>
                      </a:schemeClr>
                    </a:solidFill>
                  </a:tcPr>
                </a:tc>
                <a:extLst>
                  <a:ext uri="{0D108BD9-81ED-4DB2-BD59-A6C34878D82A}">
                    <a16:rowId xmlns:a16="http://schemas.microsoft.com/office/drawing/2014/main" val="17611505"/>
                  </a:ext>
                </a:extLst>
              </a:tr>
              <a:tr h="210532">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3,3</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UNICEF-led child- and youth-focused  Cash Plus programme (child cash grant)  to support most vulnerable </a:t>
                      </a:r>
                      <a:r>
                        <a:rPr lang="en-US" sz="600" u="none" strike="noStrike" kern="1200" err="1">
                          <a:solidFill>
                            <a:schemeClr val="dk1"/>
                          </a:solidFill>
                          <a:effectLst/>
                          <a:latin typeface="+mn-lt"/>
                          <a:ea typeface="+mn-ea"/>
                          <a:cs typeface="+mn-cs"/>
                        </a:rPr>
                        <a:t>housholds</a:t>
                      </a:r>
                      <a:r>
                        <a:rPr lang="en-US" sz="600" u="none" strike="noStrike" kern="1200">
                          <a:solidFill>
                            <a:schemeClr val="dk1"/>
                          </a:solidFill>
                          <a:effectLst/>
                          <a:latin typeface="+mn-lt"/>
                          <a:ea typeface="+mn-ea"/>
                          <a:cs typeface="+mn-cs"/>
                        </a:rPr>
                        <a:t> with focus on FDPs </a:t>
                      </a:r>
                    </a:p>
                  </a:txBody>
                  <a:tcPr marL="0" marR="0" marT="0" marB="0" anchor="ctr">
                    <a:solidFill>
                      <a:schemeClr val="accent5">
                        <a:lumMod val="20000"/>
                        <a:lumOff val="80000"/>
                      </a:schemeClr>
                    </a:solidFill>
                  </a:tcPr>
                </a:tc>
                <a:extLst>
                  <a:ext uri="{0D108BD9-81ED-4DB2-BD59-A6C34878D82A}">
                    <a16:rowId xmlns:a16="http://schemas.microsoft.com/office/drawing/2014/main" val="2039554572"/>
                  </a:ext>
                </a:extLst>
              </a:tr>
              <a:tr h="198968">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3,4</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Policy, advocacy, and legal reform</a:t>
                      </a:r>
                    </a:p>
                  </a:txBody>
                  <a:tcPr marL="0" marR="0" marT="0" marB="0" anchor="ctr">
                    <a:solidFill>
                      <a:schemeClr val="accent5">
                        <a:lumMod val="20000"/>
                        <a:lumOff val="80000"/>
                      </a:schemeClr>
                    </a:solidFill>
                  </a:tcPr>
                </a:tc>
                <a:extLst>
                  <a:ext uri="{0D108BD9-81ED-4DB2-BD59-A6C34878D82A}">
                    <a16:rowId xmlns:a16="http://schemas.microsoft.com/office/drawing/2014/main" val="3867034884"/>
                  </a:ext>
                </a:extLst>
              </a:tr>
              <a:tr h="198968">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3,5</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Coordination and information management </a:t>
                      </a:r>
                    </a:p>
                  </a:txBody>
                  <a:tcPr marL="0" marR="0" marT="0" marB="0" anchor="ctr">
                    <a:solidFill>
                      <a:schemeClr val="accent5">
                        <a:lumMod val="20000"/>
                        <a:lumOff val="80000"/>
                      </a:schemeClr>
                    </a:solidFill>
                  </a:tcPr>
                </a:tc>
                <a:extLst>
                  <a:ext uri="{0D108BD9-81ED-4DB2-BD59-A6C34878D82A}">
                    <a16:rowId xmlns:a16="http://schemas.microsoft.com/office/drawing/2014/main" val="1699396258"/>
                  </a:ext>
                </a:extLst>
              </a:tr>
              <a:tr h="198968">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3,6</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Case management system strengthening and continuum of services</a:t>
                      </a:r>
                    </a:p>
                  </a:txBody>
                  <a:tcPr marL="0" marR="0" marT="0" marB="0" anchor="ctr">
                    <a:solidFill>
                      <a:schemeClr val="accent5">
                        <a:lumMod val="20000"/>
                        <a:lumOff val="80000"/>
                      </a:schemeClr>
                    </a:solidFill>
                  </a:tcPr>
                </a:tc>
                <a:extLst>
                  <a:ext uri="{0D108BD9-81ED-4DB2-BD59-A6C34878D82A}">
                    <a16:rowId xmlns:a16="http://schemas.microsoft.com/office/drawing/2014/main" val="3770538549"/>
                  </a:ext>
                </a:extLst>
              </a:tr>
              <a:tr h="198968">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3,7</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Improving capacity of child protection workforce</a:t>
                      </a:r>
                    </a:p>
                  </a:txBody>
                  <a:tcPr marL="0" marR="0" marT="0" marB="0" anchor="ctr">
                    <a:solidFill>
                      <a:schemeClr val="accent5">
                        <a:lumMod val="20000"/>
                        <a:lumOff val="80000"/>
                      </a:schemeClr>
                    </a:solidFill>
                  </a:tcPr>
                </a:tc>
                <a:extLst>
                  <a:ext uri="{0D108BD9-81ED-4DB2-BD59-A6C34878D82A}">
                    <a16:rowId xmlns:a16="http://schemas.microsoft.com/office/drawing/2014/main" val="1262496730"/>
                  </a:ext>
                </a:extLst>
              </a:tr>
              <a:tr h="315798">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3,8</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Community </a:t>
                      </a:r>
                      <a:br>
                        <a:rPr lang="en-US" sz="600" u="none" strike="noStrike" kern="1200">
                          <a:solidFill>
                            <a:schemeClr val="dk1"/>
                          </a:solidFill>
                          <a:effectLst/>
                          <a:latin typeface="+mn-lt"/>
                          <a:ea typeface="+mn-ea"/>
                          <a:cs typeface="+mn-cs"/>
                        </a:rPr>
                      </a:br>
                      <a:r>
                        <a:rPr lang="en-US" sz="600" u="none" strike="noStrike" kern="1200">
                          <a:solidFill>
                            <a:schemeClr val="dk1"/>
                          </a:solidFill>
                          <a:effectLst/>
                          <a:latin typeface="+mn-lt"/>
                          <a:ea typeface="+mn-ea"/>
                          <a:cs typeface="+mn-cs"/>
                        </a:rPr>
                        <a:t>engagement and </a:t>
                      </a:r>
                      <a:br>
                        <a:rPr lang="en-US" sz="600" u="none" strike="noStrike" kern="1200">
                          <a:solidFill>
                            <a:schemeClr val="dk1"/>
                          </a:solidFill>
                          <a:effectLst/>
                          <a:latin typeface="+mn-lt"/>
                          <a:ea typeface="+mn-ea"/>
                          <a:cs typeface="+mn-cs"/>
                        </a:rPr>
                      </a:br>
                      <a:r>
                        <a:rPr lang="en-US" sz="600" u="none" strike="noStrike" kern="1200">
                          <a:solidFill>
                            <a:schemeClr val="dk1"/>
                          </a:solidFill>
                          <a:effectLst/>
                          <a:latin typeface="+mn-lt"/>
                          <a:ea typeface="+mn-ea"/>
                          <a:cs typeface="+mn-cs"/>
                        </a:rPr>
                        <a:t>child participation</a:t>
                      </a:r>
                    </a:p>
                  </a:txBody>
                  <a:tcPr marL="0" marR="0" marT="0" marB="0" anchor="ctr">
                    <a:solidFill>
                      <a:schemeClr val="accent5">
                        <a:lumMod val="20000"/>
                        <a:lumOff val="80000"/>
                      </a:schemeClr>
                    </a:solidFill>
                  </a:tcPr>
                </a:tc>
                <a:extLst>
                  <a:ext uri="{0D108BD9-81ED-4DB2-BD59-A6C34878D82A}">
                    <a16:rowId xmlns:a16="http://schemas.microsoft.com/office/drawing/2014/main" val="3759668842"/>
                  </a:ext>
                </a:extLst>
              </a:tr>
              <a:tr h="315798">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3.1.1</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Enhance evidence based policy advice for the extension of social security to vulnerable workers (including refugees) and transition from cash assistance to employment-related social insurance.</a:t>
                      </a:r>
                    </a:p>
                  </a:txBody>
                  <a:tcPr marL="0" marR="0" marT="0" marB="0" anchor="ctr">
                    <a:solidFill>
                      <a:schemeClr val="accent5">
                        <a:lumMod val="20000"/>
                        <a:lumOff val="80000"/>
                      </a:schemeClr>
                    </a:solidFill>
                  </a:tcPr>
                </a:tc>
                <a:extLst>
                  <a:ext uri="{0D108BD9-81ED-4DB2-BD59-A6C34878D82A}">
                    <a16:rowId xmlns:a16="http://schemas.microsoft.com/office/drawing/2014/main" val="154482393"/>
                  </a:ext>
                </a:extLst>
              </a:tr>
              <a:tr h="198968">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3.2.1</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Integrated support in addressing the root causes of child </a:t>
                      </a:r>
                      <a:r>
                        <a:rPr lang="en-US" sz="600" u="none" strike="noStrike" kern="1200" err="1">
                          <a:solidFill>
                            <a:schemeClr val="dk1"/>
                          </a:solidFill>
                          <a:effectLst/>
                          <a:latin typeface="+mn-lt"/>
                          <a:ea typeface="+mn-ea"/>
                          <a:cs typeface="+mn-cs"/>
                        </a:rPr>
                        <a:t>labour</a:t>
                      </a:r>
                      <a:endParaRPr lang="en-US" sz="600" u="none" strike="noStrike" kern="1200">
                        <a:solidFill>
                          <a:schemeClr val="dk1"/>
                        </a:solidFill>
                        <a:effectLst/>
                        <a:latin typeface="+mn-lt"/>
                        <a:ea typeface="+mn-ea"/>
                        <a:cs typeface="+mn-cs"/>
                      </a:endParaRPr>
                    </a:p>
                  </a:txBody>
                  <a:tcPr marL="0" marR="0" marT="0" marB="0" anchor="ctr">
                    <a:solidFill>
                      <a:schemeClr val="accent5">
                        <a:lumMod val="20000"/>
                        <a:lumOff val="80000"/>
                      </a:schemeClr>
                    </a:solidFill>
                  </a:tcPr>
                </a:tc>
                <a:extLst>
                  <a:ext uri="{0D108BD9-81ED-4DB2-BD59-A6C34878D82A}">
                    <a16:rowId xmlns:a16="http://schemas.microsoft.com/office/drawing/2014/main" val="2253917495"/>
                  </a:ext>
                </a:extLst>
              </a:tr>
              <a:tr h="210532">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3.4.1</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Outreach and sensitization on social security rights and entitlements, with a focus on refugee and informal workers</a:t>
                      </a:r>
                    </a:p>
                  </a:txBody>
                  <a:tcPr marL="0" marR="0" marT="0" marB="0" anchor="ctr">
                    <a:solidFill>
                      <a:schemeClr val="accent5">
                        <a:lumMod val="20000"/>
                        <a:lumOff val="80000"/>
                      </a:schemeClr>
                    </a:solidFill>
                  </a:tcPr>
                </a:tc>
                <a:extLst>
                  <a:ext uri="{0D108BD9-81ED-4DB2-BD59-A6C34878D82A}">
                    <a16:rowId xmlns:a16="http://schemas.microsoft.com/office/drawing/2014/main" val="1252053149"/>
                  </a:ext>
                </a:extLst>
              </a:tr>
              <a:tr h="210532">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3.4.2</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Sustainable expansion of social (health) protection to reach </a:t>
                      </a:r>
                      <a:r>
                        <a:rPr lang="en-US" sz="600" u="none" strike="noStrike" kern="1200" err="1">
                          <a:solidFill>
                            <a:schemeClr val="dk1"/>
                          </a:solidFill>
                          <a:effectLst/>
                          <a:latin typeface="+mn-lt"/>
                          <a:ea typeface="+mn-ea"/>
                          <a:cs typeface="+mn-cs"/>
                        </a:rPr>
                        <a:t>Estidama</a:t>
                      </a:r>
                      <a:r>
                        <a:rPr lang="en-US" sz="600" u="none" strike="noStrike" kern="1200">
                          <a:solidFill>
                            <a:schemeClr val="dk1"/>
                          </a:solidFill>
                          <a:effectLst/>
                          <a:latin typeface="+mn-lt"/>
                          <a:ea typeface="+mn-ea"/>
                          <a:cs typeface="+mn-cs"/>
                        </a:rPr>
                        <a:t> ++ refugee and host community workers</a:t>
                      </a:r>
                    </a:p>
                  </a:txBody>
                  <a:tcPr marL="0" marR="0" marT="0" marB="0" anchor="ctr">
                    <a:solidFill>
                      <a:schemeClr val="accent5">
                        <a:lumMod val="20000"/>
                        <a:lumOff val="80000"/>
                      </a:schemeClr>
                    </a:solidFill>
                  </a:tcPr>
                </a:tc>
                <a:extLst>
                  <a:ext uri="{0D108BD9-81ED-4DB2-BD59-A6C34878D82A}">
                    <a16:rowId xmlns:a16="http://schemas.microsoft.com/office/drawing/2014/main" val="3900700250"/>
                  </a:ext>
                </a:extLst>
              </a:tr>
              <a:tr h="198968">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3,9</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s-ES" sz="600" u="none" strike="noStrike" kern="1200" err="1">
                          <a:solidFill>
                            <a:schemeClr val="dk1"/>
                          </a:solidFill>
                          <a:effectLst/>
                          <a:latin typeface="+mn-lt"/>
                          <a:ea typeface="+mn-ea"/>
                          <a:cs typeface="+mn-cs"/>
                        </a:rPr>
                        <a:t>Refugee</a:t>
                      </a:r>
                      <a:r>
                        <a:rPr lang="es-ES" sz="600" u="none" strike="noStrike" kern="1200">
                          <a:solidFill>
                            <a:schemeClr val="dk1"/>
                          </a:solidFill>
                          <a:effectLst/>
                          <a:latin typeface="+mn-lt"/>
                          <a:ea typeface="+mn-ea"/>
                          <a:cs typeface="+mn-cs"/>
                        </a:rPr>
                        <a:t> </a:t>
                      </a:r>
                      <a:r>
                        <a:rPr lang="es-ES" sz="600" u="none" strike="noStrike" kern="1200" err="1">
                          <a:solidFill>
                            <a:schemeClr val="dk1"/>
                          </a:solidFill>
                          <a:effectLst/>
                          <a:latin typeface="+mn-lt"/>
                          <a:ea typeface="+mn-ea"/>
                          <a:cs typeface="+mn-cs"/>
                        </a:rPr>
                        <a:t>continous</a:t>
                      </a:r>
                      <a:r>
                        <a:rPr lang="es-ES" sz="600" u="none" strike="noStrike" kern="1200">
                          <a:solidFill>
                            <a:schemeClr val="dk1"/>
                          </a:solidFill>
                          <a:effectLst/>
                          <a:latin typeface="+mn-lt"/>
                          <a:ea typeface="+mn-ea"/>
                          <a:cs typeface="+mn-cs"/>
                        </a:rPr>
                        <a:t> </a:t>
                      </a:r>
                      <a:r>
                        <a:rPr lang="es-ES" sz="600" u="none" strike="noStrike" kern="1200" err="1">
                          <a:solidFill>
                            <a:schemeClr val="dk1"/>
                          </a:solidFill>
                          <a:effectLst/>
                          <a:latin typeface="+mn-lt"/>
                          <a:ea typeface="+mn-ea"/>
                          <a:cs typeface="+mn-cs"/>
                        </a:rPr>
                        <a:t>registration</a:t>
                      </a:r>
                      <a:r>
                        <a:rPr lang="es-ES" sz="600" u="none" strike="noStrike" kern="1200">
                          <a:solidFill>
                            <a:schemeClr val="dk1"/>
                          </a:solidFill>
                          <a:effectLst/>
                          <a:latin typeface="+mn-lt"/>
                          <a:ea typeface="+mn-ea"/>
                          <a:cs typeface="+mn-cs"/>
                        </a:rPr>
                        <a:t> </a:t>
                      </a:r>
                    </a:p>
                  </a:txBody>
                  <a:tcPr marL="0" marR="0" marT="0" marB="0" anchor="ctr">
                    <a:solidFill>
                      <a:schemeClr val="accent5">
                        <a:lumMod val="20000"/>
                        <a:lumOff val="80000"/>
                      </a:schemeClr>
                    </a:solidFill>
                  </a:tcPr>
                </a:tc>
                <a:extLst>
                  <a:ext uri="{0D108BD9-81ED-4DB2-BD59-A6C34878D82A}">
                    <a16:rowId xmlns:a16="http://schemas.microsoft.com/office/drawing/2014/main" val="2496438031"/>
                  </a:ext>
                </a:extLst>
              </a:tr>
              <a:tr h="198968">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3,1</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s-ES" sz="600" u="none" strike="noStrike" kern="1200" err="1">
                          <a:solidFill>
                            <a:schemeClr val="dk1"/>
                          </a:solidFill>
                          <a:effectLst/>
                          <a:latin typeface="+mn-lt"/>
                          <a:ea typeface="+mn-ea"/>
                          <a:cs typeface="+mn-cs"/>
                        </a:rPr>
                        <a:t>Coordinate</a:t>
                      </a:r>
                      <a:r>
                        <a:rPr lang="es-ES" sz="600" u="none" strike="noStrike" kern="1200">
                          <a:solidFill>
                            <a:schemeClr val="dk1"/>
                          </a:solidFill>
                          <a:effectLst/>
                          <a:latin typeface="+mn-lt"/>
                          <a:ea typeface="+mn-ea"/>
                          <a:cs typeface="+mn-cs"/>
                        </a:rPr>
                        <a:t> </a:t>
                      </a:r>
                      <a:r>
                        <a:rPr lang="es-ES" sz="600" u="none" strike="noStrike" kern="1200" err="1">
                          <a:solidFill>
                            <a:schemeClr val="dk1"/>
                          </a:solidFill>
                          <a:effectLst/>
                          <a:latin typeface="+mn-lt"/>
                          <a:ea typeface="+mn-ea"/>
                          <a:cs typeface="+mn-cs"/>
                        </a:rPr>
                        <a:t>refugee</a:t>
                      </a:r>
                      <a:r>
                        <a:rPr lang="es-ES" sz="600" u="none" strike="noStrike" kern="1200">
                          <a:solidFill>
                            <a:schemeClr val="dk1"/>
                          </a:solidFill>
                          <a:effectLst/>
                          <a:latin typeface="+mn-lt"/>
                          <a:ea typeface="+mn-ea"/>
                          <a:cs typeface="+mn-cs"/>
                        </a:rPr>
                        <a:t> GBV </a:t>
                      </a:r>
                      <a:r>
                        <a:rPr lang="es-ES" sz="600" u="none" strike="noStrike" kern="1200" err="1">
                          <a:solidFill>
                            <a:schemeClr val="dk1"/>
                          </a:solidFill>
                          <a:effectLst/>
                          <a:latin typeface="+mn-lt"/>
                          <a:ea typeface="+mn-ea"/>
                          <a:cs typeface="+mn-cs"/>
                        </a:rPr>
                        <a:t>assistance</a:t>
                      </a:r>
                      <a:r>
                        <a:rPr lang="es-ES" sz="600" u="none" strike="noStrike" kern="1200">
                          <a:solidFill>
                            <a:schemeClr val="dk1"/>
                          </a:solidFill>
                          <a:effectLst/>
                          <a:latin typeface="+mn-lt"/>
                          <a:ea typeface="+mn-ea"/>
                          <a:cs typeface="+mn-cs"/>
                        </a:rPr>
                        <a:t> </a:t>
                      </a:r>
                    </a:p>
                  </a:txBody>
                  <a:tcPr marL="0" marR="0" marT="0" marB="0" anchor="ctr">
                    <a:solidFill>
                      <a:schemeClr val="accent5">
                        <a:lumMod val="20000"/>
                        <a:lumOff val="80000"/>
                      </a:schemeClr>
                    </a:solidFill>
                  </a:tcPr>
                </a:tc>
                <a:extLst>
                  <a:ext uri="{0D108BD9-81ED-4DB2-BD59-A6C34878D82A}">
                    <a16:rowId xmlns:a16="http://schemas.microsoft.com/office/drawing/2014/main" val="1191530224"/>
                  </a:ext>
                </a:extLst>
              </a:tr>
              <a:tr h="210532">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3,11</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Operationalizing responsibility sharing through the Jordan Response Program</a:t>
                      </a:r>
                    </a:p>
                  </a:txBody>
                  <a:tcPr marL="0" marR="0" marT="0" marB="0" anchor="ctr">
                    <a:solidFill>
                      <a:schemeClr val="accent5">
                        <a:lumMod val="20000"/>
                        <a:lumOff val="80000"/>
                      </a:schemeClr>
                    </a:solidFill>
                  </a:tcPr>
                </a:tc>
                <a:extLst>
                  <a:ext uri="{0D108BD9-81ED-4DB2-BD59-A6C34878D82A}">
                    <a16:rowId xmlns:a16="http://schemas.microsoft.com/office/drawing/2014/main" val="1313548786"/>
                  </a:ext>
                </a:extLst>
              </a:tr>
              <a:tr h="315798">
                <a:tc>
                  <a:txBody>
                    <a:bodyPr/>
                    <a:lstStyle/>
                    <a:p>
                      <a:pPr marL="0" algn="ctr" defTabSz="912114" rtl="0" eaLnBrk="1" fontAlgn="ctr" latinLnBrk="0" hangingPunct="1"/>
                      <a:r>
                        <a:rPr lang="es-ES" sz="600" u="none" strike="noStrike" kern="1200">
                          <a:solidFill>
                            <a:schemeClr val="dk1"/>
                          </a:solidFill>
                          <a:effectLst/>
                          <a:latin typeface="+mn-lt"/>
                          <a:ea typeface="+mn-ea"/>
                          <a:cs typeface="+mn-cs"/>
                        </a:rPr>
                        <a:t> </a:t>
                      </a:r>
                    </a:p>
                  </a:txBody>
                  <a:tcPr marL="0" marR="0" marT="0"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Innovative and sustainable policy solutions to fill social health protection gap for refugees and host communities through national social health protection systems</a:t>
                      </a:r>
                    </a:p>
                  </a:txBody>
                  <a:tcPr marL="0" marR="0" marT="0" marB="0" anchor="ctr">
                    <a:solidFill>
                      <a:schemeClr val="accent5">
                        <a:lumMod val="20000"/>
                        <a:lumOff val="80000"/>
                      </a:schemeClr>
                    </a:solidFill>
                  </a:tcPr>
                </a:tc>
                <a:extLst>
                  <a:ext uri="{0D108BD9-81ED-4DB2-BD59-A6C34878D82A}">
                    <a16:rowId xmlns:a16="http://schemas.microsoft.com/office/drawing/2014/main" val="1929725787"/>
                  </a:ext>
                </a:extLst>
              </a:tr>
            </a:tbl>
          </a:graphicData>
        </a:graphic>
      </p:graphicFrame>
      <p:graphicFrame>
        <p:nvGraphicFramePr>
          <p:cNvPr id="10" name="Table 9">
            <a:extLst>
              <a:ext uri="{FF2B5EF4-FFF2-40B4-BE49-F238E27FC236}">
                <a16:creationId xmlns:a16="http://schemas.microsoft.com/office/drawing/2014/main" id="{822105CD-AA50-9B13-4D72-4DDE6190E876}"/>
              </a:ext>
            </a:extLst>
          </p:cNvPr>
          <p:cNvGraphicFramePr>
            <a:graphicFrameLocks noGrp="1"/>
          </p:cNvGraphicFramePr>
          <p:nvPr>
            <p:extLst>
              <p:ext uri="{D42A27DB-BD31-4B8C-83A1-F6EECF244321}">
                <p14:modId xmlns:p14="http://schemas.microsoft.com/office/powerpoint/2010/main" val="2324199537"/>
              </p:ext>
            </p:extLst>
          </p:nvPr>
        </p:nvGraphicFramePr>
        <p:xfrm>
          <a:off x="6680074" y="4848726"/>
          <a:ext cx="3118104" cy="1928196"/>
        </p:xfrm>
        <a:graphic>
          <a:graphicData uri="http://schemas.openxmlformats.org/drawingml/2006/table">
            <a:tbl>
              <a:tblPr>
                <a:tableStyleId>{5C22544A-7EE6-4342-B048-85BDC9FD1C3A}</a:tableStyleId>
              </a:tblPr>
              <a:tblGrid>
                <a:gridCol w="182788">
                  <a:extLst>
                    <a:ext uri="{9D8B030D-6E8A-4147-A177-3AD203B41FA5}">
                      <a16:colId xmlns:a16="http://schemas.microsoft.com/office/drawing/2014/main" val="3426252026"/>
                    </a:ext>
                  </a:extLst>
                </a:gridCol>
                <a:gridCol w="2935316">
                  <a:extLst>
                    <a:ext uri="{9D8B030D-6E8A-4147-A177-3AD203B41FA5}">
                      <a16:colId xmlns:a16="http://schemas.microsoft.com/office/drawing/2014/main" val="1610370648"/>
                    </a:ext>
                  </a:extLst>
                </a:gridCol>
              </a:tblGrid>
              <a:tr h="214244">
                <a:tc gridSpan="2">
                  <a:txBody>
                    <a:bodyPr/>
                    <a:lstStyle/>
                    <a:p>
                      <a:pPr algn="l" fontAlgn="ctr"/>
                      <a:r>
                        <a:rPr lang="es-ES" sz="600" b="1" u="none" strike="noStrike">
                          <a:effectLst/>
                        </a:rPr>
                        <a:t>Pillar 4: CRITICAL INFRASTRUCTURE</a:t>
                      </a:r>
                    </a:p>
                  </a:txBody>
                  <a:tcPr marL="0" marR="0" marT="0" marB="0" anchor="ctr"/>
                </a:tc>
                <a:tc hMerge="1">
                  <a:txBody>
                    <a:bodyPr/>
                    <a:lstStyle/>
                    <a:p>
                      <a:endParaRPr/>
                    </a:p>
                  </a:txBody>
                  <a:tcPr marL="0" marR="0" marT="0" marB="0" anchor="ctr"/>
                </a:tc>
                <a:extLst>
                  <a:ext uri="{0D108BD9-81ED-4DB2-BD59-A6C34878D82A}">
                    <a16:rowId xmlns:a16="http://schemas.microsoft.com/office/drawing/2014/main" val="1296607939"/>
                  </a:ext>
                </a:extLst>
              </a:tr>
              <a:tr h="214244">
                <a:tc>
                  <a:txBody>
                    <a:bodyPr/>
                    <a:lstStyle/>
                    <a:p>
                      <a:pPr algn="ctr" fontAlgn="ctr"/>
                      <a:r>
                        <a:rPr lang="es-ES" sz="600" u="none" strike="noStrike">
                          <a:effectLst/>
                        </a:rPr>
                        <a:t>4.1</a:t>
                      </a:r>
                      <a:endParaRPr lang="es-ES" sz="6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US" sz="600" u="none" strike="noStrike">
                          <a:effectLst/>
                        </a:rPr>
                        <a:t>Support water sector partners to integrate most vulnerable population’s needs into provision of climate resilient WASH services</a:t>
                      </a:r>
                      <a:endParaRPr lang="en-US" sz="6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500389150"/>
                  </a:ext>
                </a:extLst>
              </a:tr>
              <a:tr h="214244">
                <a:tc>
                  <a:txBody>
                    <a:bodyPr/>
                    <a:lstStyle/>
                    <a:p>
                      <a:pPr algn="ctr" fontAlgn="ctr"/>
                      <a:r>
                        <a:rPr lang="es-ES" sz="600" u="none" strike="noStrike">
                          <a:effectLst/>
                        </a:rPr>
                        <a:t>4,2</a:t>
                      </a:r>
                      <a:endParaRPr lang="es-ES" sz="6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US" sz="600" u="none" strike="noStrike">
                          <a:effectLst/>
                        </a:rPr>
                        <a:t>Capacity development and </a:t>
                      </a:r>
                      <a:r>
                        <a:rPr lang="en-US" sz="600" u="none" strike="noStrike" err="1">
                          <a:effectLst/>
                        </a:rPr>
                        <a:t>GoJ</a:t>
                      </a:r>
                      <a:r>
                        <a:rPr lang="en-US" sz="600" u="none" strike="noStrike">
                          <a:effectLst/>
                        </a:rPr>
                        <a:t> system’s strengthening for institutionalization of climate resilience and prioritization of interventions.  </a:t>
                      </a:r>
                      <a:endParaRPr lang="en-US" sz="6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510646832"/>
                  </a:ext>
                </a:extLst>
              </a:tr>
              <a:tr h="214244">
                <a:tc>
                  <a:txBody>
                    <a:bodyPr/>
                    <a:lstStyle/>
                    <a:p>
                      <a:pPr algn="ctr" fontAlgn="ctr"/>
                      <a:r>
                        <a:rPr lang="es-ES" sz="600" u="none" strike="noStrike">
                          <a:effectLst/>
                        </a:rPr>
                        <a:t>4,3</a:t>
                      </a:r>
                      <a:endParaRPr lang="es-ES" sz="6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US" sz="600" u="none" strike="noStrike">
                          <a:effectLst/>
                        </a:rPr>
                        <a:t>Improved integrated management and use of water and sanitation services in Syrian refugee camps</a:t>
                      </a:r>
                      <a:endParaRPr lang="en-US" sz="6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646167038"/>
                  </a:ext>
                </a:extLst>
              </a:tr>
              <a:tr h="214244">
                <a:tc>
                  <a:txBody>
                    <a:bodyPr/>
                    <a:lstStyle/>
                    <a:p>
                      <a:pPr algn="ctr" fontAlgn="ctr"/>
                      <a:r>
                        <a:rPr lang="es-ES" sz="600" u="none" strike="noStrike">
                          <a:effectLst/>
                        </a:rPr>
                        <a:t>4,4</a:t>
                      </a:r>
                      <a:endParaRPr lang="es-ES" sz="6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US" sz="600" u="none" strike="noStrike">
                          <a:effectLst/>
                        </a:rPr>
                        <a:t>Advocacy for  equitable access to Climate resilient WASH services</a:t>
                      </a:r>
                      <a:endParaRPr lang="en-US"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00797688"/>
                  </a:ext>
                </a:extLst>
              </a:tr>
              <a:tr h="214244">
                <a:tc>
                  <a:txBody>
                    <a:bodyPr/>
                    <a:lstStyle/>
                    <a:p>
                      <a:pPr algn="ctr" fontAlgn="ctr"/>
                      <a:r>
                        <a:rPr lang="es-ES" sz="600" u="none" strike="noStrike">
                          <a:effectLst/>
                        </a:rPr>
                        <a:t>4,5</a:t>
                      </a:r>
                      <a:endParaRPr lang="es-ES" sz="6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US" sz="600" u="none" strike="noStrike">
                          <a:effectLst/>
                        </a:rPr>
                        <a:t>Awareness raising on Social </a:t>
                      </a:r>
                      <a:r>
                        <a:rPr lang="en-US" sz="600" u="none" strike="noStrike" err="1">
                          <a:effectLst/>
                        </a:rPr>
                        <a:t>Behaviour</a:t>
                      </a:r>
                      <a:r>
                        <a:rPr lang="en-US" sz="600" u="none" strike="noStrike">
                          <a:effectLst/>
                        </a:rPr>
                        <a:t> Change</a:t>
                      </a:r>
                      <a:endParaRPr lang="en-US"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620473333"/>
                  </a:ext>
                </a:extLst>
              </a:tr>
              <a:tr h="214244">
                <a:tc>
                  <a:txBody>
                    <a:bodyPr/>
                    <a:lstStyle/>
                    <a:p>
                      <a:pPr algn="ctr" fontAlgn="ctr"/>
                      <a:r>
                        <a:rPr lang="es-ES" sz="600" u="none" strike="noStrike">
                          <a:effectLst/>
                        </a:rPr>
                        <a:t>4,6</a:t>
                      </a:r>
                      <a:endParaRPr lang="es-ES" sz="6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US" sz="600" u="none" strike="noStrike">
                          <a:effectLst/>
                        </a:rPr>
                        <a:t>Addressing the Refugee-Climate Nexus in Jordan</a:t>
                      </a:r>
                      <a:endParaRPr lang="en-US"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237321204"/>
                  </a:ext>
                </a:extLst>
              </a:tr>
              <a:tr h="214244">
                <a:tc>
                  <a:txBody>
                    <a:bodyPr/>
                    <a:lstStyle/>
                    <a:p>
                      <a:pPr algn="ctr" fontAlgn="ctr"/>
                      <a:r>
                        <a:rPr lang="es-ES" sz="600" u="none" strike="noStrike">
                          <a:effectLst/>
                        </a:rPr>
                        <a:t>4,7</a:t>
                      </a:r>
                      <a:endParaRPr lang="es-ES" sz="6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n-US" sz="600" u="none" strike="noStrike">
                          <a:effectLst/>
                        </a:rPr>
                        <a:t>Improved water management and access  </a:t>
                      </a:r>
                      <a:endParaRPr lang="en-US"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569494716"/>
                  </a:ext>
                </a:extLst>
              </a:tr>
              <a:tr h="214244">
                <a:tc>
                  <a:txBody>
                    <a:bodyPr/>
                    <a:lstStyle/>
                    <a:p>
                      <a:pPr algn="ctr" fontAlgn="ctr"/>
                      <a:r>
                        <a:rPr lang="es-ES" sz="600" u="none" strike="noStrike">
                          <a:effectLst/>
                        </a:rPr>
                        <a:t>4,8</a:t>
                      </a:r>
                      <a:endParaRPr lang="es-ES" sz="600" b="0" i="0" u="none" strike="noStrike">
                        <a:solidFill>
                          <a:srgbClr val="000000"/>
                        </a:solidFill>
                        <a:effectLst/>
                        <a:latin typeface="Calibri" panose="020F0502020204030204" pitchFamily="34" charset="0"/>
                      </a:endParaRPr>
                    </a:p>
                  </a:txBody>
                  <a:tcPr marL="0" marR="0" marT="0" marB="0" anchor="ctr"/>
                </a:tc>
                <a:tc>
                  <a:txBody>
                    <a:bodyPr/>
                    <a:lstStyle/>
                    <a:p>
                      <a:pPr algn="l" fontAlgn="ctr"/>
                      <a:r>
                        <a:rPr lang="es-ES" sz="600" u="none" strike="noStrike" err="1">
                          <a:effectLst/>
                        </a:rPr>
                        <a:t>Crticial</a:t>
                      </a:r>
                      <a:r>
                        <a:rPr lang="es-ES" sz="600" u="none" strike="noStrike">
                          <a:effectLst/>
                        </a:rPr>
                        <a:t> </a:t>
                      </a:r>
                      <a:r>
                        <a:rPr lang="es-ES" sz="600" u="none" strike="noStrike" err="1">
                          <a:effectLst/>
                        </a:rPr>
                        <a:t>Infratructure</a:t>
                      </a:r>
                      <a:r>
                        <a:rPr lang="es-ES" sz="600" u="none" strike="noStrike">
                          <a:effectLst/>
                        </a:rPr>
                        <a:t>/ </a:t>
                      </a:r>
                      <a:r>
                        <a:rPr lang="es-ES" sz="600" u="none" strike="noStrike" err="1">
                          <a:effectLst/>
                        </a:rPr>
                        <a:t>Belnded</a:t>
                      </a:r>
                      <a:r>
                        <a:rPr lang="es-ES" sz="600" u="none" strike="noStrike">
                          <a:effectLst/>
                        </a:rPr>
                        <a:t> </a:t>
                      </a:r>
                      <a:r>
                        <a:rPr lang="es-ES" sz="600" u="none" strike="noStrike" err="1">
                          <a:effectLst/>
                        </a:rPr>
                        <a:t>Finance</a:t>
                      </a:r>
                      <a:r>
                        <a:rPr lang="es-ES" sz="600" u="none" strike="noStrike">
                          <a:effectLst/>
                        </a:rPr>
                        <a:t>  </a:t>
                      </a:r>
                      <a:endParaRPr lang="es-ES" sz="6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468609543"/>
                  </a:ext>
                </a:extLst>
              </a:tr>
            </a:tbl>
          </a:graphicData>
        </a:graphic>
      </p:graphicFrame>
      <p:sp>
        <p:nvSpPr>
          <p:cNvPr id="7" name="Rectangle 6">
            <a:extLst>
              <a:ext uri="{FF2B5EF4-FFF2-40B4-BE49-F238E27FC236}">
                <a16:creationId xmlns:a16="http://schemas.microsoft.com/office/drawing/2014/main" id="{FCC319B0-5FF9-E6E6-87F2-0D8D0A9C4DA5}"/>
              </a:ext>
            </a:extLst>
          </p:cNvPr>
          <p:cNvSpPr/>
          <p:nvPr/>
        </p:nvSpPr>
        <p:spPr>
          <a:xfrm>
            <a:off x="-8946" y="1227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a:latin typeface="Helvetica" pitchFamily="2" charset="0"/>
            </a:endParaRPr>
          </a:p>
        </p:txBody>
      </p:sp>
      <p:sp>
        <p:nvSpPr>
          <p:cNvPr id="8" name="TextBox 7">
            <a:extLst>
              <a:ext uri="{FF2B5EF4-FFF2-40B4-BE49-F238E27FC236}">
                <a16:creationId xmlns:a16="http://schemas.microsoft.com/office/drawing/2014/main" id="{BE7AEFA3-8B45-1ABF-2FCA-40327B012D8B}"/>
              </a:ext>
            </a:extLst>
          </p:cNvPr>
          <p:cNvSpPr txBox="1"/>
          <p:nvPr/>
        </p:nvSpPr>
        <p:spPr>
          <a:xfrm>
            <a:off x="19185" y="85695"/>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JORDAN</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881748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7904F1-F186-8E80-8E23-8130EBCD5EE9}"/>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C38C4E6-9D50-4EED-459F-FBB9EA4E499E}"/>
              </a:ext>
            </a:extLst>
          </p:cNvPr>
          <p:cNvSpPr txBox="1"/>
          <p:nvPr/>
        </p:nvSpPr>
        <p:spPr>
          <a:xfrm>
            <a:off x="3255736" y="0"/>
            <a:ext cx="3629712" cy="707886"/>
          </a:xfrm>
          <a:prstGeom prst="rect">
            <a:avLst/>
          </a:prstGeom>
          <a:noFill/>
        </p:spPr>
        <p:txBody>
          <a:bodyPr wrap="none" rtlCol="0">
            <a:spAutoFit/>
          </a:bodyPr>
          <a:lstStyle/>
          <a:p>
            <a:r>
              <a:rPr lang="fr-FR" sz="4000"/>
              <a:t>POLICY MATRIX</a:t>
            </a:r>
          </a:p>
        </p:txBody>
      </p:sp>
      <p:graphicFrame>
        <p:nvGraphicFramePr>
          <p:cNvPr id="5" name="Table 4">
            <a:extLst>
              <a:ext uri="{FF2B5EF4-FFF2-40B4-BE49-F238E27FC236}">
                <a16:creationId xmlns:a16="http://schemas.microsoft.com/office/drawing/2014/main" id="{EFA72ECB-12FE-1181-6F22-673345E521BC}"/>
              </a:ext>
            </a:extLst>
          </p:cNvPr>
          <p:cNvGraphicFramePr>
            <a:graphicFrameLocks noGrp="1"/>
          </p:cNvGraphicFramePr>
          <p:nvPr>
            <p:extLst>
              <p:ext uri="{D42A27DB-BD31-4B8C-83A1-F6EECF244321}">
                <p14:modId xmlns:p14="http://schemas.microsoft.com/office/powerpoint/2010/main" val="835398017"/>
              </p:ext>
            </p:extLst>
          </p:nvPr>
        </p:nvGraphicFramePr>
        <p:xfrm>
          <a:off x="132348" y="729649"/>
          <a:ext cx="9697451" cy="5410200"/>
        </p:xfrm>
        <a:graphic>
          <a:graphicData uri="http://schemas.openxmlformats.org/drawingml/2006/table">
            <a:tbl>
              <a:tblPr>
                <a:tableStyleId>{5C22544A-7EE6-4342-B048-85BDC9FD1C3A}</a:tableStyleId>
              </a:tblPr>
              <a:tblGrid>
                <a:gridCol w="1330693">
                  <a:extLst>
                    <a:ext uri="{9D8B030D-6E8A-4147-A177-3AD203B41FA5}">
                      <a16:colId xmlns:a16="http://schemas.microsoft.com/office/drawing/2014/main" val="2858080886"/>
                    </a:ext>
                  </a:extLst>
                </a:gridCol>
                <a:gridCol w="1706983">
                  <a:extLst>
                    <a:ext uri="{9D8B030D-6E8A-4147-A177-3AD203B41FA5}">
                      <a16:colId xmlns:a16="http://schemas.microsoft.com/office/drawing/2014/main" val="1618974728"/>
                    </a:ext>
                  </a:extLst>
                </a:gridCol>
                <a:gridCol w="1572448">
                  <a:extLst>
                    <a:ext uri="{9D8B030D-6E8A-4147-A177-3AD203B41FA5}">
                      <a16:colId xmlns:a16="http://schemas.microsoft.com/office/drawing/2014/main" val="2840163860"/>
                    </a:ext>
                  </a:extLst>
                </a:gridCol>
                <a:gridCol w="1521995">
                  <a:extLst>
                    <a:ext uri="{9D8B030D-6E8A-4147-A177-3AD203B41FA5}">
                      <a16:colId xmlns:a16="http://schemas.microsoft.com/office/drawing/2014/main" val="1860360308"/>
                    </a:ext>
                  </a:extLst>
                </a:gridCol>
                <a:gridCol w="3565332">
                  <a:extLst>
                    <a:ext uri="{9D8B030D-6E8A-4147-A177-3AD203B41FA5}">
                      <a16:colId xmlns:a16="http://schemas.microsoft.com/office/drawing/2014/main" val="3595746350"/>
                    </a:ext>
                  </a:extLst>
                </a:gridCol>
              </a:tblGrid>
              <a:tr h="69677">
                <a:tc>
                  <a:txBody>
                    <a:bodyPr/>
                    <a:lstStyle/>
                    <a:p>
                      <a:pPr algn="l" fontAlgn="t"/>
                      <a:r>
                        <a:rPr lang="es-ES" sz="700" b="1" u="none" strike="noStrike" dirty="0">
                          <a:effectLst/>
                        </a:rPr>
                        <a:t>POLICY PRIORITIES</a:t>
                      </a:r>
                      <a:endParaRPr lang="es-E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CHALLENGES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MILESTONES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STAKEHOLDERS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SUPPORT THROUGH PROGRAMMING</a:t>
                      </a:r>
                      <a:endParaRPr lang="es-ES" sz="700" b="1"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3084916799"/>
                  </a:ext>
                </a:extLst>
              </a:tr>
              <a:tr h="1162134">
                <a:tc>
                  <a:txBody>
                    <a:bodyPr/>
                    <a:lstStyle/>
                    <a:p>
                      <a:pPr algn="l" fontAlgn="t"/>
                      <a:r>
                        <a:rPr lang="en-US" sz="600" u="none" strike="noStrike">
                          <a:effectLst/>
                        </a:rPr>
                        <a:t>#1 Policy priority</a:t>
                      </a:r>
                      <a:br>
                        <a:rPr lang="en-US" sz="600" u="none" strike="noStrike">
                          <a:effectLst/>
                        </a:rPr>
                      </a:br>
                      <a:br>
                        <a:rPr lang="en-US" sz="600" u="none" strike="noStrike">
                          <a:effectLst/>
                        </a:rPr>
                      </a:br>
                      <a:r>
                        <a:rPr lang="en-US" sz="600" u="none" strike="noStrike">
                          <a:effectLst/>
                        </a:rPr>
                        <a:t>Increase transparency and accountability among education and training providers and increase learning, well-being and inclusion outcomes of refugee and host community youth in education  </a:t>
                      </a:r>
                      <a:br>
                        <a:rPr lang="en-US" sz="600" u="none" strike="noStrike">
                          <a:effectLst/>
                        </a:rPr>
                      </a:br>
                      <a:endParaRPr lang="en-US" sz="600" b="0" i="0" u="none" strike="noStrike">
                        <a:solidFill>
                          <a:srgbClr val="000000"/>
                        </a:solidFill>
                        <a:effectLst/>
                        <a:latin typeface="Calibri" panose="020F0502020204030204" pitchFamily="34" charset="0"/>
                      </a:endParaRPr>
                    </a:p>
                  </a:txBody>
                  <a:tcPr marL="0" marR="0" marT="0" marB="0">
                    <a:solidFill>
                      <a:schemeClr val="accent1">
                        <a:lumMod val="20000"/>
                        <a:lumOff val="80000"/>
                      </a:schemeClr>
                    </a:solidFill>
                  </a:tcPr>
                </a:tc>
                <a:tc>
                  <a:txBody>
                    <a:bodyPr/>
                    <a:lstStyle/>
                    <a:p>
                      <a:pPr algn="l" fontAlgn="t"/>
                      <a:r>
                        <a:rPr lang="en-US" sz="600" u="none" strike="noStrike">
                          <a:effectLst/>
                        </a:rPr>
                        <a:t>The 2022 MOE-UNICEF National Diagnostic Assessment (NDA) found that many students lack understanding of Arabic and basic mathematical concepts that underpin higher level learning.</a:t>
                      </a:r>
                      <a:br>
                        <a:rPr lang="en-US" sz="600" u="none" strike="noStrike">
                          <a:effectLst/>
                        </a:rPr>
                      </a:br>
                      <a:br>
                        <a:rPr lang="en-US" sz="600" u="none" strike="noStrike">
                          <a:effectLst/>
                        </a:rPr>
                      </a:br>
                      <a:r>
                        <a:rPr lang="en-US" sz="600" u="none" strike="noStrike">
                          <a:effectLst/>
                        </a:rPr>
                        <a:t>Without a national gender responsive prevention and retention strategy, and a coordinated action plan, drop out will continue to increase due to high-risk of negative coping mechanisms including child </a:t>
                      </a:r>
                      <a:r>
                        <a:rPr lang="en-US" sz="600" u="none" strike="noStrike" err="1">
                          <a:effectLst/>
                        </a:rPr>
                        <a:t>labour</a:t>
                      </a:r>
                      <a:r>
                        <a:rPr lang="en-US" sz="600" u="none" strike="noStrike">
                          <a:effectLst/>
                        </a:rPr>
                        <a:t> and child marriage.  </a:t>
                      </a:r>
                      <a:br>
                        <a:rPr lang="en-US" sz="600" u="none" strike="noStrike">
                          <a:effectLst/>
                        </a:rPr>
                      </a:br>
                      <a:br>
                        <a:rPr lang="en-US" sz="600" u="none" strike="noStrike">
                          <a:effectLst/>
                        </a:rPr>
                      </a:br>
                      <a:r>
                        <a:rPr lang="en-US" sz="600" u="none" strike="noStrike">
                          <a:effectLst/>
                        </a:rPr>
                        <a:t>In Jordan, there is a trend towards an under-skilled, yet over-educated population, with post-secondary graduates having gender skewed lower employment rates than those with only a secondary education.</a:t>
                      </a:r>
                      <a:br>
                        <a:rPr lang="en-US" sz="600" u="none" strike="noStrike">
                          <a:effectLst/>
                        </a:rPr>
                      </a:br>
                      <a:br>
                        <a:rPr lang="en-US" sz="600" u="none" strike="noStrike">
                          <a:effectLst/>
                        </a:rPr>
                      </a:br>
                      <a:r>
                        <a:rPr lang="en-US" sz="600" u="none" strike="noStrike">
                          <a:effectLst/>
                        </a:rPr>
                        <a:t>Low levels of voice and accountability towards citizens, including adolescents and youth. Young people have limited opportunities to engage in policy and advocacy making processes on important issues that directly affect them.</a:t>
                      </a:r>
                      <a:br>
                        <a:rPr lang="en-US" sz="600" u="none" strike="noStrike">
                          <a:effectLst/>
                        </a:rPr>
                      </a:br>
                      <a:br>
                        <a:rPr lang="en-US" sz="600" u="none" strike="noStrike">
                          <a:effectLst/>
                        </a:rPr>
                      </a:br>
                      <a:r>
                        <a:rPr lang="en-US" sz="600" u="none" strike="noStrike">
                          <a:effectLst/>
                        </a:rPr>
                        <a:t>While the Government of Jordan generously permits refugees to access local schools, the quality is limited due to infrastructure challenges and overwhelmed human resources which has led to the adoption of double-shift system to accommodate large number of refugee children. 86.6% of Syrian children attend grades 1 to 10, but the drop-out rate at secondary level is high and just 30% attend grades 11 and 12. UNHCR estimates that less than 10% of university aged refugees are enrolled in tertiary education in Jordan.</a:t>
                      </a:r>
                      <a:br>
                        <a:rPr lang="en-US" sz="600" u="none" strike="noStrike">
                          <a:effectLst/>
                        </a:rPr>
                      </a:br>
                      <a:br>
                        <a:rPr lang="en-US" sz="600" u="none" strike="noStrike">
                          <a:effectLst/>
                        </a:rPr>
                      </a:br>
                      <a:r>
                        <a:rPr lang="en-US" sz="600" u="none" strike="noStrike">
                          <a:effectLst/>
                        </a:rPr>
                        <a:t>Additionally, food insecurity is a key barrier to educational outcomes and is strongly associated with school attendance, highlighting its </a:t>
                      </a:r>
                      <a:r>
                        <a:rPr lang="en-US" sz="600" u="none" strike="noStrike" err="1">
                          <a:effectLst/>
                        </a:rPr>
                        <a:t>importane</a:t>
                      </a:r>
                      <a:r>
                        <a:rPr lang="en-US" sz="600" u="none" strike="noStrike">
                          <a:effectLst/>
                        </a:rPr>
                        <a:t> to Jordan's education context. This is also supported by evidence indicating that poor, vulnerable, and refugee children often had insufficient nutrition which was associated with lower school attendance and performance. </a:t>
                      </a:r>
                      <a:br>
                        <a:rPr lang="en-US" sz="600" u="none" strike="noStrike">
                          <a:effectLst/>
                        </a:rPr>
                      </a:br>
                      <a:endParaRPr lang="en-US" sz="600" b="0" i="0" u="none" strike="noStrike">
                        <a:solidFill>
                          <a:srgbClr val="000000"/>
                        </a:solidFill>
                        <a:effectLst/>
                        <a:latin typeface="Calibri" panose="020F0502020204030204" pitchFamily="34" charset="0"/>
                      </a:endParaRPr>
                    </a:p>
                  </a:txBody>
                  <a:tcPr marL="0" marR="0" marT="0" marB="0">
                    <a:solidFill>
                      <a:schemeClr val="accent1">
                        <a:lumMod val="20000"/>
                        <a:lumOff val="80000"/>
                      </a:schemeClr>
                    </a:solidFill>
                  </a:tcPr>
                </a:tc>
                <a:tc>
                  <a:txBody>
                    <a:bodyPr/>
                    <a:lstStyle/>
                    <a:p>
                      <a:pPr algn="l" fontAlgn="t"/>
                      <a:r>
                        <a:rPr lang="en-US" sz="600" u="none" strike="noStrike" dirty="0">
                          <a:effectLst/>
                        </a:rPr>
                        <a:t>1.1 Lessons learned from school-level programming leads to national discussions on the effectiveness and impact of empowering schools to become more accountable for learning, well-being and inclusion of all children and adolescents in basic schools. </a:t>
                      </a:r>
                      <a:br>
                        <a:rPr lang="en-US" sz="600" u="none" strike="noStrike" dirty="0">
                          <a:effectLst/>
                        </a:rPr>
                      </a:br>
                      <a:br>
                        <a:rPr lang="en-US" sz="600" u="none" strike="noStrike" dirty="0">
                          <a:effectLst/>
                        </a:rPr>
                      </a:br>
                      <a:r>
                        <a:rPr lang="en-US" sz="600" u="none" strike="noStrike" dirty="0">
                          <a:effectLst/>
                        </a:rPr>
                        <a:t>1.2 Field directorates and schools are using learning and retention data to become more accountable for the well-being and learning of boys and girls aged 10 and above in the most vulnerable areas of Jordan and in the Syrian refugee camps.</a:t>
                      </a:r>
                      <a:br>
                        <a:rPr lang="en-US" sz="600" u="none" strike="noStrike" dirty="0">
                          <a:effectLst/>
                        </a:rPr>
                      </a:br>
                      <a:br>
                        <a:rPr lang="en-US" sz="600" u="none" strike="noStrike" dirty="0">
                          <a:effectLst/>
                        </a:rPr>
                      </a:br>
                      <a:r>
                        <a:rPr lang="en-US" sz="600" u="none" strike="noStrike" dirty="0">
                          <a:effectLst/>
                        </a:rPr>
                        <a:t>1.3 Coordinated outreach to share accurate information on the availability of scholarships, including Technical Vocational Educational Training (TVET) and other educational certificates, upskilling programs and programs that facilitates access to higher education and </a:t>
                      </a:r>
                      <a:r>
                        <a:rPr lang="en-US" sz="600" u="none" strike="noStrike" dirty="0" err="1">
                          <a:effectLst/>
                        </a:rPr>
                        <a:t>labour</a:t>
                      </a:r>
                      <a:r>
                        <a:rPr lang="en-US" sz="600" u="none" strike="noStrike" dirty="0">
                          <a:effectLst/>
                        </a:rPr>
                        <a:t> market.</a:t>
                      </a:r>
                      <a:br>
                        <a:rPr lang="en-US" sz="600" u="none" strike="noStrike" dirty="0">
                          <a:effectLst/>
                        </a:rPr>
                      </a:br>
                      <a:br>
                        <a:rPr lang="en-US" sz="600" u="none" strike="noStrike" dirty="0">
                          <a:effectLst/>
                        </a:rPr>
                      </a:br>
                      <a:r>
                        <a:rPr lang="en-US" sz="600" u="none" strike="noStrike" dirty="0">
                          <a:effectLst/>
                        </a:rPr>
                        <a:t>1.4 National Youth Strategy is operationalized and monitored with youth people’s engagement</a:t>
                      </a:r>
                      <a:br>
                        <a:rPr lang="en-US" sz="600" u="none" strike="noStrike" dirty="0">
                          <a:effectLst/>
                        </a:rPr>
                      </a:br>
                      <a:br>
                        <a:rPr lang="en-US" sz="600" u="none" strike="noStrike" dirty="0">
                          <a:effectLst/>
                        </a:rPr>
                      </a:br>
                      <a:r>
                        <a:rPr lang="en-US" sz="600" u="none" strike="noStrike" dirty="0">
                          <a:effectLst/>
                        </a:rPr>
                        <a:t>1.5 Reflection of refugee data in National Education Management Information System (EMIS/SIS)</a:t>
                      </a:r>
                      <a:br>
                        <a:rPr lang="en-US" sz="600" u="none" strike="noStrike" dirty="0">
                          <a:effectLst/>
                        </a:rPr>
                      </a:br>
                      <a:br>
                        <a:rPr lang="en-US" sz="600" u="none" strike="noStrike" dirty="0">
                          <a:effectLst/>
                        </a:rPr>
                      </a:br>
                      <a:r>
                        <a:rPr lang="en-US" sz="600" u="none" strike="noStrike" dirty="0">
                          <a:effectLst/>
                        </a:rPr>
                        <a:t>1.6BY 2025, refugees access to inclusive and quality education under the national education systems as well as the completion of education with relevant skills locally and through enhanced use of complementary pathways.</a:t>
                      </a:r>
                      <a:br>
                        <a:rPr lang="en-US" sz="600" u="none" strike="noStrike" dirty="0">
                          <a:effectLst/>
                        </a:rPr>
                      </a:br>
                      <a:br>
                        <a:rPr lang="en-US" sz="600" u="none" strike="noStrike" dirty="0">
                          <a:effectLst/>
                        </a:rPr>
                      </a:br>
                      <a:r>
                        <a:rPr lang="en-US" sz="600" u="none" strike="noStrike" dirty="0">
                          <a:effectLst/>
                        </a:rPr>
                        <a:t>1.7 NSFP is jointly implemented and funded by the Ministry of Education and WFP but is designed to be fully handed over to the government by 2027. </a:t>
                      </a:r>
                      <a:br>
                        <a:rPr lang="en-US" sz="600" u="none" strike="noStrike" dirty="0">
                          <a:effectLst/>
                        </a:rPr>
                      </a:br>
                      <a:endParaRPr lang="en-US" sz="600" b="0" i="0" u="none" strike="noStrike" dirty="0">
                        <a:solidFill>
                          <a:srgbClr val="000000"/>
                        </a:solidFill>
                        <a:effectLst/>
                        <a:latin typeface="Calibri" panose="020F0502020204030204" pitchFamily="34" charset="0"/>
                      </a:endParaRPr>
                    </a:p>
                  </a:txBody>
                  <a:tcPr marL="0" marR="0" marT="0" marB="0">
                    <a:solidFill>
                      <a:schemeClr val="accent1">
                        <a:lumMod val="20000"/>
                        <a:lumOff val="80000"/>
                      </a:schemeClr>
                    </a:solidFill>
                  </a:tcPr>
                </a:tc>
                <a:tc>
                  <a:txBody>
                    <a:bodyPr/>
                    <a:lstStyle/>
                    <a:p>
                      <a:pPr algn="l" fontAlgn="t"/>
                      <a:r>
                        <a:rPr lang="en-US" sz="600" u="none" strike="noStrike">
                          <a:effectLst/>
                        </a:rPr>
                        <a:t>Ministry of Education and DOE staff</a:t>
                      </a:r>
                      <a:br>
                        <a:rPr lang="en-US" sz="600" u="none" strike="noStrike">
                          <a:effectLst/>
                        </a:rPr>
                      </a:br>
                      <a:r>
                        <a:rPr lang="en-US" sz="600" u="none" strike="noStrike">
                          <a:effectLst/>
                        </a:rPr>
                        <a:t>Ministry of Education teachers, Ministry of Youth, Refugee and Jordanian Youth, TVET providers, WFP</a:t>
                      </a:r>
                      <a:endParaRPr lang="en-US" sz="600" b="0" i="0" u="none" strike="noStrike">
                        <a:solidFill>
                          <a:srgbClr val="000000"/>
                        </a:solidFill>
                        <a:effectLst/>
                        <a:latin typeface="Calibri" panose="020F0502020204030204" pitchFamily="34" charset="0"/>
                      </a:endParaRPr>
                    </a:p>
                  </a:txBody>
                  <a:tcPr marL="0" marR="0" marT="0" marB="0">
                    <a:solidFill>
                      <a:schemeClr val="accent1">
                        <a:lumMod val="20000"/>
                        <a:lumOff val="80000"/>
                      </a:schemeClr>
                    </a:solidFill>
                  </a:tcPr>
                </a:tc>
                <a:tc>
                  <a:txBody>
                    <a:bodyPr/>
                    <a:lstStyle/>
                    <a:p>
                      <a:pPr algn="l" fontAlgn="t"/>
                      <a:r>
                        <a:rPr lang="en-US" sz="600" u="none" strike="noStrike">
                          <a:effectLst/>
                        </a:rPr>
                        <a:t>UNICEF will implement the Teacher of the Future programme through field directorates and schools.</a:t>
                      </a:r>
                      <a:br>
                        <a:rPr lang="en-US" sz="600" u="none" strike="noStrike">
                          <a:effectLst/>
                        </a:rPr>
                      </a:br>
                      <a:br>
                        <a:rPr lang="en-US" sz="600" u="none" strike="noStrike">
                          <a:effectLst/>
                        </a:rPr>
                      </a:br>
                      <a:r>
                        <a:rPr lang="en-US" sz="600" u="none" strike="noStrike">
                          <a:effectLst/>
                        </a:rPr>
                        <a:t>UNICEF will contribute to research on out-of-school children to inform national policy and programmes; support the Ministry of Education to develop a national and cross sectoral Drop-Out Prevention and Retention Strategy; and pilot prevention of drop-out intervention(s).</a:t>
                      </a:r>
                      <a:br>
                        <a:rPr lang="en-US" sz="600" u="none" strike="noStrike">
                          <a:effectLst/>
                        </a:rPr>
                      </a:br>
                      <a:br>
                        <a:rPr lang="en-US" sz="600" u="none" strike="noStrike">
                          <a:effectLst/>
                        </a:rPr>
                      </a:br>
                      <a:r>
                        <a:rPr lang="en-US" sz="600" u="none" strike="noStrike">
                          <a:effectLst/>
                        </a:rPr>
                        <a:t>UNICEF will deliver its Reading Recovery programme in camp schools and non-formal education </a:t>
                      </a:r>
                      <a:r>
                        <a:rPr lang="en-US" sz="600" u="none" strike="noStrike" err="1">
                          <a:effectLst/>
                        </a:rPr>
                        <a:t>centres</a:t>
                      </a:r>
                      <a:r>
                        <a:rPr lang="en-US" sz="600" u="none" strike="noStrike">
                          <a:effectLst/>
                        </a:rPr>
                        <a:t> (2024 only).</a:t>
                      </a:r>
                      <a:br>
                        <a:rPr lang="en-US" sz="600" u="none" strike="noStrike">
                          <a:effectLst/>
                        </a:rPr>
                      </a:br>
                      <a:br>
                        <a:rPr lang="en-US" sz="600" u="none" strike="noStrike">
                          <a:effectLst/>
                        </a:rPr>
                      </a:br>
                      <a:r>
                        <a:rPr lang="en-US" sz="600" u="none" strike="noStrike">
                          <a:effectLst/>
                        </a:rPr>
                        <a:t>UNICEF will continue to support school leadership in camps with school improvement/development planning.</a:t>
                      </a:r>
                      <a:br>
                        <a:rPr lang="en-US" sz="600" u="none" strike="noStrike">
                          <a:effectLst/>
                        </a:rPr>
                      </a:br>
                      <a:br>
                        <a:rPr lang="en-US" sz="600" u="none" strike="noStrike">
                          <a:effectLst/>
                        </a:rPr>
                      </a:br>
                      <a:r>
                        <a:rPr lang="en-US" sz="600" u="none" strike="noStrike">
                          <a:effectLst/>
                        </a:rPr>
                        <a:t>The NSFP addresses food insecurity and malnutrition as a barrier to education in order to reduce inequality affecting poor and vulnerable children. WB will focus on the expansion and enhancement of Jordan's National School Feeding Program to support children's access to education and their school performance. </a:t>
                      </a:r>
                      <a:endParaRPr lang="en-US" sz="600" b="0" i="0" u="none" strike="noStrike">
                        <a:solidFill>
                          <a:srgbClr val="000000"/>
                        </a:solidFill>
                        <a:effectLst/>
                        <a:latin typeface="Calibri" panose="020F05020202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4265270243"/>
                  </a:ext>
                </a:extLst>
              </a:tr>
              <a:tr h="422595">
                <a:tc>
                  <a:txBody>
                    <a:bodyPr/>
                    <a:lstStyle/>
                    <a:p>
                      <a:pPr algn="l" fontAlgn="t"/>
                      <a:r>
                        <a:rPr lang="en-US" sz="600" u="none" strike="noStrike">
                          <a:effectLst/>
                        </a:rPr>
                        <a:t>#2 Policy Priority</a:t>
                      </a:r>
                      <a:br>
                        <a:rPr lang="en-US" sz="600" u="none" strike="noStrike">
                          <a:effectLst/>
                        </a:rPr>
                      </a:br>
                      <a:br>
                        <a:rPr lang="en-US" sz="600" u="none" strike="noStrike">
                          <a:effectLst/>
                        </a:rPr>
                      </a:br>
                      <a:r>
                        <a:rPr lang="en-US" sz="600" u="none" strike="noStrike">
                          <a:effectLst/>
                        </a:rPr>
                        <a:t>Development of a more market relevant and accessible TVET system</a:t>
                      </a:r>
                      <a:br>
                        <a:rPr lang="en-US" sz="600" u="none" strike="noStrike">
                          <a:effectLst/>
                        </a:rPr>
                      </a:br>
                      <a:endParaRPr lang="en-US" sz="600" b="0" i="0" u="none" strike="noStrike">
                        <a:solidFill>
                          <a:srgbClr val="000000"/>
                        </a:solidFill>
                        <a:effectLst/>
                        <a:latin typeface="Calibri" panose="020F0502020204030204" pitchFamily="34" charset="0"/>
                      </a:endParaRPr>
                    </a:p>
                  </a:txBody>
                  <a:tcPr marL="0" marR="0" marT="0" marB="0">
                    <a:solidFill>
                      <a:schemeClr val="accent2">
                        <a:lumMod val="20000"/>
                        <a:lumOff val="80000"/>
                      </a:schemeClr>
                    </a:solidFill>
                  </a:tcPr>
                </a:tc>
                <a:tc>
                  <a:txBody>
                    <a:bodyPr/>
                    <a:lstStyle/>
                    <a:p>
                      <a:pPr algn="l" fontAlgn="t"/>
                      <a:r>
                        <a:rPr lang="en-US" sz="600" u="none" strike="noStrike">
                          <a:effectLst/>
                        </a:rPr>
                        <a:t>TVET regulations remain disconnected and fail to reflect a consultative process in design.</a:t>
                      </a:r>
                      <a:br>
                        <a:rPr lang="en-US" sz="600" u="none" strike="noStrike">
                          <a:effectLst/>
                        </a:rPr>
                      </a:br>
                      <a:br>
                        <a:rPr lang="en-US" sz="600" u="none" strike="noStrike">
                          <a:effectLst/>
                        </a:rPr>
                      </a:br>
                      <a:r>
                        <a:rPr lang="en-US" sz="600" u="none" strike="noStrike">
                          <a:effectLst/>
                        </a:rPr>
                        <a:t>There is limited private sector engagement in TVET systems and processes 71 per cent of young Jordanians believe that TVET is not suitable for women.</a:t>
                      </a:r>
                      <a:br>
                        <a:rPr lang="en-US" sz="600" u="none" strike="noStrike">
                          <a:effectLst/>
                        </a:rPr>
                      </a:br>
                      <a:r>
                        <a:rPr lang="en-US" sz="600" u="none" strike="noStrike">
                          <a:effectLst/>
                        </a:rPr>
                        <a:t>There is an absence of national frameworks to organize the TVET sector</a:t>
                      </a:r>
                      <a:br>
                        <a:rPr lang="en-US" sz="600" u="none" strike="noStrike">
                          <a:effectLst/>
                        </a:rPr>
                      </a:br>
                      <a:br>
                        <a:rPr lang="en-US" sz="600" u="none" strike="noStrike">
                          <a:effectLst/>
                        </a:rPr>
                      </a:br>
                      <a:r>
                        <a:rPr lang="en-US" sz="600" u="none" strike="noStrike">
                          <a:effectLst/>
                        </a:rPr>
                        <a:t>Employers report occupation-relevant skills gaps as a key constraint in their operations </a:t>
                      </a:r>
                      <a:br>
                        <a:rPr lang="en-US" sz="600" u="none" strike="noStrike">
                          <a:effectLst/>
                        </a:rPr>
                      </a:br>
                      <a:endParaRPr lang="en-US" sz="600" b="0" i="0" u="none" strike="noStrike">
                        <a:solidFill>
                          <a:srgbClr val="000000"/>
                        </a:solidFill>
                        <a:effectLst/>
                        <a:latin typeface="Calibri" panose="020F0502020204030204" pitchFamily="34" charset="0"/>
                      </a:endParaRPr>
                    </a:p>
                  </a:txBody>
                  <a:tcPr marL="0" marR="0" marT="0" marB="0">
                    <a:solidFill>
                      <a:schemeClr val="accent2">
                        <a:lumMod val="20000"/>
                        <a:lumOff val="80000"/>
                      </a:schemeClr>
                    </a:solidFill>
                  </a:tcPr>
                </a:tc>
                <a:tc>
                  <a:txBody>
                    <a:bodyPr/>
                    <a:lstStyle/>
                    <a:p>
                      <a:pPr algn="l" fontAlgn="t"/>
                      <a:br>
                        <a:rPr lang="en-US" sz="600" u="none" strike="noStrike">
                          <a:effectLst/>
                        </a:rPr>
                      </a:br>
                      <a:r>
                        <a:rPr lang="en-US" sz="600" u="none" strike="noStrike">
                          <a:effectLst/>
                        </a:rPr>
                        <a:t>By 2024, social dialogue convened on amendments to TVET legislation and policies</a:t>
                      </a:r>
                      <a:br>
                        <a:rPr lang="en-US" sz="600" u="none" strike="noStrike">
                          <a:effectLst/>
                        </a:rPr>
                      </a:br>
                      <a:br>
                        <a:rPr lang="en-US" sz="600" u="none" strike="noStrike">
                          <a:effectLst/>
                        </a:rPr>
                      </a:br>
                      <a:r>
                        <a:rPr lang="en-US" sz="600" u="none" strike="noStrike">
                          <a:effectLst/>
                        </a:rPr>
                        <a:t>By 2024, Pilot Recognition of Prior Learning and Work Based Learning based on the new RPL framework</a:t>
                      </a:r>
                      <a:br>
                        <a:rPr lang="en-US" sz="600" u="none" strike="noStrike">
                          <a:effectLst/>
                        </a:rPr>
                      </a:br>
                      <a:br>
                        <a:rPr lang="en-US" sz="600" u="none" strike="noStrike">
                          <a:effectLst/>
                        </a:rPr>
                      </a:br>
                      <a:endParaRPr lang="en-US" sz="600" b="0" i="0" u="none" strike="noStrike">
                        <a:solidFill>
                          <a:srgbClr val="000000"/>
                        </a:solidFill>
                        <a:effectLst/>
                        <a:latin typeface="Calibri" panose="020F0502020204030204" pitchFamily="34" charset="0"/>
                      </a:endParaRPr>
                    </a:p>
                  </a:txBody>
                  <a:tcPr marL="0" marR="0" marT="0" marB="0">
                    <a:solidFill>
                      <a:schemeClr val="accent2">
                        <a:lumMod val="20000"/>
                        <a:lumOff val="80000"/>
                      </a:schemeClr>
                    </a:solidFill>
                  </a:tcPr>
                </a:tc>
                <a:tc>
                  <a:txBody>
                    <a:bodyPr/>
                    <a:lstStyle/>
                    <a:p>
                      <a:pPr algn="l" fontAlgn="t"/>
                      <a:r>
                        <a:rPr lang="en-US" sz="600" u="none" strike="noStrike">
                          <a:effectLst/>
                        </a:rPr>
                        <a:t>Ministry of Education, Technical Vocational and Skills Development Commission, Sector Skills Councils  </a:t>
                      </a:r>
                      <a:endParaRPr lang="en-US" sz="600" b="0" i="0" u="none" strike="noStrike">
                        <a:solidFill>
                          <a:srgbClr val="000000"/>
                        </a:solidFill>
                        <a:effectLst/>
                        <a:latin typeface="Calibri" panose="020F0502020204030204" pitchFamily="34" charset="0"/>
                      </a:endParaRPr>
                    </a:p>
                  </a:txBody>
                  <a:tcPr marL="0" marR="0" marT="0" marB="0">
                    <a:solidFill>
                      <a:schemeClr val="accent2">
                        <a:lumMod val="20000"/>
                        <a:lumOff val="80000"/>
                      </a:schemeClr>
                    </a:solidFill>
                  </a:tcPr>
                </a:tc>
                <a:tc>
                  <a:txBody>
                    <a:bodyPr/>
                    <a:lstStyle/>
                    <a:p>
                      <a:pPr algn="l" fontAlgn="t"/>
                      <a:r>
                        <a:rPr lang="en-US" sz="600" u="none" strike="noStrike" dirty="0">
                          <a:effectLst/>
                        </a:rPr>
                        <a:t>ILO will support Sector Skills Councils in anticipating and identifying in-demand skills and designing and implementing work-based learning and RPL programs</a:t>
                      </a:r>
                      <a:br>
                        <a:rPr lang="en-US" sz="600" u="none" strike="noStrike" dirty="0">
                          <a:effectLst/>
                        </a:rPr>
                      </a:br>
                      <a:br>
                        <a:rPr lang="en-US" sz="600" u="none" strike="noStrike" dirty="0">
                          <a:effectLst/>
                        </a:rPr>
                      </a:br>
                      <a:r>
                        <a:rPr lang="en-US" sz="600" u="none" strike="noStrike" dirty="0">
                          <a:effectLst/>
                        </a:rPr>
                        <a:t>Exploratory work on Public Private Partnerships for TVET</a:t>
                      </a:r>
                      <a:br>
                        <a:rPr lang="en-US" sz="600" u="none" strike="noStrike" dirty="0">
                          <a:effectLst/>
                        </a:rPr>
                      </a:br>
                      <a:br>
                        <a:rPr lang="en-US" sz="600" u="none" strike="noStrike" dirty="0">
                          <a:effectLst/>
                        </a:rPr>
                      </a:br>
                      <a:br>
                        <a:rPr lang="en-US" sz="600" u="none" strike="noStrike" dirty="0">
                          <a:effectLst/>
                        </a:rPr>
                      </a:br>
                      <a:r>
                        <a:rPr lang="en-US" sz="600" u="none" strike="noStrike" dirty="0">
                          <a:effectLst/>
                        </a:rPr>
                        <a:t>UNICEF will  support exploratory work on Public Private Partnerships for TVET</a:t>
                      </a:r>
                      <a:br>
                        <a:rPr lang="en-US" sz="600" u="none" strike="noStrike" dirty="0">
                          <a:effectLst/>
                        </a:rPr>
                      </a:br>
                      <a:br>
                        <a:rPr lang="en-US" sz="600" u="none" strike="noStrike" dirty="0">
                          <a:effectLst/>
                        </a:rPr>
                      </a:br>
                      <a:r>
                        <a:rPr lang="en-US" sz="600" u="none" strike="noStrike" dirty="0">
                          <a:effectLst/>
                        </a:rPr>
                        <a:t>IFC support in implementation of a blended finance instrument to both help de-risk and increase financial viability of high impact projects in the TVET sector</a:t>
                      </a:r>
                      <a:br>
                        <a:rPr lang="en-US" sz="600" u="none" strike="noStrike" dirty="0">
                          <a:effectLst/>
                        </a:rPr>
                      </a:br>
                      <a:br>
                        <a:rPr lang="en-US" sz="600" u="none" strike="noStrike" dirty="0">
                          <a:effectLst/>
                        </a:rPr>
                      </a:br>
                      <a:r>
                        <a:rPr lang="en-US" sz="600" u="none" strike="noStrike" dirty="0">
                          <a:effectLst/>
                        </a:rPr>
                        <a:t>Development and launch of competency-based trainings in emerging occupations that support a green and digital transformation of the economy, in partnership with TVSDC</a:t>
                      </a:r>
                      <a:br>
                        <a:rPr lang="en-US" sz="600" u="none" strike="noStrike" dirty="0">
                          <a:effectLst/>
                        </a:rPr>
                      </a:br>
                      <a:br>
                        <a:rPr lang="en-US" sz="600" u="none" strike="noStrike" dirty="0">
                          <a:effectLst/>
                        </a:rPr>
                      </a:br>
                      <a:endParaRPr lang="en-US" sz="600" b="0" i="0" u="none" strike="noStrike" dirty="0">
                        <a:solidFill>
                          <a:srgbClr val="000000"/>
                        </a:solidFill>
                        <a:effectLst/>
                        <a:latin typeface="Calibri" panose="020F0502020204030204" pitchFamily="34" charset="0"/>
                      </a:endParaRPr>
                    </a:p>
                  </a:txBody>
                  <a:tcPr marL="0" marR="0" marT="0" marB="0">
                    <a:solidFill>
                      <a:schemeClr val="accent2">
                        <a:lumMod val="20000"/>
                        <a:lumOff val="80000"/>
                      </a:schemeClr>
                    </a:solidFill>
                  </a:tcPr>
                </a:tc>
                <a:extLst>
                  <a:ext uri="{0D108BD9-81ED-4DB2-BD59-A6C34878D82A}">
                    <a16:rowId xmlns:a16="http://schemas.microsoft.com/office/drawing/2014/main" val="1160637208"/>
                  </a:ext>
                </a:extLst>
              </a:tr>
            </a:tbl>
          </a:graphicData>
        </a:graphic>
      </p:graphicFrame>
      <p:sp>
        <p:nvSpPr>
          <p:cNvPr id="6" name="Rectangle 5">
            <a:extLst>
              <a:ext uri="{FF2B5EF4-FFF2-40B4-BE49-F238E27FC236}">
                <a16:creationId xmlns:a16="http://schemas.microsoft.com/office/drawing/2014/main" id="{5BB348DF-D276-D246-675F-DE651E3020A1}"/>
              </a:ext>
            </a:extLst>
          </p:cNvPr>
          <p:cNvSpPr/>
          <p:nvPr/>
        </p:nvSpPr>
        <p:spPr>
          <a:xfrm>
            <a:off x="-8946" y="19765"/>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a:latin typeface="Helvetica" pitchFamily="2" charset="0"/>
            </a:endParaRPr>
          </a:p>
        </p:txBody>
      </p:sp>
      <p:sp>
        <p:nvSpPr>
          <p:cNvPr id="7" name="TextBox 6">
            <a:extLst>
              <a:ext uri="{FF2B5EF4-FFF2-40B4-BE49-F238E27FC236}">
                <a16:creationId xmlns:a16="http://schemas.microsoft.com/office/drawing/2014/main" id="{AF63DC86-76F1-F643-51B6-CEB8D5723CC9}"/>
              </a:ext>
            </a:extLst>
          </p:cNvPr>
          <p:cNvSpPr txBox="1"/>
          <p:nvPr/>
        </p:nvSpPr>
        <p:spPr>
          <a:xfrm>
            <a:off x="19185" y="93190"/>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JORDAN</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1078177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7D86D-5A54-8F11-0CDF-235552C1A7C9}"/>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9B2FFCE-F883-5569-79A0-916A202BD3F3}"/>
              </a:ext>
            </a:extLst>
          </p:cNvPr>
          <p:cNvSpPr txBox="1"/>
          <p:nvPr/>
        </p:nvSpPr>
        <p:spPr>
          <a:xfrm>
            <a:off x="3255736" y="0"/>
            <a:ext cx="3629712" cy="707886"/>
          </a:xfrm>
          <a:prstGeom prst="rect">
            <a:avLst/>
          </a:prstGeom>
          <a:noFill/>
        </p:spPr>
        <p:txBody>
          <a:bodyPr wrap="none" rtlCol="0">
            <a:spAutoFit/>
          </a:bodyPr>
          <a:lstStyle/>
          <a:p>
            <a:r>
              <a:rPr lang="fr-FR" sz="4000"/>
              <a:t>POLICY MATRIX</a:t>
            </a:r>
          </a:p>
        </p:txBody>
      </p:sp>
      <p:sp>
        <p:nvSpPr>
          <p:cNvPr id="6" name="Rectangle 5">
            <a:extLst>
              <a:ext uri="{FF2B5EF4-FFF2-40B4-BE49-F238E27FC236}">
                <a16:creationId xmlns:a16="http://schemas.microsoft.com/office/drawing/2014/main" id="{C7155B12-CC94-1170-A8F7-AEE840A3071E}"/>
              </a:ext>
            </a:extLst>
          </p:cNvPr>
          <p:cNvSpPr/>
          <p:nvPr/>
        </p:nvSpPr>
        <p:spPr>
          <a:xfrm>
            <a:off x="-8946" y="19765"/>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a:latin typeface="Helvetica" pitchFamily="2" charset="0"/>
            </a:endParaRPr>
          </a:p>
        </p:txBody>
      </p:sp>
      <p:sp>
        <p:nvSpPr>
          <p:cNvPr id="7" name="TextBox 6">
            <a:extLst>
              <a:ext uri="{FF2B5EF4-FFF2-40B4-BE49-F238E27FC236}">
                <a16:creationId xmlns:a16="http://schemas.microsoft.com/office/drawing/2014/main" id="{7C4A62E4-E812-F3F7-417C-46B8EC9C4001}"/>
              </a:ext>
            </a:extLst>
          </p:cNvPr>
          <p:cNvSpPr txBox="1"/>
          <p:nvPr/>
        </p:nvSpPr>
        <p:spPr>
          <a:xfrm>
            <a:off x="19185" y="93190"/>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JORDAN</a:t>
            </a:r>
          </a:p>
          <a:p>
            <a:pPr algn="ctr"/>
            <a:r>
              <a:rPr lang="en-US" sz="600" noProof="0" dirty="0">
                <a:latin typeface="Helvetica" pitchFamily="2" charset="0"/>
                <a:cs typeface="Helvetica" panose="020B0604020202020204" pitchFamily="34" charset="0"/>
              </a:rPr>
              <a:t>March 2026</a:t>
            </a:r>
          </a:p>
        </p:txBody>
      </p:sp>
      <p:graphicFrame>
        <p:nvGraphicFramePr>
          <p:cNvPr id="3" name="Table 2">
            <a:extLst>
              <a:ext uri="{FF2B5EF4-FFF2-40B4-BE49-F238E27FC236}">
                <a16:creationId xmlns:a16="http://schemas.microsoft.com/office/drawing/2014/main" id="{4416DD1D-D443-E658-46BF-3B57D98A2955}"/>
              </a:ext>
            </a:extLst>
          </p:cNvPr>
          <p:cNvGraphicFramePr>
            <a:graphicFrameLocks noGrp="1"/>
          </p:cNvGraphicFramePr>
          <p:nvPr>
            <p:extLst>
              <p:ext uri="{D42A27DB-BD31-4B8C-83A1-F6EECF244321}">
                <p14:modId xmlns:p14="http://schemas.microsoft.com/office/powerpoint/2010/main" val="2619698786"/>
              </p:ext>
            </p:extLst>
          </p:nvPr>
        </p:nvGraphicFramePr>
        <p:xfrm>
          <a:off x="132348" y="810929"/>
          <a:ext cx="9697451" cy="5135880"/>
        </p:xfrm>
        <a:graphic>
          <a:graphicData uri="http://schemas.openxmlformats.org/drawingml/2006/table">
            <a:tbl>
              <a:tblPr>
                <a:tableStyleId>{5C22544A-7EE6-4342-B048-85BDC9FD1C3A}</a:tableStyleId>
              </a:tblPr>
              <a:tblGrid>
                <a:gridCol w="1330693">
                  <a:extLst>
                    <a:ext uri="{9D8B030D-6E8A-4147-A177-3AD203B41FA5}">
                      <a16:colId xmlns:a16="http://schemas.microsoft.com/office/drawing/2014/main" val="2858080886"/>
                    </a:ext>
                  </a:extLst>
                </a:gridCol>
                <a:gridCol w="1706983">
                  <a:extLst>
                    <a:ext uri="{9D8B030D-6E8A-4147-A177-3AD203B41FA5}">
                      <a16:colId xmlns:a16="http://schemas.microsoft.com/office/drawing/2014/main" val="1618974728"/>
                    </a:ext>
                  </a:extLst>
                </a:gridCol>
                <a:gridCol w="1572448">
                  <a:extLst>
                    <a:ext uri="{9D8B030D-6E8A-4147-A177-3AD203B41FA5}">
                      <a16:colId xmlns:a16="http://schemas.microsoft.com/office/drawing/2014/main" val="2840163860"/>
                    </a:ext>
                  </a:extLst>
                </a:gridCol>
                <a:gridCol w="1521995">
                  <a:extLst>
                    <a:ext uri="{9D8B030D-6E8A-4147-A177-3AD203B41FA5}">
                      <a16:colId xmlns:a16="http://schemas.microsoft.com/office/drawing/2014/main" val="1860360308"/>
                    </a:ext>
                  </a:extLst>
                </a:gridCol>
                <a:gridCol w="3565332">
                  <a:extLst>
                    <a:ext uri="{9D8B030D-6E8A-4147-A177-3AD203B41FA5}">
                      <a16:colId xmlns:a16="http://schemas.microsoft.com/office/drawing/2014/main" val="3595746350"/>
                    </a:ext>
                  </a:extLst>
                </a:gridCol>
              </a:tblGrid>
              <a:tr h="0">
                <a:tc>
                  <a:txBody>
                    <a:bodyPr/>
                    <a:lstStyle/>
                    <a:p>
                      <a:pPr algn="l" fontAlgn="t"/>
                      <a:r>
                        <a:rPr lang="es-ES" sz="700" b="1" u="none" strike="noStrike" dirty="0">
                          <a:effectLst/>
                        </a:rPr>
                        <a:t>POLICY PRIORITIES</a:t>
                      </a:r>
                      <a:endParaRPr lang="es-E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CHALLENGES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MILESTONES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STAKEHOLDERS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SUPPORT THROUGH PROGRAMMING</a:t>
                      </a:r>
                      <a:endParaRPr lang="es-ES" sz="700" b="1"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3084916799"/>
                  </a:ext>
                </a:extLst>
              </a:tr>
              <a:tr h="721052">
                <a:tc>
                  <a:txBody>
                    <a:bodyPr/>
                    <a:lstStyle/>
                    <a:p>
                      <a:pPr algn="l" fontAlgn="t"/>
                      <a:r>
                        <a:rPr lang="en-US" sz="600" u="none" strike="noStrike" dirty="0">
                          <a:effectLst/>
                        </a:rPr>
                        <a:t>#3 Policy priority</a:t>
                      </a:r>
                      <a:br>
                        <a:rPr lang="en-US" sz="600" u="none" strike="noStrike" dirty="0">
                          <a:effectLst/>
                        </a:rPr>
                      </a:br>
                      <a:br>
                        <a:rPr lang="en-US" sz="600" u="none" strike="noStrike" dirty="0">
                          <a:effectLst/>
                        </a:rPr>
                      </a:br>
                      <a:r>
                        <a:rPr lang="en-US" sz="600" u="none" strike="noStrike" dirty="0">
                          <a:effectLst/>
                        </a:rPr>
                        <a:t>Support the Government and national partners to increase productivity along key value chains employing Syrian refugee and vulnerable host community members</a:t>
                      </a:r>
                      <a:br>
                        <a:rPr lang="en-US" sz="600" u="none" strike="noStrike" dirty="0">
                          <a:effectLst/>
                        </a:rPr>
                      </a:br>
                      <a:r>
                        <a:rPr lang="en-US" sz="600" u="none" strike="noStrike" dirty="0">
                          <a:effectLst/>
                        </a:rPr>
                        <a:t> </a:t>
                      </a:r>
                      <a:endParaRPr lang="en-US" sz="600" b="0" i="0" u="none" strike="noStrike" dirty="0">
                        <a:solidFill>
                          <a:srgbClr val="000000"/>
                        </a:solidFill>
                        <a:effectLst/>
                        <a:latin typeface="Calibri" panose="020F0502020204030204" pitchFamily="34" charset="0"/>
                      </a:endParaRPr>
                    </a:p>
                  </a:txBody>
                  <a:tcPr marL="0" marR="0" marT="0" marB="0">
                    <a:solidFill>
                      <a:schemeClr val="accent2">
                        <a:lumMod val="20000"/>
                        <a:lumOff val="80000"/>
                      </a:schemeClr>
                    </a:solidFill>
                  </a:tcPr>
                </a:tc>
                <a:tc>
                  <a:txBody>
                    <a:bodyPr/>
                    <a:lstStyle/>
                    <a:p>
                      <a:pPr algn="l" fontAlgn="t"/>
                      <a:r>
                        <a:rPr lang="en-US" sz="600" u="none" strike="noStrike" dirty="0">
                          <a:effectLst/>
                        </a:rPr>
                        <a:t>Economic growth has not been accompanied by job creation, contributing to high levels of unemployment, particularly among youth</a:t>
                      </a:r>
                      <a:br>
                        <a:rPr lang="en-US" sz="600" u="none" strike="noStrike" dirty="0">
                          <a:effectLst/>
                        </a:rPr>
                      </a:br>
                      <a:br>
                        <a:rPr lang="en-US" sz="600" u="none" strike="noStrike" dirty="0">
                          <a:effectLst/>
                        </a:rPr>
                      </a:br>
                      <a:r>
                        <a:rPr lang="en-US" sz="600" u="none" strike="noStrike" dirty="0">
                          <a:effectLst/>
                        </a:rPr>
                        <a:t>Micro, small and medium enterprises (MSMEs) account for 98.5 percent of business and 60 per cent of formal sector jobs. Yet still, a large segment of MSMEs remain informal.</a:t>
                      </a:r>
                      <a:br>
                        <a:rPr lang="en-US" sz="600" u="none" strike="noStrike" dirty="0">
                          <a:effectLst/>
                        </a:rPr>
                      </a:br>
                      <a:br>
                        <a:rPr lang="en-US" sz="600" u="none" strike="noStrike" dirty="0">
                          <a:effectLst/>
                        </a:rPr>
                      </a:br>
                      <a:r>
                        <a:rPr lang="en-US" sz="600" u="none" strike="noStrike" dirty="0">
                          <a:effectLst/>
                        </a:rPr>
                        <a:t>Business environment remains burdensome and unpredictable for startups such as in the areas of business licensing, taxation and social security costs, etc.</a:t>
                      </a:r>
                      <a:br>
                        <a:rPr lang="en-US" sz="600" u="none" strike="noStrike" dirty="0">
                          <a:effectLst/>
                        </a:rPr>
                      </a:br>
                      <a:br>
                        <a:rPr lang="en-US" sz="600" u="none" strike="noStrike" dirty="0">
                          <a:effectLst/>
                        </a:rPr>
                      </a:br>
                      <a:r>
                        <a:rPr lang="en-US" sz="600" u="none" strike="noStrike" dirty="0">
                          <a:effectLst/>
                        </a:rPr>
                        <a:t>MSMEs have limited access to finance, poor productivity, and working conditions. </a:t>
                      </a:r>
                      <a:endParaRPr lang="en-US" sz="600" b="0" i="0" u="none" strike="noStrike" dirty="0">
                        <a:solidFill>
                          <a:srgbClr val="000000"/>
                        </a:solidFill>
                        <a:effectLst/>
                        <a:latin typeface="Calibri" panose="020F0502020204030204" pitchFamily="34" charset="0"/>
                      </a:endParaRPr>
                    </a:p>
                  </a:txBody>
                  <a:tcPr marL="0" marR="0" marT="0" marB="0">
                    <a:solidFill>
                      <a:schemeClr val="accent2">
                        <a:lumMod val="20000"/>
                        <a:lumOff val="80000"/>
                      </a:schemeClr>
                    </a:solidFill>
                  </a:tcPr>
                </a:tc>
                <a:tc>
                  <a:txBody>
                    <a:bodyPr/>
                    <a:lstStyle/>
                    <a:p>
                      <a:pPr algn="l" fontAlgn="t"/>
                      <a:r>
                        <a:rPr lang="en-US" sz="600" u="none" strike="noStrike" dirty="0">
                          <a:effectLst/>
                        </a:rPr>
                        <a:t>By 2025, national dialogue on productivity bottlenecks along select value chains</a:t>
                      </a:r>
                      <a:br>
                        <a:rPr lang="en-US" sz="600" u="none" strike="noStrike" dirty="0">
                          <a:effectLst/>
                        </a:rPr>
                      </a:br>
                      <a:br>
                        <a:rPr lang="en-US" sz="600" u="none" strike="noStrike" dirty="0">
                          <a:effectLst/>
                        </a:rPr>
                      </a:br>
                      <a:r>
                        <a:rPr lang="en-US" sz="600" u="none" strike="noStrike" dirty="0">
                          <a:effectLst/>
                        </a:rPr>
                        <a:t>By 2026, chambers participate in pilots to address bottlenecks along value chains, aligned to the National Entrepreneurship policy</a:t>
                      </a:r>
                      <a:br>
                        <a:rPr lang="en-US" sz="600" u="none" strike="noStrike" dirty="0">
                          <a:effectLst/>
                        </a:rPr>
                      </a:br>
                      <a:br>
                        <a:rPr lang="en-US" sz="600" u="none" strike="noStrike" dirty="0">
                          <a:effectLst/>
                        </a:rPr>
                      </a:br>
                      <a:r>
                        <a:rPr lang="en-US" sz="600" u="none" strike="noStrike" dirty="0">
                          <a:effectLst/>
                        </a:rPr>
                        <a:t>By 2027, joint action taken with </a:t>
                      </a:r>
                      <a:r>
                        <a:rPr lang="en-US" sz="600" u="none" strike="noStrike" dirty="0" err="1">
                          <a:effectLst/>
                        </a:rPr>
                        <a:t>MoDEE</a:t>
                      </a:r>
                      <a:r>
                        <a:rPr lang="en-US" sz="600" u="none" strike="noStrike" dirty="0">
                          <a:effectLst/>
                        </a:rPr>
                        <a:t> under the National Entrepreneurship Policy to support regulatory environment for start-ups</a:t>
                      </a:r>
                      <a:br>
                        <a:rPr lang="en-US" sz="600" u="none" strike="noStrike" dirty="0">
                          <a:effectLst/>
                        </a:rPr>
                      </a:br>
                      <a:br>
                        <a:rPr lang="en-US" sz="600" u="none" strike="noStrike" dirty="0">
                          <a:effectLst/>
                        </a:rPr>
                      </a:br>
                      <a:r>
                        <a:rPr lang="en-US" sz="600" u="none" strike="noStrike" dirty="0">
                          <a:effectLst/>
                        </a:rPr>
                        <a:t>MSMEs are supported with financial and technical support to introduce changes in their operation, improve productivity and working conditions, and support decent job creation. </a:t>
                      </a:r>
                      <a:br>
                        <a:rPr lang="en-US" sz="600" u="none" strike="noStrike" dirty="0">
                          <a:effectLst/>
                        </a:rPr>
                      </a:br>
                      <a:br>
                        <a:rPr lang="en-US" sz="600" u="none" strike="noStrike" dirty="0">
                          <a:effectLst/>
                        </a:rPr>
                      </a:br>
                      <a:r>
                        <a:rPr lang="en-US" sz="600" u="none" strike="noStrike" dirty="0">
                          <a:effectLst/>
                        </a:rPr>
                        <a:t>Business startups, cooperatives, and  </a:t>
                      </a:r>
                      <a:r>
                        <a:rPr lang="en-US" sz="600" u="none" strike="noStrike" dirty="0" err="1">
                          <a:effectLst/>
                        </a:rPr>
                        <a:t>and</a:t>
                      </a:r>
                      <a:r>
                        <a:rPr lang="en-US" sz="600" u="none" strike="noStrike" dirty="0">
                          <a:effectLst/>
                        </a:rPr>
                        <a:t> Social and Solidarity Economy (SSE) initiatives, particularly those led by youth and in green and digital sectors are provided with technical and financial support </a:t>
                      </a:r>
                      <a:br>
                        <a:rPr lang="en-US" sz="600" u="none" strike="noStrike" dirty="0">
                          <a:effectLst/>
                        </a:rPr>
                      </a:br>
                      <a:br>
                        <a:rPr lang="en-US" sz="600" u="none" strike="noStrike" dirty="0">
                          <a:effectLst/>
                        </a:rPr>
                      </a:br>
                      <a:endParaRPr lang="en-US" sz="600" b="0" i="0" u="none" strike="noStrike" dirty="0">
                        <a:solidFill>
                          <a:srgbClr val="000000"/>
                        </a:solidFill>
                        <a:effectLst/>
                        <a:latin typeface="Calibri" panose="020F0502020204030204" pitchFamily="34" charset="0"/>
                      </a:endParaRPr>
                    </a:p>
                  </a:txBody>
                  <a:tcPr marL="0" marR="0" marT="0" marB="0">
                    <a:solidFill>
                      <a:schemeClr val="accent2">
                        <a:lumMod val="20000"/>
                        <a:lumOff val="80000"/>
                      </a:schemeClr>
                    </a:solidFill>
                  </a:tcPr>
                </a:tc>
                <a:tc>
                  <a:txBody>
                    <a:bodyPr/>
                    <a:lstStyle/>
                    <a:p>
                      <a:pPr algn="l" fontAlgn="t"/>
                      <a:r>
                        <a:rPr lang="en-US" sz="600" u="none" strike="noStrike" dirty="0">
                          <a:effectLst/>
                        </a:rPr>
                        <a:t>Jordan Chamber of Industry, Jordan Chamber of Commerce, Ministry of Agriculture, cooperatives, MSMEs, </a:t>
                      </a:r>
                      <a:r>
                        <a:rPr lang="en-US" sz="600" u="none" strike="noStrike" dirty="0" err="1">
                          <a:effectLst/>
                        </a:rPr>
                        <a:t>MoDEE</a:t>
                      </a:r>
                      <a:r>
                        <a:rPr lang="en-US" sz="600" u="none" strike="noStrike" dirty="0">
                          <a:effectLst/>
                        </a:rPr>
                        <a:t>, Jordan Cooperatives Corporation (JCC)</a:t>
                      </a:r>
                      <a:endParaRPr lang="en-US" sz="600" b="0" i="0" u="none" strike="noStrike" dirty="0">
                        <a:solidFill>
                          <a:srgbClr val="000000"/>
                        </a:solidFill>
                        <a:effectLst/>
                        <a:latin typeface="Calibri" panose="020F0502020204030204" pitchFamily="34" charset="0"/>
                      </a:endParaRPr>
                    </a:p>
                  </a:txBody>
                  <a:tcPr marL="0" marR="0" marT="0" marB="0">
                    <a:solidFill>
                      <a:schemeClr val="accent2">
                        <a:lumMod val="20000"/>
                        <a:lumOff val="80000"/>
                      </a:schemeClr>
                    </a:solidFill>
                  </a:tcPr>
                </a:tc>
                <a:tc>
                  <a:txBody>
                    <a:bodyPr/>
                    <a:lstStyle/>
                    <a:p>
                      <a:pPr algn="l" fontAlgn="t"/>
                      <a:r>
                        <a:rPr lang="en-US" sz="600" u="none" strike="noStrike" dirty="0">
                          <a:effectLst/>
                        </a:rPr>
                        <a:t>Prospects Blended Finance and Advisory Services</a:t>
                      </a:r>
                      <a:br>
                        <a:rPr lang="en-US" sz="600" u="none" strike="noStrike" dirty="0">
                          <a:effectLst/>
                        </a:rPr>
                      </a:br>
                      <a:br>
                        <a:rPr lang="en-US" sz="600" u="none" strike="noStrike" dirty="0">
                          <a:effectLst/>
                        </a:rPr>
                      </a:br>
                      <a:r>
                        <a:rPr lang="en-US" sz="600" u="none" strike="noStrike" dirty="0">
                          <a:effectLst/>
                        </a:rPr>
                        <a:t>IFC lead on continued implementation of Start Mashreq.</a:t>
                      </a:r>
                      <a:br>
                        <a:rPr lang="en-US" sz="600" u="none" strike="noStrike" dirty="0">
                          <a:effectLst/>
                        </a:rPr>
                      </a:br>
                      <a:br>
                        <a:rPr lang="en-US" sz="600" u="none" strike="noStrike" dirty="0">
                          <a:effectLst/>
                        </a:rPr>
                      </a:br>
                      <a:r>
                        <a:rPr lang="en-US" sz="600" u="none" strike="noStrike" dirty="0">
                          <a:effectLst/>
                        </a:rPr>
                        <a:t>IFC help in attracting new investment and export growth, creating supportive conditions for vertical integration and helping increase training and participation in supporting value chains and of workers, especially youth, women and FDPs.</a:t>
                      </a:r>
                      <a:br>
                        <a:rPr lang="en-US" sz="600" u="none" strike="noStrike" dirty="0">
                          <a:effectLst/>
                        </a:rPr>
                      </a:br>
                      <a:br>
                        <a:rPr lang="en-US" sz="600" u="none" strike="noStrike" dirty="0">
                          <a:effectLst/>
                        </a:rPr>
                      </a:br>
                      <a:r>
                        <a:rPr lang="en-US" sz="600" u="none" strike="noStrike" dirty="0">
                          <a:effectLst/>
                        </a:rPr>
                        <a:t>ILO support to cooperatives to play a more prominent role in promoting local socio-economic development and decent work</a:t>
                      </a:r>
                      <a:br>
                        <a:rPr lang="en-US" sz="600" u="none" strike="noStrike" dirty="0">
                          <a:effectLst/>
                        </a:rPr>
                      </a:br>
                      <a:br>
                        <a:rPr lang="en-US" sz="600" u="none" strike="noStrike" dirty="0">
                          <a:effectLst/>
                        </a:rPr>
                      </a:br>
                      <a:r>
                        <a:rPr lang="en-US" sz="600" u="none" strike="noStrike" dirty="0">
                          <a:effectLst/>
                        </a:rPr>
                        <a:t>World Bank, UNHCR and ILO to collaborate on analytics and possible concrete interventions based on UNHCR/WFP socio-economic skill mapping.  </a:t>
                      </a:r>
                      <a:br>
                        <a:rPr lang="en-US" sz="600" u="none" strike="noStrike" dirty="0">
                          <a:effectLst/>
                        </a:rPr>
                      </a:br>
                      <a:br>
                        <a:rPr lang="en-US" sz="600" u="none" strike="noStrike" dirty="0">
                          <a:effectLst/>
                        </a:rPr>
                      </a:br>
                      <a:r>
                        <a:rPr lang="en-US" sz="600" u="none" strike="noStrike" dirty="0">
                          <a:effectLst/>
                        </a:rPr>
                        <a:t>Technical and financial support to local initiatives that respond to social issues and local needs across specific value chains in the sector.</a:t>
                      </a:r>
                      <a:br>
                        <a:rPr lang="en-US" sz="600" u="none" strike="noStrike" dirty="0">
                          <a:effectLst/>
                        </a:rPr>
                      </a:br>
                      <a:br>
                        <a:rPr lang="en-US" sz="600" u="none" strike="noStrike" dirty="0">
                          <a:effectLst/>
                        </a:rPr>
                      </a:br>
                      <a:r>
                        <a:rPr lang="en-US" sz="600" u="none" strike="noStrike" dirty="0">
                          <a:effectLst/>
                        </a:rPr>
                        <a:t>ILO support to Jordan Chamber's support to MSMEs with a view to target increased productivity job creation, and working conditions.</a:t>
                      </a:r>
                      <a:br>
                        <a:rPr lang="en-US" sz="600" u="none" strike="noStrike" dirty="0">
                          <a:effectLst/>
                        </a:rPr>
                      </a:br>
                      <a:endParaRPr lang="en-US" sz="600" b="0" i="0" u="none" strike="noStrike" dirty="0">
                        <a:solidFill>
                          <a:srgbClr val="000000"/>
                        </a:solidFill>
                        <a:effectLst/>
                        <a:latin typeface="Calibri" panose="020F0502020204030204" pitchFamily="34" charset="0"/>
                      </a:endParaRPr>
                    </a:p>
                  </a:txBody>
                  <a:tcPr marL="0" marR="0" marT="0" marB="0">
                    <a:solidFill>
                      <a:schemeClr val="accent2">
                        <a:lumMod val="20000"/>
                        <a:lumOff val="80000"/>
                      </a:schemeClr>
                    </a:solidFill>
                  </a:tcPr>
                </a:tc>
                <a:extLst>
                  <a:ext uri="{0D108BD9-81ED-4DB2-BD59-A6C34878D82A}">
                    <a16:rowId xmlns:a16="http://schemas.microsoft.com/office/drawing/2014/main" val="2475467942"/>
                  </a:ext>
                </a:extLst>
              </a:tr>
              <a:tr h="859979">
                <a:tc>
                  <a:txBody>
                    <a:bodyPr/>
                    <a:lstStyle/>
                    <a:p>
                      <a:pPr algn="l" fontAlgn="t"/>
                      <a:r>
                        <a:rPr lang="en-US" sz="600" u="none" strike="noStrike">
                          <a:effectLst/>
                        </a:rPr>
                        <a:t>#4 Policy priority</a:t>
                      </a:r>
                      <a:br>
                        <a:rPr lang="en-US" sz="600" u="none" strike="noStrike">
                          <a:effectLst/>
                        </a:rPr>
                      </a:br>
                      <a:br>
                        <a:rPr lang="en-US" sz="600" u="none" strike="noStrike">
                          <a:effectLst/>
                        </a:rPr>
                      </a:br>
                      <a:r>
                        <a:rPr lang="en-US" sz="600" u="none" strike="noStrike">
                          <a:effectLst/>
                        </a:rPr>
                        <a:t>Enhance access to socio-economic opportunities for forcibly displaced persons and host communities, with a focus on women and youth</a:t>
                      </a:r>
                      <a:br>
                        <a:rPr lang="en-US" sz="600" u="none" strike="noStrike">
                          <a:effectLst/>
                        </a:rPr>
                      </a:br>
                      <a:r>
                        <a:rPr lang="en-US" sz="600" u="none" strike="noStrike">
                          <a:effectLst/>
                        </a:rPr>
                        <a:t> </a:t>
                      </a:r>
                      <a:endParaRPr lang="en-US" sz="600" b="0" i="0" u="none" strike="noStrike">
                        <a:solidFill>
                          <a:srgbClr val="000000"/>
                        </a:solidFill>
                        <a:effectLst/>
                        <a:latin typeface="Calibri" panose="020F0502020204030204" pitchFamily="34" charset="0"/>
                      </a:endParaRPr>
                    </a:p>
                  </a:txBody>
                  <a:tcPr marL="0" marR="0" marT="0" marB="0">
                    <a:solidFill>
                      <a:schemeClr val="accent2">
                        <a:lumMod val="20000"/>
                        <a:lumOff val="80000"/>
                      </a:schemeClr>
                    </a:solidFill>
                  </a:tcPr>
                </a:tc>
                <a:tc>
                  <a:txBody>
                    <a:bodyPr/>
                    <a:lstStyle/>
                    <a:p>
                      <a:pPr algn="l" fontAlgn="t"/>
                      <a:r>
                        <a:rPr lang="en-US" sz="600" u="none" strike="noStrike" dirty="0">
                          <a:effectLst/>
                        </a:rPr>
                        <a:t>By the end of 2022, more than 340,000 work permits have been issued to Syrian refugee workers since 2016, yet unemployment among Syrian refugees remains high, in particular for youth and women</a:t>
                      </a:r>
                      <a:br>
                        <a:rPr lang="en-US" sz="600" u="none" strike="noStrike" dirty="0">
                          <a:effectLst/>
                        </a:rPr>
                      </a:br>
                      <a:br>
                        <a:rPr lang="en-US" sz="600" u="none" strike="noStrike" dirty="0">
                          <a:effectLst/>
                        </a:rPr>
                      </a:br>
                      <a:r>
                        <a:rPr lang="en-US" sz="600" u="none" strike="noStrike" dirty="0">
                          <a:effectLst/>
                        </a:rPr>
                        <a:t>Lack of policy coherence across sectors (employment, social security) that generate a complex and often contradictory regulatory environment for Syrian refugees’ employment</a:t>
                      </a:r>
                      <a:br>
                        <a:rPr lang="en-US" sz="600" u="none" strike="noStrike" dirty="0">
                          <a:effectLst/>
                        </a:rPr>
                      </a:br>
                      <a:br>
                        <a:rPr lang="en-US" sz="600" u="none" strike="noStrike" dirty="0">
                          <a:effectLst/>
                        </a:rPr>
                      </a:br>
                      <a:r>
                        <a:rPr lang="en-US" sz="600" u="none" strike="noStrike" dirty="0">
                          <a:effectLst/>
                        </a:rPr>
                        <a:t>Syrian refugees have restricted access to certain sectors of the economy constraining their employment opportunities whilst Jordanians have less opportunities due to public sector shrinkage and limited private sector.</a:t>
                      </a:r>
                      <a:br>
                        <a:rPr lang="en-US" sz="600" u="none" strike="noStrike" dirty="0">
                          <a:effectLst/>
                        </a:rPr>
                      </a:br>
                      <a:br>
                        <a:rPr lang="en-US" sz="600" u="none" strike="noStrike" dirty="0">
                          <a:effectLst/>
                        </a:rPr>
                      </a:br>
                      <a:r>
                        <a:rPr lang="en-US" sz="600" u="none" strike="noStrike" dirty="0">
                          <a:effectLst/>
                        </a:rPr>
                        <a:t>National employment policies have been unable to tackle the growing youth unemployment.</a:t>
                      </a:r>
                      <a:br>
                        <a:rPr lang="en-US" sz="600" u="none" strike="noStrike" dirty="0">
                          <a:effectLst/>
                        </a:rPr>
                      </a:br>
                      <a:br>
                        <a:rPr lang="en-US" sz="600" u="none" strike="noStrike" dirty="0">
                          <a:effectLst/>
                        </a:rPr>
                      </a:br>
                      <a:r>
                        <a:rPr lang="en-US" sz="600" u="none" strike="noStrike" dirty="0">
                          <a:effectLst/>
                        </a:rPr>
                        <a:t>With limited job opportunities in the public sector and lack of skills to secure jobs in the private sector, job seekers (in particular youth) increasingly take on informal employment.     </a:t>
                      </a:r>
                      <a:br>
                        <a:rPr lang="en-US" sz="600" u="none" strike="noStrike" dirty="0">
                          <a:effectLst/>
                        </a:rPr>
                      </a:br>
                      <a:br>
                        <a:rPr lang="en-US" sz="600" u="none" strike="noStrike" dirty="0">
                          <a:effectLst/>
                        </a:rPr>
                      </a:br>
                      <a:r>
                        <a:rPr lang="en-US" sz="600" u="none" strike="noStrike" dirty="0">
                          <a:effectLst/>
                        </a:rPr>
                        <a:t>Youth unemployment is persistently high in Jordan with limited career pathways for young people to transition to wage or self employment. </a:t>
                      </a:r>
                      <a:br>
                        <a:rPr lang="en-US" sz="600" u="none" strike="noStrike" dirty="0">
                          <a:effectLst/>
                        </a:rPr>
                      </a:br>
                      <a:br>
                        <a:rPr lang="en-US" sz="600" u="none" strike="noStrike" dirty="0">
                          <a:effectLst/>
                        </a:rPr>
                      </a:br>
                      <a:r>
                        <a:rPr lang="en-US" sz="600" u="none" strike="noStrike" dirty="0">
                          <a:effectLst/>
                        </a:rPr>
                        <a:t>Poor water management practices in agriculture with potential for improvement through </a:t>
                      </a:r>
                      <a:r>
                        <a:rPr lang="en-US" sz="600" u="none" strike="noStrike" dirty="0" err="1">
                          <a:effectLst/>
                        </a:rPr>
                        <a:t>labour</a:t>
                      </a:r>
                      <a:r>
                        <a:rPr lang="en-US" sz="600" u="none" strike="noStrike" dirty="0">
                          <a:effectLst/>
                        </a:rPr>
                        <a:t> intensive approaches </a:t>
                      </a:r>
                      <a:endParaRPr lang="en-US" sz="600" b="0" i="0" u="none" strike="noStrike" dirty="0">
                        <a:solidFill>
                          <a:srgbClr val="000000"/>
                        </a:solidFill>
                        <a:effectLst/>
                        <a:latin typeface="Calibri" panose="020F0502020204030204" pitchFamily="34" charset="0"/>
                      </a:endParaRPr>
                    </a:p>
                  </a:txBody>
                  <a:tcPr marL="0" marR="0" marT="0" marB="0">
                    <a:solidFill>
                      <a:schemeClr val="accent2">
                        <a:lumMod val="20000"/>
                        <a:lumOff val="80000"/>
                      </a:schemeClr>
                    </a:solidFill>
                  </a:tcPr>
                </a:tc>
                <a:tc>
                  <a:txBody>
                    <a:bodyPr/>
                    <a:lstStyle/>
                    <a:p>
                      <a:pPr algn="l" fontAlgn="t"/>
                      <a:r>
                        <a:rPr lang="en-US" sz="600" u="none" strike="noStrike" dirty="0">
                          <a:effectLst/>
                        </a:rPr>
                        <a:t>In 2024 national partners, led by Social Security Corporation and Ministry of </a:t>
                      </a:r>
                      <a:r>
                        <a:rPr lang="en-US" sz="600" u="none" strike="noStrike" dirty="0" err="1">
                          <a:effectLst/>
                        </a:rPr>
                        <a:t>Labour</a:t>
                      </a:r>
                      <a:r>
                        <a:rPr lang="en-US" sz="600" u="none" strike="noStrike" dirty="0">
                          <a:effectLst/>
                        </a:rPr>
                        <a:t>, continue to convene dialogue on coherence across policies and practices for employment and social protection of Syrian refugees (continuation from Phase I), and by 2025 extending participation to relevant national partners including Ministry of Interior, Ministry of Education and Ministry of Digital Economic and Entrepreneurship (</a:t>
                      </a:r>
                      <a:r>
                        <a:rPr lang="en-US" sz="600" u="none" strike="noStrike" dirty="0" err="1">
                          <a:effectLst/>
                        </a:rPr>
                        <a:t>MoDEE</a:t>
                      </a:r>
                      <a:r>
                        <a:rPr lang="en-US" sz="600" u="none" strike="noStrike" dirty="0">
                          <a:effectLst/>
                        </a:rPr>
                        <a:t>)</a:t>
                      </a:r>
                      <a:br>
                        <a:rPr lang="en-US" sz="600" u="none" strike="noStrike" dirty="0">
                          <a:effectLst/>
                        </a:rPr>
                      </a:br>
                      <a:br>
                        <a:rPr lang="en-US" sz="600" u="none" strike="noStrike" dirty="0">
                          <a:effectLst/>
                        </a:rPr>
                      </a:br>
                      <a:r>
                        <a:rPr lang="en-US" sz="600" u="none" strike="noStrike" dirty="0">
                          <a:effectLst/>
                        </a:rPr>
                        <a:t>Evidence based dialogue fostered amongst ILO's tripartite </a:t>
                      </a:r>
                      <a:r>
                        <a:rPr lang="en-US" sz="600" u="none" strike="noStrike" dirty="0" err="1">
                          <a:effectLst/>
                        </a:rPr>
                        <a:t>constiuents</a:t>
                      </a:r>
                      <a:r>
                        <a:rPr lang="en-US" sz="600" u="none" strike="noStrike" dirty="0">
                          <a:effectLst/>
                        </a:rPr>
                        <a:t> and key stakeholders on employment opportunities that need to be tapped in green and digital sectors.</a:t>
                      </a:r>
                      <a:br>
                        <a:rPr lang="en-US" sz="600" u="none" strike="noStrike" dirty="0">
                          <a:effectLst/>
                        </a:rPr>
                      </a:br>
                      <a:br>
                        <a:rPr lang="en-US" sz="600" u="none" strike="noStrike" dirty="0">
                          <a:effectLst/>
                        </a:rPr>
                      </a:br>
                      <a:r>
                        <a:rPr lang="en-US" sz="600" u="none" strike="noStrike" dirty="0">
                          <a:effectLst/>
                        </a:rPr>
                        <a:t>By 2025, legal and regulatory frameworks governing employment and financial inclusion are inclusive of refugees and asylum seekers</a:t>
                      </a:r>
                      <a:br>
                        <a:rPr lang="en-US" sz="600" u="none" strike="noStrike" dirty="0">
                          <a:effectLst/>
                        </a:rPr>
                      </a:br>
                      <a:br>
                        <a:rPr lang="en-US" sz="600" u="none" strike="noStrike" dirty="0">
                          <a:effectLst/>
                        </a:rPr>
                      </a:br>
                      <a:r>
                        <a:rPr lang="en-US" sz="600" u="none" strike="noStrike" dirty="0">
                          <a:effectLst/>
                        </a:rPr>
                        <a:t>Youth centers provide career guidance and job search services to young </a:t>
                      </a:r>
                      <a:r>
                        <a:rPr lang="en-US" sz="600" u="none" strike="noStrike" dirty="0" err="1">
                          <a:effectLst/>
                        </a:rPr>
                        <a:t>Jordaians</a:t>
                      </a:r>
                      <a:r>
                        <a:rPr lang="en-US" sz="600" u="none" strike="noStrike" dirty="0">
                          <a:effectLst/>
                        </a:rPr>
                        <a:t> and Syrian refugees </a:t>
                      </a:r>
                      <a:br>
                        <a:rPr lang="en-US" sz="600" u="none" strike="noStrike" dirty="0">
                          <a:effectLst/>
                        </a:rPr>
                      </a:br>
                      <a:br>
                        <a:rPr lang="en-US" sz="600" u="none" strike="noStrike" dirty="0">
                          <a:effectLst/>
                        </a:rPr>
                      </a:br>
                      <a:r>
                        <a:rPr lang="en-US" sz="600" u="none" strike="noStrike" dirty="0">
                          <a:effectLst/>
                        </a:rPr>
                        <a:t>Employment officers provide enhanced employment services to job seekers that are </a:t>
                      </a:r>
                      <a:r>
                        <a:rPr lang="en-US" sz="600" u="none" strike="noStrike" dirty="0" err="1">
                          <a:effectLst/>
                        </a:rPr>
                        <a:t>infomred</a:t>
                      </a:r>
                      <a:r>
                        <a:rPr lang="en-US" sz="600" u="none" strike="noStrike" dirty="0">
                          <a:effectLst/>
                        </a:rPr>
                        <a:t> by the </a:t>
                      </a:r>
                      <a:r>
                        <a:rPr lang="en-US" sz="600" u="none" strike="noStrike" dirty="0" err="1">
                          <a:effectLst/>
                        </a:rPr>
                        <a:t>labour</a:t>
                      </a:r>
                      <a:r>
                        <a:rPr lang="en-US" sz="600" u="none" strike="noStrike" dirty="0">
                          <a:effectLst/>
                        </a:rPr>
                        <a:t> market </a:t>
                      </a:r>
                      <a:r>
                        <a:rPr lang="en-US" sz="600" u="none" strike="noStrike" dirty="0" err="1">
                          <a:effectLst/>
                        </a:rPr>
                        <a:t>infrmaton</a:t>
                      </a:r>
                      <a:r>
                        <a:rPr lang="en-US" sz="600" u="none" strike="noStrike" dirty="0">
                          <a:effectLst/>
                        </a:rPr>
                        <a:t> systems and </a:t>
                      </a:r>
                      <a:r>
                        <a:rPr lang="en-US" sz="600" u="none" strike="noStrike" dirty="0" err="1">
                          <a:effectLst/>
                        </a:rPr>
                        <a:t>labour</a:t>
                      </a:r>
                      <a:r>
                        <a:rPr lang="en-US" sz="600" u="none" strike="noStrike" dirty="0">
                          <a:effectLst/>
                        </a:rPr>
                        <a:t> market assessments. </a:t>
                      </a:r>
                      <a:br>
                        <a:rPr lang="en-US" sz="600" u="none" strike="noStrike" dirty="0">
                          <a:effectLst/>
                        </a:rPr>
                      </a:br>
                      <a:br>
                        <a:rPr lang="en-US" sz="600" u="none" strike="noStrike" dirty="0">
                          <a:effectLst/>
                        </a:rPr>
                      </a:br>
                      <a:r>
                        <a:rPr lang="en-US" sz="600" u="none" strike="noStrike" dirty="0">
                          <a:effectLst/>
                        </a:rPr>
                        <a:t>EIIP approach to water management piloted to support good </a:t>
                      </a:r>
                      <a:r>
                        <a:rPr lang="en-US" sz="600" u="none" strike="noStrike" dirty="0" err="1">
                          <a:effectLst/>
                        </a:rPr>
                        <a:t>agricutural</a:t>
                      </a:r>
                      <a:r>
                        <a:rPr lang="en-US" sz="600" u="none" strike="noStrike" dirty="0">
                          <a:effectLst/>
                        </a:rPr>
                        <a:t> practices and promote short-term employment opportunities. </a:t>
                      </a:r>
                      <a:endParaRPr lang="en-US" sz="600" b="0" i="0" u="none" strike="noStrike" dirty="0">
                        <a:solidFill>
                          <a:srgbClr val="000000"/>
                        </a:solidFill>
                        <a:effectLst/>
                        <a:latin typeface="Calibri" panose="020F0502020204030204" pitchFamily="34" charset="0"/>
                      </a:endParaRPr>
                    </a:p>
                  </a:txBody>
                  <a:tcPr marL="0" marR="0" marT="0" marB="0">
                    <a:solidFill>
                      <a:schemeClr val="accent2">
                        <a:lumMod val="20000"/>
                        <a:lumOff val="80000"/>
                      </a:schemeClr>
                    </a:solidFill>
                  </a:tcPr>
                </a:tc>
                <a:tc>
                  <a:txBody>
                    <a:bodyPr/>
                    <a:lstStyle/>
                    <a:p>
                      <a:pPr algn="l" fontAlgn="t"/>
                      <a:r>
                        <a:rPr lang="en-US" sz="600" u="none" strike="noStrike">
                          <a:effectLst/>
                        </a:rPr>
                        <a:t>Ministry of </a:t>
                      </a:r>
                      <a:r>
                        <a:rPr lang="en-US" sz="600" u="none" strike="noStrike" err="1">
                          <a:effectLst/>
                        </a:rPr>
                        <a:t>Labour</a:t>
                      </a:r>
                      <a:r>
                        <a:rPr lang="en-US" sz="600" u="none" strike="noStrike">
                          <a:effectLst/>
                        </a:rPr>
                        <a:t>, Social Security Corporation, </a:t>
                      </a:r>
                      <a:r>
                        <a:rPr lang="en-US" sz="600" u="none" strike="noStrike" err="1">
                          <a:effectLst/>
                        </a:rPr>
                        <a:t>MoDEE</a:t>
                      </a:r>
                      <a:r>
                        <a:rPr lang="en-US" sz="600" u="none" strike="noStrike">
                          <a:effectLst/>
                        </a:rPr>
                        <a:t>, Ministry of Interior, General Federation of Jordanian Trade Unions, Jordan Chamber of Industry</a:t>
                      </a:r>
                      <a:endParaRPr lang="en-US" sz="600" b="0" i="0" u="none" strike="noStrike">
                        <a:solidFill>
                          <a:srgbClr val="000000"/>
                        </a:solidFill>
                        <a:effectLst/>
                        <a:latin typeface="Calibri" panose="020F0502020204030204" pitchFamily="34" charset="0"/>
                      </a:endParaRPr>
                    </a:p>
                  </a:txBody>
                  <a:tcPr marL="0" marR="0" marT="0" marB="0">
                    <a:solidFill>
                      <a:schemeClr val="accent2">
                        <a:lumMod val="20000"/>
                        <a:lumOff val="80000"/>
                      </a:schemeClr>
                    </a:solidFill>
                  </a:tcPr>
                </a:tc>
                <a:tc>
                  <a:txBody>
                    <a:bodyPr/>
                    <a:lstStyle/>
                    <a:p>
                      <a:pPr algn="l" fontAlgn="t"/>
                      <a:r>
                        <a:rPr lang="en-US" sz="600" u="none" strike="noStrike" dirty="0">
                          <a:effectLst/>
                        </a:rPr>
                        <a:t>ILO technical Support and Guidance on National Employment Policy</a:t>
                      </a:r>
                      <a:br>
                        <a:rPr lang="en-US" sz="600" u="none" strike="noStrike" dirty="0">
                          <a:effectLst/>
                        </a:rPr>
                      </a:br>
                      <a:br>
                        <a:rPr lang="en-US" sz="600" u="none" strike="noStrike" dirty="0">
                          <a:effectLst/>
                        </a:rPr>
                      </a:br>
                      <a:r>
                        <a:rPr lang="en-US" sz="600" u="none" strike="noStrike" dirty="0">
                          <a:effectLst/>
                        </a:rPr>
                        <a:t>Joint analytical work pertaining to key issues, such as labor integration, market skills needs and FDP skills assessments in key geographical areas defined by size of  FDP population and proximity to sizeable businesses and economic development areas.</a:t>
                      </a:r>
                      <a:br>
                        <a:rPr lang="en-US" sz="600" u="none" strike="noStrike" dirty="0">
                          <a:effectLst/>
                        </a:rPr>
                      </a:br>
                      <a:br>
                        <a:rPr lang="en-US" sz="600" u="none" strike="noStrike" dirty="0">
                          <a:effectLst/>
                        </a:rPr>
                      </a:br>
                      <a:br>
                        <a:rPr lang="en-US" sz="600" u="none" strike="noStrike" dirty="0">
                          <a:effectLst/>
                        </a:rPr>
                      </a:br>
                      <a:r>
                        <a:rPr lang="en-US" sz="600" u="none" strike="noStrike" dirty="0">
                          <a:effectLst/>
                        </a:rPr>
                        <a:t>UNICEF will support embedding </a:t>
                      </a:r>
                      <a:r>
                        <a:rPr lang="en-US" sz="600" u="none" strike="noStrike" dirty="0" err="1">
                          <a:effectLst/>
                        </a:rPr>
                        <a:t>behavioural</a:t>
                      </a:r>
                      <a:r>
                        <a:rPr lang="en-US" sz="600" u="none" strike="noStrike" dirty="0">
                          <a:effectLst/>
                        </a:rPr>
                        <a:t> insights into career counselling materials, and through gender transformative trainings, counter stereotypes about “male” and “female” jobs at the local and community levels, and link adolescents and youth with non-traditional training and employment opportunities.</a:t>
                      </a:r>
                      <a:br>
                        <a:rPr lang="en-US" sz="600" u="none" strike="noStrike" dirty="0">
                          <a:effectLst/>
                        </a:rPr>
                      </a:br>
                      <a:br>
                        <a:rPr lang="en-US" sz="600" u="none" strike="noStrike" dirty="0">
                          <a:effectLst/>
                        </a:rPr>
                      </a:br>
                      <a:r>
                        <a:rPr lang="en-US" sz="600" u="none" strike="noStrike" dirty="0">
                          <a:effectLst/>
                        </a:rPr>
                        <a:t>UNICEF will support  preparing young women to successfully respond to market requirements through career counselling and trainings on life and digital skills and financial literacy.</a:t>
                      </a:r>
                      <a:br>
                        <a:rPr lang="en-US" sz="600" u="none" strike="noStrike" dirty="0">
                          <a:effectLst/>
                        </a:rPr>
                      </a:br>
                      <a:br>
                        <a:rPr lang="en-US" sz="600" u="none" strike="noStrike" dirty="0">
                          <a:effectLst/>
                        </a:rPr>
                      </a:br>
                      <a:r>
                        <a:rPr lang="en-US" sz="600" u="none" strike="noStrike" dirty="0">
                          <a:effectLst/>
                        </a:rPr>
                        <a:t>UNICEF will assist new and existing businesses led by women to grow and consolidate, including by addressing potential resistances from family and community members through training on entrepreneurship, seed funding, business linkages and follow up support.</a:t>
                      </a:r>
                      <a:br>
                        <a:rPr lang="en-US" sz="600" u="none" strike="noStrike" dirty="0">
                          <a:effectLst/>
                        </a:rPr>
                      </a:br>
                      <a:br>
                        <a:rPr lang="en-US" sz="600" u="none" strike="noStrike" dirty="0">
                          <a:effectLst/>
                        </a:rPr>
                      </a:br>
                      <a:r>
                        <a:rPr lang="en-US" sz="600" u="none" strike="noStrike" dirty="0">
                          <a:effectLst/>
                        </a:rPr>
                        <a:t>UNICEF will engage in discussions with government, private sector and development agencies working on similar topics, to identify ways to expand childcare provision, including by licensing home-based nurseries or by helping companies strengthen their partnerships with childcare providers.</a:t>
                      </a:r>
                      <a:br>
                        <a:rPr lang="en-US" sz="600" u="none" strike="noStrike" dirty="0">
                          <a:effectLst/>
                        </a:rPr>
                      </a:br>
                      <a:endParaRPr lang="en-US" sz="600" b="0" i="0" u="none" strike="noStrike" dirty="0">
                        <a:solidFill>
                          <a:srgbClr val="000000"/>
                        </a:solidFill>
                        <a:effectLst/>
                        <a:latin typeface="Calibri" panose="020F0502020204030204" pitchFamily="34" charset="0"/>
                      </a:endParaRPr>
                    </a:p>
                  </a:txBody>
                  <a:tcPr marL="0" marR="0" marT="0" marB="0">
                    <a:solidFill>
                      <a:schemeClr val="accent2">
                        <a:lumMod val="20000"/>
                        <a:lumOff val="80000"/>
                      </a:schemeClr>
                    </a:solidFill>
                  </a:tcPr>
                </a:tc>
                <a:extLst>
                  <a:ext uri="{0D108BD9-81ED-4DB2-BD59-A6C34878D82A}">
                    <a16:rowId xmlns:a16="http://schemas.microsoft.com/office/drawing/2014/main" val="76902234"/>
                  </a:ext>
                </a:extLst>
              </a:tr>
            </a:tbl>
          </a:graphicData>
        </a:graphic>
      </p:graphicFrame>
    </p:spTree>
    <p:extLst>
      <p:ext uri="{BB962C8B-B14F-4D97-AF65-F5344CB8AC3E}">
        <p14:creationId xmlns:p14="http://schemas.microsoft.com/office/powerpoint/2010/main" val="3659795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6B3C7-EEC7-F7F2-6C1D-E073F98C8EB3}"/>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825A5373-C032-0B55-0540-5E8A60AFE908}"/>
              </a:ext>
            </a:extLst>
          </p:cNvPr>
          <p:cNvSpPr txBox="1"/>
          <p:nvPr/>
        </p:nvSpPr>
        <p:spPr>
          <a:xfrm>
            <a:off x="3255736" y="0"/>
            <a:ext cx="3629712" cy="707886"/>
          </a:xfrm>
          <a:prstGeom prst="rect">
            <a:avLst/>
          </a:prstGeom>
          <a:noFill/>
        </p:spPr>
        <p:txBody>
          <a:bodyPr wrap="none" rtlCol="0">
            <a:spAutoFit/>
          </a:bodyPr>
          <a:lstStyle/>
          <a:p>
            <a:r>
              <a:rPr lang="fr-FR" sz="4000"/>
              <a:t>POLICY MATRIX</a:t>
            </a:r>
          </a:p>
        </p:txBody>
      </p:sp>
      <p:sp>
        <p:nvSpPr>
          <p:cNvPr id="6" name="Rectangle 5">
            <a:extLst>
              <a:ext uri="{FF2B5EF4-FFF2-40B4-BE49-F238E27FC236}">
                <a16:creationId xmlns:a16="http://schemas.microsoft.com/office/drawing/2014/main" id="{F19316AC-E1BB-F7E1-1CE7-D68E4C45C058}"/>
              </a:ext>
            </a:extLst>
          </p:cNvPr>
          <p:cNvSpPr/>
          <p:nvPr/>
        </p:nvSpPr>
        <p:spPr>
          <a:xfrm>
            <a:off x="-8946" y="19765"/>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a:latin typeface="Helvetica" pitchFamily="2" charset="0"/>
            </a:endParaRPr>
          </a:p>
        </p:txBody>
      </p:sp>
      <p:sp>
        <p:nvSpPr>
          <p:cNvPr id="7" name="TextBox 6">
            <a:extLst>
              <a:ext uri="{FF2B5EF4-FFF2-40B4-BE49-F238E27FC236}">
                <a16:creationId xmlns:a16="http://schemas.microsoft.com/office/drawing/2014/main" id="{36A6F693-6B6F-E75E-3227-087130A12238}"/>
              </a:ext>
            </a:extLst>
          </p:cNvPr>
          <p:cNvSpPr txBox="1"/>
          <p:nvPr/>
        </p:nvSpPr>
        <p:spPr>
          <a:xfrm>
            <a:off x="19185" y="93190"/>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JORDAN</a:t>
            </a:r>
          </a:p>
          <a:p>
            <a:pPr algn="ctr"/>
            <a:r>
              <a:rPr lang="en-US" sz="600" noProof="0" dirty="0">
                <a:latin typeface="Helvetica" pitchFamily="2" charset="0"/>
                <a:cs typeface="Helvetica" panose="020B0604020202020204" pitchFamily="34" charset="0"/>
              </a:rPr>
              <a:t>March 2026</a:t>
            </a:r>
          </a:p>
        </p:txBody>
      </p:sp>
      <p:graphicFrame>
        <p:nvGraphicFramePr>
          <p:cNvPr id="3" name="Table 2">
            <a:extLst>
              <a:ext uri="{FF2B5EF4-FFF2-40B4-BE49-F238E27FC236}">
                <a16:creationId xmlns:a16="http://schemas.microsoft.com/office/drawing/2014/main" id="{E76BBA22-B32A-12D8-DE8B-3B0A8EC905F1}"/>
              </a:ext>
            </a:extLst>
          </p:cNvPr>
          <p:cNvGraphicFramePr>
            <a:graphicFrameLocks noGrp="1"/>
          </p:cNvGraphicFramePr>
          <p:nvPr>
            <p:extLst>
              <p:ext uri="{D42A27DB-BD31-4B8C-83A1-F6EECF244321}">
                <p14:modId xmlns:p14="http://schemas.microsoft.com/office/powerpoint/2010/main" val="130026469"/>
              </p:ext>
            </p:extLst>
          </p:nvPr>
        </p:nvGraphicFramePr>
        <p:xfrm>
          <a:off x="132348" y="810929"/>
          <a:ext cx="9697451" cy="6050280"/>
        </p:xfrm>
        <a:graphic>
          <a:graphicData uri="http://schemas.openxmlformats.org/drawingml/2006/table">
            <a:tbl>
              <a:tblPr>
                <a:tableStyleId>{5C22544A-7EE6-4342-B048-85BDC9FD1C3A}</a:tableStyleId>
              </a:tblPr>
              <a:tblGrid>
                <a:gridCol w="1330693">
                  <a:extLst>
                    <a:ext uri="{9D8B030D-6E8A-4147-A177-3AD203B41FA5}">
                      <a16:colId xmlns:a16="http://schemas.microsoft.com/office/drawing/2014/main" val="2858080886"/>
                    </a:ext>
                  </a:extLst>
                </a:gridCol>
                <a:gridCol w="1706983">
                  <a:extLst>
                    <a:ext uri="{9D8B030D-6E8A-4147-A177-3AD203B41FA5}">
                      <a16:colId xmlns:a16="http://schemas.microsoft.com/office/drawing/2014/main" val="1618974728"/>
                    </a:ext>
                  </a:extLst>
                </a:gridCol>
                <a:gridCol w="1572448">
                  <a:extLst>
                    <a:ext uri="{9D8B030D-6E8A-4147-A177-3AD203B41FA5}">
                      <a16:colId xmlns:a16="http://schemas.microsoft.com/office/drawing/2014/main" val="2840163860"/>
                    </a:ext>
                  </a:extLst>
                </a:gridCol>
                <a:gridCol w="1521995">
                  <a:extLst>
                    <a:ext uri="{9D8B030D-6E8A-4147-A177-3AD203B41FA5}">
                      <a16:colId xmlns:a16="http://schemas.microsoft.com/office/drawing/2014/main" val="1860360308"/>
                    </a:ext>
                  </a:extLst>
                </a:gridCol>
                <a:gridCol w="3565332">
                  <a:extLst>
                    <a:ext uri="{9D8B030D-6E8A-4147-A177-3AD203B41FA5}">
                      <a16:colId xmlns:a16="http://schemas.microsoft.com/office/drawing/2014/main" val="3595746350"/>
                    </a:ext>
                  </a:extLst>
                </a:gridCol>
              </a:tblGrid>
              <a:tr h="0">
                <a:tc>
                  <a:txBody>
                    <a:bodyPr/>
                    <a:lstStyle/>
                    <a:p>
                      <a:pPr algn="l" fontAlgn="t"/>
                      <a:r>
                        <a:rPr lang="es-ES" sz="700" b="1" u="none" strike="noStrike" dirty="0">
                          <a:effectLst/>
                        </a:rPr>
                        <a:t>POLICY PRIORITIES</a:t>
                      </a:r>
                      <a:endParaRPr lang="es-E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CHALLENGES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MILESTONES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STAKEHOLDERS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SUPPORT THROUGH PROGRAMMING</a:t>
                      </a:r>
                      <a:endParaRPr lang="es-ES" sz="700" b="1"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3084916799"/>
                  </a:ext>
                </a:extLst>
              </a:tr>
              <a:tr h="721052">
                <a:tc>
                  <a:txBody>
                    <a:bodyPr/>
                    <a:lstStyle/>
                    <a:p>
                      <a:pPr algn="l" fontAlgn="t"/>
                      <a:r>
                        <a:rPr lang="en-US" sz="600" u="none" strike="noStrike" dirty="0">
                          <a:effectLst/>
                        </a:rPr>
                        <a:t>#5 Policy Priority</a:t>
                      </a:r>
                      <a:br>
                        <a:rPr lang="en-US" sz="600" u="none" strike="noStrike" dirty="0">
                          <a:effectLst/>
                        </a:rPr>
                      </a:br>
                      <a:br>
                        <a:rPr lang="en-US" sz="600" u="none" strike="noStrike" dirty="0">
                          <a:effectLst/>
                        </a:rPr>
                      </a:br>
                      <a:r>
                        <a:rPr lang="en-US" sz="600" u="none" strike="noStrike" dirty="0">
                          <a:effectLst/>
                        </a:rPr>
                        <a:t>Maintenance of protection space for refugees in Jordan, including continuous registration  </a:t>
                      </a:r>
                      <a:br>
                        <a:rPr lang="en-US" sz="600" u="none" strike="noStrike" dirty="0">
                          <a:effectLst/>
                        </a:rPr>
                      </a:br>
                      <a:endParaRPr lang="en-US" sz="600" b="0" i="0" u="none" strike="noStrike" dirty="0">
                        <a:solidFill>
                          <a:srgbClr val="70AD47"/>
                        </a:solidFill>
                        <a:effectLst/>
                        <a:latin typeface="Calibri" panose="020F0502020204030204" pitchFamily="34" charset="0"/>
                      </a:endParaRPr>
                    </a:p>
                  </a:txBody>
                  <a:tcPr marL="0" marR="0" marT="0" marB="0">
                    <a:solidFill>
                      <a:schemeClr val="accent5">
                        <a:lumMod val="20000"/>
                        <a:lumOff val="80000"/>
                      </a:schemeClr>
                    </a:solidFill>
                  </a:tcPr>
                </a:tc>
                <a:tc>
                  <a:txBody>
                    <a:bodyPr/>
                    <a:lstStyle/>
                    <a:p>
                      <a:pPr algn="l" fontAlgn="t"/>
                      <a:r>
                        <a:rPr lang="en-US" sz="600" u="none" strike="noStrike" dirty="0">
                          <a:effectLst/>
                        </a:rPr>
                        <a:t>There is no effective access to registration since January 2019, when the Cabinet issued a decision requesting UNHCR to suspend registration of any person who entered Jordan on a visa/permission in the case of Syrians.</a:t>
                      </a:r>
                      <a:br>
                        <a:rPr lang="en-US" sz="600" u="none" strike="noStrike" dirty="0">
                          <a:effectLst/>
                        </a:rPr>
                      </a:br>
                      <a:br>
                        <a:rPr lang="en-US" sz="600" u="none" strike="noStrike" dirty="0">
                          <a:effectLst/>
                        </a:rPr>
                      </a:br>
                      <a:r>
                        <a:rPr lang="en-US" sz="600" u="none" strike="noStrike" dirty="0">
                          <a:effectLst/>
                        </a:rPr>
                        <a:t>This decision impacts non-Syrians and new arrivals. Many of them face serious challenges in meeting basic needs as lack of registration and UNHCR documentation precludes assistance and access to key services.</a:t>
                      </a:r>
                      <a:br>
                        <a:rPr lang="en-US" sz="600" u="none" strike="noStrike" dirty="0">
                          <a:effectLst/>
                        </a:rPr>
                      </a:br>
                      <a:endParaRPr lang="en-US" sz="600" b="0" i="0" u="none" strike="noStrike" dirty="0">
                        <a:solidFill>
                          <a:srgbClr val="000000"/>
                        </a:solidFill>
                        <a:effectLst/>
                        <a:latin typeface="Calibri" panose="020F0502020204030204" pitchFamily="34" charset="0"/>
                      </a:endParaRPr>
                    </a:p>
                  </a:txBody>
                  <a:tcPr marL="0" marR="0" marT="0" marB="0">
                    <a:solidFill>
                      <a:schemeClr val="accent5">
                        <a:lumMod val="20000"/>
                        <a:lumOff val="80000"/>
                      </a:schemeClr>
                    </a:solidFill>
                  </a:tcPr>
                </a:tc>
                <a:tc>
                  <a:txBody>
                    <a:bodyPr/>
                    <a:lstStyle/>
                    <a:p>
                      <a:pPr algn="l" fontAlgn="t"/>
                      <a:r>
                        <a:rPr lang="en-US" sz="600" u="none" strike="noStrike" dirty="0">
                          <a:effectLst/>
                        </a:rPr>
                        <a:t>By 2025, GOJ considers registration modalities for individuals with life-threatening medical conditions or at heightened protection risks with the view of finding suitable durable solution for them. </a:t>
                      </a:r>
                      <a:br>
                        <a:rPr lang="en-US" sz="600" u="none" strike="noStrike" dirty="0">
                          <a:effectLst/>
                        </a:rPr>
                      </a:br>
                      <a:r>
                        <a:rPr lang="en-US" sz="600" u="none" strike="noStrike" dirty="0">
                          <a:effectLst/>
                        </a:rPr>
                        <a:t>By 2026, presentation to GOJ of alternative options for legalizing the stay of those affected by suspension of registration.</a:t>
                      </a:r>
                      <a:br>
                        <a:rPr lang="en-US" sz="600" u="none" strike="noStrike" dirty="0">
                          <a:effectLst/>
                        </a:rPr>
                      </a:br>
                      <a:r>
                        <a:rPr lang="en-US" sz="600" u="none" strike="noStrike" dirty="0">
                          <a:effectLst/>
                        </a:rPr>
                        <a:t>By 2027, actions str taken to improve alignment between UNHCR and GOJ issued documents.</a:t>
                      </a:r>
                      <a:br>
                        <a:rPr lang="en-US" sz="600" u="none" strike="noStrike" dirty="0">
                          <a:effectLst/>
                        </a:rPr>
                      </a:br>
                      <a:r>
                        <a:rPr lang="en-US" sz="600" u="none" strike="noStrike" dirty="0">
                          <a:effectLst/>
                        </a:rPr>
                        <a:t>By 2027, refugees and asylum seekers have access to efficient registration and documentation processes, and access to territory is preserved. Through joint advocacy, including other agencies in the protection space, all refugee and asylum seekers in Jordan hold valid documentation.</a:t>
                      </a:r>
                      <a:br>
                        <a:rPr lang="en-US" sz="600" u="none" strike="noStrike" dirty="0">
                          <a:effectLst/>
                        </a:rPr>
                      </a:br>
                      <a:r>
                        <a:rPr lang="en-US" sz="600" u="none" strike="noStrike" dirty="0">
                          <a:effectLst/>
                        </a:rPr>
                        <a:t>By 2027, refugees and asylum seekers have access to strengthened GBV prevention and response, ensuring a principled approach to the provision of accessible, prompt, confidential and appropriate services to GBV survivors.</a:t>
                      </a:r>
                      <a:br>
                        <a:rPr lang="en-US" sz="600" u="none" strike="noStrike" dirty="0">
                          <a:effectLst/>
                        </a:rPr>
                      </a:br>
                      <a:endParaRPr lang="en-US" sz="600" b="0" i="0" u="none" strike="noStrike" dirty="0">
                        <a:solidFill>
                          <a:srgbClr val="000000"/>
                        </a:solidFill>
                        <a:effectLst/>
                        <a:latin typeface="Calibri" panose="020F0502020204030204" pitchFamily="34" charset="0"/>
                      </a:endParaRPr>
                    </a:p>
                  </a:txBody>
                  <a:tcPr marL="0" marR="0" marT="0" marB="0">
                    <a:solidFill>
                      <a:schemeClr val="accent5">
                        <a:lumMod val="20000"/>
                        <a:lumOff val="80000"/>
                      </a:schemeClr>
                    </a:solidFill>
                  </a:tcPr>
                </a:tc>
                <a:tc>
                  <a:txBody>
                    <a:bodyPr/>
                    <a:lstStyle/>
                    <a:p>
                      <a:pPr algn="l" fontAlgn="t"/>
                      <a:r>
                        <a:rPr lang="en-US" sz="600" u="none" strike="noStrike">
                          <a:effectLst/>
                        </a:rPr>
                        <a:t>Ministry of Interior (including Civil Status Department), Syrian Refugees Affairs Directorate (SRAD),  Refugees Affairs Coordination Office (RACO), Judge Department (through the Sharia Courts</a:t>
                      </a:r>
                      <a:endParaRPr lang="en-US" sz="600" b="0" i="0" u="none" strike="noStrike">
                        <a:solidFill>
                          <a:srgbClr val="000000"/>
                        </a:solidFill>
                        <a:effectLst/>
                        <a:latin typeface="Calibri" panose="020F0502020204030204" pitchFamily="34" charset="0"/>
                      </a:endParaRPr>
                    </a:p>
                  </a:txBody>
                  <a:tcPr marL="0" marR="0" marT="0" marB="0">
                    <a:solidFill>
                      <a:schemeClr val="accent5">
                        <a:lumMod val="20000"/>
                        <a:lumOff val="80000"/>
                      </a:schemeClr>
                    </a:solidFill>
                  </a:tcPr>
                </a:tc>
                <a:tc>
                  <a:txBody>
                    <a:bodyPr/>
                    <a:lstStyle/>
                    <a:p>
                      <a:pPr algn="l" fontAlgn="t"/>
                      <a:r>
                        <a:rPr lang="en-US" sz="600" u="none" strike="noStrike" dirty="0">
                          <a:effectLst/>
                        </a:rPr>
                        <a:t>UNHCR led capacity building to support discharging of international protection responsibilities. </a:t>
                      </a:r>
                      <a:br>
                        <a:rPr lang="en-US" sz="600" u="none" strike="noStrike" dirty="0">
                          <a:effectLst/>
                        </a:rPr>
                      </a:br>
                      <a:br>
                        <a:rPr lang="en-US" sz="600" u="none" strike="noStrike" dirty="0">
                          <a:effectLst/>
                        </a:rPr>
                      </a:br>
                      <a:r>
                        <a:rPr lang="en-US" sz="600" u="none" strike="noStrike" dirty="0">
                          <a:effectLst/>
                        </a:rPr>
                        <a:t>UNHCR led advocacy efforts on aligning Jordan to International standards on documentation and statelessness.</a:t>
                      </a:r>
                      <a:br>
                        <a:rPr lang="en-US" sz="600" u="none" strike="noStrike" dirty="0">
                          <a:effectLst/>
                        </a:rPr>
                      </a:br>
                      <a:br>
                        <a:rPr lang="en-US" sz="600" u="none" strike="noStrike" dirty="0">
                          <a:effectLst/>
                        </a:rPr>
                      </a:br>
                      <a:r>
                        <a:rPr lang="en-US" sz="600" u="none" strike="noStrike" dirty="0">
                          <a:effectLst/>
                        </a:rPr>
                        <a:t>UNHCR to build and coordinate a network of existing and new partners (including refugee lead) with the capacity to address the barriers limiting refugee access to complementary pathways.</a:t>
                      </a:r>
                      <a:br>
                        <a:rPr lang="en-US" sz="600" u="none" strike="noStrike" dirty="0">
                          <a:effectLst/>
                        </a:rPr>
                      </a:br>
                      <a:endParaRPr lang="en-US" sz="600" b="0" i="0" u="none" strike="noStrike" dirty="0">
                        <a:solidFill>
                          <a:srgbClr val="000000"/>
                        </a:solidFill>
                        <a:effectLst/>
                        <a:latin typeface="Calibri" panose="020F0502020204030204" pitchFamily="34" charset="0"/>
                      </a:endParaRPr>
                    </a:p>
                  </a:txBody>
                  <a:tcPr marL="0" marR="0" marT="0" marB="0">
                    <a:solidFill>
                      <a:schemeClr val="accent5">
                        <a:lumMod val="20000"/>
                        <a:lumOff val="80000"/>
                      </a:schemeClr>
                    </a:solidFill>
                  </a:tcPr>
                </a:tc>
                <a:extLst>
                  <a:ext uri="{0D108BD9-81ED-4DB2-BD59-A6C34878D82A}">
                    <a16:rowId xmlns:a16="http://schemas.microsoft.com/office/drawing/2014/main" val="977580133"/>
                  </a:ext>
                </a:extLst>
              </a:tr>
              <a:tr h="1115649">
                <a:tc>
                  <a:txBody>
                    <a:bodyPr/>
                    <a:lstStyle/>
                    <a:p>
                      <a:pPr algn="l" fontAlgn="t"/>
                      <a:r>
                        <a:rPr lang="en-US" sz="600" u="none" strike="noStrike" dirty="0">
                          <a:effectLst/>
                        </a:rPr>
                        <a:t>#6 Policy priority</a:t>
                      </a:r>
                      <a:br>
                        <a:rPr lang="en-US" sz="600" u="none" strike="noStrike" dirty="0">
                          <a:effectLst/>
                        </a:rPr>
                      </a:br>
                      <a:br>
                        <a:rPr lang="en-US" sz="600" u="none" strike="noStrike" dirty="0">
                          <a:effectLst/>
                        </a:rPr>
                      </a:br>
                      <a:r>
                        <a:rPr lang="en-US" sz="600" u="none" strike="noStrike" dirty="0">
                          <a:effectLst/>
                        </a:rPr>
                        <a:t>Legislative, policy and structural reforms for sustainable and strengthened protection systems, including social protection (social security) and child protection, with a focus on the most vulnerable, including informal workers, refugees, women and girls, and youth. </a:t>
                      </a:r>
                      <a:br>
                        <a:rPr lang="en-US" sz="600" u="none" strike="noStrike" dirty="0">
                          <a:effectLst/>
                        </a:rPr>
                      </a:br>
                      <a:endParaRPr lang="en-US" sz="600" b="0" i="0" u="none" strike="noStrike" dirty="0">
                        <a:solidFill>
                          <a:srgbClr val="000000"/>
                        </a:solidFill>
                        <a:effectLst/>
                        <a:latin typeface="Calibri" panose="020F0502020204030204" pitchFamily="34" charset="0"/>
                      </a:endParaRPr>
                    </a:p>
                  </a:txBody>
                  <a:tcPr marL="0" marR="0" marT="0" marB="0">
                    <a:solidFill>
                      <a:schemeClr val="accent5">
                        <a:lumMod val="20000"/>
                        <a:lumOff val="80000"/>
                      </a:schemeClr>
                    </a:solidFill>
                  </a:tcPr>
                </a:tc>
                <a:tc>
                  <a:txBody>
                    <a:bodyPr/>
                    <a:lstStyle/>
                    <a:p>
                      <a:pPr algn="l" fontAlgn="t"/>
                      <a:r>
                        <a:rPr lang="en-US" sz="600" u="none" strike="noStrike" dirty="0">
                          <a:effectLst/>
                        </a:rPr>
                        <a:t>The social protection landscape in Jordan is somewhat fragmented between contributory social insurance and non-contributory social assistance. </a:t>
                      </a:r>
                      <a:br>
                        <a:rPr lang="en-US" sz="600" u="none" strike="noStrike" dirty="0">
                          <a:effectLst/>
                        </a:rPr>
                      </a:br>
                      <a:br>
                        <a:rPr lang="en-US" sz="600" u="none" strike="noStrike" dirty="0">
                          <a:effectLst/>
                        </a:rPr>
                      </a:br>
                      <a:r>
                        <a:rPr lang="en-US" sz="600" u="none" strike="noStrike" dirty="0">
                          <a:effectLst/>
                        </a:rPr>
                        <a:t>There is a lack of fiscal space made available for the expansion of inclusive social protection systems.</a:t>
                      </a:r>
                      <a:br>
                        <a:rPr lang="en-US" sz="600" u="none" strike="noStrike" dirty="0">
                          <a:effectLst/>
                        </a:rPr>
                      </a:br>
                      <a:br>
                        <a:rPr lang="en-US" sz="600" u="none" strike="noStrike" dirty="0">
                          <a:effectLst/>
                        </a:rPr>
                      </a:br>
                      <a:r>
                        <a:rPr lang="en-US" sz="600" u="none" strike="noStrike" dirty="0">
                          <a:effectLst/>
                        </a:rPr>
                        <a:t>Refugee do not have access to the poverty targeted national social assistance programme, and instead rely on cash assistance from UNHCR and other international actors</a:t>
                      </a:r>
                      <a:br>
                        <a:rPr lang="en-US" sz="600" u="none" strike="noStrike" dirty="0">
                          <a:effectLst/>
                        </a:rPr>
                      </a:br>
                      <a:br>
                        <a:rPr lang="en-US" sz="600" u="none" strike="noStrike" dirty="0">
                          <a:effectLst/>
                        </a:rPr>
                      </a:br>
                      <a:r>
                        <a:rPr lang="en-US" sz="600" u="none" strike="noStrike" dirty="0">
                          <a:effectLst/>
                        </a:rPr>
                        <a:t>While refugees have access to contributory social insurance, the cost and design of contributions are not aligned with their needs and realities.</a:t>
                      </a:r>
                      <a:br>
                        <a:rPr lang="en-US" sz="600" u="none" strike="noStrike" dirty="0">
                          <a:effectLst/>
                        </a:rPr>
                      </a:br>
                      <a:br>
                        <a:rPr lang="en-US" sz="600" u="none" strike="noStrike" dirty="0">
                          <a:effectLst/>
                        </a:rPr>
                      </a:br>
                      <a:r>
                        <a:rPr lang="en-US" sz="600" u="none" strike="noStrike" dirty="0">
                          <a:effectLst/>
                        </a:rPr>
                        <a:t>Awareness and information on social protection programmes is limited within refugee and vulnerable host communities.</a:t>
                      </a:r>
                      <a:br>
                        <a:rPr lang="en-US" sz="600" u="none" strike="noStrike" dirty="0">
                          <a:effectLst/>
                        </a:rPr>
                      </a:br>
                      <a:br>
                        <a:rPr lang="en-US" sz="600" u="none" strike="noStrike" dirty="0">
                          <a:effectLst/>
                        </a:rPr>
                      </a:br>
                      <a:r>
                        <a:rPr lang="en-US" sz="600" u="none" strike="noStrike" dirty="0">
                          <a:effectLst/>
                        </a:rPr>
                        <a:t>Absence of a well-defined theory of change for addressing child protection issues, and inadequate national financial support for children and related policies, emphasize the need of assisting the Government in identifying crucial priorities and giving priority to allocating public funds to protect and enforce the rights of all children living in Jordan.</a:t>
                      </a:r>
                      <a:br>
                        <a:rPr lang="en-US" sz="600" u="none" strike="noStrike" dirty="0">
                          <a:effectLst/>
                        </a:rPr>
                      </a:br>
                      <a:br>
                        <a:rPr lang="en-US" sz="600" u="none" strike="noStrike" dirty="0">
                          <a:effectLst/>
                        </a:rPr>
                      </a:br>
                      <a:r>
                        <a:rPr lang="en-US" sz="600" u="none" strike="noStrike" dirty="0">
                          <a:effectLst/>
                        </a:rPr>
                        <a:t>Moreover, the current Jordan Response Plan 2020-2022 is ending, a development-focused refugee response, ensuring refugee access to national health and education services and expanded refugee economic opportunities and access to labor markets. As the crisis enters its second decade, and with little likelihood of Syrian refugees returning to their place of origin soon, it is timely to support the </a:t>
                      </a:r>
                      <a:r>
                        <a:rPr lang="en-US" sz="600" u="none" strike="noStrike" dirty="0" err="1">
                          <a:effectLst/>
                        </a:rPr>
                        <a:t>GoJ</a:t>
                      </a:r>
                      <a:r>
                        <a:rPr lang="en-US" sz="600" u="none" strike="noStrike" dirty="0">
                          <a:effectLst/>
                        </a:rPr>
                        <a:t> to strengthen the current approach and deliver better outcomes and better value for money for refugees and vulnerable host communities. </a:t>
                      </a:r>
                      <a:br>
                        <a:rPr lang="en-US" sz="600" u="none" strike="noStrike" dirty="0">
                          <a:effectLst/>
                        </a:rPr>
                      </a:br>
                      <a:endParaRPr lang="en-US" sz="600" b="0" i="0" u="none" strike="noStrike" dirty="0">
                        <a:solidFill>
                          <a:srgbClr val="000000"/>
                        </a:solidFill>
                        <a:effectLst/>
                        <a:latin typeface="Calibri" panose="020F0502020204030204" pitchFamily="34" charset="0"/>
                      </a:endParaRPr>
                    </a:p>
                  </a:txBody>
                  <a:tcPr marL="0" marR="0" marT="0" marB="0">
                    <a:solidFill>
                      <a:schemeClr val="accent5">
                        <a:lumMod val="20000"/>
                        <a:lumOff val="80000"/>
                      </a:schemeClr>
                    </a:solidFill>
                  </a:tcPr>
                </a:tc>
                <a:tc>
                  <a:txBody>
                    <a:bodyPr/>
                    <a:lstStyle/>
                    <a:p>
                      <a:pPr algn="l" fontAlgn="t"/>
                      <a:r>
                        <a:rPr lang="en-US" sz="600" u="none" strike="noStrike" dirty="0">
                          <a:effectLst/>
                        </a:rPr>
                        <a:t>6.1 As an implementation support of National Social Protection Strategy, evidence is generated including an analysis and investment case for inclusive contributory and non-contributory social protection approaches (e.g. </a:t>
                      </a:r>
                      <a:r>
                        <a:rPr lang="en-US" sz="600" u="none" strike="noStrike" dirty="0" err="1">
                          <a:effectLst/>
                        </a:rPr>
                        <a:t>Estidama</a:t>
                      </a:r>
                      <a:r>
                        <a:rPr lang="en-US" sz="600" u="none" strike="noStrike" dirty="0">
                          <a:effectLst/>
                        </a:rPr>
                        <a:t>++, Cash Plus model </a:t>
                      </a:r>
                      <a:r>
                        <a:rPr lang="en-US" sz="600" u="none" strike="noStrike" dirty="0" err="1">
                          <a:effectLst/>
                        </a:rPr>
                        <a:t>amogst</a:t>
                      </a:r>
                      <a:r>
                        <a:rPr lang="en-US" sz="600" u="none" strike="noStrike" dirty="0">
                          <a:effectLst/>
                        </a:rPr>
                        <a:t> other), and structures/capacities for nexus </a:t>
                      </a:r>
                      <a:r>
                        <a:rPr lang="en-US" sz="600" u="none" strike="noStrike" dirty="0" err="1">
                          <a:effectLst/>
                        </a:rPr>
                        <a:t>coordinaton</a:t>
                      </a:r>
                      <a:r>
                        <a:rPr lang="en-US" sz="600" u="none" strike="noStrike" dirty="0">
                          <a:effectLst/>
                        </a:rPr>
                        <a:t> are enhanced</a:t>
                      </a:r>
                      <a:br>
                        <a:rPr lang="en-US" sz="600" u="none" strike="noStrike" dirty="0">
                          <a:effectLst/>
                        </a:rPr>
                      </a:br>
                      <a:br>
                        <a:rPr lang="en-US" sz="600" u="none" strike="noStrike" dirty="0">
                          <a:effectLst/>
                        </a:rPr>
                      </a:br>
                      <a:r>
                        <a:rPr lang="en-US" sz="600" u="none" strike="noStrike" dirty="0">
                          <a:effectLst/>
                        </a:rPr>
                        <a:t>6.2 A sustainable national model for extension of social security to informal economy workers is institutionalized based on lessons learned through </a:t>
                      </a:r>
                      <a:r>
                        <a:rPr lang="en-US" sz="600" u="none" strike="noStrike" dirty="0" err="1">
                          <a:effectLst/>
                        </a:rPr>
                        <a:t>Estidama</a:t>
                      </a:r>
                      <a:r>
                        <a:rPr lang="en-US" sz="600" u="none" strike="noStrike" dirty="0">
                          <a:effectLst/>
                        </a:rPr>
                        <a:t>++. By 2027, national contribution subsidies are made available to vulnerable groups of workers on a permanent basis</a:t>
                      </a:r>
                      <a:br>
                        <a:rPr lang="en-US" sz="600" u="none" strike="noStrike" dirty="0">
                          <a:effectLst/>
                        </a:rPr>
                      </a:br>
                      <a:br>
                        <a:rPr lang="en-US" sz="600" u="none" strike="noStrike" dirty="0">
                          <a:effectLst/>
                        </a:rPr>
                      </a:br>
                      <a:r>
                        <a:rPr lang="en-US" sz="600" u="none" strike="noStrike" dirty="0">
                          <a:effectLst/>
                        </a:rPr>
                        <a:t>6.3 Government of Jordan to institutionalize Cash Plus model and NAF staff to have capacity to operationalize Cash Plus intervention, while sustaining UNICEF-led Cash plus interventions.</a:t>
                      </a:r>
                      <a:br>
                        <a:rPr lang="en-US" sz="600" u="none" strike="noStrike" dirty="0">
                          <a:effectLst/>
                        </a:rPr>
                      </a:br>
                      <a:br>
                        <a:rPr lang="en-US" sz="600" u="none" strike="noStrike" dirty="0">
                          <a:effectLst/>
                        </a:rPr>
                      </a:br>
                      <a:r>
                        <a:rPr lang="en-US" sz="600" u="none" strike="noStrike" dirty="0">
                          <a:effectLst/>
                        </a:rPr>
                        <a:t>6.4 Execution of the developed national roadmap for Child Rights Law..</a:t>
                      </a:r>
                      <a:br>
                        <a:rPr lang="en-US" sz="600" u="none" strike="noStrike" dirty="0">
                          <a:effectLst/>
                        </a:rPr>
                      </a:br>
                      <a:br>
                        <a:rPr lang="en-US" sz="600" u="none" strike="noStrike" dirty="0">
                          <a:effectLst/>
                        </a:rPr>
                      </a:br>
                      <a:r>
                        <a:rPr lang="en-US" sz="600" u="none" strike="noStrike" dirty="0">
                          <a:effectLst/>
                        </a:rPr>
                        <a:t>6.5 Yearly national reports assessing the implementation of the law and contributing to the National CRC reports.</a:t>
                      </a:r>
                      <a:br>
                        <a:rPr lang="en-US" sz="600" u="none" strike="noStrike" dirty="0">
                          <a:effectLst/>
                        </a:rPr>
                      </a:br>
                      <a:br>
                        <a:rPr lang="en-US" sz="600" u="none" strike="noStrike" dirty="0">
                          <a:effectLst/>
                        </a:rPr>
                      </a:br>
                      <a:r>
                        <a:rPr lang="en-US" sz="600" u="none" strike="noStrike" dirty="0">
                          <a:effectLst/>
                        </a:rPr>
                        <a:t>6.6 Development and implementation of a national multi-sectoral costed Plan of Action for Prevention and Response to Violence Against Children, Gender based violence and Family Violence in Jordan.</a:t>
                      </a:r>
                      <a:br>
                        <a:rPr lang="en-US" sz="600" u="none" strike="noStrike" dirty="0">
                          <a:effectLst/>
                        </a:rPr>
                      </a:br>
                      <a:br>
                        <a:rPr lang="en-US" sz="600" u="none" strike="noStrike" dirty="0">
                          <a:effectLst/>
                        </a:rPr>
                      </a:br>
                      <a:r>
                        <a:rPr lang="en-US" sz="600" u="none" strike="noStrike">
                          <a:effectLst/>
                        </a:rPr>
                        <a:t>6.7 Sustainable </a:t>
                      </a:r>
                      <a:r>
                        <a:rPr lang="en-US" sz="600" u="none" strike="noStrike" dirty="0">
                          <a:effectLst/>
                        </a:rPr>
                        <a:t>policy solutions and pilots implemented to fill social health protection gap for refugees and host communities through national social health protection systems</a:t>
                      </a:r>
                      <a:br>
                        <a:rPr lang="en-US" sz="600" u="none" strike="noStrike" dirty="0">
                          <a:effectLst/>
                        </a:rPr>
                      </a:br>
                      <a:br>
                        <a:rPr lang="en-US" sz="600" u="none" strike="noStrike">
                          <a:effectLst/>
                        </a:rPr>
                      </a:br>
                      <a:r>
                        <a:rPr lang="en-US" sz="600" u="none" strike="noStrike">
                          <a:effectLst/>
                        </a:rPr>
                        <a:t>6.8Implementation </a:t>
                      </a:r>
                      <a:r>
                        <a:rPr lang="en-US" sz="600" u="none" strike="noStrike" dirty="0">
                          <a:effectLst/>
                        </a:rPr>
                        <a:t>of Jordan Response Plan 2024-2027</a:t>
                      </a:r>
                      <a:endParaRPr lang="en-US" sz="600" b="0" i="0" u="none" strike="noStrike" dirty="0">
                        <a:solidFill>
                          <a:srgbClr val="000000"/>
                        </a:solidFill>
                        <a:effectLst/>
                        <a:latin typeface="Calibri" panose="020F0502020204030204" pitchFamily="34" charset="0"/>
                      </a:endParaRPr>
                    </a:p>
                  </a:txBody>
                  <a:tcPr marL="0" marR="0" marT="0" marB="0">
                    <a:solidFill>
                      <a:schemeClr val="accent5">
                        <a:lumMod val="20000"/>
                        <a:lumOff val="80000"/>
                      </a:schemeClr>
                    </a:solidFill>
                  </a:tcPr>
                </a:tc>
                <a:tc>
                  <a:txBody>
                    <a:bodyPr/>
                    <a:lstStyle/>
                    <a:p>
                      <a:pPr algn="l" fontAlgn="t"/>
                      <a:r>
                        <a:rPr lang="en-US" sz="600" u="none" strike="noStrike" dirty="0">
                          <a:effectLst/>
                        </a:rPr>
                        <a:t>National Aid Fund</a:t>
                      </a:r>
                      <a:br>
                        <a:rPr lang="en-US" sz="600" u="none" strike="noStrike" dirty="0">
                          <a:effectLst/>
                        </a:rPr>
                      </a:br>
                      <a:r>
                        <a:rPr lang="en-US" sz="600" u="none" strike="noStrike" dirty="0">
                          <a:effectLst/>
                        </a:rPr>
                        <a:t>Ministry of Social Development Department of Statistics, National Social Security Corporation (NSSC), Ministry of </a:t>
                      </a:r>
                      <a:r>
                        <a:rPr lang="en-US" sz="600" u="none" strike="noStrike" dirty="0" err="1">
                          <a:effectLst/>
                        </a:rPr>
                        <a:t>Labour</a:t>
                      </a:r>
                      <a:r>
                        <a:rPr lang="en-US" sz="600" u="none" strike="noStrike" dirty="0">
                          <a:effectLst/>
                        </a:rPr>
                        <a:t>, The National Council for Family Affairs </a:t>
                      </a:r>
                      <a:br>
                        <a:rPr lang="en-US" sz="600" u="none" strike="noStrike" dirty="0">
                          <a:effectLst/>
                        </a:rPr>
                      </a:br>
                      <a:r>
                        <a:rPr lang="en-US" sz="600" u="none" strike="noStrike" dirty="0">
                          <a:effectLst/>
                        </a:rPr>
                        <a:t>National Team for Protection, UNFPA, </a:t>
                      </a:r>
                      <a:r>
                        <a:rPr lang="en-US" sz="600" u="none" strike="noStrike" dirty="0" err="1">
                          <a:effectLst/>
                        </a:rPr>
                        <a:t>UNWomen,WHO</a:t>
                      </a:r>
                      <a:br>
                        <a:rPr lang="en-US" sz="600" u="none" strike="noStrike" dirty="0">
                          <a:effectLst/>
                        </a:rPr>
                      </a:br>
                      <a:r>
                        <a:rPr lang="en-US" sz="600" u="none" strike="noStrike" dirty="0">
                          <a:effectLst/>
                        </a:rPr>
                        <a:t>Ministry of Planning and International Cooperation</a:t>
                      </a:r>
                      <a:br>
                        <a:rPr lang="en-US" sz="600" u="none" strike="noStrike" dirty="0">
                          <a:effectLst/>
                        </a:rPr>
                      </a:br>
                      <a:endParaRPr lang="en-US" sz="600" b="0" i="0" u="none" strike="noStrike" dirty="0">
                        <a:solidFill>
                          <a:srgbClr val="000000"/>
                        </a:solidFill>
                        <a:effectLst/>
                        <a:latin typeface="Calibri" panose="020F0502020204030204" pitchFamily="34" charset="0"/>
                      </a:endParaRPr>
                    </a:p>
                  </a:txBody>
                  <a:tcPr marL="0" marR="0" marT="0" marB="0">
                    <a:solidFill>
                      <a:schemeClr val="accent5">
                        <a:lumMod val="20000"/>
                        <a:lumOff val="80000"/>
                      </a:schemeClr>
                    </a:solidFill>
                  </a:tcPr>
                </a:tc>
                <a:tc>
                  <a:txBody>
                    <a:bodyPr/>
                    <a:lstStyle/>
                    <a:p>
                      <a:pPr algn="l" fontAlgn="t"/>
                      <a:r>
                        <a:rPr lang="en-US" sz="600" u="none" strike="noStrike" dirty="0">
                          <a:effectLst/>
                        </a:rPr>
                        <a:t>UNICEF and ILO facilitated technical assistance and system strengthening to operationalize Cash plus model, institutionalized contribution subsidy schemes and nexus coordination</a:t>
                      </a:r>
                      <a:br>
                        <a:rPr lang="en-US" sz="600" u="none" strike="noStrike" dirty="0">
                          <a:effectLst/>
                        </a:rPr>
                      </a:br>
                      <a:br>
                        <a:rPr lang="en-US" sz="600" u="none" strike="noStrike" dirty="0">
                          <a:effectLst/>
                        </a:rPr>
                      </a:br>
                      <a:r>
                        <a:rPr lang="en-US" sz="600" u="none" strike="noStrike" dirty="0">
                          <a:effectLst/>
                        </a:rPr>
                        <a:t>Development of key evidence on benefits of cash plus model and sustainability of contribution subsidies in terms of public finance and retention, especially for youth and children. </a:t>
                      </a:r>
                      <a:br>
                        <a:rPr lang="en-US" sz="600" u="none" strike="noStrike" dirty="0">
                          <a:effectLst/>
                        </a:rPr>
                      </a:br>
                      <a:br>
                        <a:rPr lang="en-US" sz="600" u="none" strike="noStrike" dirty="0">
                          <a:effectLst/>
                        </a:rPr>
                      </a:br>
                      <a:r>
                        <a:rPr lang="en-US" sz="600" u="none" strike="noStrike" dirty="0">
                          <a:effectLst/>
                        </a:rPr>
                        <a:t>Joint outreach and communication within refugee communities on social security rights and entitlements</a:t>
                      </a:r>
                      <a:br>
                        <a:rPr lang="en-US" sz="600" u="none" strike="noStrike" dirty="0">
                          <a:effectLst/>
                        </a:rPr>
                      </a:br>
                      <a:br>
                        <a:rPr lang="en-US" sz="600" u="none" strike="noStrike" dirty="0">
                          <a:effectLst/>
                        </a:rPr>
                      </a:br>
                      <a:r>
                        <a:rPr lang="en-US" sz="600" u="none" strike="noStrike" dirty="0">
                          <a:effectLst/>
                        </a:rPr>
                        <a:t>ILO and UNHCR to cooperate on expansion of </a:t>
                      </a:r>
                      <a:r>
                        <a:rPr lang="en-US" sz="600" u="none" strike="noStrike" dirty="0" err="1">
                          <a:effectLst/>
                        </a:rPr>
                        <a:t>Estidama</a:t>
                      </a:r>
                      <a:r>
                        <a:rPr lang="en-US" sz="600" u="none" strike="noStrike" dirty="0">
                          <a:effectLst/>
                        </a:rPr>
                        <a:t>++ and pilot health insurance benefiting migrant workers and refugees.</a:t>
                      </a:r>
                      <a:br>
                        <a:rPr lang="en-US" sz="600" u="none" strike="noStrike" dirty="0">
                          <a:effectLst/>
                        </a:rPr>
                      </a:br>
                      <a:br>
                        <a:rPr lang="en-US" sz="600" u="none" strike="noStrike" dirty="0">
                          <a:effectLst/>
                        </a:rPr>
                      </a:br>
                      <a:r>
                        <a:rPr lang="en-US" sz="600" u="none" strike="noStrike" dirty="0">
                          <a:effectLst/>
                        </a:rPr>
                        <a:t>UNICEF will support the National Council for Family Affairs, as per its mandate, to oversee the implementation of the law. UNICEF will help the Council and the Governmental institutions to implement the law's road map, engage with concerned stakeholders, and produce annual reports on key achievements for Cabinet review and action.</a:t>
                      </a:r>
                      <a:br>
                        <a:rPr lang="en-US" sz="600" u="none" strike="noStrike" dirty="0">
                          <a:effectLst/>
                        </a:rPr>
                      </a:br>
                      <a:r>
                        <a:rPr lang="en-US" sz="600" u="none" strike="noStrike" dirty="0">
                          <a:effectLst/>
                        </a:rPr>
                        <a:t>UNICEF will support the National Council For Family Affairs and the National Team for Protection in developing and executing a five-year, costed National Plan of Action to combat Violence against Children, Gender-Based Violence, and Family Violence in Jordan.</a:t>
                      </a:r>
                      <a:br>
                        <a:rPr lang="en-US" sz="600" u="none" strike="noStrike" dirty="0">
                          <a:effectLst/>
                        </a:rPr>
                      </a:br>
                      <a:br>
                        <a:rPr lang="en-US" sz="600" u="none" strike="noStrike" dirty="0">
                          <a:effectLst/>
                        </a:rPr>
                      </a:br>
                      <a:r>
                        <a:rPr lang="en-US" sz="600" u="none" strike="noStrike" dirty="0">
                          <a:effectLst/>
                        </a:rPr>
                        <a:t>Strengthen </a:t>
                      </a:r>
                      <a:r>
                        <a:rPr lang="en-US" sz="600" u="none" strike="noStrike" dirty="0" err="1">
                          <a:effectLst/>
                        </a:rPr>
                        <a:t>GoJ's</a:t>
                      </a:r>
                      <a:r>
                        <a:rPr lang="en-US" sz="600" u="none" strike="noStrike" dirty="0">
                          <a:effectLst/>
                        </a:rPr>
                        <a:t>/MOPIC's technical and analytical capacity to support the implementation of the new Jordan Response Plan 2024-2027 and provide technical and capacity support to engage in policy dialogue with all Stakeholders. </a:t>
                      </a:r>
                      <a:br>
                        <a:rPr lang="en-US" sz="600" u="none" strike="noStrike" dirty="0">
                          <a:effectLst/>
                        </a:rPr>
                      </a:br>
                      <a:endParaRPr lang="en-US" sz="600" b="0" i="0" u="none" strike="noStrike" dirty="0">
                        <a:solidFill>
                          <a:srgbClr val="000000"/>
                        </a:solidFill>
                        <a:effectLst/>
                        <a:latin typeface="Calibri" panose="020F0502020204030204" pitchFamily="34" charset="0"/>
                      </a:endParaRPr>
                    </a:p>
                  </a:txBody>
                  <a:tcPr marL="0" marR="0" marT="0" marB="0">
                    <a:solidFill>
                      <a:schemeClr val="accent5">
                        <a:lumMod val="20000"/>
                        <a:lumOff val="80000"/>
                      </a:schemeClr>
                    </a:solidFill>
                  </a:tcPr>
                </a:tc>
                <a:extLst>
                  <a:ext uri="{0D108BD9-81ED-4DB2-BD59-A6C34878D82A}">
                    <a16:rowId xmlns:a16="http://schemas.microsoft.com/office/drawing/2014/main" val="914888552"/>
                  </a:ext>
                </a:extLst>
              </a:tr>
            </a:tbl>
          </a:graphicData>
        </a:graphic>
      </p:graphicFrame>
    </p:spTree>
    <p:extLst>
      <p:ext uri="{BB962C8B-B14F-4D97-AF65-F5344CB8AC3E}">
        <p14:creationId xmlns:p14="http://schemas.microsoft.com/office/powerpoint/2010/main" val="1738508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D8BF9-9E82-84D3-C074-8EFCDB8AA9DB}"/>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F18013FD-6C7F-3A03-4EB7-2C65DF72A943}"/>
              </a:ext>
            </a:extLst>
          </p:cNvPr>
          <p:cNvSpPr txBox="1"/>
          <p:nvPr/>
        </p:nvSpPr>
        <p:spPr>
          <a:xfrm>
            <a:off x="3255736" y="0"/>
            <a:ext cx="3629712" cy="707886"/>
          </a:xfrm>
          <a:prstGeom prst="rect">
            <a:avLst/>
          </a:prstGeom>
          <a:noFill/>
        </p:spPr>
        <p:txBody>
          <a:bodyPr wrap="none" rtlCol="0">
            <a:spAutoFit/>
          </a:bodyPr>
          <a:lstStyle/>
          <a:p>
            <a:r>
              <a:rPr lang="fr-FR" sz="4000"/>
              <a:t>POLICY MATRIX</a:t>
            </a:r>
          </a:p>
        </p:txBody>
      </p:sp>
      <p:sp>
        <p:nvSpPr>
          <p:cNvPr id="6" name="Rectangle 5">
            <a:extLst>
              <a:ext uri="{FF2B5EF4-FFF2-40B4-BE49-F238E27FC236}">
                <a16:creationId xmlns:a16="http://schemas.microsoft.com/office/drawing/2014/main" id="{71238E63-FD9D-6319-1E51-441E76D231F2}"/>
              </a:ext>
            </a:extLst>
          </p:cNvPr>
          <p:cNvSpPr/>
          <p:nvPr/>
        </p:nvSpPr>
        <p:spPr>
          <a:xfrm>
            <a:off x="-8946" y="19765"/>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a:latin typeface="Helvetica" pitchFamily="2" charset="0"/>
            </a:endParaRPr>
          </a:p>
        </p:txBody>
      </p:sp>
      <p:sp>
        <p:nvSpPr>
          <p:cNvPr id="7" name="TextBox 6">
            <a:extLst>
              <a:ext uri="{FF2B5EF4-FFF2-40B4-BE49-F238E27FC236}">
                <a16:creationId xmlns:a16="http://schemas.microsoft.com/office/drawing/2014/main" id="{15500A53-EDA5-0345-4778-A767CDEF6D9B}"/>
              </a:ext>
            </a:extLst>
          </p:cNvPr>
          <p:cNvSpPr txBox="1"/>
          <p:nvPr/>
        </p:nvSpPr>
        <p:spPr>
          <a:xfrm>
            <a:off x="19185" y="93190"/>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JORDAN</a:t>
            </a:r>
          </a:p>
          <a:p>
            <a:pPr algn="ctr"/>
            <a:r>
              <a:rPr lang="en-US" sz="600" noProof="0" dirty="0">
                <a:latin typeface="Helvetica" pitchFamily="2" charset="0"/>
                <a:cs typeface="Helvetica" panose="020B0604020202020204" pitchFamily="34" charset="0"/>
              </a:rPr>
              <a:t>March 2026</a:t>
            </a:r>
          </a:p>
        </p:txBody>
      </p:sp>
      <p:graphicFrame>
        <p:nvGraphicFramePr>
          <p:cNvPr id="3" name="Table 2">
            <a:extLst>
              <a:ext uri="{FF2B5EF4-FFF2-40B4-BE49-F238E27FC236}">
                <a16:creationId xmlns:a16="http://schemas.microsoft.com/office/drawing/2014/main" id="{5987CDEF-FFC1-2437-90D3-6808FF2EB7A7}"/>
              </a:ext>
            </a:extLst>
          </p:cNvPr>
          <p:cNvGraphicFramePr>
            <a:graphicFrameLocks noGrp="1"/>
          </p:cNvGraphicFramePr>
          <p:nvPr>
            <p:extLst>
              <p:ext uri="{D42A27DB-BD31-4B8C-83A1-F6EECF244321}">
                <p14:modId xmlns:p14="http://schemas.microsoft.com/office/powerpoint/2010/main" val="171932164"/>
              </p:ext>
            </p:extLst>
          </p:nvPr>
        </p:nvGraphicFramePr>
        <p:xfrm>
          <a:off x="132348" y="810929"/>
          <a:ext cx="9697451" cy="3672840"/>
        </p:xfrm>
        <a:graphic>
          <a:graphicData uri="http://schemas.openxmlformats.org/drawingml/2006/table">
            <a:tbl>
              <a:tblPr>
                <a:tableStyleId>{5C22544A-7EE6-4342-B048-85BDC9FD1C3A}</a:tableStyleId>
              </a:tblPr>
              <a:tblGrid>
                <a:gridCol w="1330693">
                  <a:extLst>
                    <a:ext uri="{9D8B030D-6E8A-4147-A177-3AD203B41FA5}">
                      <a16:colId xmlns:a16="http://schemas.microsoft.com/office/drawing/2014/main" val="2858080886"/>
                    </a:ext>
                  </a:extLst>
                </a:gridCol>
                <a:gridCol w="1706983">
                  <a:extLst>
                    <a:ext uri="{9D8B030D-6E8A-4147-A177-3AD203B41FA5}">
                      <a16:colId xmlns:a16="http://schemas.microsoft.com/office/drawing/2014/main" val="1618974728"/>
                    </a:ext>
                  </a:extLst>
                </a:gridCol>
                <a:gridCol w="1572448">
                  <a:extLst>
                    <a:ext uri="{9D8B030D-6E8A-4147-A177-3AD203B41FA5}">
                      <a16:colId xmlns:a16="http://schemas.microsoft.com/office/drawing/2014/main" val="2840163860"/>
                    </a:ext>
                  </a:extLst>
                </a:gridCol>
                <a:gridCol w="1521995">
                  <a:extLst>
                    <a:ext uri="{9D8B030D-6E8A-4147-A177-3AD203B41FA5}">
                      <a16:colId xmlns:a16="http://schemas.microsoft.com/office/drawing/2014/main" val="1860360308"/>
                    </a:ext>
                  </a:extLst>
                </a:gridCol>
                <a:gridCol w="3565332">
                  <a:extLst>
                    <a:ext uri="{9D8B030D-6E8A-4147-A177-3AD203B41FA5}">
                      <a16:colId xmlns:a16="http://schemas.microsoft.com/office/drawing/2014/main" val="3595746350"/>
                    </a:ext>
                  </a:extLst>
                </a:gridCol>
              </a:tblGrid>
              <a:tr h="0">
                <a:tc>
                  <a:txBody>
                    <a:bodyPr/>
                    <a:lstStyle/>
                    <a:p>
                      <a:pPr algn="l" fontAlgn="t"/>
                      <a:r>
                        <a:rPr lang="es-ES" sz="700" b="1" u="none" strike="noStrike" dirty="0">
                          <a:effectLst/>
                        </a:rPr>
                        <a:t>POLICY PRIORITIES</a:t>
                      </a:r>
                      <a:endParaRPr lang="es-E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CHALLENGES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MILESTONES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KEY STAKEHOLDERS</a:t>
                      </a:r>
                      <a:endParaRPr lang="es-ES" sz="700" b="1" i="0" u="none" strike="noStrike">
                        <a:solidFill>
                          <a:srgbClr val="000000"/>
                        </a:solidFill>
                        <a:effectLst/>
                        <a:latin typeface="Calibri" panose="020F0502020204030204" pitchFamily="34" charset="0"/>
                      </a:endParaRPr>
                    </a:p>
                  </a:txBody>
                  <a:tcPr marL="0" marR="0" marT="0" marB="0"/>
                </a:tc>
                <a:tc>
                  <a:txBody>
                    <a:bodyPr/>
                    <a:lstStyle/>
                    <a:p>
                      <a:pPr algn="l" fontAlgn="t"/>
                      <a:r>
                        <a:rPr lang="es-ES" sz="700" b="1" u="none" strike="noStrike">
                          <a:effectLst/>
                        </a:rPr>
                        <a:t>SUPPORT THROUGH PROGRAMMING</a:t>
                      </a:r>
                      <a:endParaRPr lang="es-ES" sz="700" b="1"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3084916799"/>
                  </a:ext>
                </a:extLst>
              </a:tr>
              <a:tr h="1045921">
                <a:tc>
                  <a:txBody>
                    <a:bodyPr/>
                    <a:lstStyle/>
                    <a:p>
                      <a:pPr algn="l" fontAlgn="t"/>
                      <a:r>
                        <a:rPr lang="en-US" sz="600" u="none" strike="noStrike" dirty="0">
                          <a:effectLst/>
                        </a:rPr>
                        <a:t>#7 Policy Priority </a:t>
                      </a:r>
                      <a:br>
                        <a:rPr lang="en-US" sz="600" u="none" strike="noStrike" dirty="0">
                          <a:effectLst/>
                        </a:rPr>
                      </a:br>
                      <a:br>
                        <a:rPr lang="en-US" sz="600" u="none" strike="noStrike" dirty="0">
                          <a:effectLst/>
                        </a:rPr>
                      </a:br>
                      <a:br>
                        <a:rPr lang="en-US" sz="600" u="none" strike="noStrike" dirty="0">
                          <a:effectLst/>
                        </a:rPr>
                      </a:br>
                      <a:r>
                        <a:rPr lang="en-US" sz="600" u="none" strike="noStrike" dirty="0">
                          <a:effectLst/>
                        </a:rPr>
                        <a:t>Support the Government of Jordan for incorporation of climate resilience into national frameworks for WASH and infrastructure at community and institutional levels</a:t>
                      </a:r>
                      <a:endParaRPr lang="en-US" sz="600" b="0"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n-US" sz="600" u="none" strike="noStrike" dirty="0">
                          <a:effectLst/>
                        </a:rPr>
                        <a:t>Climate change poses a significant threat to Jordan's water sector. According to the Intergovernmental Panel on Climate Change (IPCC), the Middle East and North Africa region, including Jordan, is expected to experience increased temperatures and decreased precipitation due to climate change, exacerbating water scarcity (IPCC, 2014). A study by Al-Hasani et al. (2023) found that climate change could lead to reductions in crucial water balance components in the Amman-Zarqa Basin, one of Jordan's primary water sources. These changes could have severe implications for water availability and quality, affecting both human consumption and agricultural use. Jordan’s agri-food sector is an important source of income, employment and exports, and the horticulture sector (fruits and vegetables) in particular holds untapped potential as an engine for jobs - including as a source of decent employment for refugees.  Moreover, climate change is expected to increase the frequency and intensity of extreme weather events, such as droughts and floods. These events can further strain water resources, damage water infrastructure, and increase the risk of waterborne diseases.</a:t>
                      </a:r>
                      <a:br>
                        <a:rPr lang="en-US" sz="600" u="none" strike="noStrike" dirty="0">
                          <a:effectLst/>
                        </a:rPr>
                      </a:br>
                      <a:br>
                        <a:rPr lang="en-US" sz="600" u="none" strike="noStrike" dirty="0">
                          <a:effectLst/>
                        </a:rPr>
                      </a:br>
                      <a:r>
                        <a:rPr lang="en-US" sz="600" u="none" strike="noStrike" dirty="0">
                          <a:effectLst/>
                        </a:rPr>
                        <a:t>On an </a:t>
                      </a:r>
                      <a:r>
                        <a:rPr lang="en-US" sz="600" u="none" strike="noStrike" dirty="0" err="1">
                          <a:effectLst/>
                        </a:rPr>
                        <a:t>instutional</a:t>
                      </a:r>
                      <a:r>
                        <a:rPr lang="en-US" sz="600" u="none" strike="noStrike" dirty="0">
                          <a:effectLst/>
                        </a:rPr>
                        <a:t> level, the education sector in Jordan continues to face a number of challenges, with the influx of Syrian refugees bringing an additional 130,000 students into public schools, increased the pressure on already limited existing WASH facilities. Many children attend public schools without running water or adequate sanitation </a:t>
                      </a:r>
                      <a:r>
                        <a:rPr lang="en-US" sz="600" u="none" strike="noStrike" dirty="0" err="1">
                          <a:effectLst/>
                        </a:rPr>
                        <a:t>facilities,according</a:t>
                      </a:r>
                      <a:r>
                        <a:rPr lang="en-US" sz="600" u="none" strike="noStrike" dirty="0">
                          <a:effectLst/>
                        </a:rPr>
                        <a:t> to the Joint Monitoring Program (JMP), only one third of public schools in Jordan have access to basic sanitation facilities, with implications on addressing menstrual health &amp; hygiene needs). </a:t>
                      </a:r>
                      <a:br>
                        <a:rPr lang="en-US" sz="600" u="none" strike="noStrike" dirty="0">
                          <a:effectLst/>
                        </a:rPr>
                      </a:br>
                      <a:endParaRPr lang="en-US" sz="600" b="0"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n-US" sz="600" u="none" strike="noStrike">
                          <a:effectLst/>
                        </a:rPr>
                        <a:t>National roadmap for Climate Resilient Water Safety and Sanitation Plan (CRWSSP,) Social and </a:t>
                      </a:r>
                      <a:r>
                        <a:rPr lang="en-US" sz="600" u="none" strike="noStrike" err="1">
                          <a:effectLst/>
                        </a:rPr>
                        <a:t>Behaviour</a:t>
                      </a:r>
                      <a:r>
                        <a:rPr lang="en-US" sz="600" u="none" strike="noStrike">
                          <a:effectLst/>
                        </a:rPr>
                        <a:t> Change for Water Sector, WASH in institutions</a:t>
                      </a:r>
                      <a:br>
                        <a:rPr lang="en-US" sz="600" u="none" strike="noStrike">
                          <a:effectLst/>
                        </a:rPr>
                      </a:br>
                      <a:br>
                        <a:rPr lang="en-US" sz="600" u="none" strike="noStrike">
                          <a:effectLst/>
                        </a:rPr>
                      </a:br>
                      <a:r>
                        <a:rPr lang="en-US" sz="600" u="none" strike="noStrike">
                          <a:effectLst/>
                        </a:rPr>
                        <a:t>Identification of capacity needs and capacity building across WASH stakeholders for improved service delivery, with focus on gender equity.</a:t>
                      </a:r>
                      <a:br>
                        <a:rPr lang="en-US" sz="600" u="none" strike="noStrike">
                          <a:effectLst/>
                        </a:rPr>
                      </a:br>
                      <a:br>
                        <a:rPr lang="en-US" sz="600" u="none" strike="noStrike">
                          <a:effectLst/>
                        </a:rPr>
                      </a:br>
                      <a:r>
                        <a:rPr lang="en-US" sz="600" u="none" strike="noStrike">
                          <a:effectLst/>
                        </a:rPr>
                        <a:t>Local contractors and agriculture stakeholders trained on EIIP</a:t>
                      </a:r>
                      <a:br>
                        <a:rPr lang="en-US" sz="600" u="none" strike="noStrike">
                          <a:effectLst/>
                        </a:rPr>
                      </a:br>
                      <a:br>
                        <a:rPr lang="en-US" sz="600" u="none" strike="noStrike">
                          <a:effectLst/>
                        </a:rPr>
                      </a:br>
                      <a:r>
                        <a:rPr lang="en-US" sz="600" u="none" strike="noStrike">
                          <a:effectLst/>
                        </a:rPr>
                        <a:t>Support establishment of relevant structures within Ministry of Water and Irrigation</a:t>
                      </a:r>
                      <a:br>
                        <a:rPr lang="en-US" sz="600" u="none" strike="noStrike">
                          <a:effectLst/>
                        </a:rPr>
                      </a:br>
                      <a:br>
                        <a:rPr lang="en-US" sz="600" u="none" strike="noStrike">
                          <a:effectLst/>
                        </a:rPr>
                      </a:br>
                      <a:r>
                        <a:rPr lang="en-US" sz="600" u="none" strike="noStrike">
                          <a:effectLst/>
                        </a:rPr>
                        <a:t>Support the Jordan Sustainable Agriculture Plan</a:t>
                      </a:r>
                      <a:endParaRPr lang="en-US" sz="600" b="0" i="0" u="none" strike="noStrike">
                        <a:solidFill>
                          <a:srgbClr val="000000"/>
                        </a:solidFill>
                        <a:effectLst/>
                        <a:latin typeface="Calibri" panose="020F0502020204030204" pitchFamily="34" charset="0"/>
                      </a:endParaRPr>
                    </a:p>
                  </a:txBody>
                  <a:tcPr marL="0" marR="0" marT="0" marB="0"/>
                </a:tc>
                <a:tc>
                  <a:txBody>
                    <a:bodyPr/>
                    <a:lstStyle/>
                    <a:p>
                      <a:pPr algn="l" fontAlgn="t"/>
                      <a:r>
                        <a:rPr lang="en-US" sz="600" u="none" strike="noStrike" dirty="0">
                          <a:effectLst/>
                        </a:rPr>
                        <a:t>Ministry of Water and Irrigation</a:t>
                      </a:r>
                      <a:br>
                        <a:rPr lang="en-US" sz="600" u="none" strike="noStrike" dirty="0">
                          <a:effectLst/>
                        </a:rPr>
                      </a:br>
                      <a:r>
                        <a:rPr lang="en-US" sz="600" u="none" strike="noStrike" dirty="0">
                          <a:effectLst/>
                        </a:rPr>
                        <a:t>Water Authority of Jordan</a:t>
                      </a:r>
                      <a:br>
                        <a:rPr lang="en-US" sz="600" u="none" strike="noStrike" dirty="0">
                          <a:effectLst/>
                        </a:rPr>
                      </a:br>
                      <a:r>
                        <a:rPr lang="en-US" sz="600" u="none" strike="noStrike" dirty="0">
                          <a:effectLst/>
                        </a:rPr>
                        <a:t>Ministry of Health</a:t>
                      </a:r>
                      <a:br>
                        <a:rPr lang="en-US" sz="600" u="none" strike="noStrike" dirty="0">
                          <a:effectLst/>
                        </a:rPr>
                      </a:br>
                      <a:r>
                        <a:rPr lang="en-US" sz="600" u="none" strike="noStrike" dirty="0">
                          <a:effectLst/>
                        </a:rPr>
                        <a:t>Ministry of Education</a:t>
                      </a:r>
                      <a:br>
                        <a:rPr lang="en-US" sz="600" u="none" strike="noStrike" dirty="0">
                          <a:effectLst/>
                        </a:rPr>
                      </a:br>
                      <a:r>
                        <a:rPr lang="en-US" sz="600" u="none" strike="noStrike" dirty="0">
                          <a:effectLst/>
                        </a:rPr>
                        <a:t>Ministry of Environment</a:t>
                      </a:r>
                      <a:br>
                        <a:rPr lang="en-US" sz="600" u="none" strike="noStrike" dirty="0">
                          <a:effectLst/>
                        </a:rPr>
                      </a:br>
                      <a:r>
                        <a:rPr lang="en-US" sz="600" u="none" strike="noStrike" dirty="0">
                          <a:effectLst/>
                        </a:rPr>
                        <a:t>Ministry of Agriculture</a:t>
                      </a:r>
                      <a:br>
                        <a:rPr lang="en-US" sz="600" u="none" strike="noStrike" dirty="0">
                          <a:effectLst/>
                        </a:rPr>
                      </a:br>
                      <a:r>
                        <a:rPr lang="en-US" sz="600" u="none" strike="noStrike" dirty="0">
                          <a:effectLst/>
                        </a:rPr>
                        <a:t>Ministry of Interior </a:t>
                      </a:r>
                      <a:br>
                        <a:rPr lang="en-US" sz="600" u="none" strike="noStrike" dirty="0">
                          <a:effectLst/>
                        </a:rPr>
                      </a:br>
                      <a:r>
                        <a:rPr lang="en-US" sz="600" u="none" strike="noStrike" dirty="0">
                          <a:effectLst/>
                        </a:rPr>
                        <a:t>Greater Amman Municipality </a:t>
                      </a:r>
                      <a:br>
                        <a:rPr lang="en-US" sz="600" u="none" strike="noStrike" dirty="0">
                          <a:effectLst/>
                        </a:rPr>
                      </a:br>
                      <a:r>
                        <a:rPr lang="en-US" sz="600" u="none" strike="noStrike" dirty="0">
                          <a:effectLst/>
                        </a:rPr>
                        <a:t>Anti-Corruption Commission</a:t>
                      </a:r>
                      <a:br>
                        <a:rPr lang="en-US" sz="600" u="none" strike="noStrike" dirty="0">
                          <a:effectLst/>
                        </a:rPr>
                      </a:br>
                      <a:r>
                        <a:rPr lang="en-US" sz="600" u="none" strike="noStrike" dirty="0">
                          <a:effectLst/>
                        </a:rPr>
                        <a:t>Jordan Enterprise Development Corporation</a:t>
                      </a:r>
                      <a:br>
                        <a:rPr lang="en-US" sz="600" u="none" strike="noStrike" dirty="0">
                          <a:effectLst/>
                        </a:rPr>
                      </a:br>
                      <a:r>
                        <a:rPr lang="en-US" sz="600" u="none" strike="noStrike" dirty="0">
                          <a:effectLst/>
                        </a:rPr>
                        <a:t>FAO</a:t>
                      </a:r>
                      <a:br>
                        <a:rPr lang="en-US" sz="600" u="none" strike="noStrike" dirty="0">
                          <a:effectLst/>
                        </a:rPr>
                      </a:br>
                      <a:r>
                        <a:rPr lang="en-US" sz="600" u="none" strike="noStrike" dirty="0" err="1">
                          <a:effectLst/>
                        </a:rPr>
                        <a:t>GiZ</a:t>
                      </a:r>
                      <a:endParaRPr lang="en-US" sz="600" b="0"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n-US" sz="600" u="none" strike="noStrike" dirty="0">
                          <a:effectLst/>
                        </a:rPr>
                        <a:t>Support in integrating climate resilience into water and sanitation safety planning is particularly important due to the country's high vulnerability to climate change and water scarcity. By considering climate change impacts in water management and sanitation safety plans, Jordan can ensure that its water and sanitation systems are prepared for future climate scenarios, protecting public health and supporting sustainable development. </a:t>
                      </a:r>
                      <a:br>
                        <a:rPr lang="en-US" sz="600" u="none" strike="noStrike" dirty="0">
                          <a:effectLst/>
                        </a:rPr>
                      </a:br>
                      <a:br>
                        <a:rPr lang="en-US" sz="600" u="none" strike="noStrike" dirty="0">
                          <a:effectLst/>
                        </a:rPr>
                      </a:br>
                      <a:r>
                        <a:rPr lang="en-US" sz="600" u="none" strike="noStrike" dirty="0">
                          <a:effectLst/>
                        </a:rPr>
                        <a:t>ILO will implement EIIP in agriculture to improve water resource management, while also generating jobs. This will be done with local agriculture cooperatives and sector stakeholders</a:t>
                      </a:r>
                      <a:br>
                        <a:rPr lang="en-US" sz="600" u="none" strike="noStrike" dirty="0">
                          <a:effectLst/>
                        </a:rPr>
                      </a:br>
                      <a:br>
                        <a:rPr lang="en-US" sz="600" u="none" strike="noStrike" dirty="0">
                          <a:effectLst/>
                        </a:rPr>
                      </a:br>
                      <a:r>
                        <a:rPr lang="en-US" sz="600" u="none" strike="noStrike" dirty="0">
                          <a:effectLst/>
                        </a:rPr>
                        <a:t>WB will contribute to advancing necessary national-level policy dialogue and build requisite capacity with highly focused analytics to secure urgently needed water supply for refugee camps by assessing coping mechanisms of FDPs due to inadequate service delivery and assessing bulk water supply options to reduce service delivery outages. It will also design and initiate work related to bulk water supply options identified in basin analytics for priority watersheds supplying refugee camps. Finally, the WB will develop and deliver an updated development model for the horticulture sector that would achieve improved competitiveness and job creation, ensuring inclusivity to FDPs and sustainability in the face of worsening water scarcity under climate change. </a:t>
                      </a:r>
                      <a:br>
                        <a:rPr lang="en-US" sz="600" u="none" strike="noStrike" dirty="0">
                          <a:effectLst/>
                        </a:rPr>
                      </a:br>
                      <a:br>
                        <a:rPr lang="en-US" sz="600" u="none" strike="noStrike" dirty="0">
                          <a:effectLst/>
                        </a:rPr>
                      </a:br>
                      <a:r>
                        <a:rPr lang="en-US" sz="600" u="none" strike="noStrike" dirty="0">
                          <a:effectLst/>
                        </a:rPr>
                        <a:t>UNICEF will support in developing of policy briefs / advocacy notes / calls for action will highlight inequities / actions needed to ensure equitable access to climate resilient WASH services  (including menstrual health and hygiene) by the most vulnerable populations, and trigger dialogue amongst donors and decision makers to change policies and  approaches to guarantee inclusion of vulnerable populations in the sector and reduce disparities in service provision. </a:t>
                      </a:r>
                      <a:endParaRPr lang="en-US" sz="600" b="0"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1098829956"/>
                  </a:ext>
                </a:extLst>
              </a:tr>
            </a:tbl>
          </a:graphicData>
        </a:graphic>
      </p:graphicFrame>
    </p:spTree>
    <p:extLst>
      <p:ext uri="{BB962C8B-B14F-4D97-AF65-F5344CB8AC3E}">
        <p14:creationId xmlns:p14="http://schemas.microsoft.com/office/powerpoint/2010/main" val="2436772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0D3E0-BC5C-2F51-AAD5-C54CA988612C}"/>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76F668A8-2FFD-F794-4C19-CF86497C64BB}"/>
              </a:ext>
            </a:extLst>
          </p:cNvPr>
          <p:cNvGraphicFramePr>
            <a:graphicFrameLocks noGrp="1"/>
          </p:cNvGraphicFramePr>
          <p:nvPr>
            <p:extLst>
              <p:ext uri="{D42A27DB-BD31-4B8C-83A1-F6EECF244321}">
                <p14:modId xmlns:p14="http://schemas.microsoft.com/office/powerpoint/2010/main" val="1946295607"/>
              </p:ext>
            </p:extLst>
          </p:nvPr>
        </p:nvGraphicFramePr>
        <p:xfrm>
          <a:off x="182559" y="597821"/>
          <a:ext cx="4106426" cy="4802063"/>
        </p:xfrm>
        <a:graphic>
          <a:graphicData uri="http://schemas.openxmlformats.org/drawingml/2006/table">
            <a:tbl>
              <a:tblPr>
                <a:tableStyleId>{5C22544A-7EE6-4342-B048-85BDC9FD1C3A}</a:tableStyleId>
              </a:tblPr>
              <a:tblGrid>
                <a:gridCol w="4106426">
                  <a:extLst>
                    <a:ext uri="{9D8B030D-6E8A-4147-A177-3AD203B41FA5}">
                      <a16:colId xmlns:a16="http://schemas.microsoft.com/office/drawing/2014/main" val="1998262203"/>
                    </a:ext>
                  </a:extLst>
                </a:gridCol>
              </a:tblGrid>
              <a:tr h="161482">
                <a:tc>
                  <a:txBody>
                    <a:bodyPr/>
                    <a:lstStyle/>
                    <a:p>
                      <a:pPr algn="ctr" fontAlgn="b"/>
                      <a:r>
                        <a:rPr lang="en-GB" sz="800" u="none" strike="noStrike" dirty="0">
                          <a:effectLst/>
                        </a:rPr>
                        <a:t>INDICATORS INCLUDED IN THE MACP</a:t>
                      </a:r>
                      <a:endParaRPr lang="en-GB" sz="800" b="1" i="0" u="none" strike="noStrike" dirty="0">
                        <a:solidFill>
                          <a:srgbClr val="FFFFFF"/>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861409779"/>
                  </a:ext>
                </a:extLst>
              </a:tr>
              <a:tr h="161482">
                <a:tc>
                  <a:txBody>
                    <a:bodyPr/>
                    <a:lstStyle/>
                    <a:p>
                      <a:pPr algn="l" fontAlgn="b"/>
                      <a:r>
                        <a:rPr lang="en-GB" sz="800" u="none" strike="noStrike">
                          <a:effectLst/>
                        </a:rPr>
                        <a:t>PILLAR 1: EDUCATION AND LEARNING</a:t>
                      </a:r>
                      <a:endParaRPr lang="en-GB" sz="800" b="1" i="0" u="none" strike="noStrike">
                        <a:solidFill>
                          <a:srgbClr val="000000"/>
                        </a:solidFill>
                        <a:effectLst/>
                        <a:latin typeface="Calibri" panose="020F0502020204030204" pitchFamily="34" charset="0"/>
                      </a:endParaRPr>
                    </a:p>
                  </a:txBody>
                  <a:tcPr marL="1620" marR="1620" marT="1620" marB="0" anchor="b">
                    <a:solidFill>
                      <a:srgbClr val="009EDC"/>
                    </a:solidFill>
                  </a:tcPr>
                </a:tc>
                <a:extLst>
                  <a:ext uri="{0D108BD9-81ED-4DB2-BD59-A6C34878D82A}">
                    <a16:rowId xmlns:a16="http://schemas.microsoft.com/office/drawing/2014/main" val="783478751"/>
                  </a:ext>
                </a:extLst>
              </a:tr>
              <a:tr h="161482">
                <a:tc>
                  <a:txBody>
                    <a:bodyPr/>
                    <a:lstStyle/>
                    <a:p>
                      <a:pPr algn="l" fontAlgn="b"/>
                      <a:r>
                        <a:rPr lang="en-GB" sz="800" u="none" strike="noStrike">
                          <a:effectLst/>
                        </a:rPr>
                        <a:t>Mid-term Outcome 1: Increased Access of FDPs And HCs To Quality Education, Skills and Learning Opportunities</a:t>
                      </a:r>
                      <a:endParaRPr lang="en-GB" sz="800" b="1" i="0" u="none" strike="noStrike">
                        <a:solidFill>
                          <a:srgbClr val="000000"/>
                        </a:solidFill>
                        <a:effectLst/>
                        <a:latin typeface="Calibri" panose="020F0502020204030204" pitchFamily="34" charset="0"/>
                      </a:endParaRPr>
                    </a:p>
                  </a:txBody>
                  <a:tcPr marL="1620" marR="1620" marT="1620" marB="0" anchor="b">
                    <a:solidFill>
                      <a:srgbClr val="009EDC"/>
                    </a:solidFill>
                  </a:tcPr>
                </a:tc>
                <a:extLst>
                  <a:ext uri="{0D108BD9-81ED-4DB2-BD59-A6C34878D82A}">
                    <a16:rowId xmlns:a16="http://schemas.microsoft.com/office/drawing/2014/main" val="1145933238"/>
                  </a:ext>
                </a:extLst>
              </a:tr>
              <a:tr h="136933">
                <a:tc>
                  <a:txBody>
                    <a:bodyPr/>
                    <a:lstStyle/>
                    <a:p>
                      <a:pPr algn="l" fontAlgn="b"/>
                      <a:r>
                        <a:rPr lang="en-GB" sz="800" u="none" strike="noStrike" kern="1200">
                          <a:solidFill>
                            <a:schemeClr val="dk1"/>
                          </a:solidFill>
                          <a:effectLst/>
                          <a:latin typeface="+mn-lt"/>
                          <a:ea typeface="+mn-ea"/>
                          <a:cs typeface="+mn-cs"/>
                        </a:rPr>
                        <a:t>1a) </a:t>
                      </a:r>
                      <a:r>
                        <a:rPr lang="en-US" sz="800" u="none" strike="noStrike" kern="1200">
                          <a:solidFill>
                            <a:schemeClr val="dk1"/>
                          </a:solidFill>
                          <a:effectLst/>
                          <a:latin typeface="+mn-lt"/>
                          <a:ea typeface="+mn-ea"/>
                          <a:cs typeface="+mn-cs"/>
                        </a:rPr>
                        <a:t>Number of FDPs/HCs who completed their primary or secondary education program (formal and non-formal)</a:t>
                      </a:r>
                      <a:endParaRPr lang="en-GB" sz="800" u="none" strike="noStrike" kern="1200">
                        <a:solidFill>
                          <a:schemeClr val="dk1"/>
                        </a:solidFill>
                        <a:effectLst/>
                        <a:latin typeface="+mn-lt"/>
                        <a:ea typeface="+mn-ea"/>
                        <a:cs typeface="+mn-cs"/>
                      </a:endParaRPr>
                    </a:p>
                  </a:txBody>
                  <a:tcPr marL="1620" marR="1620" marT="1620" marB="0" anchor="b"/>
                </a:tc>
                <a:extLst>
                  <a:ext uri="{0D108BD9-81ED-4DB2-BD59-A6C34878D82A}">
                    <a16:rowId xmlns:a16="http://schemas.microsoft.com/office/drawing/2014/main" val="1028662031"/>
                  </a:ext>
                </a:extLst>
              </a:tr>
              <a:tr h="136933">
                <a:tc>
                  <a:txBody>
                    <a:bodyPr/>
                    <a:lstStyle/>
                    <a:p>
                      <a:pPr algn="l" fontAlgn="b"/>
                      <a:r>
                        <a:rPr lang="en-GB" sz="800" u="none" strike="noStrike">
                          <a:effectLst/>
                        </a:rPr>
                        <a:t>1b) Number of FDPs/HCs who completed a professional, technical or vocational education and/or training program or another non-formal skills training, including apprenticeships and other work-based learning programmes</a:t>
                      </a:r>
                      <a:endParaRPr lang="en-GB" sz="800" b="0" i="0" u="none" strike="noStrike">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288598118"/>
                  </a:ext>
                </a:extLst>
              </a:tr>
              <a:tr h="161482">
                <a:tc>
                  <a:txBody>
                    <a:bodyPr/>
                    <a:lstStyle/>
                    <a:p>
                      <a:pPr algn="l" fontAlgn="b"/>
                      <a:r>
                        <a:rPr lang="en-GB" sz="800" u="none" strike="noStrike">
                          <a:effectLst/>
                          <a:latin typeface="+mn-lt"/>
                        </a:rPr>
                        <a:t>1c) Evidence that legal frameworks and policies are inclusive for refugees in terms of access to education systems</a:t>
                      </a:r>
                      <a:endParaRPr lang="en-GB" sz="800" b="0" i="0" u="none" strike="noStrike">
                        <a:solidFill>
                          <a:srgbClr val="0070C0"/>
                        </a:solidFill>
                        <a:effectLst/>
                        <a:latin typeface="+mn-lt"/>
                      </a:endParaRPr>
                    </a:p>
                  </a:txBody>
                  <a:tcPr marL="1620" marR="1620" marT="1620" marB="0" anchor="b"/>
                </a:tc>
                <a:extLst>
                  <a:ext uri="{0D108BD9-81ED-4DB2-BD59-A6C34878D82A}">
                    <a16:rowId xmlns:a16="http://schemas.microsoft.com/office/drawing/2014/main" val="847116233"/>
                  </a:ext>
                </a:extLst>
              </a:tr>
              <a:tr h="161482">
                <a:tc>
                  <a:txBody>
                    <a:bodyPr/>
                    <a:lstStyle/>
                    <a:p>
                      <a:pPr algn="l" fontAlgn="b"/>
                      <a:r>
                        <a:rPr lang="en-GB" sz="800" u="none" strike="noStrike">
                          <a:effectLst/>
                          <a:latin typeface="+mn-lt"/>
                        </a:rPr>
                        <a:t>PILLAR 2: ECONOMIC INCLUSION</a:t>
                      </a:r>
                      <a:endParaRPr lang="en-GB" sz="800" b="1" i="0" u="none" strike="noStrike">
                        <a:solidFill>
                          <a:srgbClr val="000000"/>
                        </a:solidFill>
                        <a:effectLst/>
                        <a:latin typeface="+mn-lt"/>
                      </a:endParaRPr>
                    </a:p>
                  </a:txBody>
                  <a:tcPr marL="1620" marR="1620" marT="1620" marB="0" anchor="b">
                    <a:solidFill>
                      <a:srgbClr val="FF9300"/>
                    </a:solidFill>
                  </a:tcPr>
                </a:tc>
                <a:extLst>
                  <a:ext uri="{0D108BD9-81ED-4DB2-BD59-A6C34878D82A}">
                    <a16:rowId xmlns:a16="http://schemas.microsoft.com/office/drawing/2014/main" val="2423604681"/>
                  </a:ext>
                </a:extLst>
              </a:tr>
              <a:tr h="320847">
                <a:tc>
                  <a:txBody>
                    <a:bodyPr/>
                    <a:lstStyle/>
                    <a:p>
                      <a:pPr algn="l" fontAlgn="b"/>
                      <a:r>
                        <a:rPr lang="en-GB" sz="800" u="none" strike="noStrike">
                          <a:effectLst/>
                          <a:latin typeface="+mn-lt"/>
                        </a:rPr>
                        <a:t>Mid-term Outcome 2: Improved livelihoods and expanded economic opportunities for FDPs and HCs, through access to entrepreneurship and employment with dignity</a:t>
                      </a:r>
                      <a:endParaRPr lang="en-GB" sz="800" b="1" i="0" u="none" strike="noStrike">
                        <a:solidFill>
                          <a:srgbClr val="000000"/>
                        </a:solidFill>
                        <a:effectLst/>
                        <a:latin typeface="+mn-lt"/>
                      </a:endParaRPr>
                    </a:p>
                  </a:txBody>
                  <a:tcPr marL="1620" marR="1620" marT="1620" marB="0" anchor="b">
                    <a:solidFill>
                      <a:srgbClr val="FF9300"/>
                    </a:solidFill>
                  </a:tcPr>
                </a:tc>
                <a:extLst>
                  <a:ext uri="{0D108BD9-81ED-4DB2-BD59-A6C34878D82A}">
                    <a16:rowId xmlns:a16="http://schemas.microsoft.com/office/drawing/2014/main" val="1034443351"/>
                  </a:ext>
                </a:extLst>
              </a:tr>
              <a:tr h="161482">
                <a:tc>
                  <a:txBody>
                    <a:bodyPr/>
                    <a:lstStyle/>
                    <a:p>
                      <a:pPr algn="l" fontAlgn="b"/>
                      <a:r>
                        <a:rPr lang="en-GB" sz="800" u="none" strike="noStrike">
                          <a:effectLst/>
                          <a:latin typeface="+mn-lt"/>
                        </a:rPr>
                        <a:t>2a) Number of new wage employment and/or self-employment (business) opportunities supported by PROSPECTS</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2227554811"/>
                  </a:ext>
                </a:extLst>
              </a:tr>
              <a:tr h="0">
                <a:tc>
                  <a:txBody>
                    <a:bodyPr/>
                    <a:lstStyle/>
                    <a:p>
                      <a:pPr algn="l" fontAlgn="b"/>
                      <a:r>
                        <a:rPr lang="en-GB" sz="800" u="none" strike="noStrike">
                          <a:effectLst/>
                          <a:latin typeface="+mn-lt"/>
                        </a:rPr>
                        <a:t>2b) Number of FDPs/HC members already employed or self-employed who have either increased their income, enhanced their working conditions or maintained resilient livelihoods</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2779975376"/>
                  </a:ext>
                </a:extLst>
              </a:tr>
              <a:tr h="100566">
                <a:tc>
                  <a:txBody>
                    <a:bodyPr/>
                    <a:lstStyle/>
                    <a:p>
                      <a:pPr algn="l" fontAlgn="b"/>
                      <a:r>
                        <a:rPr lang="en-GB" sz="800" u="none" strike="noStrike">
                          <a:effectLst/>
                          <a:latin typeface="+mn-lt"/>
                        </a:rPr>
                        <a:t>2c) Number of Government institutions, BDS providers, financial institutions, input providers and/or cooperatives that have introduced new services or scaled their service offer for FDPs and HCs</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1019451317"/>
                  </a:ext>
                </a:extLst>
              </a:tr>
              <a:tr h="100566">
                <a:tc>
                  <a:txBody>
                    <a:bodyPr/>
                    <a:lstStyle/>
                    <a:p>
                      <a:pPr algn="l" fontAlgn="b"/>
                      <a:r>
                        <a:rPr lang="en-US" sz="800" b="0" i="0" u="none" strike="noStrike">
                          <a:solidFill>
                            <a:srgbClr val="000000"/>
                          </a:solidFill>
                          <a:effectLst/>
                          <a:latin typeface="+mn-lt"/>
                        </a:rPr>
                        <a:t>2d) Evidence that legal frameworks and policies are inclusive for refugees in terms of access to labor market and formality</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3090404176"/>
                  </a:ext>
                </a:extLst>
              </a:tr>
              <a:tr h="161482">
                <a:tc>
                  <a:txBody>
                    <a:bodyPr/>
                    <a:lstStyle/>
                    <a:p>
                      <a:pPr algn="l" fontAlgn="b"/>
                      <a:r>
                        <a:rPr lang="en-GB" sz="800" u="none" strike="noStrike">
                          <a:effectLst/>
                          <a:latin typeface="+mn-lt"/>
                        </a:rPr>
                        <a:t>GCR indicator 2.1.1 - Proportion of refugees who have access to decent work by law</a:t>
                      </a:r>
                      <a:endParaRPr lang="en-GB" sz="800" b="0" i="0" u="none" strike="noStrike">
                        <a:solidFill>
                          <a:srgbClr val="FF0000"/>
                        </a:solidFill>
                        <a:effectLst/>
                        <a:latin typeface="+mn-lt"/>
                      </a:endParaRPr>
                    </a:p>
                  </a:txBody>
                  <a:tcPr marL="1620" marR="1620" marT="1620" marB="0" anchor="b"/>
                </a:tc>
                <a:extLst>
                  <a:ext uri="{0D108BD9-81ED-4DB2-BD59-A6C34878D82A}">
                    <a16:rowId xmlns:a16="http://schemas.microsoft.com/office/drawing/2014/main" val="3839070621"/>
                  </a:ext>
                </a:extLst>
              </a:tr>
              <a:tr h="161482">
                <a:tc>
                  <a:txBody>
                    <a:bodyPr/>
                    <a:lstStyle/>
                    <a:p>
                      <a:pPr algn="l" fontAlgn="b"/>
                      <a:r>
                        <a:rPr lang="en-GB" sz="800" u="none" strike="noStrike">
                          <a:solidFill>
                            <a:schemeClr val="bg1"/>
                          </a:solidFill>
                          <a:effectLst/>
                          <a:latin typeface="+mn-lt"/>
                        </a:rPr>
                        <a:t>PILLAR 3: PROTECTION, SOCIAL PROTECTION AND INCLUSION</a:t>
                      </a:r>
                      <a:endParaRPr lang="en-GB" sz="800" b="1" i="0" u="none" strike="noStrike">
                        <a:solidFill>
                          <a:schemeClr val="bg1"/>
                        </a:solidFill>
                        <a:effectLst/>
                        <a:latin typeface="+mn-lt"/>
                      </a:endParaRPr>
                    </a:p>
                  </a:txBody>
                  <a:tcPr marL="1620" marR="1620" marT="1620" marB="0" anchor="b">
                    <a:solidFill>
                      <a:srgbClr val="942093"/>
                    </a:solidFill>
                  </a:tcPr>
                </a:tc>
                <a:extLst>
                  <a:ext uri="{0D108BD9-81ED-4DB2-BD59-A6C34878D82A}">
                    <a16:rowId xmlns:a16="http://schemas.microsoft.com/office/drawing/2014/main" val="1522936205"/>
                  </a:ext>
                </a:extLst>
              </a:tr>
              <a:tr h="161482">
                <a:tc>
                  <a:txBody>
                    <a:bodyPr/>
                    <a:lstStyle/>
                    <a:p>
                      <a:pPr algn="l" fontAlgn="b"/>
                      <a:r>
                        <a:rPr lang="en-GB" sz="800" u="none" strike="noStrike">
                          <a:effectLst/>
                          <a:latin typeface="+mn-lt"/>
                        </a:rPr>
                        <a:t>3a) Extent of inclusion of FDPs in the social protection system (UNICEF SP Indicator 5.2.1)</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2143333316"/>
                  </a:ext>
                </a:extLst>
              </a:tr>
              <a:tr h="161482">
                <a:tc>
                  <a:txBody>
                    <a:bodyPr/>
                    <a:lstStyle/>
                    <a:p>
                      <a:pPr algn="l" fontAlgn="b"/>
                      <a:r>
                        <a:rPr lang="en-GB" sz="800" u="none" strike="noStrike">
                          <a:effectLst/>
                          <a:latin typeface="+mn-lt"/>
                        </a:rPr>
                        <a:t>GCR indicator 2.1.2 - Proportion of refugees who are able to move freely within the host country</a:t>
                      </a:r>
                      <a:endParaRPr lang="en-GB" sz="800" b="0" i="0" u="none" strike="noStrike">
                        <a:solidFill>
                          <a:srgbClr val="FF0000"/>
                        </a:solidFill>
                        <a:effectLst/>
                        <a:latin typeface="+mn-lt"/>
                      </a:endParaRPr>
                    </a:p>
                  </a:txBody>
                  <a:tcPr marL="1620" marR="1620" marT="1620" marB="0" anchor="b"/>
                </a:tc>
                <a:extLst>
                  <a:ext uri="{0D108BD9-81ED-4DB2-BD59-A6C34878D82A}">
                    <a16:rowId xmlns:a16="http://schemas.microsoft.com/office/drawing/2014/main" val="2262381623"/>
                  </a:ext>
                </a:extLst>
              </a:tr>
              <a:tr h="161482">
                <a:tc>
                  <a:txBody>
                    <a:bodyPr/>
                    <a:lstStyle/>
                    <a:p>
                      <a:pPr algn="l" fontAlgn="b"/>
                      <a:r>
                        <a:rPr lang="en-GB" sz="800" u="none" strike="noStrike">
                          <a:effectLst/>
                          <a:latin typeface="+mn-lt"/>
                        </a:rPr>
                        <a:t>3.1a) Evidence that legal frameworks and policies are inclusive for refugees in terms of protection</a:t>
                      </a:r>
                      <a:endParaRPr lang="en-GB" sz="800" b="0" i="0" u="none" strike="noStrike">
                        <a:solidFill>
                          <a:srgbClr val="0070C0"/>
                        </a:solidFill>
                        <a:effectLst/>
                        <a:latin typeface="+mn-lt"/>
                      </a:endParaRPr>
                    </a:p>
                  </a:txBody>
                  <a:tcPr marL="1620" marR="1620" marT="1620" marB="0" anchor="b"/>
                </a:tc>
                <a:extLst>
                  <a:ext uri="{0D108BD9-81ED-4DB2-BD59-A6C34878D82A}">
                    <a16:rowId xmlns:a16="http://schemas.microsoft.com/office/drawing/2014/main" val="3166085360"/>
                  </a:ext>
                </a:extLst>
              </a:tr>
              <a:tr h="161482">
                <a:tc>
                  <a:txBody>
                    <a:bodyPr/>
                    <a:lstStyle/>
                    <a:p>
                      <a:pPr algn="l" fontAlgn="b"/>
                      <a:r>
                        <a:rPr lang="en-GB" sz="800" u="none" strike="noStrike">
                          <a:solidFill>
                            <a:schemeClr val="bg1"/>
                          </a:solidFill>
                          <a:effectLst/>
                          <a:latin typeface="+mn-lt"/>
                        </a:rPr>
                        <a:t>PILLAR 4: CRITICAL INFRASTRUCTURE</a:t>
                      </a:r>
                      <a:endParaRPr lang="en-GB" sz="800" b="1" i="0" u="none" strike="noStrike">
                        <a:solidFill>
                          <a:schemeClr val="bg1"/>
                        </a:solidFill>
                        <a:effectLst/>
                        <a:latin typeface="+mn-lt"/>
                      </a:endParaRPr>
                    </a:p>
                  </a:txBody>
                  <a:tcPr marL="1620" marR="1620" marT="1620" marB="0" anchor="b">
                    <a:solidFill>
                      <a:schemeClr val="tx1"/>
                    </a:solidFill>
                  </a:tcPr>
                </a:tc>
                <a:extLst>
                  <a:ext uri="{0D108BD9-81ED-4DB2-BD59-A6C34878D82A}">
                    <a16:rowId xmlns:a16="http://schemas.microsoft.com/office/drawing/2014/main" val="887058304"/>
                  </a:ext>
                </a:extLst>
              </a:tr>
              <a:tr h="161482">
                <a:tc>
                  <a:txBody>
                    <a:bodyPr/>
                    <a:lstStyle/>
                    <a:p>
                      <a:pPr algn="l" fontAlgn="b"/>
                      <a:r>
                        <a:rPr lang="en-GB" sz="800" u="none" strike="noStrike">
                          <a:effectLst/>
                          <a:latin typeface="+mn-lt"/>
                        </a:rPr>
                        <a:t>Mid-term Outcome 4: Improved Services, Facilities and Information Systems Essential to FDPs and HCs</a:t>
                      </a:r>
                      <a:endParaRPr lang="en-GB" sz="800" b="1"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235301755"/>
                  </a:ext>
                </a:extLst>
              </a:tr>
              <a:tr h="161482">
                <a:tc>
                  <a:txBody>
                    <a:bodyPr/>
                    <a:lstStyle/>
                    <a:p>
                      <a:pPr algn="l" fontAlgn="b"/>
                      <a:r>
                        <a:rPr lang="en-GB" sz="800" u="none" strike="noStrike">
                          <a:effectLst/>
                          <a:latin typeface="+mn-lt"/>
                        </a:rPr>
                        <a:t>4a) Evidence that legislative and policy frameworks related to critical infrastructure (WASH, housing, digital connectivity) are inclusive of FDPs</a:t>
                      </a:r>
                      <a:endParaRPr lang="en-GB" sz="800" b="0" i="0" u="none" strike="noStrike">
                        <a:solidFill>
                          <a:srgbClr val="0070C0"/>
                        </a:solidFill>
                        <a:effectLst/>
                        <a:latin typeface="+mn-lt"/>
                      </a:endParaRPr>
                    </a:p>
                  </a:txBody>
                  <a:tcPr marL="1620" marR="1620" marT="1620" marB="0" anchor="b"/>
                </a:tc>
                <a:extLst>
                  <a:ext uri="{0D108BD9-81ED-4DB2-BD59-A6C34878D82A}">
                    <a16:rowId xmlns:a16="http://schemas.microsoft.com/office/drawing/2014/main" val="3056316244"/>
                  </a:ext>
                </a:extLst>
              </a:tr>
              <a:tr h="161482">
                <a:tc>
                  <a:txBody>
                    <a:bodyPr/>
                    <a:lstStyle/>
                    <a:p>
                      <a:pPr algn="l" fontAlgn="ctr"/>
                      <a:r>
                        <a:rPr lang="en-GB" sz="800" u="none" strike="noStrike" dirty="0">
                          <a:effectLst/>
                          <a:latin typeface="+mn-lt"/>
                        </a:rPr>
                        <a:t>4c) Proportion of FDPs/HC members using at least basic drinking water services</a:t>
                      </a:r>
                      <a:endParaRPr lang="en-GB" sz="800" b="0" i="0" u="none" strike="noStrike" dirty="0">
                        <a:solidFill>
                          <a:srgbClr val="000000"/>
                        </a:solidFill>
                        <a:effectLst/>
                        <a:latin typeface="+mn-lt"/>
                      </a:endParaRPr>
                    </a:p>
                  </a:txBody>
                  <a:tcPr marL="1620" marR="1620" marT="1620" marB="0" anchor="ctr"/>
                </a:tc>
                <a:extLst>
                  <a:ext uri="{0D108BD9-81ED-4DB2-BD59-A6C34878D82A}">
                    <a16:rowId xmlns:a16="http://schemas.microsoft.com/office/drawing/2014/main" val="1638945937"/>
                  </a:ext>
                </a:extLst>
              </a:tr>
            </a:tbl>
          </a:graphicData>
        </a:graphic>
      </p:graphicFrame>
      <p:sp>
        <p:nvSpPr>
          <p:cNvPr id="4" name="TextBox 3">
            <a:extLst>
              <a:ext uri="{FF2B5EF4-FFF2-40B4-BE49-F238E27FC236}">
                <a16:creationId xmlns:a16="http://schemas.microsoft.com/office/drawing/2014/main" id="{6022C936-67E6-16E0-F7BA-C5368C2FEFDC}"/>
              </a:ext>
            </a:extLst>
          </p:cNvPr>
          <p:cNvSpPr txBox="1"/>
          <p:nvPr/>
        </p:nvSpPr>
        <p:spPr>
          <a:xfrm>
            <a:off x="595928" y="-11952"/>
            <a:ext cx="8627483" cy="523220"/>
          </a:xfrm>
          <a:prstGeom prst="rect">
            <a:avLst/>
          </a:prstGeom>
          <a:noFill/>
        </p:spPr>
        <p:txBody>
          <a:bodyPr wrap="square" rtlCol="0">
            <a:spAutoFit/>
          </a:bodyPr>
          <a:lstStyle/>
          <a:p>
            <a:pPr algn="ctr"/>
            <a:r>
              <a:rPr lang="fr-FR" sz="2800"/>
              <a:t>MULTI ANNUAL MID-TERM OUTCOME INDICATORS</a:t>
            </a:r>
          </a:p>
        </p:txBody>
      </p:sp>
      <p:graphicFrame>
        <p:nvGraphicFramePr>
          <p:cNvPr id="7" name="Table 6">
            <a:extLst>
              <a:ext uri="{FF2B5EF4-FFF2-40B4-BE49-F238E27FC236}">
                <a16:creationId xmlns:a16="http://schemas.microsoft.com/office/drawing/2014/main" id="{11A86C6B-B666-5E99-B6BC-FF9C8FD850A2}"/>
              </a:ext>
            </a:extLst>
          </p:cNvPr>
          <p:cNvGraphicFramePr>
            <a:graphicFrameLocks noGrp="1"/>
          </p:cNvGraphicFramePr>
          <p:nvPr>
            <p:extLst>
              <p:ext uri="{D42A27DB-BD31-4B8C-83A1-F6EECF244321}">
                <p14:modId xmlns:p14="http://schemas.microsoft.com/office/powerpoint/2010/main" val="3774100722"/>
              </p:ext>
            </p:extLst>
          </p:nvPr>
        </p:nvGraphicFramePr>
        <p:xfrm>
          <a:off x="4371944" y="711515"/>
          <a:ext cx="5494982" cy="1219128"/>
        </p:xfrm>
        <a:graphic>
          <a:graphicData uri="http://schemas.openxmlformats.org/drawingml/2006/table">
            <a:tbl>
              <a:tblPr>
                <a:tableStyleId>{5C22544A-7EE6-4342-B048-85BDC9FD1C3A}</a:tableStyleId>
              </a:tblPr>
              <a:tblGrid>
                <a:gridCol w="5494982">
                  <a:extLst>
                    <a:ext uri="{9D8B030D-6E8A-4147-A177-3AD203B41FA5}">
                      <a16:colId xmlns:a16="http://schemas.microsoft.com/office/drawing/2014/main" val="65979278"/>
                    </a:ext>
                  </a:extLst>
                </a:gridCol>
              </a:tblGrid>
              <a:tr h="107703">
                <a:tc>
                  <a:txBody>
                    <a:bodyPr/>
                    <a:lstStyle/>
                    <a:p>
                      <a:pPr algn="l" fontAlgn="ctr"/>
                      <a:r>
                        <a:rPr lang="en-GB" sz="800" u="none" strike="noStrike">
                          <a:effectLst/>
                        </a:rPr>
                        <a:t>PILLAR 1: EDUCATION AND LEARNING</a:t>
                      </a:r>
                      <a:endParaRPr lang="en-GB" sz="800" b="1" i="0" u="none" strike="noStrike">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3174881305"/>
                  </a:ext>
                </a:extLst>
              </a:tr>
              <a:tr h="243768">
                <a:tc>
                  <a:txBody>
                    <a:bodyPr/>
                    <a:lstStyle/>
                    <a:p>
                      <a:pPr algn="l" fontAlgn="ctr"/>
                      <a:r>
                        <a:rPr lang="en-GB" sz="800" u="none" strike="noStrike">
                          <a:effectLst/>
                        </a:rPr>
                        <a:t>Mid-term Outcome 1: Increased Access of FDPs And HCs To Quality Education, Skills and Learning Opportunities</a:t>
                      </a:r>
                      <a:endParaRPr lang="en-GB" sz="800" b="1" i="0" u="none" strike="noStrike">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3536954054"/>
                  </a:ext>
                </a:extLst>
              </a:tr>
              <a:tr h="94552">
                <a:tc>
                  <a:txBody>
                    <a:bodyPr/>
                    <a:lstStyle/>
                    <a:p>
                      <a:pPr algn="l" fontAlgn="ctr"/>
                      <a:r>
                        <a:rPr lang="en-GB" sz="800" u="none" strike="noStrike">
                          <a:effectLst/>
                        </a:rPr>
                        <a:t>1a) Number of FDPs/HCs who completed their primary or secondary education program (formal and non-formal)</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48118793"/>
                  </a:ext>
                </a:extLst>
              </a:tr>
              <a:tr h="189105">
                <a:tc>
                  <a:txBody>
                    <a:bodyPr/>
                    <a:lstStyle/>
                    <a:p>
                      <a:pPr algn="l" fontAlgn="ctr"/>
                      <a:r>
                        <a:rPr lang="en-GB" sz="800" u="none" strike="noStrike">
                          <a:effectLst/>
                        </a:rPr>
                        <a:t>1b) Number of FDPs/HCs who completed a professional, technical or vocational education and/or training program or another non-formal skills training </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67441308"/>
                  </a:ext>
                </a:extLst>
              </a:tr>
              <a:tr h="237057">
                <a:tc>
                  <a:txBody>
                    <a:bodyPr/>
                    <a:lstStyle/>
                    <a:p>
                      <a:pPr algn="l" fontAlgn="ctr"/>
                      <a:r>
                        <a:rPr lang="en-GB" sz="800" u="none" strike="noStrike">
                          <a:effectLst/>
                        </a:rPr>
                        <a:t>1c) Evidence on how PROSPECTS has contributed to a change in legal frameworks, policies and asylum system related to access for refugees to education and training systems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335913643"/>
                  </a:ext>
                </a:extLst>
              </a:tr>
              <a:tr h="189105">
                <a:tc>
                  <a:txBody>
                    <a:bodyPr/>
                    <a:lstStyle/>
                    <a:p>
                      <a:pPr algn="l" fontAlgn="ctr"/>
                      <a:r>
                        <a:rPr lang="en-GB" sz="800" u="none" strike="noStrike">
                          <a:effectLst/>
                        </a:rPr>
                        <a:t>1d)  Evidence that PROSPECTS contributed to institutional capacity strengthening in relation to inclusion in education and trainings for FDPs and HCs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27937620"/>
                  </a:ext>
                </a:extLst>
              </a:tr>
            </a:tbl>
          </a:graphicData>
        </a:graphic>
      </p:graphicFrame>
      <p:graphicFrame>
        <p:nvGraphicFramePr>
          <p:cNvPr id="10" name="Table 9">
            <a:extLst>
              <a:ext uri="{FF2B5EF4-FFF2-40B4-BE49-F238E27FC236}">
                <a16:creationId xmlns:a16="http://schemas.microsoft.com/office/drawing/2014/main" id="{015B30E8-A986-DE3A-562E-3740D0B0618A}"/>
              </a:ext>
            </a:extLst>
          </p:cNvPr>
          <p:cNvGraphicFramePr>
            <a:graphicFrameLocks noGrp="1"/>
          </p:cNvGraphicFramePr>
          <p:nvPr/>
        </p:nvGraphicFramePr>
        <p:xfrm>
          <a:off x="4371944" y="1939647"/>
          <a:ext cx="5494982" cy="1649887"/>
        </p:xfrm>
        <a:graphic>
          <a:graphicData uri="http://schemas.openxmlformats.org/drawingml/2006/table">
            <a:tbl>
              <a:tblPr>
                <a:tableStyleId>{5C22544A-7EE6-4342-B048-85BDC9FD1C3A}</a:tableStyleId>
              </a:tblPr>
              <a:tblGrid>
                <a:gridCol w="5494982">
                  <a:extLst>
                    <a:ext uri="{9D8B030D-6E8A-4147-A177-3AD203B41FA5}">
                      <a16:colId xmlns:a16="http://schemas.microsoft.com/office/drawing/2014/main" val="2200037631"/>
                    </a:ext>
                  </a:extLst>
                </a:gridCol>
              </a:tblGrid>
              <a:tr h="81453">
                <a:tc>
                  <a:txBody>
                    <a:bodyPr/>
                    <a:lstStyle/>
                    <a:p>
                      <a:pPr algn="l" fontAlgn="ctr"/>
                      <a:r>
                        <a:rPr lang="en-GB" sz="800" u="none" strike="noStrike">
                          <a:effectLst/>
                        </a:rPr>
                        <a:t>PILLAR 2: ECONOMIC INCLUSION</a:t>
                      </a:r>
                      <a:endParaRPr lang="en-GB" sz="800" b="1" i="0" u="none" strike="noStrike">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2849636182"/>
                  </a:ext>
                </a:extLst>
              </a:tr>
              <a:tr h="126466">
                <a:tc>
                  <a:txBody>
                    <a:bodyPr/>
                    <a:lstStyle/>
                    <a:p>
                      <a:pPr algn="l" fontAlgn="ctr"/>
                      <a:r>
                        <a:rPr lang="en-GB" sz="800" u="none" strike="noStrike">
                          <a:effectLst/>
                        </a:rPr>
                        <a:t>Mid-term Outcome 2: Improved livelihoods and expanded economic opportunities for FDPs and HCs, through access to entrepreneurship and employment with dignity</a:t>
                      </a:r>
                      <a:endParaRPr lang="en-GB" sz="800" b="1" i="0" u="none" strike="noStrike">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372931776"/>
                  </a:ext>
                </a:extLst>
              </a:tr>
              <a:tr h="182708">
                <a:tc>
                  <a:txBody>
                    <a:bodyPr/>
                    <a:lstStyle/>
                    <a:p>
                      <a:pPr algn="l" fontAlgn="ctr"/>
                      <a:r>
                        <a:rPr lang="en-GB" sz="800" u="none" strike="noStrike">
                          <a:effectLst/>
                        </a:rPr>
                        <a:t>2a) Number of new employment and/or self-employment (business) opportunities supported by PROSPECTS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09958275"/>
                  </a:ext>
                </a:extLst>
              </a:tr>
              <a:tr h="126466">
                <a:tc>
                  <a:txBody>
                    <a:bodyPr/>
                    <a:lstStyle/>
                    <a:p>
                      <a:pPr algn="l" fontAlgn="ctr"/>
                      <a:r>
                        <a:rPr lang="en-GB" sz="800" u="none" strike="noStrike">
                          <a:effectLst/>
                        </a:rPr>
                        <a:t>2b) Number of FDPs/HC members already employed or self-employed who have either increased their income, enhanced their working conditions or maintained resilient livelihoods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79060687"/>
                  </a:ext>
                </a:extLst>
              </a:tr>
              <a:tr h="126466">
                <a:tc>
                  <a:txBody>
                    <a:bodyPr/>
                    <a:lstStyle/>
                    <a:p>
                      <a:pPr algn="l" fontAlgn="ctr"/>
                      <a:r>
                        <a:rPr lang="en-GB" sz="800" u="none" strike="noStrike">
                          <a:effectLst/>
                        </a:rPr>
                        <a:t>2c) Number of Government institutions, BDS providers, financial institutions, input providers and/or cooperatives that have introduced new services or scaled their service offer for FDPs and HCs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99501452"/>
                  </a:ext>
                </a:extLst>
              </a:tr>
              <a:tr h="153598">
                <a:tc>
                  <a:txBody>
                    <a:bodyPr/>
                    <a:lstStyle/>
                    <a:p>
                      <a:pPr algn="l" fontAlgn="ctr"/>
                      <a:r>
                        <a:rPr lang="en-GB" sz="800" u="none" strike="noStrike">
                          <a:effectLst/>
                        </a:rPr>
                        <a:t>2d) Evidence on how PROSPECTS has contributed to a changes in legal frameworks, policies and asylum system related to inclusion of refugees in the labor market and formality</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52132678"/>
                  </a:ext>
                </a:extLst>
              </a:tr>
              <a:tr h="126466">
                <a:tc>
                  <a:txBody>
                    <a:bodyPr/>
                    <a:lstStyle/>
                    <a:p>
                      <a:pPr algn="l" fontAlgn="ctr"/>
                      <a:r>
                        <a:rPr lang="en-GB" sz="800" u="none" strike="noStrike">
                          <a:effectLst/>
                        </a:rPr>
                        <a:t>2e) Evidence that PROSPECTS contributed to institutional capacity strengthening in relation to inclusion of FDPs and HCs in the labour market and to improved labour rights</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16778997"/>
                  </a:ext>
                </a:extLst>
              </a:tr>
              <a:tr h="126059">
                <a:tc>
                  <a:txBody>
                    <a:bodyPr/>
                    <a:lstStyle/>
                    <a:p>
                      <a:pPr algn="l" fontAlgn="ctr"/>
                      <a:r>
                        <a:rPr lang="en-GB" sz="800" u="none" strike="noStrike">
                          <a:effectLst/>
                        </a:rPr>
                        <a:t>GCR indicator 2.1.1 - Proportion of refugees who have access to decent work by law</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066312267"/>
                  </a:ext>
                </a:extLst>
              </a:tr>
            </a:tbl>
          </a:graphicData>
        </a:graphic>
      </p:graphicFrame>
      <p:graphicFrame>
        <p:nvGraphicFramePr>
          <p:cNvPr id="11" name="Table 10">
            <a:extLst>
              <a:ext uri="{FF2B5EF4-FFF2-40B4-BE49-F238E27FC236}">
                <a16:creationId xmlns:a16="http://schemas.microsoft.com/office/drawing/2014/main" id="{6EEEC642-CE87-8135-836C-A36B98714001}"/>
              </a:ext>
            </a:extLst>
          </p:cNvPr>
          <p:cNvGraphicFramePr>
            <a:graphicFrameLocks noGrp="1"/>
          </p:cNvGraphicFramePr>
          <p:nvPr/>
        </p:nvGraphicFramePr>
        <p:xfrm>
          <a:off x="4371944" y="3619473"/>
          <a:ext cx="5442481" cy="1346548"/>
        </p:xfrm>
        <a:graphic>
          <a:graphicData uri="http://schemas.openxmlformats.org/drawingml/2006/table">
            <a:tbl>
              <a:tblPr>
                <a:tableStyleId>{5C22544A-7EE6-4342-B048-85BDC9FD1C3A}</a:tableStyleId>
              </a:tblPr>
              <a:tblGrid>
                <a:gridCol w="5442481">
                  <a:extLst>
                    <a:ext uri="{9D8B030D-6E8A-4147-A177-3AD203B41FA5}">
                      <a16:colId xmlns:a16="http://schemas.microsoft.com/office/drawing/2014/main" val="2966290122"/>
                    </a:ext>
                  </a:extLst>
                </a:gridCol>
              </a:tblGrid>
              <a:tr h="0">
                <a:tc>
                  <a:txBody>
                    <a:bodyPr/>
                    <a:lstStyle/>
                    <a:p>
                      <a:pPr algn="l" fontAlgn="t"/>
                      <a:r>
                        <a:rPr lang="en-GB" sz="800" b="0" i="0" u="none" strike="noStrike">
                          <a:solidFill>
                            <a:schemeClr val="bg1"/>
                          </a:solidFill>
                          <a:effectLst/>
                          <a:latin typeface="Calibri" panose="020F0502020204030204" pitchFamily="34" charset="0"/>
                        </a:rPr>
                        <a:t>PILLAR 3: PROTECTION, SOCIAL PROTECTION AND INCLUSION</a:t>
                      </a:r>
                    </a:p>
                  </a:txBody>
                  <a:tcPr marL="0" marR="0" marT="0" marB="0">
                    <a:solidFill>
                      <a:srgbClr val="942093"/>
                    </a:solidFill>
                  </a:tcPr>
                </a:tc>
                <a:extLst>
                  <a:ext uri="{0D108BD9-81ED-4DB2-BD59-A6C34878D82A}">
                    <a16:rowId xmlns:a16="http://schemas.microsoft.com/office/drawing/2014/main" val="3368141125"/>
                  </a:ext>
                </a:extLst>
              </a:tr>
              <a:tr h="0">
                <a:tc>
                  <a:txBody>
                    <a:bodyPr/>
                    <a:lstStyle/>
                    <a:p>
                      <a:pPr algn="l" fontAlgn="t"/>
                      <a:r>
                        <a:rPr lang="en-GB" sz="800" b="0" i="0" u="none" strike="noStrike">
                          <a:solidFill>
                            <a:schemeClr val="bg1"/>
                          </a:solidFill>
                          <a:effectLst/>
                          <a:latin typeface="Calibri" panose="020F0502020204030204" pitchFamily="34" charset="0"/>
                        </a:rPr>
                        <a:t>Mid-term Outcome 3: Protection: Increased Government Protection for FDPs and HCs. Protection: Increased Government Protection for FDPs and HCs Social Protection: Increased Inclusion of FDPs and HCs In Community-based, Local and/or National Social Protection Systems</a:t>
                      </a:r>
                    </a:p>
                  </a:txBody>
                  <a:tcPr marL="0" marR="0" marT="0" marB="0">
                    <a:solidFill>
                      <a:srgbClr val="942093"/>
                    </a:solidFill>
                  </a:tcPr>
                </a:tc>
                <a:extLst>
                  <a:ext uri="{0D108BD9-81ED-4DB2-BD59-A6C34878D82A}">
                    <a16:rowId xmlns:a16="http://schemas.microsoft.com/office/drawing/2014/main" val="1738697106"/>
                  </a:ext>
                </a:extLst>
              </a:tr>
              <a:tr h="0">
                <a:tc>
                  <a:txBody>
                    <a:bodyPr/>
                    <a:lstStyle/>
                    <a:p>
                      <a:pPr algn="l" fontAlgn="t"/>
                      <a:r>
                        <a:rPr lang="en-GB" sz="800" u="none" strike="noStrike">
                          <a:effectLst/>
                        </a:rPr>
                        <a:t>3a) Extent of inclusion of FDPs in the social protection system and alignment of national SP system with international standards </a:t>
                      </a:r>
                      <a:endParaRPr lang="en-GB" sz="8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675922744"/>
                  </a:ext>
                </a:extLst>
              </a:tr>
              <a:tr h="0">
                <a:tc>
                  <a:txBody>
                    <a:bodyPr/>
                    <a:lstStyle/>
                    <a:p>
                      <a:pPr algn="l" fontAlgn="t"/>
                      <a:r>
                        <a:rPr lang="en-GB" sz="800" u="none" strike="noStrike">
                          <a:effectLst/>
                        </a:rPr>
                        <a:t>3b) Evidence on how PROSPECTS has contributed to strengthened institutional capacity to include protection systems in national and sub-national systems and development planning </a:t>
                      </a:r>
                      <a:endParaRPr lang="en-GB" sz="8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835086533"/>
                  </a:ext>
                </a:extLst>
              </a:tr>
              <a:tr h="0">
                <a:tc>
                  <a:txBody>
                    <a:bodyPr/>
                    <a:lstStyle/>
                    <a:p>
                      <a:pPr algn="l" fontAlgn="t"/>
                      <a:r>
                        <a:rPr lang="en-GB" sz="800" u="none" strike="noStrike">
                          <a:effectLst/>
                        </a:rPr>
                        <a:t>3c) Evidence that PROSPECTS contributed to institutional capacity strengthening in relation to inclusion of FDPs and HCs in social protection systems</a:t>
                      </a:r>
                      <a:endParaRPr lang="en-GB" sz="8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2363367395"/>
                  </a:ext>
                </a:extLst>
              </a:tr>
              <a:tr h="127348">
                <a:tc>
                  <a:txBody>
                    <a:bodyPr/>
                    <a:lstStyle/>
                    <a:p>
                      <a:pPr algn="l" fontAlgn="ctr"/>
                      <a:r>
                        <a:rPr lang="en-GB" sz="800" u="none" strike="noStrike">
                          <a:effectLst/>
                        </a:rPr>
                        <a:t>GCR indicator 2.1.2 - Proportion of refugees who are able to move freely within the host country</a:t>
                      </a: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589972297"/>
                  </a:ext>
                </a:extLst>
              </a:tr>
            </a:tbl>
          </a:graphicData>
        </a:graphic>
      </p:graphicFrame>
      <p:graphicFrame>
        <p:nvGraphicFramePr>
          <p:cNvPr id="12" name="Table 11">
            <a:extLst>
              <a:ext uri="{FF2B5EF4-FFF2-40B4-BE49-F238E27FC236}">
                <a16:creationId xmlns:a16="http://schemas.microsoft.com/office/drawing/2014/main" id="{FCB50AFE-E1DA-3974-C901-EDFF75AAE054}"/>
              </a:ext>
            </a:extLst>
          </p:cNvPr>
          <p:cNvGraphicFramePr>
            <a:graphicFrameLocks noGrp="1"/>
          </p:cNvGraphicFramePr>
          <p:nvPr/>
        </p:nvGraphicFramePr>
        <p:xfrm>
          <a:off x="4371944" y="5030899"/>
          <a:ext cx="5442482" cy="1160381"/>
        </p:xfrm>
        <a:graphic>
          <a:graphicData uri="http://schemas.openxmlformats.org/drawingml/2006/table">
            <a:tbl>
              <a:tblPr>
                <a:tableStyleId>{5C22544A-7EE6-4342-B048-85BDC9FD1C3A}</a:tableStyleId>
              </a:tblPr>
              <a:tblGrid>
                <a:gridCol w="5442482">
                  <a:extLst>
                    <a:ext uri="{9D8B030D-6E8A-4147-A177-3AD203B41FA5}">
                      <a16:colId xmlns:a16="http://schemas.microsoft.com/office/drawing/2014/main" val="2988824617"/>
                    </a:ext>
                  </a:extLst>
                </a:gridCol>
              </a:tblGrid>
              <a:tr h="61697">
                <a:tc>
                  <a:txBody>
                    <a:bodyPr/>
                    <a:lstStyle/>
                    <a:p>
                      <a:pPr algn="l" fontAlgn="ctr"/>
                      <a:r>
                        <a:rPr lang="en-GB" sz="800" u="none" strike="noStrike">
                          <a:solidFill>
                            <a:schemeClr val="bg1"/>
                          </a:solidFill>
                          <a:effectLst/>
                        </a:rPr>
                        <a:t>PILLAR 4: CRITICAL INFRASTRUCTURE</a:t>
                      </a:r>
                      <a:endParaRPr lang="en-GB" sz="800" b="1" i="0" u="none" strike="noStrike">
                        <a:solidFill>
                          <a:schemeClr val="bg1"/>
                        </a:solidFill>
                        <a:effectLst/>
                        <a:latin typeface="Calibri" panose="020F0502020204030204" pitchFamily="34" charset="0"/>
                      </a:endParaRPr>
                    </a:p>
                  </a:txBody>
                  <a:tcPr marL="0" marR="0" marT="0" marB="0" anchor="ctr">
                    <a:solidFill>
                      <a:schemeClr val="tx1">
                        <a:lumMod val="75000"/>
                        <a:lumOff val="25000"/>
                      </a:schemeClr>
                    </a:solidFill>
                  </a:tcPr>
                </a:tc>
                <a:extLst>
                  <a:ext uri="{0D108BD9-81ED-4DB2-BD59-A6C34878D82A}">
                    <a16:rowId xmlns:a16="http://schemas.microsoft.com/office/drawing/2014/main" val="994109069"/>
                  </a:ext>
                </a:extLst>
              </a:tr>
              <a:tr h="167095">
                <a:tc>
                  <a:txBody>
                    <a:bodyPr/>
                    <a:lstStyle/>
                    <a:p>
                      <a:pPr algn="l" fontAlgn="ctr"/>
                      <a:r>
                        <a:rPr lang="en-GB" sz="800" u="none" strike="noStrike">
                          <a:solidFill>
                            <a:schemeClr val="bg1"/>
                          </a:solidFill>
                          <a:effectLst/>
                        </a:rPr>
                        <a:t>Mid-term Outcome 4: Improved Services, Facilities and Information Systems Essential to FDPs and HCs</a:t>
                      </a:r>
                      <a:endParaRPr lang="en-GB" sz="800" b="1" i="0" u="none" strike="noStrike">
                        <a:solidFill>
                          <a:schemeClr val="bg1"/>
                        </a:solidFill>
                        <a:effectLst/>
                        <a:latin typeface="Calibri" panose="020F0502020204030204" pitchFamily="34" charset="0"/>
                      </a:endParaRPr>
                    </a:p>
                  </a:txBody>
                  <a:tcPr marL="0" marR="0" marT="0" marB="0" anchor="ctr">
                    <a:solidFill>
                      <a:schemeClr val="tx1">
                        <a:lumMod val="75000"/>
                        <a:lumOff val="25000"/>
                      </a:schemeClr>
                    </a:solidFill>
                  </a:tcPr>
                </a:tc>
                <a:extLst>
                  <a:ext uri="{0D108BD9-81ED-4DB2-BD59-A6C34878D82A}">
                    <a16:rowId xmlns:a16="http://schemas.microsoft.com/office/drawing/2014/main" val="3000511192"/>
                  </a:ext>
                </a:extLst>
              </a:tr>
              <a:tr h="167095">
                <a:tc>
                  <a:txBody>
                    <a:bodyPr/>
                    <a:lstStyle/>
                    <a:p>
                      <a:pPr algn="l" fontAlgn="ctr"/>
                      <a:r>
                        <a:rPr lang="en-GB" sz="800" b="0" i="0" u="none" strike="noStrike">
                          <a:solidFill>
                            <a:srgbClr val="000000"/>
                          </a:solidFill>
                          <a:effectLst/>
                          <a:latin typeface="Calibri" panose="020F0502020204030204" pitchFamily="34" charset="0"/>
                        </a:rPr>
                        <a:t>4a) Evidence that PROSPECTS has contributed to a</a:t>
                      </a:r>
                      <a:br>
                        <a:rPr lang="en-GB" sz="800" b="0" i="0" u="none" strike="noStrike">
                          <a:solidFill>
                            <a:srgbClr val="000000"/>
                          </a:solidFill>
                          <a:effectLst/>
                          <a:latin typeface="Calibri" panose="020F0502020204030204" pitchFamily="34" charset="0"/>
                        </a:rPr>
                      </a:br>
                      <a:r>
                        <a:rPr lang="en-GB" sz="800" b="0" i="0" u="none" strike="noStrike">
                          <a:solidFill>
                            <a:srgbClr val="000000"/>
                          </a:solidFill>
                          <a:effectLst/>
                          <a:latin typeface="Calibri" panose="020F0502020204030204" pitchFamily="34" charset="0"/>
                        </a:rPr>
                        <a:t>change in legal frameworks, policies and asylum system related to inclusive critical infrastructure (WASH, housing, digital connectivity) for refugees</a:t>
                      </a:r>
                    </a:p>
                  </a:txBody>
                  <a:tcPr marL="0" marR="0" marT="0" marB="0" anchor="ctr"/>
                </a:tc>
                <a:extLst>
                  <a:ext uri="{0D108BD9-81ED-4DB2-BD59-A6C34878D82A}">
                    <a16:rowId xmlns:a16="http://schemas.microsoft.com/office/drawing/2014/main" val="474635203"/>
                  </a:ext>
                </a:extLst>
              </a:tr>
              <a:tr h="109683">
                <a:tc>
                  <a:txBody>
                    <a:bodyPr/>
                    <a:lstStyle/>
                    <a:p>
                      <a:pPr algn="l" fontAlgn="ctr"/>
                      <a:r>
                        <a:rPr lang="en-GB" sz="800" b="0" i="0" u="none" strike="noStrike">
                          <a:solidFill>
                            <a:srgbClr val="000000"/>
                          </a:solidFill>
                          <a:effectLst/>
                          <a:latin typeface="Calibri" panose="020F0502020204030204" pitchFamily="34" charset="0"/>
                        </a:rPr>
                        <a:t>4b) Evidence that PROSPECTS contributed to improved services, facilities and information systems essential for FDPs and HCs</a:t>
                      </a:r>
                    </a:p>
                  </a:txBody>
                  <a:tcPr marL="0" marR="0" marT="0" marB="0" anchor="ctr"/>
                </a:tc>
                <a:extLst>
                  <a:ext uri="{0D108BD9-81ED-4DB2-BD59-A6C34878D82A}">
                    <a16:rowId xmlns:a16="http://schemas.microsoft.com/office/drawing/2014/main" val="4140795563"/>
                  </a:ext>
                </a:extLst>
              </a:tr>
              <a:tr h="139846">
                <a:tc>
                  <a:txBody>
                    <a:bodyPr/>
                    <a:lstStyle/>
                    <a:p>
                      <a:pPr algn="l" fontAlgn="ctr"/>
                      <a:r>
                        <a:rPr lang="en-GB" sz="800" b="0" i="0" u="none" strike="noStrike">
                          <a:solidFill>
                            <a:srgbClr val="000000"/>
                          </a:solidFill>
                          <a:effectLst/>
                          <a:latin typeface="Calibri" panose="020F0502020204030204" pitchFamily="34" charset="0"/>
                        </a:rPr>
                        <a:t>4c) Proportion of FDPs/HC members using at least basic drinking water services</a:t>
                      </a:r>
                    </a:p>
                  </a:txBody>
                  <a:tcPr marL="0" marR="0" marT="0" marB="0" anchor="ctr"/>
                </a:tc>
                <a:extLst>
                  <a:ext uri="{0D108BD9-81ED-4DB2-BD59-A6C34878D82A}">
                    <a16:rowId xmlns:a16="http://schemas.microsoft.com/office/drawing/2014/main" val="32405153"/>
                  </a:ext>
                </a:extLst>
              </a:tr>
              <a:tr h="69923">
                <a:tc>
                  <a:txBody>
                    <a:bodyPr/>
                    <a:lstStyle/>
                    <a:p>
                      <a:pPr algn="l" fontAlgn="ctr"/>
                      <a:r>
                        <a:rPr lang="en-GB" sz="800" b="0" i="0" u="none" strike="noStrike">
                          <a:solidFill>
                            <a:srgbClr val="000000"/>
                          </a:solidFill>
                          <a:effectLst/>
                          <a:latin typeface="Calibri" panose="020F0502020204030204" pitchFamily="34" charset="0"/>
                        </a:rPr>
                        <a:t>4d) Proportion of FDPs/HC members with access to safe household sanitation</a:t>
                      </a:r>
                    </a:p>
                  </a:txBody>
                  <a:tcPr marL="0" marR="0" marT="0" marB="0" anchor="ctr"/>
                </a:tc>
                <a:extLst>
                  <a:ext uri="{0D108BD9-81ED-4DB2-BD59-A6C34878D82A}">
                    <a16:rowId xmlns:a16="http://schemas.microsoft.com/office/drawing/2014/main" val="1719551975"/>
                  </a:ext>
                </a:extLst>
              </a:tr>
              <a:tr h="100984">
                <a:tc>
                  <a:txBody>
                    <a:bodyPr/>
                    <a:lstStyle/>
                    <a:p>
                      <a:pPr algn="l" fontAlgn="ctr"/>
                      <a:r>
                        <a:rPr lang="en-GB" sz="800" b="0" i="0" u="none" strike="noStrike">
                          <a:solidFill>
                            <a:srgbClr val="000000"/>
                          </a:solidFill>
                          <a:effectLst/>
                          <a:latin typeface="Calibri" panose="020F0502020204030204" pitchFamily="34" charset="0"/>
                        </a:rPr>
                        <a:t>4e) Proportion of FDPs and HC living in habitable and affordable housing</a:t>
                      </a:r>
                    </a:p>
                  </a:txBody>
                  <a:tcPr marL="0" marR="0" marT="0" marB="0" anchor="ctr"/>
                </a:tc>
                <a:extLst>
                  <a:ext uri="{0D108BD9-81ED-4DB2-BD59-A6C34878D82A}">
                    <a16:rowId xmlns:a16="http://schemas.microsoft.com/office/drawing/2014/main" val="1255118909"/>
                  </a:ext>
                </a:extLst>
              </a:tr>
            </a:tbl>
          </a:graphicData>
        </a:graphic>
      </p:graphicFrame>
      <p:sp>
        <p:nvSpPr>
          <p:cNvPr id="5" name="TextBox 4">
            <a:extLst>
              <a:ext uri="{FF2B5EF4-FFF2-40B4-BE49-F238E27FC236}">
                <a16:creationId xmlns:a16="http://schemas.microsoft.com/office/drawing/2014/main" id="{1923235C-9E51-68F4-BC57-6AF20B488FD5}"/>
              </a:ext>
            </a:extLst>
          </p:cNvPr>
          <p:cNvSpPr txBox="1"/>
          <p:nvPr/>
        </p:nvSpPr>
        <p:spPr>
          <a:xfrm>
            <a:off x="4371943" y="481102"/>
            <a:ext cx="5494982" cy="215444"/>
          </a:xfrm>
          <a:prstGeom prst="rect">
            <a:avLst/>
          </a:prstGeom>
          <a:solidFill>
            <a:schemeClr val="bg1">
              <a:lumMod val="95000"/>
            </a:schemeClr>
          </a:solidFill>
        </p:spPr>
        <p:txBody>
          <a:bodyPr wrap="square" rtlCol="0">
            <a:spAutoFit/>
          </a:bodyPr>
          <a:lstStyle/>
          <a:p>
            <a:r>
              <a:rPr lang="es-ES" sz="800"/>
              <a:t>SET OF OVERALL INDICATOR  FOR PROSPECTS</a:t>
            </a:r>
          </a:p>
        </p:txBody>
      </p:sp>
      <p:sp>
        <p:nvSpPr>
          <p:cNvPr id="8" name="Rectangle 7">
            <a:extLst>
              <a:ext uri="{FF2B5EF4-FFF2-40B4-BE49-F238E27FC236}">
                <a16:creationId xmlns:a16="http://schemas.microsoft.com/office/drawing/2014/main" id="{48288879-DB26-DAE9-7225-5CF391FBA012}"/>
              </a:ext>
            </a:extLst>
          </p:cNvPr>
          <p:cNvSpPr/>
          <p:nvPr/>
        </p:nvSpPr>
        <p:spPr>
          <a:xfrm>
            <a:off x="-8946" y="19765"/>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a:latin typeface="Helvetica" pitchFamily="2" charset="0"/>
            </a:endParaRPr>
          </a:p>
        </p:txBody>
      </p:sp>
      <p:sp>
        <p:nvSpPr>
          <p:cNvPr id="9" name="TextBox 8">
            <a:extLst>
              <a:ext uri="{FF2B5EF4-FFF2-40B4-BE49-F238E27FC236}">
                <a16:creationId xmlns:a16="http://schemas.microsoft.com/office/drawing/2014/main" id="{ABDA2C33-D148-ABDC-89B6-34E8DC09CF89}"/>
              </a:ext>
            </a:extLst>
          </p:cNvPr>
          <p:cNvSpPr txBox="1"/>
          <p:nvPr/>
        </p:nvSpPr>
        <p:spPr>
          <a:xfrm>
            <a:off x="19185" y="93190"/>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JORDAN</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5598828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78800-9FA9-94D6-76D0-58F2E1C36467}"/>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2B8DB864-32AE-5030-185A-BF79F3B2305D}"/>
              </a:ext>
            </a:extLst>
          </p:cNvPr>
          <p:cNvGraphicFramePr>
            <a:graphicFrameLocks noGrp="1"/>
          </p:cNvGraphicFramePr>
          <p:nvPr>
            <p:extLst>
              <p:ext uri="{D42A27DB-BD31-4B8C-83A1-F6EECF244321}">
                <p14:modId xmlns:p14="http://schemas.microsoft.com/office/powerpoint/2010/main" val="1841841294"/>
              </p:ext>
            </p:extLst>
          </p:nvPr>
        </p:nvGraphicFramePr>
        <p:xfrm>
          <a:off x="182559" y="597821"/>
          <a:ext cx="4106426" cy="3014930"/>
        </p:xfrm>
        <a:graphic>
          <a:graphicData uri="http://schemas.openxmlformats.org/drawingml/2006/table">
            <a:tbl>
              <a:tblPr>
                <a:tableStyleId>{5C22544A-7EE6-4342-B048-85BDC9FD1C3A}</a:tableStyleId>
              </a:tblPr>
              <a:tblGrid>
                <a:gridCol w="4106426">
                  <a:extLst>
                    <a:ext uri="{9D8B030D-6E8A-4147-A177-3AD203B41FA5}">
                      <a16:colId xmlns:a16="http://schemas.microsoft.com/office/drawing/2014/main" val="1998262203"/>
                    </a:ext>
                  </a:extLst>
                </a:gridCol>
              </a:tblGrid>
              <a:tr h="161482">
                <a:tc>
                  <a:txBody>
                    <a:bodyPr/>
                    <a:lstStyle/>
                    <a:p>
                      <a:pPr algn="ctr" fontAlgn="b"/>
                      <a:r>
                        <a:rPr lang="en-GB" sz="800" u="none" strike="noStrike">
                          <a:effectLst/>
                        </a:rPr>
                        <a:t>INDICATORS INCLUDED IN THE MACP</a:t>
                      </a:r>
                      <a:endParaRPr lang="en-GB" sz="800" b="1" i="0" u="none" strike="noStrike">
                        <a:solidFill>
                          <a:srgbClr val="FFFFFF"/>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861409779"/>
                  </a:ext>
                </a:extLst>
              </a:tr>
              <a:tr h="161482">
                <a:tc>
                  <a:txBody>
                    <a:bodyPr/>
                    <a:lstStyle/>
                    <a:p>
                      <a:pPr algn="l" fontAlgn="b"/>
                      <a:r>
                        <a:rPr lang="en-GB" sz="800" u="none" strike="noStrike" dirty="0">
                          <a:effectLst/>
                          <a:latin typeface="+mn-lt"/>
                        </a:rPr>
                        <a:t>5. SYSTEMS CHANGE and NWOW</a:t>
                      </a:r>
                      <a:endParaRPr lang="en-GB" sz="800" b="1" i="0" u="none" strike="noStrike" dirty="0">
                        <a:solidFill>
                          <a:srgbClr val="000000"/>
                        </a:solidFill>
                        <a:effectLst/>
                        <a:latin typeface="+mn-lt"/>
                      </a:endParaRPr>
                    </a:p>
                  </a:txBody>
                  <a:tcPr marL="1620" marR="1620" marT="1620" marB="0" anchor="b">
                    <a:solidFill>
                      <a:schemeClr val="bg1">
                        <a:lumMod val="65000"/>
                      </a:schemeClr>
                    </a:solidFill>
                  </a:tcPr>
                </a:tc>
                <a:extLst>
                  <a:ext uri="{0D108BD9-81ED-4DB2-BD59-A6C34878D82A}">
                    <a16:rowId xmlns:a16="http://schemas.microsoft.com/office/drawing/2014/main" val="2318266549"/>
                  </a:ext>
                </a:extLst>
              </a:tr>
              <a:tr h="0">
                <a:tc>
                  <a:txBody>
                    <a:bodyPr/>
                    <a:lstStyle/>
                    <a:p>
                      <a:pPr algn="l" fontAlgn="b"/>
                      <a:r>
                        <a:rPr lang="en-GB" sz="800" u="none" strike="noStrike" dirty="0">
                          <a:effectLst/>
                          <a:latin typeface="+mn-lt"/>
                        </a:rPr>
                        <a:t>Outcome: Improved Effectiveness and Efficiency of DAFD in Prospects Countries and Beyond</a:t>
                      </a:r>
                      <a:endParaRPr lang="en-GB" sz="800" b="1" i="0" u="none" strike="noStrike" dirty="0">
                        <a:solidFill>
                          <a:srgbClr val="000000"/>
                        </a:solidFill>
                        <a:effectLst/>
                        <a:latin typeface="+mn-lt"/>
                      </a:endParaRPr>
                    </a:p>
                  </a:txBody>
                  <a:tcPr marL="1620" marR="1620" marT="1620" marB="0" anchor="b"/>
                </a:tc>
                <a:extLst>
                  <a:ext uri="{0D108BD9-81ED-4DB2-BD59-A6C34878D82A}">
                    <a16:rowId xmlns:a16="http://schemas.microsoft.com/office/drawing/2014/main" val="1273149084"/>
                  </a:ext>
                </a:extLst>
              </a:tr>
              <a:tr h="0">
                <a:tc>
                  <a:txBody>
                    <a:bodyPr/>
                    <a:lstStyle/>
                    <a:p>
                      <a:pPr algn="l" fontAlgn="b"/>
                      <a:r>
                        <a:rPr lang="en-GB" sz="800" u="none" strike="noStrike" dirty="0">
                          <a:effectLst/>
                          <a:latin typeface="+mn-lt"/>
                        </a:rPr>
                        <a:t>5a) Evidence that the Partnership fostered improved responses and innovative ways to address protracted forced displacement in PROSPECTS countries</a:t>
                      </a:r>
                      <a:endParaRPr lang="en-GB" sz="800" b="0" i="0" u="none" strike="noStrike" dirty="0">
                        <a:solidFill>
                          <a:srgbClr val="BF8F00"/>
                        </a:solidFill>
                        <a:effectLst/>
                        <a:latin typeface="+mn-lt"/>
                      </a:endParaRPr>
                    </a:p>
                  </a:txBody>
                  <a:tcPr marL="1620" marR="1620" marT="1620" marB="0" anchor="b"/>
                </a:tc>
                <a:extLst>
                  <a:ext uri="{0D108BD9-81ED-4DB2-BD59-A6C34878D82A}">
                    <a16:rowId xmlns:a16="http://schemas.microsoft.com/office/drawing/2014/main" val="3273439816"/>
                  </a:ext>
                </a:extLst>
              </a:tr>
              <a:tr h="0">
                <a:tc>
                  <a:txBody>
                    <a:bodyPr/>
                    <a:lstStyle/>
                    <a:p>
                      <a:pPr algn="l" fontAlgn="b"/>
                      <a:r>
                        <a:rPr lang="en-GB" sz="800" u="none" strike="noStrike" dirty="0">
                          <a:effectLst/>
                          <a:latin typeface="+mn-lt"/>
                        </a:rPr>
                        <a:t>5b) Perception of change by partners in joint-up planning and programming (strategic alignment, sequencing, layering, integrated interventions) and in the joint implementation experience</a:t>
                      </a:r>
                      <a:endParaRPr lang="en-GB" sz="800" b="0" i="0" u="none" strike="noStrike" dirty="0">
                        <a:solidFill>
                          <a:srgbClr val="BF8F00"/>
                        </a:solidFill>
                        <a:effectLst/>
                        <a:latin typeface="+mn-lt"/>
                      </a:endParaRPr>
                    </a:p>
                  </a:txBody>
                  <a:tcPr marL="1620" marR="1620" marT="1620" marB="0" anchor="b"/>
                </a:tc>
                <a:extLst>
                  <a:ext uri="{0D108BD9-81ED-4DB2-BD59-A6C34878D82A}">
                    <a16:rowId xmlns:a16="http://schemas.microsoft.com/office/drawing/2014/main" val="2223880418"/>
                  </a:ext>
                </a:extLst>
              </a:tr>
              <a:tr h="0">
                <a:tc>
                  <a:txBody>
                    <a:bodyPr/>
                    <a:lstStyle/>
                    <a:p>
                      <a:pPr algn="l" fontAlgn="b"/>
                      <a:r>
                        <a:rPr lang="en-GB" sz="800" u="none" strike="noStrike">
                          <a:effectLst/>
                          <a:latin typeface="+mn-lt"/>
                        </a:rPr>
                        <a:t>5c) Extent to which collective outcome-based interventions are jointly designed and implemented (two or more partners)</a:t>
                      </a:r>
                      <a:endParaRPr lang="en-GB" sz="800" b="0" i="0" u="none" strike="noStrike">
                        <a:solidFill>
                          <a:srgbClr val="BF8F00"/>
                        </a:solidFill>
                        <a:effectLst/>
                        <a:latin typeface="+mn-lt"/>
                      </a:endParaRPr>
                    </a:p>
                  </a:txBody>
                  <a:tcPr marL="1620" marR="1620" marT="1620" marB="0" anchor="b"/>
                </a:tc>
                <a:extLst>
                  <a:ext uri="{0D108BD9-81ED-4DB2-BD59-A6C34878D82A}">
                    <a16:rowId xmlns:a16="http://schemas.microsoft.com/office/drawing/2014/main" val="541359116"/>
                  </a:ext>
                </a:extLst>
              </a:tr>
              <a:tr h="161482">
                <a:tc>
                  <a:txBody>
                    <a:bodyPr/>
                    <a:lstStyle/>
                    <a:p>
                      <a:pPr algn="l" fontAlgn="b"/>
                      <a:r>
                        <a:rPr lang="en-GB" sz="800" u="none" strike="noStrike">
                          <a:effectLst/>
                          <a:latin typeface="+mn-lt"/>
                        </a:rPr>
                        <a:t>5d) Number of shared target geographical areas identified</a:t>
                      </a:r>
                      <a:endParaRPr lang="en-GB" sz="800" b="0" i="0" u="none" strike="noStrike">
                        <a:solidFill>
                          <a:srgbClr val="BF8F00"/>
                        </a:solidFill>
                        <a:effectLst/>
                        <a:latin typeface="+mn-lt"/>
                      </a:endParaRPr>
                    </a:p>
                  </a:txBody>
                  <a:tcPr marL="1620" marR="1620" marT="1620" marB="0" anchor="b"/>
                </a:tc>
                <a:extLst>
                  <a:ext uri="{0D108BD9-81ED-4DB2-BD59-A6C34878D82A}">
                    <a16:rowId xmlns:a16="http://schemas.microsoft.com/office/drawing/2014/main" val="3096357685"/>
                  </a:ext>
                </a:extLst>
              </a:tr>
              <a:tr h="161482">
                <a:tc>
                  <a:txBody>
                    <a:bodyPr/>
                    <a:lstStyle/>
                    <a:p>
                      <a:pPr algn="l" fontAlgn="b"/>
                      <a:r>
                        <a:rPr lang="en-GB" sz="800" u="none" strike="noStrike">
                          <a:effectLst/>
                          <a:latin typeface="+mn-lt"/>
                        </a:rPr>
                        <a:t>5e) Number of PROSPECTS beneficiaries receiving services from two partners or more</a:t>
                      </a:r>
                      <a:endParaRPr lang="en-GB" sz="800" b="0" i="0" u="none" strike="noStrike">
                        <a:solidFill>
                          <a:srgbClr val="BF8F00"/>
                        </a:solidFill>
                        <a:effectLst/>
                        <a:latin typeface="+mn-lt"/>
                      </a:endParaRPr>
                    </a:p>
                  </a:txBody>
                  <a:tcPr marL="1620" marR="1620" marT="1620" marB="0" anchor="b"/>
                </a:tc>
                <a:extLst>
                  <a:ext uri="{0D108BD9-81ED-4DB2-BD59-A6C34878D82A}">
                    <a16:rowId xmlns:a16="http://schemas.microsoft.com/office/drawing/2014/main" val="4204370072"/>
                  </a:ext>
                </a:extLst>
              </a:tr>
              <a:tr h="161482">
                <a:tc>
                  <a:txBody>
                    <a:bodyPr/>
                    <a:lstStyle/>
                    <a:p>
                      <a:pPr algn="l" fontAlgn="b"/>
                      <a:r>
                        <a:rPr lang="en-GB" sz="800" u="none" strike="noStrike">
                          <a:effectLst/>
                          <a:latin typeface="+mn-lt"/>
                        </a:rPr>
                        <a:t>6. CROSS-CUTTING INDICATORS</a:t>
                      </a:r>
                      <a:endParaRPr lang="en-GB" sz="800" b="1" i="0" u="none" strike="noStrike">
                        <a:solidFill>
                          <a:srgbClr val="000000"/>
                        </a:solidFill>
                        <a:effectLst/>
                        <a:latin typeface="+mn-lt"/>
                      </a:endParaRPr>
                    </a:p>
                  </a:txBody>
                  <a:tcPr marL="1620" marR="1620" marT="1620" marB="0" anchor="b">
                    <a:solidFill>
                      <a:schemeClr val="bg1">
                        <a:lumMod val="65000"/>
                      </a:schemeClr>
                    </a:solidFill>
                  </a:tcPr>
                </a:tc>
                <a:extLst>
                  <a:ext uri="{0D108BD9-81ED-4DB2-BD59-A6C34878D82A}">
                    <a16:rowId xmlns:a16="http://schemas.microsoft.com/office/drawing/2014/main" val="47402206"/>
                  </a:ext>
                </a:extLst>
              </a:tr>
              <a:tr h="0">
                <a:tc>
                  <a:txBody>
                    <a:bodyPr/>
                    <a:lstStyle/>
                    <a:p>
                      <a:pPr algn="l" fontAlgn="b"/>
                      <a:r>
                        <a:rPr lang="en-GB" sz="800" u="none" strike="noStrike">
                          <a:effectLst/>
                          <a:latin typeface="+mn-lt"/>
                        </a:rPr>
                        <a:t>6a) Extent to which PROSPECTS interventions contribute to transformative approaches and solutions for youth, gender equality and people with disabilities</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1961425072"/>
                  </a:ext>
                </a:extLst>
              </a:tr>
              <a:tr h="35366">
                <a:tc>
                  <a:txBody>
                    <a:bodyPr/>
                    <a:lstStyle/>
                    <a:p>
                      <a:pPr algn="l" fontAlgn="b"/>
                      <a:r>
                        <a:rPr lang="en-GB" sz="800" u="none" strike="noStrike">
                          <a:effectLst/>
                          <a:latin typeface="+mn-lt"/>
                        </a:rPr>
                        <a:t>6b) Number and % of young people involved in (</a:t>
                      </a:r>
                      <a:r>
                        <a:rPr lang="en-GB" sz="800" u="none" strike="noStrike" err="1">
                          <a:effectLst/>
                          <a:latin typeface="+mn-lt"/>
                        </a:rPr>
                        <a:t>i</a:t>
                      </a:r>
                      <a:r>
                        <a:rPr lang="en-GB" sz="800" u="none" strike="noStrike">
                          <a:effectLst/>
                          <a:latin typeface="+mn-lt"/>
                        </a:rPr>
                        <a:t>) voicing their recommendations, or (ii) taking action in individual or collective civic engagement initiatives, entrepreneurial action, </a:t>
                      </a:r>
                      <a:r>
                        <a:rPr lang="en-GB" sz="800" u="none" strike="noStrike" err="1">
                          <a:effectLst/>
                          <a:latin typeface="+mn-lt"/>
                        </a:rPr>
                        <a:t>adovacy</a:t>
                      </a:r>
                      <a:r>
                        <a:rPr lang="en-GB" sz="800" u="none" strike="noStrike">
                          <a:effectLst/>
                          <a:latin typeface="+mn-lt"/>
                        </a:rPr>
                        <a:t> </a:t>
                      </a:r>
                      <a:r>
                        <a:rPr lang="en-GB" sz="800" u="none" strike="noStrike" err="1">
                          <a:effectLst/>
                          <a:latin typeface="+mn-lt"/>
                        </a:rPr>
                        <a:t>oppportunites</a:t>
                      </a:r>
                      <a:r>
                        <a:rPr lang="en-GB" sz="800" u="none" strike="noStrike">
                          <a:effectLst/>
                          <a:latin typeface="+mn-lt"/>
                        </a:rPr>
                        <a:t> or (iii) providing inputs to agency specific or joint PROSPECTS programming decisions </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7273982"/>
                  </a:ext>
                </a:extLst>
              </a:tr>
              <a:tr h="0">
                <a:tc>
                  <a:txBody>
                    <a:bodyPr/>
                    <a:lstStyle/>
                    <a:p>
                      <a:pPr algn="l" fontAlgn="b"/>
                      <a:r>
                        <a:rPr lang="en-GB" sz="800" u="none" strike="noStrike">
                          <a:effectLst/>
                          <a:latin typeface="+mn-lt"/>
                        </a:rPr>
                        <a:t>6c) Extent to which PROSPECTS interventions contribute to climate adaptation of FDPs and vulnerable HC members</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2214179541"/>
                  </a:ext>
                </a:extLst>
              </a:tr>
              <a:tr h="161482">
                <a:tc>
                  <a:txBody>
                    <a:bodyPr/>
                    <a:lstStyle/>
                    <a:p>
                      <a:pPr algn="l" fontAlgn="b"/>
                      <a:r>
                        <a:rPr lang="en-GB" sz="800" u="none" strike="noStrike" dirty="0">
                          <a:effectLst/>
                          <a:latin typeface="+mn-lt"/>
                        </a:rPr>
                        <a:t>6f) Number of platforms, management systems, and/or registration systems improved, updated and/or developed</a:t>
                      </a:r>
                      <a:endParaRPr lang="en-GB" sz="800" b="0" i="0" u="none" strike="noStrike" dirty="0">
                        <a:solidFill>
                          <a:srgbClr val="000000"/>
                        </a:solidFill>
                        <a:effectLst/>
                        <a:latin typeface="+mn-lt"/>
                      </a:endParaRPr>
                    </a:p>
                  </a:txBody>
                  <a:tcPr marL="1620" marR="1620" marT="1620" marB="0" anchor="b"/>
                </a:tc>
                <a:extLst>
                  <a:ext uri="{0D108BD9-81ED-4DB2-BD59-A6C34878D82A}">
                    <a16:rowId xmlns:a16="http://schemas.microsoft.com/office/drawing/2014/main" val="2661919500"/>
                  </a:ext>
                </a:extLst>
              </a:tr>
            </a:tbl>
          </a:graphicData>
        </a:graphic>
      </p:graphicFrame>
      <p:sp>
        <p:nvSpPr>
          <p:cNvPr id="4" name="TextBox 3">
            <a:extLst>
              <a:ext uri="{FF2B5EF4-FFF2-40B4-BE49-F238E27FC236}">
                <a16:creationId xmlns:a16="http://schemas.microsoft.com/office/drawing/2014/main" id="{DBED4A41-0A14-EEC3-FFC0-807F847291B7}"/>
              </a:ext>
            </a:extLst>
          </p:cNvPr>
          <p:cNvSpPr txBox="1"/>
          <p:nvPr/>
        </p:nvSpPr>
        <p:spPr>
          <a:xfrm>
            <a:off x="595928" y="-11952"/>
            <a:ext cx="8627483" cy="523220"/>
          </a:xfrm>
          <a:prstGeom prst="rect">
            <a:avLst/>
          </a:prstGeom>
          <a:noFill/>
        </p:spPr>
        <p:txBody>
          <a:bodyPr wrap="square" rtlCol="0">
            <a:spAutoFit/>
          </a:bodyPr>
          <a:lstStyle/>
          <a:p>
            <a:pPr algn="ctr"/>
            <a:r>
              <a:rPr lang="fr-FR" sz="2800"/>
              <a:t>MULTI ANNUAL MID-TERM OUTCOME INDICATORS</a:t>
            </a:r>
          </a:p>
        </p:txBody>
      </p:sp>
      <p:graphicFrame>
        <p:nvGraphicFramePr>
          <p:cNvPr id="13" name="Table 12">
            <a:extLst>
              <a:ext uri="{FF2B5EF4-FFF2-40B4-BE49-F238E27FC236}">
                <a16:creationId xmlns:a16="http://schemas.microsoft.com/office/drawing/2014/main" id="{EED5CC2C-FF31-72FF-66C8-6D0D4B749640}"/>
              </a:ext>
            </a:extLst>
          </p:cNvPr>
          <p:cNvGraphicFramePr>
            <a:graphicFrameLocks noGrp="1"/>
          </p:cNvGraphicFramePr>
          <p:nvPr>
            <p:extLst>
              <p:ext uri="{D42A27DB-BD31-4B8C-83A1-F6EECF244321}">
                <p14:modId xmlns:p14="http://schemas.microsoft.com/office/powerpoint/2010/main" val="957835273"/>
              </p:ext>
            </p:extLst>
          </p:nvPr>
        </p:nvGraphicFramePr>
        <p:xfrm>
          <a:off x="4412602" y="774142"/>
          <a:ext cx="5494986" cy="1244040"/>
        </p:xfrm>
        <a:graphic>
          <a:graphicData uri="http://schemas.openxmlformats.org/drawingml/2006/table">
            <a:tbl>
              <a:tblPr>
                <a:tableStyleId>{5C22544A-7EE6-4342-B048-85BDC9FD1C3A}</a:tableStyleId>
              </a:tblPr>
              <a:tblGrid>
                <a:gridCol w="5494986">
                  <a:extLst>
                    <a:ext uri="{9D8B030D-6E8A-4147-A177-3AD203B41FA5}">
                      <a16:colId xmlns:a16="http://schemas.microsoft.com/office/drawing/2014/main" val="2869709733"/>
                    </a:ext>
                  </a:extLst>
                </a:gridCol>
              </a:tblGrid>
              <a:tr h="105740">
                <a:tc>
                  <a:txBody>
                    <a:bodyPr/>
                    <a:lstStyle/>
                    <a:p>
                      <a:pPr algn="l" fontAlgn="ctr"/>
                      <a:r>
                        <a:rPr lang="en-GB" sz="800" u="none" strike="noStrike">
                          <a:effectLst/>
                        </a:rPr>
                        <a:t>5. SYSTEMS CHANGE and NWOW </a:t>
                      </a:r>
                      <a:endParaRPr lang="en-GB" sz="800" b="1" i="0" u="none" strike="noStrike">
                        <a:solidFill>
                          <a:srgbClr val="000000"/>
                        </a:solidFill>
                        <a:effectLst/>
                        <a:latin typeface="Calibri" panose="020F0502020204030204" pitchFamily="34" charset="0"/>
                      </a:endParaRPr>
                    </a:p>
                  </a:txBody>
                  <a:tcPr marL="0" marR="0" marT="0" marB="0" anchor="ctr">
                    <a:solidFill>
                      <a:schemeClr val="bg1">
                        <a:lumMod val="75000"/>
                      </a:schemeClr>
                    </a:solidFill>
                  </a:tcPr>
                </a:tc>
                <a:extLst>
                  <a:ext uri="{0D108BD9-81ED-4DB2-BD59-A6C34878D82A}">
                    <a16:rowId xmlns:a16="http://schemas.microsoft.com/office/drawing/2014/main" val="1391075957"/>
                  </a:ext>
                </a:extLst>
              </a:tr>
              <a:tr h="158610">
                <a:tc>
                  <a:txBody>
                    <a:bodyPr/>
                    <a:lstStyle/>
                    <a:p>
                      <a:pPr algn="l" fontAlgn="ctr"/>
                      <a:r>
                        <a:rPr lang="en-GB" sz="800" u="none" strike="noStrike">
                          <a:effectLst/>
                        </a:rPr>
                        <a:t>Outcome: Improved Effectiveness and Efficiency of DAFD in Prospects Countries and Beyond</a:t>
                      </a:r>
                      <a:endParaRPr lang="en-GB" sz="8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4107096"/>
                  </a:ext>
                </a:extLst>
              </a:tr>
              <a:tr h="158610">
                <a:tc>
                  <a:txBody>
                    <a:bodyPr/>
                    <a:lstStyle/>
                    <a:p>
                      <a:pPr algn="l" fontAlgn="ctr"/>
                      <a:r>
                        <a:rPr lang="en-GB" sz="800" b="0" i="0" u="none" strike="noStrike">
                          <a:solidFill>
                            <a:srgbClr val="000000"/>
                          </a:solidFill>
                          <a:effectLst/>
                          <a:latin typeface="Calibri" panose="020F0502020204030204" pitchFamily="34" charset="0"/>
                        </a:rPr>
                        <a:t>5a) Evidence that the Partnership fostered improved responses and innovative ways to address protracted forced displacement in PROSPECTS countries</a:t>
                      </a:r>
                    </a:p>
                  </a:txBody>
                  <a:tcPr marL="0" marR="0" marT="0" marB="0" anchor="ctr"/>
                </a:tc>
                <a:extLst>
                  <a:ext uri="{0D108BD9-81ED-4DB2-BD59-A6C34878D82A}">
                    <a16:rowId xmlns:a16="http://schemas.microsoft.com/office/drawing/2014/main" val="3328366612"/>
                  </a:ext>
                </a:extLst>
              </a:tr>
              <a:tr h="158610">
                <a:tc>
                  <a:txBody>
                    <a:bodyPr/>
                    <a:lstStyle/>
                    <a:p>
                      <a:pPr algn="l" fontAlgn="ctr"/>
                      <a:r>
                        <a:rPr lang="en-GB" sz="800" b="0" i="0" u="none" strike="noStrike">
                          <a:solidFill>
                            <a:srgbClr val="000000"/>
                          </a:solidFill>
                          <a:effectLst/>
                          <a:latin typeface="Calibri" panose="020F0502020204030204" pitchFamily="34" charset="0"/>
                        </a:rPr>
                        <a:t>5b) Perception of change by partners in joint-up planning and programming (strategic alignment, sequencing, layering, integrated interventions) and in the joint implementation experience</a:t>
                      </a:r>
                    </a:p>
                  </a:txBody>
                  <a:tcPr marL="0" marR="0" marT="0" marB="0" anchor="ctr"/>
                </a:tc>
                <a:extLst>
                  <a:ext uri="{0D108BD9-81ED-4DB2-BD59-A6C34878D82A}">
                    <a16:rowId xmlns:a16="http://schemas.microsoft.com/office/drawing/2014/main" val="837095921"/>
                  </a:ext>
                </a:extLst>
              </a:tr>
              <a:tr h="158610">
                <a:tc>
                  <a:txBody>
                    <a:bodyPr/>
                    <a:lstStyle/>
                    <a:p>
                      <a:pPr algn="l" fontAlgn="ctr"/>
                      <a:r>
                        <a:rPr lang="en-GB" sz="800" b="0" i="0" u="none" strike="noStrike">
                          <a:solidFill>
                            <a:srgbClr val="000000"/>
                          </a:solidFill>
                          <a:effectLst/>
                          <a:latin typeface="Calibri" panose="020F0502020204030204" pitchFamily="34" charset="0"/>
                        </a:rPr>
                        <a:t>5c) Extent to which collective outcome-based interventions are jointly designed and implemented (two or more partners)</a:t>
                      </a:r>
                    </a:p>
                  </a:txBody>
                  <a:tcPr marL="0" marR="0" marT="0" marB="0" anchor="ctr"/>
                </a:tc>
                <a:extLst>
                  <a:ext uri="{0D108BD9-81ED-4DB2-BD59-A6C34878D82A}">
                    <a16:rowId xmlns:a16="http://schemas.microsoft.com/office/drawing/2014/main" val="2043191621"/>
                  </a:ext>
                </a:extLst>
              </a:tr>
              <a:tr h="158610">
                <a:tc>
                  <a:txBody>
                    <a:bodyPr/>
                    <a:lstStyle/>
                    <a:p>
                      <a:pPr algn="l" fontAlgn="ctr"/>
                      <a:r>
                        <a:rPr lang="en-GB" sz="800" b="0" i="0" u="none" strike="noStrike">
                          <a:solidFill>
                            <a:srgbClr val="000000"/>
                          </a:solidFill>
                          <a:effectLst/>
                          <a:latin typeface="Calibri" panose="020F0502020204030204" pitchFamily="34" charset="0"/>
                        </a:rPr>
                        <a:t>5d) Number of shared target geographical areas identified</a:t>
                      </a:r>
                    </a:p>
                  </a:txBody>
                  <a:tcPr marL="0" marR="0" marT="0" marB="0" anchor="ctr"/>
                </a:tc>
                <a:extLst>
                  <a:ext uri="{0D108BD9-81ED-4DB2-BD59-A6C34878D82A}">
                    <a16:rowId xmlns:a16="http://schemas.microsoft.com/office/drawing/2014/main" val="1976176676"/>
                  </a:ext>
                </a:extLst>
              </a:tr>
              <a:tr h="158610">
                <a:tc>
                  <a:txBody>
                    <a:bodyPr/>
                    <a:lstStyle/>
                    <a:p>
                      <a:pPr algn="l" fontAlgn="ctr"/>
                      <a:r>
                        <a:rPr lang="en-GB" sz="800" b="0" i="0" u="none" strike="noStrike" dirty="0">
                          <a:solidFill>
                            <a:srgbClr val="000000"/>
                          </a:solidFill>
                          <a:effectLst/>
                          <a:latin typeface="Calibri" panose="020F0502020204030204" pitchFamily="34" charset="0"/>
                        </a:rPr>
                        <a:t>5e) Number of PROSPECTS beneficiaries receiving services from two partners or more</a:t>
                      </a:r>
                    </a:p>
                  </a:txBody>
                  <a:tcPr marL="0" marR="0" marT="0" marB="0" anchor="ctr"/>
                </a:tc>
                <a:extLst>
                  <a:ext uri="{0D108BD9-81ED-4DB2-BD59-A6C34878D82A}">
                    <a16:rowId xmlns:a16="http://schemas.microsoft.com/office/drawing/2014/main" val="880553494"/>
                  </a:ext>
                </a:extLst>
              </a:tr>
            </a:tbl>
          </a:graphicData>
        </a:graphic>
      </p:graphicFrame>
      <p:graphicFrame>
        <p:nvGraphicFramePr>
          <p:cNvPr id="14" name="Table 13">
            <a:extLst>
              <a:ext uri="{FF2B5EF4-FFF2-40B4-BE49-F238E27FC236}">
                <a16:creationId xmlns:a16="http://schemas.microsoft.com/office/drawing/2014/main" id="{7EBF4DBC-F383-98DA-C09B-71F5F4222EAF}"/>
              </a:ext>
            </a:extLst>
          </p:cNvPr>
          <p:cNvGraphicFramePr>
            <a:graphicFrameLocks noGrp="1"/>
          </p:cNvGraphicFramePr>
          <p:nvPr>
            <p:extLst>
              <p:ext uri="{D42A27DB-BD31-4B8C-83A1-F6EECF244321}">
                <p14:modId xmlns:p14="http://schemas.microsoft.com/office/powerpoint/2010/main" val="4214968912"/>
              </p:ext>
            </p:extLst>
          </p:nvPr>
        </p:nvGraphicFramePr>
        <p:xfrm>
          <a:off x="4398193" y="2271631"/>
          <a:ext cx="5442482" cy="2682240"/>
        </p:xfrm>
        <a:graphic>
          <a:graphicData uri="http://schemas.openxmlformats.org/drawingml/2006/table">
            <a:tbl>
              <a:tblPr>
                <a:tableStyleId>{5C22544A-7EE6-4342-B048-85BDC9FD1C3A}</a:tableStyleId>
              </a:tblPr>
              <a:tblGrid>
                <a:gridCol w="5442482">
                  <a:extLst>
                    <a:ext uri="{9D8B030D-6E8A-4147-A177-3AD203B41FA5}">
                      <a16:colId xmlns:a16="http://schemas.microsoft.com/office/drawing/2014/main" val="187834599"/>
                    </a:ext>
                  </a:extLst>
                </a:gridCol>
              </a:tblGrid>
              <a:tr h="0">
                <a:tc>
                  <a:txBody>
                    <a:bodyPr/>
                    <a:lstStyle/>
                    <a:p>
                      <a:pPr algn="l" fontAlgn="ctr"/>
                      <a:r>
                        <a:rPr lang="en-GB" sz="800" u="none" strike="noStrike">
                          <a:effectLst/>
                        </a:rPr>
                        <a:t>6. CROSS-CUTTING INDICATORS</a:t>
                      </a:r>
                      <a:endParaRPr lang="en-GB" sz="800" b="1" i="0" u="none" strike="noStrike">
                        <a:solidFill>
                          <a:srgbClr val="000000"/>
                        </a:solidFill>
                        <a:effectLst/>
                        <a:latin typeface="Calibri Light" panose="020F0302020204030204" pitchFamily="34" charset="0"/>
                      </a:endParaRPr>
                    </a:p>
                  </a:txBody>
                  <a:tcPr marL="0" marR="0" marT="0" marB="0" anchor="ctr">
                    <a:solidFill>
                      <a:schemeClr val="bg1">
                        <a:lumMod val="75000"/>
                      </a:schemeClr>
                    </a:solidFill>
                  </a:tcPr>
                </a:tc>
                <a:extLst>
                  <a:ext uri="{0D108BD9-81ED-4DB2-BD59-A6C34878D82A}">
                    <a16:rowId xmlns:a16="http://schemas.microsoft.com/office/drawing/2014/main" val="523100010"/>
                  </a:ext>
                </a:extLst>
              </a:tr>
              <a:tr h="42048">
                <a:tc>
                  <a:txBody>
                    <a:bodyPr/>
                    <a:lstStyle/>
                    <a:p>
                      <a:pPr algn="l" fontAlgn="ctr"/>
                      <a:r>
                        <a:rPr lang="en-GB" sz="800" b="0" i="0" u="none" strike="noStrike">
                          <a:solidFill>
                            <a:srgbClr val="000000"/>
                          </a:solidFill>
                          <a:effectLst/>
                          <a:latin typeface="Calibri" panose="020F0502020204030204" pitchFamily="34" charset="0"/>
                        </a:rPr>
                        <a:t>6a) Extent to which PROSPECTS interventions contribute to transformative approaches and solutions for youth, gender equality and people with disabilities</a:t>
                      </a:r>
                    </a:p>
                  </a:txBody>
                  <a:tcPr marL="0" marR="0" marT="0" marB="0" anchor="ctr"/>
                </a:tc>
                <a:extLst>
                  <a:ext uri="{0D108BD9-81ED-4DB2-BD59-A6C34878D82A}">
                    <a16:rowId xmlns:a16="http://schemas.microsoft.com/office/drawing/2014/main" val="2352756599"/>
                  </a:ext>
                </a:extLst>
              </a:tr>
              <a:tr h="63071">
                <a:tc>
                  <a:txBody>
                    <a:bodyPr/>
                    <a:lstStyle/>
                    <a:p>
                      <a:pPr algn="l" fontAlgn="ctr"/>
                      <a:r>
                        <a:rPr lang="en-GB" sz="800" b="0" i="0" u="none" strike="noStrike">
                          <a:solidFill>
                            <a:srgbClr val="000000"/>
                          </a:solidFill>
                          <a:effectLst/>
                          <a:latin typeface="Calibri" panose="020F0502020204030204" pitchFamily="34" charset="0"/>
                        </a:rPr>
                        <a:t>6b) Number and % of young people involved in:  I) voicing their recommendations, or ii) taking action in individual, or; collective - civic engagement initiatives, entrepreneurial action, advocacy opportunities, or;iii) providing inputs to agency specific or joint prospects programming decisions</a:t>
                      </a:r>
                    </a:p>
                  </a:txBody>
                  <a:tcPr marL="0" marR="0" marT="0" marB="0" anchor="ctr"/>
                </a:tc>
                <a:extLst>
                  <a:ext uri="{0D108BD9-81ED-4DB2-BD59-A6C34878D82A}">
                    <a16:rowId xmlns:a16="http://schemas.microsoft.com/office/drawing/2014/main" val="577322341"/>
                  </a:ext>
                </a:extLst>
              </a:tr>
              <a:tr h="42048">
                <a:tc>
                  <a:txBody>
                    <a:bodyPr/>
                    <a:lstStyle/>
                    <a:p>
                      <a:pPr algn="l" fontAlgn="ctr"/>
                      <a:r>
                        <a:rPr lang="en-GB" sz="800" b="0" i="0" u="none" strike="noStrike">
                          <a:solidFill>
                            <a:srgbClr val="000000"/>
                          </a:solidFill>
                          <a:effectLst/>
                          <a:latin typeface="Calibri" panose="020F0502020204030204" pitchFamily="34" charset="0"/>
                        </a:rPr>
                        <a:t>6c) Extent to which PROSPECTS interventions contribute to climate adaptation of FDPs and vulnerable HC members</a:t>
                      </a:r>
                    </a:p>
                  </a:txBody>
                  <a:tcPr marL="0" marR="0" marT="0" marB="0" anchor="ctr"/>
                </a:tc>
                <a:extLst>
                  <a:ext uri="{0D108BD9-81ED-4DB2-BD59-A6C34878D82A}">
                    <a16:rowId xmlns:a16="http://schemas.microsoft.com/office/drawing/2014/main" val="1294078519"/>
                  </a:ext>
                </a:extLst>
              </a:tr>
              <a:tr h="49881">
                <a:tc>
                  <a:txBody>
                    <a:bodyPr/>
                    <a:lstStyle/>
                    <a:p>
                      <a:pPr algn="l" fontAlgn="ctr"/>
                      <a:r>
                        <a:rPr lang="en-GB" sz="800" b="0" i="0" u="none" strike="noStrike">
                          <a:solidFill>
                            <a:srgbClr val="000000"/>
                          </a:solidFill>
                          <a:effectLst/>
                          <a:latin typeface="Calibri" panose="020F0502020204030204" pitchFamily="34" charset="0"/>
                        </a:rPr>
                        <a:t>6d) Number of institutions receiving technical assistance or capacity building to improve their services to FDPs and HCs</a:t>
                      </a:r>
                    </a:p>
                  </a:txBody>
                  <a:tcPr marL="0" marR="0" marT="0" marB="0" anchor="ctr"/>
                </a:tc>
                <a:extLst>
                  <a:ext uri="{0D108BD9-81ED-4DB2-BD59-A6C34878D82A}">
                    <a16:rowId xmlns:a16="http://schemas.microsoft.com/office/drawing/2014/main" val="3348385726"/>
                  </a:ext>
                </a:extLst>
              </a:tr>
              <a:tr h="49881">
                <a:tc>
                  <a:txBody>
                    <a:bodyPr/>
                    <a:lstStyle/>
                    <a:p>
                      <a:pPr algn="l" fontAlgn="ctr"/>
                      <a:r>
                        <a:rPr lang="en-GB" sz="800" b="0" i="0" u="none" strike="noStrike">
                          <a:solidFill>
                            <a:srgbClr val="000000"/>
                          </a:solidFill>
                          <a:effectLst/>
                          <a:latin typeface="Calibri" panose="020F0502020204030204" pitchFamily="34" charset="0"/>
                        </a:rPr>
                        <a:t>6e) Number of staff participating in capacity building or training sessions (all pillars) </a:t>
                      </a:r>
                    </a:p>
                  </a:txBody>
                  <a:tcPr marL="0" marR="0" marT="0" marB="0" anchor="ctr"/>
                </a:tc>
                <a:extLst>
                  <a:ext uri="{0D108BD9-81ED-4DB2-BD59-A6C34878D82A}">
                    <a16:rowId xmlns:a16="http://schemas.microsoft.com/office/drawing/2014/main" val="3368428338"/>
                  </a:ext>
                </a:extLst>
              </a:tr>
              <a:tr h="49881">
                <a:tc>
                  <a:txBody>
                    <a:bodyPr/>
                    <a:lstStyle/>
                    <a:p>
                      <a:pPr algn="l" fontAlgn="ctr"/>
                      <a:r>
                        <a:rPr lang="en-GB" sz="800" b="0" i="0" u="none" strike="noStrike">
                          <a:solidFill>
                            <a:srgbClr val="000000"/>
                          </a:solidFill>
                          <a:effectLst/>
                          <a:latin typeface="Calibri" panose="020F0502020204030204" pitchFamily="34" charset="0"/>
                        </a:rPr>
                        <a:t>6d) Number of platforms, management systems, and/or registration systems improved, updated and/or developed</a:t>
                      </a:r>
                    </a:p>
                  </a:txBody>
                  <a:tcPr marL="0" marR="0" marT="0" marB="0" anchor="ctr"/>
                </a:tc>
                <a:extLst>
                  <a:ext uri="{0D108BD9-81ED-4DB2-BD59-A6C34878D82A}">
                    <a16:rowId xmlns:a16="http://schemas.microsoft.com/office/drawing/2014/main" val="3363121759"/>
                  </a:ext>
                </a:extLst>
              </a:tr>
              <a:tr h="0">
                <a:tc>
                  <a:txBody>
                    <a:bodyPr/>
                    <a:lstStyle/>
                    <a:p>
                      <a:pPr algn="l" fontAlgn="ctr"/>
                      <a:r>
                        <a:rPr lang="en-GB" sz="800" b="0" i="0" u="none" strike="noStrike">
                          <a:solidFill>
                            <a:srgbClr val="000000"/>
                          </a:solidFill>
                          <a:effectLst/>
                          <a:latin typeface="Calibri" panose="020F0502020204030204" pitchFamily="34" charset="0"/>
                        </a:rPr>
                        <a:t>6e) Number &amp; percentage of total interventions classified as promoting/addressing gender equality as a key objective:                                Not targeted (score 0): the project has not been found to target gender equality</a:t>
                      </a:r>
                      <a:br>
                        <a:rPr lang="en-GB" sz="800" b="0" i="0" u="none" strike="noStrike">
                          <a:solidFill>
                            <a:srgbClr val="000000"/>
                          </a:solidFill>
                          <a:effectLst/>
                          <a:latin typeface="Calibri" panose="020F0502020204030204" pitchFamily="34" charset="0"/>
                        </a:rPr>
                      </a:br>
                      <a:r>
                        <a:rPr lang="en-GB" sz="800" b="0" i="0" u="none" strike="noStrike">
                          <a:solidFill>
                            <a:srgbClr val="000000"/>
                          </a:solidFill>
                          <a:effectLst/>
                          <a:latin typeface="Calibri" panose="020F0502020204030204" pitchFamily="34" charset="0"/>
                        </a:rPr>
                        <a:t>Significant (score 1): gender equality is an important and deliberate objective, but not the principal reason for undertaking the project.</a:t>
                      </a:r>
                      <a:br>
                        <a:rPr lang="en-GB" sz="800" b="0" i="0" u="none" strike="noStrike">
                          <a:solidFill>
                            <a:srgbClr val="000000"/>
                          </a:solidFill>
                          <a:effectLst/>
                          <a:latin typeface="Calibri" panose="020F0502020204030204" pitchFamily="34" charset="0"/>
                        </a:rPr>
                      </a:br>
                      <a:r>
                        <a:rPr lang="en-GB" sz="800" b="0" i="0" u="none" strike="noStrike">
                          <a:solidFill>
                            <a:srgbClr val="000000"/>
                          </a:solidFill>
                          <a:effectLst/>
                          <a:latin typeface="Calibri" panose="020F0502020204030204" pitchFamily="34" charset="0"/>
                        </a:rPr>
                        <a:t>Principal (score 2): gender equality is the main objective of the project and is fundamental to its design and expected results. The project would not have been undertaken without this gender equality objective.</a:t>
                      </a:r>
                      <a:br>
                        <a:rPr lang="en-GB" sz="800" b="0" i="0" u="none" strike="noStrike">
                          <a:solidFill>
                            <a:srgbClr val="000000"/>
                          </a:solidFill>
                          <a:effectLst/>
                          <a:latin typeface="Calibri" panose="020F0502020204030204" pitchFamily="34" charset="0"/>
                        </a:rPr>
                      </a:b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00855951"/>
                  </a:ext>
                </a:extLst>
              </a:tr>
              <a:tr h="49881">
                <a:tc>
                  <a:txBody>
                    <a:bodyPr/>
                    <a:lstStyle/>
                    <a:p>
                      <a:pPr algn="l" fontAlgn="ctr"/>
                      <a:r>
                        <a:rPr lang="en-GB" sz="800" b="0" i="0" u="none" strike="noStrike">
                          <a:solidFill>
                            <a:srgbClr val="000000"/>
                          </a:solidFill>
                          <a:effectLst/>
                          <a:latin typeface="Calibri" panose="020F0502020204030204" pitchFamily="34" charset="0"/>
                        </a:rPr>
                        <a:t>6h)  Number of FDPs and HCs using feedback and response mechanisms to voice concerns or recommendations to improve PROSPECTS programming</a:t>
                      </a:r>
                    </a:p>
                  </a:txBody>
                  <a:tcPr marL="0" marR="0" marT="0" marB="0" anchor="ctr"/>
                </a:tc>
                <a:extLst>
                  <a:ext uri="{0D108BD9-81ED-4DB2-BD59-A6C34878D82A}">
                    <a16:rowId xmlns:a16="http://schemas.microsoft.com/office/drawing/2014/main" val="2326724511"/>
                  </a:ext>
                </a:extLst>
              </a:tr>
              <a:tr h="49881">
                <a:tc>
                  <a:txBody>
                    <a:bodyPr/>
                    <a:lstStyle/>
                    <a:p>
                      <a:pPr algn="l" fontAlgn="ctr"/>
                      <a:r>
                        <a:rPr lang="en-GB" sz="800" b="0" i="0" u="none" strike="noStrike">
                          <a:solidFill>
                            <a:srgbClr val="000000"/>
                          </a:solidFill>
                          <a:effectLst/>
                          <a:latin typeface="Calibri" panose="020F0502020204030204" pitchFamily="34" charset="0"/>
                        </a:rPr>
                        <a:t>6i) Number of plans, strategies, measures, and/or policy recommendations created, enhanced and/or delivered to the government </a:t>
                      </a:r>
                    </a:p>
                  </a:txBody>
                  <a:tcPr marL="0" marR="0" marT="0" marB="0" anchor="ctr"/>
                </a:tc>
                <a:extLst>
                  <a:ext uri="{0D108BD9-81ED-4DB2-BD59-A6C34878D82A}">
                    <a16:rowId xmlns:a16="http://schemas.microsoft.com/office/drawing/2014/main" val="1116087858"/>
                  </a:ext>
                </a:extLst>
              </a:tr>
              <a:tr h="49881">
                <a:tc>
                  <a:txBody>
                    <a:bodyPr/>
                    <a:lstStyle/>
                    <a:p>
                      <a:pPr algn="l" fontAlgn="ctr"/>
                      <a:r>
                        <a:rPr lang="en-GB" sz="800" b="0" i="0" u="none" strike="noStrike" dirty="0">
                          <a:solidFill>
                            <a:srgbClr val="000000"/>
                          </a:solidFill>
                          <a:effectLst/>
                          <a:latin typeface="Calibri" panose="020F0502020204030204" pitchFamily="34" charset="0"/>
                        </a:rPr>
                        <a:t>6f) Number of analytics, reports or data collection efforts completed informing ongoing or pipeline operations and/or contributing to improved evidence and data on poverty, vulnerability, and displacement </a:t>
                      </a:r>
                    </a:p>
                  </a:txBody>
                  <a:tcPr marL="0" marR="0" marT="0" marB="0" anchor="ctr"/>
                </a:tc>
                <a:extLst>
                  <a:ext uri="{0D108BD9-81ED-4DB2-BD59-A6C34878D82A}">
                    <a16:rowId xmlns:a16="http://schemas.microsoft.com/office/drawing/2014/main" val="2667534407"/>
                  </a:ext>
                </a:extLst>
              </a:tr>
            </a:tbl>
          </a:graphicData>
        </a:graphic>
      </p:graphicFrame>
      <p:sp>
        <p:nvSpPr>
          <p:cNvPr id="5" name="TextBox 4">
            <a:extLst>
              <a:ext uri="{FF2B5EF4-FFF2-40B4-BE49-F238E27FC236}">
                <a16:creationId xmlns:a16="http://schemas.microsoft.com/office/drawing/2014/main" id="{1BE4E8BD-A177-BBBD-9195-DD4DCB0CFA3E}"/>
              </a:ext>
            </a:extLst>
          </p:cNvPr>
          <p:cNvSpPr txBox="1"/>
          <p:nvPr/>
        </p:nvSpPr>
        <p:spPr>
          <a:xfrm>
            <a:off x="4371943" y="481102"/>
            <a:ext cx="5494982" cy="215444"/>
          </a:xfrm>
          <a:prstGeom prst="rect">
            <a:avLst/>
          </a:prstGeom>
          <a:solidFill>
            <a:schemeClr val="bg1">
              <a:lumMod val="95000"/>
            </a:schemeClr>
          </a:solidFill>
        </p:spPr>
        <p:txBody>
          <a:bodyPr wrap="square" rtlCol="0">
            <a:spAutoFit/>
          </a:bodyPr>
          <a:lstStyle/>
          <a:p>
            <a:r>
              <a:rPr lang="es-ES" sz="800"/>
              <a:t>SET OF OVERALL INDICATOR  FOR PROSPECTS</a:t>
            </a:r>
          </a:p>
        </p:txBody>
      </p:sp>
      <p:sp>
        <p:nvSpPr>
          <p:cNvPr id="8" name="Rectangle 7">
            <a:extLst>
              <a:ext uri="{FF2B5EF4-FFF2-40B4-BE49-F238E27FC236}">
                <a16:creationId xmlns:a16="http://schemas.microsoft.com/office/drawing/2014/main" id="{8289C7D0-ADE9-CF32-A8A7-23289439235A}"/>
              </a:ext>
            </a:extLst>
          </p:cNvPr>
          <p:cNvSpPr/>
          <p:nvPr/>
        </p:nvSpPr>
        <p:spPr>
          <a:xfrm>
            <a:off x="-8946" y="19765"/>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a:latin typeface="Helvetica" pitchFamily="2" charset="0"/>
            </a:endParaRPr>
          </a:p>
        </p:txBody>
      </p:sp>
      <p:sp>
        <p:nvSpPr>
          <p:cNvPr id="9" name="TextBox 8">
            <a:extLst>
              <a:ext uri="{FF2B5EF4-FFF2-40B4-BE49-F238E27FC236}">
                <a16:creationId xmlns:a16="http://schemas.microsoft.com/office/drawing/2014/main" id="{4541AB7B-F7EA-46E7-0C48-CDE1C81A419E}"/>
              </a:ext>
            </a:extLst>
          </p:cNvPr>
          <p:cNvSpPr txBox="1"/>
          <p:nvPr/>
        </p:nvSpPr>
        <p:spPr>
          <a:xfrm>
            <a:off x="19185" y="93190"/>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JORDAN</a:t>
            </a: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365130791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284AE6BE317E7F4AB87A82F5BF0595E9" ma:contentTypeVersion="15" ma:contentTypeDescription="Crear nuevo documento." ma:contentTypeScope="" ma:versionID="c06fa7b1f94540b25065dd9b7d747950">
  <xsd:schema xmlns:xsd="http://www.w3.org/2001/XMLSchema" xmlns:xs="http://www.w3.org/2001/XMLSchema" xmlns:p="http://schemas.microsoft.com/office/2006/metadata/properties" xmlns:ns2="1dcf0a39-3f8a-4cec-a6dd-00a61b587fea" xmlns:ns3="1517839c-5273-4994-b450-744d4789b94a" targetNamespace="http://schemas.microsoft.com/office/2006/metadata/properties" ma:root="true" ma:fieldsID="ef3153c70565198fc1dd91b639fce543" ns2:_="" ns3:_="">
    <xsd:import namespace="1dcf0a39-3f8a-4cec-a6dd-00a61b587fea"/>
    <xsd:import namespace="1517839c-5273-4994-b450-744d4789b94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cf0a39-3f8a-4cec-a6dd-00a61b587f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Etiquetas de imagen" ma:readOnly="false" ma:fieldId="{5cf76f15-5ced-4ddc-b409-7134ff3c332f}" ma:taxonomyMulti="true" ma:sspId="8c8535de-971c-4b3f-9a4c-0511f7b4c7d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517839c-5273-4994-b450-744d4789b94a" elementFormDefault="qualified">
    <xsd:import namespace="http://schemas.microsoft.com/office/2006/documentManagement/types"/>
    <xsd:import namespace="http://schemas.microsoft.com/office/infopath/2007/PartnerControls"/>
    <xsd:element name="TaxCatchAll" ma:index="17" nillable="true" ma:displayName="Columna global de taxonomía" ma:hidden="true" ma:list="{dc14e232-f2a0-4305-8614-e97af7cc8323}" ma:internalName="TaxCatchAll" ma:showField="CatchAllData" ma:web="1517839c-5273-4994-b450-744d4789b94a">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dcf0a39-3f8a-4cec-a6dd-00a61b587fea">
      <Terms xmlns="http://schemas.microsoft.com/office/infopath/2007/PartnerControls"/>
    </lcf76f155ced4ddcb4097134ff3c332f>
    <TaxCatchAll xmlns="1517839c-5273-4994-b450-744d4789b94a" xsi:nil="true"/>
  </documentManagement>
</p:properties>
</file>

<file path=customXml/itemProps1.xml><?xml version="1.0" encoding="utf-8"?>
<ds:datastoreItem xmlns:ds="http://schemas.openxmlformats.org/officeDocument/2006/customXml" ds:itemID="{8FA4B6E8-1AAD-458F-981E-6DE848242B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cf0a39-3f8a-4cec-a6dd-00a61b587fea"/>
    <ds:schemaRef ds:uri="1517839c-5273-4994-b450-744d4789b9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C79BB4D-9246-4957-965E-795F7AB9B666}">
  <ds:schemaRefs>
    <ds:schemaRef ds:uri="http://schemas.microsoft.com/sharepoint/v3/contenttype/forms"/>
  </ds:schemaRefs>
</ds:datastoreItem>
</file>

<file path=customXml/itemProps3.xml><?xml version="1.0" encoding="utf-8"?>
<ds:datastoreItem xmlns:ds="http://schemas.openxmlformats.org/officeDocument/2006/customXml" ds:itemID="{4FFE2618-19AB-4B73-A4AA-0BA62BB9243D}">
  <ds:schemaRefs>
    <ds:schemaRef ds:uri="1517839c-5273-4994-b450-744d4789b94a"/>
    <ds:schemaRef ds:uri="1dcf0a39-3f8a-4cec-a6dd-00a61b587fe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18</TotalTime>
  <Words>9085</Words>
  <Application>Microsoft Office PowerPoint</Application>
  <PresentationFormat>Custom</PresentationFormat>
  <Paragraphs>628</Paragraphs>
  <Slides>16</Slides>
  <Notes>13</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7" baseType="lpstr">
      <vt:lpstr>Aptos</vt:lpstr>
      <vt:lpstr>Aptos Display</vt:lpstr>
      <vt:lpstr>Arial</vt:lpstr>
      <vt:lpstr>Arial Black</vt:lpstr>
      <vt:lpstr>Calibri</vt:lpstr>
      <vt:lpstr>Calibri Light</vt:lpstr>
      <vt:lpstr>Helvetica</vt:lpstr>
      <vt:lpstr>Poppins</vt:lpstr>
      <vt:lpstr>Verdana</vt:lpstr>
      <vt:lpstr>Office Theme</vt:lpstr>
      <vt:lpstr>think-cell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 vaca</dc:creator>
  <cp:lastModifiedBy>Eduard Bonet Porqueras</cp:lastModifiedBy>
  <cp:revision>2</cp:revision>
  <dcterms:created xsi:type="dcterms:W3CDTF">2024-09-27T11:41:10Z</dcterms:created>
  <dcterms:modified xsi:type="dcterms:W3CDTF">2026-09-11T16:30:56Z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0x010100284AE6BE317E7F4AB87A82F5BF0595E9</vt:lpwstr>
  </property>
  <property fmtid="{D5CDD505-2E9C-101B-9397-08002B2CF9AE}" pid="3" name="MediaServiceImageTags">
    <vt:lpwstr/>
  </property>
</Properties>
</file>