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0"/>
  </p:notesMasterIdLst>
  <p:sldIdLst>
    <p:sldId id="308" r:id="rId5"/>
    <p:sldId id="371" r:id="rId6"/>
    <p:sldId id="338" r:id="rId7"/>
    <p:sldId id="328" r:id="rId8"/>
    <p:sldId id="348" r:id="rId9"/>
    <p:sldId id="370" r:id="rId10"/>
    <p:sldId id="368" r:id="rId11"/>
    <p:sldId id="369" r:id="rId12"/>
    <p:sldId id="367" r:id="rId13"/>
    <p:sldId id="360" r:id="rId14"/>
    <p:sldId id="351" r:id="rId15"/>
    <p:sldId id="372" r:id="rId16"/>
    <p:sldId id="373" r:id="rId17"/>
    <p:sldId id="355" r:id="rId18"/>
    <p:sldId id="374" r:id="rId19"/>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2F53"/>
    <a:srgbClr val="FF9300"/>
    <a:srgbClr val="942093"/>
    <a:srgbClr val="15A6EA"/>
    <a:srgbClr val="E7EBED"/>
    <a:srgbClr val="FF7E79"/>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E83C08-BC3B-4E96-AD08-61636F7D1FEC}" v="62" dt="2026-03-27T14:32:38.9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30" autoAdjust="0"/>
    <p:restoredTop sz="94660"/>
  </p:normalViewPr>
  <p:slideViewPr>
    <p:cSldViewPr snapToGrid="0">
      <p:cViewPr varScale="1">
        <p:scale>
          <a:sx n="101" d="100"/>
          <a:sy n="101" d="100"/>
        </p:scale>
        <p:origin x="186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undo custSel addSld delSld modSld">
      <pc:chgData name="Salvador Bustamante" userId="b0a77ce9-78cd-442a-a257-3dfcbf858786" providerId="ADAL" clId="{3AB60523-C112-47DC-ADFD-1F92767CFFDE}" dt="2026-03-27T14:33:39.798" v="193" actId="20577"/>
      <pc:docMkLst>
        <pc:docMk/>
      </pc:docMkLst>
      <pc:sldChg chg="addSp delSp modSp mod">
        <pc:chgData name="Salvador Bustamante" userId="b0a77ce9-78cd-442a-a257-3dfcbf858786" providerId="ADAL" clId="{3AB60523-C112-47DC-ADFD-1F92767CFFDE}" dt="2026-03-27T14:33:06.033" v="161" actId="20577"/>
        <pc:sldMkLst>
          <pc:docMk/>
          <pc:sldMk cId="2738037497" sldId="351"/>
        </pc:sldMkLst>
        <pc:graphicFrameChg chg="add del mod modGraphic">
          <ac:chgData name="Salvador Bustamante" userId="b0a77ce9-78cd-442a-a257-3dfcbf858786" providerId="ADAL" clId="{3AB60523-C112-47DC-ADFD-1F92767CFFDE}" dt="2026-03-27T14:33:06.033" v="161" actId="20577"/>
          <ac:graphicFrameMkLst>
            <pc:docMk/>
            <pc:sldMk cId="2738037497" sldId="351"/>
            <ac:graphicFrameMk id="5" creationId="{BFDDA851-2C15-2803-B314-6DD5D618E605}"/>
          </ac:graphicFrameMkLst>
        </pc:graphicFrameChg>
      </pc:sldChg>
      <pc:sldChg chg="addSp delSp modSp mod delAnim">
        <pc:chgData name="Salvador Bustamante" userId="b0a77ce9-78cd-442a-a257-3dfcbf858786" providerId="ADAL" clId="{3AB60523-C112-47DC-ADFD-1F92767CFFDE}" dt="2026-03-27T14:18:36.872" v="90" actId="20577"/>
        <pc:sldMkLst>
          <pc:docMk/>
          <pc:sldMk cId="3438427792" sldId="370"/>
        </pc:sldMkLst>
        <pc:spChg chg="mod">
          <ac:chgData name="Salvador Bustamante" userId="b0a77ce9-78cd-442a-a257-3dfcbf858786" providerId="ADAL" clId="{3AB60523-C112-47DC-ADFD-1F92767CFFDE}" dt="2026-03-27T14:18:36.872" v="90" actId="20577"/>
          <ac:spMkLst>
            <pc:docMk/>
            <pc:sldMk cId="3438427792" sldId="370"/>
            <ac:spMk id="21" creationId="{1AD078E9-670D-1721-6030-9279CCF8500B}"/>
          </ac:spMkLst>
        </pc:spChg>
        <pc:spChg chg="add mod">
          <ac:chgData name="Salvador Bustamante" userId="b0a77ce9-78cd-442a-a257-3dfcbf858786" providerId="ADAL" clId="{3AB60523-C112-47DC-ADFD-1F92767CFFDE}" dt="2026-03-26T16:57:09.189" v="19" actId="1076"/>
          <ac:spMkLst>
            <pc:docMk/>
            <pc:sldMk cId="3438427792" sldId="370"/>
            <ac:spMk id="24" creationId="{0C2B751A-56DF-F626-F585-B018F721B0C1}"/>
          </ac:spMkLst>
        </pc:spChg>
        <pc:spChg chg="mod">
          <ac:chgData name="Salvador Bustamante" userId="b0a77ce9-78cd-442a-a257-3dfcbf858786" providerId="ADAL" clId="{3AB60523-C112-47DC-ADFD-1F92767CFFDE}" dt="2026-03-26T16:59:02.844" v="46" actId="20577"/>
          <ac:spMkLst>
            <pc:docMk/>
            <pc:sldMk cId="3438427792" sldId="370"/>
            <ac:spMk id="37" creationId="{3F48216D-EA8C-DAF2-0F8C-E0218CFD1098}"/>
          </ac:spMkLst>
        </pc:spChg>
        <pc:spChg chg="add mod">
          <ac:chgData name="Salvador Bustamante" userId="b0a77ce9-78cd-442a-a257-3dfcbf858786" providerId="ADAL" clId="{3AB60523-C112-47DC-ADFD-1F92767CFFDE}" dt="2026-03-26T16:58:40.398" v="42" actId="1076"/>
          <ac:spMkLst>
            <pc:docMk/>
            <pc:sldMk cId="3438427792" sldId="370"/>
            <ac:spMk id="38" creationId="{44D030B4-349F-F534-FAB6-2B1CEE74E303}"/>
          </ac:spMkLst>
        </pc:spChg>
        <pc:spChg chg="mod">
          <ac:chgData name="Salvador Bustamante" userId="b0a77ce9-78cd-442a-a257-3dfcbf858786" providerId="ADAL" clId="{3AB60523-C112-47DC-ADFD-1F92767CFFDE}" dt="2026-03-26T16:59:48.412" v="71" actId="1076"/>
          <ac:spMkLst>
            <pc:docMk/>
            <pc:sldMk cId="3438427792" sldId="370"/>
            <ac:spMk id="39" creationId="{C15451C3-57A6-B8BD-EB25-7267FFB10BAA}"/>
          </ac:spMkLst>
        </pc:spChg>
        <pc:spChg chg="mod">
          <ac:chgData name="Salvador Bustamante" userId="b0a77ce9-78cd-442a-a257-3dfcbf858786" providerId="ADAL" clId="{3AB60523-C112-47DC-ADFD-1F92767CFFDE}" dt="2026-03-26T16:59:58.106" v="75" actId="1076"/>
          <ac:spMkLst>
            <pc:docMk/>
            <pc:sldMk cId="3438427792" sldId="370"/>
            <ac:spMk id="41" creationId="{DEB10E86-1750-6AB8-7871-9AF2370D214D}"/>
          </ac:spMkLst>
        </pc:spChg>
        <pc:spChg chg="mod">
          <ac:chgData name="Salvador Bustamante" userId="b0a77ce9-78cd-442a-a257-3dfcbf858786" providerId="ADAL" clId="{3AB60523-C112-47DC-ADFD-1F92767CFFDE}" dt="2026-03-26T17:00:13.852" v="80" actId="122"/>
          <ac:spMkLst>
            <pc:docMk/>
            <pc:sldMk cId="3438427792" sldId="370"/>
            <ac:spMk id="46" creationId="{F1D570E3-B5F0-F943-26A5-DAE920956549}"/>
          </ac:spMkLst>
        </pc:spChg>
        <pc:spChg chg="mod">
          <ac:chgData name="Salvador Bustamante" userId="b0a77ce9-78cd-442a-a257-3dfcbf858786" providerId="ADAL" clId="{3AB60523-C112-47DC-ADFD-1F92767CFFDE}" dt="2026-03-26T16:57:00.141" v="18" actId="20577"/>
          <ac:spMkLst>
            <pc:docMk/>
            <pc:sldMk cId="3438427792" sldId="370"/>
            <ac:spMk id="467" creationId="{B21F8D96-4A9B-BF97-52F2-4200B12B2566}"/>
          </ac:spMkLst>
        </pc:spChg>
        <pc:spChg chg="mod">
          <ac:chgData name="Salvador Bustamante" userId="b0a77ce9-78cd-442a-a257-3dfcbf858786" providerId="ADAL" clId="{3AB60523-C112-47DC-ADFD-1F92767CFFDE}" dt="2026-03-26T16:57:12.239" v="23" actId="20577"/>
          <ac:spMkLst>
            <pc:docMk/>
            <pc:sldMk cId="3438427792" sldId="370"/>
            <ac:spMk id="473" creationId="{4E503009-8F16-2F43-75D2-1AB6EC0B15FF}"/>
          </ac:spMkLst>
        </pc:spChg>
        <pc:spChg chg="del">
          <ac:chgData name="Salvador Bustamante" userId="b0a77ce9-78cd-442a-a257-3dfcbf858786" providerId="ADAL" clId="{3AB60523-C112-47DC-ADFD-1F92767CFFDE}" dt="2026-03-26T16:56:30.862" v="13" actId="478"/>
          <ac:spMkLst>
            <pc:docMk/>
            <pc:sldMk cId="3438427792" sldId="370"/>
            <ac:spMk id="485" creationId="{0C9FD770-84AC-A9CE-996C-2DC7B9AD07E3}"/>
          </ac:spMkLst>
        </pc:spChg>
        <pc:spChg chg="mod">
          <ac:chgData name="Salvador Bustamante" userId="b0a77ce9-78cd-442a-a257-3dfcbf858786" providerId="ADAL" clId="{3AB60523-C112-47DC-ADFD-1F92767CFFDE}" dt="2026-03-26T16:57:40.019" v="32" actId="20577"/>
          <ac:spMkLst>
            <pc:docMk/>
            <pc:sldMk cId="3438427792" sldId="370"/>
            <ac:spMk id="488" creationId="{FE82B553-A43C-D7B1-5156-D3CCB08E27CA}"/>
          </ac:spMkLst>
        </pc:spChg>
        <pc:spChg chg="mod">
          <ac:chgData name="Salvador Bustamante" userId="b0a77ce9-78cd-442a-a257-3dfcbf858786" providerId="ADAL" clId="{3AB60523-C112-47DC-ADFD-1F92767CFFDE}" dt="2026-03-26T16:58:08.803" v="38"/>
          <ac:spMkLst>
            <pc:docMk/>
            <pc:sldMk cId="3438427792" sldId="370"/>
            <ac:spMk id="491" creationId="{2B4457A0-7680-93F7-890F-D94DFF773423}"/>
          </ac:spMkLst>
        </pc:spChg>
      </pc:sldChg>
      <pc:sldChg chg="modSp mod">
        <pc:chgData name="Salvador Bustamante" userId="b0a77ce9-78cd-442a-a257-3dfcbf858786" providerId="ADAL" clId="{3AB60523-C112-47DC-ADFD-1F92767CFFDE}" dt="2026-03-27T14:33:22.750" v="177" actId="20577"/>
        <pc:sldMkLst>
          <pc:docMk/>
          <pc:sldMk cId="81031372" sldId="372"/>
        </pc:sldMkLst>
        <pc:graphicFrameChg chg="modGraphic">
          <ac:chgData name="Salvador Bustamante" userId="b0a77ce9-78cd-442a-a257-3dfcbf858786" providerId="ADAL" clId="{3AB60523-C112-47DC-ADFD-1F92767CFFDE}" dt="2026-03-27T14:33:22.750" v="177" actId="20577"/>
          <ac:graphicFrameMkLst>
            <pc:docMk/>
            <pc:sldMk cId="81031372" sldId="372"/>
            <ac:graphicFrameMk id="5" creationId="{4588AE69-EE43-D167-DB1B-BA4483D23607}"/>
          </ac:graphicFrameMkLst>
        </pc:graphicFrameChg>
      </pc:sldChg>
      <pc:sldChg chg="modSp mod">
        <pc:chgData name="Salvador Bustamante" userId="b0a77ce9-78cd-442a-a257-3dfcbf858786" providerId="ADAL" clId="{3AB60523-C112-47DC-ADFD-1F92767CFFDE}" dt="2026-03-27T14:33:39.798" v="193" actId="20577"/>
        <pc:sldMkLst>
          <pc:docMk/>
          <pc:sldMk cId="2377478956" sldId="373"/>
        </pc:sldMkLst>
        <pc:graphicFrameChg chg="modGraphic">
          <ac:chgData name="Salvador Bustamante" userId="b0a77ce9-78cd-442a-a257-3dfcbf858786" providerId="ADAL" clId="{3AB60523-C112-47DC-ADFD-1F92767CFFDE}" dt="2026-03-27T14:33:39.798" v="193" actId="20577"/>
          <ac:graphicFrameMkLst>
            <pc:docMk/>
            <pc:sldMk cId="2377478956" sldId="373"/>
            <ac:graphicFrameMk id="5" creationId="{75076531-1E13-162D-9EF5-ADB1CAA7C011}"/>
          </ac:graphicFrameMkLst>
        </pc:graphicFrameChg>
      </pc:sldChg>
      <pc:sldChg chg="add del">
        <pc:chgData name="Salvador Bustamante" userId="b0a77ce9-78cd-442a-a257-3dfcbf858786" providerId="ADAL" clId="{3AB60523-C112-47DC-ADFD-1F92767CFFDE}" dt="2026-03-27T14:32:31.939" v="139" actId="2890"/>
        <pc:sldMkLst>
          <pc:docMk/>
          <pc:sldMk cId="3558062798" sldId="37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76654-69B9-F44F-250C-D17D2B4E7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66D70-CB87-6778-4EEB-F503C5BD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2828B9-F8B6-C0DF-8662-E2BCE49E6345}"/>
              </a:ext>
            </a:extLst>
          </p:cNvPr>
          <p:cNvSpPr>
            <a:spLocks noGrp="1"/>
          </p:cNvSpPr>
          <p:nvPr>
            <p:ph type="body" idx="1"/>
          </p:nvPr>
        </p:nvSpPr>
        <p:spPr/>
        <p:txBody>
          <a:bodyPr/>
          <a:lstStyle/>
          <a:p>
            <a:endParaRPr lang="en-FR" dirty="0"/>
          </a:p>
        </p:txBody>
      </p:sp>
      <p:sp>
        <p:nvSpPr>
          <p:cNvPr id="4" name="Slide Number Placeholder 3">
            <a:extLst>
              <a:ext uri="{FF2B5EF4-FFF2-40B4-BE49-F238E27FC236}">
                <a16:creationId xmlns:a16="http://schemas.microsoft.com/office/drawing/2014/main" id="{F623E3D1-63E3-C68E-0A67-73AA08D4926E}"/>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4104507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9A9AE-E65B-280E-81E9-A5F40DBC6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8A19C-AB8D-9216-F5F5-1A1936849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F57532-7454-9C45-15A6-46FA8F2676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049DF0E2-C98F-CA61-507D-742DC5407C7E}"/>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1836785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11</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51DCD-521F-589A-B470-5BA5E60D45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FDB8C8-BDB0-B75B-2D26-8264E998F0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A42498-B214-91F8-3DF3-1025162E84E4}"/>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33AED0CD-55A6-945D-00FD-026F156A555E}"/>
              </a:ext>
            </a:extLst>
          </p:cNvPr>
          <p:cNvSpPr>
            <a:spLocks noGrp="1"/>
          </p:cNvSpPr>
          <p:nvPr>
            <p:ph type="sldNum" sz="quarter" idx="5"/>
          </p:nvPr>
        </p:nvSpPr>
        <p:spPr/>
        <p:txBody>
          <a:bodyPr/>
          <a:lstStyle/>
          <a:p>
            <a:fld id="{667DE062-5D5C-D348-9DA3-5CD67579FA16}" type="slidenum">
              <a:rPr lang="fr-FR" smtClean="0"/>
              <a:t>12</a:t>
            </a:fld>
            <a:endParaRPr lang="fr-FR"/>
          </a:p>
        </p:txBody>
      </p:sp>
    </p:spTree>
    <p:extLst>
      <p:ext uri="{BB962C8B-B14F-4D97-AF65-F5344CB8AC3E}">
        <p14:creationId xmlns:p14="http://schemas.microsoft.com/office/powerpoint/2010/main" val="1872995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A5160-F824-A018-12CE-A80F07D85E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0CF272-55FE-084B-F3BE-435E29C914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943C05-EB7A-81A4-28B9-6B1EE1F6EA31}"/>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BAFD5269-B446-CF7E-63AE-04A6C7D35815}"/>
              </a:ext>
            </a:extLst>
          </p:cNvPr>
          <p:cNvSpPr>
            <a:spLocks noGrp="1"/>
          </p:cNvSpPr>
          <p:nvPr>
            <p:ph type="sldNum" sz="quarter" idx="5"/>
          </p:nvPr>
        </p:nvSpPr>
        <p:spPr/>
        <p:txBody>
          <a:bodyPr/>
          <a:lstStyle/>
          <a:p>
            <a:fld id="{667DE062-5D5C-D348-9DA3-5CD67579FA16}" type="slidenum">
              <a:rPr lang="fr-FR" smtClean="0"/>
              <a:t>13</a:t>
            </a:fld>
            <a:endParaRPr lang="fr-FR"/>
          </a:p>
        </p:txBody>
      </p:sp>
    </p:spTree>
    <p:extLst>
      <p:ext uri="{BB962C8B-B14F-4D97-AF65-F5344CB8AC3E}">
        <p14:creationId xmlns:p14="http://schemas.microsoft.com/office/powerpoint/2010/main" val="3322125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448FD-4EFB-F221-26A0-98A979F13B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90B42-C7F1-76C7-0B5B-DE8357BFE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83AF1-453A-FC18-125C-4AEFD5246F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33C617A-4419-DB39-AC9B-E0A8E3CA3F1D}"/>
              </a:ext>
            </a:extLst>
          </p:cNvPr>
          <p:cNvSpPr>
            <a:spLocks noGrp="1"/>
          </p:cNvSpPr>
          <p:nvPr>
            <p:ph type="sldNum" sz="quarter" idx="5"/>
          </p:nvPr>
        </p:nvSpPr>
        <p:spPr/>
        <p:txBody>
          <a:bodyPr/>
          <a:lstStyle/>
          <a:p>
            <a:fld id="{9830F69C-19E8-A548-AC3B-E1ED0C5C8A9F}" type="slidenum">
              <a:rPr lang="en-FR" smtClean="0"/>
              <a:t>14</a:t>
            </a:fld>
            <a:endParaRPr lang="en-FR"/>
          </a:p>
        </p:txBody>
      </p:sp>
    </p:spTree>
    <p:extLst>
      <p:ext uri="{BB962C8B-B14F-4D97-AF65-F5344CB8AC3E}">
        <p14:creationId xmlns:p14="http://schemas.microsoft.com/office/powerpoint/2010/main" val="3436526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F2F30-9ABB-EE4D-B14C-324A7DCE5B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1EC44C-51F5-279E-8EEC-FE50A7FA0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2D8221-9A95-104A-DF98-04FA7126940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8A9AD9D-9796-05E6-CD93-47818B65FEC4}"/>
              </a:ext>
            </a:extLst>
          </p:cNvPr>
          <p:cNvSpPr>
            <a:spLocks noGrp="1"/>
          </p:cNvSpPr>
          <p:nvPr>
            <p:ph type="sldNum" sz="quarter" idx="5"/>
          </p:nvPr>
        </p:nvSpPr>
        <p:spPr/>
        <p:txBody>
          <a:bodyPr/>
          <a:lstStyle/>
          <a:p>
            <a:fld id="{9830F69C-19E8-A548-AC3B-E1ED0C5C8A9F}" type="slidenum">
              <a:rPr lang="en-FR" smtClean="0"/>
              <a:t>15</a:t>
            </a:fld>
            <a:endParaRPr lang="en-FR"/>
          </a:p>
        </p:txBody>
      </p:sp>
    </p:spTree>
    <p:extLst>
      <p:ext uri="{BB962C8B-B14F-4D97-AF65-F5344CB8AC3E}">
        <p14:creationId xmlns:p14="http://schemas.microsoft.com/office/powerpoint/2010/main" val="331675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4.sv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9" name="Picture 8" descr="A child in a white head scarf holding a blue backpack&#10;&#10;AI-generated content may be incorrect.">
            <a:extLst>
              <a:ext uri="{FF2B5EF4-FFF2-40B4-BE49-F238E27FC236}">
                <a16:creationId xmlns:a16="http://schemas.microsoft.com/office/drawing/2014/main" id="{B7AAA092-AEFF-C1EF-EFFA-7DECDF517E64}"/>
              </a:ext>
            </a:extLst>
          </p:cNvPr>
          <p:cNvPicPr>
            <a:picLocks noChangeAspect="1"/>
          </p:cNvPicPr>
          <p:nvPr/>
        </p:nvPicPr>
        <p:blipFill>
          <a:blip r:embed="rId2"/>
          <a:stretch>
            <a:fillRect/>
          </a:stretch>
        </p:blipFill>
        <p:spPr>
          <a:xfrm>
            <a:off x="0" y="0"/>
            <a:ext cx="9907588" cy="6605059"/>
          </a:xfrm>
          <a:prstGeom prst="rect">
            <a:avLst/>
          </a:prstGeom>
        </p:spPr>
      </p:pic>
      <p:sp>
        <p:nvSpPr>
          <p:cNvPr id="2" name="Rectangle 1">
            <a:extLst>
              <a:ext uri="{FF2B5EF4-FFF2-40B4-BE49-F238E27FC236}">
                <a16:creationId xmlns:a16="http://schemas.microsoft.com/office/drawing/2014/main" id="{8CBB7934-A945-D3DB-367A-288B94A9063E}"/>
              </a:ext>
            </a:extLst>
          </p:cNvPr>
          <p:cNvSpPr/>
          <p:nvPr/>
        </p:nvSpPr>
        <p:spPr>
          <a:xfrm>
            <a:off x="-22098" y="1316"/>
            <a:ext cx="332276" cy="6839222"/>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1" name="TextBox 10">
            <a:extLst>
              <a:ext uri="{FF2B5EF4-FFF2-40B4-BE49-F238E27FC236}">
                <a16:creationId xmlns:a16="http://schemas.microsoft.com/office/drawing/2014/main" id="{0D5D20B7-0D03-A5DA-0A98-D3468F162B93}"/>
              </a:ext>
            </a:extLst>
          </p:cNvPr>
          <p:cNvSpPr txBox="1"/>
          <p:nvPr/>
        </p:nvSpPr>
        <p:spPr>
          <a:xfrm>
            <a:off x="310178" y="264727"/>
            <a:ext cx="9607919" cy="430887"/>
          </a:xfrm>
          <a:prstGeom prst="rect">
            <a:avLst/>
          </a:prstGeom>
          <a:solidFill>
            <a:srgbClr val="15A6EA"/>
          </a:solidFill>
        </p:spPr>
        <p:txBody>
          <a:bodyPr wrap="square" lIns="24860" tIns="0" rIns="24860" bIns="0" rtlCol="0">
            <a:spAutoFit/>
          </a:bodyPr>
          <a:lstStyle/>
          <a:p>
            <a:r>
              <a:rPr lang="en-GB" sz="2800">
                <a:solidFill>
                  <a:schemeClr val="bg1"/>
                </a:solidFill>
              </a:rPr>
              <a:t>PROSPECTS 2.0. </a:t>
            </a:r>
          </a:p>
        </p:txBody>
      </p:sp>
      <p:sp>
        <p:nvSpPr>
          <p:cNvPr id="5" name="TextBox 4">
            <a:extLst>
              <a:ext uri="{FF2B5EF4-FFF2-40B4-BE49-F238E27FC236}">
                <a16:creationId xmlns:a16="http://schemas.microsoft.com/office/drawing/2014/main" id="{C2308A35-6B3F-5C8A-C0B8-DF82EE30A830}"/>
              </a:ext>
            </a:extLst>
          </p:cNvPr>
          <p:cNvSpPr txBox="1"/>
          <p:nvPr/>
        </p:nvSpPr>
        <p:spPr>
          <a:xfrm>
            <a:off x="1355594" y="6657246"/>
            <a:ext cx="7942190" cy="169277"/>
          </a:xfrm>
          <a:prstGeom prst="rect">
            <a:avLst/>
          </a:prstGeom>
          <a:noFill/>
        </p:spPr>
        <p:txBody>
          <a:bodyPr wrap="square" lIns="24860" tIns="0" rIns="24860" bIns="0" rtlCol="0">
            <a:spAutoFit/>
          </a:bodyPr>
          <a:lstStyle/>
          <a:p>
            <a:pPr algn="ctr"/>
            <a:r>
              <a:rPr lang="en-GB" sz="1100" dirty="0"/>
              <a:t>ITERATIVE EVALUATION – IRAQ CO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121995" y="-152155"/>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1A94F94-BDF1-8CCF-9095-7663DFBE2859}"/>
              </a:ext>
            </a:extLst>
          </p:cNvPr>
          <p:cNvSpPr txBox="1"/>
          <p:nvPr/>
        </p:nvSpPr>
        <p:spPr>
          <a:xfrm>
            <a:off x="2978853" y="264726"/>
            <a:ext cx="5833754" cy="430887"/>
          </a:xfrm>
          <a:prstGeom prst="rect">
            <a:avLst/>
          </a:prstGeom>
          <a:solidFill>
            <a:schemeClr val="accent5">
              <a:lumMod val="75000"/>
            </a:schemeClr>
          </a:solidFill>
        </p:spPr>
        <p:txBody>
          <a:bodyPr wrap="square" lIns="24860" tIns="0" rIns="24860" bIns="0" rtlCol="0">
            <a:spAutoFit/>
          </a:bodyPr>
          <a:lstStyle/>
          <a:p>
            <a:r>
              <a:rPr lang="en-GB" sz="2800">
                <a:solidFill>
                  <a:schemeClr val="bg1"/>
                </a:solidFill>
              </a:rPr>
              <a:t>INTEGRATED RESULTS FRAMEWORK</a:t>
            </a:r>
          </a:p>
        </p:txBody>
      </p:sp>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CA9ED1A6-DFA8-9CC3-66D3-3CF967B43AB9}"/>
              </a:ext>
            </a:extLst>
          </p:cNvPr>
          <p:cNvSpPr/>
          <p:nvPr/>
        </p:nvSpPr>
        <p:spPr>
          <a:xfrm>
            <a:off x="268607" y="1484438"/>
            <a:ext cx="4000182" cy="4570960"/>
          </a:xfrm>
          <a:prstGeom prst="rect">
            <a:avLst/>
          </a:prstGeom>
          <a:gradFill>
            <a:gsLst>
              <a:gs pos="0">
                <a:schemeClr val="accent1">
                  <a:lumMod val="5000"/>
                  <a:lumOff val="95000"/>
                </a:schemeClr>
              </a:gs>
              <a:gs pos="91000">
                <a:schemeClr val="bg1">
                  <a:lumMod val="85000"/>
                </a:schemeClr>
              </a:gs>
              <a:gs pos="100000">
                <a:schemeClr val="bg1">
                  <a:lumMod val="9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B2DFB39-DE2C-BC72-C7C7-6AB5AADD5E2B}"/>
              </a:ext>
            </a:extLst>
          </p:cNvPr>
          <p:cNvSpPr/>
          <p:nvPr/>
        </p:nvSpPr>
        <p:spPr>
          <a:xfrm>
            <a:off x="5692291" y="1245936"/>
            <a:ext cx="3454997" cy="3829168"/>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270554" y="1053551"/>
            <a:ext cx="3998235" cy="430887"/>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Key Challenges Identified in the Iteration 1: October 2024 - February 2025</a:t>
            </a:r>
          </a:p>
        </p:txBody>
      </p:sp>
      <p:sp>
        <p:nvSpPr>
          <p:cNvPr id="7" name="TextBox 6">
            <a:extLst>
              <a:ext uri="{FF2B5EF4-FFF2-40B4-BE49-F238E27FC236}">
                <a16:creationId xmlns:a16="http://schemas.microsoft.com/office/drawing/2014/main" id="{98E9B234-B2C1-BD8F-3FA6-8C544775F59B}"/>
              </a:ext>
            </a:extLst>
          </p:cNvPr>
          <p:cNvSpPr txBox="1"/>
          <p:nvPr/>
        </p:nvSpPr>
        <p:spPr>
          <a:xfrm>
            <a:off x="463340" y="1812367"/>
            <a:ext cx="3408224"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a:latin typeface="Helvetica" panose="020B0604020202020204" pitchFamily="34" charset="0"/>
                <a:ea typeface="Aptos" panose="020B0004020202020204" pitchFamily="34" charset="0"/>
                <a:cs typeface="Helvetica" panose="020B0604020202020204" pitchFamily="34" charset="0"/>
              </a:rPr>
              <a:t>s”</a:t>
            </a:r>
            <a:endParaRPr lang="en-US" sz="1100" i="1">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601428" y="4860489"/>
            <a:ext cx="3179056" cy="1107996"/>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a:t>
            </a:r>
            <a:r>
              <a:rPr lang="en-US" sz="1100" i="1" kern="10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r>
              <a:rPr lang="en-GB" sz="1100" i="1" kern="100">
                <a:effectLst/>
                <a:latin typeface="Helvetica" panose="020B0604020202020204" pitchFamily="34" charset="0"/>
                <a:ea typeface="Aptos" panose="020B0004020202020204" pitchFamily="34" charset="0"/>
                <a:cs typeface="Helvetica" panose="020B0604020202020204" pitchFamily="34" charset="0"/>
              </a:rPr>
              <a:t>”</a:t>
            </a:r>
            <a:endParaRPr lang="en-US" sz="1100" i="1">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611942" y="4310054"/>
            <a:ext cx="3111021" cy="430887"/>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GB" sz="1100" i="1" kern="10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399507" y="3421066"/>
            <a:ext cx="3408225"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463340" y="2701355"/>
            <a:ext cx="3408224"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a:t>
            </a:r>
            <a:r>
              <a:rPr lang="en-GB" sz="1100" b="1" i="1" kern="100">
                <a:latin typeface="Helvetica" panose="020B0604020202020204" pitchFamily="34" charset="0"/>
                <a:ea typeface="Aptos" panose="020B0004020202020204" pitchFamily="34" charset="0"/>
                <a:cs typeface="Helvetica" panose="020B0604020202020204" pitchFamily="34" charset="0"/>
              </a:rPr>
              <a:t>L</a:t>
            </a:r>
            <a:r>
              <a:rPr lang="en-GB" sz="1100" b="1" i="1" kern="10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19784" y="333350"/>
            <a:ext cx="8030533" cy="629403"/>
          </a:xfrm>
          <a:prstGeom prst="rect">
            <a:avLst/>
          </a:prstGeom>
          <a:noFill/>
        </p:spPr>
        <p:txBody>
          <a:bodyPr wrap="square">
            <a:spAutoFit/>
          </a:bodyPr>
          <a:lstStyle/>
          <a:p>
            <a:pPr lvl="0">
              <a:lnSpc>
                <a:spcPct val="107000"/>
              </a:lnSpc>
            </a:pPr>
            <a:r>
              <a:rPr lang="en-GB" sz="1100" b="1" kern="10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2.0</a:t>
            </a:r>
            <a:r>
              <a:rPr lang="en-GB" sz="1100" kern="10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p>
          <a:p>
            <a:pPr lvl="0">
              <a:lnSpc>
                <a:spcPct val="107000"/>
              </a:lnSpc>
            </a:pPr>
            <a:r>
              <a:rPr lang="en-GB" sz="1100" b="1" kern="100">
                <a:latin typeface="Helvetica" panose="020B0604020202020204" pitchFamily="34" charset="0"/>
                <a:ea typeface="Aptos" panose="020B0004020202020204" pitchFamily="34" charset="0"/>
                <a:cs typeface="Helvetica" panose="020B0604020202020204" pitchFamily="34" charset="0"/>
              </a:rPr>
              <a:t>Tools</a:t>
            </a:r>
            <a:r>
              <a:rPr lang="en-GB" sz="1100" kern="100">
                <a:latin typeface="Helvetica" panose="020B0604020202020204" pitchFamily="34" charset="0"/>
                <a:ea typeface="Aptos" panose="020B0004020202020204" pitchFamily="34" charset="0"/>
                <a:cs typeface="Helvetica" panose="020B0604020202020204" pitchFamily="34" charset="0"/>
              </a:rPr>
              <a:t> such as the global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Theory of Change (</a:t>
            </a:r>
            <a:r>
              <a:rPr lang="en-GB" sz="1100" kern="100" err="1">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ToC</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US" sz="1100" kern="100">
                <a:latin typeface="Helvetica" panose="020B0604020202020204" pitchFamily="34" charset="0"/>
                <a:ea typeface="Aptos" panose="020B0004020202020204" pitchFamily="34" charset="0"/>
                <a:cs typeface="Helvetica" panose="020B0604020202020204" pitchFamily="34" charset="0"/>
              </a:rPr>
              <a:t>have been customized, and the elements defined in the MACP such as the </a:t>
            </a:r>
            <a:r>
              <a:rPr lang="en-US"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Program Portfolio</a:t>
            </a:r>
            <a:r>
              <a:rPr lang="en-GB" sz="1100" kern="100">
                <a:latin typeface="Helvetica" panose="020B0604020202020204" pitchFamily="34" charset="0"/>
                <a:ea typeface="Aptos" panose="020B0004020202020204" pitchFamily="34" charset="0"/>
                <a:cs typeface="Helvetica" panose="020B0604020202020204" pitchFamily="34" charset="0"/>
              </a:rPr>
              <a:t> are complemented by the milestones of the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Matrix</a:t>
            </a:r>
            <a:r>
              <a:rPr lang="en-GB" sz="1100" kern="100">
                <a:latin typeface="Helvetica" panose="020B0604020202020204" pitchFamily="34" charset="0"/>
                <a:ea typeface="Aptos" panose="020B0004020202020204" pitchFamily="34" charset="0"/>
                <a:cs typeface="Helvetica" panose="020B0604020202020204" pitchFamily="34" charset="0"/>
              </a:rPr>
              <a:t> and by the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multi-annual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indicators</a:t>
            </a:r>
            <a:r>
              <a:rPr lang="en-GB" sz="1100" kern="100">
                <a:latin typeface="Helvetica" panose="020B0604020202020204" pitchFamily="34" charset="0"/>
                <a:ea typeface="Aptos" panose="020B0004020202020204" pitchFamily="34" charset="0"/>
                <a:cs typeface="Helvetica" panose="020B0604020202020204" pitchFamily="34" charset="0"/>
              </a:rPr>
              <a:t>.</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5983541" y="1371763"/>
            <a:ext cx="2872576" cy="810478"/>
          </a:xfrm>
          <a:prstGeom prst="rect">
            <a:avLst/>
          </a:prstGeom>
          <a:noFill/>
        </p:spPr>
        <p:txBody>
          <a:bodyPr wrap="square" lIns="91440" tIns="45720" rIns="91440" bIns="45720" anchor="t">
            <a:spAutoFit/>
          </a:bodyPr>
          <a:lstStyle/>
          <a:p>
            <a:pPr>
              <a:lnSpc>
                <a:spcPct val="107000"/>
              </a:lnSpc>
            </a:pPr>
            <a:r>
              <a:rPr lang="en-GB" sz="1100" kern="100">
                <a:effectLst/>
                <a:latin typeface="Helvetica"/>
                <a:ea typeface="Aptos" panose="020B0004020202020204" pitchFamily="34" charset="0"/>
                <a:cs typeface="Helvetica"/>
              </a:rPr>
              <a:t>These </a:t>
            </a:r>
            <a:r>
              <a:rPr lang="en-GB" sz="1100" kern="100">
                <a:latin typeface="Helvetica"/>
                <a:ea typeface="Aptos" panose="020B0004020202020204" pitchFamily="34" charset="0"/>
                <a:cs typeface="Helvetica"/>
              </a:rPr>
              <a:t>4 </a:t>
            </a:r>
            <a:r>
              <a:rPr lang="en-GB" sz="1100" kern="100">
                <a:solidFill>
                  <a:schemeClr val="bg1"/>
                </a:solidFill>
                <a:effectLst/>
                <a:highlight>
                  <a:srgbClr val="15A6EA"/>
                </a:highlight>
                <a:latin typeface="Helvetica"/>
                <a:ea typeface="Aptos" panose="020B0004020202020204" pitchFamily="34" charset="0"/>
                <a:cs typeface="Helvetica"/>
              </a:rPr>
              <a:t>elements</a:t>
            </a:r>
            <a:r>
              <a:rPr lang="en-GB" sz="1100" kern="100">
                <a:effectLst/>
                <a:latin typeface="Helvetica"/>
                <a:ea typeface="Aptos" panose="020B0004020202020204" pitchFamily="34" charset="0"/>
                <a:cs typeface="Helvetica"/>
              </a:rPr>
              <a:t> complement each other; having a </a:t>
            </a:r>
            <a:r>
              <a:rPr lang="en-GB" sz="1100" b="1" kern="100">
                <a:effectLst/>
                <a:latin typeface="Helvetica"/>
                <a:ea typeface="Aptos" panose="020B0004020202020204" pitchFamily="34" charset="0"/>
                <a:cs typeface="Helvetica"/>
              </a:rPr>
              <a:t>common</a:t>
            </a:r>
            <a:r>
              <a:rPr lang="en-GB" sz="1100" kern="100">
                <a:effectLst/>
                <a:latin typeface="Helvetica"/>
                <a:ea typeface="Aptos" panose="020B0004020202020204" pitchFamily="34" charset="0"/>
                <a:cs typeface="Helvetica"/>
              </a:rPr>
              <a:t> </a:t>
            </a:r>
            <a:r>
              <a:rPr lang="en-GB" sz="1100" b="1" kern="100">
                <a:effectLst/>
                <a:latin typeface="Helvetica"/>
                <a:ea typeface="Aptos" panose="020B0004020202020204" pitchFamily="34" charset="0"/>
                <a:cs typeface="Helvetica"/>
              </a:rPr>
              <a:t>interface</a:t>
            </a:r>
            <a:r>
              <a:rPr lang="en-GB" sz="1100" kern="100">
                <a:effectLst/>
                <a:latin typeface="Helvetica"/>
                <a:ea typeface="Aptos" panose="020B0004020202020204" pitchFamily="34" charset="0"/>
                <a:cs typeface="Helvetica"/>
              </a:rPr>
              <a:t> to see how all of them interact and interlink with each other was missing. </a:t>
            </a:r>
            <a:endParaRPr lang="en-FR" sz="1100" kern="100">
              <a:effectLst/>
              <a:latin typeface="Helvetica"/>
              <a:ea typeface="Aptos" panose="020B0004020202020204" pitchFamily="34" charset="0"/>
              <a:cs typeface="Helvetica"/>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5983541" y="2576513"/>
            <a:ext cx="2819771" cy="98488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a:effectLst/>
                <a:latin typeface="Helvetica" panose="020B0604020202020204" pitchFamily="34" charset="0"/>
                <a:ea typeface="Aptos" panose="020B0004020202020204" pitchFamily="34" charset="0"/>
                <a:cs typeface="Helvetica" panose="020B0604020202020204" pitchFamily="34" charset="0"/>
              </a:rPr>
              <a:t> identified in its first iteration this gap and proposes an </a:t>
            </a:r>
            <a:r>
              <a:rPr lang="en-GB" sz="1100" kern="100">
                <a:solidFill>
                  <a:schemeClr val="bg1"/>
                </a:solidFill>
                <a:effectLst/>
                <a:highlight>
                  <a:srgbClr val="012F53"/>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5983541" y="3942760"/>
            <a:ext cx="3263401" cy="991682"/>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a:latin typeface="Helvetica" panose="020B0604020202020204" pitchFamily="34" charset="0"/>
                <a:ea typeface="Aptos" panose="020B0004020202020204" pitchFamily="34" charset="0"/>
                <a:cs typeface="Helvetica" panose="020B0604020202020204" pitchFamily="34" charset="0"/>
              </a:rPr>
              <a:t>logic</a:t>
            </a:r>
            <a:r>
              <a:rPr lang="en-GB" sz="1100" kern="10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a:latin typeface="Helvetica" panose="020B0604020202020204" pitchFamily="34" charset="0"/>
                <a:ea typeface="Aptos" panose="020B0004020202020204" pitchFamily="34" charset="0"/>
                <a:cs typeface="Helvetica" panose="020B0604020202020204" pitchFamily="34" charset="0"/>
              </a:rPr>
              <a:t>report</a:t>
            </a:r>
            <a:r>
              <a:rPr lang="en-GB" sz="1100" kern="100">
                <a:latin typeface="Helvetica" panose="020B0604020202020204" pitchFamily="34" charset="0"/>
                <a:ea typeface="Aptos" panose="020B0004020202020204" pitchFamily="34" charset="0"/>
                <a:cs typeface="Helvetica" panose="020B0604020202020204" pitchFamily="34" charset="0"/>
              </a:rPr>
              <a:t> on progress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5692291" y="1053551"/>
            <a:ext cx="345499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  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23" name="Freeform 22">
            <a:extLst>
              <a:ext uri="{FF2B5EF4-FFF2-40B4-BE49-F238E27FC236}">
                <a16:creationId xmlns:a16="http://schemas.microsoft.com/office/drawing/2014/main" id="{5439F630-EE22-A4D2-73EC-97B5480A3CB8}"/>
              </a:ext>
            </a:extLst>
          </p:cNvPr>
          <p:cNvSpPr/>
          <p:nvPr/>
        </p:nvSpPr>
        <p:spPr>
          <a:xfrm rot="20552346">
            <a:off x="6768343" y="2129582"/>
            <a:ext cx="159159" cy="48191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a:extLst>
              <a:ext uri="{FF2B5EF4-FFF2-40B4-BE49-F238E27FC236}">
                <a16:creationId xmlns:a16="http://schemas.microsoft.com/office/drawing/2014/main" id="{D1862D56-3C90-DDE4-3F66-9BFB903AA8C9}"/>
              </a:ext>
            </a:extLst>
          </p:cNvPr>
          <p:cNvSpPr/>
          <p:nvPr/>
        </p:nvSpPr>
        <p:spPr>
          <a:xfrm rot="835159" flipH="1">
            <a:off x="7060480" y="3402751"/>
            <a:ext cx="254330" cy="60071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2B29EF2-90AE-E066-60CB-3E242950399A}"/>
              </a:ext>
            </a:extLst>
          </p:cNvPr>
          <p:cNvSpPr txBox="1"/>
          <p:nvPr/>
        </p:nvSpPr>
        <p:spPr>
          <a:xfrm>
            <a:off x="463340" y="1453138"/>
            <a:ext cx="3408224" cy="261610"/>
          </a:xfrm>
          <a:prstGeom prst="rect">
            <a:avLst/>
          </a:prstGeom>
          <a:noFill/>
        </p:spPr>
        <p:txBody>
          <a:bodyPr wrap="square">
            <a:spAutoFit/>
          </a:bodyPr>
          <a:lstStyle/>
          <a:p>
            <a:pPr algn="ctr"/>
            <a:r>
              <a:rPr lang="en-GB" sz="1100" kern="100">
                <a:latin typeface="Helvetica" panose="020B0604020202020204" pitchFamily="34" charset="0"/>
                <a:ea typeface="Aptos" panose="020B0004020202020204" pitchFamily="34" charset="0"/>
                <a:cs typeface="Helvetica" panose="020B0604020202020204" pitchFamily="34" charset="0"/>
              </a:rPr>
              <a:t>(In the course of fieldwork in</a:t>
            </a:r>
            <a:r>
              <a:rPr lang="en-GB" sz="1100" kern="100">
                <a:effectLst/>
                <a:latin typeface="Helvetica" panose="020B0604020202020204" pitchFamily="34" charset="0"/>
                <a:ea typeface="Aptos" panose="020B0004020202020204" pitchFamily="34" charset="0"/>
                <a:cs typeface="Helvetica" panose="020B0604020202020204" pitchFamily="34" charset="0"/>
              </a:rPr>
              <a:t> Ugand</a:t>
            </a:r>
            <a:r>
              <a:rPr lang="en-GB" sz="1100" kern="100">
                <a:latin typeface="Helvetica" panose="020B0604020202020204" pitchFamily="34" charset="0"/>
                <a:ea typeface="Aptos" panose="020B0004020202020204" pitchFamily="34" charset="0"/>
                <a:cs typeface="Helvetica" panose="020B0604020202020204" pitchFamily="34" charset="0"/>
              </a:rPr>
              <a:t>a and Kenya)</a:t>
            </a:r>
            <a:endParaRPr lang="en-US" sz="1100">
              <a:latin typeface="Helvetica" panose="020B0604020202020204" pitchFamily="34" charset="0"/>
              <a:cs typeface="Helvetica" panose="020B0604020202020204" pitchFamily="34" charset="0"/>
            </a:endParaRPr>
          </a:p>
        </p:txBody>
      </p:sp>
      <p:sp>
        <p:nvSpPr>
          <p:cNvPr id="14" name="Freeform 13">
            <a:extLst>
              <a:ext uri="{FF2B5EF4-FFF2-40B4-BE49-F238E27FC236}">
                <a16:creationId xmlns:a16="http://schemas.microsoft.com/office/drawing/2014/main" id="{A923E07D-3D0D-8C26-53D4-ACFBBFA74906}"/>
              </a:ext>
            </a:extLst>
          </p:cNvPr>
          <p:cNvSpPr/>
          <p:nvPr/>
        </p:nvSpPr>
        <p:spPr>
          <a:xfrm rot="15874910" flipH="1">
            <a:off x="4934834" y="1282465"/>
            <a:ext cx="124987" cy="111774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46096459-BACD-45B2-EC53-9D893A450098}"/>
              </a:ext>
            </a:extLst>
          </p:cNvPr>
          <p:cNvSpPr txBox="1"/>
          <p:nvPr/>
        </p:nvSpPr>
        <p:spPr>
          <a:xfrm>
            <a:off x="288407" y="6067995"/>
            <a:ext cx="4331719" cy="769441"/>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t>These points were deemed relevant to all the countries by the PROSPECTS UNICEF Coordination team, PROSPECTS multilateral partners focal points at HQ (and country level in the iteration 1 countries), and the PROSPECTS Netherlands partner. </a:t>
            </a:r>
          </a:p>
        </p:txBody>
      </p:sp>
      <p:sp>
        <p:nvSpPr>
          <p:cNvPr id="27" name="TextBox 26">
            <a:extLst>
              <a:ext uri="{FF2B5EF4-FFF2-40B4-BE49-F238E27FC236}">
                <a16:creationId xmlns:a16="http://schemas.microsoft.com/office/drawing/2014/main" id="{5A15C687-F7E8-6319-1CE5-002F39994C50}"/>
              </a:ext>
            </a:extLst>
          </p:cNvPr>
          <p:cNvSpPr txBox="1"/>
          <p:nvPr/>
        </p:nvSpPr>
        <p:spPr>
          <a:xfrm>
            <a:off x="5559605" y="5056687"/>
            <a:ext cx="4000182" cy="1785104"/>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solidFill>
                  <a:schemeClr val="bg1"/>
                </a:solidFill>
                <a:highlight>
                  <a:srgbClr val="000000"/>
                </a:highlight>
              </a:rPr>
              <a:t>This solution has been very well received</a:t>
            </a:r>
            <a:r>
              <a:rPr lang="en-GB"/>
              <a:t>, like the “missing piece”, by PROSPECTS UNICEF </a:t>
            </a:r>
            <a:r>
              <a:rPr lang="en-GB">
                <a:solidFill>
                  <a:schemeClr val="bg1"/>
                </a:solidFill>
                <a:highlight>
                  <a:srgbClr val="000000"/>
                </a:highlight>
              </a:rPr>
              <a:t>Coordination team</a:t>
            </a:r>
            <a:r>
              <a:rPr lang="en-GB"/>
              <a:t>, by the two </a:t>
            </a:r>
            <a:r>
              <a:rPr lang="en-GB">
                <a:solidFill>
                  <a:schemeClr val="bg1"/>
                </a:solidFill>
                <a:highlight>
                  <a:srgbClr val="000000"/>
                </a:highlight>
              </a:rPr>
              <a:t>CO</a:t>
            </a:r>
            <a:r>
              <a:rPr lang="en-GB"/>
              <a:t> visited during the first iteration (Uganda and Kenya), and by PROSPECTS </a:t>
            </a:r>
            <a:r>
              <a:rPr lang="en-GB">
                <a:solidFill>
                  <a:schemeClr val="bg1"/>
                </a:solidFill>
                <a:highlight>
                  <a:srgbClr val="000000"/>
                </a:highlight>
              </a:rPr>
              <a:t>multilateral partners</a:t>
            </a:r>
            <a:r>
              <a:rPr lang="en-GB"/>
              <a:t> focal points at headquarters, and country level, including the PROSPECTS </a:t>
            </a:r>
            <a:r>
              <a:rPr lang="en-GB">
                <a:solidFill>
                  <a:schemeClr val="bg1"/>
                </a:solidFill>
                <a:highlight>
                  <a:srgbClr val="000000"/>
                </a:highlight>
              </a:rPr>
              <a:t>Netherlands partner. </a:t>
            </a:r>
          </a:p>
          <a:p>
            <a:pPr algn="l"/>
            <a:r>
              <a:rPr lang="en-GB"/>
              <a:t>The Uganda country team has used this tool for the UNICEF country team meeting and shared it with the PROSPECTS multilateral partners (ILO, UNHCR, WB, IF) to facilitate coordination.</a:t>
            </a:r>
          </a:p>
        </p:txBody>
      </p:sp>
    </p:spTree>
    <p:extLst>
      <p:ext uri="{BB962C8B-B14F-4D97-AF65-F5344CB8AC3E}">
        <p14:creationId xmlns:p14="http://schemas.microsoft.com/office/powerpoint/2010/main" val="224850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applied this colour code to the PROSPECTS pillars for the Integrated Framework:</a:t>
            </a:r>
            <a:endParaRPr lang="en-US" sz="1100" b="0"/>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a:solidFill>
                  <a:schemeClr val="bg1"/>
                </a:solidFill>
                <a:effectLst/>
                <a:latin typeface="Poppins" pitchFamily="2" charset="77"/>
                <a:ea typeface="Calibri" panose="020F0502020204030204" pitchFamily="34" charset="0"/>
                <a:cs typeface="Arial" panose="020B0604020202020204" pitchFamily="34" charset="0"/>
              </a:rPr>
              <a:t> </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a:p>
            <a:r>
              <a:rPr lang="en-US" sz="700" b="1">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1547" name="Picture 1546">
            <a:extLst>
              <a:ext uri="{FF2B5EF4-FFF2-40B4-BE49-F238E27FC236}">
                <a16:creationId xmlns:a16="http://schemas.microsoft.com/office/drawing/2014/main" id="{25D72BFE-7224-29A0-5B47-CE8F3F3B1E80}"/>
              </a:ext>
            </a:extLst>
          </p:cNvPr>
          <p:cNvPicPr>
            <a:picLocks noChangeAspect="1"/>
          </p:cNvPicPr>
          <p:nvPr/>
        </p:nvPicPr>
        <p:blipFill>
          <a:blip r:embed="rId2"/>
          <a:stretch>
            <a:fillRect/>
          </a:stretch>
        </p:blipFill>
        <p:spPr>
          <a:xfrm>
            <a:off x="3158144" y="1284920"/>
            <a:ext cx="6438014" cy="4412175"/>
          </a:xfrm>
          <a:prstGeom prst="rect">
            <a:avLst/>
          </a:prstGeom>
        </p:spPr>
      </p:pic>
      <p:sp>
        <p:nvSpPr>
          <p:cNvPr id="1460" name="Rectangle 1459">
            <a:extLst>
              <a:ext uri="{FF2B5EF4-FFF2-40B4-BE49-F238E27FC236}">
                <a16:creationId xmlns:a16="http://schemas.microsoft.com/office/drawing/2014/main" id="{6285F04A-269F-453E-D47B-4A0F29377DE7}"/>
              </a:ext>
            </a:extLst>
          </p:cNvPr>
          <p:cNvSpPr/>
          <p:nvPr/>
        </p:nvSpPr>
        <p:spPr>
          <a:xfrm>
            <a:off x="289654" y="-83899"/>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0" y="-407707"/>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459912"/>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Programme portfolio</a:t>
            </a:r>
            <a:endParaRPr lang="en-FR" sz="1000" kern="10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Global</a:t>
            </a:r>
            <a:endParaRPr lang="en-FR" sz="1000" kern="10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Policy Matrix</a:t>
            </a:r>
            <a:endParaRPr lang="en-FR" sz="1000" kern="10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1830389" cy="7835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719285" y="2658459"/>
            <a:ext cx="1363617" cy="158362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a:off x="2735512" y="4272766"/>
            <a:ext cx="782844" cy="18678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p:cNvCxnSpPr>
          <p:nvPr/>
        </p:nvCxnSpPr>
        <p:spPr>
          <a:xfrm flipV="1">
            <a:off x="2588016" y="5053236"/>
            <a:ext cx="2467765" cy="77269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A44935C8-6A3A-DA44-B82F-9BDA6EA4E128}"/>
              </a:ext>
            </a:extLst>
          </p:cNvPr>
          <p:cNvSpPr txBox="1"/>
          <p:nvPr/>
        </p:nvSpPr>
        <p:spPr>
          <a:xfrm>
            <a:off x="2583600" y="402239"/>
            <a:ext cx="6015870" cy="267061"/>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placed the 4 </a:t>
            </a:r>
            <a:r>
              <a:rPr lang="en-GB" sz="1100" b="0">
                <a:solidFill>
                  <a:schemeClr val="bg1"/>
                </a:solidFill>
                <a:highlight>
                  <a:srgbClr val="009EDC"/>
                </a:highlight>
              </a:rPr>
              <a:t>elements</a:t>
            </a:r>
            <a:r>
              <a:rPr lang="en-GB" sz="1100" b="0"/>
              <a:t> in one page:</a:t>
            </a:r>
            <a:endParaRPr lang="en-US" sz="1100" b="0"/>
          </a:p>
        </p:txBody>
      </p: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4777339" y="349088"/>
            <a:ext cx="1936749" cy="369332"/>
          </a:xfrm>
          <a:prstGeom prst="rect">
            <a:avLst/>
          </a:prstGeom>
          <a:noFill/>
        </p:spPr>
        <p:txBody>
          <a:bodyPr wrap="none" rtlCol="0">
            <a:spAutoFit/>
          </a:bodyPr>
          <a:lstStyle/>
          <a:p>
            <a:r>
              <a:rPr lang="en-US">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US" sz="2800">
                <a:solidFill>
                  <a:schemeClr val="bg1"/>
                </a:solidFill>
              </a:rPr>
              <a:t>Please turn to </a:t>
            </a:r>
            <a:r>
              <a:rPr lang="en-US" sz="2800">
                <a:solidFill>
                  <a:schemeClr val="bg1"/>
                </a:solidFill>
                <a:highlight>
                  <a:srgbClr val="012F53"/>
                </a:highlight>
              </a:rPr>
              <a:t>presentation</a:t>
            </a:r>
            <a:r>
              <a:rPr lang="en-US" sz="280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US" sz="2000">
                <a:solidFill>
                  <a:schemeClr val="tx1">
                    <a:lumMod val="50000"/>
                    <a:lumOff val="50000"/>
                  </a:schemeClr>
                </a:solidFill>
              </a:rPr>
              <a:t>Click in the presentation icon</a:t>
            </a:r>
          </a:p>
          <a:p>
            <a:r>
              <a:rPr lang="en-US" sz="2000">
                <a:solidFill>
                  <a:schemeClr val="tx1">
                    <a:lumMod val="50000"/>
                    <a:lumOff val="50000"/>
                  </a:schemeClr>
                </a:solidFill>
              </a:rPr>
              <a:t>so the elements appear progressively</a:t>
            </a:r>
          </a:p>
        </p:txBody>
      </p:sp>
      <p:sp>
        <p:nvSpPr>
          <p:cNvPr id="31" name="TextBox 30">
            <a:extLst>
              <a:ext uri="{FF2B5EF4-FFF2-40B4-BE49-F238E27FC236}">
                <a16:creationId xmlns:a16="http://schemas.microsoft.com/office/drawing/2014/main" id="{2AFD1C03-5813-AF1F-C361-15A3B4DE962B}"/>
              </a:ext>
            </a:extLst>
          </p:cNvPr>
          <p:cNvSpPr txBox="1"/>
          <p:nvPr/>
        </p:nvSpPr>
        <p:spPr>
          <a:xfrm>
            <a:off x="4854201" y="4090177"/>
            <a:ext cx="3495173" cy="738664"/>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a:t>
            </a:r>
            <a:r>
              <a:rPr lang="en-US" sz="1050" b="1" kern="100">
                <a:latin typeface="Helvetica" pitchFamily="2" charset="0"/>
                <a:cs typeface="Times New Roman" panose="02020603050405020304" pitchFamily="18" charset="0"/>
              </a:rPr>
              <a:t> </a:t>
            </a:r>
            <a:r>
              <a:rPr lang="en-US" sz="1050" kern="100">
                <a:latin typeface="Helvetica" pitchFamily="2" charset="0"/>
                <a:cs typeface="Times New Roman" panose="02020603050405020304" pitchFamily="18" charset="0"/>
              </a:rPr>
              <a:t>all groups of </a:t>
            </a:r>
            <a:r>
              <a:rPr lang="en-US" sz="1050" b="1" kern="100">
                <a:latin typeface="Helvetica" pitchFamily="2" charset="0"/>
                <a:cs typeface="Times New Roman" panose="02020603050405020304" pitchFamily="18" charset="0"/>
              </a:rPr>
              <a:t>actions</a:t>
            </a:r>
            <a:r>
              <a:rPr lang="en-US" sz="1050" kern="100">
                <a:latin typeface="Helvetica" pitchFamily="2" charset="0"/>
                <a:cs typeface="Times New Roman" panose="02020603050405020304" pitchFamily="18" charset="0"/>
              </a:rPr>
              <a:t>/</a:t>
            </a:r>
            <a:r>
              <a:rPr lang="en-US" sz="1050" b="1" kern="100">
                <a:latin typeface="Helvetica" pitchFamily="2" charset="0"/>
                <a:cs typeface="Times New Roman" panose="02020603050405020304" pitchFamily="18" charset="0"/>
              </a:rPr>
              <a:t>interventions</a:t>
            </a:r>
            <a:r>
              <a:rPr lang="en-US" sz="1050" kern="100">
                <a:latin typeface="Helvetica" pitchFamily="2" charset="0"/>
                <a:cs typeface="Times New Roman" panose="02020603050405020304" pitchFamily="18" charset="0"/>
              </a:rPr>
              <a:t> considered in the MACP 2024-2027 that aim at supporting and contributing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where the MACP 2024-2027 </a:t>
            </a:r>
            <a:r>
              <a:rPr lang="en-US" sz="1050" b="1" kern="100">
                <a:latin typeface="Helvetica" pitchFamily="2" charset="0"/>
                <a:cs typeface="Times New Roman" panose="02020603050405020304" pitchFamily="18" charset="0"/>
              </a:rPr>
              <a:t>mid-term outcome indicators </a:t>
            </a:r>
            <a:r>
              <a:rPr lang="en-US" sz="1050" kern="10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relevant </a:t>
            </a:r>
            <a:r>
              <a:rPr lang="en-US" sz="1050" b="1" kern="100">
                <a:latin typeface="Helvetica" pitchFamily="2" charset="0"/>
                <a:cs typeface="Times New Roman" panose="02020603050405020304" pitchFamily="18" charset="0"/>
              </a:rPr>
              <a:t>policy matrix </a:t>
            </a:r>
            <a:r>
              <a:rPr lang="en-US" sz="1050" kern="10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54201" y="3420838"/>
            <a:ext cx="3548407"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short-term outcomes</a:t>
            </a:r>
            <a:r>
              <a:rPr lang="en-US" sz="1050" kern="100">
                <a:latin typeface="Helvetica" pitchFamily="2" charset="0"/>
                <a:cs typeface="Times New Roman" panose="02020603050405020304" pitchFamily="18" charset="0"/>
              </a:rPr>
              <a:t> (X.X) </a:t>
            </a:r>
            <a:r>
              <a:rPr lang="en-US" sz="1050" b="1" kern="100">
                <a:latin typeface="Helvetica" pitchFamily="2" charset="0"/>
                <a:cs typeface="Times New Roman" panose="02020603050405020304" pitchFamily="18" charset="0"/>
              </a:rPr>
              <a:t>, and mid-term outcomes </a:t>
            </a:r>
            <a:r>
              <a:rPr lang="en-US" sz="1050" kern="10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999760" y="1540205"/>
            <a:ext cx="3362395" cy="400110"/>
          </a:xfrm>
          <a:prstGeom prst="rect">
            <a:avLst/>
          </a:prstGeom>
          <a:noFill/>
        </p:spPr>
        <p:txBody>
          <a:bodyPr wrap="none" rtlCol="0">
            <a:spAutoFit/>
          </a:bodyPr>
          <a:lstStyle/>
          <a:p>
            <a:r>
              <a:rPr lang="en-US" sz="2000">
                <a:solidFill>
                  <a:schemeClr val="tx1">
                    <a:lumMod val="50000"/>
                    <a:lumOff val="50000"/>
                  </a:schemeClr>
                </a:solidFill>
              </a:rPr>
              <a:t>You will find the framework...</a:t>
            </a:r>
          </a:p>
        </p:txBody>
      </p:sp>
      <p:sp>
        <p:nvSpPr>
          <p:cNvPr id="47" name="TextBox 46">
            <a:extLst>
              <a:ext uri="{FF2B5EF4-FFF2-40B4-BE49-F238E27FC236}">
                <a16:creationId xmlns:a16="http://schemas.microsoft.com/office/drawing/2014/main" id="{88D624BC-03CA-FC3D-E474-8A3FE01CB057}"/>
              </a:ext>
            </a:extLst>
          </p:cNvPr>
          <p:cNvSpPr txBox="1"/>
          <p:nvPr/>
        </p:nvSpPr>
        <p:spPr>
          <a:xfrm>
            <a:off x="4518729" y="1868975"/>
            <a:ext cx="2588081" cy="400110"/>
          </a:xfrm>
          <a:prstGeom prst="rect">
            <a:avLst/>
          </a:prstGeom>
          <a:noFill/>
        </p:spPr>
        <p:txBody>
          <a:bodyPr wrap="none" rtlCol="0">
            <a:spAutoFit/>
          </a:bodyPr>
          <a:lstStyle/>
          <a:p>
            <a:r>
              <a:rPr lang="en-US" sz="200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54201" y="2859262"/>
            <a:ext cx="3548407"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outcomes and inter-mediate impact </a:t>
            </a:r>
            <a:r>
              <a:rPr lang="en-US" sz="1050" kern="100">
                <a:latin typeface="Helvetica" pitchFamily="2" charset="0"/>
                <a:cs typeface="Times New Roman" panose="02020603050405020304" pitchFamily="18" charset="0"/>
              </a:rPr>
              <a:t>as per the Global Theory of Change  </a:t>
            </a:r>
          </a:p>
        </p:txBody>
      </p:sp>
      <p:cxnSp>
        <p:nvCxnSpPr>
          <p:cNvPr id="41" name="Straight Arrow Connector 40">
            <a:extLst>
              <a:ext uri="{FF2B5EF4-FFF2-40B4-BE49-F238E27FC236}">
                <a16:creationId xmlns:a16="http://schemas.microsoft.com/office/drawing/2014/main" id="{555EB6C2-1C3A-4975-7437-7B05AF178EF3}"/>
              </a:ext>
            </a:extLst>
          </p:cNvPr>
          <p:cNvCxnSpPr>
            <a:cxnSpLocks/>
          </p:cNvCxnSpPr>
          <p:nvPr/>
        </p:nvCxnSpPr>
        <p:spPr>
          <a:xfrm>
            <a:off x="3242884" y="1642819"/>
            <a:ext cx="399617" cy="181216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F3CB811E-0ECD-7726-0F79-1189839A5C6C}"/>
              </a:ext>
            </a:extLst>
          </p:cNvPr>
          <p:cNvPicPr>
            <a:picLocks noChangeAspect="1"/>
          </p:cNvPicPr>
          <p:nvPr/>
        </p:nvPicPr>
        <p:blipFill>
          <a:blip r:embed="rId6"/>
          <a:stretch>
            <a:fillRect/>
          </a:stretch>
        </p:blipFill>
        <p:spPr>
          <a:xfrm>
            <a:off x="654606" y="1377388"/>
            <a:ext cx="2596387" cy="1779386"/>
          </a:xfrm>
          <a:prstGeom prst="rect">
            <a:avLst/>
          </a:prstGeom>
        </p:spPr>
      </p:pic>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F071B-5F3E-BF2C-083A-3BE23BE1E5D6}"/>
            </a:ext>
          </a:extLst>
        </p:cNvPr>
        <p:cNvGrpSpPr/>
        <p:nvPr/>
      </p:nvGrpSpPr>
      <p:grpSpPr>
        <a:xfrm>
          <a:off x="0" y="0"/>
          <a:ext cx="0" cy="0"/>
          <a:chOff x="0" y="0"/>
          <a:chExt cx="0" cy="0"/>
        </a:xfrm>
      </p:grpSpPr>
      <p:cxnSp>
        <p:nvCxnSpPr>
          <p:cNvPr id="477" name="Elbow Connector 73">
            <a:extLst>
              <a:ext uri="{FF2B5EF4-FFF2-40B4-BE49-F238E27FC236}">
                <a16:creationId xmlns:a16="http://schemas.microsoft.com/office/drawing/2014/main" id="{01BC79DE-4CE6-DC9E-3E75-59CBFC2B4DEB}"/>
              </a:ext>
            </a:extLst>
          </p:cNvPr>
          <p:cNvCxnSpPr>
            <a:cxnSpLocks/>
            <a:stCxn id="11" idx="1"/>
            <a:endCxn id="15" idx="2"/>
          </p:cNvCxnSpPr>
          <p:nvPr/>
        </p:nvCxnSpPr>
        <p:spPr>
          <a:xfrm rot="10800000" flipV="1">
            <a:off x="4624721" y="2318481"/>
            <a:ext cx="462349" cy="8097"/>
          </a:xfrm>
          <a:prstGeom prst="bentConnector4">
            <a:avLst>
              <a:gd name="adj1" fmla="val -29730"/>
              <a:gd name="adj2" fmla="val 230186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8" name="Elbow Connector 73">
            <a:extLst>
              <a:ext uri="{FF2B5EF4-FFF2-40B4-BE49-F238E27FC236}">
                <a16:creationId xmlns:a16="http://schemas.microsoft.com/office/drawing/2014/main" id="{74DD3C88-9084-EF0C-82E0-2B6D2A6B3904}"/>
              </a:ext>
            </a:extLst>
          </p:cNvPr>
          <p:cNvCxnSpPr>
            <a:cxnSpLocks/>
            <a:stCxn id="669" idx="0"/>
            <a:endCxn id="34" idx="2"/>
          </p:cNvCxnSpPr>
          <p:nvPr/>
        </p:nvCxnSpPr>
        <p:spPr>
          <a:xfrm rot="16200000" flipV="1">
            <a:off x="7682153" y="2857935"/>
            <a:ext cx="199511" cy="41885"/>
          </a:xfrm>
          <a:prstGeom prst="bentConnector3">
            <a:avLst>
              <a:gd name="adj1" fmla="val -5162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 name="Elbow Connector 73">
            <a:extLst>
              <a:ext uri="{FF2B5EF4-FFF2-40B4-BE49-F238E27FC236}">
                <a16:creationId xmlns:a16="http://schemas.microsoft.com/office/drawing/2014/main" id="{7287810B-F105-683C-B496-4F8D745F0864}"/>
              </a:ext>
            </a:extLst>
          </p:cNvPr>
          <p:cNvCxnSpPr>
            <a:cxnSpLocks/>
          </p:cNvCxnSpPr>
          <p:nvPr/>
        </p:nvCxnSpPr>
        <p:spPr>
          <a:xfrm rot="5400000" flipH="1" flipV="1">
            <a:off x="9409076" y="6171117"/>
            <a:ext cx="176116" cy="63412"/>
          </a:xfrm>
          <a:prstGeom prst="bentConnector3">
            <a:avLst>
              <a:gd name="adj1" fmla="val -25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 name="Elbow Connector 73">
            <a:extLst>
              <a:ext uri="{FF2B5EF4-FFF2-40B4-BE49-F238E27FC236}">
                <a16:creationId xmlns:a16="http://schemas.microsoft.com/office/drawing/2014/main" id="{28E6B462-C7C1-DBC8-6B15-6F377CDFB0A1}"/>
              </a:ext>
            </a:extLst>
          </p:cNvPr>
          <p:cNvCxnSpPr>
            <a:cxnSpLocks/>
          </p:cNvCxnSpPr>
          <p:nvPr/>
        </p:nvCxnSpPr>
        <p:spPr>
          <a:xfrm rot="5400000" flipH="1" flipV="1">
            <a:off x="8130102" y="6506485"/>
            <a:ext cx="176116" cy="63412"/>
          </a:xfrm>
          <a:prstGeom prst="bentConnector3">
            <a:avLst>
              <a:gd name="adj1" fmla="val -25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4" name="Elbow Connector 73">
            <a:extLst>
              <a:ext uri="{FF2B5EF4-FFF2-40B4-BE49-F238E27FC236}">
                <a16:creationId xmlns:a16="http://schemas.microsoft.com/office/drawing/2014/main" id="{4FADD695-0FEA-0668-E5A9-D71363F54565}"/>
              </a:ext>
            </a:extLst>
          </p:cNvPr>
          <p:cNvCxnSpPr>
            <a:cxnSpLocks/>
            <a:stCxn id="544" idx="0"/>
            <a:endCxn id="12" idx="2"/>
          </p:cNvCxnSpPr>
          <p:nvPr/>
        </p:nvCxnSpPr>
        <p:spPr>
          <a:xfrm rot="16200000" flipV="1">
            <a:off x="5752026" y="5608964"/>
            <a:ext cx="552124" cy="49363"/>
          </a:xfrm>
          <a:prstGeom prst="bentConnector3">
            <a:avLst>
              <a:gd name="adj1" fmla="val -2168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9" name="Elbow Connector 73">
            <a:extLst>
              <a:ext uri="{FF2B5EF4-FFF2-40B4-BE49-F238E27FC236}">
                <a16:creationId xmlns:a16="http://schemas.microsoft.com/office/drawing/2014/main" id="{9E7AF5FD-C7C7-3556-3661-70E002C9514C}"/>
              </a:ext>
            </a:extLst>
          </p:cNvPr>
          <p:cNvCxnSpPr>
            <a:cxnSpLocks/>
            <a:stCxn id="513" idx="0"/>
            <a:endCxn id="496" idx="2"/>
          </p:cNvCxnSpPr>
          <p:nvPr/>
        </p:nvCxnSpPr>
        <p:spPr>
          <a:xfrm rot="5400000" flipH="1" flipV="1">
            <a:off x="5193660" y="4152860"/>
            <a:ext cx="520499" cy="116358"/>
          </a:xfrm>
          <a:prstGeom prst="bentConnector3">
            <a:avLst>
              <a:gd name="adj1" fmla="val -899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8" name="Elbow Connector 73">
            <a:extLst>
              <a:ext uri="{FF2B5EF4-FFF2-40B4-BE49-F238E27FC236}">
                <a16:creationId xmlns:a16="http://schemas.microsoft.com/office/drawing/2014/main" id="{2E8840FF-7A38-6CE0-D772-26FDABD97A66}"/>
              </a:ext>
            </a:extLst>
          </p:cNvPr>
          <p:cNvCxnSpPr>
            <a:cxnSpLocks/>
          </p:cNvCxnSpPr>
          <p:nvPr/>
        </p:nvCxnSpPr>
        <p:spPr>
          <a:xfrm rot="5400000" flipH="1" flipV="1">
            <a:off x="8280061" y="4611323"/>
            <a:ext cx="320877" cy="13299"/>
          </a:xfrm>
          <a:prstGeom prst="bentConnector3">
            <a:avLst>
              <a:gd name="adj1" fmla="val 3298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5" name="Elbow Connector 73">
            <a:extLst>
              <a:ext uri="{FF2B5EF4-FFF2-40B4-BE49-F238E27FC236}">
                <a16:creationId xmlns:a16="http://schemas.microsoft.com/office/drawing/2014/main" id="{F5914ADD-E7BD-F4A5-FF8F-3D10D5A68589}"/>
              </a:ext>
            </a:extLst>
          </p:cNvPr>
          <p:cNvCxnSpPr>
            <a:cxnSpLocks/>
          </p:cNvCxnSpPr>
          <p:nvPr/>
        </p:nvCxnSpPr>
        <p:spPr>
          <a:xfrm rot="16200000" flipV="1">
            <a:off x="7925895" y="4540713"/>
            <a:ext cx="271883" cy="105526"/>
          </a:xfrm>
          <a:prstGeom prst="bentConnector3">
            <a:avLst>
              <a:gd name="adj1" fmla="val 984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1" name="Elbow Connector 73">
            <a:extLst>
              <a:ext uri="{FF2B5EF4-FFF2-40B4-BE49-F238E27FC236}">
                <a16:creationId xmlns:a16="http://schemas.microsoft.com/office/drawing/2014/main" id="{2E0473B9-2940-0B05-F9B9-D76667F9E779}"/>
              </a:ext>
            </a:extLst>
          </p:cNvPr>
          <p:cNvCxnSpPr>
            <a:cxnSpLocks/>
            <a:endCxn id="666" idx="2"/>
          </p:cNvCxnSpPr>
          <p:nvPr/>
        </p:nvCxnSpPr>
        <p:spPr>
          <a:xfrm rot="5400000" flipH="1" flipV="1">
            <a:off x="7370392" y="4616731"/>
            <a:ext cx="320877" cy="13299"/>
          </a:xfrm>
          <a:prstGeom prst="bentConnector3">
            <a:avLst>
              <a:gd name="adj1" fmla="val 2022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43" name="Elbow Connector 73">
            <a:extLst>
              <a:ext uri="{FF2B5EF4-FFF2-40B4-BE49-F238E27FC236}">
                <a16:creationId xmlns:a16="http://schemas.microsoft.com/office/drawing/2014/main" id="{C7C217A7-554E-3A9D-BB43-3BECE0B425F1}"/>
              </a:ext>
            </a:extLst>
          </p:cNvPr>
          <p:cNvCxnSpPr>
            <a:cxnSpLocks/>
            <a:stCxn id="348" idx="0"/>
            <a:endCxn id="383" idx="2"/>
          </p:cNvCxnSpPr>
          <p:nvPr/>
        </p:nvCxnSpPr>
        <p:spPr>
          <a:xfrm rot="16200000" flipV="1">
            <a:off x="7388298" y="3182143"/>
            <a:ext cx="437129" cy="81970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8" name="Elbow Connector 73">
            <a:extLst>
              <a:ext uri="{FF2B5EF4-FFF2-40B4-BE49-F238E27FC236}">
                <a16:creationId xmlns:a16="http://schemas.microsoft.com/office/drawing/2014/main" id="{D3FB2B4A-5445-40CA-625C-F32D1A9D8BBD}"/>
              </a:ext>
            </a:extLst>
          </p:cNvPr>
          <p:cNvCxnSpPr>
            <a:cxnSpLocks/>
            <a:stCxn id="335" idx="0"/>
            <a:endCxn id="35" idx="2"/>
          </p:cNvCxnSpPr>
          <p:nvPr/>
        </p:nvCxnSpPr>
        <p:spPr>
          <a:xfrm rot="5400000" flipH="1" flipV="1">
            <a:off x="6211198" y="3928284"/>
            <a:ext cx="267371" cy="16723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1" name="Elbow Connector 73">
            <a:extLst>
              <a:ext uri="{FF2B5EF4-FFF2-40B4-BE49-F238E27FC236}">
                <a16:creationId xmlns:a16="http://schemas.microsoft.com/office/drawing/2014/main" id="{0C3E3DDE-1899-63C8-B117-AEC24E75E6BE}"/>
              </a:ext>
            </a:extLst>
          </p:cNvPr>
          <p:cNvCxnSpPr>
            <a:cxnSpLocks/>
            <a:stCxn id="51" idx="0"/>
            <a:endCxn id="55" idx="2"/>
          </p:cNvCxnSpPr>
          <p:nvPr/>
        </p:nvCxnSpPr>
        <p:spPr>
          <a:xfrm rot="5400000" flipH="1" flipV="1">
            <a:off x="564458" y="2789149"/>
            <a:ext cx="989168" cy="49174"/>
          </a:xfrm>
          <a:prstGeom prst="bentConnector3">
            <a:avLst>
              <a:gd name="adj1" fmla="val -449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11" name="Elbow Connector 73">
            <a:extLst>
              <a:ext uri="{FF2B5EF4-FFF2-40B4-BE49-F238E27FC236}">
                <a16:creationId xmlns:a16="http://schemas.microsoft.com/office/drawing/2014/main" id="{7EE83444-BD19-8A5C-88DA-45C6082A52E9}"/>
              </a:ext>
            </a:extLst>
          </p:cNvPr>
          <p:cNvCxnSpPr>
            <a:cxnSpLocks/>
          </p:cNvCxnSpPr>
          <p:nvPr/>
        </p:nvCxnSpPr>
        <p:spPr>
          <a:xfrm rot="5400000" flipH="1" flipV="1">
            <a:off x="1186960" y="3763445"/>
            <a:ext cx="377088" cy="154408"/>
          </a:xfrm>
          <a:prstGeom prst="bentConnector3">
            <a:avLst>
              <a:gd name="adj1" fmla="val -1480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1" name="Elbow Connector 73">
            <a:extLst>
              <a:ext uri="{FF2B5EF4-FFF2-40B4-BE49-F238E27FC236}">
                <a16:creationId xmlns:a16="http://schemas.microsoft.com/office/drawing/2014/main" id="{8899E508-E726-F663-8974-E7A558AE0215}"/>
              </a:ext>
            </a:extLst>
          </p:cNvPr>
          <p:cNvCxnSpPr>
            <a:cxnSpLocks/>
          </p:cNvCxnSpPr>
          <p:nvPr/>
        </p:nvCxnSpPr>
        <p:spPr>
          <a:xfrm rot="5400000" flipH="1" flipV="1">
            <a:off x="1100977" y="5020716"/>
            <a:ext cx="2045368" cy="1176362"/>
          </a:xfrm>
          <a:prstGeom prst="bentConnector3">
            <a:avLst>
              <a:gd name="adj1" fmla="val 120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3" name="Elbow Connector 70">
            <a:extLst>
              <a:ext uri="{FF2B5EF4-FFF2-40B4-BE49-F238E27FC236}">
                <a16:creationId xmlns:a16="http://schemas.microsoft.com/office/drawing/2014/main" id="{6852C4A6-B2D4-066A-EDC7-F3947E41C98C}"/>
              </a:ext>
            </a:extLst>
          </p:cNvPr>
          <p:cNvCxnSpPr>
            <a:cxnSpLocks/>
            <a:stCxn id="11" idx="3"/>
            <a:endCxn id="31" idx="1"/>
          </p:cNvCxnSpPr>
          <p:nvPr/>
        </p:nvCxnSpPr>
        <p:spPr>
          <a:xfrm flipV="1">
            <a:off x="5926633" y="1936201"/>
            <a:ext cx="754514" cy="382281"/>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514" name="Elbow Connector 73">
            <a:extLst>
              <a:ext uri="{FF2B5EF4-FFF2-40B4-BE49-F238E27FC236}">
                <a16:creationId xmlns:a16="http://schemas.microsoft.com/office/drawing/2014/main" id="{343D32F0-51EC-A5DF-C90F-0D741615406E}"/>
              </a:ext>
            </a:extLst>
          </p:cNvPr>
          <p:cNvCxnSpPr>
            <a:cxnSpLocks/>
          </p:cNvCxnSpPr>
          <p:nvPr/>
        </p:nvCxnSpPr>
        <p:spPr>
          <a:xfrm rot="16200000" flipV="1">
            <a:off x="9142394" y="5192345"/>
            <a:ext cx="708510" cy="564703"/>
          </a:xfrm>
          <a:prstGeom prst="bentConnector3">
            <a:avLst>
              <a:gd name="adj1" fmla="val 10019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0" name="Elbow Connector 73">
            <a:extLst>
              <a:ext uri="{FF2B5EF4-FFF2-40B4-BE49-F238E27FC236}">
                <a16:creationId xmlns:a16="http://schemas.microsoft.com/office/drawing/2014/main" id="{93980935-7FBF-38B1-6CA9-535BB3220C5F}"/>
              </a:ext>
            </a:extLst>
          </p:cNvPr>
          <p:cNvCxnSpPr>
            <a:cxnSpLocks/>
            <a:endCxn id="606" idx="2"/>
          </p:cNvCxnSpPr>
          <p:nvPr/>
        </p:nvCxnSpPr>
        <p:spPr>
          <a:xfrm rot="5400000" flipH="1" flipV="1">
            <a:off x="8674606" y="6482284"/>
            <a:ext cx="176116" cy="63412"/>
          </a:xfrm>
          <a:prstGeom prst="bentConnector3">
            <a:avLst>
              <a:gd name="adj1" fmla="val -25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6" name="Elbow Connector 73">
            <a:extLst>
              <a:ext uri="{FF2B5EF4-FFF2-40B4-BE49-F238E27FC236}">
                <a16:creationId xmlns:a16="http://schemas.microsoft.com/office/drawing/2014/main" id="{59F65690-DFEC-BEB2-CC56-BFDFB2528EBB}"/>
              </a:ext>
            </a:extLst>
          </p:cNvPr>
          <p:cNvCxnSpPr>
            <a:cxnSpLocks/>
            <a:stCxn id="35" idx="0"/>
            <a:endCxn id="31" idx="2"/>
          </p:cNvCxnSpPr>
          <p:nvPr/>
        </p:nvCxnSpPr>
        <p:spPr>
          <a:xfrm rot="5400000" flipH="1" flipV="1">
            <a:off x="6144790" y="2439521"/>
            <a:ext cx="1292266" cy="72484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3" name="Elbow Connector 73">
            <a:extLst>
              <a:ext uri="{FF2B5EF4-FFF2-40B4-BE49-F238E27FC236}">
                <a16:creationId xmlns:a16="http://schemas.microsoft.com/office/drawing/2014/main" id="{DE68E4CF-F3B1-3E32-7D2C-E75533692CB4}"/>
              </a:ext>
            </a:extLst>
          </p:cNvPr>
          <p:cNvCxnSpPr>
            <a:cxnSpLocks/>
            <a:stCxn id="622" idx="3"/>
            <a:endCxn id="30" idx="2"/>
          </p:cNvCxnSpPr>
          <p:nvPr/>
        </p:nvCxnSpPr>
        <p:spPr>
          <a:xfrm flipV="1">
            <a:off x="8506185" y="4471880"/>
            <a:ext cx="990949" cy="25753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15" name="Elbow Connector 73">
            <a:extLst>
              <a:ext uri="{FF2B5EF4-FFF2-40B4-BE49-F238E27FC236}">
                <a16:creationId xmlns:a16="http://schemas.microsoft.com/office/drawing/2014/main" id="{8030D2A8-F3B0-A8A8-BE53-D67409854E67}"/>
              </a:ext>
            </a:extLst>
          </p:cNvPr>
          <p:cNvCxnSpPr>
            <a:cxnSpLocks/>
          </p:cNvCxnSpPr>
          <p:nvPr/>
        </p:nvCxnSpPr>
        <p:spPr>
          <a:xfrm flipV="1">
            <a:off x="5642469" y="2707228"/>
            <a:ext cx="397983" cy="160142"/>
          </a:xfrm>
          <a:prstGeom prst="bentConnector3">
            <a:avLst>
              <a:gd name="adj1" fmla="val 22494"/>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345" name="Elbow Connector 73">
            <a:extLst>
              <a:ext uri="{FF2B5EF4-FFF2-40B4-BE49-F238E27FC236}">
                <a16:creationId xmlns:a16="http://schemas.microsoft.com/office/drawing/2014/main" id="{CE3CEF58-D492-4B71-4BDE-C45F432E68CA}"/>
              </a:ext>
            </a:extLst>
          </p:cNvPr>
          <p:cNvCxnSpPr>
            <a:cxnSpLocks/>
            <a:stCxn id="227" idx="0"/>
            <a:endCxn id="52" idx="2"/>
          </p:cNvCxnSpPr>
          <p:nvPr/>
        </p:nvCxnSpPr>
        <p:spPr>
          <a:xfrm rot="5400000" flipH="1" flipV="1">
            <a:off x="1774874" y="3394631"/>
            <a:ext cx="370824" cy="89830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2" name="Elbow Connector 86">
            <a:extLst>
              <a:ext uri="{FF2B5EF4-FFF2-40B4-BE49-F238E27FC236}">
                <a16:creationId xmlns:a16="http://schemas.microsoft.com/office/drawing/2014/main" id="{AAA7B4BC-E710-B5C1-B8B7-EE3C64C93D88}"/>
              </a:ext>
            </a:extLst>
          </p:cNvPr>
          <p:cNvCxnSpPr>
            <a:cxnSpLocks/>
            <a:stCxn id="11" idx="0"/>
            <a:endCxn id="23" idx="3"/>
          </p:cNvCxnSpPr>
          <p:nvPr/>
        </p:nvCxnSpPr>
        <p:spPr>
          <a:xfrm rot="16200000" flipV="1">
            <a:off x="3755381" y="336179"/>
            <a:ext cx="504991" cy="29979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63" name="Elbow Connector 102">
            <a:extLst>
              <a:ext uri="{FF2B5EF4-FFF2-40B4-BE49-F238E27FC236}">
                <a16:creationId xmlns:a16="http://schemas.microsoft.com/office/drawing/2014/main" id="{D07341BD-92CC-107B-2AB8-F2BBBBFF19FD}"/>
              </a:ext>
            </a:extLst>
          </p:cNvPr>
          <p:cNvCxnSpPr>
            <a:cxnSpLocks/>
            <a:stCxn id="297" idx="0"/>
          </p:cNvCxnSpPr>
          <p:nvPr/>
        </p:nvCxnSpPr>
        <p:spPr>
          <a:xfrm rot="5400000" flipH="1" flipV="1">
            <a:off x="4305744" y="235037"/>
            <a:ext cx="186439" cy="12700"/>
          </a:xfrm>
          <a:prstGeom prst="bentConnector3">
            <a:avLst>
              <a:gd name="adj1" fmla="val 625"/>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4" name="Elbow Connector 121">
            <a:extLst>
              <a:ext uri="{FF2B5EF4-FFF2-40B4-BE49-F238E27FC236}">
                <a16:creationId xmlns:a16="http://schemas.microsoft.com/office/drawing/2014/main" id="{1A8CBB54-4D49-8889-1EFA-0A525B5F7C2A}"/>
              </a:ext>
            </a:extLst>
          </p:cNvPr>
          <p:cNvCxnSpPr>
            <a:cxnSpLocks/>
            <a:stCxn id="304" idx="0"/>
            <a:endCxn id="312" idx="2"/>
          </p:cNvCxnSpPr>
          <p:nvPr/>
        </p:nvCxnSpPr>
        <p:spPr>
          <a:xfrm rot="16200000" flipV="1">
            <a:off x="4294717" y="964848"/>
            <a:ext cx="214843" cy="6351"/>
          </a:xfrm>
          <a:prstGeom prst="bentConnector3">
            <a:avLst>
              <a:gd name="adj1" fmla="val -238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02" name="Arrow: Down 938">
            <a:extLst>
              <a:ext uri="{FF2B5EF4-FFF2-40B4-BE49-F238E27FC236}">
                <a16:creationId xmlns:a16="http://schemas.microsoft.com/office/drawing/2014/main" id="{10324CD7-AB6D-D93D-B048-5EC05488522A}"/>
              </a:ext>
            </a:extLst>
          </p:cNvPr>
          <p:cNvSpPr>
            <a:spLocks/>
          </p:cNvSpPr>
          <p:nvPr/>
        </p:nvSpPr>
        <p:spPr>
          <a:xfrm rot="16200000">
            <a:off x="2984408" y="65617"/>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dirty="0">
              <a:latin typeface="Helvetica" panose="020B0604020202020204" pitchFamily="34" charset="0"/>
              <a:cs typeface="Helvetica" panose="020B0604020202020204" pitchFamily="34" charset="0"/>
            </a:endParaRPr>
          </a:p>
        </p:txBody>
      </p:sp>
      <p:cxnSp>
        <p:nvCxnSpPr>
          <p:cNvPr id="84" name="Elbow Connector 83">
            <a:extLst>
              <a:ext uri="{FF2B5EF4-FFF2-40B4-BE49-F238E27FC236}">
                <a16:creationId xmlns:a16="http://schemas.microsoft.com/office/drawing/2014/main" id="{6225ABEA-6E63-7BED-FF6D-8C2EEC52F7D0}"/>
              </a:ext>
            </a:extLst>
          </p:cNvPr>
          <p:cNvCxnSpPr>
            <a:cxnSpLocks/>
            <a:stCxn id="56" idx="0"/>
            <a:endCxn id="23" idx="2"/>
          </p:cNvCxnSpPr>
          <p:nvPr/>
        </p:nvCxnSpPr>
        <p:spPr>
          <a:xfrm rot="16200000" flipV="1">
            <a:off x="1588598" y="2070311"/>
            <a:ext cx="617077" cy="1"/>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576" name="Elbow Connector 70">
            <a:extLst>
              <a:ext uri="{FF2B5EF4-FFF2-40B4-BE49-F238E27FC236}">
                <a16:creationId xmlns:a16="http://schemas.microsoft.com/office/drawing/2014/main" id="{16BA1087-4078-D340-3A32-B012BF15F55F}"/>
              </a:ext>
            </a:extLst>
          </p:cNvPr>
          <p:cNvCxnSpPr>
            <a:cxnSpLocks/>
          </p:cNvCxnSpPr>
          <p:nvPr/>
        </p:nvCxnSpPr>
        <p:spPr>
          <a:xfrm>
            <a:off x="7249414" y="5554111"/>
            <a:ext cx="457858" cy="518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9" name="Elbow Connector 73">
            <a:extLst>
              <a:ext uri="{FF2B5EF4-FFF2-40B4-BE49-F238E27FC236}">
                <a16:creationId xmlns:a16="http://schemas.microsoft.com/office/drawing/2014/main" id="{5BF0AE4D-0159-9A4A-B0D2-6D2109206E94}"/>
              </a:ext>
            </a:extLst>
          </p:cNvPr>
          <p:cNvCxnSpPr>
            <a:cxnSpLocks/>
          </p:cNvCxnSpPr>
          <p:nvPr/>
        </p:nvCxnSpPr>
        <p:spPr>
          <a:xfrm rot="5400000" flipH="1" flipV="1">
            <a:off x="7123859" y="5921655"/>
            <a:ext cx="360149" cy="12700"/>
          </a:xfrm>
          <a:prstGeom prst="bentConnector3">
            <a:avLst>
              <a:gd name="adj1" fmla="val -1937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5" name="Freeform 234">
            <a:extLst>
              <a:ext uri="{FF2B5EF4-FFF2-40B4-BE49-F238E27FC236}">
                <a16:creationId xmlns:a16="http://schemas.microsoft.com/office/drawing/2014/main" id="{DEFAC402-ADBA-45EF-3A13-9EED0E4E412F}"/>
              </a:ext>
            </a:extLst>
          </p:cNvPr>
          <p:cNvSpPr/>
          <p:nvPr/>
        </p:nvSpPr>
        <p:spPr>
          <a:xfrm>
            <a:off x="1271936" y="1591710"/>
            <a:ext cx="6097828" cy="896801"/>
          </a:xfrm>
          <a:custGeom>
            <a:avLst/>
            <a:gdLst>
              <a:gd name="connsiteX0" fmla="*/ 0 w 5120640"/>
              <a:gd name="connsiteY0" fmla="*/ 479053 h 1194785"/>
              <a:gd name="connsiteX1" fmla="*/ 2722880 w 5120640"/>
              <a:gd name="connsiteY1" fmla="*/ 25239 h 1194785"/>
              <a:gd name="connsiteX2" fmla="*/ 4213013 w 5120640"/>
              <a:gd name="connsiteY2" fmla="*/ 174253 h 1194785"/>
              <a:gd name="connsiteX3" fmla="*/ 4416213 w 5120640"/>
              <a:gd name="connsiteY3" fmla="*/ 1136066 h 1194785"/>
              <a:gd name="connsiteX4" fmla="*/ 5120640 w 5120640"/>
              <a:gd name="connsiteY4" fmla="*/ 1007373 h 1194785"/>
              <a:gd name="connsiteX0" fmla="*/ 0 w 5120640"/>
              <a:gd name="connsiteY0" fmla="*/ 470025 h 1039795"/>
              <a:gd name="connsiteX1" fmla="*/ 2722880 w 5120640"/>
              <a:gd name="connsiteY1" fmla="*/ 16211 h 1039795"/>
              <a:gd name="connsiteX2" fmla="*/ 4213013 w 5120640"/>
              <a:gd name="connsiteY2" fmla="*/ 165225 h 1039795"/>
              <a:gd name="connsiteX3" fmla="*/ 4777393 w 5120640"/>
              <a:gd name="connsiteY3" fmla="*/ 772403 h 1039795"/>
              <a:gd name="connsiteX4" fmla="*/ 5120640 w 5120640"/>
              <a:gd name="connsiteY4" fmla="*/ 998345 h 1039795"/>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56410 h 1026180"/>
              <a:gd name="connsiteX1" fmla="*/ 2722880 w 5120640"/>
              <a:gd name="connsiteY1" fmla="*/ 2596 h 1026180"/>
              <a:gd name="connsiteX2" fmla="*/ 4080751 w 5120640"/>
              <a:gd name="connsiteY2" fmla="*/ 293464 h 1026180"/>
              <a:gd name="connsiteX3" fmla="*/ 4777393 w 5120640"/>
              <a:gd name="connsiteY3" fmla="*/ 758788 h 1026180"/>
              <a:gd name="connsiteX4" fmla="*/ 5120640 w 5120640"/>
              <a:gd name="connsiteY4" fmla="*/ 984730 h 1026180"/>
              <a:gd name="connsiteX0" fmla="*/ 0 w 5120640"/>
              <a:gd name="connsiteY0" fmla="*/ 456938 h 985258"/>
              <a:gd name="connsiteX1" fmla="*/ 2722880 w 5120640"/>
              <a:gd name="connsiteY1" fmla="*/ 3124 h 985258"/>
              <a:gd name="connsiteX2" fmla="*/ 4080751 w 5120640"/>
              <a:gd name="connsiteY2" fmla="*/ 293992 h 985258"/>
              <a:gd name="connsiteX3" fmla="*/ 5120640 w 5120640"/>
              <a:gd name="connsiteY3" fmla="*/ 985258 h 985258"/>
              <a:gd name="connsiteX0" fmla="*/ 0 w 5120640"/>
              <a:gd name="connsiteY0" fmla="*/ 462772 h 991092"/>
              <a:gd name="connsiteX1" fmla="*/ 2722880 w 5120640"/>
              <a:gd name="connsiteY1" fmla="*/ 8958 h 991092"/>
              <a:gd name="connsiteX2" fmla="*/ 4098496 w 5120640"/>
              <a:gd name="connsiteY2" fmla="*/ 226725 h 991092"/>
              <a:gd name="connsiteX3" fmla="*/ 5120640 w 5120640"/>
              <a:gd name="connsiteY3" fmla="*/ 991092 h 991092"/>
              <a:gd name="connsiteX0" fmla="*/ 0 w 5120640"/>
              <a:gd name="connsiteY0" fmla="*/ 460383 h 988703"/>
              <a:gd name="connsiteX1" fmla="*/ 2722880 w 5120640"/>
              <a:gd name="connsiteY1" fmla="*/ 6569 h 988703"/>
              <a:gd name="connsiteX2" fmla="*/ 4098496 w 5120640"/>
              <a:gd name="connsiteY2" fmla="*/ 224336 h 988703"/>
              <a:gd name="connsiteX3" fmla="*/ 4741362 w 5120640"/>
              <a:gd name="connsiteY3" fmla="*/ 675511 h 988703"/>
              <a:gd name="connsiteX4" fmla="*/ 5120640 w 5120640"/>
              <a:gd name="connsiteY4" fmla="*/ 988703 h 988703"/>
              <a:gd name="connsiteX0" fmla="*/ 0 w 5120640"/>
              <a:gd name="connsiteY0" fmla="*/ 461094 h 989414"/>
              <a:gd name="connsiteX1" fmla="*/ 2722880 w 5120640"/>
              <a:gd name="connsiteY1" fmla="*/ 7280 h 989414"/>
              <a:gd name="connsiteX2" fmla="*/ 4098496 w 5120640"/>
              <a:gd name="connsiteY2" fmla="*/ 225047 h 989414"/>
              <a:gd name="connsiteX3" fmla="*/ 4807909 w 5120640"/>
              <a:gd name="connsiteY3" fmla="*/ 788686 h 989414"/>
              <a:gd name="connsiteX4" fmla="*/ 5120640 w 5120640"/>
              <a:gd name="connsiteY4" fmla="*/ 989414 h 989414"/>
              <a:gd name="connsiteX0" fmla="*/ 0 w 5120640"/>
              <a:gd name="connsiteY0" fmla="*/ 458867 h 987187"/>
              <a:gd name="connsiteX1" fmla="*/ 2722880 w 5120640"/>
              <a:gd name="connsiteY1" fmla="*/ 5053 h 987187"/>
              <a:gd name="connsiteX2" fmla="*/ 4094060 w 5120640"/>
              <a:gd name="connsiteY2" fmla="*/ 250935 h 987187"/>
              <a:gd name="connsiteX3" fmla="*/ 4807909 w 5120640"/>
              <a:gd name="connsiteY3" fmla="*/ 786459 h 987187"/>
              <a:gd name="connsiteX4" fmla="*/ 5120640 w 5120640"/>
              <a:gd name="connsiteY4" fmla="*/ 987187 h 987187"/>
              <a:gd name="connsiteX0" fmla="*/ 0 w 5120640"/>
              <a:gd name="connsiteY0" fmla="*/ 461094 h 989414"/>
              <a:gd name="connsiteX1" fmla="*/ 2722880 w 5120640"/>
              <a:gd name="connsiteY1" fmla="*/ 7280 h 989414"/>
              <a:gd name="connsiteX2" fmla="*/ 4094060 w 5120640"/>
              <a:gd name="connsiteY2" fmla="*/ 225047 h 989414"/>
              <a:gd name="connsiteX3" fmla="*/ 4807909 w 5120640"/>
              <a:gd name="connsiteY3" fmla="*/ 788686 h 989414"/>
              <a:gd name="connsiteX4" fmla="*/ 5120640 w 5120640"/>
              <a:gd name="connsiteY4" fmla="*/ 989414 h 989414"/>
              <a:gd name="connsiteX0" fmla="*/ 0 w 5120640"/>
              <a:gd name="connsiteY0" fmla="*/ 474257 h 1002577"/>
              <a:gd name="connsiteX1" fmla="*/ 2722880 w 5120640"/>
              <a:gd name="connsiteY1" fmla="*/ 20443 h 1002577"/>
              <a:gd name="connsiteX2" fmla="*/ 4094060 w 5120640"/>
              <a:gd name="connsiteY2" fmla="*/ 238210 h 1002577"/>
              <a:gd name="connsiteX3" fmla="*/ 4807909 w 5120640"/>
              <a:gd name="connsiteY3" fmla="*/ 801849 h 1002577"/>
              <a:gd name="connsiteX4" fmla="*/ 5120640 w 5120640"/>
              <a:gd name="connsiteY4" fmla="*/ 1002577 h 1002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20640" h="1002577">
                <a:moveTo>
                  <a:pt x="0" y="474257"/>
                </a:moveTo>
                <a:cubicBezTo>
                  <a:pt x="1010355" y="272750"/>
                  <a:pt x="2040537" y="59784"/>
                  <a:pt x="2722880" y="20443"/>
                </a:cubicBezTo>
                <a:cubicBezTo>
                  <a:pt x="3405223" y="-18898"/>
                  <a:pt x="3932882" y="-26981"/>
                  <a:pt x="4094060" y="238210"/>
                </a:cubicBezTo>
                <a:cubicBezTo>
                  <a:pt x="4255238" y="503401"/>
                  <a:pt x="4637552" y="674455"/>
                  <a:pt x="4807909" y="801849"/>
                </a:cubicBezTo>
                <a:cubicBezTo>
                  <a:pt x="4978266" y="929243"/>
                  <a:pt x="5057427" y="950378"/>
                  <a:pt x="5120640" y="1002577"/>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p>
        </p:txBody>
      </p:sp>
      <p:sp>
        <p:nvSpPr>
          <p:cNvPr id="223" name="Freeform 222">
            <a:extLst>
              <a:ext uri="{FF2B5EF4-FFF2-40B4-BE49-F238E27FC236}">
                <a16:creationId xmlns:a16="http://schemas.microsoft.com/office/drawing/2014/main" id="{8A26C7D7-147E-E138-2C07-3746FFC721C7}"/>
              </a:ext>
            </a:extLst>
          </p:cNvPr>
          <p:cNvSpPr/>
          <p:nvPr/>
        </p:nvSpPr>
        <p:spPr>
          <a:xfrm rot="209561">
            <a:off x="1251257" y="2075679"/>
            <a:ext cx="2772185" cy="279732"/>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p>
        </p:txBody>
      </p:sp>
      <p:cxnSp>
        <p:nvCxnSpPr>
          <p:cNvPr id="104" name="Elbow Connector 73">
            <a:extLst>
              <a:ext uri="{FF2B5EF4-FFF2-40B4-BE49-F238E27FC236}">
                <a16:creationId xmlns:a16="http://schemas.microsoft.com/office/drawing/2014/main" id="{8A67ADC4-D221-9E62-6096-187F655B1E96}"/>
              </a:ext>
            </a:extLst>
          </p:cNvPr>
          <p:cNvCxnSpPr>
            <a:cxnSpLocks/>
          </p:cNvCxnSpPr>
          <p:nvPr/>
        </p:nvCxnSpPr>
        <p:spPr>
          <a:xfrm rot="5400000" flipH="1" flipV="1">
            <a:off x="1995763" y="5286271"/>
            <a:ext cx="187541" cy="209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6" name="Elbow Connector 73">
            <a:extLst>
              <a:ext uri="{FF2B5EF4-FFF2-40B4-BE49-F238E27FC236}">
                <a16:creationId xmlns:a16="http://schemas.microsoft.com/office/drawing/2014/main" id="{DB7848B5-8AB0-332B-E328-CA89D79E81BD}"/>
              </a:ext>
            </a:extLst>
          </p:cNvPr>
          <p:cNvCxnSpPr>
            <a:cxnSpLocks noGrp="1" noRot="1" noMove="1" noResize="1" noEditPoints="1" noAdjustHandles="1" noChangeArrowheads="1" noChangeShapeType="1"/>
            <a:endCxn id="527" idx="2"/>
          </p:cNvCxnSpPr>
          <p:nvPr/>
        </p:nvCxnSpPr>
        <p:spPr>
          <a:xfrm rot="16200000" flipV="1">
            <a:off x="7572889" y="6548226"/>
            <a:ext cx="240643" cy="444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5" name="Elbow Connector 73">
            <a:extLst>
              <a:ext uri="{FF2B5EF4-FFF2-40B4-BE49-F238E27FC236}">
                <a16:creationId xmlns:a16="http://schemas.microsoft.com/office/drawing/2014/main" id="{6C563690-97AA-D329-672F-489AF61C7BDB}"/>
              </a:ext>
            </a:extLst>
          </p:cNvPr>
          <p:cNvCxnSpPr>
            <a:cxnSpLocks/>
            <a:stCxn id="622" idx="1"/>
            <a:endCxn id="333" idx="2"/>
          </p:cNvCxnSpPr>
          <p:nvPr/>
        </p:nvCxnSpPr>
        <p:spPr>
          <a:xfrm rot="10800000">
            <a:off x="6791332" y="4584616"/>
            <a:ext cx="537079" cy="14480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4" name="Elbow Connector 73">
            <a:extLst>
              <a:ext uri="{FF2B5EF4-FFF2-40B4-BE49-F238E27FC236}">
                <a16:creationId xmlns:a16="http://schemas.microsoft.com/office/drawing/2014/main" id="{1006C0AD-69D8-660D-F8ED-91D466875C60}"/>
              </a:ext>
            </a:extLst>
          </p:cNvPr>
          <p:cNvCxnSpPr>
            <a:cxnSpLocks/>
            <a:stCxn id="496" idx="0"/>
            <a:endCxn id="28" idx="2"/>
          </p:cNvCxnSpPr>
          <p:nvPr/>
        </p:nvCxnSpPr>
        <p:spPr>
          <a:xfrm rot="16200000" flipV="1">
            <a:off x="5395708" y="3465077"/>
            <a:ext cx="232761" cy="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5" name="Elbow Connector 73">
            <a:extLst>
              <a:ext uri="{FF2B5EF4-FFF2-40B4-BE49-F238E27FC236}">
                <a16:creationId xmlns:a16="http://schemas.microsoft.com/office/drawing/2014/main" id="{E2347490-3976-3982-5526-77AEE0F7DDC4}"/>
              </a:ext>
            </a:extLst>
          </p:cNvPr>
          <p:cNvCxnSpPr>
            <a:cxnSpLocks/>
          </p:cNvCxnSpPr>
          <p:nvPr/>
        </p:nvCxnSpPr>
        <p:spPr>
          <a:xfrm rot="16200000" flipV="1">
            <a:off x="64722" y="3928402"/>
            <a:ext cx="617369" cy="77304"/>
          </a:xfrm>
          <a:prstGeom prst="bentConnector3">
            <a:avLst>
              <a:gd name="adj1" fmla="val -1466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 name="Rectangle 70">
            <a:extLst>
              <a:ext uri="{FF2B5EF4-FFF2-40B4-BE49-F238E27FC236}">
                <a16:creationId xmlns:a16="http://schemas.microsoft.com/office/drawing/2014/main" id="{A772E08D-D026-E7E0-7142-056E15E46B3A}"/>
              </a:ext>
            </a:extLst>
          </p:cNvPr>
          <p:cNvSpPr/>
          <p:nvPr/>
        </p:nvSpPr>
        <p:spPr>
          <a:xfrm>
            <a:off x="3195341" y="6593844"/>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900" noProof="0" dirty="0">
                <a:solidFill>
                  <a:schemeClr val="tx1"/>
                </a:solidFill>
                <a:latin typeface="Helvetica" panose="020B0604020202020204" pitchFamily="34" charset="0"/>
                <a:cs typeface="Helvetica" panose="020B0604020202020204" pitchFamily="34" charset="0"/>
              </a:rPr>
              <a:t>   New Ways of Working &amp; Systems change</a:t>
            </a:r>
          </a:p>
        </p:txBody>
      </p:sp>
      <p:sp>
        <p:nvSpPr>
          <p:cNvPr id="4" name="docshape18">
            <a:extLst>
              <a:ext uri="{FF2B5EF4-FFF2-40B4-BE49-F238E27FC236}">
                <a16:creationId xmlns:a16="http://schemas.microsoft.com/office/drawing/2014/main" id="{7C2FD35D-A5D1-0B85-AEC1-D214B52B75DC}"/>
              </a:ext>
            </a:extLst>
          </p:cNvPr>
          <p:cNvSpPr txBox="1">
            <a:spLocks/>
          </p:cNvSpPr>
          <p:nvPr/>
        </p:nvSpPr>
        <p:spPr bwMode="auto">
          <a:xfrm>
            <a:off x="3818365" y="5452444"/>
            <a:ext cx="985760"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TVET reform and implementation of the National Education Strategy</a:t>
            </a:r>
          </a:p>
          <a:p>
            <a:r>
              <a:rPr lang="en-US" noProof="0" dirty="0"/>
              <a:t>1.1.2</a:t>
            </a:r>
          </a:p>
        </p:txBody>
      </p:sp>
      <p:sp>
        <p:nvSpPr>
          <p:cNvPr id="8" name="TextBox 7">
            <a:extLst>
              <a:ext uri="{FF2B5EF4-FFF2-40B4-BE49-F238E27FC236}">
                <a16:creationId xmlns:a16="http://schemas.microsoft.com/office/drawing/2014/main" id="{735DFD07-C49C-AD01-6D13-3113368F8521}"/>
              </a:ext>
            </a:extLst>
          </p:cNvPr>
          <p:cNvSpPr txBox="1"/>
          <p:nvPr/>
        </p:nvSpPr>
        <p:spPr>
          <a:xfrm>
            <a:off x="3292252" y="4122628"/>
            <a:ext cx="763324" cy="369332"/>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dirty="0"/>
              <a:t>1.1.National Capacity to Deliver Quality Education and Vocational Training </a:t>
            </a:r>
          </a:p>
        </p:txBody>
      </p:sp>
      <p:sp>
        <p:nvSpPr>
          <p:cNvPr id="11" name="TextBox 10">
            <a:extLst>
              <a:ext uri="{FF2B5EF4-FFF2-40B4-BE49-F238E27FC236}">
                <a16:creationId xmlns:a16="http://schemas.microsoft.com/office/drawing/2014/main" id="{ECD8B0D9-12AA-B391-838F-8686283CAC64}"/>
              </a:ext>
            </a:extLst>
          </p:cNvPr>
          <p:cNvSpPr txBox="1"/>
          <p:nvPr/>
        </p:nvSpPr>
        <p:spPr>
          <a:xfrm>
            <a:off x="5087069" y="2087649"/>
            <a:ext cx="83956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b="1" noProof="0" dirty="0"/>
              <a:t>Pillar 1. Increased Access of refugees and HC's To Quality Education, Skills and Learning Opportunities</a:t>
            </a:r>
          </a:p>
        </p:txBody>
      </p:sp>
      <p:sp>
        <p:nvSpPr>
          <p:cNvPr id="13" name="TextBox 12">
            <a:extLst>
              <a:ext uri="{FF2B5EF4-FFF2-40B4-BE49-F238E27FC236}">
                <a16:creationId xmlns:a16="http://schemas.microsoft.com/office/drawing/2014/main" id="{DE2F3663-8362-4CB1-9A19-C43325DD8EAD}"/>
              </a:ext>
            </a:extLst>
          </p:cNvPr>
          <p:cNvSpPr txBox="1"/>
          <p:nvPr/>
        </p:nvSpPr>
        <p:spPr>
          <a:xfrm>
            <a:off x="3162574" y="5759542"/>
            <a:ext cx="527339"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 Develop TVET Institutional capacity</a:t>
            </a:r>
          </a:p>
          <a:p>
            <a:r>
              <a:rPr lang="en-US" dirty="0"/>
              <a:t>1.1.3</a:t>
            </a:r>
            <a:endParaRPr lang="en-US" noProof="0" dirty="0"/>
          </a:p>
        </p:txBody>
      </p:sp>
      <p:sp>
        <p:nvSpPr>
          <p:cNvPr id="15" name="TextBox 14">
            <a:extLst>
              <a:ext uri="{FF2B5EF4-FFF2-40B4-BE49-F238E27FC236}">
                <a16:creationId xmlns:a16="http://schemas.microsoft.com/office/drawing/2014/main" id="{7CEB2AFC-F997-02A7-AD3C-EC3F2C309BD5}"/>
              </a:ext>
            </a:extLst>
          </p:cNvPr>
          <p:cNvSpPr txBox="1"/>
          <p:nvPr/>
        </p:nvSpPr>
        <p:spPr>
          <a:xfrm>
            <a:off x="4243058" y="1864914"/>
            <a:ext cx="76332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dirty="0"/>
              <a:t>1.2. Refugees and HCs enrolled and retained in formal and non-formal education at primary, secondary levels</a:t>
            </a:r>
          </a:p>
        </p:txBody>
      </p:sp>
      <p:sp>
        <p:nvSpPr>
          <p:cNvPr id="28" name="TextBox 27">
            <a:extLst>
              <a:ext uri="{FF2B5EF4-FFF2-40B4-BE49-F238E27FC236}">
                <a16:creationId xmlns:a16="http://schemas.microsoft.com/office/drawing/2014/main" id="{B479168C-2C7F-4445-736C-5D4AEF6A4FEF}"/>
              </a:ext>
            </a:extLst>
          </p:cNvPr>
          <p:cNvSpPr txBox="1"/>
          <p:nvPr/>
        </p:nvSpPr>
        <p:spPr>
          <a:xfrm>
            <a:off x="5072982" y="2844697"/>
            <a:ext cx="878209" cy="504000"/>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dirty="0"/>
              <a:t>1.3. More refugees and HCs Access Occupational Relevant Skills and Skills Recognition for Transition to Work</a:t>
            </a:r>
          </a:p>
        </p:txBody>
      </p:sp>
      <p:sp>
        <p:nvSpPr>
          <p:cNvPr id="31" name="docshape33">
            <a:extLst>
              <a:ext uri="{FF2B5EF4-FFF2-40B4-BE49-F238E27FC236}">
                <a16:creationId xmlns:a16="http://schemas.microsoft.com/office/drawing/2014/main" id="{A3AF1981-9550-2547-EE0A-92DF40C893A9}"/>
              </a:ext>
            </a:extLst>
          </p:cNvPr>
          <p:cNvSpPr txBox="1">
            <a:spLocks/>
          </p:cNvSpPr>
          <p:nvPr/>
        </p:nvSpPr>
        <p:spPr bwMode="auto">
          <a:xfrm>
            <a:off x="6681147" y="1716589"/>
            <a:ext cx="944400" cy="439223"/>
          </a:xfrm>
          <a:prstGeom prst="rect">
            <a:avLst/>
          </a:prstGeom>
          <a:solidFill>
            <a:srgbClr val="FF9300"/>
          </a:solidFill>
          <a:ln>
            <a:noFill/>
          </a:ln>
        </p:spPr>
        <p:txBody>
          <a:bodyPr rot="0" vert="horz" wrap="square" lIns="0" tIns="0" rIns="0" bIns="0" anchor="t" anchorCtr="0" upright="1">
            <a:noAutofit/>
          </a:bodyPr>
          <a:lstStyle/>
          <a:p>
            <a:pPr algn="ctr">
              <a:spcAft>
                <a:spcPts val="1225"/>
              </a:spcAft>
            </a:pPr>
            <a:r>
              <a:rPr lang="en-US" sz="571" b="1" noProof="0"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US" sz="571" noProof="0"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US" sz="571" noProof="0" dirty="0">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33" name="docshape24">
            <a:extLst>
              <a:ext uri="{FF2B5EF4-FFF2-40B4-BE49-F238E27FC236}">
                <a16:creationId xmlns:a16="http://schemas.microsoft.com/office/drawing/2014/main" id="{969260FE-234E-DB3C-2388-D337DCAB4432}"/>
              </a:ext>
            </a:extLst>
          </p:cNvPr>
          <p:cNvSpPr txBox="1">
            <a:spLocks/>
          </p:cNvSpPr>
          <p:nvPr/>
        </p:nvSpPr>
        <p:spPr bwMode="auto">
          <a:xfrm>
            <a:off x="8187022" y="2032907"/>
            <a:ext cx="782917" cy="439223"/>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dirty="0">
                <a:latin typeface="Helvetica" panose="020B0604020202020204" pitchFamily="34" charset="0"/>
                <a:ea typeface="Verdana" panose="020B0604030504040204" pitchFamily="34" charset="0"/>
                <a:cs typeface="Helvetica" panose="020B0604020202020204" pitchFamily="34" charset="0"/>
              </a:rPr>
              <a:t>2.4 C</a:t>
            </a:r>
            <a:r>
              <a:rPr lang="en-US" sz="571" b="1" noProof="0" dirty="0">
                <a:latin typeface="Helvetica" panose="020B0604020202020204" pitchFamily="34" charset="0"/>
                <a:ea typeface="Verdana" panose="020B0604030504040204" pitchFamily="34" charset="0"/>
                <a:cs typeface="Helvetica" panose="020B0604020202020204" pitchFamily="34" charset="0"/>
              </a:rPr>
              <a:t>apacity</a:t>
            </a:r>
            <a:r>
              <a:rPr lang="en-US" sz="571" b="1" spc="-8"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to</a:t>
            </a:r>
            <a:r>
              <a:rPr lang="en-US" sz="571" spc="-8" noProof="0" dirty="0">
                <a:latin typeface="Helvetica" panose="020B0604020202020204" pitchFamily="34" charset="0"/>
                <a:ea typeface="Verdana" panose="020B0604030504040204" pitchFamily="34" charset="0"/>
                <a:cs typeface="Helvetica" panose="020B0604020202020204" pitchFamily="34" charset="0"/>
              </a:rPr>
              <a:t> </a:t>
            </a:r>
            <a:r>
              <a:rPr lang="en-US" sz="571" b="1" noProof="0" dirty="0">
                <a:latin typeface="Helvetica" panose="020B0604020202020204" pitchFamily="34" charset="0"/>
                <a:ea typeface="Verdana" panose="020B0604030504040204" pitchFamily="34" charset="0"/>
                <a:cs typeface="Helvetica" panose="020B0604020202020204" pitchFamily="34" charset="0"/>
              </a:rPr>
              <a:t>protect</a:t>
            </a:r>
            <a:r>
              <a:rPr lang="en-US" sz="571" noProof="0" dirty="0">
                <a:latin typeface="Helvetica" panose="020B0604020202020204" pitchFamily="34" charset="0"/>
                <a:ea typeface="Verdana" panose="020B0604030504040204" pitchFamily="34" charset="0"/>
                <a:cs typeface="Helvetica" panose="020B0604020202020204" pitchFamily="34" charset="0"/>
              </a:rPr>
              <a:t> </a:t>
            </a:r>
            <a:r>
              <a:rPr lang="en-US" sz="571" b="1" noProof="0" dirty="0">
                <a:latin typeface="Helvetica" panose="020B0604020202020204" pitchFamily="34" charset="0"/>
                <a:ea typeface="Verdana" panose="020B0604030504040204" pitchFamily="34" charset="0"/>
                <a:cs typeface="Helvetica" panose="020B0604020202020204" pitchFamily="34" charset="0"/>
              </a:rPr>
              <a:t>rights</a:t>
            </a:r>
            <a:r>
              <a:rPr lang="en-US" sz="571" noProof="0" dirty="0">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34" name="docshape20">
            <a:extLst>
              <a:ext uri="{FF2B5EF4-FFF2-40B4-BE49-F238E27FC236}">
                <a16:creationId xmlns:a16="http://schemas.microsoft.com/office/drawing/2014/main" id="{B52D661F-FCB6-8B63-1BC6-5C09713B4401}"/>
              </a:ext>
            </a:extLst>
          </p:cNvPr>
          <p:cNvSpPr txBox="1">
            <a:spLocks/>
          </p:cNvSpPr>
          <p:nvPr/>
        </p:nvSpPr>
        <p:spPr bwMode="auto">
          <a:xfrm>
            <a:off x="7379447" y="2427744"/>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spc="-20" noProof="0" dirty="0">
                <a:latin typeface="Helvetica" panose="020B0604020202020204" pitchFamily="34" charset="0"/>
                <a:ea typeface="Verdana" panose="020B0604030504040204" pitchFamily="34" charset="0"/>
                <a:cs typeface="Helvetica" panose="020B0604020202020204" pitchFamily="34" charset="0"/>
              </a:rPr>
              <a:t>2.3 </a:t>
            </a:r>
            <a:r>
              <a:rPr lang="en-US" sz="571" b="1" spc="-8" noProof="0" dirty="0">
                <a:latin typeface="Helvetica" panose="020B0604020202020204" pitchFamily="34" charset="0"/>
                <a:ea typeface="Verdana" panose="020B0604030504040204" pitchFamily="34" charset="0"/>
                <a:cs typeface="Helvetica" panose="020B0604020202020204" pitchFamily="34" charset="0"/>
              </a:rPr>
              <a:t>Access</a:t>
            </a:r>
            <a:r>
              <a:rPr lang="en-US" sz="571" spc="-4" noProof="0" dirty="0">
                <a:latin typeface="Helvetica" panose="020B0604020202020204" pitchFamily="34" charset="0"/>
                <a:ea typeface="Verdana" panose="020B0604030504040204" pitchFamily="34" charset="0"/>
                <a:cs typeface="Helvetica" panose="020B0604020202020204" pitchFamily="34" charset="0"/>
              </a:rPr>
              <a:t> </a:t>
            </a:r>
            <a:r>
              <a:rPr lang="en-US" sz="571" spc="-20" noProof="0" dirty="0">
                <a:latin typeface="Helvetica" panose="020B0604020202020204" pitchFamily="34" charset="0"/>
                <a:ea typeface="Verdana" panose="020B0604030504040204" pitchFamily="34" charset="0"/>
                <a:cs typeface="Helvetica" panose="020B0604020202020204" pitchFamily="34" charset="0"/>
              </a:rPr>
              <a:t>to </a:t>
            </a:r>
            <a:r>
              <a:rPr lang="en-US" sz="571" b="1" spc="-20" noProof="0" dirty="0">
                <a:latin typeface="Helvetica" panose="020B0604020202020204" pitchFamily="34" charset="0"/>
                <a:ea typeface="Verdana" panose="020B0604030504040204" pitchFamily="34" charset="0"/>
                <a:cs typeface="Helvetica" panose="020B0604020202020204" pitchFamily="34" charset="0"/>
              </a:rPr>
              <a:t>finance</a:t>
            </a:r>
            <a:r>
              <a:rPr lang="en-US" sz="571" spc="-20" noProof="0" dirty="0">
                <a:latin typeface="Helvetica" panose="020B0604020202020204" pitchFamily="34" charset="0"/>
                <a:ea typeface="Verdana" panose="020B0604030504040204" pitchFamily="34" charset="0"/>
                <a:cs typeface="Helvetica" panose="020B0604020202020204" pitchFamily="34" charset="0"/>
              </a:rPr>
              <a:t>,</a:t>
            </a:r>
            <a:endParaRPr lang="en-US" sz="571" noProof="0" dirty="0">
              <a:latin typeface="Helvetica" panose="020B0604020202020204" pitchFamily="34" charset="0"/>
              <a:ea typeface="Verdana" panose="020B0604030504040204" pitchFamily="34" charset="0"/>
              <a:cs typeface="Helvetica" panose="020B0604020202020204" pitchFamily="34" charset="0"/>
            </a:endParaRPr>
          </a:p>
          <a:p>
            <a:pPr algn="ctr"/>
            <a:r>
              <a:rPr lang="en-US" sz="571" noProof="0" dirty="0">
                <a:latin typeface="Helvetica" panose="020B0604020202020204" pitchFamily="34" charset="0"/>
                <a:ea typeface="Verdana" panose="020B0604030504040204" pitchFamily="34" charset="0"/>
                <a:cs typeface="Helvetica" panose="020B0604020202020204" pitchFamily="34" charset="0"/>
              </a:rPr>
              <a:t>business</a:t>
            </a:r>
            <a:r>
              <a:rPr lang="en-US" sz="571" spc="-49"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development</a:t>
            </a:r>
            <a:r>
              <a:rPr lang="en-US" sz="571" spc="-49"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and entrepreneurial</a:t>
            </a:r>
            <a:r>
              <a:rPr lang="en-US" sz="571" spc="-53"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support</a:t>
            </a:r>
          </a:p>
        </p:txBody>
      </p:sp>
      <p:sp>
        <p:nvSpPr>
          <p:cNvPr id="35" name="docshape19">
            <a:extLst>
              <a:ext uri="{FF2B5EF4-FFF2-40B4-BE49-F238E27FC236}">
                <a16:creationId xmlns:a16="http://schemas.microsoft.com/office/drawing/2014/main" id="{46F9B5AF-7CA7-CE10-C853-BB067E37F21F}"/>
              </a:ext>
            </a:extLst>
          </p:cNvPr>
          <p:cNvSpPr txBox="1">
            <a:spLocks/>
          </p:cNvSpPr>
          <p:nvPr/>
        </p:nvSpPr>
        <p:spPr bwMode="auto">
          <a:xfrm>
            <a:off x="6028088" y="3448078"/>
            <a:ext cx="800822" cy="430135"/>
          </a:xfrm>
          <a:prstGeom prst="rect">
            <a:avLst/>
          </a:prstGeom>
          <a:solidFill>
            <a:srgbClr val="FF9300"/>
          </a:solidFill>
          <a:ln>
            <a:noFill/>
          </a:ln>
        </p:spPr>
        <p:txBody>
          <a:bodyPr rot="0" vert="horz" wrap="square" lIns="0" tIns="0" rIns="0" bIns="0" anchor="t" anchorCtr="0" upright="1">
            <a:noAutofit/>
          </a:bodyPr>
          <a:lstStyle/>
          <a:p>
            <a:pPr algn="ctr">
              <a:spcBef>
                <a:spcPts val="24"/>
              </a:spcBef>
            </a:pPr>
            <a:r>
              <a:rPr lang="en-US" sz="571" noProof="0" dirty="0">
                <a:latin typeface="Helvetica" panose="020B0604020202020204" pitchFamily="34" charset="0"/>
                <a:ea typeface="Verdana" panose="020B0604030504040204" pitchFamily="34" charset="0"/>
                <a:cs typeface="Helvetica" panose="020B0604020202020204" pitchFamily="34" charset="0"/>
              </a:rPr>
              <a:t>2.2 </a:t>
            </a:r>
            <a:r>
              <a:rPr lang="en-US" sz="571" b="1" noProof="0" dirty="0">
                <a:latin typeface="Helvetica" panose="020B0604020202020204" pitchFamily="34" charset="0"/>
                <a:ea typeface="Verdana" panose="020B0604030504040204" pitchFamily="34" charset="0"/>
                <a:cs typeface="Helvetica" panose="020B0604020202020204" pitchFamily="34" charset="0"/>
              </a:rPr>
              <a:t>Investment</a:t>
            </a:r>
            <a:r>
              <a:rPr lang="en-US" sz="571" noProof="0" dirty="0">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US" sz="571" spc="-16"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opportunities</a:t>
            </a:r>
          </a:p>
          <a:p>
            <a:pPr algn="ctr">
              <a:spcBef>
                <a:spcPts val="24"/>
              </a:spcBef>
            </a:pPr>
            <a:r>
              <a:rPr lang="en-US" sz="571" noProof="0" dirty="0">
                <a:latin typeface="Helvetica" panose="020B0604020202020204" pitchFamily="34" charset="0"/>
                <a:ea typeface="Verdana" panose="020B0604030504040204" pitchFamily="34" charset="0"/>
                <a:cs typeface="Helvetica" panose="020B0604020202020204" pitchFamily="34" charset="0"/>
              </a:rPr>
              <a:t>2.5</a:t>
            </a:r>
          </a:p>
        </p:txBody>
      </p:sp>
      <p:sp>
        <p:nvSpPr>
          <p:cNvPr id="36" name="docshape17">
            <a:extLst>
              <a:ext uri="{FF2B5EF4-FFF2-40B4-BE49-F238E27FC236}">
                <a16:creationId xmlns:a16="http://schemas.microsoft.com/office/drawing/2014/main" id="{F1763DE2-5890-72C3-51C7-AD39700FE62E}"/>
              </a:ext>
            </a:extLst>
          </p:cNvPr>
          <p:cNvSpPr txBox="1">
            <a:spLocks/>
          </p:cNvSpPr>
          <p:nvPr/>
        </p:nvSpPr>
        <p:spPr bwMode="auto">
          <a:xfrm>
            <a:off x="6039683" y="2524627"/>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dirty="0">
                <a:latin typeface="Helvetica" panose="020B0604020202020204" pitchFamily="34" charset="0"/>
                <a:ea typeface="Verdana" panose="020B0604030504040204" pitchFamily="34" charset="0"/>
                <a:cs typeface="Helvetica" panose="020B0604020202020204" pitchFamily="34" charset="0"/>
              </a:rPr>
              <a:t>2.1</a:t>
            </a:r>
            <a:r>
              <a:rPr lang="en-US" sz="571" b="1" noProof="0" dirty="0">
                <a:latin typeface="Helvetica" panose="020B0604020202020204" pitchFamily="34" charset="0"/>
                <a:ea typeface="Verdana" panose="020B0604030504040204" pitchFamily="34" charset="0"/>
                <a:cs typeface="Helvetica" panose="020B0604020202020204" pitchFamily="34" charset="0"/>
              </a:rPr>
              <a:t> </a:t>
            </a:r>
            <a:r>
              <a:rPr lang="en-US" sz="571" b="1" noProof="0" dirty="0" err="1">
                <a:latin typeface="Helvetica" panose="020B0604020202020204" pitchFamily="34" charset="0"/>
                <a:ea typeface="Verdana" panose="020B0604030504040204" pitchFamily="34" charset="0"/>
                <a:cs typeface="Helvetica" panose="020B0604020202020204" pitchFamily="34" charset="0"/>
              </a:rPr>
              <a:t>Labour</a:t>
            </a:r>
            <a:r>
              <a:rPr lang="en-US" sz="571" b="1" noProof="0" dirty="0">
                <a:latin typeface="Helvetica" panose="020B0604020202020204" pitchFamily="34" charset="0"/>
                <a:ea typeface="Verdana" panose="020B0604030504040204" pitchFamily="34" charset="0"/>
                <a:cs typeface="Helvetica" panose="020B0604020202020204" pitchFamily="34" charset="0"/>
              </a:rPr>
              <a:t> market governance </a:t>
            </a:r>
            <a:r>
              <a:rPr lang="en-US" sz="571" noProof="0" dirty="0">
                <a:latin typeface="Helvetica" panose="020B0604020202020204" pitchFamily="34" charset="0"/>
                <a:ea typeface="Verdana" panose="020B0604030504040204" pitchFamily="34" charset="0"/>
                <a:cs typeface="Helvetica" panose="020B0604020202020204" pitchFamily="34" charset="0"/>
              </a:rPr>
              <a:t>supporting transition to and entry into employment</a:t>
            </a:r>
          </a:p>
        </p:txBody>
      </p:sp>
      <p:sp>
        <p:nvSpPr>
          <p:cNvPr id="50" name="docshape22">
            <a:extLst>
              <a:ext uri="{FF2B5EF4-FFF2-40B4-BE49-F238E27FC236}">
                <a16:creationId xmlns:a16="http://schemas.microsoft.com/office/drawing/2014/main" id="{AD8F661D-1539-EAF6-5320-3A424E846765}"/>
              </a:ext>
            </a:extLst>
          </p:cNvPr>
          <p:cNvSpPr txBox="1">
            <a:spLocks/>
          </p:cNvSpPr>
          <p:nvPr/>
        </p:nvSpPr>
        <p:spPr bwMode="auto">
          <a:xfrm>
            <a:off x="301549" y="5127289"/>
            <a:ext cx="1235452" cy="350865"/>
          </a:xfrm>
          <a:prstGeom prst="rect">
            <a:avLst/>
          </a:prstGeom>
          <a:solidFill>
            <a:srgbClr val="942093"/>
          </a:solidFill>
          <a:ln>
            <a:noFill/>
          </a:ln>
        </p:spPr>
        <p:txBody>
          <a:bodyPr rot="0" vert="horz" wrap="square" lIns="0" tIns="0" rIns="0" bIns="0" anchor="t" anchorCtr="0" upright="1">
            <a:noAutofit/>
          </a:bodyPr>
          <a:lstStyle/>
          <a:p>
            <a:pPr marL="12933" algn="ctr">
              <a:spcBef>
                <a:spcPts val="20"/>
              </a:spcBef>
            </a:pP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egal, policy and regulatory environment</a:t>
            </a:r>
            <a:r>
              <a:rPr lang="en-US" sz="570" b="1"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for</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refugee</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 social protection</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and</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51" name="docshape22">
            <a:extLst>
              <a:ext uri="{FF2B5EF4-FFF2-40B4-BE49-F238E27FC236}">
                <a16:creationId xmlns:a16="http://schemas.microsoft.com/office/drawing/2014/main" id="{63DD3028-5D6C-333F-E500-7745D7A3CB7B}"/>
              </a:ext>
            </a:extLst>
          </p:cNvPr>
          <p:cNvSpPr txBox="1">
            <a:spLocks/>
          </p:cNvSpPr>
          <p:nvPr/>
        </p:nvSpPr>
        <p:spPr bwMode="auto">
          <a:xfrm>
            <a:off x="705214" y="3308320"/>
            <a:ext cx="658482" cy="350865"/>
          </a:xfrm>
          <a:prstGeom prst="rect">
            <a:avLst/>
          </a:prstGeom>
          <a:solidFill>
            <a:srgbClr val="942093"/>
          </a:solidFill>
          <a:ln>
            <a:noFill/>
          </a:ln>
        </p:spPr>
        <p:txBody>
          <a:bodyPr rot="0" vert="horz" wrap="square" lIns="0" tIns="0" rIns="0" bIns="0" anchor="t" anchorCtr="0" upright="1">
            <a:noAutofit/>
          </a:bodyPr>
          <a:lstStyle/>
          <a:p>
            <a:pPr algn="ctr">
              <a:spcBef>
                <a:spcPts val="395"/>
              </a:spcBef>
            </a:pP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3.2 Access</a:t>
            </a:r>
            <a:r>
              <a:rPr lang="en-US" sz="570" b="1" spc="-12"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US" sz="570" b="1" spc="-53"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52" name="docshape22">
            <a:extLst>
              <a:ext uri="{FF2B5EF4-FFF2-40B4-BE49-F238E27FC236}">
                <a16:creationId xmlns:a16="http://schemas.microsoft.com/office/drawing/2014/main" id="{8FBE3DE6-4B90-E814-9FC2-DADCF08C5828}"/>
              </a:ext>
            </a:extLst>
          </p:cNvPr>
          <p:cNvSpPr txBox="1">
            <a:spLocks/>
          </p:cNvSpPr>
          <p:nvPr/>
        </p:nvSpPr>
        <p:spPr bwMode="auto">
          <a:xfrm>
            <a:off x="2053925" y="3307504"/>
            <a:ext cx="711021" cy="350865"/>
          </a:xfrm>
          <a:prstGeom prst="rect">
            <a:avLst/>
          </a:prstGeom>
          <a:solidFill>
            <a:srgbClr val="942093"/>
          </a:solidFill>
          <a:ln>
            <a:noFill/>
          </a:ln>
        </p:spPr>
        <p:txBody>
          <a:bodyPr rot="0" vert="horz" wrap="square" lIns="0" tIns="0" rIns="0" bIns="0" anchor="t" anchorCtr="0" upright="1">
            <a:noAutofit/>
          </a:bodyPr>
          <a:lstStyle>
            <a:defPPr>
              <a:defRPr lang="en-US"/>
            </a:defPPr>
            <a:lvl1pPr marL="12933" algn="ctr">
              <a:spcBef>
                <a:spcPts val="20"/>
              </a:spcBef>
              <a:defRPr sz="570" b="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dirty="0"/>
              <a:t>3.4 Increased access to social protection mechanisms/ services</a:t>
            </a:r>
          </a:p>
        </p:txBody>
      </p:sp>
      <p:sp>
        <p:nvSpPr>
          <p:cNvPr id="53" name="docshape22">
            <a:extLst>
              <a:ext uri="{FF2B5EF4-FFF2-40B4-BE49-F238E27FC236}">
                <a16:creationId xmlns:a16="http://schemas.microsoft.com/office/drawing/2014/main" id="{90C5D242-57A0-6235-4B35-5C4405D8EF52}"/>
              </a:ext>
            </a:extLst>
          </p:cNvPr>
          <p:cNvSpPr txBox="1">
            <a:spLocks/>
          </p:cNvSpPr>
          <p:nvPr/>
        </p:nvSpPr>
        <p:spPr bwMode="auto">
          <a:xfrm>
            <a:off x="16672" y="3301240"/>
            <a:ext cx="650806" cy="377756"/>
          </a:xfrm>
          <a:prstGeom prst="rect">
            <a:avLst/>
          </a:prstGeom>
          <a:solidFill>
            <a:srgbClr val="942093"/>
          </a:solidFill>
          <a:ln>
            <a:noFill/>
          </a:ln>
        </p:spPr>
        <p:txBody>
          <a:bodyPr rot="0" vert="horz" wrap="square" lIns="0" tIns="0" rIns="0" bIns="0" anchor="t" anchorCtr="0" upright="1">
            <a:noAutofit/>
          </a:bodyPr>
          <a:lstStyle/>
          <a:p>
            <a:pPr algn="ctr">
              <a:spcBef>
                <a:spcPts val="644"/>
              </a:spcBef>
            </a:pP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3.3</a:t>
            </a:r>
            <a:r>
              <a:rPr lang="en-US" sz="570"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C</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55" name="docshape34">
            <a:extLst>
              <a:ext uri="{FF2B5EF4-FFF2-40B4-BE49-F238E27FC236}">
                <a16:creationId xmlns:a16="http://schemas.microsoft.com/office/drawing/2014/main" id="{C57ECFB5-3EF8-F29C-6474-6A2D4EC1C7F7}"/>
              </a:ext>
            </a:extLst>
          </p:cNvPr>
          <p:cNvSpPr txBox="1">
            <a:spLocks/>
          </p:cNvSpPr>
          <p:nvPr/>
        </p:nvSpPr>
        <p:spPr bwMode="auto">
          <a:xfrm>
            <a:off x="771029" y="1792854"/>
            <a:ext cx="625200"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dirty="0">
                <a:latin typeface="Helvetica" panose="020B0604020202020204" pitchFamily="34" charset="0"/>
                <a:cs typeface="Helvetica" panose="020B0604020202020204" pitchFamily="34" charset="0"/>
              </a:rPr>
              <a:t>Pillar 3. Protection </a:t>
            </a:r>
            <a:r>
              <a:rPr lang="en-US" sz="570" b="0" noProof="0" dirty="0">
                <a:latin typeface="Helvetica" panose="020B0604020202020204" pitchFamily="34" charset="0"/>
                <a:cs typeface="Helvetica" panose="020B0604020202020204" pitchFamily="34" charset="0"/>
              </a:rPr>
              <a:t>– Increased government protection for FCP and HCs</a:t>
            </a:r>
          </a:p>
        </p:txBody>
      </p:sp>
      <p:sp>
        <p:nvSpPr>
          <p:cNvPr id="56" name="docshape34">
            <a:extLst>
              <a:ext uri="{FF2B5EF4-FFF2-40B4-BE49-F238E27FC236}">
                <a16:creationId xmlns:a16="http://schemas.microsoft.com/office/drawing/2014/main" id="{4BCBC494-3F86-D367-3B59-5C96C20BF0D8}"/>
              </a:ext>
            </a:extLst>
          </p:cNvPr>
          <p:cNvSpPr txBox="1">
            <a:spLocks/>
          </p:cNvSpPr>
          <p:nvPr/>
        </p:nvSpPr>
        <p:spPr bwMode="auto">
          <a:xfrm>
            <a:off x="1556612" y="2378850"/>
            <a:ext cx="681047"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dirty="0">
                <a:latin typeface="Helvetica" panose="020B0604020202020204" pitchFamily="34" charset="0"/>
                <a:cs typeface="Helvetica" panose="020B0604020202020204" pitchFamily="34" charset="0"/>
              </a:rPr>
              <a:t>Pillar 3. Social Protection</a:t>
            </a:r>
            <a:r>
              <a:rPr lang="en-US" sz="570" b="0" noProof="0" dirty="0">
                <a:latin typeface="Helvetica" panose="020B0604020202020204" pitchFamily="34" charset="0"/>
                <a:cs typeface="Helvetica" panose="020B0604020202020204" pitchFamily="34" charset="0"/>
              </a:rPr>
              <a:t>. Increased inclusion of FCP and HCs in social protection systems</a:t>
            </a:r>
          </a:p>
        </p:txBody>
      </p:sp>
      <p:sp>
        <p:nvSpPr>
          <p:cNvPr id="6" name="Rectangle 5">
            <a:extLst>
              <a:ext uri="{FF2B5EF4-FFF2-40B4-BE49-F238E27FC236}">
                <a16:creationId xmlns:a16="http://schemas.microsoft.com/office/drawing/2014/main" id="{93BA17A2-1706-DBF8-F35B-E94BF6F3F014}"/>
              </a:ext>
            </a:extLst>
          </p:cNvPr>
          <p:cNvSpPr/>
          <p:nvPr/>
        </p:nvSpPr>
        <p:spPr>
          <a:xfrm>
            <a:off x="345978" y="5828952"/>
            <a:ext cx="747977" cy="26062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Advocacy for legal reform</a:t>
            </a:r>
          </a:p>
          <a:p>
            <a:pPr algn="ctr"/>
            <a:r>
              <a:rPr lang="en-US" sz="600" dirty="0">
                <a:solidFill>
                  <a:schemeClr val="tx1"/>
                </a:solidFill>
                <a:latin typeface="Helvetica" panose="020B0604020202020204" pitchFamily="34" charset="0"/>
                <a:cs typeface="Helvetica" panose="020B0604020202020204" pitchFamily="34" charset="0"/>
              </a:rPr>
              <a:t>3.8</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7" name="Rectangle 6">
            <a:extLst>
              <a:ext uri="{FF2B5EF4-FFF2-40B4-BE49-F238E27FC236}">
                <a16:creationId xmlns:a16="http://schemas.microsoft.com/office/drawing/2014/main" id="{0F4B4A55-38F5-7588-6B9B-F41DCD7C28A2}"/>
              </a:ext>
            </a:extLst>
          </p:cNvPr>
          <p:cNvSpPr/>
          <p:nvPr/>
        </p:nvSpPr>
        <p:spPr>
          <a:xfrm>
            <a:off x="1245311" y="5828953"/>
            <a:ext cx="714628" cy="27912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Legal representation for children</a:t>
            </a:r>
          </a:p>
          <a:p>
            <a:pPr algn="ctr"/>
            <a:r>
              <a:rPr lang="en-US" sz="600" dirty="0">
                <a:solidFill>
                  <a:schemeClr val="tx1"/>
                </a:solidFill>
                <a:latin typeface="Helvetica" panose="020B0604020202020204" pitchFamily="34" charset="0"/>
                <a:cs typeface="Helvetica" panose="020B0604020202020204" pitchFamily="34" charset="0"/>
              </a:rPr>
              <a:t>3.2</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D7B1DC8E-CBBA-86BA-5B8B-F1AD7C517123}"/>
              </a:ext>
            </a:extLst>
          </p:cNvPr>
          <p:cNvSpPr/>
          <p:nvPr/>
        </p:nvSpPr>
        <p:spPr>
          <a:xfrm>
            <a:off x="819966" y="6450135"/>
            <a:ext cx="874693" cy="274850"/>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a:p>
            <a:pPr algn="ctr"/>
            <a:r>
              <a:rPr lang="en-US" sz="600" dirty="0">
                <a:solidFill>
                  <a:schemeClr val="tx1"/>
                </a:solidFill>
                <a:latin typeface="Helvetica" panose="020B0604020202020204" pitchFamily="34" charset="0"/>
                <a:cs typeface="Helvetica" panose="020B0604020202020204" pitchFamily="34" charset="0"/>
              </a:rPr>
              <a:t>3.9, 3.11</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C2EA4166-69BC-7946-D1BF-87943DB02BE5}"/>
              </a:ext>
            </a:extLst>
          </p:cNvPr>
          <p:cNvSpPr/>
          <p:nvPr/>
        </p:nvSpPr>
        <p:spPr>
          <a:xfrm>
            <a:off x="1710579" y="4840619"/>
            <a:ext cx="711330" cy="35292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Enhancing Child Protection systems</a:t>
            </a:r>
          </a:p>
        </p:txBody>
      </p:sp>
      <p:sp>
        <p:nvSpPr>
          <p:cNvPr id="27" name="Rectangle 26">
            <a:extLst>
              <a:ext uri="{FF2B5EF4-FFF2-40B4-BE49-F238E27FC236}">
                <a16:creationId xmlns:a16="http://schemas.microsoft.com/office/drawing/2014/main" id="{3ACE7F03-BE8E-B541-3BEF-0FBFD7E4CB65}"/>
              </a:ext>
            </a:extLst>
          </p:cNvPr>
          <p:cNvSpPr/>
          <p:nvPr/>
        </p:nvSpPr>
        <p:spPr>
          <a:xfrm>
            <a:off x="72951" y="4132094"/>
            <a:ext cx="538249"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Inclusive engagement of the community and other stakeholders</a:t>
            </a:r>
          </a:p>
          <a:p>
            <a:pPr algn="ctr"/>
            <a:r>
              <a:rPr lang="en-US" sz="600" noProof="0" dirty="0">
                <a:solidFill>
                  <a:schemeClr val="tx1"/>
                </a:solidFill>
                <a:latin typeface="Helvetica" panose="020B0604020202020204" pitchFamily="34" charset="0"/>
                <a:cs typeface="Helvetica" panose="020B0604020202020204" pitchFamily="34" charset="0"/>
              </a:rPr>
              <a:t>3.9</a:t>
            </a:r>
          </a:p>
        </p:txBody>
      </p:sp>
      <p:cxnSp>
        <p:nvCxnSpPr>
          <p:cNvPr id="94" name="Elbow Connector 73">
            <a:extLst>
              <a:ext uri="{FF2B5EF4-FFF2-40B4-BE49-F238E27FC236}">
                <a16:creationId xmlns:a16="http://schemas.microsoft.com/office/drawing/2014/main" id="{845B3FE4-9877-8D0E-6CCE-0B831CA30195}"/>
              </a:ext>
            </a:extLst>
          </p:cNvPr>
          <p:cNvCxnSpPr>
            <a:cxnSpLocks/>
            <a:stCxn id="6" idx="0"/>
          </p:cNvCxnSpPr>
          <p:nvPr/>
        </p:nvCxnSpPr>
        <p:spPr>
          <a:xfrm rot="5400000" flipH="1" flipV="1">
            <a:off x="726993" y="5471128"/>
            <a:ext cx="350798" cy="36485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8" name="Elbow Connector 73">
            <a:extLst>
              <a:ext uri="{FF2B5EF4-FFF2-40B4-BE49-F238E27FC236}">
                <a16:creationId xmlns:a16="http://schemas.microsoft.com/office/drawing/2014/main" id="{42ECB55A-2F47-D2AE-884F-D42B52FD87F6}"/>
              </a:ext>
            </a:extLst>
          </p:cNvPr>
          <p:cNvCxnSpPr>
            <a:cxnSpLocks/>
            <a:stCxn id="9" idx="0"/>
            <a:endCxn id="6" idx="2"/>
          </p:cNvCxnSpPr>
          <p:nvPr/>
        </p:nvCxnSpPr>
        <p:spPr>
          <a:xfrm rot="16200000" flipV="1">
            <a:off x="808363" y="6001185"/>
            <a:ext cx="360555" cy="537346"/>
          </a:xfrm>
          <a:prstGeom prst="bentConnector3">
            <a:avLst>
              <a:gd name="adj1" fmla="val 4781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231CE5A6-C741-1ED3-5991-31F6835A334C}"/>
              </a:ext>
            </a:extLst>
          </p:cNvPr>
          <p:cNvCxnSpPr>
            <a:cxnSpLocks/>
            <a:stCxn id="7" idx="0"/>
          </p:cNvCxnSpPr>
          <p:nvPr/>
        </p:nvCxnSpPr>
        <p:spPr>
          <a:xfrm rot="16200000" flipV="1">
            <a:off x="1164380" y="5390708"/>
            <a:ext cx="350799" cy="52569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1" name="Elbow Connector 73">
            <a:extLst>
              <a:ext uri="{FF2B5EF4-FFF2-40B4-BE49-F238E27FC236}">
                <a16:creationId xmlns:a16="http://schemas.microsoft.com/office/drawing/2014/main" id="{06D4709B-6F7C-B193-0BC0-58817D7AAF86}"/>
              </a:ext>
            </a:extLst>
          </p:cNvPr>
          <p:cNvCxnSpPr>
            <a:cxnSpLocks/>
          </p:cNvCxnSpPr>
          <p:nvPr/>
        </p:nvCxnSpPr>
        <p:spPr>
          <a:xfrm rot="5400000" flipH="1" flipV="1">
            <a:off x="97767" y="4375268"/>
            <a:ext cx="1460360" cy="402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7" name="Elbow Connector 73">
            <a:extLst>
              <a:ext uri="{FF2B5EF4-FFF2-40B4-BE49-F238E27FC236}">
                <a16:creationId xmlns:a16="http://schemas.microsoft.com/office/drawing/2014/main" id="{2AC35978-8CDC-D744-0F02-0A181B5DE906}"/>
              </a:ext>
            </a:extLst>
          </p:cNvPr>
          <p:cNvCxnSpPr>
            <a:cxnSpLocks/>
            <a:stCxn id="53" idx="0"/>
            <a:endCxn id="55" idx="2"/>
          </p:cNvCxnSpPr>
          <p:nvPr/>
        </p:nvCxnSpPr>
        <p:spPr>
          <a:xfrm rot="5400000" flipH="1" flipV="1">
            <a:off x="221808" y="2439419"/>
            <a:ext cx="982088" cy="74155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9" name="Elbow Connector 73">
            <a:extLst>
              <a:ext uri="{FF2B5EF4-FFF2-40B4-BE49-F238E27FC236}">
                <a16:creationId xmlns:a16="http://schemas.microsoft.com/office/drawing/2014/main" id="{EAFF943B-EDB2-6065-32EA-7A543D65A563}"/>
              </a:ext>
            </a:extLst>
          </p:cNvPr>
          <p:cNvCxnSpPr>
            <a:cxnSpLocks/>
            <a:stCxn id="52" idx="0"/>
            <a:endCxn id="56" idx="2"/>
          </p:cNvCxnSpPr>
          <p:nvPr/>
        </p:nvCxnSpPr>
        <p:spPr>
          <a:xfrm rot="16200000" flipV="1">
            <a:off x="1952108" y="2850176"/>
            <a:ext cx="402356" cy="51230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4" name="Elbow Connector 73">
            <a:extLst>
              <a:ext uri="{FF2B5EF4-FFF2-40B4-BE49-F238E27FC236}">
                <a16:creationId xmlns:a16="http://schemas.microsoft.com/office/drawing/2014/main" id="{3B75796F-060E-CF59-DFD0-453C0804933F}"/>
              </a:ext>
            </a:extLst>
          </p:cNvPr>
          <p:cNvCxnSpPr>
            <a:cxnSpLocks/>
            <a:stCxn id="28" idx="0"/>
            <a:endCxn id="11" idx="2"/>
          </p:cNvCxnSpPr>
          <p:nvPr/>
        </p:nvCxnSpPr>
        <p:spPr>
          <a:xfrm rot="16200000" flipV="1">
            <a:off x="5361778" y="2694388"/>
            <a:ext cx="295383" cy="523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9" name="Elbow Connector 73">
            <a:extLst>
              <a:ext uri="{FF2B5EF4-FFF2-40B4-BE49-F238E27FC236}">
                <a16:creationId xmlns:a16="http://schemas.microsoft.com/office/drawing/2014/main" id="{90C4D2D5-2CD6-E656-F304-076124FC6FC7}"/>
              </a:ext>
            </a:extLst>
          </p:cNvPr>
          <p:cNvCxnSpPr>
            <a:cxnSpLocks/>
            <a:stCxn id="383" idx="0"/>
            <a:endCxn id="34" idx="2"/>
          </p:cNvCxnSpPr>
          <p:nvPr/>
        </p:nvCxnSpPr>
        <p:spPr>
          <a:xfrm rot="5400000" flipH="1" flipV="1">
            <a:off x="7347280" y="2628851"/>
            <a:ext cx="263413" cy="56395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2" name="Elbow Connector 73">
            <a:extLst>
              <a:ext uri="{FF2B5EF4-FFF2-40B4-BE49-F238E27FC236}">
                <a16:creationId xmlns:a16="http://schemas.microsoft.com/office/drawing/2014/main" id="{57A8A8FA-5424-DC72-8587-037D8AA55070}"/>
              </a:ext>
            </a:extLst>
          </p:cNvPr>
          <p:cNvCxnSpPr>
            <a:cxnSpLocks/>
          </p:cNvCxnSpPr>
          <p:nvPr/>
        </p:nvCxnSpPr>
        <p:spPr>
          <a:xfrm rot="16200000" flipV="1">
            <a:off x="7505406" y="1969063"/>
            <a:ext cx="271932" cy="607618"/>
          </a:xfrm>
          <a:prstGeom prst="bentConnector3">
            <a:avLst>
              <a:gd name="adj1" fmla="val 3342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9EF4B566-606A-A3EB-F382-E94EF9120277}"/>
              </a:ext>
            </a:extLst>
          </p:cNvPr>
          <p:cNvCxnSpPr>
            <a:cxnSpLocks/>
            <a:stCxn id="36" idx="0"/>
            <a:endCxn id="31" idx="2"/>
          </p:cNvCxnSpPr>
          <p:nvPr/>
        </p:nvCxnSpPr>
        <p:spPr>
          <a:xfrm rot="5400000" flipH="1" flipV="1">
            <a:off x="6602867" y="1974147"/>
            <a:ext cx="368815" cy="73214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4" name="Elbow Connector 73">
            <a:extLst>
              <a:ext uri="{FF2B5EF4-FFF2-40B4-BE49-F238E27FC236}">
                <a16:creationId xmlns:a16="http://schemas.microsoft.com/office/drawing/2014/main" id="{32550C38-5736-1C95-94E5-9A87CB01EFD7}"/>
              </a:ext>
            </a:extLst>
          </p:cNvPr>
          <p:cNvCxnSpPr>
            <a:cxnSpLocks/>
            <a:stCxn id="33" idx="1"/>
            <a:endCxn id="31" idx="3"/>
          </p:cNvCxnSpPr>
          <p:nvPr/>
        </p:nvCxnSpPr>
        <p:spPr>
          <a:xfrm rot="10800000">
            <a:off x="7625548" y="1936201"/>
            <a:ext cx="561475" cy="31631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1" name="TextBox 270">
            <a:extLst>
              <a:ext uri="{FF2B5EF4-FFF2-40B4-BE49-F238E27FC236}">
                <a16:creationId xmlns:a16="http://schemas.microsoft.com/office/drawing/2014/main" id="{202F477F-12B1-0DBD-4B0F-3F89E5B2C90F}"/>
              </a:ext>
            </a:extLst>
          </p:cNvPr>
          <p:cNvSpPr txBox="1"/>
          <p:nvPr/>
        </p:nvSpPr>
        <p:spPr>
          <a:xfrm>
            <a:off x="7243054" y="5482543"/>
            <a:ext cx="562255" cy="276999"/>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dirty="0">
                <a:solidFill>
                  <a:schemeClr val="tx1"/>
                </a:solidFill>
              </a:rPr>
              <a:t>4.1 Improve access to WASH </a:t>
            </a:r>
            <a:r>
              <a:rPr lang="en-US" noProof="0" dirty="0">
                <a:solidFill>
                  <a:schemeClr val="tx1"/>
                </a:solidFill>
              </a:rPr>
              <a:t>facilities</a:t>
            </a:r>
          </a:p>
        </p:txBody>
      </p:sp>
      <p:sp>
        <p:nvSpPr>
          <p:cNvPr id="278" name="TextBox 277">
            <a:extLst>
              <a:ext uri="{FF2B5EF4-FFF2-40B4-BE49-F238E27FC236}">
                <a16:creationId xmlns:a16="http://schemas.microsoft.com/office/drawing/2014/main" id="{43733ED8-5595-51DD-84B0-4A51FB68456C}"/>
              </a:ext>
            </a:extLst>
          </p:cNvPr>
          <p:cNvSpPr txBox="1"/>
          <p:nvPr/>
        </p:nvSpPr>
        <p:spPr>
          <a:xfrm>
            <a:off x="6828910" y="6108080"/>
            <a:ext cx="532446"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Community-based interventions</a:t>
            </a:r>
          </a:p>
          <a:p>
            <a:r>
              <a:rPr lang="en-US" dirty="0">
                <a:solidFill>
                  <a:schemeClr val="tx1"/>
                </a:solidFill>
              </a:rPr>
              <a:t>4.1, 4.5,4.6</a:t>
            </a:r>
            <a:endParaRPr lang="en-US" noProof="0" dirty="0">
              <a:solidFill>
                <a:schemeClr val="tx1"/>
              </a:solidFill>
            </a:endParaRPr>
          </a:p>
        </p:txBody>
      </p:sp>
      <p:sp>
        <p:nvSpPr>
          <p:cNvPr id="280" name="docshape19">
            <a:extLst>
              <a:ext uri="{FF2B5EF4-FFF2-40B4-BE49-F238E27FC236}">
                <a16:creationId xmlns:a16="http://schemas.microsoft.com/office/drawing/2014/main" id="{21FD7A41-3479-C614-38A6-15D8D052A34C}"/>
              </a:ext>
            </a:extLst>
          </p:cNvPr>
          <p:cNvSpPr txBox="1">
            <a:spLocks/>
          </p:cNvSpPr>
          <p:nvPr/>
        </p:nvSpPr>
        <p:spPr bwMode="auto">
          <a:xfrm>
            <a:off x="7641372" y="4910322"/>
            <a:ext cx="1584956" cy="263821"/>
          </a:xfrm>
          <a:prstGeom prst="rect">
            <a:avLst/>
          </a:prstGeom>
          <a:solidFill>
            <a:schemeClr val="bg1">
              <a:lumMod val="75000"/>
            </a:schemeClr>
          </a:solidFill>
          <a:ln>
            <a:noFill/>
          </a:ln>
        </p:spPr>
        <p:txBody>
          <a:bodyPr rot="0" vert="horz" wrap="square" lIns="0" tIns="0" rIns="0" bIns="0" anchor="t" anchorCtr="0" upright="1">
            <a:noAutofit/>
          </a:bodyPr>
          <a:lstStyle/>
          <a:p>
            <a:pPr algn="ctr">
              <a:spcBef>
                <a:spcPts val="24"/>
              </a:spcBef>
            </a:pPr>
            <a:r>
              <a:rPr lang="en-US" sz="571" b="1" noProof="0" dirty="0">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US" sz="571" noProof="0" dirty="0">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cxnSp>
        <p:nvCxnSpPr>
          <p:cNvPr id="284" name="Elbow Connector 73">
            <a:extLst>
              <a:ext uri="{FF2B5EF4-FFF2-40B4-BE49-F238E27FC236}">
                <a16:creationId xmlns:a16="http://schemas.microsoft.com/office/drawing/2014/main" id="{992470BD-BD87-EE21-D378-5D92A52259E3}"/>
              </a:ext>
            </a:extLst>
          </p:cNvPr>
          <p:cNvCxnSpPr>
            <a:cxnSpLocks/>
            <a:stCxn id="271" idx="0"/>
            <a:endCxn id="280" idx="2"/>
          </p:cNvCxnSpPr>
          <p:nvPr/>
        </p:nvCxnSpPr>
        <p:spPr>
          <a:xfrm rot="5400000" flipH="1" flipV="1">
            <a:off x="7824816" y="4873509"/>
            <a:ext cx="308400" cy="9096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9E7668BD-EFA4-2A0E-A333-992CA5D98087}"/>
              </a:ext>
            </a:extLst>
          </p:cNvPr>
          <p:cNvCxnSpPr>
            <a:cxnSpLocks/>
            <a:stCxn id="591" idx="0"/>
            <a:endCxn id="280" idx="2"/>
          </p:cNvCxnSpPr>
          <p:nvPr/>
        </p:nvCxnSpPr>
        <p:spPr>
          <a:xfrm rot="16200000" flipV="1">
            <a:off x="8746353" y="4861641"/>
            <a:ext cx="304011" cy="9290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7" name="Rectangle 296">
            <a:extLst>
              <a:ext uri="{FF2B5EF4-FFF2-40B4-BE49-F238E27FC236}">
                <a16:creationId xmlns:a16="http://schemas.microsoft.com/office/drawing/2014/main" id="{D5DFCEC0-2D3E-86F1-DBD8-5C374D5B681B}"/>
              </a:ext>
            </a:extLst>
          </p:cNvPr>
          <p:cNvSpPr/>
          <p:nvPr/>
        </p:nvSpPr>
        <p:spPr>
          <a:xfrm>
            <a:off x="3902556" y="328256"/>
            <a:ext cx="992813" cy="680896"/>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dirty="0">
                <a:solidFill>
                  <a:schemeClr val="bg1">
                    <a:lumMod val="50000"/>
                  </a:schemeClr>
                </a:solidFill>
                <a:latin typeface="Helvetica" panose="020B0604020202020204" pitchFamily="34" charset="0"/>
                <a:cs typeface="Helvetica" panose="020B0604020202020204" pitchFamily="34" charset="0"/>
              </a:rPr>
              <a:t>RESILIENCE</a:t>
            </a:r>
          </a:p>
        </p:txBody>
      </p:sp>
      <p:sp>
        <p:nvSpPr>
          <p:cNvPr id="298" name="Rectangle 297">
            <a:extLst>
              <a:ext uri="{FF2B5EF4-FFF2-40B4-BE49-F238E27FC236}">
                <a16:creationId xmlns:a16="http://schemas.microsoft.com/office/drawing/2014/main" id="{5B2284CF-96D3-7DFA-DB07-DE0DAD3D2AD3}"/>
              </a:ext>
            </a:extLst>
          </p:cNvPr>
          <p:cNvSpPr/>
          <p:nvPr/>
        </p:nvSpPr>
        <p:spPr>
          <a:xfrm>
            <a:off x="1413550" y="35164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dirty="0">
                <a:solidFill>
                  <a:schemeClr val="bg1">
                    <a:lumMod val="50000"/>
                  </a:schemeClr>
                </a:solidFill>
                <a:latin typeface="Helvetica" panose="020B0604020202020204" pitchFamily="34" charset="0"/>
                <a:cs typeface="Helvetica" panose="020B0604020202020204" pitchFamily="34" charset="0"/>
              </a:rPr>
              <a:t>INCLUSION</a:t>
            </a:r>
          </a:p>
        </p:txBody>
      </p:sp>
      <p:sp>
        <p:nvSpPr>
          <p:cNvPr id="299" name="Rectangle 298">
            <a:extLst>
              <a:ext uri="{FF2B5EF4-FFF2-40B4-BE49-F238E27FC236}">
                <a16:creationId xmlns:a16="http://schemas.microsoft.com/office/drawing/2014/main" id="{C86338ED-425C-8B69-7842-7755ED15276B}"/>
              </a:ext>
            </a:extLst>
          </p:cNvPr>
          <p:cNvSpPr/>
          <p:nvPr/>
        </p:nvSpPr>
        <p:spPr>
          <a:xfrm>
            <a:off x="6626976" y="341188"/>
            <a:ext cx="1409453" cy="532500"/>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dirty="0">
                <a:solidFill>
                  <a:schemeClr val="bg1">
                    <a:lumMod val="50000"/>
                  </a:schemeClr>
                </a:solidFill>
                <a:latin typeface="Helvetica" panose="020B0604020202020204" pitchFamily="34" charset="0"/>
                <a:cs typeface="Helvetica" panose="020B0604020202020204" pitchFamily="34" charset="0"/>
              </a:rPr>
              <a:t>SELF-RELIANCE</a:t>
            </a:r>
          </a:p>
        </p:txBody>
      </p:sp>
      <p:sp>
        <p:nvSpPr>
          <p:cNvPr id="300" name="Rectangle 299">
            <a:extLst>
              <a:ext uri="{FF2B5EF4-FFF2-40B4-BE49-F238E27FC236}">
                <a16:creationId xmlns:a16="http://schemas.microsoft.com/office/drawing/2014/main" id="{B407AC5D-DB9B-0894-2211-07A815769A12}"/>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r>
              <a:rPr lang="en-US" sz="900" noProof="0" dirty="0">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noProof="0" dirty="0">
              <a:latin typeface="Helvetica" panose="020B0604020202020204" pitchFamily="34" charset="0"/>
              <a:ea typeface="Verdana" panose="020B0604030504040204" pitchFamily="34" charset="0"/>
              <a:cs typeface="Helvetica" panose="020B0604020202020204" pitchFamily="34" charset="0"/>
            </a:endParaRPr>
          </a:p>
        </p:txBody>
      </p:sp>
      <p:sp>
        <p:nvSpPr>
          <p:cNvPr id="304" name="Rectangle 303">
            <a:extLst>
              <a:ext uri="{FF2B5EF4-FFF2-40B4-BE49-F238E27FC236}">
                <a16:creationId xmlns:a16="http://schemas.microsoft.com/office/drawing/2014/main" id="{FD4F08E2-54D8-0706-184A-FE7C09524509}"/>
              </a:ext>
            </a:extLst>
          </p:cNvPr>
          <p:cNvSpPr/>
          <p:nvPr/>
        </p:nvSpPr>
        <p:spPr>
          <a:xfrm>
            <a:off x="3939590" y="1075445"/>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Vulnerability of  FDPs and HCs reduced</a:t>
            </a:r>
          </a:p>
        </p:txBody>
      </p:sp>
      <p:sp>
        <p:nvSpPr>
          <p:cNvPr id="305" name="Rectangle 304">
            <a:extLst>
              <a:ext uri="{FF2B5EF4-FFF2-40B4-BE49-F238E27FC236}">
                <a16:creationId xmlns:a16="http://schemas.microsoft.com/office/drawing/2014/main" id="{9057BF68-FE2B-D1C5-D597-FBC060B6E13D}"/>
              </a:ext>
            </a:extLst>
          </p:cNvPr>
          <p:cNvSpPr/>
          <p:nvPr/>
        </p:nvSpPr>
        <p:spPr>
          <a:xfrm>
            <a:off x="6769471" y="492125"/>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Reduction of  FDPs and HCs long term reliance on external assistance</a:t>
            </a:r>
          </a:p>
        </p:txBody>
      </p:sp>
      <p:sp>
        <p:nvSpPr>
          <p:cNvPr id="309" name="Rectangle 308">
            <a:extLst>
              <a:ext uri="{FF2B5EF4-FFF2-40B4-BE49-F238E27FC236}">
                <a16:creationId xmlns:a16="http://schemas.microsoft.com/office/drawing/2014/main" id="{E2B72D25-82B1-C334-D376-F2E9ACD95C09}"/>
              </a:ext>
            </a:extLst>
          </p:cNvPr>
          <p:cNvSpPr/>
          <p:nvPr/>
        </p:nvSpPr>
        <p:spPr>
          <a:xfrm>
            <a:off x="1472704" y="52551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Inclusion of FDPs at systems, community and individual levels, </a:t>
            </a:r>
          </a:p>
        </p:txBody>
      </p:sp>
      <p:sp>
        <p:nvSpPr>
          <p:cNvPr id="312" name="Rectangle 311">
            <a:extLst>
              <a:ext uri="{FF2B5EF4-FFF2-40B4-BE49-F238E27FC236}">
                <a16:creationId xmlns:a16="http://schemas.microsoft.com/office/drawing/2014/main" id="{669CC42A-2704-E309-1603-023BDBBDA4B0}"/>
              </a:ext>
            </a:extLst>
          </p:cNvPr>
          <p:cNvSpPr/>
          <p:nvPr/>
        </p:nvSpPr>
        <p:spPr>
          <a:xfrm>
            <a:off x="3987697" y="51193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b="1" noProof="0" dirty="0">
                <a:latin typeface="Helvetica" panose="020B0604020202020204" pitchFamily="34" charset="0"/>
                <a:cs typeface="Helvetica" panose="020B0604020202020204" pitchFamily="34" charset="0"/>
              </a:rPr>
              <a:t>Resilience </a:t>
            </a:r>
            <a:r>
              <a:rPr lang="en-US" sz="602" noProof="0" dirty="0">
                <a:latin typeface="Helvetica" panose="020B0604020202020204" pitchFamily="34" charset="0"/>
                <a:cs typeface="Helvetica" panose="020B0604020202020204" pitchFamily="34" charset="0"/>
              </a:rPr>
              <a:t>of local communities and FDPs strengthened</a:t>
            </a:r>
          </a:p>
        </p:txBody>
      </p:sp>
      <p:sp>
        <p:nvSpPr>
          <p:cNvPr id="313" name="TextBox 312">
            <a:extLst>
              <a:ext uri="{FF2B5EF4-FFF2-40B4-BE49-F238E27FC236}">
                <a16:creationId xmlns:a16="http://schemas.microsoft.com/office/drawing/2014/main" id="{223E2908-1A0C-E669-B485-1C1EDF995694}"/>
              </a:ext>
            </a:extLst>
          </p:cNvPr>
          <p:cNvSpPr txBox="1"/>
          <p:nvPr/>
        </p:nvSpPr>
        <p:spPr>
          <a:xfrm>
            <a:off x="2896265" y="606910"/>
            <a:ext cx="501997" cy="175689"/>
          </a:xfrm>
          <a:prstGeom prst="rect">
            <a:avLst/>
          </a:prstGeom>
          <a:solidFill>
            <a:schemeClr val="bg1"/>
          </a:solidFill>
        </p:spPr>
        <p:txBody>
          <a:bodyPr wrap="square" lIns="0" tIns="0" rIns="0" bIns="0" anchor="t">
            <a:noAutofit/>
          </a:bodyPr>
          <a:lstStyle/>
          <a:p>
            <a:pPr algn="ctr"/>
            <a:r>
              <a:rPr lang="en-US" sz="571" noProof="0" dirty="0">
                <a:latin typeface="Helvetica" panose="020B0604020202020204" pitchFamily="34" charset="0"/>
                <a:cs typeface="Helvetica" panose="020B0604020202020204" pitchFamily="34" charset="0"/>
              </a:rPr>
              <a:t>Refugees are protected</a:t>
            </a:r>
          </a:p>
        </p:txBody>
      </p:sp>
      <p:cxnSp>
        <p:nvCxnSpPr>
          <p:cNvPr id="318" name="Elbow Connector 317">
            <a:extLst>
              <a:ext uri="{FF2B5EF4-FFF2-40B4-BE49-F238E27FC236}">
                <a16:creationId xmlns:a16="http://schemas.microsoft.com/office/drawing/2014/main" id="{B9CB787C-39A3-E2CF-405B-BE9D52B9913F}"/>
              </a:ext>
            </a:extLst>
          </p:cNvPr>
          <p:cNvCxnSpPr>
            <a:cxnSpLocks/>
            <a:stCxn id="31" idx="0"/>
            <a:endCxn id="526" idx="3"/>
          </p:cNvCxnSpPr>
          <p:nvPr/>
        </p:nvCxnSpPr>
        <p:spPr>
          <a:xfrm rot="16200000" flipV="1">
            <a:off x="6857013" y="1420255"/>
            <a:ext cx="292538" cy="30013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330" name="Rectangle 329">
            <a:extLst>
              <a:ext uri="{FF2B5EF4-FFF2-40B4-BE49-F238E27FC236}">
                <a16:creationId xmlns:a16="http://schemas.microsoft.com/office/drawing/2014/main" id="{207A7003-3EC2-D9F5-6370-217F4B0A2DAC}"/>
              </a:ext>
            </a:extLst>
          </p:cNvPr>
          <p:cNvSpPr/>
          <p:nvPr/>
        </p:nvSpPr>
        <p:spPr>
          <a:xfrm>
            <a:off x="7091926" y="1106217"/>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Access to socio-economic opportunities enhanced</a:t>
            </a:r>
          </a:p>
        </p:txBody>
      </p:sp>
      <p:sp>
        <p:nvSpPr>
          <p:cNvPr id="59" name="Rounded Rectangle 58">
            <a:extLst>
              <a:ext uri="{FF2B5EF4-FFF2-40B4-BE49-F238E27FC236}">
                <a16:creationId xmlns:a16="http://schemas.microsoft.com/office/drawing/2014/main" id="{FCAE0325-75FD-0D65-B4E4-93D2F32B6644}"/>
              </a:ext>
            </a:extLst>
          </p:cNvPr>
          <p:cNvSpPr/>
          <p:nvPr/>
        </p:nvSpPr>
        <p:spPr>
          <a:xfrm>
            <a:off x="7641372" y="4838754"/>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4a</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60" name="Elbow Connector 102">
            <a:extLst>
              <a:ext uri="{FF2B5EF4-FFF2-40B4-BE49-F238E27FC236}">
                <a16:creationId xmlns:a16="http://schemas.microsoft.com/office/drawing/2014/main" id="{61E2F643-44D6-A30B-C487-6605FD807AF7}"/>
              </a:ext>
            </a:extLst>
          </p:cNvPr>
          <p:cNvCxnSpPr>
            <a:cxnSpLocks/>
            <a:stCxn id="298" idx="0"/>
            <a:endCxn id="300" idx="1"/>
          </p:cNvCxnSpPr>
          <p:nvPr/>
        </p:nvCxnSpPr>
        <p:spPr>
          <a:xfrm rot="5400000" flipH="1" flipV="1">
            <a:off x="2240315" y="-175238"/>
            <a:ext cx="26052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6" name="Elbow Connector 102">
            <a:extLst>
              <a:ext uri="{FF2B5EF4-FFF2-40B4-BE49-F238E27FC236}">
                <a16:creationId xmlns:a16="http://schemas.microsoft.com/office/drawing/2014/main" id="{500854B8-39FF-EC88-51B5-CCEC3E7365C2}"/>
              </a:ext>
            </a:extLst>
          </p:cNvPr>
          <p:cNvCxnSpPr>
            <a:cxnSpLocks/>
            <a:stCxn id="299" idx="0"/>
            <a:endCxn id="300" idx="3"/>
          </p:cNvCxnSpPr>
          <p:nvPr/>
        </p:nvCxnSpPr>
        <p:spPr>
          <a:xfrm rot="16200000" flipV="1">
            <a:off x="6826450" y="-164065"/>
            <a:ext cx="250063" cy="760444"/>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1" name="Rounded Rectangle 90">
            <a:extLst>
              <a:ext uri="{FF2B5EF4-FFF2-40B4-BE49-F238E27FC236}">
                <a16:creationId xmlns:a16="http://schemas.microsoft.com/office/drawing/2014/main" id="{728608A2-92A0-96AF-9F24-D6C0EA567232}"/>
              </a:ext>
            </a:extLst>
          </p:cNvPr>
          <p:cNvSpPr/>
          <p:nvPr/>
        </p:nvSpPr>
        <p:spPr>
          <a:xfrm>
            <a:off x="3341806" y="6679822"/>
            <a:ext cx="439526"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5a,b,c,d,e</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22C963FD-2357-F808-5A65-AA5B42CF8D3D}"/>
              </a:ext>
            </a:extLst>
          </p:cNvPr>
          <p:cNvSpPr/>
          <p:nvPr/>
        </p:nvSpPr>
        <p:spPr>
          <a:xfrm>
            <a:off x="2597688" y="3199207"/>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3a</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96" name="Rounded Rectangle 95">
            <a:extLst>
              <a:ext uri="{FF2B5EF4-FFF2-40B4-BE49-F238E27FC236}">
                <a16:creationId xmlns:a16="http://schemas.microsoft.com/office/drawing/2014/main" id="{EA5C7A36-C0BB-DD19-654F-CEA4BED0C887}"/>
              </a:ext>
            </a:extLst>
          </p:cNvPr>
          <p:cNvSpPr/>
          <p:nvPr/>
        </p:nvSpPr>
        <p:spPr>
          <a:xfrm>
            <a:off x="1206515" y="3191607"/>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3b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97" name="Rounded Rectangle 96">
            <a:extLst>
              <a:ext uri="{FF2B5EF4-FFF2-40B4-BE49-F238E27FC236}">
                <a16:creationId xmlns:a16="http://schemas.microsoft.com/office/drawing/2014/main" id="{347DA40F-AA65-9D30-AC22-5167B4A9A102}"/>
              </a:ext>
            </a:extLst>
          </p:cNvPr>
          <p:cNvSpPr/>
          <p:nvPr/>
        </p:nvSpPr>
        <p:spPr>
          <a:xfrm>
            <a:off x="1498102" y="1282091"/>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3c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0" name="Rounded Rectangle 99">
            <a:extLst>
              <a:ext uri="{FF2B5EF4-FFF2-40B4-BE49-F238E27FC236}">
                <a16:creationId xmlns:a16="http://schemas.microsoft.com/office/drawing/2014/main" id="{71D68535-79FB-3860-6319-55EFB1FE972A}"/>
              </a:ext>
            </a:extLst>
          </p:cNvPr>
          <p:cNvSpPr/>
          <p:nvPr/>
        </p:nvSpPr>
        <p:spPr>
          <a:xfrm>
            <a:off x="4006737" y="2196266"/>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1a</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723CD0D4-94DE-2829-78E2-B00CB58ACC81}"/>
              </a:ext>
            </a:extLst>
          </p:cNvPr>
          <p:cNvSpPr/>
          <p:nvPr/>
        </p:nvSpPr>
        <p:spPr>
          <a:xfrm>
            <a:off x="5077882" y="2750042"/>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97EDA976-3BC4-83A0-BCB2-70A7886AFD94}"/>
              </a:ext>
            </a:extLst>
          </p:cNvPr>
          <p:cNvSpPr/>
          <p:nvPr/>
        </p:nvSpPr>
        <p:spPr>
          <a:xfrm>
            <a:off x="3836137" y="5345632"/>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5" name="Rounded Rectangle 104">
            <a:extLst>
              <a:ext uri="{FF2B5EF4-FFF2-40B4-BE49-F238E27FC236}">
                <a16:creationId xmlns:a16="http://schemas.microsoft.com/office/drawing/2014/main" id="{623981FC-9612-F750-096A-DFA50E572D11}"/>
              </a:ext>
            </a:extLst>
          </p:cNvPr>
          <p:cNvSpPr/>
          <p:nvPr/>
        </p:nvSpPr>
        <p:spPr>
          <a:xfrm>
            <a:off x="2985244" y="5712848"/>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1d</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96857524-5638-2F80-F778-EF922F6CE972}"/>
              </a:ext>
            </a:extLst>
          </p:cNvPr>
          <p:cNvSpPr/>
          <p:nvPr/>
        </p:nvSpPr>
        <p:spPr>
          <a:xfrm>
            <a:off x="6696637" y="1611102"/>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2a</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8" name="Rounded Rectangle 107">
            <a:extLst>
              <a:ext uri="{FF2B5EF4-FFF2-40B4-BE49-F238E27FC236}">
                <a16:creationId xmlns:a16="http://schemas.microsoft.com/office/drawing/2014/main" id="{6CC807DB-FF81-E599-3249-B615AB5ADF8C}"/>
              </a:ext>
            </a:extLst>
          </p:cNvPr>
          <p:cNvSpPr/>
          <p:nvPr/>
        </p:nvSpPr>
        <p:spPr>
          <a:xfrm>
            <a:off x="7094837" y="100572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9" name="Rounded Rectangle 108">
            <a:extLst>
              <a:ext uri="{FF2B5EF4-FFF2-40B4-BE49-F238E27FC236}">
                <a16:creationId xmlns:a16="http://schemas.microsoft.com/office/drawing/2014/main" id="{1F2F6CC4-1443-9BEB-62B6-E86D1121D604}"/>
              </a:ext>
            </a:extLst>
          </p:cNvPr>
          <p:cNvSpPr/>
          <p:nvPr/>
        </p:nvSpPr>
        <p:spPr>
          <a:xfrm>
            <a:off x="8011664" y="2322895"/>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1" name="Rounded Rectangle 110">
            <a:extLst>
              <a:ext uri="{FF2B5EF4-FFF2-40B4-BE49-F238E27FC236}">
                <a16:creationId xmlns:a16="http://schemas.microsoft.com/office/drawing/2014/main" id="{02403B56-B07F-FAB5-A257-5E02BB2418FD}"/>
              </a:ext>
            </a:extLst>
          </p:cNvPr>
          <p:cNvSpPr/>
          <p:nvPr/>
        </p:nvSpPr>
        <p:spPr>
          <a:xfrm>
            <a:off x="6845457" y="2422230"/>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2d</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2" name="Rounded Rectangle 111">
            <a:extLst>
              <a:ext uri="{FF2B5EF4-FFF2-40B4-BE49-F238E27FC236}">
                <a16:creationId xmlns:a16="http://schemas.microsoft.com/office/drawing/2014/main" id="{FF7F8176-45C5-0CFC-0A4E-38D50042BE60}"/>
              </a:ext>
            </a:extLst>
          </p:cNvPr>
          <p:cNvSpPr/>
          <p:nvPr/>
        </p:nvSpPr>
        <p:spPr>
          <a:xfrm>
            <a:off x="8835055" y="1934121"/>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2e</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4" name="Rounded Rectangle 113">
            <a:extLst>
              <a:ext uri="{FF2B5EF4-FFF2-40B4-BE49-F238E27FC236}">
                <a16:creationId xmlns:a16="http://schemas.microsoft.com/office/drawing/2014/main" id="{6D9E56AA-9C6E-0BED-6F69-CCE7DFA6BF46}"/>
              </a:ext>
            </a:extLst>
          </p:cNvPr>
          <p:cNvSpPr/>
          <p:nvPr/>
        </p:nvSpPr>
        <p:spPr>
          <a:xfrm>
            <a:off x="8248885" y="517009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5" name="Rounded Rectangle 114">
            <a:extLst>
              <a:ext uri="{FF2B5EF4-FFF2-40B4-BE49-F238E27FC236}">
                <a16:creationId xmlns:a16="http://schemas.microsoft.com/office/drawing/2014/main" id="{DEAA9FF2-72BC-B8BC-A31A-25950134876E}"/>
              </a:ext>
            </a:extLst>
          </p:cNvPr>
          <p:cNvSpPr/>
          <p:nvPr/>
        </p:nvSpPr>
        <p:spPr>
          <a:xfrm>
            <a:off x="7197008" y="5393831"/>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6" name="Rounded Rectangle 115">
            <a:extLst>
              <a:ext uri="{FF2B5EF4-FFF2-40B4-BE49-F238E27FC236}">
                <a16:creationId xmlns:a16="http://schemas.microsoft.com/office/drawing/2014/main" id="{D76B6B50-ACCF-CB4E-FD5E-630B4F65CB20}"/>
              </a:ext>
            </a:extLst>
          </p:cNvPr>
          <p:cNvSpPr/>
          <p:nvPr/>
        </p:nvSpPr>
        <p:spPr>
          <a:xfrm>
            <a:off x="7321484" y="5394486"/>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4d</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9" name="Rounded Rectangle 118">
            <a:extLst>
              <a:ext uri="{FF2B5EF4-FFF2-40B4-BE49-F238E27FC236}">
                <a16:creationId xmlns:a16="http://schemas.microsoft.com/office/drawing/2014/main" id="{70958D5C-4482-D78E-F797-F216664FC346}"/>
              </a:ext>
            </a:extLst>
          </p:cNvPr>
          <p:cNvSpPr/>
          <p:nvPr/>
        </p:nvSpPr>
        <p:spPr>
          <a:xfrm>
            <a:off x="6247000" y="6680600"/>
            <a:ext cx="642121" cy="83864"/>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6a,b,c,d,e,f,h,i</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43" name="Elbow Connector 73">
            <a:extLst>
              <a:ext uri="{FF2B5EF4-FFF2-40B4-BE49-F238E27FC236}">
                <a16:creationId xmlns:a16="http://schemas.microsoft.com/office/drawing/2014/main" id="{DB130EEC-64F6-B003-7FC8-5FEC7FF814F1}"/>
              </a:ext>
            </a:extLst>
          </p:cNvPr>
          <p:cNvCxnSpPr>
            <a:cxnSpLocks/>
            <a:stCxn id="280" idx="3"/>
          </p:cNvCxnSpPr>
          <p:nvPr/>
        </p:nvCxnSpPr>
        <p:spPr>
          <a:xfrm flipH="1" flipV="1">
            <a:off x="7983146" y="1317397"/>
            <a:ext cx="1243182" cy="3724836"/>
          </a:xfrm>
          <a:prstGeom prst="bentConnector4">
            <a:avLst>
              <a:gd name="adj1" fmla="val -49488"/>
              <a:gd name="adj2" fmla="val 88347"/>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87" name="Elbow Connector 86">
            <a:extLst>
              <a:ext uri="{FF2B5EF4-FFF2-40B4-BE49-F238E27FC236}">
                <a16:creationId xmlns:a16="http://schemas.microsoft.com/office/drawing/2014/main" id="{9B1FF64E-AE5B-1E68-FAC3-EDF76A9F312C}"/>
              </a:ext>
            </a:extLst>
          </p:cNvPr>
          <p:cNvCxnSpPr>
            <a:cxnSpLocks/>
            <a:endCxn id="301" idx="1"/>
          </p:cNvCxnSpPr>
          <p:nvPr/>
        </p:nvCxnSpPr>
        <p:spPr>
          <a:xfrm flipV="1">
            <a:off x="2396582" y="1309989"/>
            <a:ext cx="303099" cy="130181"/>
          </a:xfrm>
          <a:prstGeom prst="bentConnector3">
            <a:avLst>
              <a:gd name="adj1" fmla="val -2491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92" name="Elbow Connector 91">
            <a:extLst>
              <a:ext uri="{FF2B5EF4-FFF2-40B4-BE49-F238E27FC236}">
                <a16:creationId xmlns:a16="http://schemas.microsoft.com/office/drawing/2014/main" id="{AAAE7458-6013-3E76-9601-B5A6095E4035}"/>
              </a:ext>
            </a:extLst>
          </p:cNvPr>
          <p:cNvCxnSpPr>
            <a:cxnSpLocks/>
            <a:stCxn id="55" idx="0"/>
            <a:endCxn id="23" idx="1"/>
          </p:cNvCxnSpPr>
          <p:nvPr/>
        </p:nvCxnSpPr>
        <p:spPr>
          <a:xfrm rot="5400000" flipH="1" flipV="1">
            <a:off x="1079401" y="1586886"/>
            <a:ext cx="210196" cy="20174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34" name="Elbow Connector 73">
            <a:extLst>
              <a:ext uri="{FF2B5EF4-FFF2-40B4-BE49-F238E27FC236}">
                <a16:creationId xmlns:a16="http://schemas.microsoft.com/office/drawing/2014/main" id="{70B9D70D-2118-2D85-6F35-B710CE41E291}"/>
              </a:ext>
            </a:extLst>
          </p:cNvPr>
          <p:cNvCxnSpPr>
            <a:cxnSpLocks/>
            <a:stCxn id="9" idx="0"/>
            <a:endCxn id="7" idx="2"/>
          </p:cNvCxnSpPr>
          <p:nvPr/>
        </p:nvCxnSpPr>
        <p:spPr>
          <a:xfrm rot="5400000" flipH="1" flipV="1">
            <a:off x="1258942" y="6106452"/>
            <a:ext cx="342054" cy="34531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7" name="Rectangle 226">
            <a:extLst>
              <a:ext uri="{FF2B5EF4-FFF2-40B4-BE49-F238E27FC236}">
                <a16:creationId xmlns:a16="http://schemas.microsoft.com/office/drawing/2014/main" id="{1625090E-97EB-B237-CC4B-D200309FDDA4}"/>
              </a:ext>
            </a:extLst>
          </p:cNvPr>
          <p:cNvSpPr/>
          <p:nvPr/>
        </p:nvSpPr>
        <p:spPr>
          <a:xfrm>
            <a:off x="1245311" y="4029193"/>
            <a:ext cx="531650"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Capacity building to government and social workers</a:t>
            </a:r>
          </a:p>
          <a:p>
            <a:pPr algn="ctr"/>
            <a:r>
              <a:rPr lang="en-US" sz="600" noProof="0" dirty="0">
                <a:solidFill>
                  <a:schemeClr val="tx1"/>
                </a:solidFill>
                <a:latin typeface="Helvetica" panose="020B0604020202020204" pitchFamily="34" charset="0"/>
                <a:cs typeface="Helvetica" panose="020B0604020202020204" pitchFamily="34" charset="0"/>
              </a:rPr>
              <a:t>3.3</a:t>
            </a:r>
          </a:p>
        </p:txBody>
      </p:sp>
      <p:sp>
        <p:nvSpPr>
          <p:cNvPr id="328" name="Rectangle 327">
            <a:extLst>
              <a:ext uri="{FF2B5EF4-FFF2-40B4-BE49-F238E27FC236}">
                <a16:creationId xmlns:a16="http://schemas.microsoft.com/office/drawing/2014/main" id="{6E3BE183-6720-22BE-548D-46627BDC647C}"/>
              </a:ext>
            </a:extLst>
          </p:cNvPr>
          <p:cNvSpPr/>
          <p:nvPr/>
        </p:nvSpPr>
        <p:spPr>
          <a:xfrm>
            <a:off x="1851750" y="4038770"/>
            <a:ext cx="524512" cy="56678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Provision of legal assistance and legal remedies</a:t>
            </a:r>
          </a:p>
          <a:p>
            <a:pPr algn="ctr"/>
            <a:r>
              <a:rPr lang="en-US" sz="600" noProof="0" dirty="0">
                <a:solidFill>
                  <a:schemeClr val="tx1"/>
                </a:solidFill>
                <a:latin typeface="Helvetica" panose="020B0604020202020204" pitchFamily="34" charset="0"/>
                <a:cs typeface="Helvetica" panose="020B0604020202020204" pitchFamily="34" charset="0"/>
              </a:rPr>
              <a:t>3.6. 3.7</a:t>
            </a:r>
          </a:p>
        </p:txBody>
      </p:sp>
      <p:cxnSp>
        <p:nvCxnSpPr>
          <p:cNvPr id="547" name="Elbow Connector 73">
            <a:extLst>
              <a:ext uri="{FF2B5EF4-FFF2-40B4-BE49-F238E27FC236}">
                <a16:creationId xmlns:a16="http://schemas.microsoft.com/office/drawing/2014/main" id="{7A9AA057-93FF-8454-9DAA-FBE73368DD44}"/>
              </a:ext>
            </a:extLst>
          </p:cNvPr>
          <p:cNvCxnSpPr>
            <a:cxnSpLocks/>
            <a:stCxn id="13" idx="0"/>
            <a:endCxn id="69" idx="2"/>
          </p:cNvCxnSpPr>
          <p:nvPr/>
        </p:nvCxnSpPr>
        <p:spPr>
          <a:xfrm rot="5400000" flipH="1" flipV="1">
            <a:off x="3226551" y="5313753"/>
            <a:ext cx="645483" cy="24609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2" name="Elbow Connector 73">
            <a:extLst>
              <a:ext uri="{FF2B5EF4-FFF2-40B4-BE49-F238E27FC236}">
                <a16:creationId xmlns:a16="http://schemas.microsoft.com/office/drawing/2014/main" id="{4DC4488C-8A36-2227-05CA-9939809CAD92}"/>
              </a:ext>
            </a:extLst>
          </p:cNvPr>
          <p:cNvCxnSpPr>
            <a:cxnSpLocks/>
            <a:stCxn id="8" idx="0"/>
            <a:endCxn id="25" idx="2"/>
          </p:cNvCxnSpPr>
          <p:nvPr/>
        </p:nvCxnSpPr>
        <p:spPr>
          <a:xfrm rot="5400000" flipH="1" flipV="1">
            <a:off x="3629847" y="3832357"/>
            <a:ext cx="334338" cy="24620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22" name="Rectangle 621">
            <a:extLst>
              <a:ext uri="{FF2B5EF4-FFF2-40B4-BE49-F238E27FC236}">
                <a16:creationId xmlns:a16="http://schemas.microsoft.com/office/drawing/2014/main" id="{B412F55E-5F3D-E93E-6BD2-53E8631A33AB}"/>
              </a:ext>
            </a:extLst>
          </p:cNvPr>
          <p:cNvSpPr/>
          <p:nvPr/>
        </p:nvSpPr>
        <p:spPr>
          <a:xfrm>
            <a:off x="7328410" y="4637083"/>
            <a:ext cx="1177775" cy="184666"/>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p:txBody>
      </p:sp>
      <p:cxnSp>
        <p:nvCxnSpPr>
          <p:cNvPr id="626" name="Elbow Connector 73">
            <a:extLst>
              <a:ext uri="{FF2B5EF4-FFF2-40B4-BE49-F238E27FC236}">
                <a16:creationId xmlns:a16="http://schemas.microsoft.com/office/drawing/2014/main" id="{88142B91-580D-EF5C-8DD7-3DBFB13FC4F2}"/>
              </a:ext>
            </a:extLst>
          </p:cNvPr>
          <p:cNvCxnSpPr>
            <a:cxnSpLocks/>
            <a:stCxn id="622" idx="1"/>
            <a:endCxn id="335" idx="2"/>
          </p:cNvCxnSpPr>
          <p:nvPr/>
        </p:nvCxnSpPr>
        <p:spPr>
          <a:xfrm rot="10800000">
            <a:off x="6261268" y="4586214"/>
            <a:ext cx="1067142" cy="14320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3" name="TextBox 452">
            <a:extLst>
              <a:ext uri="{FF2B5EF4-FFF2-40B4-BE49-F238E27FC236}">
                <a16:creationId xmlns:a16="http://schemas.microsoft.com/office/drawing/2014/main" id="{6CB127EE-454B-49E3-507A-FDCECC80C607}"/>
              </a:ext>
            </a:extLst>
          </p:cNvPr>
          <p:cNvSpPr txBox="1"/>
          <p:nvPr/>
        </p:nvSpPr>
        <p:spPr>
          <a:xfrm>
            <a:off x="8833350" y="2502458"/>
            <a:ext cx="893132" cy="284841"/>
          </a:xfrm>
          <a:prstGeom prst="rect">
            <a:avLst/>
          </a:prstGeom>
          <a:solidFill>
            <a:schemeClr val="accent2">
              <a:lumMod val="60000"/>
              <a:lumOff val="4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Promoting rights, safety and health at work</a:t>
            </a:r>
          </a:p>
        </p:txBody>
      </p:sp>
      <p:cxnSp>
        <p:nvCxnSpPr>
          <p:cNvPr id="470" name="Elbow Connector 73">
            <a:extLst>
              <a:ext uri="{FF2B5EF4-FFF2-40B4-BE49-F238E27FC236}">
                <a16:creationId xmlns:a16="http://schemas.microsoft.com/office/drawing/2014/main" id="{9266776B-B070-B3B3-DBDD-BB6628FEAA24}"/>
              </a:ext>
            </a:extLst>
          </p:cNvPr>
          <p:cNvCxnSpPr>
            <a:cxnSpLocks/>
            <a:endCxn id="33" idx="3"/>
          </p:cNvCxnSpPr>
          <p:nvPr/>
        </p:nvCxnSpPr>
        <p:spPr>
          <a:xfrm rot="16200000" flipV="1">
            <a:off x="8953674" y="2268784"/>
            <a:ext cx="239866" cy="20733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07" name="TextBox 506">
            <a:extLst>
              <a:ext uri="{FF2B5EF4-FFF2-40B4-BE49-F238E27FC236}">
                <a16:creationId xmlns:a16="http://schemas.microsoft.com/office/drawing/2014/main" id="{209B1D07-D39E-A5AF-05D0-AF09769A9948}"/>
              </a:ext>
            </a:extLst>
          </p:cNvPr>
          <p:cNvSpPr txBox="1"/>
          <p:nvPr/>
        </p:nvSpPr>
        <p:spPr>
          <a:xfrm>
            <a:off x="7910628" y="5478154"/>
            <a:ext cx="985760" cy="276999"/>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dirty="0">
                <a:solidFill>
                  <a:schemeClr val="tx1"/>
                </a:solidFill>
              </a:rPr>
              <a:t>4.2 </a:t>
            </a:r>
            <a:r>
              <a:rPr lang="en-US" sz="570" b="1" noProof="0" dirty="0">
                <a:solidFill>
                  <a:schemeClr val="tx1"/>
                </a:solidFill>
              </a:rPr>
              <a:t>Enhanced Management, Capacity, and Sustainability </a:t>
            </a:r>
            <a:r>
              <a:rPr lang="en-US" sz="570" noProof="0" dirty="0">
                <a:solidFill>
                  <a:schemeClr val="tx1"/>
                </a:solidFill>
              </a:rPr>
              <a:t>for water Infrastructure</a:t>
            </a:r>
          </a:p>
        </p:txBody>
      </p:sp>
      <p:sp>
        <p:nvSpPr>
          <p:cNvPr id="527" name="TextBox 526">
            <a:extLst>
              <a:ext uri="{FF2B5EF4-FFF2-40B4-BE49-F238E27FC236}">
                <a16:creationId xmlns:a16="http://schemas.microsoft.com/office/drawing/2014/main" id="{0E0E1B4D-0A24-B1D6-FA49-B723A8926796}"/>
              </a:ext>
            </a:extLst>
          </p:cNvPr>
          <p:cNvSpPr txBox="1"/>
          <p:nvPr/>
        </p:nvSpPr>
        <p:spPr>
          <a:xfrm>
            <a:off x="7396779" y="6098383"/>
            <a:ext cx="548402" cy="351751"/>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Youth engagement and skilling 4.1.3, 4.9</a:t>
            </a:r>
          </a:p>
        </p:txBody>
      </p:sp>
      <p:cxnSp>
        <p:nvCxnSpPr>
          <p:cNvPr id="541" name="Elbow Connector 73">
            <a:extLst>
              <a:ext uri="{FF2B5EF4-FFF2-40B4-BE49-F238E27FC236}">
                <a16:creationId xmlns:a16="http://schemas.microsoft.com/office/drawing/2014/main" id="{3694CEBF-B612-FBDF-674D-CEA0082D62B5}"/>
              </a:ext>
            </a:extLst>
          </p:cNvPr>
          <p:cNvCxnSpPr>
            <a:cxnSpLocks/>
            <a:stCxn id="527" idx="0"/>
            <a:endCxn id="507" idx="2"/>
          </p:cNvCxnSpPr>
          <p:nvPr/>
        </p:nvCxnSpPr>
        <p:spPr>
          <a:xfrm rot="5400000" flipH="1" flipV="1">
            <a:off x="7865629" y="5560504"/>
            <a:ext cx="343230" cy="73252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59" name="TextBox 558">
            <a:extLst>
              <a:ext uri="{FF2B5EF4-FFF2-40B4-BE49-F238E27FC236}">
                <a16:creationId xmlns:a16="http://schemas.microsoft.com/office/drawing/2014/main" id="{25A9D488-BDA0-0F72-253F-B359B57434F9}"/>
              </a:ext>
            </a:extLst>
          </p:cNvPr>
          <p:cNvSpPr txBox="1"/>
          <p:nvPr/>
        </p:nvSpPr>
        <p:spPr>
          <a:xfrm>
            <a:off x="7538772" y="6607149"/>
            <a:ext cx="1821490" cy="92333"/>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Program coordination and support</a:t>
            </a:r>
          </a:p>
        </p:txBody>
      </p:sp>
      <p:cxnSp>
        <p:nvCxnSpPr>
          <p:cNvPr id="560" name="Elbow Connector 73">
            <a:extLst>
              <a:ext uri="{FF2B5EF4-FFF2-40B4-BE49-F238E27FC236}">
                <a16:creationId xmlns:a16="http://schemas.microsoft.com/office/drawing/2014/main" id="{140590FD-4A3D-C31B-878E-D28F38F1A014}"/>
              </a:ext>
            </a:extLst>
          </p:cNvPr>
          <p:cNvCxnSpPr>
            <a:cxnSpLocks/>
            <a:stCxn id="559" idx="1"/>
            <a:endCxn id="278" idx="2"/>
          </p:cNvCxnSpPr>
          <p:nvPr/>
        </p:nvCxnSpPr>
        <p:spPr>
          <a:xfrm rot="10800000">
            <a:off x="7095134" y="6477412"/>
            <a:ext cx="443639" cy="17590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84" name="TextBox 583">
            <a:extLst>
              <a:ext uri="{FF2B5EF4-FFF2-40B4-BE49-F238E27FC236}">
                <a16:creationId xmlns:a16="http://schemas.microsoft.com/office/drawing/2014/main" id="{A0B69382-EB59-9E19-39B9-DA178F028A08}"/>
              </a:ext>
            </a:extLst>
          </p:cNvPr>
          <p:cNvSpPr txBox="1"/>
          <p:nvPr/>
        </p:nvSpPr>
        <p:spPr>
          <a:xfrm>
            <a:off x="4294896" y="6397581"/>
            <a:ext cx="1073620"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Internal program coordination and support</a:t>
            </a:r>
          </a:p>
        </p:txBody>
      </p:sp>
      <p:sp>
        <p:nvSpPr>
          <p:cNvPr id="239" name="Arrow: Down 938">
            <a:extLst>
              <a:ext uri="{FF2B5EF4-FFF2-40B4-BE49-F238E27FC236}">
                <a16:creationId xmlns:a16="http://schemas.microsoft.com/office/drawing/2014/main" id="{5A849358-4C6E-F6EC-FE42-C2F9678D8548}"/>
              </a:ext>
            </a:extLst>
          </p:cNvPr>
          <p:cNvSpPr>
            <a:spLocks/>
          </p:cNvSpPr>
          <p:nvPr/>
        </p:nvSpPr>
        <p:spPr>
          <a:xfrm rot="16200000">
            <a:off x="5517365" y="-115222"/>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dirty="0">
              <a:latin typeface="Helvetica" panose="020B0604020202020204" pitchFamily="34" charset="0"/>
              <a:cs typeface="Helvetica" panose="020B0604020202020204" pitchFamily="34" charset="0"/>
            </a:endParaRPr>
          </a:p>
        </p:txBody>
      </p:sp>
      <p:sp>
        <p:nvSpPr>
          <p:cNvPr id="301" name="Rectangle 300">
            <a:extLst>
              <a:ext uri="{FF2B5EF4-FFF2-40B4-BE49-F238E27FC236}">
                <a16:creationId xmlns:a16="http://schemas.microsoft.com/office/drawing/2014/main" id="{BD1F099E-8728-B355-277F-CB9DCA35FD28}"/>
              </a:ext>
            </a:extLst>
          </p:cNvPr>
          <p:cNvSpPr/>
          <p:nvPr/>
        </p:nvSpPr>
        <p:spPr>
          <a:xfrm>
            <a:off x="2699681" y="1173384"/>
            <a:ext cx="1087707" cy="27321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Improved access to rights for FDPs and HCs</a:t>
            </a:r>
          </a:p>
        </p:txBody>
      </p:sp>
      <p:sp>
        <p:nvSpPr>
          <p:cNvPr id="57" name="Rectangle 56">
            <a:extLst>
              <a:ext uri="{FF2B5EF4-FFF2-40B4-BE49-F238E27FC236}">
                <a16:creationId xmlns:a16="http://schemas.microsoft.com/office/drawing/2014/main" id="{158EB10A-2D34-26EC-8F12-084EAF780561}"/>
              </a:ext>
            </a:extLst>
          </p:cNvPr>
          <p:cNvSpPr/>
          <p:nvPr/>
        </p:nvSpPr>
        <p:spPr>
          <a:xfrm>
            <a:off x="8630734" y="131519"/>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1 Education</a:t>
            </a:r>
          </a:p>
        </p:txBody>
      </p:sp>
      <p:sp>
        <p:nvSpPr>
          <p:cNvPr id="61" name="Rectangle 60">
            <a:extLst>
              <a:ext uri="{FF2B5EF4-FFF2-40B4-BE49-F238E27FC236}">
                <a16:creationId xmlns:a16="http://schemas.microsoft.com/office/drawing/2014/main" id="{A3F4E419-D883-9FC8-5024-878447DE0778}"/>
              </a:ext>
            </a:extLst>
          </p:cNvPr>
          <p:cNvSpPr/>
          <p:nvPr/>
        </p:nvSpPr>
        <p:spPr>
          <a:xfrm>
            <a:off x="8630734" y="235211"/>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2 Economic</a:t>
            </a:r>
          </a:p>
        </p:txBody>
      </p:sp>
      <p:sp>
        <p:nvSpPr>
          <p:cNvPr id="448" name="Rectangle 447">
            <a:extLst>
              <a:ext uri="{FF2B5EF4-FFF2-40B4-BE49-F238E27FC236}">
                <a16:creationId xmlns:a16="http://schemas.microsoft.com/office/drawing/2014/main" id="{CB2AF452-4033-0B37-08B7-19B7AFE5BDEF}"/>
              </a:ext>
            </a:extLst>
          </p:cNvPr>
          <p:cNvSpPr/>
          <p:nvPr/>
        </p:nvSpPr>
        <p:spPr>
          <a:xfrm>
            <a:off x="8630734" y="338903"/>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3 Protection</a:t>
            </a:r>
          </a:p>
        </p:txBody>
      </p:sp>
      <p:sp>
        <p:nvSpPr>
          <p:cNvPr id="449" name="Rectangle 448">
            <a:extLst>
              <a:ext uri="{FF2B5EF4-FFF2-40B4-BE49-F238E27FC236}">
                <a16:creationId xmlns:a16="http://schemas.microsoft.com/office/drawing/2014/main" id="{7844FD62-C92B-15C2-123E-BDAD622B872E}"/>
              </a:ext>
            </a:extLst>
          </p:cNvPr>
          <p:cNvSpPr/>
          <p:nvPr/>
        </p:nvSpPr>
        <p:spPr>
          <a:xfrm>
            <a:off x="8630734" y="442595"/>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4 Infrastructure</a:t>
            </a:r>
          </a:p>
        </p:txBody>
      </p:sp>
      <p:sp>
        <p:nvSpPr>
          <p:cNvPr id="450" name="Text Box 3">
            <a:extLst>
              <a:ext uri="{FF2B5EF4-FFF2-40B4-BE49-F238E27FC236}">
                <a16:creationId xmlns:a16="http://schemas.microsoft.com/office/drawing/2014/main" id="{3AAD07AC-D5F9-0923-B145-477817E1A85B}"/>
              </a:ext>
            </a:extLst>
          </p:cNvPr>
          <p:cNvSpPr txBox="1">
            <a:spLocks/>
          </p:cNvSpPr>
          <p:nvPr/>
        </p:nvSpPr>
        <p:spPr bwMode="auto">
          <a:xfrm>
            <a:off x="8630734" y="31354"/>
            <a:ext cx="1059636" cy="84318"/>
          </a:xfrm>
          <a:prstGeom prst="rect">
            <a:avLst/>
          </a:prstGeom>
          <a:solidFill>
            <a:schemeClr val="tx1"/>
          </a:solidFill>
          <a:ln>
            <a:noFill/>
          </a:ln>
        </p:spPr>
        <p:txBody>
          <a:bodyPr rot="0" vert="horz" wrap="square" lIns="0" tIns="0" rIns="0" bIns="0" anchor="ctr" anchorCtr="0" upright="1">
            <a:noAutofit/>
          </a:bodyPr>
          <a:lstStyle/>
          <a:p>
            <a:pPr>
              <a:lnSpc>
                <a:spcPct val="96000"/>
              </a:lnSpc>
              <a:spcBef>
                <a:spcPts val="286"/>
              </a:spcBef>
            </a:pPr>
            <a:r>
              <a:rPr lang="en-US" sz="571" noProof="0" dirty="0">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noProof="0" dirty="0">
              <a:latin typeface="Helvetica" panose="020B0604020202020204" pitchFamily="34" charset="0"/>
              <a:ea typeface="Verdana" panose="020B0604030504040204" pitchFamily="34" charset="0"/>
              <a:cs typeface="Helvetica" panose="020B0604020202020204" pitchFamily="34" charset="0"/>
            </a:endParaRPr>
          </a:p>
        </p:txBody>
      </p:sp>
      <p:sp>
        <p:nvSpPr>
          <p:cNvPr id="451" name="TextBox 450">
            <a:extLst>
              <a:ext uri="{FF2B5EF4-FFF2-40B4-BE49-F238E27FC236}">
                <a16:creationId xmlns:a16="http://schemas.microsoft.com/office/drawing/2014/main" id="{76494A0E-CE09-9223-A988-EDF31821E97F}"/>
              </a:ext>
            </a:extLst>
          </p:cNvPr>
          <p:cNvSpPr txBox="1"/>
          <p:nvPr/>
        </p:nvSpPr>
        <p:spPr>
          <a:xfrm>
            <a:off x="8569989" y="1026026"/>
            <a:ext cx="1143368" cy="180049"/>
          </a:xfrm>
          <a:prstGeom prst="rect">
            <a:avLst/>
          </a:prstGeom>
          <a:noFill/>
        </p:spPr>
        <p:txBody>
          <a:bodyPr wrap="square">
            <a:noAutofit/>
          </a:bodyPr>
          <a:lstStyle/>
          <a:p>
            <a:r>
              <a:rPr lang="en-US" sz="570" b="1" noProof="0" dirty="0">
                <a:solidFill>
                  <a:srgbClr val="FF0000"/>
                </a:solidFill>
                <a:latin typeface="Helvetica" panose="020B0604020202020204" pitchFamily="34" charset="0"/>
                <a:cs typeface="Helvetica" panose="020B0604020202020204" pitchFamily="34" charset="0"/>
              </a:rPr>
              <a:t>Policy matrix milestones</a:t>
            </a:r>
          </a:p>
        </p:txBody>
      </p:sp>
      <p:sp>
        <p:nvSpPr>
          <p:cNvPr id="452" name="Rounded Rectangle 126">
            <a:extLst>
              <a:ext uri="{FF2B5EF4-FFF2-40B4-BE49-F238E27FC236}">
                <a16:creationId xmlns:a16="http://schemas.microsoft.com/office/drawing/2014/main" id="{6277AE2F-67F2-81AA-6D8F-A067D493314A}"/>
              </a:ext>
            </a:extLst>
          </p:cNvPr>
          <p:cNvSpPr/>
          <p:nvPr/>
        </p:nvSpPr>
        <p:spPr>
          <a:xfrm>
            <a:off x="8656403" y="1204150"/>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latin typeface="Helvetica" panose="020B0604020202020204" pitchFamily="34" charset="0"/>
                <a:cs typeface="Helvetica" panose="020B0604020202020204" pitchFamily="34" charset="0"/>
              </a:rPr>
              <a:t>2a)</a:t>
            </a:r>
            <a:endParaRPr lang="en-US" sz="488" noProof="0" dirty="0">
              <a:latin typeface="Helvetica" panose="020B0604020202020204" pitchFamily="34" charset="0"/>
              <a:cs typeface="Helvetica" panose="020B0604020202020204" pitchFamily="34" charset="0"/>
            </a:endParaRPr>
          </a:p>
        </p:txBody>
      </p:sp>
      <p:sp>
        <p:nvSpPr>
          <p:cNvPr id="454" name="TextBox 453">
            <a:extLst>
              <a:ext uri="{FF2B5EF4-FFF2-40B4-BE49-F238E27FC236}">
                <a16:creationId xmlns:a16="http://schemas.microsoft.com/office/drawing/2014/main" id="{B2B0B7D2-C1DA-3F1B-3F22-64683C362EE4}"/>
              </a:ext>
            </a:extLst>
          </p:cNvPr>
          <p:cNvSpPr txBox="1"/>
          <p:nvPr/>
        </p:nvSpPr>
        <p:spPr>
          <a:xfrm>
            <a:off x="8713315" y="1177572"/>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Mid-term outcome indicators</a:t>
            </a:r>
          </a:p>
        </p:txBody>
      </p:sp>
      <p:sp>
        <p:nvSpPr>
          <p:cNvPr id="455" name="Rectangle 454">
            <a:extLst>
              <a:ext uri="{FF2B5EF4-FFF2-40B4-BE49-F238E27FC236}">
                <a16:creationId xmlns:a16="http://schemas.microsoft.com/office/drawing/2014/main" id="{1D0F49B7-DD41-29F0-808F-3374D1F256A1}"/>
              </a:ext>
            </a:extLst>
          </p:cNvPr>
          <p:cNvSpPr/>
          <p:nvPr/>
        </p:nvSpPr>
        <p:spPr>
          <a:xfrm>
            <a:off x="8644536" y="823933"/>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457" name="Rectangle 456">
            <a:extLst>
              <a:ext uri="{FF2B5EF4-FFF2-40B4-BE49-F238E27FC236}">
                <a16:creationId xmlns:a16="http://schemas.microsoft.com/office/drawing/2014/main" id="{F4F366D1-6C79-6BA2-9641-321AAA58DB0A}"/>
              </a:ext>
            </a:extLst>
          </p:cNvPr>
          <p:cNvSpPr/>
          <p:nvPr/>
        </p:nvSpPr>
        <p:spPr>
          <a:xfrm>
            <a:off x="8644536" y="604947"/>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dirty="0">
              <a:solidFill>
                <a:schemeClr val="tx1"/>
              </a:solidFill>
              <a:latin typeface="Helvetica" panose="020B0604020202020204" pitchFamily="34" charset="0"/>
              <a:cs typeface="Helvetica" panose="020B0604020202020204" pitchFamily="34" charset="0"/>
            </a:endParaRPr>
          </a:p>
        </p:txBody>
      </p:sp>
      <p:sp>
        <p:nvSpPr>
          <p:cNvPr id="459" name="Rectangle 458">
            <a:extLst>
              <a:ext uri="{FF2B5EF4-FFF2-40B4-BE49-F238E27FC236}">
                <a16:creationId xmlns:a16="http://schemas.microsoft.com/office/drawing/2014/main" id="{6428DFBB-B794-0444-F39F-70908DEFB90F}"/>
              </a:ext>
            </a:extLst>
          </p:cNvPr>
          <p:cNvSpPr/>
          <p:nvPr/>
        </p:nvSpPr>
        <p:spPr>
          <a:xfrm>
            <a:off x="8644536" y="714440"/>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dirty="0">
              <a:solidFill>
                <a:schemeClr val="tx1"/>
              </a:solidFill>
              <a:latin typeface="Helvetica" panose="020B0604020202020204" pitchFamily="34" charset="0"/>
              <a:cs typeface="Helvetica" panose="020B0604020202020204" pitchFamily="34" charset="0"/>
            </a:endParaRPr>
          </a:p>
          <a:p>
            <a:pPr algn="ctr"/>
            <a:endParaRPr lang="en-US" sz="602" noProof="0" dirty="0">
              <a:solidFill>
                <a:schemeClr val="tx1"/>
              </a:solidFill>
              <a:latin typeface="Helvetica" panose="020B0604020202020204" pitchFamily="34" charset="0"/>
              <a:cs typeface="Helvetica" panose="020B0604020202020204" pitchFamily="34" charset="0"/>
            </a:endParaRPr>
          </a:p>
          <a:p>
            <a:pPr algn="ctr"/>
            <a:endParaRPr lang="en-US" sz="602" noProof="0" dirty="0">
              <a:solidFill>
                <a:schemeClr val="tx1"/>
              </a:solidFill>
              <a:latin typeface="Helvetica" panose="020B0604020202020204" pitchFamily="34" charset="0"/>
              <a:cs typeface="Helvetica" panose="020B0604020202020204" pitchFamily="34" charset="0"/>
            </a:endParaRPr>
          </a:p>
        </p:txBody>
      </p:sp>
      <p:sp>
        <p:nvSpPr>
          <p:cNvPr id="460" name="Rectangle 459">
            <a:extLst>
              <a:ext uri="{FF2B5EF4-FFF2-40B4-BE49-F238E27FC236}">
                <a16:creationId xmlns:a16="http://schemas.microsoft.com/office/drawing/2014/main" id="{6E193E32-E044-1001-CA81-99288731A9E0}"/>
              </a:ext>
            </a:extLst>
          </p:cNvPr>
          <p:cNvSpPr/>
          <p:nvPr/>
        </p:nvSpPr>
        <p:spPr>
          <a:xfrm>
            <a:off x="8644536" y="933425"/>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dirty="0">
              <a:solidFill>
                <a:schemeClr val="tx1"/>
              </a:solidFill>
              <a:latin typeface="Helvetica" panose="020B0604020202020204" pitchFamily="34" charset="0"/>
              <a:cs typeface="Helvetica" panose="020B0604020202020204" pitchFamily="34" charset="0"/>
            </a:endParaRPr>
          </a:p>
        </p:txBody>
      </p:sp>
      <p:sp>
        <p:nvSpPr>
          <p:cNvPr id="461" name="TextBox 460">
            <a:extLst>
              <a:ext uri="{FF2B5EF4-FFF2-40B4-BE49-F238E27FC236}">
                <a16:creationId xmlns:a16="http://schemas.microsoft.com/office/drawing/2014/main" id="{88F795C5-6459-53B6-004C-C5D644BE2190}"/>
              </a:ext>
            </a:extLst>
          </p:cNvPr>
          <p:cNvSpPr txBox="1"/>
          <p:nvPr/>
        </p:nvSpPr>
        <p:spPr>
          <a:xfrm>
            <a:off x="8741899" y="776485"/>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3</a:t>
            </a:r>
          </a:p>
        </p:txBody>
      </p:sp>
      <p:sp>
        <p:nvSpPr>
          <p:cNvPr id="462" name="TextBox 461">
            <a:extLst>
              <a:ext uri="{FF2B5EF4-FFF2-40B4-BE49-F238E27FC236}">
                <a16:creationId xmlns:a16="http://schemas.microsoft.com/office/drawing/2014/main" id="{EBFA7690-410A-140A-A21B-FF47B7062A66}"/>
              </a:ext>
            </a:extLst>
          </p:cNvPr>
          <p:cNvSpPr txBox="1"/>
          <p:nvPr/>
        </p:nvSpPr>
        <p:spPr>
          <a:xfrm>
            <a:off x="8741899" y="559617"/>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1</a:t>
            </a:r>
          </a:p>
        </p:txBody>
      </p:sp>
      <p:sp>
        <p:nvSpPr>
          <p:cNvPr id="463" name="TextBox 462">
            <a:extLst>
              <a:ext uri="{FF2B5EF4-FFF2-40B4-BE49-F238E27FC236}">
                <a16:creationId xmlns:a16="http://schemas.microsoft.com/office/drawing/2014/main" id="{FDC14D35-964A-0D75-232E-9FB09E7B451D}"/>
              </a:ext>
            </a:extLst>
          </p:cNvPr>
          <p:cNvSpPr txBox="1"/>
          <p:nvPr/>
        </p:nvSpPr>
        <p:spPr>
          <a:xfrm>
            <a:off x="8741899" y="668051"/>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2</a:t>
            </a:r>
          </a:p>
        </p:txBody>
      </p:sp>
      <p:sp>
        <p:nvSpPr>
          <p:cNvPr id="464" name="TextBox 463">
            <a:extLst>
              <a:ext uri="{FF2B5EF4-FFF2-40B4-BE49-F238E27FC236}">
                <a16:creationId xmlns:a16="http://schemas.microsoft.com/office/drawing/2014/main" id="{3D0384BE-7A4F-9092-BB6D-BBE8BA77756A}"/>
              </a:ext>
            </a:extLst>
          </p:cNvPr>
          <p:cNvSpPr txBox="1"/>
          <p:nvPr/>
        </p:nvSpPr>
        <p:spPr>
          <a:xfrm>
            <a:off x="8741899" y="884918"/>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4</a:t>
            </a:r>
          </a:p>
        </p:txBody>
      </p:sp>
      <p:sp>
        <p:nvSpPr>
          <p:cNvPr id="465" name="Rounded Rectangle 1">
            <a:extLst>
              <a:ext uri="{FF2B5EF4-FFF2-40B4-BE49-F238E27FC236}">
                <a16:creationId xmlns:a16="http://schemas.microsoft.com/office/drawing/2014/main" id="{21469FB9-D5DB-2F75-0110-857C698B267D}"/>
              </a:ext>
            </a:extLst>
          </p:cNvPr>
          <p:cNvSpPr/>
          <p:nvPr/>
        </p:nvSpPr>
        <p:spPr>
          <a:xfrm>
            <a:off x="8592111" y="-541"/>
            <a:ext cx="1308287" cy="1568169"/>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latin typeface="Helvetica" panose="020B0604020202020204" pitchFamily="34" charset="0"/>
              <a:cs typeface="Helvetica" panose="020B0604020202020204" pitchFamily="34" charset="0"/>
            </a:endParaRPr>
          </a:p>
        </p:txBody>
      </p:sp>
      <p:cxnSp>
        <p:nvCxnSpPr>
          <p:cNvPr id="468" name="Straight Arrow Connector 467">
            <a:extLst>
              <a:ext uri="{FF2B5EF4-FFF2-40B4-BE49-F238E27FC236}">
                <a16:creationId xmlns:a16="http://schemas.microsoft.com/office/drawing/2014/main" id="{AFD357DD-3047-277F-9344-5250CB81AB98}"/>
              </a:ext>
            </a:extLst>
          </p:cNvPr>
          <p:cNvCxnSpPr>
            <a:cxnSpLocks/>
          </p:cNvCxnSpPr>
          <p:nvPr/>
        </p:nvCxnSpPr>
        <p:spPr>
          <a:xfrm>
            <a:off x="8669666" y="1391970"/>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71" name="Straight Arrow Connector 470">
            <a:extLst>
              <a:ext uri="{FF2B5EF4-FFF2-40B4-BE49-F238E27FC236}">
                <a16:creationId xmlns:a16="http://schemas.microsoft.com/office/drawing/2014/main" id="{3CA1BED1-FB3C-BAD4-E608-C12D321200C8}"/>
              </a:ext>
            </a:extLst>
          </p:cNvPr>
          <p:cNvCxnSpPr>
            <a:cxnSpLocks/>
          </p:cNvCxnSpPr>
          <p:nvPr/>
        </p:nvCxnSpPr>
        <p:spPr>
          <a:xfrm>
            <a:off x="8673228" y="1502593"/>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472" name="TextBox 471">
            <a:extLst>
              <a:ext uri="{FF2B5EF4-FFF2-40B4-BE49-F238E27FC236}">
                <a16:creationId xmlns:a16="http://schemas.microsoft.com/office/drawing/2014/main" id="{023DD22D-6CA2-0013-BFA2-CB91ADE59B04}"/>
              </a:ext>
            </a:extLst>
          </p:cNvPr>
          <p:cNvSpPr txBox="1"/>
          <p:nvPr/>
        </p:nvSpPr>
        <p:spPr>
          <a:xfrm>
            <a:off x="8949251" y="1394997"/>
            <a:ext cx="1059635" cy="184666"/>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Connections across pillars</a:t>
            </a:r>
          </a:p>
        </p:txBody>
      </p:sp>
      <p:sp>
        <p:nvSpPr>
          <p:cNvPr id="506" name="Rectangle 505">
            <a:extLst>
              <a:ext uri="{FF2B5EF4-FFF2-40B4-BE49-F238E27FC236}">
                <a16:creationId xmlns:a16="http://schemas.microsoft.com/office/drawing/2014/main" id="{A501BC8C-80E0-1C27-F053-06D0A9B4938B}"/>
              </a:ext>
            </a:extLst>
          </p:cNvPr>
          <p:cNvSpPr/>
          <p:nvPr/>
        </p:nvSpPr>
        <p:spPr>
          <a:xfrm>
            <a:off x="1661194" y="5308553"/>
            <a:ext cx="961209" cy="41068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Provision of MHPSS services and child protection case mgmt.</a:t>
            </a:r>
          </a:p>
          <a:p>
            <a:pPr algn="ctr"/>
            <a:r>
              <a:rPr lang="en-US" sz="600" dirty="0">
                <a:solidFill>
                  <a:schemeClr val="tx1"/>
                </a:solidFill>
                <a:latin typeface="Helvetica" panose="020B0604020202020204" pitchFamily="34" charset="0"/>
                <a:cs typeface="Helvetica" panose="020B0604020202020204" pitchFamily="34" charset="0"/>
              </a:rPr>
              <a:t>3.1</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5" name="Rectangle 4">
            <a:extLst>
              <a:ext uri="{FF2B5EF4-FFF2-40B4-BE49-F238E27FC236}">
                <a16:creationId xmlns:a16="http://schemas.microsoft.com/office/drawing/2014/main" id="{EE80FE49-9577-5A62-7F6B-E36E30F97104}"/>
              </a:ext>
            </a:extLst>
          </p:cNvPr>
          <p:cNvSpPr/>
          <p:nvPr/>
        </p:nvSpPr>
        <p:spPr>
          <a:xfrm>
            <a:off x="2447496" y="4031283"/>
            <a:ext cx="546261"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Support for complex civil documentation cases</a:t>
            </a:r>
          </a:p>
          <a:p>
            <a:pPr algn="ctr"/>
            <a:r>
              <a:rPr lang="en-US" sz="600" noProof="0" dirty="0">
                <a:solidFill>
                  <a:schemeClr val="tx1"/>
                </a:solidFill>
                <a:latin typeface="Helvetica" panose="020B0604020202020204" pitchFamily="34" charset="0"/>
                <a:cs typeface="Helvetica" panose="020B0604020202020204" pitchFamily="34" charset="0"/>
              </a:rPr>
              <a:t>3.5</a:t>
            </a:r>
          </a:p>
        </p:txBody>
      </p:sp>
      <p:sp>
        <p:nvSpPr>
          <p:cNvPr id="544" name="TextBox 543">
            <a:extLst>
              <a:ext uri="{FF2B5EF4-FFF2-40B4-BE49-F238E27FC236}">
                <a16:creationId xmlns:a16="http://schemas.microsoft.com/office/drawing/2014/main" id="{1F31DF8F-9701-711E-5505-98978EFE0DDC}"/>
              </a:ext>
            </a:extLst>
          </p:cNvPr>
          <p:cNvSpPr txBox="1"/>
          <p:nvPr/>
        </p:nvSpPr>
        <p:spPr>
          <a:xfrm>
            <a:off x="5704879" y="5909708"/>
            <a:ext cx="695780" cy="360150"/>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Expand vocational and work-based programs</a:t>
            </a:r>
          </a:p>
          <a:p>
            <a:r>
              <a:rPr lang="en-US" dirty="0"/>
              <a:t>1.3.2, 1.3.3, 1.3.4</a:t>
            </a:r>
            <a:endParaRPr lang="en-US" noProof="0" dirty="0"/>
          </a:p>
        </p:txBody>
      </p:sp>
      <p:sp>
        <p:nvSpPr>
          <p:cNvPr id="569" name="docshape18">
            <a:extLst>
              <a:ext uri="{FF2B5EF4-FFF2-40B4-BE49-F238E27FC236}">
                <a16:creationId xmlns:a16="http://schemas.microsoft.com/office/drawing/2014/main" id="{05FE1E6A-DD5E-9CD5-3B6F-90D1A1246AB3}"/>
              </a:ext>
            </a:extLst>
          </p:cNvPr>
          <p:cNvSpPr txBox="1">
            <a:spLocks/>
          </p:cNvSpPr>
          <p:nvPr/>
        </p:nvSpPr>
        <p:spPr bwMode="auto">
          <a:xfrm>
            <a:off x="4265521" y="4184384"/>
            <a:ext cx="687976" cy="369331"/>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Quality learning and skills building</a:t>
            </a:r>
          </a:p>
          <a:p>
            <a:r>
              <a:rPr lang="en-US" dirty="0"/>
              <a:t>1.6</a:t>
            </a:r>
            <a:endParaRPr lang="en-US" noProof="0" dirty="0"/>
          </a:p>
        </p:txBody>
      </p:sp>
      <p:cxnSp>
        <p:nvCxnSpPr>
          <p:cNvPr id="479" name="Elbow Connector 73">
            <a:extLst>
              <a:ext uri="{FF2B5EF4-FFF2-40B4-BE49-F238E27FC236}">
                <a16:creationId xmlns:a16="http://schemas.microsoft.com/office/drawing/2014/main" id="{9CD880C8-267A-5075-8E19-95C3FDA060BB}"/>
              </a:ext>
            </a:extLst>
          </p:cNvPr>
          <p:cNvCxnSpPr>
            <a:cxnSpLocks/>
            <a:stCxn id="584" idx="3"/>
            <a:endCxn id="544" idx="2"/>
          </p:cNvCxnSpPr>
          <p:nvPr/>
        </p:nvCxnSpPr>
        <p:spPr>
          <a:xfrm flipV="1">
            <a:off x="5368516" y="6269858"/>
            <a:ext cx="684253" cy="22005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3" name="Elbow Connector 73">
            <a:extLst>
              <a:ext uri="{FF2B5EF4-FFF2-40B4-BE49-F238E27FC236}">
                <a16:creationId xmlns:a16="http://schemas.microsoft.com/office/drawing/2014/main" id="{B4E16AEF-CBF0-7A52-A920-FBF8C0E1F603}"/>
              </a:ext>
            </a:extLst>
          </p:cNvPr>
          <p:cNvCxnSpPr>
            <a:cxnSpLocks/>
          </p:cNvCxnSpPr>
          <p:nvPr/>
        </p:nvCxnSpPr>
        <p:spPr>
          <a:xfrm rot="10800000">
            <a:off x="1511136" y="4575308"/>
            <a:ext cx="1196752" cy="17888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3" name="Elbow Connector 73">
            <a:extLst>
              <a:ext uri="{FF2B5EF4-FFF2-40B4-BE49-F238E27FC236}">
                <a16:creationId xmlns:a16="http://schemas.microsoft.com/office/drawing/2014/main" id="{95A55168-F19B-8E62-07B8-8D188E9FAFA0}"/>
              </a:ext>
            </a:extLst>
          </p:cNvPr>
          <p:cNvCxnSpPr>
            <a:cxnSpLocks/>
            <a:stCxn id="584" idx="0"/>
            <a:endCxn id="13" idx="2"/>
          </p:cNvCxnSpPr>
          <p:nvPr/>
        </p:nvCxnSpPr>
        <p:spPr>
          <a:xfrm rot="16200000" flipV="1">
            <a:off x="3994622" y="5560497"/>
            <a:ext cx="268707" cy="140546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5" name="TextBox 324">
            <a:extLst>
              <a:ext uri="{FF2B5EF4-FFF2-40B4-BE49-F238E27FC236}">
                <a16:creationId xmlns:a16="http://schemas.microsoft.com/office/drawing/2014/main" id="{EBF2862E-9EE5-FD3D-131B-7F577B22F326}"/>
              </a:ext>
            </a:extLst>
          </p:cNvPr>
          <p:cNvSpPr txBox="1">
            <a:spLocks/>
          </p:cNvSpPr>
          <p:nvPr/>
        </p:nvSpPr>
        <p:spPr>
          <a:xfrm>
            <a:off x="8765757" y="3813346"/>
            <a:ext cx="389239"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Advocacy and Evidence generation</a:t>
            </a:r>
          </a:p>
          <a:p>
            <a:r>
              <a:rPr lang="en-US" noProof="0" dirty="0"/>
              <a:t>2.1.1, 2.3.1, 2.4.1</a:t>
            </a:r>
          </a:p>
        </p:txBody>
      </p:sp>
      <p:sp>
        <p:nvSpPr>
          <p:cNvPr id="333" name="TextBox 332">
            <a:extLst>
              <a:ext uri="{FF2B5EF4-FFF2-40B4-BE49-F238E27FC236}">
                <a16:creationId xmlns:a16="http://schemas.microsoft.com/office/drawing/2014/main" id="{62E1C77E-1A1C-4630-B370-8CEF2E573FA9}"/>
              </a:ext>
            </a:extLst>
          </p:cNvPr>
          <p:cNvSpPr txBox="1"/>
          <p:nvPr/>
        </p:nvSpPr>
        <p:spPr>
          <a:xfrm>
            <a:off x="6555275" y="4154755"/>
            <a:ext cx="472112" cy="429860"/>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Youth economic and inclusion</a:t>
            </a:r>
          </a:p>
          <a:p>
            <a:r>
              <a:rPr lang="en-US" dirty="0"/>
              <a:t> initiatives </a:t>
            </a:r>
          </a:p>
          <a:p>
            <a:r>
              <a:rPr lang="en-US" noProof="0" dirty="0"/>
              <a:t>2.1.5</a:t>
            </a:r>
          </a:p>
        </p:txBody>
      </p:sp>
      <p:sp>
        <p:nvSpPr>
          <p:cNvPr id="335" name="TextBox 334">
            <a:extLst>
              <a:ext uri="{FF2B5EF4-FFF2-40B4-BE49-F238E27FC236}">
                <a16:creationId xmlns:a16="http://schemas.microsoft.com/office/drawing/2014/main" id="{D83AA309-353D-833C-1C33-CBC3E9B4D706}"/>
              </a:ext>
            </a:extLst>
          </p:cNvPr>
          <p:cNvSpPr txBox="1"/>
          <p:nvPr/>
        </p:nvSpPr>
        <p:spPr>
          <a:xfrm>
            <a:off x="6006332" y="4145584"/>
            <a:ext cx="509871" cy="44062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Initiatives to support career guidance</a:t>
            </a:r>
          </a:p>
          <a:p>
            <a:r>
              <a:rPr lang="en-US" dirty="0"/>
              <a:t>2.1.3, 2.1.4</a:t>
            </a:r>
            <a:endParaRPr lang="en-US" noProof="0" dirty="0"/>
          </a:p>
        </p:txBody>
      </p:sp>
      <p:sp>
        <p:nvSpPr>
          <p:cNvPr id="30" name="TextBox 29">
            <a:extLst>
              <a:ext uri="{FF2B5EF4-FFF2-40B4-BE49-F238E27FC236}">
                <a16:creationId xmlns:a16="http://schemas.microsoft.com/office/drawing/2014/main" id="{777492A2-2227-5740-0F4B-DF777AF184F4}"/>
              </a:ext>
            </a:extLst>
          </p:cNvPr>
          <p:cNvSpPr txBox="1"/>
          <p:nvPr/>
        </p:nvSpPr>
        <p:spPr>
          <a:xfrm>
            <a:off x="9187908" y="3820298"/>
            <a:ext cx="618452" cy="651582"/>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Capacity building and technical support for business and financial service providers</a:t>
            </a:r>
          </a:p>
          <a:p>
            <a:r>
              <a:rPr lang="en-US" dirty="0"/>
              <a:t>2.1.2, 2.3.2, 2.3.4</a:t>
            </a:r>
            <a:endParaRPr lang="en-US" noProof="0" dirty="0"/>
          </a:p>
        </p:txBody>
      </p:sp>
      <p:cxnSp>
        <p:nvCxnSpPr>
          <p:cNvPr id="68" name="Elbow Connector 73">
            <a:extLst>
              <a:ext uri="{FF2B5EF4-FFF2-40B4-BE49-F238E27FC236}">
                <a16:creationId xmlns:a16="http://schemas.microsoft.com/office/drawing/2014/main" id="{EEE74855-C367-A7FC-84DC-DCE9F3372064}"/>
              </a:ext>
            </a:extLst>
          </p:cNvPr>
          <p:cNvCxnSpPr>
            <a:cxnSpLocks/>
            <a:stCxn id="325" idx="0"/>
            <a:endCxn id="33" idx="2"/>
          </p:cNvCxnSpPr>
          <p:nvPr/>
        </p:nvCxnSpPr>
        <p:spPr>
          <a:xfrm rot="16200000" flipV="1">
            <a:off x="8098821" y="2951790"/>
            <a:ext cx="1341216" cy="38189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91" name="TextBox 590">
            <a:extLst>
              <a:ext uri="{FF2B5EF4-FFF2-40B4-BE49-F238E27FC236}">
                <a16:creationId xmlns:a16="http://schemas.microsoft.com/office/drawing/2014/main" id="{4F6D5CA2-455D-45C5-9314-E3F7F9687AF4}"/>
              </a:ext>
            </a:extLst>
          </p:cNvPr>
          <p:cNvSpPr txBox="1"/>
          <p:nvPr/>
        </p:nvSpPr>
        <p:spPr>
          <a:xfrm>
            <a:off x="8969939" y="5478154"/>
            <a:ext cx="785851" cy="297673"/>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Integrate climate resilience into national frameworks and policy</a:t>
            </a:r>
            <a:endParaRPr lang="en-US" sz="570" noProof="0" dirty="0">
              <a:solidFill>
                <a:schemeClr val="tx1"/>
              </a:solidFill>
            </a:endParaRPr>
          </a:p>
        </p:txBody>
      </p:sp>
      <p:cxnSp>
        <p:nvCxnSpPr>
          <p:cNvPr id="596" name="Elbow Connector 73">
            <a:extLst>
              <a:ext uri="{FF2B5EF4-FFF2-40B4-BE49-F238E27FC236}">
                <a16:creationId xmlns:a16="http://schemas.microsoft.com/office/drawing/2014/main" id="{6644442A-E994-DDB5-6FFD-C48957774631}"/>
              </a:ext>
            </a:extLst>
          </p:cNvPr>
          <p:cNvCxnSpPr>
            <a:cxnSpLocks/>
            <a:stCxn id="527" idx="0"/>
            <a:endCxn id="271" idx="2"/>
          </p:cNvCxnSpPr>
          <p:nvPr/>
        </p:nvCxnSpPr>
        <p:spPr>
          <a:xfrm rot="16200000" flipV="1">
            <a:off x="7428161" y="5855564"/>
            <a:ext cx="338841" cy="14679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6" name="TextBox 605">
            <a:extLst>
              <a:ext uri="{FF2B5EF4-FFF2-40B4-BE49-F238E27FC236}">
                <a16:creationId xmlns:a16="http://schemas.microsoft.com/office/drawing/2014/main" id="{95660A96-2BD7-AD5E-E186-27C1FCC16089}"/>
              </a:ext>
            </a:extLst>
          </p:cNvPr>
          <p:cNvSpPr txBox="1"/>
          <p:nvPr/>
        </p:nvSpPr>
        <p:spPr>
          <a:xfrm>
            <a:off x="8495886" y="6089580"/>
            <a:ext cx="596967" cy="33635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Advocacy and awareness raising</a:t>
            </a:r>
          </a:p>
          <a:p>
            <a:r>
              <a:rPr lang="en-US" noProof="0" dirty="0">
                <a:solidFill>
                  <a:schemeClr val="tx1"/>
                </a:solidFill>
              </a:rPr>
              <a:t>4.1.4, 4.2.2,4.7</a:t>
            </a:r>
          </a:p>
        </p:txBody>
      </p:sp>
      <p:cxnSp>
        <p:nvCxnSpPr>
          <p:cNvPr id="623" name="Elbow Connector 73">
            <a:extLst>
              <a:ext uri="{FF2B5EF4-FFF2-40B4-BE49-F238E27FC236}">
                <a16:creationId xmlns:a16="http://schemas.microsoft.com/office/drawing/2014/main" id="{8534544A-61C0-EA7A-1A07-55DCA55C2CE2}"/>
              </a:ext>
            </a:extLst>
          </p:cNvPr>
          <p:cNvCxnSpPr>
            <a:cxnSpLocks/>
            <a:stCxn id="606" idx="0"/>
          </p:cNvCxnSpPr>
          <p:nvPr/>
        </p:nvCxnSpPr>
        <p:spPr>
          <a:xfrm rot="16200000" flipV="1">
            <a:off x="8560979" y="5856188"/>
            <a:ext cx="339383" cy="12740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 name="TextBox 44">
            <a:extLst>
              <a:ext uri="{FF2B5EF4-FFF2-40B4-BE49-F238E27FC236}">
                <a16:creationId xmlns:a16="http://schemas.microsoft.com/office/drawing/2014/main" id="{78CF1AB6-7446-C74F-A541-547B767CA129}"/>
              </a:ext>
            </a:extLst>
          </p:cNvPr>
          <p:cNvSpPr txBox="1"/>
          <p:nvPr/>
        </p:nvSpPr>
        <p:spPr>
          <a:xfrm>
            <a:off x="8947513" y="1293119"/>
            <a:ext cx="1059635" cy="184666"/>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Connections within pillars</a:t>
            </a:r>
          </a:p>
        </p:txBody>
      </p:sp>
      <p:sp>
        <p:nvSpPr>
          <p:cNvPr id="3" name="docshape22">
            <a:extLst>
              <a:ext uri="{FF2B5EF4-FFF2-40B4-BE49-F238E27FC236}">
                <a16:creationId xmlns:a16="http://schemas.microsoft.com/office/drawing/2014/main" id="{3BA04FD5-32E7-6ECA-E40D-1F98C6E029DB}"/>
              </a:ext>
            </a:extLst>
          </p:cNvPr>
          <p:cNvSpPr txBox="1">
            <a:spLocks/>
          </p:cNvSpPr>
          <p:nvPr/>
        </p:nvSpPr>
        <p:spPr bwMode="auto">
          <a:xfrm>
            <a:off x="1394050" y="3308064"/>
            <a:ext cx="624875"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3.5</a:t>
            </a:r>
            <a:r>
              <a:rPr lang="en-US" sz="570"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US"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503" name="Rounded Rectangle 116">
            <a:extLst>
              <a:ext uri="{FF2B5EF4-FFF2-40B4-BE49-F238E27FC236}">
                <a16:creationId xmlns:a16="http://schemas.microsoft.com/office/drawing/2014/main" id="{9D5025BE-C201-8327-BD85-35A2AD90AC9E}"/>
              </a:ext>
            </a:extLst>
          </p:cNvPr>
          <p:cNvSpPr/>
          <p:nvPr/>
        </p:nvSpPr>
        <p:spPr>
          <a:xfrm>
            <a:off x="9046205" y="5866624"/>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noProof="0" dirty="0">
                <a:solidFill>
                  <a:schemeClr val="bg1"/>
                </a:solidFill>
                <a:latin typeface="Helvetica" panose="020B0604020202020204" pitchFamily="34" charset="0"/>
                <a:cs typeface="Helvetica" panose="020B0604020202020204" pitchFamily="34" charset="0"/>
              </a:rPr>
              <a:t>4e</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510" name="Elbow Connector 73">
            <a:extLst>
              <a:ext uri="{FF2B5EF4-FFF2-40B4-BE49-F238E27FC236}">
                <a16:creationId xmlns:a16="http://schemas.microsoft.com/office/drawing/2014/main" id="{4DE1A287-19D9-EDCC-B711-8AE6731ECEF4}"/>
              </a:ext>
            </a:extLst>
          </p:cNvPr>
          <p:cNvCxnSpPr>
            <a:cxnSpLocks/>
            <a:stCxn id="559" idx="2"/>
            <a:endCxn id="20" idx="2"/>
          </p:cNvCxnSpPr>
          <p:nvPr/>
        </p:nvCxnSpPr>
        <p:spPr>
          <a:xfrm rot="5400000" flipH="1" flipV="1">
            <a:off x="8955620" y="6133086"/>
            <a:ext cx="60292" cy="1072499"/>
          </a:xfrm>
          <a:prstGeom prst="bentConnector3">
            <a:avLst>
              <a:gd name="adj1" fmla="val -14108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3F4D6120-4B58-458C-1F8E-8B05C02C605D}"/>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21" name="TextBox 20">
            <a:extLst>
              <a:ext uri="{FF2B5EF4-FFF2-40B4-BE49-F238E27FC236}">
                <a16:creationId xmlns:a16="http://schemas.microsoft.com/office/drawing/2014/main" id="{1AD078E9-670D-1721-6030-9279CCF8500B}"/>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IRAQ</a:t>
            </a:r>
          </a:p>
          <a:p>
            <a:pPr algn="ctr"/>
            <a:r>
              <a:rPr lang="en-US" sz="600" noProof="0" dirty="0">
                <a:latin typeface="Helvetica" pitchFamily="2" charset="0"/>
                <a:cs typeface="Helvetica" panose="020B0604020202020204" pitchFamily="34" charset="0"/>
              </a:rPr>
              <a:t>March 2026</a:t>
            </a:r>
          </a:p>
        </p:txBody>
      </p:sp>
      <p:sp>
        <p:nvSpPr>
          <p:cNvPr id="23" name="Rectangle 22">
            <a:extLst>
              <a:ext uri="{FF2B5EF4-FFF2-40B4-BE49-F238E27FC236}">
                <a16:creationId xmlns:a16="http://schemas.microsoft.com/office/drawing/2014/main" id="{BCF944FF-1946-A470-FBD4-DC1BDE085DA8}"/>
              </a:ext>
            </a:extLst>
          </p:cNvPr>
          <p:cNvSpPr/>
          <p:nvPr/>
        </p:nvSpPr>
        <p:spPr>
          <a:xfrm>
            <a:off x="1285369" y="1403542"/>
            <a:ext cx="1223532"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9" name="Elbow Connector 91">
            <a:extLst>
              <a:ext uri="{FF2B5EF4-FFF2-40B4-BE49-F238E27FC236}">
                <a16:creationId xmlns:a16="http://schemas.microsoft.com/office/drawing/2014/main" id="{FB316140-DFDA-DADB-1973-E509ACF9980C}"/>
              </a:ext>
            </a:extLst>
          </p:cNvPr>
          <p:cNvCxnSpPr>
            <a:cxnSpLocks/>
            <a:stCxn id="23" idx="0"/>
          </p:cNvCxnSpPr>
          <p:nvPr/>
        </p:nvCxnSpPr>
        <p:spPr>
          <a:xfrm rot="5400000" flipH="1" flipV="1">
            <a:off x="1693451" y="1118140"/>
            <a:ext cx="489086" cy="81718"/>
          </a:xfrm>
          <a:prstGeom prst="bentConnector3">
            <a:avLst>
              <a:gd name="adj1" fmla="val -144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9" name="Elbow Connector 121">
            <a:extLst>
              <a:ext uri="{FF2B5EF4-FFF2-40B4-BE49-F238E27FC236}">
                <a16:creationId xmlns:a16="http://schemas.microsoft.com/office/drawing/2014/main" id="{65BED542-8DA1-7DAB-5628-676553AAA72B}"/>
              </a:ext>
            </a:extLst>
          </p:cNvPr>
          <p:cNvCxnSpPr>
            <a:cxnSpLocks/>
            <a:endCxn id="304" idx="1"/>
          </p:cNvCxnSpPr>
          <p:nvPr/>
        </p:nvCxnSpPr>
        <p:spPr>
          <a:xfrm flipV="1">
            <a:off x="3614642" y="1200582"/>
            <a:ext cx="324948" cy="13638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26" name="Rectangle 525">
            <a:extLst>
              <a:ext uri="{FF2B5EF4-FFF2-40B4-BE49-F238E27FC236}">
                <a16:creationId xmlns:a16="http://schemas.microsoft.com/office/drawing/2014/main" id="{0E0458EB-717B-4C58-90EB-70A42857960D}"/>
              </a:ext>
            </a:extLst>
          </p:cNvPr>
          <p:cNvSpPr/>
          <p:nvPr/>
        </p:nvSpPr>
        <p:spPr>
          <a:xfrm>
            <a:off x="5913734" y="1304723"/>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noProof="0" dirty="0">
                <a:latin typeface="Helvetica" panose="020B0604020202020204" pitchFamily="34" charset="0"/>
                <a:cs typeface="Helvetica" panose="020B0604020202020204" pitchFamily="34" charset="0"/>
              </a:rPr>
              <a:t>Livelihood of FDPs and HCs </a:t>
            </a:r>
            <a:r>
              <a:rPr lang="en-US" sz="602" noProof="0" dirty="0" err="1">
                <a:latin typeface="Helvetica" panose="020B0604020202020204" pitchFamily="34" charset="0"/>
                <a:cs typeface="Helvetica" panose="020B0604020202020204" pitchFamily="34" charset="0"/>
              </a:rPr>
              <a:t>stregthened</a:t>
            </a:r>
            <a:endParaRPr lang="en-US" sz="602" noProof="0" dirty="0">
              <a:latin typeface="Helvetica" panose="020B0604020202020204" pitchFamily="34" charset="0"/>
              <a:cs typeface="Helvetica" panose="020B0604020202020204" pitchFamily="34" charset="0"/>
            </a:endParaRPr>
          </a:p>
        </p:txBody>
      </p:sp>
      <p:cxnSp>
        <p:nvCxnSpPr>
          <p:cNvPr id="529" name="Elbow Connector 317">
            <a:extLst>
              <a:ext uri="{FF2B5EF4-FFF2-40B4-BE49-F238E27FC236}">
                <a16:creationId xmlns:a16="http://schemas.microsoft.com/office/drawing/2014/main" id="{834E14BC-2787-8B7C-9C21-773213D9CBA6}"/>
              </a:ext>
            </a:extLst>
          </p:cNvPr>
          <p:cNvCxnSpPr>
            <a:cxnSpLocks/>
            <a:stCxn id="526" idx="0"/>
            <a:endCxn id="330" idx="1"/>
          </p:cNvCxnSpPr>
          <p:nvPr/>
        </p:nvCxnSpPr>
        <p:spPr>
          <a:xfrm rot="5400000" flipH="1" flipV="1">
            <a:off x="6691243" y="904040"/>
            <a:ext cx="92916" cy="7084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532" name="Elbow Connector 317">
            <a:extLst>
              <a:ext uri="{FF2B5EF4-FFF2-40B4-BE49-F238E27FC236}">
                <a16:creationId xmlns:a16="http://schemas.microsoft.com/office/drawing/2014/main" id="{4C068B85-256D-6EB4-9F2B-BB0F3C81B68C}"/>
              </a:ext>
            </a:extLst>
          </p:cNvPr>
          <p:cNvCxnSpPr>
            <a:cxnSpLocks/>
            <a:stCxn id="330" idx="0"/>
            <a:endCxn id="305" idx="2"/>
          </p:cNvCxnSpPr>
          <p:nvPr/>
        </p:nvCxnSpPr>
        <p:spPr>
          <a:xfrm rot="16200000" flipV="1">
            <a:off x="7320314" y="787057"/>
            <a:ext cx="314138" cy="324182"/>
          </a:xfrm>
          <a:prstGeom prst="bentConnector3">
            <a:avLst>
              <a:gd name="adj1" fmla="val -79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73" name="Elbow Connector 73">
            <a:extLst>
              <a:ext uri="{FF2B5EF4-FFF2-40B4-BE49-F238E27FC236}">
                <a16:creationId xmlns:a16="http://schemas.microsoft.com/office/drawing/2014/main" id="{797D35AB-7817-1416-68AA-ABF74873E1C2}"/>
              </a:ext>
            </a:extLst>
          </p:cNvPr>
          <p:cNvCxnSpPr>
            <a:cxnSpLocks/>
            <a:stCxn id="3" idx="0"/>
            <a:endCxn id="56" idx="2"/>
          </p:cNvCxnSpPr>
          <p:nvPr/>
        </p:nvCxnSpPr>
        <p:spPr>
          <a:xfrm rot="5400000" flipH="1" flipV="1">
            <a:off x="1600354" y="3011282"/>
            <a:ext cx="402916" cy="19064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 name="Elbow Connector 73">
            <a:extLst>
              <a:ext uri="{FF2B5EF4-FFF2-40B4-BE49-F238E27FC236}">
                <a16:creationId xmlns:a16="http://schemas.microsoft.com/office/drawing/2014/main" id="{C6EADBF9-C1F3-7446-A972-AF46BAE7F53A}"/>
              </a:ext>
            </a:extLst>
          </p:cNvPr>
          <p:cNvCxnSpPr>
            <a:cxnSpLocks/>
            <a:stCxn id="9" idx="1"/>
          </p:cNvCxnSpPr>
          <p:nvPr/>
        </p:nvCxnSpPr>
        <p:spPr>
          <a:xfrm rot="10800000">
            <a:off x="204952" y="4686092"/>
            <a:ext cx="615014" cy="190146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4" name="Elbow Connector 73">
            <a:extLst>
              <a:ext uri="{FF2B5EF4-FFF2-40B4-BE49-F238E27FC236}">
                <a16:creationId xmlns:a16="http://schemas.microsoft.com/office/drawing/2014/main" id="{5D83A3C7-2CF0-0181-DF1A-8ED089E9F0D5}"/>
              </a:ext>
            </a:extLst>
          </p:cNvPr>
          <p:cNvCxnSpPr>
            <a:cxnSpLocks/>
            <a:stCxn id="5" idx="0"/>
            <a:endCxn id="52" idx="2"/>
          </p:cNvCxnSpPr>
          <p:nvPr/>
        </p:nvCxnSpPr>
        <p:spPr>
          <a:xfrm rot="16200000" flipV="1">
            <a:off x="2378575" y="3689230"/>
            <a:ext cx="372914" cy="31119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0" name="Elbow Connector 73">
            <a:extLst>
              <a:ext uri="{FF2B5EF4-FFF2-40B4-BE49-F238E27FC236}">
                <a16:creationId xmlns:a16="http://schemas.microsoft.com/office/drawing/2014/main" id="{99EF4BB9-B59D-8F5C-72CE-C7AD57618A0D}"/>
              </a:ext>
            </a:extLst>
          </p:cNvPr>
          <p:cNvCxnSpPr>
            <a:cxnSpLocks/>
            <a:stCxn id="328" idx="0"/>
            <a:endCxn id="52" idx="2"/>
          </p:cNvCxnSpPr>
          <p:nvPr/>
        </p:nvCxnSpPr>
        <p:spPr>
          <a:xfrm rot="5400000" flipH="1" flipV="1">
            <a:off x="2071521" y="3700855"/>
            <a:ext cx="380401" cy="29543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7" name="Elbow Connector 73">
            <a:extLst>
              <a:ext uri="{FF2B5EF4-FFF2-40B4-BE49-F238E27FC236}">
                <a16:creationId xmlns:a16="http://schemas.microsoft.com/office/drawing/2014/main" id="{E1D97925-EEFE-4D2E-B673-784037056CAA}"/>
              </a:ext>
            </a:extLst>
          </p:cNvPr>
          <p:cNvCxnSpPr>
            <a:cxnSpLocks/>
          </p:cNvCxnSpPr>
          <p:nvPr/>
        </p:nvCxnSpPr>
        <p:spPr>
          <a:xfrm rot="16200000" flipV="1">
            <a:off x="614561" y="3873769"/>
            <a:ext cx="1311419" cy="880619"/>
          </a:xfrm>
          <a:prstGeom prst="bentConnector3">
            <a:avLst>
              <a:gd name="adj1" fmla="val -49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2" name="Elbow Connector 73">
            <a:extLst>
              <a:ext uri="{FF2B5EF4-FFF2-40B4-BE49-F238E27FC236}">
                <a16:creationId xmlns:a16="http://schemas.microsoft.com/office/drawing/2014/main" id="{1000C85C-7301-9BF6-F94A-9511CF3E2446}"/>
              </a:ext>
            </a:extLst>
          </p:cNvPr>
          <p:cNvCxnSpPr>
            <a:cxnSpLocks/>
            <a:endCxn id="328" idx="2"/>
          </p:cNvCxnSpPr>
          <p:nvPr/>
        </p:nvCxnSpPr>
        <p:spPr>
          <a:xfrm rot="10800000">
            <a:off x="2114007" y="4605552"/>
            <a:ext cx="597409" cy="13963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8" name="TextBox 47">
            <a:extLst>
              <a:ext uri="{FF2B5EF4-FFF2-40B4-BE49-F238E27FC236}">
                <a16:creationId xmlns:a16="http://schemas.microsoft.com/office/drawing/2014/main" id="{C723907C-E323-C79F-88E4-E67FBA625236}"/>
              </a:ext>
            </a:extLst>
          </p:cNvPr>
          <p:cNvSpPr txBox="1"/>
          <p:nvPr/>
        </p:nvSpPr>
        <p:spPr>
          <a:xfrm>
            <a:off x="5193670" y="5445115"/>
            <a:ext cx="662248"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Develop capacities of teachers</a:t>
            </a:r>
          </a:p>
          <a:p>
            <a:r>
              <a:rPr lang="en-US" dirty="0"/>
              <a:t>1.3.1</a:t>
            </a:r>
            <a:endParaRPr lang="en-US" noProof="0" dirty="0"/>
          </a:p>
        </p:txBody>
      </p:sp>
      <p:sp>
        <p:nvSpPr>
          <p:cNvPr id="12" name="TextBox 11">
            <a:extLst>
              <a:ext uri="{FF2B5EF4-FFF2-40B4-BE49-F238E27FC236}">
                <a16:creationId xmlns:a16="http://schemas.microsoft.com/office/drawing/2014/main" id="{14C2ECA6-6F8D-3453-44D6-6CAAF7F0D723}"/>
              </a:ext>
            </a:extLst>
          </p:cNvPr>
          <p:cNvSpPr txBox="1"/>
          <p:nvPr/>
        </p:nvSpPr>
        <p:spPr>
          <a:xfrm>
            <a:off x="5587877" y="4997434"/>
            <a:ext cx="831057" cy="360150"/>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Facilitate transition from training to wage and self-employment</a:t>
            </a:r>
          </a:p>
          <a:p>
            <a:r>
              <a:rPr lang="en-US" noProof="0" dirty="0"/>
              <a:t>1.4.5</a:t>
            </a:r>
          </a:p>
        </p:txBody>
      </p:sp>
      <p:cxnSp>
        <p:nvCxnSpPr>
          <p:cNvPr id="17" name="Straight Arrow Connector 16">
            <a:extLst>
              <a:ext uri="{FF2B5EF4-FFF2-40B4-BE49-F238E27FC236}">
                <a16:creationId xmlns:a16="http://schemas.microsoft.com/office/drawing/2014/main" id="{F9C7BF34-8499-3FE9-8129-CCAD5216F3DA}"/>
              </a:ext>
            </a:extLst>
          </p:cNvPr>
          <p:cNvCxnSpPr>
            <a:cxnSpLocks/>
            <a:endCxn id="36" idx="1"/>
          </p:cNvCxnSpPr>
          <p:nvPr/>
        </p:nvCxnSpPr>
        <p:spPr>
          <a:xfrm flipV="1">
            <a:off x="5831339" y="2700316"/>
            <a:ext cx="208344" cy="2339086"/>
          </a:xfrm>
          <a:prstGeom prst="straightConnector1">
            <a:avLst/>
          </a:prstGeom>
          <a:ln w="3175">
            <a:solidFill>
              <a:schemeClr val="bg1">
                <a:lumMod val="50000"/>
              </a:schemeClr>
            </a:solidFill>
            <a:prstDash val="lgDash"/>
            <a:tailEnd type="triangle"/>
          </a:ln>
        </p:spPr>
        <p:style>
          <a:lnRef idx="2">
            <a:schemeClr val="accent1"/>
          </a:lnRef>
          <a:fillRef idx="0">
            <a:schemeClr val="accent1"/>
          </a:fillRef>
          <a:effectRef idx="1">
            <a:schemeClr val="accent1"/>
          </a:effectRef>
          <a:fontRef idx="minor">
            <a:schemeClr val="tx1"/>
          </a:fontRef>
        </p:style>
      </p:cxnSp>
      <p:sp>
        <p:nvSpPr>
          <p:cNvPr id="25" name="TextBox 24">
            <a:extLst>
              <a:ext uri="{FF2B5EF4-FFF2-40B4-BE49-F238E27FC236}">
                <a16:creationId xmlns:a16="http://schemas.microsoft.com/office/drawing/2014/main" id="{2C33F636-2DB3-180A-7354-B812B22DAA49}"/>
              </a:ext>
            </a:extLst>
          </p:cNvPr>
          <p:cNvSpPr txBox="1"/>
          <p:nvPr/>
        </p:nvSpPr>
        <p:spPr>
          <a:xfrm>
            <a:off x="3475181" y="3447790"/>
            <a:ext cx="889873" cy="340500"/>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Access to children to formal and formal education</a:t>
            </a:r>
          </a:p>
          <a:p>
            <a:r>
              <a:rPr lang="en-US" dirty="0"/>
              <a:t>1.4, 1.5, 1.8</a:t>
            </a:r>
            <a:endParaRPr lang="en-US" noProof="0" dirty="0"/>
          </a:p>
        </p:txBody>
      </p:sp>
      <p:sp>
        <p:nvSpPr>
          <p:cNvPr id="496" name="docshape18">
            <a:extLst>
              <a:ext uri="{FF2B5EF4-FFF2-40B4-BE49-F238E27FC236}">
                <a16:creationId xmlns:a16="http://schemas.microsoft.com/office/drawing/2014/main" id="{B7958441-C57B-3CF3-7140-26E76EEF5D58}"/>
              </a:ext>
            </a:extLst>
          </p:cNvPr>
          <p:cNvSpPr txBox="1">
            <a:spLocks/>
          </p:cNvSpPr>
          <p:nvPr/>
        </p:nvSpPr>
        <p:spPr bwMode="auto">
          <a:xfrm>
            <a:off x="5168100" y="3581458"/>
            <a:ext cx="687976" cy="369331"/>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Skills activation through engagement in SBC</a:t>
            </a:r>
          </a:p>
          <a:p>
            <a:r>
              <a:rPr lang="en-US" dirty="0"/>
              <a:t>1.7</a:t>
            </a:r>
            <a:endParaRPr lang="en-US" noProof="0" dirty="0"/>
          </a:p>
        </p:txBody>
      </p:sp>
      <p:sp>
        <p:nvSpPr>
          <p:cNvPr id="513" name="docshape18">
            <a:extLst>
              <a:ext uri="{FF2B5EF4-FFF2-40B4-BE49-F238E27FC236}">
                <a16:creationId xmlns:a16="http://schemas.microsoft.com/office/drawing/2014/main" id="{94964029-7C4C-7367-A23F-B92AC8BEF5FA}"/>
              </a:ext>
            </a:extLst>
          </p:cNvPr>
          <p:cNvSpPr txBox="1">
            <a:spLocks/>
          </p:cNvSpPr>
          <p:nvPr/>
        </p:nvSpPr>
        <p:spPr bwMode="auto">
          <a:xfrm>
            <a:off x="5051742" y="4471288"/>
            <a:ext cx="687976" cy="369331"/>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Implementation of Social and Behavior Change initiatives 1.8, 4.8</a:t>
            </a:r>
          </a:p>
        </p:txBody>
      </p:sp>
      <p:sp>
        <p:nvSpPr>
          <p:cNvPr id="14" name="Rectangle 13">
            <a:extLst>
              <a:ext uri="{FF2B5EF4-FFF2-40B4-BE49-F238E27FC236}">
                <a16:creationId xmlns:a16="http://schemas.microsoft.com/office/drawing/2014/main" id="{AF802660-CFFD-F31E-9CB6-CF35E1BE29A6}"/>
              </a:ext>
            </a:extLst>
          </p:cNvPr>
          <p:cNvSpPr/>
          <p:nvPr/>
        </p:nvSpPr>
        <p:spPr>
          <a:xfrm>
            <a:off x="3274328" y="2673205"/>
            <a:ext cx="831170" cy="369331"/>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Pathways to education for out-of-school children strengthened</a:t>
            </a:r>
          </a:p>
        </p:txBody>
      </p:sp>
      <p:sp>
        <p:nvSpPr>
          <p:cNvPr id="69" name="Rectangle 68">
            <a:extLst>
              <a:ext uri="{FF2B5EF4-FFF2-40B4-BE49-F238E27FC236}">
                <a16:creationId xmlns:a16="http://schemas.microsoft.com/office/drawing/2014/main" id="{9CD35D3A-8D74-C62E-FADA-BF7DCA901DE6}"/>
              </a:ext>
            </a:extLst>
          </p:cNvPr>
          <p:cNvSpPr/>
          <p:nvPr/>
        </p:nvSpPr>
        <p:spPr>
          <a:xfrm>
            <a:off x="3256756" y="4757959"/>
            <a:ext cx="831170" cy="356100"/>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dirty="0">
                <a:solidFill>
                  <a:schemeClr val="tx1"/>
                </a:solidFill>
                <a:latin typeface="Helvetica" panose="020B0604020202020204" pitchFamily="34" charset="0"/>
                <a:cs typeface="Helvetica" panose="020B0604020202020204" pitchFamily="34" charset="0"/>
              </a:rPr>
              <a:t>Institutional and service delivery capacities expanded</a:t>
            </a:r>
            <a:endParaRPr lang="en-US" sz="600" noProof="0" dirty="0">
              <a:solidFill>
                <a:schemeClr val="tx1"/>
              </a:solidFill>
              <a:latin typeface="Helvetica" panose="020B0604020202020204" pitchFamily="34" charset="0"/>
              <a:cs typeface="Helvetica" panose="020B0604020202020204" pitchFamily="34" charset="0"/>
            </a:endParaRPr>
          </a:p>
        </p:txBody>
      </p:sp>
      <p:cxnSp>
        <p:nvCxnSpPr>
          <p:cNvPr id="142" name="Elbow Connector 73">
            <a:extLst>
              <a:ext uri="{FF2B5EF4-FFF2-40B4-BE49-F238E27FC236}">
                <a16:creationId xmlns:a16="http://schemas.microsoft.com/office/drawing/2014/main" id="{7576C4CC-63FD-5F64-6523-6F5BC163288B}"/>
              </a:ext>
            </a:extLst>
          </p:cNvPr>
          <p:cNvCxnSpPr>
            <a:cxnSpLocks/>
            <a:stCxn id="584" idx="0"/>
            <a:endCxn id="4" idx="2"/>
          </p:cNvCxnSpPr>
          <p:nvPr/>
        </p:nvCxnSpPr>
        <p:spPr>
          <a:xfrm rot="16200000" flipV="1">
            <a:off x="4283574" y="5849448"/>
            <a:ext cx="575805" cy="52046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5" name="Elbow Connector 73">
            <a:extLst>
              <a:ext uri="{FF2B5EF4-FFF2-40B4-BE49-F238E27FC236}">
                <a16:creationId xmlns:a16="http://schemas.microsoft.com/office/drawing/2014/main" id="{A6868557-F8FC-1EFF-6A85-4BD133AA2FF8}"/>
              </a:ext>
            </a:extLst>
          </p:cNvPr>
          <p:cNvCxnSpPr>
            <a:cxnSpLocks/>
            <a:stCxn id="584" idx="0"/>
            <a:endCxn id="48" idx="2"/>
          </p:cNvCxnSpPr>
          <p:nvPr/>
        </p:nvCxnSpPr>
        <p:spPr>
          <a:xfrm rot="5400000" flipH="1" flipV="1">
            <a:off x="4886683" y="5759470"/>
            <a:ext cx="583134" cy="69308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9" name="Elbow Connector 73">
            <a:extLst>
              <a:ext uri="{FF2B5EF4-FFF2-40B4-BE49-F238E27FC236}">
                <a16:creationId xmlns:a16="http://schemas.microsoft.com/office/drawing/2014/main" id="{E2FA668C-5C61-3636-EC97-29B4937540B0}"/>
              </a:ext>
            </a:extLst>
          </p:cNvPr>
          <p:cNvCxnSpPr>
            <a:cxnSpLocks/>
            <a:stCxn id="48" idx="0"/>
            <a:endCxn id="569" idx="2"/>
          </p:cNvCxnSpPr>
          <p:nvPr/>
        </p:nvCxnSpPr>
        <p:spPr>
          <a:xfrm rot="16200000" flipV="1">
            <a:off x="4621452" y="4541772"/>
            <a:ext cx="891400" cy="91528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54" name="TextBox 553">
            <a:extLst>
              <a:ext uri="{FF2B5EF4-FFF2-40B4-BE49-F238E27FC236}">
                <a16:creationId xmlns:a16="http://schemas.microsoft.com/office/drawing/2014/main" id="{6E6BBA66-4988-3386-5F3D-9B70DE9C8B21}"/>
              </a:ext>
            </a:extLst>
          </p:cNvPr>
          <p:cNvSpPr txBox="1"/>
          <p:nvPr/>
        </p:nvSpPr>
        <p:spPr>
          <a:xfrm>
            <a:off x="4149977" y="6004556"/>
            <a:ext cx="1176362" cy="302561"/>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Strengthen coordination mechanism in education sector</a:t>
            </a:r>
          </a:p>
          <a:p>
            <a:r>
              <a:rPr lang="en-US" dirty="0"/>
              <a:t>1.1.1</a:t>
            </a:r>
            <a:endParaRPr lang="en-US" noProof="0" dirty="0"/>
          </a:p>
        </p:txBody>
      </p:sp>
      <p:cxnSp>
        <p:nvCxnSpPr>
          <p:cNvPr id="163" name="Elbow Connector 73">
            <a:extLst>
              <a:ext uri="{FF2B5EF4-FFF2-40B4-BE49-F238E27FC236}">
                <a16:creationId xmlns:a16="http://schemas.microsoft.com/office/drawing/2014/main" id="{D0CD4862-0BB3-8CC8-7D79-FB4087055811}"/>
              </a:ext>
            </a:extLst>
          </p:cNvPr>
          <p:cNvCxnSpPr>
            <a:cxnSpLocks/>
            <a:stCxn id="569" idx="0"/>
            <a:endCxn id="496" idx="2"/>
          </p:cNvCxnSpPr>
          <p:nvPr/>
        </p:nvCxnSpPr>
        <p:spPr>
          <a:xfrm rot="5400000" flipH="1" flipV="1">
            <a:off x="4944001" y="3616298"/>
            <a:ext cx="233595" cy="90257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2" name="Elbow Connector 73">
            <a:extLst>
              <a:ext uri="{FF2B5EF4-FFF2-40B4-BE49-F238E27FC236}">
                <a16:creationId xmlns:a16="http://schemas.microsoft.com/office/drawing/2014/main" id="{96277B30-9813-0A3F-36A3-D19C647BB026}"/>
              </a:ext>
            </a:extLst>
          </p:cNvPr>
          <p:cNvCxnSpPr>
            <a:cxnSpLocks/>
            <a:stCxn id="69" idx="0"/>
            <a:endCxn id="8" idx="2"/>
          </p:cNvCxnSpPr>
          <p:nvPr/>
        </p:nvCxnSpPr>
        <p:spPr>
          <a:xfrm rot="5400000" flipH="1" flipV="1">
            <a:off x="3540128" y="4624174"/>
            <a:ext cx="265999" cy="157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81" name="TextBox 180">
            <a:extLst>
              <a:ext uri="{FF2B5EF4-FFF2-40B4-BE49-F238E27FC236}">
                <a16:creationId xmlns:a16="http://schemas.microsoft.com/office/drawing/2014/main" id="{3F05E11B-A11E-2034-0806-F3996D70974D}"/>
              </a:ext>
            </a:extLst>
          </p:cNvPr>
          <p:cNvSpPr txBox="1"/>
          <p:nvPr/>
        </p:nvSpPr>
        <p:spPr>
          <a:xfrm>
            <a:off x="2840353" y="3447788"/>
            <a:ext cx="587492" cy="337079"/>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Child friendly schools support</a:t>
            </a:r>
          </a:p>
          <a:p>
            <a:r>
              <a:rPr lang="en-US" dirty="0"/>
              <a:t>1.3</a:t>
            </a:r>
            <a:endParaRPr lang="en-US" noProof="0" dirty="0"/>
          </a:p>
        </p:txBody>
      </p:sp>
      <p:cxnSp>
        <p:nvCxnSpPr>
          <p:cNvPr id="182" name="Elbow Connector 73">
            <a:extLst>
              <a:ext uri="{FF2B5EF4-FFF2-40B4-BE49-F238E27FC236}">
                <a16:creationId xmlns:a16="http://schemas.microsoft.com/office/drawing/2014/main" id="{BF467ECA-A770-DEA3-52A3-9605BF679C65}"/>
              </a:ext>
            </a:extLst>
          </p:cNvPr>
          <p:cNvCxnSpPr>
            <a:cxnSpLocks/>
            <a:stCxn id="8" idx="0"/>
            <a:endCxn id="181" idx="2"/>
          </p:cNvCxnSpPr>
          <p:nvPr/>
        </p:nvCxnSpPr>
        <p:spPr>
          <a:xfrm rot="16200000" flipV="1">
            <a:off x="3235127" y="3683840"/>
            <a:ext cx="337761" cy="5398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4" name="Elbow Connector 73">
            <a:extLst>
              <a:ext uri="{FF2B5EF4-FFF2-40B4-BE49-F238E27FC236}">
                <a16:creationId xmlns:a16="http://schemas.microsoft.com/office/drawing/2014/main" id="{6DA8DBD8-2BFE-05D1-EAB7-1153FA3D7091}"/>
              </a:ext>
            </a:extLst>
          </p:cNvPr>
          <p:cNvCxnSpPr>
            <a:cxnSpLocks/>
            <a:stCxn id="181" idx="0"/>
            <a:endCxn id="14" idx="2"/>
          </p:cNvCxnSpPr>
          <p:nvPr/>
        </p:nvCxnSpPr>
        <p:spPr>
          <a:xfrm rot="5400000" flipH="1" flipV="1">
            <a:off x="3209380" y="2967255"/>
            <a:ext cx="405252" cy="55581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20" name="Elbow Connector 73">
            <a:extLst>
              <a:ext uri="{FF2B5EF4-FFF2-40B4-BE49-F238E27FC236}">
                <a16:creationId xmlns:a16="http://schemas.microsoft.com/office/drawing/2014/main" id="{1F7BEC47-9511-0639-BDBA-164333BDD04A}"/>
              </a:ext>
            </a:extLst>
          </p:cNvPr>
          <p:cNvCxnSpPr>
            <a:cxnSpLocks/>
            <a:stCxn id="25" idx="0"/>
            <a:endCxn id="14" idx="2"/>
          </p:cNvCxnSpPr>
          <p:nvPr/>
        </p:nvCxnSpPr>
        <p:spPr>
          <a:xfrm rot="16200000" flipV="1">
            <a:off x="3602389" y="3130060"/>
            <a:ext cx="405254" cy="23020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6" name="Elbow Connector 73">
            <a:extLst>
              <a:ext uri="{FF2B5EF4-FFF2-40B4-BE49-F238E27FC236}">
                <a16:creationId xmlns:a16="http://schemas.microsoft.com/office/drawing/2014/main" id="{F50933FE-4713-B026-2ABF-B68AE108BA73}"/>
              </a:ext>
            </a:extLst>
          </p:cNvPr>
          <p:cNvCxnSpPr>
            <a:cxnSpLocks/>
            <a:stCxn id="4" idx="0"/>
            <a:endCxn id="69" idx="2"/>
          </p:cNvCxnSpPr>
          <p:nvPr/>
        </p:nvCxnSpPr>
        <p:spPr>
          <a:xfrm rot="16200000" flipV="1">
            <a:off x="3822601" y="4963800"/>
            <a:ext cx="338385" cy="63890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11" name="Elbow Connector 73">
            <a:extLst>
              <a:ext uri="{FF2B5EF4-FFF2-40B4-BE49-F238E27FC236}">
                <a16:creationId xmlns:a16="http://schemas.microsoft.com/office/drawing/2014/main" id="{D15DA4D0-179A-B638-299C-1224B893D9B2}"/>
              </a:ext>
            </a:extLst>
          </p:cNvPr>
          <p:cNvCxnSpPr>
            <a:cxnSpLocks/>
            <a:stCxn id="48" idx="1"/>
          </p:cNvCxnSpPr>
          <p:nvPr/>
        </p:nvCxnSpPr>
        <p:spPr>
          <a:xfrm rot="10800000">
            <a:off x="4087926" y="5065461"/>
            <a:ext cx="1105744" cy="564321"/>
          </a:xfrm>
          <a:prstGeom prst="bentConnector3">
            <a:avLst>
              <a:gd name="adj1" fmla="val 2161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6" name="TextBox 225">
            <a:extLst>
              <a:ext uri="{FF2B5EF4-FFF2-40B4-BE49-F238E27FC236}">
                <a16:creationId xmlns:a16="http://schemas.microsoft.com/office/drawing/2014/main" id="{F50D1BF6-C7CF-16B6-CA91-AD5121FECB89}"/>
              </a:ext>
            </a:extLst>
          </p:cNvPr>
          <p:cNvSpPr txBox="1"/>
          <p:nvPr/>
        </p:nvSpPr>
        <p:spPr>
          <a:xfrm>
            <a:off x="4393736" y="3448995"/>
            <a:ext cx="679246" cy="340500"/>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Access to secondary education </a:t>
            </a:r>
          </a:p>
          <a:p>
            <a:r>
              <a:rPr lang="en-US" dirty="0"/>
              <a:t>1.9</a:t>
            </a:r>
            <a:endParaRPr lang="en-US" noProof="0" dirty="0"/>
          </a:p>
        </p:txBody>
      </p:sp>
      <p:cxnSp>
        <p:nvCxnSpPr>
          <p:cNvPr id="243" name="Elbow Connector 73">
            <a:extLst>
              <a:ext uri="{FF2B5EF4-FFF2-40B4-BE49-F238E27FC236}">
                <a16:creationId xmlns:a16="http://schemas.microsoft.com/office/drawing/2014/main" id="{6D233FE1-64FA-E057-523C-DD4BBD2D1982}"/>
              </a:ext>
            </a:extLst>
          </p:cNvPr>
          <p:cNvCxnSpPr>
            <a:cxnSpLocks/>
            <a:stCxn id="8" idx="0"/>
            <a:endCxn id="226" idx="2"/>
          </p:cNvCxnSpPr>
          <p:nvPr/>
        </p:nvCxnSpPr>
        <p:spPr>
          <a:xfrm rot="5400000" flipH="1" flipV="1">
            <a:off x="4037070" y="3426340"/>
            <a:ext cx="333133" cy="105944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8" name="Elbow Connector 73">
            <a:extLst>
              <a:ext uri="{FF2B5EF4-FFF2-40B4-BE49-F238E27FC236}">
                <a16:creationId xmlns:a16="http://schemas.microsoft.com/office/drawing/2014/main" id="{DD53EEA5-DF31-868E-2B24-C8084CECEAF4}"/>
              </a:ext>
            </a:extLst>
          </p:cNvPr>
          <p:cNvCxnSpPr>
            <a:cxnSpLocks/>
          </p:cNvCxnSpPr>
          <p:nvPr/>
        </p:nvCxnSpPr>
        <p:spPr>
          <a:xfrm rot="16200000" flipV="1">
            <a:off x="4123867" y="2903002"/>
            <a:ext cx="591124" cy="62786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1" name="Elbow Connector 73">
            <a:extLst>
              <a:ext uri="{FF2B5EF4-FFF2-40B4-BE49-F238E27FC236}">
                <a16:creationId xmlns:a16="http://schemas.microsoft.com/office/drawing/2014/main" id="{3D17FE5D-7CFB-2085-8A55-37AD2F394997}"/>
              </a:ext>
            </a:extLst>
          </p:cNvPr>
          <p:cNvCxnSpPr>
            <a:cxnSpLocks/>
            <a:stCxn id="14" idx="0"/>
            <a:endCxn id="15" idx="1"/>
          </p:cNvCxnSpPr>
          <p:nvPr/>
        </p:nvCxnSpPr>
        <p:spPr>
          <a:xfrm rot="5400000" flipH="1" flipV="1">
            <a:off x="3677756" y="2107904"/>
            <a:ext cx="577458" cy="55314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6" name="TextBox 295">
            <a:extLst>
              <a:ext uri="{FF2B5EF4-FFF2-40B4-BE49-F238E27FC236}">
                <a16:creationId xmlns:a16="http://schemas.microsoft.com/office/drawing/2014/main" id="{7D09042B-DD78-6932-B7AF-4EA46E64325E}"/>
              </a:ext>
            </a:extLst>
          </p:cNvPr>
          <p:cNvSpPr txBox="1"/>
          <p:nvPr/>
        </p:nvSpPr>
        <p:spPr>
          <a:xfrm>
            <a:off x="6571470" y="4892744"/>
            <a:ext cx="792981" cy="45462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Employment Intensive Investment Programs (EIIP)</a:t>
            </a:r>
          </a:p>
          <a:p>
            <a:r>
              <a:rPr lang="en-US" dirty="0"/>
              <a:t>2.2, 4.1.2</a:t>
            </a:r>
            <a:r>
              <a:rPr lang="en-US" noProof="0" dirty="0"/>
              <a:t> </a:t>
            </a:r>
          </a:p>
        </p:txBody>
      </p:sp>
      <p:sp>
        <p:nvSpPr>
          <p:cNvPr id="347" name="TextBox 346">
            <a:extLst>
              <a:ext uri="{FF2B5EF4-FFF2-40B4-BE49-F238E27FC236}">
                <a16:creationId xmlns:a16="http://schemas.microsoft.com/office/drawing/2014/main" id="{5AA49273-F777-6FA2-1B15-21609B8CDE36}"/>
              </a:ext>
            </a:extLst>
          </p:cNvPr>
          <p:cNvSpPr txBox="1">
            <a:spLocks/>
          </p:cNvSpPr>
          <p:nvPr/>
        </p:nvSpPr>
        <p:spPr>
          <a:xfrm>
            <a:off x="8268871" y="3808916"/>
            <a:ext cx="470085"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Financial support to MSMEs and cooperatives</a:t>
            </a:r>
          </a:p>
          <a:p>
            <a:r>
              <a:rPr lang="en-US" noProof="0" dirty="0"/>
              <a:t>2.3.3, 2.3.5</a:t>
            </a:r>
          </a:p>
        </p:txBody>
      </p:sp>
      <p:sp>
        <p:nvSpPr>
          <p:cNvPr id="348" name="TextBox 347">
            <a:extLst>
              <a:ext uri="{FF2B5EF4-FFF2-40B4-BE49-F238E27FC236}">
                <a16:creationId xmlns:a16="http://schemas.microsoft.com/office/drawing/2014/main" id="{8B64A1E9-482E-684E-B4E4-EB8622D27CCD}"/>
              </a:ext>
            </a:extLst>
          </p:cNvPr>
          <p:cNvSpPr txBox="1">
            <a:spLocks/>
          </p:cNvSpPr>
          <p:nvPr/>
        </p:nvSpPr>
        <p:spPr>
          <a:xfrm>
            <a:off x="7781673" y="3810561"/>
            <a:ext cx="470085"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Capacity building to end users </a:t>
            </a:r>
          </a:p>
          <a:p>
            <a:r>
              <a:rPr lang="en-US" dirty="0"/>
              <a:t>2.3.6</a:t>
            </a:r>
            <a:endParaRPr lang="en-US" noProof="0" dirty="0"/>
          </a:p>
        </p:txBody>
      </p:sp>
      <p:cxnSp>
        <p:nvCxnSpPr>
          <p:cNvPr id="352" name="Elbow Connector 73">
            <a:extLst>
              <a:ext uri="{FF2B5EF4-FFF2-40B4-BE49-F238E27FC236}">
                <a16:creationId xmlns:a16="http://schemas.microsoft.com/office/drawing/2014/main" id="{7F8B7F5C-C27C-05EE-68F8-08071B41A991}"/>
              </a:ext>
            </a:extLst>
          </p:cNvPr>
          <p:cNvCxnSpPr>
            <a:cxnSpLocks/>
            <a:stCxn id="325" idx="0"/>
            <a:endCxn id="33" idx="2"/>
          </p:cNvCxnSpPr>
          <p:nvPr/>
        </p:nvCxnSpPr>
        <p:spPr>
          <a:xfrm rot="16200000" flipV="1">
            <a:off x="8098821" y="2951790"/>
            <a:ext cx="1341216" cy="38189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60" name="TextBox 359">
            <a:extLst>
              <a:ext uri="{FF2B5EF4-FFF2-40B4-BE49-F238E27FC236}">
                <a16:creationId xmlns:a16="http://schemas.microsoft.com/office/drawing/2014/main" id="{86EE4583-53AA-31C1-C6E6-1F57C896705E}"/>
              </a:ext>
            </a:extLst>
          </p:cNvPr>
          <p:cNvSpPr txBox="1"/>
          <p:nvPr/>
        </p:nvSpPr>
        <p:spPr>
          <a:xfrm>
            <a:off x="9233168" y="3049445"/>
            <a:ext cx="542498" cy="370824"/>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to social dialogue</a:t>
            </a:r>
          </a:p>
          <a:p>
            <a:r>
              <a:rPr lang="en-US" dirty="0"/>
              <a:t>2.4.2</a:t>
            </a:r>
            <a:r>
              <a:rPr lang="en-US" noProof="0" dirty="0"/>
              <a:t> </a:t>
            </a:r>
          </a:p>
        </p:txBody>
      </p:sp>
      <p:cxnSp>
        <p:nvCxnSpPr>
          <p:cNvPr id="361" name="Elbow Connector 73">
            <a:extLst>
              <a:ext uri="{FF2B5EF4-FFF2-40B4-BE49-F238E27FC236}">
                <a16:creationId xmlns:a16="http://schemas.microsoft.com/office/drawing/2014/main" id="{7AEB9B88-9ACE-82B2-192E-6A95C3273203}"/>
              </a:ext>
            </a:extLst>
          </p:cNvPr>
          <p:cNvCxnSpPr>
            <a:cxnSpLocks/>
            <a:stCxn id="360" idx="0"/>
            <a:endCxn id="453" idx="2"/>
          </p:cNvCxnSpPr>
          <p:nvPr/>
        </p:nvCxnSpPr>
        <p:spPr>
          <a:xfrm rot="16200000" flipV="1">
            <a:off x="9261094" y="2806121"/>
            <a:ext cx="262146" cy="22450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83" name="TextBox 382">
            <a:extLst>
              <a:ext uri="{FF2B5EF4-FFF2-40B4-BE49-F238E27FC236}">
                <a16:creationId xmlns:a16="http://schemas.microsoft.com/office/drawing/2014/main" id="{C1B93CA2-3A26-3D31-0B46-224CCF1B4FAA}"/>
              </a:ext>
            </a:extLst>
          </p:cNvPr>
          <p:cNvSpPr txBox="1"/>
          <p:nvPr/>
        </p:nvSpPr>
        <p:spPr>
          <a:xfrm>
            <a:off x="6853216" y="3042535"/>
            <a:ext cx="687583" cy="330897"/>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Labor upskilling support to companies</a:t>
            </a:r>
          </a:p>
          <a:p>
            <a:r>
              <a:rPr lang="en-US" dirty="0"/>
              <a:t>2.5</a:t>
            </a:r>
            <a:endParaRPr lang="en-US" noProof="0" dirty="0"/>
          </a:p>
        </p:txBody>
      </p:sp>
      <p:cxnSp>
        <p:nvCxnSpPr>
          <p:cNvPr id="640" name="Elbow Connector 73">
            <a:extLst>
              <a:ext uri="{FF2B5EF4-FFF2-40B4-BE49-F238E27FC236}">
                <a16:creationId xmlns:a16="http://schemas.microsoft.com/office/drawing/2014/main" id="{CDE588E5-6B92-D4A2-18F8-A33CEC1F8131}"/>
              </a:ext>
            </a:extLst>
          </p:cNvPr>
          <p:cNvCxnSpPr>
            <a:cxnSpLocks/>
            <a:stCxn id="347" idx="0"/>
            <a:endCxn id="383" idx="2"/>
          </p:cNvCxnSpPr>
          <p:nvPr/>
        </p:nvCxnSpPr>
        <p:spPr>
          <a:xfrm rot="16200000" flipV="1">
            <a:off x="7632719" y="2937721"/>
            <a:ext cx="435484" cy="130690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66" name="TextBox 665">
            <a:extLst>
              <a:ext uri="{FF2B5EF4-FFF2-40B4-BE49-F238E27FC236}">
                <a16:creationId xmlns:a16="http://schemas.microsoft.com/office/drawing/2014/main" id="{B16D34CC-162D-2A48-7A05-CB2685ED6E0C}"/>
              </a:ext>
            </a:extLst>
          </p:cNvPr>
          <p:cNvSpPr txBox="1">
            <a:spLocks/>
          </p:cNvSpPr>
          <p:nvPr/>
        </p:nvSpPr>
        <p:spPr>
          <a:xfrm>
            <a:off x="7319318" y="3811232"/>
            <a:ext cx="436324"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Use of blended finance instruments</a:t>
            </a:r>
          </a:p>
          <a:p>
            <a:r>
              <a:rPr lang="en-US" dirty="0"/>
              <a:t>2.7</a:t>
            </a:r>
            <a:endParaRPr lang="en-US" noProof="0" dirty="0"/>
          </a:p>
        </p:txBody>
      </p:sp>
      <p:sp>
        <p:nvSpPr>
          <p:cNvPr id="669" name="TextBox 668">
            <a:extLst>
              <a:ext uri="{FF2B5EF4-FFF2-40B4-BE49-F238E27FC236}">
                <a16:creationId xmlns:a16="http://schemas.microsoft.com/office/drawing/2014/main" id="{B5DBAFB7-CCF6-7B5C-6C50-ED55CDB7CC94}"/>
              </a:ext>
            </a:extLst>
          </p:cNvPr>
          <p:cNvSpPr txBox="1">
            <a:spLocks/>
          </p:cNvSpPr>
          <p:nvPr/>
        </p:nvSpPr>
        <p:spPr>
          <a:xfrm>
            <a:off x="7569271" y="2978633"/>
            <a:ext cx="467158" cy="437130"/>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Improve access to finance for final users</a:t>
            </a:r>
          </a:p>
          <a:p>
            <a:r>
              <a:rPr lang="en-US" dirty="0"/>
              <a:t>2.8</a:t>
            </a:r>
            <a:endParaRPr lang="en-US" noProof="0" dirty="0"/>
          </a:p>
        </p:txBody>
      </p:sp>
      <p:cxnSp>
        <p:nvCxnSpPr>
          <p:cNvPr id="688" name="Elbow Connector 73">
            <a:extLst>
              <a:ext uri="{FF2B5EF4-FFF2-40B4-BE49-F238E27FC236}">
                <a16:creationId xmlns:a16="http://schemas.microsoft.com/office/drawing/2014/main" id="{A4E4742F-1D81-537C-6F29-8B11A3C3188D}"/>
              </a:ext>
            </a:extLst>
          </p:cNvPr>
          <p:cNvCxnSpPr>
            <a:cxnSpLocks/>
            <a:stCxn id="666" idx="0"/>
            <a:endCxn id="35" idx="3"/>
          </p:cNvCxnSpPr>
          <p:nvPr/>
        </p:nvCxnSpPr>
        <p:spPr>
          <a:xfrm rot="16200000" flipV="1">
            <a:off x="7109152" y="3382904"/>
            <a:ext cx="148086" cy="70857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11" name="Elbow Connector 73">
            <a:extLst>
              <a:ext uri="{FF2B5EF4-FFF2-40B4-BE49-F238E27FC236}">
                <a16:creationId xmlns:a16="http://schemas.microsoft.com/office/drawing/2014/main" id="{67ACEAC6-B8ED-8682-2FBD-3DC048C7B6F2}"/>
              </a:ext>
            </a:extLst>
          </p:cNvPr>
          <p:cNvCxnSpPr>
            <a:cxnSpLocks/>
            <a:stCxn id="622" idx="3"/>
            <a:endCxn id="325" idx="2"/>
          </p:cNvCxnSpPr>
          <p:nvPr/>
        </p:nvCxnSpPr>
        <p:spPr>
          <a:xfrm flipV="1">
            <a:off x="8506185" y="4465055"/>
            <a:ext cx="454192" cy="26436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6" name="TextBox 715">
            <a:extLst>
              <a:ext uri="{FF2B5EF4-FFF2-40B4-BE49-F238E27FC236}">
                <a16:creationId xmlns:a16="http://schemas.microsoft.com/office/drawing/2014/main" id="{0658531E-9E02-8481-573C-37BC5E3657B5}"/>
              </a:ext>
            </a:extLst>
          </p:cNvPr>
          <p:cNvSpPr txBox="1">
            <a:spLocks/>
          </p:cNvSpPr>
          <p:nvPr/>
        </p:nvSpPr>
        <p:spPr>
          <a:xfrm>
            <a:off x="9190083" y="4621693"/>
            <a:ext cx="557067" cy="263821"/>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Partnerships with private sector 2.6</a:t>
            </a:r>
          </a:p>
        </p:txBody>
      </p:sp>
      <p:cxnSp>
        <p:nvCxnSpPr>
          <p:cNvPr id="22" name="Elbow Connector 73">
            <a:extLst>
              <a:ext uri="{FF2B5EF4-FFF2-40B4-BE49-F238E27FC236}">
                <a16:creationId xmlns:a16="http://schemas.microsoft.com/office/drawing/2014/main" id="{C4FFDD4D-ED59-4A49-0F1E-A55FC3D5D7DC}"/>
              </a:ext>
            </a:extLst>
          </p:cNvPr>
          <p:cNvCxnSpPr>
            <a:cxnSpLocks/>
            <a:stCxn id="333" idx="0"/>
            <a:endCxn id="35" idx="2"/>
          </p:cNvCxnSpPr>
          <p:nvPr/>
        </p:nvCxnSpPr>
        <p:spPr>
          <a:xfrm rot="16200000" flipV="1">
            <a:off x="6471644" y="3835068"/>
            <a:ext cx="276542" cy="36283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58" name="Elbow Connector 73">
            <a:extLst>
              <a:ext uri="{FF2B5EF4-FFF2-40B4-BE49-F238E27FC236}">
                <a16:creationId xmlns:a16="http://schemas.microsoft.com/office/drawing/2014/main" id="{9651D245-67E4-13DE-1B4D-1265958AA97C}"/>
              </a:ext>
            </a:extLst>
          </p:cNvPr>
          <p:cNvCxnSpPr>
            <a:cxnSpLocks/>
            <a:endCxn id="35" idx="3"/>
          </p:cNvCxnSpPr>
          <p:nvPr/>
        </p:nvCxnSpPr>
        <p:spPr>
          <a:xfrm rot="10800000">
            <a:off x="6828911" y="3663147"/>
            <a:ext cx="2842359" cy="168401"/>
          </a:xfrm>
          <a:prstGeom prst="bentConnector3">
            <a:avLst>
              <a:gd name="adj1" fmla="val 420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5" name="Elbow Connector 73">
            <a:extLst>
              <a:ext uri="{FF2B5EF4-FFF2-40B4-BE49-F238E27FC236}">
                <a16:creationId xmlns:a16="http://schemas.microsoft.com/office/drawing/2014/main" id="{A95F0AC8-252D-C219-417A-8A8E3193F5FE}"/>
              </a:ext>
            </a:extLst>
          </p:cNvPr>
          <p:cNvCxnSpPr>
            <a:cxnSpLocks/>
            <a:stCxn id="544" idx="3"/>
            <a:endCxn id="271" idx="1"/>
          </p:cNvCxnSpPr>
          <p:nvPr/>
        </p:nvCxnSpPr>
        <p:spPr>
          <a:xfrm flipV="1">
            <a:off x="6400659" y="5621043"/>
            <a:ext cx="842395" cy="468740"/>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481" name="Elbow Connector 73">
            <a:extLst>
              <a:ext uri="{FF2B5EF4-FFF2-40B4-BE49-F238E27FC236}">
                <a16:creationId xmlns:a16="http://schemas.microsoft.com/office/drawing/2014/main" id="{C3E86518-0213-2919-F56C-1003A95DAFC1}"/>
              </a:ext>
            </a:extLst>
          </p:cNvPr>
          <p:cNvCxnSpPr>
            <a:cxnSpLocks/>
            <a:stCxn id="622" idx="1"/>
            <a:endCxn id="296" idx="0"/>
          </p:cNvCxnSpPr>
          <p:nvPr/>
        </p:nvCxnSpPr>
        <p:spPr>
          <a:xfrm rot="10800000" flipV="1">
            <a:off x="6967962" y="4729416"/>
            <a:ext cx="360449" cy="16332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4" name="Elbow Connector 73">
            <a:extLst>
              <a:ext uri="{FF2B5EF4-FFF2-40B4-BE49-F238E27FC236}">
                <a16:creationId xmlns:a16="http://schemas.microsoft.com/office/drawing/2014/main" id="{B4FA6244-407B-A616-5B6E-1CB851D3851D}"/>
              </a:ext>
            </a:extLst>
          </p:cNvPr>
          <p:cNvCxnSpPr>
            <a:cxnSpLocks/>
            <a:stCxn id="296" idx="2"/>
            <a:endCxn id="271" idx="1"/>
          </p:cNvCxnSpPr>
          <p:nvPr/>
        </p:nvCxnSpPr>
        <p:spPr>
          <a:xfrm rot="16200000" flipH="1">
            <a:off x="6968672" y="5346661"/>
            <a:ext cx="273670" cy="275093"/>
          </a:xfrm>
          <a:prstGeom prst="bentConnector2">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504" name="TextBox 503">
            <a:extLst>
              <a:ext uri="{FF2B5EF4-FFF2-40B4-BE49-F238E27FC236}">
                <a16:creationId xmlns:a16="http://schemas.microsoft.com/office/drawing/2014/main" id="{2C6A976D-38CF-320C-71F3-C7C79F1D1458}"/>
              </a:ext>
            </a:extLst>
          </p:cNvPr>
          <p:cNvSpPr txBox="1"/>
          <p:nvPr/>
        </p:nvSpPr>
        <p:spPr>
          <a:xfrm>
            <a:off x="7975343" y="6089580"/>
            <a:ext cx="520543" cy="360150"/>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Capacity development for contractors</a:t>
            </a:r>
          </a:p>
          <a:p>
            <a:r>
              <a:rPr lang="en-US" dirty="0">
                <a:solidFill>
                  <a:schemeClr val="tx1"/>
                </a:solidFill>
              </a:rPr>
              <a:t>4.2</a:t>
            </a:r>
            <a:endParaRPr lang="en-US" noProof="0" dirty="0">
              <a:solidFill>
                <a:schemeClr val="tx1"/>
              </a:solidFill>
            </a:endParaRPr>
          </a:p>
        </p:txBody>
      </p:sp>
      <p:sp>
        <p:nvSpPr>
          <p:cNvPr id="538" name="Freeform 222">
            <a:extLst>
              <a:ext uri="{FF2B5EF4-FFF2-40B4-BE49-F238E27FC236}">
                <a16:creationId xmlns:a16="http://schemas.microsoft.com/office/drawing/2014/main" id="{9566FD6F-BE37-33CD-BBCB-2B4D107F83C9}"/>
              </a:ext>
            </a:extLst>
          </p:cNvPr>
          <p:cNvSpPr/>
          <p:nvPr/>
        </p:nvSpPr>
        <p:spPr>
          <a:xfrm rot="1823773" flipV="1">
            <a:off x="5677405" y="4888106"/>
            <a:ext cx="2331108" cy="288338"/>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p>
        </p:txBody>
      </p:sp>
      <p:sp>
        <p:nvSpPr>
          <p:cNvPr id="2" name="TextBox 1">
            <a:extLst>
              <a:ext uri="{FF2B5EF4-FFF2-40B4-BE49-F238E27FC236}">
                <a16:creationId xmlns:a16="http://schemas.microsoft.com/office/drawing/2014/main" id="{C713CADB-EE95-1122-DF4F-4C5D44814DA3}"/>
              </a:ext>
            </a:extLst>
          </p:cNvPr>
          <p:cNvSpPr txBox="1"/>
          <p:nvPr/>
        </p:nvSpPr>
        <p:spPr>
          <a:xfrm>
            <a:off x="9163223" y="5860528"/>
            <a:ext cx="693561" cy="276999"/>
          </a:xfrm>
          <a:prstGeom prst="rect">
            <a:avLst/>
          </a:prstGeom>
          <a:solidFill>
            <a:schemeClr val="bg2">
              <a:lumMod val="90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dirty="0">
                <a:solidFill>
                  <a:schemeClr val="tx1"/>
                </a:solidFill>
              </a:rPr>
              <a:t>4.3 </a:t>
            </a:r>
            <a:r>
              <a:rPr lang="en-US" noProof="0" dirty="0">
                <a:solidFill>
                  <a:schemeClr val="tx1"/>
                </a:solidFill>
              </a:rPr>
              <a:t>Improving access to </a:t>
            </a:r>
            <a:r>
              <a:rPr lang="en-US" b="1" noProof="0" dirty="0">
                <a:solidFill>
                  <a:schemeClr val="tx1"/>
                </a:solidFill>
              </a:rPr>
              <a:t>affordable housing</a:t>
            </a:r>
          </a:p>
        </p:txBody>
      </p:sp>
      <p:sp>
        <p:nvSpPr>
          <p:cNvPr id="20" name="TextBox 19">
            <a:extLst>
              <a:ext uri="{FF2B5EF4-FFF2-40B4-BE49-F238E27FC236}">
                <a16:creationId xmlns:a16="http://schemas.microsoft.com/office/drawing/2014/main" id="{D35980DE-2762-EE5A-2FA6-2B01FC58DB4B}"/>
              </a:ext>
            </a:extLst>
          </p:cNvPr>
          <p:cNvSpPr txBox="1"/>
          <p:nvPr/>
        </p:nvSpPr>
        <p:spPr>
          <a:xfrm>
            <a:off x="9173963" y="6269857"/>
            <a:ext cx="696106" cy="369333"/>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solidFill>
                  <a:schemeClr val="tx1"/>
                </a:solidFill>
              </a:rPr>
              <a:t>Analytical work and solutions on infrastructure</a:t>
            </a:r>
          </a:p>
          <a:p>
            <a:r>
              <a:rPr lang="en-US" noProof="0" dirty="0">
                <a:solidFill>
                  <a:schemeClr val="tx1"/>
                </a:solidFill>
              </a:rPr>
              <a:t>4.9, 4.10</a:t>
            </a:r>
          </a:p>
        </p:txBody>
      </p:sp>
      <p:sp>
        <p:nvSpPr>
          <p:cNvPr id="456" name="TextBox 455">
            <a:extLst>
              <a:ext uri="{FF2B5EF4-FFF2-40B4-BE49-F238E27FC236}">
                <a16:creationId xmlns:a16="http://schemas.microsoft.com/office/drawing/2014/main" id="{E8A86E47-3983-E132-94F7-75DCD6C035FF}"/>
              </a:ext>
            </a:extLst>
          </p:cNvPr>
          <p:cNvSpPr txBox="1"/>
          <p:nvPr/>
        </p:nvSpPr>
        <p:spPr>
          <a:xfrm>
            <a:off x="525270" y="2457333"/>
            <a:ext cx="641023" cy="369332"/>
          </a:xfrm>
          <a:prstGeom prst="rect">
            <a:avLst/>
          </a:prstGeom>
          <a:noFill/>
        </p:spPr>
        <p:txBody>
          <a:bodyPr wrap="square">
            <a:spAutoFit/>
          </a:bodyPr>
          <a:lstStyle/>
          <a:p>
            <a:pPr algn="ctr"/>
            <a:r>
              <a:rPr lang="en-US" sz="600" dirty="0">
                <a:solidFill>
                  <a:srgbClr val="FF0000"/>
                </a:solidFill>
                <a:latin typeface="Calibri" panose="020F0502020204030204" pitchFamily="34" charset="0"/>
                <a:ea typeface="Calibri" panose="020F0502020204030204" pitchFamily="34" charset="0"/>
                <a:cs typeface="Calibri" panose="020F0502020204030204" pitchFamily="34" charset="0"/>
              </a:rPr>
              <a:t>Government enacts a new refugee law</a:t>
            </a:r>
          </a:p>
        </p:txBody>
      </p:sp>
      <p:sp>
        <p:nvSpPr>
          <p:cNvPr id="467" name="TextBox 466">
            <a:extLst>
              <a:ext uri="{FF2B5EF4-FFF2-40B4-BE49-F238E27FC236}">
                <a16:creationId xmlns:a16="http://schemas.microsoft.com/office/drawing/2014/main" id="{B21F8D96-4A9B-BF97-52F2-4200B12B2566}"/>
              </a:ext>
            </a:extLst>
          </p:cNvPr>
          <p:cNvSpPr txBox="1"/>
          <p:nvPr/>
        </p:nvSpPr>
        <p:spPr>
          <a:xfrm>
            <a:off x="388201" y="3782388"/>
            <a:ext cx="1062147" cy="369332"/>
          </a:xfrm>
          <a:prstGeom prst="rect">
            <a:avLst/>
          </a:prstGeom>
          <a:noFill/>
        </p:spPr>
        <p:txBody>
          <a:bodyPr wrap="square">
            <a:spAutoFit/>
          </a:bodyPr>
          <a:lstStyle/>
          <a:p>
            <a:pPr algn="ctr"/>
            <a:r>
              <a:rPr lang="en-US" sz="600" dirty="0">
                <a:solidFill>
                  <a:srgbClr val="FF0000"/>
                </a:solidFill>
                <a:latin typeface="Calibri" panose="020F0502020204030204" pitchFamily="34" charset="0"/>
                <a:ea typeface="Calibri" panose="020F0502020204030204" pitchFamily="34" charset="0"/>
                <a:cs typeface="Calibri" panose="020F0502020204030204" pitchFamily="34" charset="0"/>
              </a:rPr>
              <a:t>1.2 Administrative Instructions for Draft child (rights) law 27 passed</a:t>
            </a:r>
          </a:p>
        </p:txBody>
      </p:sp>
      <p:sp>
        <p:nvSpPr>
          <p:cNvPr id="473" name="TextBox 472">
            <a:extLst>
              <a:ext uri="{FF2B5EF4-FFF2-40B4-BE49-F238E27FC236}">
                <a16:creationId xmlns:a16="http://schemas.microsoft.com/office/drawing/2014/main" id="{4E503009-8F16-2F43-75D2-1AB6EC0B15FF}"/>
              </a:ext>
            </a:extLst>
          </p:cNvPr>
          <p:cNvSpPr txBox="1"/>
          <p:nvPr/>
        </p:nvSpPr>
        <p:spPr>
          <a:xfrm>
            <a:off x="420002" y="5485910"/>
            <a:ext cx="1278079"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1.3 Prevention of juvenile delinquency becomes a priority for government.</a:t>
            </a:r>
          </a:p>
        </p:txBody>
      </p:sp>
      <p:sp>
        <p:nvSpPr>
          <p:cNvPr id="478" name="TextBox 477">
            <a:extLst>
              <a:ext uri="{FF2B5EF4-FFF2-40B4-BE49-F238E27FC236}">
                <a16:creationId xmlns:a16="http://schemas.microsoft.com/office/drawing/2014/main" id="{FC38BBA9-54AF-B8D5-B0DB-BE4AA1413670}"/>
              </a:ext>
            </a:extLst>
          </p:cNvPr>
          <p:cNvSpPr txBox="1"/>
          <p:nvPr/>
        </p:nvSpPr>
        <p:spPr>
          <a:xfrm>
            <a:off x="1664732" y="3692975"/>
            <a:ext cx="1316750"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Legal and administrative barriers to obtaining and renewing civil documentation removed</a:t>
            </a:r>
          </a:p>
        </p:txBody>
      </p:sp>
      <p:sp>
        <p:nvSpPr>
          <p:cNvPr id="482" name="TextBox 481">
            <a:extLst>
              <a:ext uri="{FF2B5EF4-FFF2-40B4-BE49-F238E27FC236}">
                <a16:creationId xmlns:a16="http://schemas.microsoft.com/office/drawing/2014/main" id="{B21F8D96-4A9B-BF97-52F2-4200B12B2566}"/>
              </a:ext>
            </a:extLst>
          </p:cNvPr>
          <p:cNvSpPr txBox="1"/>
          <p:nvPr/>
        </p:nvSpPr>
        <p:spPr>
          <a:xfrm>
            <a:off x="2268741" y="4935775"/>
            <a:ext cx="1062147" cy="369332"/>
          </a:xfrm>
          <a:prstGeom prst="rect">
            <a:avLst/>
          </a:prstGeom>
          <a:noFill/>
        </p:spPr>
        <p:txBody>
          <a:bodyPr wrap="square">
            <a:spAutoFit/>
          </a:bodyPr>
          <a:lstStyle/>
          <a:p>
            <a:pPr algn="ctr"/>
            <a:r>
              <a:rPr lang="en-US" sz="600" dirty="0">
                <a:solidFill>
                  <a:srgbClr val="FF0000"/>
                </a:solidFill>
                <a:latin typeface="Calibri" panose="020F0502020204030204" pitchFamily="34" charset="0"/>
                <a:ea typeface="Calibri" panose="020F0502020204030204" pitchFamily="34" charset="0"/>
                <a:cs typeface="Calibri" panose="020F0502020204030204" pitchFamily="34" charset="0"/>
              </a:rPr>
              <a:t> Iraqi authorities increasingly use Best Interests Procedures (BIP</a:t>
            </a:r>
          </a:p>
        </p:txBody>
      </p:sp>
      <p:sp>
        <p:nvSpPr>
          <p:cNvPr id="488" name="TextBox 487">
            <a:extLst>
              <a:ext uri="{FF2B5EF4-FFF2-40B4-BE49-F238E27FC236}">
                <a16:creationId xmlns:a16="http://schemas.microsoft.com/office/drawing/2014/main" id="{FE82B553-A43C-D7B1-5156-D3CCB08E27CA}"/>
              </a:ext>
            </a:extLst>
          </p:cNvPr>
          <p:cNvSpPr txBox="1"/>
          <p:nvPr/>
        </p:nvSpPr>
        <p:spPr>
          <a:xfrm>
            <a:off x="3630937" y="5061015"/>
            <a:ext cx="1307660"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3.1, 3.4 REIP is expanded to also include refugee children from grades 6 to 9</a:t>
            </a:r>
          </a:p>
        </p:txBody>
      </p:sp>
      <p:sp>
        <p:nvSpPr>
          <p:cNvPr id="491" name="TextBox 490">
            <a:extLst>
              <a:ext uri="{FF2B5EF4-FFF2-40B4-BE49-F238E27FC236}">
                <a16:creationId xmlns:a16="http://schemas.microsoft.com/office/drawing/2014/main" id="{2B4457A0-7680-93F7-890F-D94DFF773423}"/>
              </a:ext>
            </a:extLst>
          </p:cNvPr>
          <p:cNvSpPr txBox="1"/>
          <p:nvPr/>
        </p:nvSpPr>
        <p:spPr>
          <a:xfrm>
            <a:off x="3002011" y="5257881"/>
            <a:ext cx="847958" cy="553998"/>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3.2 Operationalization of Technical Vocational Qualification Framework </a:t>
            </a:r>
          </a:p>
        </p:txBody>
      </p:sp>
      <p:sp>
        <p:nvSpPr>
          <p:cNvPr id="494" name="TextBox 493">
            <a:extLst>
              <a:ext uri="{FF2B5EF4-FFF2-40B4-BE49-F238E27FC236}">
                <a16:creationId xmlns:a16="http://schemas.microsoft.com/office/drawing/2014/main" id="{FDE909A5-6FA3-7CD5-82D9-8BBA10DDFCDC}"/>
              </a:ext>
            </a:extLst>
          </p:cNvPr>
          <p:cNvSpPr txBox="1"/>
          <p:nvPr/>
        </p:nvSpPr>
        <p:spPr>
          <a:xfrm>
            <a:off x="6436345" y="3810562"/>
            <a:ext cx="931982"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Key pillars of the National Youth Vision operationalized</a:t>
            </a:r>
          </a:p>
        </p:txBody>
      </p:sp>
      <p:sp>
        <p:nvSpPr>
          <p:cNvPr id="497" name="TextBox 496">
            <a:extLst>
              <a:ext uri="{FF2B5EF4-FFF2-40B4-BE49-F238E27FC236}">
                <a16:creationId xmlns:a16="http://schemas.microsoft.com/office/drawing/2014/main" id="{A901C2B2-8239-238E-4A7D-1DED935E5E05}"/>
              </a:ext>
            </a:extLst>
          </p:cNvPr>
          <p:cNvSpPr txBox="1"/>
          <p:nvPr/>
        </p:nvSpPr>
        <p:spPr>
          <a:xfrm>
            <a:off x="3183434" y="4523241"/>
            <a:ext cx="958534"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Roll out of the updated REIP</a:t>
            </a:r>
          </a:p>
        </p:txBody>
      </p:sp>
      <p:sp>
        <p:nvSpPr>
          <p:cNvPr id="500" name="TextBox 499">
            <a:extLst>
              <a:ext uri="{FF2B5EF4-FFF2-40B4-BE49-F238E27FC236}">
                <a16:creationId xmlns:a16="http://schemas.microsoft.com/office/drawing/2014/main" id="{2934C8FC-69E3-594E-68D2-9C11E1A94FA0}"/>
              </a:ext>
            </a:extLst>
          </p:cNvPr>
          <p:cNvSpPr txBox="1"/>
          <p:nvPr/>
        </p:nvSpPr>
        <p:spPr>
          <a:xfrm>
            <a:off x="1363696" y="2954013"/>
            <a:ext cx="1137303"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Legal and policy framework to resume SSN established</a:t>
            </a:r>
          </a:p>
        </p:txBody>
      </p:sp>
      <p:sp>
        <p:nvSpPr>
          <p:cNvPr id="508" name="TextBox 507">
            <a:extLst>
              <a:ext uri="{FF2B5EF4-FFF2-40B4-BE49-F238E27FC236}">
                <a16:creationId xmlns:a16="http://schemas.microsoft.com/office/drawing/2014/main" id="{2A685FFC-76AA-4D10-97C8-9B83962E1B61}"/>
              </a:ext>
            </a:extLst>
          </p:cNvPr>
          <p:cNvSpPr txBox="1"/>
          <p:nvPr/>
        </p:nvSpPr>
        <p:spPr>
          <a:xfrm>
            <a:off x="8177728" y="2779121"/>
            <a:ext cx="977650"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National Employment Policy (NEP) inclusive of FDP and HC</a:t>
            </a:r>
          </a:p>
        </p:txBody>
      </p:sp>
      <p:sp>
        <p:nvSpPr>
          <p:cNvPr id="29" name="TextBox 28">
            <a:extLst>
              <a:ext uri="{FF2B5EF4-FFF2-40B4-BE49-F238E27FC236}">
                <a16:creationId xmlns:a16="http://schemas.microsoft.com/office/drawing/2014/main" id="{577F52C4-778D-E507-996F-2B35703E310F}"/>
              </a:ext>
            </a:extLst>
          </p:cNvPr>
          <p:cNvSpPr txBox="1"/>
          <p:nvPr/>
        </p:nvSpPr>
        <p:spPr>
          <a:xfrm>
            <a:off x="6928658" y="2760991"/>
            <a:ext cx="1289502"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Refugees access financing through the national Four Trillion Initiative.</a:t>
            </a:r>
          </a:p>
        </p:txBody>
      </p:sp>
      <p:sp>
        <p:nvSpPr>
          <p:cNvPr id="37" name="TextBox 36">
            <a:extLst>
              <a:ext uri="{FF2B5EF4-FFF2-40B4-BE49-F238E27FC236}">
                <a16:creationId xmlns:a16="http://schemas.microsoft.com/office/drawing/2014/main" id="{3F48216D-EA8C-DAF2-0F8C-E0218CFD1098}"/>
              </a:ext>
            </a:extLst>
          </p:cNvPr>
          <p:cNvSpPr txBox="1"/>
          <p:nvPr/>
        </p:nvSpPr>
        <p:spPr>
          <a:xfrm>
            <a:off x="7715441" y="5173736"/>
            <a:ext cx="1715845"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5.1 Significant progress is made in the implementation of Iraq Vision 2030 for sustainable solutions</a:t>
            </a:r>
          </a:p>
        </p:txBody>
      </p:sp>
      <p:sp>
        <p:nvSpPr>
          <p:cNvPr id="39" name="TextBox 38">
            <a:extLst>
              <a:ext uri="{FF2B5EF4-FFF2-40B4-BE49-F238E27FC236}">
                <a16:creationId xmlns:a16="http://schemas.microsoft.com/office/drawing/2014/main" id="{C15451C3-57A6-B8BD-EB25-7267FFB10BAA}"/>
              </a:ext>
            </a:extLst>
          </p:cNvPr>
          <p:cNvSpPr txBox="1"/>
          <p:nvPr/>
        </p:nvSpPr>
        <p:spPr>
          <a:xfrm>
            <a:off x="6484659" y="5805708"/>
            <a:ext cx="1657823"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5.2 Management and coordination of water resources and </a:t>
            </a:r>
            <a:r>
              <a:rPr lang="en-US" dirty="0" err="1"/>
              <a:t>WaSH</a:t>
            </a:r>
            <a:r>
              <a:rPr lang="en-US" dirty="0"/>
              <a:t> services improved</a:t>
            </a:r>
          </a:p>
        </p:txBody>
      </p:sp>
      <p:sp>
        <p:nvSpPr>
          <p:cNvPr id="41" name="TextBox 40">
            <a:extLst>
              <a:ext uri="{FF2B5EF4-FFF2-40B4-BE49-F238E27FC236}">
                <a16:creationId xmlns:a16="http://schemas.microsoft.com/office/drawing/2014/main" id="{DEB10E86-1750-6AB8-7871-9AF2370D214D}"/>
              </a:ext>
            </a:extLst>
          </p:cNvPr>
          <p:cNvSpPr txBox="1"/>
          <p:nvPr/>
        </p:nvSpPr>
        <p:spPr>
          <a:xfrm>
            <a:off x="7956783" y="5766273"/>
            <a:ext cx="1217035" cy="369332"/>
          </a:xfrm>
          <a:prstGeom prst="rect">
            <a:avLst/>
          </a:prstGeom>
          <a:noFill/>
        </p:spPr>
        <p:txBody>
          <a:bodyPr wrap="square">
            <a:spAutoFit/>
          </a:bodyPr>
          <a:lstStyle/>
          <a:p>
            <a:r>
              <a:rPr lang="en-US" sz="600" dirty="0">
                <a:solidFill>
                  <a:srgbClr val="FF0000"/>
                </a:solidFill>
                <a:latin typeface="Calibri" panose="020F0502020204030204" pitchFamily="34" charset="0"/>
                <a:ea typeface="Calibri" panose="020F0502020204030204" pitchFamily="34" charset="0"/>
                <a:cs typeface="Calibri" panose="020F0502020204030204" pitchFamily="34" charset="0"/>
              </a:rPr>
              <a:t>5.3 Establishment of Education sector coordination mechanisms in Ninewa, Dohuk and Erbil.</a:t>
            </a:r>
          </a:p>
        </p:txBody>
      </p:sp>
      <p:sp>
        <p:nvSpPr>
          <p:cNvPr id="46" name="TextBox 45">
            <a:extLst>
              <a:ext uri="{FF2B5EF4-FFF2-40B4-BE49-F238E27FC236}">
                <a16:creationId xmlns:a16="http://schemas.microsoft.com/office/drawing/2014/main" id="{F1D570E3-B5F0-F943-26A5-DAE920956549}"/>
              </a:ext>
            </a:extLst>
          </p:cNvPr>
          <p:cNvSpPr txBox="1"/>
          <p:nvPr/>
        </p:nvSpPr>
        <p:spPr>
          <a:xfrm>
            <a:off x="8153184" y="1616795"/>
            <a:ext cx="1723984" cy="369332"/>
          </a:xfrm>
          <a:prstGeom prst="rect">
            <a:avLst/>
          </a:prstGeom>
          <a:noFill/>
        </p:spPr>
        <p:txBody>
          <a:bodyPr wrap="square">
            <a:spAutoFit/>
          </a:bodyPr>
          <a:lstStyle/>
          <a:p>
            <a:pPr algn="ctr"/>
            <a:r>
              <a:rPr lang="en-US" sz="600">
                <a:solidFill>
                  <a:srgbClr val="FF0000"/>
                </a:solidFill>
                <a:latin typeface="Calibri" panose="020F0502020204030204" pitchFamily="34" charset="0"/>
                <a:ea typeface="Calibri" panose="020F0502020204030204" pitchFamily="34" charset="0"/>
                <a:cs typeface="Calibri" panose="020F0502020204030204" pitchFamily="34" charset="0"/>
              </a:rPr>
              <a:t>5.4 KRG </a:t>
            </a:r>
            <a:r>
              <a:rPr lang="en-US" sz="600" dirty="0">
                <a:solidFill>
                  <a:srgbClr val="FF0000"/>
                </a:solidFill>
                <a:latin typeface="Calibri" panose="020F0502020204030204" pitchFamily="34" charset="0"/>
                <a:ea typeface="Calibri" panose="020F0502020204030204" pitchFamily="34" charset="0"/>
                <a:cs typeface="Calibri" panose="020F0502020204030204" pitchFamily="34" charset="0"/>
              </a:rPr>
              <a:t>authorities fully assume the management of IDP camps and the provision of public services</a:t>
            </a:r>
          </a:p>
        </p:txBody>
      </p:sp>
      <p:sp>
        <p:nvSpPr>
          <p:cNvPr id="58" name="TextBox 57">
            <a:extLst>
              <a:ext uri="{FF2B5EF4-FFF2-40B4-BE49-F238E27FC236}">
                <a16:creationId xmlns:a16="http://schemas.microsoft.com/office/drawing/2014/main" id="{CB3D10CA-5817-9840-7F99-B419AD60D751}"/>
              </a:ext>
            </a:extLst>
          </p:cNvPr>
          <p:cNvSpPr txBox="1"/>
          <p:nvPr/>
        </p:nvSpPr>
        <p:spPr>
          <a:xfrm>
            <a:off x="1545475" y="4618156"/>
            <a:ext cx="1485618" cy="276999"/>
          </a:xfrm>
          <a:prstGeom prst="rect">
            <a:avLst/>
          </a:prstGeom>
          <a:noFill/>
        </p:spPr>
        <p:txBody>
          <a:bodyPr wrap="square">
            <a:spAutoFit/>
          </a:bodyPr>
          <a:lstStyle/>
          <a:p>
            <a:pPr algn="ctr"/>
            <a:r>
              <a:rPr lang="en-US" sz="600" dirty="0">
                <a:solidFill>
                  <a:srgbClr val="FF0000"/>
                </a:solidFill>
                <a:latin typeface="Calibri" panose="020F0502020204030204" pitchFamily="34" charset="0"/>
                <a:ea typeface="Calibri" panose="020F0502020204030204" pitchFamily="34" charset="0"/>
                <a:cs typeface="Calibri" panose="020F0502020204030204" pitchFamily="34" charset="0"/>
              </a:rPr>
              <a:t>KRG authorities lead the preparation process for the resumption of SSN</a:t>
            </a:r>
          </a:p>
        </p:txBody>
      </p:sp>
      <p:cxnSp>
        <p:nvCxnSpPr>
          <p:cNvPr id="519" name="Elbow Connector 86">
            <a:extLst>
              <a:ext uri="{FF2B5EF4-FFF2-40B4-BE49-F238E27FC236}">
                <a16:creationId xmlns:a16="http://schemas.microsoft.com/office/drawing/2014/main" id="{22C459E3-AE50-19E6-7263-83FBD47C2BE4}"/>
              </a:ext>
            </a:extLst>
          </p:cNvPr>
          <p:cNvCxnSpPr>
            <a:cxnSpLocks/>
            <a:stCxn id="15" idx="0"/>
            <a:endCxn id="301" idx="2"/>
          </p:cNvCxnSpPr>
          <p:nvPr/>
        </p:nvCxnSpPr>
        <p:spPr>
          <a:xfrm rot="16200000" flipV="1">
            <a:off x="3724968" y="965161"/>
            <a:ext cx="418320" cy="1381185"/>
          </a:xfrm>
          <a:prstGeom prst="bentConnector3">
            <a:avLst>
              <a:gd name="adj1" fmla="val 6821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0C2B751A-56DF-F626-F585-B018F721B0C1}"/>
              </a:ext>
            </a:extLst>
          </p:cNvPr>
          <p:cNvSpPr txBox="1"/>
          <p:nvPr/>
        </p:nvSpPr>
        <p:spPr>
          <a:xfrm>
            <a:off x="-183277" y="4868688"/>
            <a:ext cx="1416756"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1.1 New refugee law in line with international standards</a:t>
            </a:r>
            <a:endParaRPr lang="es-ES" dirty="0"/>
          </a:p>
        </p:txBody>
      </p:sp>
      <p:sp>
        <p:nvSpPr>
          <p:cNvPr id="38" name="TextBox 37">
            <a:extLst>
              <a:ext uri="{FF2B5EF4-FFF2-40B4-BE49-F238E27FC236}">
                <a16:creationId xmlns:a16="http://schemas.microsoft.com/office/drawing/2014/main" id="{44D030B4-349F-F534-FAB6-2B1CEE74E303}"/>
              </a:ext>
            </a:extLst>
          </p:cNvPr>
          <p:cNvSpPr txBox="1"/>
          <p:nvPr/>
        </p:nvSpPr>
        <p:spPr>
          <a:xfrm>
            <a:off x="3839606" y="3810562"/>
            <a:ext cx="898300"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3.3 Pillars of the National Youth Vision operationalized</a:t>
            </a:r>
            <a:endParaRPr lang="es-ES" dirty="0"/>
          </a:p>
        </p:txBody>
      </p:sp>
    </p:spTree>
    <p:extLst>
      <p:ext uri="{BB962C8B-B14F-4D97-AF65-F5344CB8AC3E}">
        <p14:creationId xmlns:p14="http://schemas.microsoft.com/office/powerpoint/2010/main" val="343842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7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0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2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8"/>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3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48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59"/>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487"/>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506"/>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47"/>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13"/>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492"/>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474"/>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73"/>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134"/>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nodeType="clickEffect">
                                  <p:stCondLst>
                                    <p:cond delay="0"/>
                                  </p:stCondLst>
                                  <p:childTnLst>
                                    <p:set>
                                      <p:cBhvr>
                                        <p:cTn id="80" dur="1" fill="hold">
                                          <p:stCondLst>
                                            <p:cond delay="0"/>
                                          </p:stCondLst>
                                        </p:cTn>
                                        <p:tgtEl>
                                          <p:spTgt spid="154"/>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49"/>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74"/>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11"/>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15"/>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204"/>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547"/>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602"/>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544"/>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569"/>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479"/>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133"/>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48"/>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25"/>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496"/>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513"/>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14"/>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69"/>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142"/>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145"/>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149"/>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554"/>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163"/>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172"/>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181"/>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182"/>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604"/>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620"/>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196"/>
                                        </p:tgtEl>
                                        <p:attrNameLst>
                                          <p:attrName>style.visibility</p:attrName>
                                        </p:attrNameLst>
                                      </p:cBhvr>
                                      <p:to>
                                        <p:strVal val="visible"/>
                                      </p:to>
                                    </p:set>
                                  </p:childTnLst>
                                </p:cTn>
                              </p:par>
                              <p:par>
                                <p:cTn id="147" presetID="1" presetClass="entr" presetSubtype="0" fill="hold" nodeType="withEffect">
                                  <p:stCondLst>
                                    <p:cond delay="0"/>
                                  </p:stCondLst>
                                  <p:childTnLst>
                                    <p:set>
                                      <p:cBhvr>
                                        <p:cTn id="148" dur="1" fill="hold">
                                          <p:stCondLst>
                                            <p:cond delay="0"/>
                                          </p:stCondLst>
                                        </p:cTn>
                                        <p:tgtEl>
                                          <p:spTgt spid="211"/>
                                        </p:tgtEl>
                                        <p:attrNameLst>
                                          <p:attrName>style.visibility</p:attrName>
                                        </p:attrNameLst>
                                      </p:cBhvr>
                                      <p:to>
                                        <p:strVal val="visible"/>
                                      </p:to>
                                    </p:set>
                                  </p:childTnLst>
                                </p:cTn>
                              </p:par>
                              <p:par>
                                <p:cTn id="149" presetID="1" presetClass="entr" presetSubtype="0" fill="hold" grpId="0" nodeType="withEffect">
                                  <p:stCondLst>
                                    <p:cond delay="0"/>
                                  </p:stCondLst>
                                  <p:childTnLst>
                                    <p:set>
                                      <p:cBhvr>
                                        <p:cTn id="150" dur="1" fill="hold">
                                          <p:stCondLst>
                                            <p:cond delay="0"/>
                                          </p:stCondLst>
                                        </p:cTn>
                                        <p:tgtEl>
                                          <p:spTgt spid="226"/>
                                        </p:tgtEl>
                                        <p:attrNameLst>
                                          <p:attrName>style.visibility</p:attrName>
                                        </p:attrNameLst>
                                      </p:cBhvr>
                                      <p:to>
                                        <p:strVal val="visible"/>
                                      </p:to>
                                    </p:set>
                                  </p:childTnLst>
                                </p:cTn>
                              </p:par>
                              <p:par>
                                <p:cTn id="151" presetID="1" presetClass="entr" presetSubtype="0" fill="hold" nodeType="withEffect">
                                  <p:stCondLst>
                                    <p:cond delay="0"/>
                                  </p:stCondLst>
                                  <p:childTnLst>
                                    <p:set>
                                      <p:cBhvr>
                                        <p:cTn id="152" dur="1" fill="hold">
                                          <p:stCondLst>
                                            <p:cond delay="0"/>
                                          </p:stCondLst>
                                        </p:cTn>
                                        <p:tgtEl>
                                          <p:spTgt spid="243"/>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248"/>
                                        </p:tgtEl>
                                        <p:attrNameLst>
                                          <p:attrName>style.visibility</p:attrName>
                                        </p:attrNameLst>
                                      </p:cBhvr>
                                      <p:to>
                                        <p:strVal val="visible"/>
                                      </p:to>
                                    </p:set>
                                  </p:childTnLst>
                                </p:cTn>
                              </p:par>
                              <p:par>
                                <p:cTn id="155" presetID="1" presetClass="entr" presetSubtype="0" fill="hold" nodeType="withEffect">
                                  <p:stCondLst>
                                    <p:cond delay="0"/>
                                  </p:stCondLst>
                                  <p:childTnLst>
                                    <p:set>
                                      <p:cBhvr>
                                        <p:cTn id="156" dur="1" fill="hold">
                                          <p:stCondLst>
                                            <p:cond delay="0"/>
                                          </p:stCondLst>
                                        </p:cTn>
                                        <p:tgtEl>
                                          <p:spTgt spid="251"/>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584"/>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presetID="1" presetClass="entr" presetSubtype="0" fill="hold" nodeType="clickEffect">
                                  <p:stCondLst>
                                    <p:cond delay="0"/>
                                  </p:stCondLst>
                                  <p:childTnLst>
                                    <p:set>
                                      <p:cBhvr>
                                        <p:cTn id="162" dur="1" fill="hold">
                                          <p:stCondLst>
                                            <p:cond delay="0"/>
                                          </p:stCondLst>
                                        </p:cTn>
                                        <p:tgtEl>
                                          <p:spTgt spid="498"/>
                                        </p:tgtEl>
                                        <p:attrNameLst>
                                          <p:attrName>style.visibility</p:attrName>
                                        </p:attrNameLst>
                                      </p:cBhvr>
                                      <p:to>
                                        <p:strVal val="visible"/>
                                      </p:to>
                                    </p:set>
                                  </p:childTnLst>
                                </p:cTn>
                              </p:par>
                              <p:par>
                                <p:cTn id="163" presetID="1" presetClass="entr" presetSubtype="0" fill="hold" nodeType="withEffect">
                                  <p:stCondLst>
                                    <p:cond delay="0"/>
                                  </p:stCondLst>
                                  <p:childTnLst>
                                    <p:set>
                                      <p:cBhvr>
                                        <p:cTn id="164" dur="1" fill="hold">
                                          <p:stCondLst>
                                            <p:cond delay="0"/>
                                          </p:stCondLst>
                                        </p:cTn>
                                        <p:tgtEl>
                                          <p:spTgt spid="708"/>
                                        </p:tgtEl>
                                        <p:attrNameLst>
                                          <p:attrName>style.visibility</p:attrName>
                                        </p:attrNameLst>
                                      </p:cBhvr>
                                      <p:to>
                                        <p:strVal val="visible"/>
                                      </p:to>
                                    </p:set>
                                  </p:childTnLst>
                                </p:cTn>
                              </p:par>
                              <p:par>
                                <p:cTn id="165" presetID="1" presetClass="entr" presetSubtype="0" fill="hold" nodeType="withEffect">
                                  <p:stCondLst>
                                    <p:cond delay="0"/>
                                  </p:stCondLst>
                                  <p:childTnLst>
                                    <p:set>
                                      <p:cBhvr>
                                        <p:cTn id="166" dur="1" fill="hold">
                                          <p:stCondLst>
                                            <p:cond delay="0"/>
                                          </p:stCondLst>
                                        </p:cTn>
                                        <p:tgtEl>
                                          <p:spTgt spid="568"/>
                                        </p:tgtEl>
                                        <p:attrNameLst>
                                          <p:attrName>style.visibility</p:attrName>
                                        </p:attrNameLst>
                                      </p:cBhvr>
                                      <p:to>
                                        <p:strVal val="visible"/>
                                      </p:to>
                                    </p:set>
                                  </p:childTnLst>
                                </p:cTn>
                              </p:par>
                              <p:par>
                                <p:cTn id="167" presetID="1" presetClass="entr" presetSubtype="0" fill="hold" nodeType="withEffect">
                                  <p:stCondLst>
                                    <p:cond delay="0"/>
                                  </p:stCondLst>
                                  <p:childTnLst>
                                    <p:set>
                                      <p:cBhvr>
                                        <p:cTn id="168" dur="1" fill="hold">
                                          <p:stCondLst>
                                            <p:cond delay="0"/>
                                          </p:stCondLst>
                                        </p:cTn>
                                        <p:tgtEl>
                                          <p:spTgt spid="705"/>
                                        </p:tgtEl>
                                        <p:attrNameLst>
                                          <p:attrName>style.visibility</p:attrName>
                                        </p:attrNameLst>
                                      </p:cBhvr>
                                      <p:to>
                                        <p:strVal val="visible"/>
                                      </p:to>
                                    </p:set>
                                  </p:childTnLst>
                                </p:cTn>
                              </p:par>
                              <p:par>
                                <p:cTn id="169" presetID="1" presetClass="entr" presetSubtype="0" fill="hold" grpId="0" nodeType="withEffect">
                                  <p:stCondLst>
                                    <p:cond delay="0"/>
                                  </p:stCondLst>
                                  <p:childTnLst>
                                    <p:set>
                                      <p:cBhvr>
                                        <p:cTn id="170" dur="1" fill="hold">
                                          <p:stCondLst>
                                            <p:cond delay="0"/>
                                          </p:stCondLst>
                                        </p:cTn>
                                        <p:tgtEl>
                                          <p:spTgt spid="335"/>
                                        </p:tgtEl>
                                        <p:attrNameLst>
                                          <p:attrName>style.visibility</p:attrName>
                                        </p:attrNameLst>
                                      </p:cBhvr>
                                      <p:to>
                                        <p:strVal val="visible"/>
                                      </p:to>
                                    </p:set>
                                  </p:childTnLst>
                                </p:cTn>
                              </p:par>
                              <p:par>
                                <p:cTn id="171" presetID="1" presetClass="entr" presetSubtype="0" fill="hold" nodeType="withEffect">
                                  <p:stCondLst>
                                    <p:cond delay="0"/>
                                  </p:stCondLst>
                                  <p:childTnLst>
                                    <p:set>
                                      <p:cBhvr>
                                        <p:cTn id="172" dur="1" fill="hold">
                                          <p:stCondLst>
                                            <p:cond delay="0"/>
                                          </p:stCondLst>
                                        </p:cTn>
                                        <p:tgtEl>
                                          <p:spTgt spid="701"/>
                                        </p:tgtEl>
                                        <p:attrNameLst>
                                          <p:attrName>style.visibility</p:attrName>
                                        </p:attrNameLst>
                                      </p:cBhvr>
                                      <p:to>
                                        <p:strVal val="visible"/>
                                      </p:to>
                                    </p:set>
                                  </p:childTnLst>
                                </p:cTn>
                              </p:par>
                              <p:par>
                                <p:cTn id="173" presetID="1" presetClass="entr" presetSubtype="0" fill="hold" nodeType="withEffect">
                                  <p:stCondLst>
                                    <p:cond delay="0"/>
                                  </p:stCondLst>
                                  <p:childTnLst>
                                    <p:set>
                                      <p:cBhvr>
                                        <p:cTn id="174" dur="1" fill="hold">
                                          <p:stCondLst>
                                            <p:cond delay="0"/>
                                          </p:stCondLst>
                                        </p:cTn>
                                        <p:tgtEl>
                                          <p:spTgt spid="643"/>
                                        </p:tgtEl>
                                        <p:attrNameLst>
                                          <p:attrName>style.visibility</p:attrName>
                                        </p:attrNameLst>
                                      </p:cBhvr>
                                      <p:to>
                                        <p:strVal val="visible"/>
                                      </p:to>
                                    </p:set>
                                  </p:childTnLst>
                                </p:cTn>
                              </p:par>
                              <p:par>
                                <p:cTn id="175" presetID="1" presetClass="entr" presetSubtype="0" fill="hold" nodeType="withEffect">
                                  <p:stCondLst>
                                    <p:cond delay="0"/>
                                  </p:stCondLst>
                                  <p:childTnLst>
                                    <p:set>
                                      <p:cBhvr>
                                        <p:cTn id="176" dur="1" fill="hold">
                                          <p:stCondLst>
                                            <p:cond delay="0"/>
                                          </p:stCondLst>
                                        </p:cTn>
                                        <p:tgtEl>
                                          <p:spTgt spid="476"/>
                                        </p:tgtEl>
                                        <p:attrNameLst>
                                          <p:attrName>style.visibility</p:attrName>
                                        </p:attrNameLst>
                                      </p:cBhvr>
                                      <p:to>
                                        <p:strVal val="visible"/>
                                      </p:to>
                                    </p:set>
                                  </p:childTnLst>
                                </p:cTn>
                              </p:par>
                              <p:par>
                                <p:cTn id="177" presetID="1" presetClass="entr" presetSubtype="0" fill="hold" nodeType="withEffect">
                                  <p:stCondLst>
                                    <p:cond delay="0"/>
                                  </p:stCondLst>
                                  <p:childTnLst>
                                    <p:set>
                                      <p:cBhvr>
                                        <p:cTn id="178" dur="1" fill="hold">
                                          <p:stCondLst>
                                            <p:cond delay="0"/>
                                          </p:stCondLst>
                                        </p:cTn>
                                        <p:tgtEl>
                                          <p:spTgt spid="543"/>
                                        </p:tgtEl>
                                        <p:attrNameLst>
                                          <p:attrName>style.visibility</p:attrName>
                                        </p:attrNameLst>
                                      </p:cBhvr>
                                      <p:to>
                                        <p:strVal val="visible"/>
                                      </p:to>
                                    </p:set>
                                  </p:childTnLst>
                                </p:cTn>
                              </p:par>
                              <p:par>
                                <p:cTn id="179" presetID="1" presetClass="entr" presetSubtype="0" fill="hold" nodeType="withEffect">
                                  <p:stCondLst>
                                    <p:cond delay="0"/>
                                  </p:stCondLst>
                                  <p:childTnLst>
                                    <p:set>
                                      <p:cBhvr>
                                        <p:cTn id="180" dur="1" fill="hold">
                                          <p:stCondLst>
                                            <p:cond delay="0"/>
                                          </p:stCondLst>
                                        </p:cTn>
                                        <p:tgtEl>
                                          <p:spTgt spid="635"/>
                                        </p:tgtEl>
                                        <p:attrNameLst>
                                          <p:attrName>style.visibility</p:attrName>
                                        </p:attrNameLst>
                                      </p:cBhvr>
                                      <p:to>
                                        <p:strVal val="visible"/>
                                      </p:to>
                                    </p:set>
                                  </p:childTnLst>
                                </p:cTn>
                              </p:par>
                              <p:par>
                                <p:cTn id="181" presetID="1" presetClass="entr" presetSubtype="0" fill="hold" grpId="0" nodeType="withEffect">
                                  <p:stCondLst>
                                    <p:cond delay="0"/>
                                  </p:stCondLst>
                                  <p:childTnLst>
                                    <p:set>
                                      <p:cBhvr>
                                        <p:cTn id="182" dur="1" fill="hold">
                                          <p:stCondLst>
                                            <p:cond delay="0"/>
                                          </p:stCondLst>
                                        </p:cTn>
                                        <p:tgtEl>
                                          <p:spTgt spid="31"/>
                                        </p:tgtEl>
                                        <p:attrNameLst>
                                          <p:attrName>style.visibility</p:attrName>
                                        </p:attrNameLst>
                                      </p:cBhvr>
                                      <p:to>
                                        <p:strVal val="visible"/>
                                      </p:to>
                                    </p:set>
                                  </p:childTnLst>
                                </p:cTn>
                              </p:par>
                              <p:par>
                                <p:cTn id="183" presetID="1" presetClass="entr" presetSubtype="0" fill="hold" grpId="0" nodeType="withEffect">
                                  <p:stCondLst>
                                    <p:cond delay="0"/>
                                  </p:stCondLst>
                                  <p:childTnLst>
                                    <p:set>
                                      <p:cBhvr>
                                        <p:cTn id="184" dur="1" fill="hold">
                                          <p:stCondLst>
                                            <p:cond delay="0"/>
                                          </p:stCondLst>
                                        </p:cTn>
                                        <p:tgtEl>
                                          <p:spTgt spid="33"/>
                                        </p:tgtEl>
                                        <p:attrNameLst>
                                          <p:attrName>style.visibility</p:attrName>
                                        </p:attrNameLst>
                                      </p:cBhvr>
                                      <p:to>
                                        <p:strVal val="visible"/>
                                      </p:to>
                                    </p:set>
                                  </p:childTnLst>
                                </p:cTn>
                              </p:par>
                              <p:par>
                                <p:cTn id="185" presetID="1" presetClass="entr" presetSubtype="0" fill="hold" grpId="0" nodeType="withEffect">
                                  <p:stCondLst>
                                    <p:cond delay="0"/>
                                  </p:stCondLst>
                                  <p:childTnLst>
                                    <p:set>
                                      <p:cBhvr>
                                        <p:cTn id="186" dur="1" fill="hold">
                                          <p:stCondLst>
                                            <p:cond delay="0"/>
                                          </p:stCondLst>
                                        </p:cTn>
                                        <p:tgtEl>
                                          <p:spTgt spid="34"/>
                                        </p:tgtEl>
                                        <p:attrNameLst>
                                          <p:attrName>style.visibility</p:attrName>
                                        </p:attrNameLst>
                                      </p:cBhvr>
                                      <p:to>
                                        <p:strVal val="visible"/>
                                      </p:to>
                                    </p:set>
                                  </p:childTnLst>
                                </p:cTn>
                              </p:par>
                              <p:par>
                                <p:cTn id="187" presetID="1" presetClass="entr" presetSubtype="0" fill="hold" nodeType="withEffect">
                                  <p:stCondLst>
                                    <p:cond delay="0"/>
                                  </p:stCondLst>
                                  <p:childTnLst>
                                    <p:set>
                                      <p:cBhvr>
                                        <p:cTn id="188" dur="1" fill="hold">
                                          <p:stCondLst>
                                            <p:cond delay="0"/>
                                          </p:stCondLst>
                                        </p:cTn>
                                        <p:tgtEl>
                                          <p:spTgt spid="229"/>
                                        </p:tgtEl>
                                        <p:attrNameLst>
                                          <p:attrName>style.visibility</p:attrName>
                                        </p:attrNameLst>
                                      </p:cBhvr>
                                      <p:to>
                                        <p:strVal val="visible"/>
                                      </p:to>
                                    </p:set>
                                  </p:childTnLst>
                                </p:cTn>
                              </p:par>
                              <p:par>
                                <p:cTn id="189" presetID="1" presetClass="entr" presetSubtype="0" fill="hold" nodeType="withEffect">
                                  <p:stCondLst>
                                    <p:cond delay="0"/>
                                  </p:stCondLst>
                                  <p:childTnLst>
                                    <p:set>
                                      <p:cBhvr>
                                        <p:cTn id="190" dur="1" fill="hold">
                                          <p:stCondLst>
                                            <p:cond delay="0"/>
                                          </p:stCondLst>
                                        </p:cTn>
                                        <p:tgtEl>
                                          <p:spTgt spid="232"/>
                                        </p:tgtEl>
                                        <p:attrNameLst>
                                          <p:attrName>style.visibility</p:attrName>
                                        </p:attrNameLst>
                                      </p:cBhvr>
                                      <p:to>
                                        <p:strVal val="visible"/>
                                      </p:to>
                                    </p:set>
                                  </p:childTnLst>
                                </p:cTn>
                              </p:par>
                              <p:par>
                                <p:cTn id="191" presetID="1" presetClass="entr" presetSubtype="0" fill="hold" nodeType="withEffect">
                                  <p:stCondLst>
                                    <p:cond delay="0"/>
                                  </p:stCondLst>
                                  <p:childTnLst>
                                    <p:set>
                                      <p:cBhvr>
                                        <p:cTn id="192" dur="1" fill="hold">
                                          <p:stCondLst>
                                            <p:cond delay="0"/>
                                          </p:stCondLst>
                                        </p:cTn>
                                        <p:tgtEl>
                                          <p:spTgt spid="246"/>
                                        </p:tgtEl>
                                        <p:attrNameLst>
                                          <p:attrName>style.visibility</p:attrName>
                                        </p:attrNameLst>
                                      </p:cBhvr>
                                      <p:to>
                                        <p:strVal val="visible"/>
                                      </p:to>
                                    </p:set>
                                  </p:childTnLst>
                                </p:cTn>
                              </p:par>
                              <p:par>
                                <p:cTn id="193" presetID="1" presetClass="entr" presetSubtype="0" fill="hold" nodeType="withEffect">
                                  <p:stCondLst>
                                    <p:cond delay="0"/>
                                  </p:stCondLst>
                                  <p:childTnLst>
                                    <p:set>
                                      <p:cBhvr>
                                        <p:cTn id="194" dur="1" fill="hold">
                                          <p:stCondLst>
                                            <p:cond delay="0"/>
                                          </p:stCondLst>
                                        </p:cTn>
                                        <p:tgtEl>
                                          <p:spTgt spid="254"/>
                                        </p:tgtEl>
                                        <p:attrNameLst>
                                          <p:attrName>style.visibility</p:attrName>
                                        </p:attrNameLst>
                                      </p:cBhvr>
                                      <p:to>
                                        <p:strVal val="visible"/>
                                      </p:to>
                                    </p:set>
                                  </p:childTnLst>
                                </p:cTn>
                              </p:par>
                              <p:par>
                                <p:cTn id="195" presetID="1" presetClass="entr" presetSubtype="0" fill="hold" nodeType="withEffect">
                                  <p:stCondLst>
                                    <p:cond delay="0"/>
                                  </p:stCondLst>
                                  <p:childTnLst>
                                    <p:set>
                                      <p:cBhvr>
                                        <p:cTn id="196" dur="1" fill="hold">
                                          <p:stCondLst>
                                            <p:cond delay="0"/>
                                          </p:stCondLst>
                                        </p:cTn>
                                        <p:tgtEl>
                                          <p:spTgt spid="22"/>
                                        </p:tgtEl>
                                        <p:attrNameLst>
                                          <p:attrName>style.visibility</p:attrName>
                                        </p:attrNameLst>
                                      </p:cBhvr>
                                      <p:to>
                                        <p:strVal val="visible"/>
                                      </p:to>
                                    </p:set>
                                  </p:childTnLst>
                                </p:cTn>
                              </p:par>
                              <p:par>
                                <p:cTn id="197" presetID="1" presetClass="entr" presetSubtype="0" fill="hold" nodeType="withEffect">
                                  <p:stCondLst>
                                    <p:cond delay="0"/>
                                  </p:stCondLst>
                                  <p:childTnLst>
                                    <p:set>
                                      <p:cBhvr>
                                        <p:cTn id="198" dur="1" fill="hold">
                                          <p:stCondLst>
                                            <p:cond delay="0"/>
                                          </p:stCondLst>
                                        </p:cTn>
                                        <p:tgtEl>
                                          <p:spTgt spid="470"/>
                                        </p:tgtEl>
                                        <p:attrNameLst>
                                          <p:attrName>style.visibility</p:attrName>
                                        </p:attrNameLst>
                                      </p:cBhvr>
                                      <p:to>
                                        <p:strVal val="visible"/>
                                      </p:to>
                                    </p:set>
                                  </p:childTnLst>
                                </p:cTn>
                              </p:par>
                              <p:par>
                                <p:cTn id="199" presetID="1" presetClass="entr" presetSubtype="0" fill="hold" grpId="0" nodeType="withEffect">
                                  <p:stCondLst>
                                    <p:cond delay="0"/>
                                  </p:stCondLst>
                                  <p:childTnLst>
                                    <p:set>
                                      <p:cBhvr>
                                        <p:cTn id="200" dur="1" fill="hold">
                                          <p:stCondLst>
                                            <p:cond delay="0"/>
                                          </p:stCondLst>
                                        </p:cTn>
                                        <p:tgtEl>
                                          <p:spTgt spid="296"/>
                                        </p:tgtEl>
                                        <p:attrNameLst>
                                          <p:attrName>style.visibility</p:attrName>
                                        </p:attrNameLst>
                                      </p:cBhvr>
                                      <p:to>
                                        <p:strVal val="visible"/>
                                      </p:to>
                                    </p:set>
                                  </p:childTnLst>
                                </p:cTn>
                              </p:par>
                              <p:par>
                                <p:cTn id="201" presetID="1" presetClass="entr" presetSubtype="0" fill="hold" grpId="0" nodeType="withEffect">
                                  <p:stCondLst>
                                    <p:cond delay="0"/>
                                  </p:stCondLst>
                                  <p:childTnLst>
                                    <p:set>
                                      <p:cBhvr>
                                        <p:cTn id="202" dur="1" fill="hold">
                                          <p:stCondLst>
                                            <p:cond delay="0"/>
                                          </p:stCondLst>
                                        </p:cTn>
                                        <p:tgtEl>
                                          <p:spTgt spid="453"/>
                                        </p:tgtEl>
                                        <p:attrNameLst>
                                          <p:attrName>style.visibility</p:attrName>
                                        </p:attrNameLst>
                                      </p:cBhvr>
                                      <p:to>
                                        <p:strVal val="visible"/>
                                      </p:to>
                                    </p:set>
                                  </p:childTnLst>
                                </p:cTn>
                              </p:par>
                              <p:par>
                                <p:cTn id="203" presetID="1" presetClass="entr" presetSubtype="0" fill="hold" nodeType="withEffect">
                                  <p:stCondLst>
                                    <p:cond delay="0"/>
                                  </p:stCondLst>
                                  <p:childTnLst>
                                    <p:set>
                                      <p:cBhvr>
                                        <p:cTn id="204" dur="1" fill="hold">
                                          <p:stCondLst>
                                            <p:cond delay="0"/>
                                          </p:stCondLst>
                                        </p:cTn>
                                        <p:tgtEl>
                                          <p:spTgt spid="361"/>
                                        </p:tgtEl>
                                        <p:attrNameLst>
                                          <p:attrName>style.visibility</p:attrName>
                                        </p:attrNameLst>
                                      </p:cBhvr>
                                      <p:to>
                                        <p:strVal val="visible"/>
                                      </p:to>
                                    </p:set>
                                  </p:childTnLst>
                                </p:cTn>
                              </p:par>
                              <p:par>
                                <p:cTn id="205" presetID="1" presetClass="entr" presetSubtype="0" fill="hold" grpId="0" nodeType="withEffect">
                                  <p:stCondLst>
                                    <p:cond delay="0"/>
                                  </p:stCondLst>
                                  <p:childTnLst>
                                    <p:set>
                                      <p:cBhvr>
                                        <p:cTn id="206" dur="1" fill="hold">
                                          <p:stCondLst>
                                            <p:cond delay="0"/>
                                          </p:stCondLst>
                                        </p:cTn>
                                        <p:tgtEl>
                                          <p:spTgt spid="348"/>
                                        </p:tgtEl>
                                        <p:attrNameLst>
                                          <p:attrName>style.visibility</p:attrName>
                                        </p:attrNameLst>
                                      </p:cBhvr>
                                      <p:to>
                                        <p:strVal val="visible"/>
                                      </p:to>
                                    </p:set>
                                  </p:childTnLst>
                                </p:cTn>
                              </p:par>
                              <p:par>
                                <p:cTn id="207" presetID="1" presetClass="entr" presetSubtype="0" fill="hold" grpId="0" nodeType="withEffect">
                                  <p:stCondLst>
                                    <p:cond delay="0"/>
                                  </p:stCondLst>
                                  <p:childTnLst>
                                    <p:set>
                                      <p:cBhvr>
                                        <p:cTn id="208" dur="1" fill="hold">
                                          <p:stCondLst>
                                            <p:cond delay="0"/>
                                          </p:stCondLst>
                                        </p:cTn>
                                        <p:tgtEl>
                                          <p:spTgt spid="35"/>
                                        </p:tgtEl>
                                        <p:attrNameLst>
                                          <p:attrName>style.visibility</p:attrName>
                                        </p:attrNameLst>
                                      </p:cBhvr>
                                      <p:to>
                                        <p:strVal val="visible"/>
                                      </p:to>
                                    </p:set>
                                  </p:childTnLst>
                                </p:cTn>
                              </p:par>
                              <p:par>
                                <p:cTn id="209" presetID="1" presetClass="entr" presetSubtype="0" fill="hold" grpId="0" nodeType="withEffect">
                                  <p:stCondLst>
                                    <p:cond delay="0"/>
                                  </p:stCondLst>
                                  <p:childTnLst>
                                    <p:set>
                                      <p:cBhvr>
                                        <p:cTn id="210" dur="1" fill="hold">
                                          <p:stCondLst>
                                            <p:cond delay="0"/>
                                          </p:stCondLst>
                                        </p:cTn>
                                        <p:tgtEl>
                                          <p:spTgt spid="666"/>
                                        </p:tgtEl>
                                        <p:attrNameLst>
                                          <p:attrName>style.visibility</p:attrName>
                                        </p:attrNameLst>
                                      </p:cBhvr>
                                      <p:to>
                                        <p:strVal val="visible"/>
                                      </p:to>
                                    </p:set>
                                  </p:childTnLst>
                                </p:cTn>
                              </p:par>
                              <p:par>
                                <p:cTn id="211" presetID="1" presetClass="entr" presetSubtype="0" fill="hold" grpId="0" nodeType="withEffect">
                                  <p:stCondLst>
                                    <p:cond delay="0"/>
                                  </p:stCondLst>
                                  <p:childTnLst>
                                    <p:set>
                                      <p:cBhvr>
                                        <p:cTn id="212" dur="1" fill="hold">
                                          <p:stCondLst>
                                            <p:cond delay="0"/>
                                          </p:stCondLst>
                                        </p:cTn>
                                        <p:tgtEl>
                                          <p:spTgt spid="30"/>
                                        </p:tgtEl>
                                        <p:attrNameLst>
                                          <p:attrName>style.visibility</p:attrName>
                                        </p:attrNameLst>
                                      </p:cBhvr>
                                      <p:to>
                                        <p:strVal val="visible"/>
                                      </p:to>
                                    </p:set>
                                  </p:childTnLst>
                                </p:cTn>
                              </p:par>
                              <p:par>
                                <p:cTn id="213" presetID="1" presetClass="entr" presetSubtype="0" fill="hold" nodeType="withEffect">
                                  <p:stCondLst>
                                    <p:cond delay="0"/>
                                  </p:stCondLst>
                                  <p:childTnLst>
                                    <p:set>
                                      <p:cBhvr>
                                        <p:cTn id="214" dur="1" fill="hold">
                                          <p:stCondLst>
                                            <p:cond delay="0"/>
                                          </p:stCondLst>
                                        </p:cTn>
                                        <p:tgtEl>
                                          <p:spTgt spid="711"/>
                                        </p:tgtEl>
                                        <p:attrNameLst>
                                          <p:attrName>style.visibility</p:attrName>
                                        </p:attrNameLst>
                                      </p:cBhvr>
                                      <p:to>
                                        <p:strVal val="visible"/>
                                      </p:to>
                                    </p:set>
                                  </p:childTnLst>
                                </p:cTn>
                              </p:par>
                              <p:par>
                                <p:cTn id="215" presetID="1" presetClass="entr" presetSubtype="0" fill="hold" grpId="0" nodeType="withEffect">
                                  <p:stCondLst>
                                    <p:cond delay="0"/>
                                  </p:stCondLst>
                                  <p:childTnLst>
                                    <p:set>
                                      <p:cBhvr>
                                        <p:cTn id="216" dur="1" fill="hold">
                                          <p:stCondLst>
                                            <p:cond delay="0"/>
                                          </p:stCondLst>
                                        </p:cTn>
                                        <p:tgtEl>
                                          <p:spTgt spid="360"/>
                                        </p:tgtEl>
                                        <p:attrNameLst>
                                          <p:attrName>style.visibility</p:attrName>
                                        </p:attrNameLst>
                                      </p:cBhvr>
                                      <p:to>
                                        <p:strVal val="visible"/>
                                      </p:to>
                                    </p:set>
                                  </p:childTnLst>
                                </p:cTn>
                              </p:par>
                              <p:par>
                                <p:cTn id="217" presetID="1" presetClass="entr" presetSubtype="0" fill="hold" nodeType="withEffect">
                                  <p:stCondLst>
                                    <p:cond delay="0"/>
                                  </p:stCondLst>
                                  <p:childTnLst>
                                    <p:set>
                                      <p:cBhvr>
                                        <p:cTn id="218" dur="1" fill="hold">
                                          <p:stCondLst>
                                            <p:cond delay="0"/>
                                          </p:stCondLst>
                                        </p:cTn>
                                        <p:tgtEl>
                                          <p:spTgt spid="352"/>
                                        </p:tgtEl>
                                        <p:attrNameLst>
                                          <p:attrName>style.visibility</p:attrName>
                                        </p:attrNameLst>
                                      </p:cBhvr>
                                      <p:to>
                                        <p:strVal val="visible"/>
                                      </p:to>
                                    </p:set>
                                  </p:childTnLst>
                                </p:cTn>
                              </p:par>
                              <p:par>
                                <p:cTn id="219" presetID="1" presetClass="entr" presetSubtype="0" fill="hold" nodeType="withEffect">
                                  <p:stCondLst>
                                    <p:cond delay="0"/>
                                  </p:stCondLst>
                                  <p:childTnLst>
                                    <p:set>
                                      <p:cBhvr>
                                        <p:cTn id="220" dur="1" fill="hold">
                                          <p:stCondLst>
                                            <p:cond delay="0"/>
                                          </p:stCondLst>
                                        </p:cTn>
                                        <p:tgtEl>
                                          <p:spTgt spid="68"/>
                                        </p:tgtEl>
                                        <p:attrNameLst>
                                          <p:attrName>style.visibility</p:attrName>
                                        </p:attrNameLst>
                                      </p:cBhvr>
                                      <p:to>
                                        <p:strVal val="visible"/>
                                      </p:to>
                                    </p:set>
                                  </p:childTnLst>
                                </p:cTn>
                              </p:par>
                              <p:par>
                                <p:cTn id="221" presetID="1" presetClass="entr" presetSubtype="0" fill="hold" grpId="0" nodeType="withEffect">
                                  <p:stCondLst>
                                    <p:cond delay="0"/>
                                  </p:stCondLst>
                                  <p:childTnLst>
                                    <p:set>
                                      <p:cBhvr>
                                        <p:cTn id="222" dur="1" fill="hold">
                                          <p:stCondLst>
                                            <p:cond delay="0"/>
                                          </p:stCondLst>
                                        </p:cTn>
                                        <p:tgtEl>
                                          <p:spTgt spid="325"/>
                                        </p:tgtEl>
                                        <p:attrNameLst>
                                          <p:attrName>style.visibility</p:attrName>
                                        </p:attrNameLst>
                                      </p:cBhvr>
                                      <p:to>
                                        <p:strVal val="visible"/>
                                      </p:to>
                                    </p:set>
                                  </p:childTnLst>
                                </p:cTn>
                              </p:par>
                              <p:par>
                                <p:cTn id="223" presetID="1" presetClass="entr" presetSubtype="0" fill="hold" grpId="0" nodeType="withEffect">
                                  <p:stCondLst>
                                    <p:cond delay="0"/>
                                  </p:stCondLst>
                                  <p:childTnLst>
                                    <p:set>
                                      <p:cBhvr>
                                        <p:cTn id="224" dur="1" fill="hold">
                                          <p:stCondLst>
                                            <p:cond delay="0"/>
                                          </p:stCondLst>
                                        </p:cTn>
                                        <p:tgtEl>
                                          <p:spTgt spid="333"/>
                                        </p:tgtEl>
                                        <p:attrNameLst>
                                          <p:attrName>style.visibility</p:attrName>
                                        </p:attrNameLst>
                                      </p:cBhvr>
                                      <p:to>
                                        <p:strVal val="visible"/>
                                      </p:to>
                                    </p:set>
                                  </p:childTnLst>
                                </p:cTn>
                              </p:par>
                              <p:par>
                                <p:cTn id="225" presetID="1" presetClass="entr" presetSubtype="0" fill="hold" grpId="0" nodeType="withEffect">
                                  <p:stCondLst>
                                    <p:cond delay="0"/>
                                  </p:stCondLst>
                                  <p:childTnLst>
                                    <p:set>
                                      <p:cBhvr>
                                        <p:cTn id="226" dur="1" fill="hold">
                                          <p:stCondLst>
                                            <p:cond delay="0"/>
                                          </p:stCondLst>
                                        </p:cTn>
                                        <p:tgtEl>
                                          <p:spTgt spid="622"/>
                                        </p:tgtEl>
                                        <p:attrNameLst>
                                          <p:attrName>style.visibility</p:attrName>
                                        </p:attrNameLst>
                                      </p:cBhvr>
                                      <p:to>
                                        <p:strVal val="visible"/>
                                      </p:to>
                                    </p:set>
                                  </p:childTnLst>
                                </p:cTn>
                              </p:par>
                              <p:par>
                                <p:cTn id="227" presetID="1" presetClass="entr" presetSubtype="0" fill="hold" grpId="0" nodeType="withEffect">
                                  <p:stCondLst>
                                    <p:cond delay="0"/>
                                  </p:stCondLst>
                                  <p:childTnLst>
                                    <p:set>
                                      <p:cBhvr>
                                        <p:cTn id="228" dur="1" fill="hold">
                                          <p:stCondLst>
                                            <p:cond delay="0"/>
                                          </p:stCondLst>
                                        </p:cTn>
                                        <p:tgtEl>
                                          <p:spTgt spid="716"/>
                                        </p:tgtEl>
                                        <p:attrNameLst>
                                          <p:attrName>style.visibility</p:attrName>
                                        </p:attrNameLst>
                                      </p:cBhvr>
                                      <p:to>
                                        <p:strVal val="visible"/>
                                      </p:to>
                                    </p:set>
                                  </p:childTnLst>
                                </p:cTn>
                              </p:par>
                              <p:par>
                                <p:cTn id="229" presetID="1" presetClass="entr" presetSubtype="0" fill="hold" grpId="0" nodeType="withEffect">
                                  <p:stCondLst>
                                    <p:cond delay="0"/>
                                  </p:stCondLst>
                                  <p:childTnLst>
                                    <p:set>
                                      <p:cBhvr>
                                        <p:cTn id="230" dur="1" fill="hold">
                                          <p:stCondLst>
                                            <p:cond delay="0"/>
                                          </p:stCondLst>
                                        </p:cTn>
                                        <p:tgtEl>
                                          <p:spTgt spid="347"/>
                                        </p:tgtEl>
                                        <p:attrNameLst>
                                          <p:attrName>style.visibility</p:attrName>
                                        </p:attrNameLst>
                                      </p:cBhvr>
                                      <p:to>
                                        <p:strVal val="visible"/>
                                      </p:to>
                                    </p:set>
                                  </p:childTnLst>
                                </p:cTn>
                              </p:par>
                              <p:par>
                                <p:cTn id="231" presetID="1" presetClass="entr" presetSubtype="0" fill="hold" nodeType="withEffect">
                                  <p:stCondLst>
                                    <p:cond delay="0"/>
                                  </p:stCondLst>
                                  <p:childTnLst>
                                    <p:set>
                                      <p:cBhvr>
                                        <p:cTn id="232" dur="1" fill="hold">
                                          <p:stCondLst>
                                            <p:cond delay="0"/>
                                          </p:stCondLst>
                                        </p:cTn>
                                        <p:tgtEl>
                                          <p:spTgt spid="481"/>
                                        </p:tgtEl>
                                        <p:attrNameLst>
                                          <p:attrName>style.visibility</p:attrName>
                                        </p:attrNameLst>
                                      </p:cBhvr>
                                      <p:to>
                                        <p:strVal val="visible"/>
                                      </p:to>
                                    </p:set>
                                  </p:childTnLst>
                                </p:cTn>
                              </p:par>
                              <p:par>
                                <p:cTn id="233" presetID="1" presetClass="entr" presetSubtype="0" fill="hold" grpId="0" nodeType="withEffect">
                                  <p:stCondLst>
                                    <p:cond delay="0"/>
                                  </p:stCondLst>
                                  <p:childTnLst>
                                    <p:set>
                                      <p:cBhvr>
                                        <p:cTn id="234" dur="1" fill="hold">
                                          <p:stCondLst>
                                            <p:cond delay="0"/>
                                          </p:stCondLst>
                                        </p:cTn>
                                        <p:tgtEl>
                                          <p:spTgt spid="669"/>
                                        </p:tgtEl>
                                        <p:attrNameLst>
                                          <p:attrName>style.visibility</p:attrName>
                                        </p:attrNameLst>
                                      </p:cBhvr>
                                      <p:to>
                                        <p:strVal val="visible"/>
                                      </p:to>
                                    </p:set>
                                  </p:childTnLst>
                                </p:cTn>
                              </p:par>
                              <p:par>
                                <p:cTn id="235" presetID="1" presetClass="entr" presetSubtype="0" fill="hold" grpId="0" nodeType="withEffect">
                                  <p:stCondLst>
                                    <p:cond delay="0"/>
                                  </p:stCondLst>
                                  <p:childTnLst>
                                    <p:set>
                                      <p:cBhvr>
                                        <p:cTn id="236" dur="1" fill="hold">
                                          <p:stCondLst>
                                            <p:cond delay="0"/>
                                          </p:stCondLst>
                                        </p:cTn>
                                        <p:tgtEl>
                                          <p:spTgt spid="383"/>
                                        </p:tgtEl>
                                        <p:attrNameLst>
                                          <p:attrName>style.visibility</p:attrName>
                                        </p:attrNameLst>
                                      </p:cBhvr>
                                      <p:to>
                                        <p:strVal val="visible"/>
                                      </p:to>
                                    </p:set>
                                  </p:childTnLst>
                                </p:cTn>
                              </p:par>
                              <p:par>
                                <p:cTn id="237" presetID="1" presetClass="entr" presetSubtype="0" fill="hold" nodeType="withEffect">
                                  <p:stCondLst>
                                    <p:cond delay="0"/>
                                  </p:stCondLst>
                                  <p:childTnLst>
                                    <p:set>
                                      <p:cBhvr>
                                        <p:cTn id="238" dur="1" fill="hold">
                                          <p:stCondLst>
                                            <p:cond delay="0"/>
                                          </p:stCondLst>
                                        </p:cTn>
                                        <p:tgtEl>
                                          <p:spTgt spid="626"/>
                                        </p:tgtEl>
                                        <p:attrNameLst>
                                          <p:attrName>style.visibility</p:attrName>
                                        </p:attrNameLst>
                                      </p:cBhvr>
                                      <p:to>
                                        <p:strVal val="visible"/>
                                      </p:to>
                                    </p:set>
                                  </p:childTnLst>
                                </p:cTn>
                              </p:par>
                              <p:par>
                                <p:cTn id="239" presetID="1" presetClass="entr" presetSubtype="0" fill="hold" nodeType="withEffect">
                                  <p:stCondLst>
                                    <p:cond delay="0"/>
                                  </p:stCondLst>
                                  <p:childTnLst>
                                    <p:set>
                                      <p:cBhvr>
                                        <p:cTn id="240" dur="1" fill="hold">
                                          <p:stCondLst>
                                            <p:cond delay="0"/>
                                          </p:stCondLst>
                                        </p:cTn>
                                        <p:tgtEl>
                                          <p:spTgt spid="458"/>
                                        </p:tgtEl>
                                        <p:attrNameLst>
                                          <p:attrName>style.visibility</p:attrName>
                                        </p:attrNameLst>
                                      </p:cBhvr>
                                      <p:to>
                                        <p:strVal val="visible"/>
                                      </p:to>
                                    </p:set>
                                  </p:childTnLst>
                                </p:cTn>
                              </p:par>
                              <p:par>
                                <p:cTn id="241" presetID="1" presetClass="entr" presetSubtype="0" fill="hold" nodeType="withEffect">
                                  <p:stCondLst>
                                    <p:cond delay="0"/>
                                  </p:stCondLst>
                                  <p:childTnLst>
                                    <p:set>
                                      <p:cBhvr>
                                        <p:cTn id="242" dur="1" fill="hold">
                                          <p:stCondLst>
                                            <p:cond delay="0"/>
                                          </p:stCondLst>
                                        </p:cTn>
                                        <p:tgtEl>
                                          <p:spTgt spid="640"/>
                                        </p:tgtEl>
                                        <p:attrNameLst>
                                          <p:attrName>style.visibility</p:attrName>
                                        </p:attrNameLst>
                                      </p:cBhvr>
                                      <p:to>
                                        <p:strVal val="visible"/>
                                      </p:to>
                                    </p:set>
                                  </p:childTnLst>
                                </p:cTn>
                              </p:par>
                              <p:par>
                                <p:cTn id="243" presetID="1" presetClass="entr" presetSubtype="0" fill="hold" grpId="0" nodeType="withEffect">
                                  <p:stCondLst>
                                    <p:cond delay="0"/>
                                  </p:stCondLst>
                                  <p:childTnLst>
                                    <p:set>
                                      <p:cBhvr>
                                        <p:cTn id="244" dur="1" fill="hold">
                                          <p:stCondLst>
                                            <p:cond delay="0"/>
                                          </p:stCondLst>
                                        </p:cTn>
                                        <p:tgtEl>
                                          <p:spTgt spid="36"/>
                                        </p:tgtEl>
                                        <p:attrNameLst>
                                          <p:attrName>style.visibility</p:attrName>
                                        </p:attrNameLst>
                                      </p:cBhvr>
                                      <p:to>
                                        <p:strVal val="visible"/>
                                      </p:to>
                                    </p:set>
                                  </p:childTnLst>
                                </p:cTn>
                              </p:par>
                            </p:childTnLst>
                          </p:cTn>
                        </p:par>
                      </p:childTnLst>
                    </p:cTn>
                  </p:par>
                  <p:par>
                    <p:cTn id="245" fill="hold">
                      <p:stCondLst>
                        <p:cond delay="indefinite"/>
                      </p:stCondLst>
                      <p:childTnLst>
                        <p:par>
                          <p:cTn id="246" fill="hold">
                            <p:stCondLst>
                              <p:cond delay="0"/>
                            </p:stCondLst>
                            <p:childTnLst>
                              <p:par>
                                <p:cTn id="247" presetID="1" presetClass="entr" presetSubtype="0" fill="hold" grpId="0" nodeType="clickEffect">
                                  <p:stCondLst>
                                    <p:cond delay="0"/>
                                  </p:stCondLst>
                                  <p:childTnLst>
                                    <p:set>
                                      <p:cBhvr>
                                        <p:cTn id="248" dur="1" fill="hold">
                                          <p:stCondLst>
                                            <p:cond delay="0"/>
                                          </p:stCondLst>
                                        </p:cTn>
                                        <p:tgtEl>
                                          <p:spTgt spid="271"/>
                                        </p:tgtEl>
                                        <p:attrNameLst>
                                          <p:attrName>style.visibility</p:attrName>
                                        </p:attrNameLst>
                                      </p:cBhvr>
                                      <p:to>
                                        <p:strVal val="visible"/>
                                      </p:to>
                                    </p:set>
                                  </p:childTnLst>
                                </p:cTn>
                              </p:par>
                              <p:par>
                                <p:cTn id="249" presetID="1" presetClass="entr" presetSubtype="0" fill="hold" nodeType="withEffect">
                                  <p:stCondLst>
                                    <p:cond delay="0"/>
                                  </p:stCondLst>
                                  <p:childTnLst>
                                    <p:set>
                                      <p:cBhvr>
                                        <p:cTn id="250" dur="1" fill="hold">
                                          <p:stCondLst>
                                            <p:cond delay="0"/>
                                          </p:stCondLst>
                                        </p:cTn>
                                        <p:tgtEl>
                                          <p:spTgt spid="688"/>
                                        </p:tgtEl>
                                        <p:attrNameLst>
                                          <p:attrName>style.visibility</p:attrName>
                                        </p:attrNameLst>
                                      </p:cBhvr>
                                      <p:to>
                                        <p:strVal val="visible"/>
                                      </p:to>
                                    </p:set>
                                  </p:childTnLst>
                                </p:cTn>
                              </p:par>
                              <p:par>
                                <p:cTn id="251" presetID="1" presetClass="entr" presetSubtype="0" fill="hold" nodeType="withEffect">
                                  <p:stCondLst>
                                    <p:cond delay="0"/>
                                  </p:stCondLst>
                                  <p:childTnLst>
                                    <p:set>
                                      <p:cBhvr>
                                        <p:cTn id="252" dur="1" fill="hold">
                                          <p:stCondLst>
                                            <p:cond delay="0"/>
                                          </p:stCondLst>
                                        </p:cTn>
                                        <p:tgtEl>
                                          <p:spTgt spid="287"/>
                                        </p:tgtEl>
                                        <p:attrNameLst>
                                          <p:attrName>style.visibility</p:attrName>
                                        </p:attrNameLst>
                                      </p:cBhvr>
                                      <p:to>
                                        <p:strVal val="visible"/>
                                      </p:to>
                                    </p:set>
                                  </p:childTnLst>
                                </p:cTn>
                              </p:par>
                              <p:par>
                                <p:cTn id="253" presetID="1" presetClass="entr" presetSubtype="0" fill="hold" grpId="0" nodeType="withEffect">
                                  <p:stCondLst>
                                    <p:cond delay="0"/>
                                  </p:stCondLst>
                                  <p:childTnLst>
                                    <p:set>
                                      <p:cBhvr>
                                        <p:cTn id="254" dur="1" fill="hold">
                                          <p:stCondLst>
                                            <p:cond delay="0"/>
                                          </p:stCondLst>
                                        </p:cTn>
                                        <p:tgtEl>
                                          <p:spTgt spid="278"/>
                                        </p:tgtEl>
                                        <p:attrNameLst>
                                          <p:attrName>style.visibility</p:attrName>
                                        </p:attrNameLst>
                                      </p:cBhvr>
                                      <p:to>
                                        <p:strVal val="visible"/>
                                      </p:to>
                                    </p:set>
                                  </p:childTnLst>
                                </p:cTn>
                              </p:par>
                              <p:par>
                                <p:cTn id="255" presetID="1" presetClass="entr" presetSubtype="0" fill="hold" nodeType="withEffect">
                                  <p:stCondLst>
                                    <p:cond delay="0"/>
                                  </p:stCondLst>
                                  <p:childTnLst>
                                    <p:set>
                                      <p:cBhvr>
                                        <p:cTn id="256" dur="1" fill="hold">
                                          <p:stCondLst>
                                            <p:cond delay="0"/>
                                          </p:stCondLst>
                                        </p:cTn>
                                        <p:tgtEl>
                                          <p:spTgt spid="576"/>
                                        </p:tgtEl>
                                        <p:attrNameLst>
                                          <p:attrName>style.visibility</p:attrName>
                                        </p:attrNameLst>
                                      </p:cBhvr>
                                      <p:to>
                                        <p:strVal val="visible"/>
                                      </p:to>
                                    </p:set>
                                  </p:childTnLst>
                                </p:cTn>
                              </p:par>
                              <p:par>
                                <p:cTn id="257" presetID="1" presetClass="entr" presetSubtype="0" fill="hold" nodeType="withEffect">
                                  <p:stCondLst>
                                    <p:cond delay="0"/>
                                  </p:stCondLst>
                                  <p:childTnLst>
                                    <p:set>
                                      <p:cBhvr>
                                        <p:cTn id="258" dur="1" fill="hold">
                                          <p:stCondLst>
                                            <p:cond delay="0"/>
                                          </p:stCondLst>
                                        </p:cTn>
                                        <p:tgtEl>
                                          <p:spTgt spid="499"/>
                                        </p:tgtEl>
                                        <p:attrNameLst>
                                          <p:attrName>style.visibility</p:attrName>
                                        </p:attrNameLst>
                                      </p:cBhvr>
                                      <p:to>
                                        <p:strVal val="visible"/>
                                      </p:to>
                                    </p:set>
                                  </p:childTnLst>
                                </p:cTn>
                              </p:par>
                              <p:par>
                                <p:cTn id="259" presetID="1" presetClass="entr" presetSubtype="0" fill="hold" nodeType="withEffect">
                                  <p:stCondLst>
                                    <p:cond delay="0"/>
                                  </p:stCondLst>
                                  <p:childTnLst>
                                    <p:set>
                                      <p:cBhvr>
                                        <p:cTn id="260" dur="1" fill="hold">
                                          <p:stCondLst>
                                            <p:cond delay="0"/>
                                          </p:stCondLst>
                                        </p:cTn>
                                        <p:tgtEl>
                                          <p:spTgt spid="560"/>
                                        </p:tgtEl>
                                        <p:attrNameLst>
                                          <p:attrName>style.visibility</p:attrName>
                                        </p:attrNameLst>
                                      </p:cBhvr>
                                      <p:to>
                                        <p:strVal val="visible"/>
                                      </p:to>
                                    </p:set>
                                  </p:childTnLst>
                                </p:cTn>
                              </p:par>
                              <p:par>
                                <p:cTn id="261" presetID="1" presetClass="entr" presetSubtype="0" fill="hold" grpId="0" nodeType="withEffect">
                                  <p:stCondLst>
                                    <p:cond delay="0"/>
                                  </p:stCondLst>
                                  <p:childTnLst>
                                    <p:set>
                                      <p:cBhvr>
                                        <p:cTn id="262" dur="1" fill="hold">
                                          <p:stCondLst>
                                            <p:cond delay="0"/>
                                          </p:stCondLst>
                                        </p:cTn>
                                        <p:tgtEl>
                                          <p:spTgt spid="559"/>
                                        </p:tgtEl>
                                        <p:attrNameLst>
                                          <p:attrName>style.visibility</p:attrName>
                                        </p:attrNameLst>
                                      </p:cBhvr>
                                      <p:to>
                                        <p:strVal val="visible"/>
                                      </p:to>
                                    </p:set>
                                  </p:childTnLst>
                                </p:cTn>
                              </p:par>
                              <p:par>
                                <p:cTn id="263" presetID="1" presetClass="entr" presetSubtype="0" fill="hold" nodeType="withEffect">
                                  <p:stCondLst>
                                    <p:cond delay="0"/>
                                  </p:stCondLst>
                                  <p:childTnLst>
                                    <p:set>
                                      <p:cBhvr>
                                        <p:cTn id="264" dur="1" fill="hold">
                                          <p:stCondLst>
                                            <p:cond delay="0"/>
                                          </p:stCondLst>
                                        </p:cTn>
                                        <p:tgtEl>
                                          <p:spTgt spid="541"/>
                                        </p:tgtEl>
                                        <p:attrNameLst>
                                          <p:attrName>style.visibility</p:attrName>
                                        </p:attrNameLst>
                                      </p:cBhvr>
                                      <p:to>
                                        <p:strVal val="visible"/>
                                      </p:to>
                                    </p:set>
                                  </p:childTnLst>
                                </p:cTn>
                              </p:par>
                              <p:par>
                                <p:cTn id="265" presetID="1" presetClass="entr" presetSubtype="0" fill="hold" grpId="0" nodeType="withEffect">
                                  <p:stCondLst>
                                    <p:cond delay="0"/>
                                  </p:stCondLst>
                                  <p:childTnLst>
                                    <p:set>
                                      <p:cBhvr>
                                        <p:cTn id="266" dur="1" fill="hold">
                                          <p:stCondLst>
                                            <p:cond delay="0"/>
                                          </p:stCondLst>
                                        </p:cTn>
                                        <p:tgtEl>
                                          <p:spTgt spid="606"/>
                                        </p:tgtEl>
                                        <p:attrNameLst>
                                          <p:attrName>style.visibility</p:attrName>
                                        </p:attrNameLst>
                                      </p:cBhvr>
                                      <p:to>
                                        <p:strVal val="visible"/>
                                      </p:to>
                                    </p:set>
                                  </p:childTnLst>
                                </p:cTn>
                              </p:par>
                              <p:par>
                                <p:cTn id="267" presetID="1" presetClass="entr" presetSubtype="0" fill="hold" nodeType="withEffect">
                                  <p:stCondLst>
                                    <p:cond delay="0"/>
                                  </p:stCondLst>
                                  <p:childTnLst>
                                    <p:set>
                                      <p:cBhvr>
                                        <p:cTn id="268" dur="1" fill="hold">
                                          <p:stCondLst>
                                            <p:cond delay="0"/>
                                          </p:stCondLst>
                                        </p:cTn>
                                        <p:tgtEl>
                                          <p:spTgt spid="510"/>
                                        </p:tgtEl>
                                        <p:attrNameLst>
                                          <p:attrName>style.visibility</p:attrName>
                                        </p:attrNameLst>
                                      </p:cBhvr>
                                      <p:to>
                                        <p:strVal val="visible"/>
                                      </p:to>
                                    </p:set>
                                  </p:childTnLst>
                                </p:cTn>
                              </p:par>
                              <p:par>
                                <p:cTn id="269" presetID="1" presetClass="entr" presetSubtype="0" fill="hold" nodeType="withEffect">
                                  <p:stCondLst>
                                    <p:cond delay="0"/>
                                  </p:stCondLst>
                                  <p:childTnLst>
                                    <p:set>
                                      <p:cBhvr>
                                        <p:cTn id="270" dur="1" fill="hold">
                                          <p:stCondLst>
                                            <p:cond delay="0"/>
                                          </p:stCondLst>
                                        </p:cTn>
                                        <p:tgtEl>
                                          <p:spTgt spid="18"/>
                                        </p:tgtEl>
                                        <p:attrNameLst>
                                          <p:attrName>style.visibility</p:attrName>
                                        </p:attrNameLst>
                                      </p:cBhvr>
                                      <p:to>
                                        <p:strVal val="visible"/>
                                      </p:to>
                                    </p:set>
                                  </p:childTnLst>
                                </p:cTn>
                              </p:par>
                              <p:par>
                                <p:cTn id="271" presetID="1" presetClass="entr" presetSubtype="0" fill="hold" grpId="0" nodeType="withEffect">
                                  <p:stCondLst>
                                    <p:cond delay="0"/>
                                  </p:stCondLst>
                                  <p:childTnLst>
                                    <p:set>
                                      <p:cBhvr>
                                        <p:cTn id="272" dur="1" fill="hold">
                                          <p:stCondLst>
                                            <p:cond delay="0"/>
                                          </p:stCondLst>
                                        </p:cTn>
                                        <p:tgtEl>
                                          <p:spTgt spid="20"/>
                                        </p:tgtEl>
                                        <p:attrNameLst>
                                          <p:attrName>style.visibility</p:attrName>
                                        </p:attrNameLst>
                                      </p:cBhvr>
                                      <p:to>
                                        <p:strVal val="visible"/>
                                      </p:to>
                                    </p:set>
                                  </p:childTnLst>
                                </p:cTn>
                              </p:par>
                              <p:par>
                                <p:cTn id="273" presetID="1" presetClass="entr" presetSubtype="0" fill="hold" grpId="0" nodeType="withEffect">
                                  <p:stCondLst>
                                    <p:cond delay="0"/>
                                  </p:stCondLst>
                                  <p:childTnLst>
                                    <p:set>
                                      <p:cBhvr>
                                        <p:cTn id="274" dur="1" fill="hold">
                                          <p:stCondLst>
                                            <p:cond delay="0"/>
                                          </p:stCondLst>
                                        </p:cTn>
                                        <p:tgtEl>
                                          <p:spTgt spid="527"/>
                                        </p:tgtEl>
                                        <p:attrNameLst>
                                          <p:attrName>style.visibility</p:attrName>
                                        </p:attrNameLst>
                                      </p:cBhvr>
                                      <p:to>
                                        <p:strVal val="visible"/>
                                      </p:to>
                                    </p:set>
                                  </p:childTnLst>
                                </p:cTn>
                              </p:par>
                              <p:par>
                                <p:cTn id="275" presetID="1" presetClass="entr" presetSubtype="0" fill="hold" nodeType="withEffect">
                                  <p:stCondLst>
                                    <p:cond delay="0"/>
                                  </p:stCondLst>
                                  <p:childTnLst>
                                    <p:set>
                                      <p:cBhvr>
                                        <p:cTn id="276" dur="1" fill="hold">
                                          <p:stCondLst>
                                            <p:cond delay="0"/>
                                          </p:stCondLst>
                                        </p:cTn>
                                        <p:tgtEl>
                                          <p:spTgt spid="566"/>
                                        </p:tgtEl>
                                        <p:attrNameLst>
                                          <p:attrName>style.visibility</p:attrName>
                                        </p:attrNameLst>
                                      </p:cBhvr>
                                      <p:to>
                                        <p:strVal val="visible"/>
                                      </p:to>
                                    </p:set>
                                  </p:childTnLst>
                                </p:cTn>
                              </p:par>
                              <p:par>
                                <p:cTn id="277" presetID="1" presetClass="entr" presetSubtype="0" fill="hold" nodeType="withEffect">
                                  <p:stCondLst>
                                    <p:cond delay="0"/>
                                  </p:stCondLst>
                                  <p:childTnLst>
                                    <p:set>
                                      <p:cBhvr>
                                        <p:cTn id="278" dur="1" fill="hold">
                                          <p:stCondLst>
                                            <p:cond delay="0"/>
                                          </p:stCondLst>
                                        </p:cTn>
                                        <p:tgtEl>
                                          <p:spTgt spid="570"/>
                                        </p:tgtEl>
                                        <p:attrNameLst>
                                          <p:attrName>style.visibility</p:attrName>
                                        </p:attrNameLst>
                                      </p:cBhvr>
                                      <p:to>
                                        <p:strVal val="visible"/>
                                      </p:to>
                                    </p:set>
                                  </p:childTnLst>
                                </p:cTn>
                              </p:par>
                              <p:par>
                                <p:cTn id="279" presetID="1" presetClass="entr" presetSubtype="0" fill="hold" nodeType="withEffect">
                                  <p:stCondLst>
                                    <p:cond delay="0"/>
                                  </p:stCondLst>
                                  <p:childTnLst>
                                    <p:set>
                                      <p:cBhvr>
                                        <p:cTn id="280" dur="1" fill="hold">
                                          <p:stCondLst>
                                            <p:cond delay="0"/>
                                          </p:stCondLst>
                                        </p:cTn>
                                        <p:tgtEl>
                                          <p:spTgt spid="596"/>
                                        </p:tgtEl>
                                        <p:attrNameLst>
                                          <p:attrName>style.visibility</p:attrName>
                                        </p:attrNameLst>
                                      </p:cBhvr>
                                      <p:to>
                                        <p:strVal val="visible"/>
                                      </p:to>
                                    </p:set>
                                  </p:childTnLst>
                                </p:cTn>
                              </p:par>
                              <p:par>
                                <p:cTn id="281" presetID="1" presetClass="entr" presetSubtype="0" fill="hold" nodeType="withEffect">
                                  <p:stCondLst>
                                    <p:cond delay="0"/>
                                  </p:stCondLst>
                                  <p:childTnLst>
                                    <p:set>
                                      <p:cBhvr>
                                        <p:cTn id="282" dur="1" fill="hold">
                                          <p:stCondLst>
                                            <p:cond delay="0"/>
                                          </p:stCondLst>
                                        </p:cTn>
                                        <p:tgtEl>
                                          <p:spTgt spid="284"/>
                                        </p:tgtEl>
                                        <p:attrNameLst>
                                          <p:attrName>style.visibility</p:attrName>
                                        </p:attrNameLst>
                                      </p:cBhvr>
                                      <p:to>
                                        <p:strVal val="visible"/>
                                      </p:to>
                                    </p:set>
                                  </p:childTnLst>
                                </p:cTn>
                              </p:par>
                              <p:par>
                                <p:cTn id="283" presetID="1" presetClass="entr" presetSubtype="0" fill="hold" grpId="0" nodeType="withEffect">
                                  <p:stCondLst>
                                    <p:cond delay="0"/>
                                  </p:stCondLst>
                                  <p:childTnLst>
                                    <p:set>
                                      <p:cBhvr>
                                        <p:cTn id="284" dur="1" fill="hold">
                                          <p:stCondLst>
                                            <p:cond delay="0"/>
                                          </p:stCondLst>
                                        </p:cTn>
                                        <p:tgtEl>
                                          <p:spTgt spid="2"/>
                                        </p:tgtEl>
                                        <p:attrNameLst>
                                          <p:attrName>style.visibility</p:attrName>
                                        </p:attrNameLst>
                                      </p:cBhvr>
                                      <p:to>
                                        <p:strVal val="visible"/>
                                      </p:to>
                                    </p:set>
                                  </p:childTnLst>
                                </p:cTn>
                              </p:par>
                              <p:par>
                                <p:cTn id="285" presetID="1" presetClass="entr" presetSubtype="0" fill="hold" nodeType="withEffect">
                                  <p:stCondLst>
                                    <p:cond delay="0"/>
                                  </p:stCondLst>
                                  <p:childTnLst>
                                    <p:set>
                                      <p:cBhvr>
                                        <p:cTn id="286" dur="1" fill="hold">
                                          <p:stCondLst>
                                            <p:cond delay="0"/>
                                          </p:stCondLst>
                                        </p:cTn>
                                        <p:tgtEl>
                                          <p:spTgt spid="623"/>
                                        </p:tgtEl>
                                        <p:attrNameLst>
                                          <p:attrName>style.visibility</p:attrName>
                                        </p:attrNameLst>
                                      </p:cBhvr>
                                      <p:to>
                                        <p:strVal val="visible"/>
                                      </p:to>
                                    </p:set>
                                  </p:childTnLst>
                                </p:cTn>
                              </p:par>
                              <p:par>
                                <p:cTn id="287" presetID="1" presetClass="entr" presetSubtype="0" fill="hold" grpId="0" nodeType="withEffect">
                                  <p:stCondLst>
                                    <p:cond delay="0"/>
                                  </p:stCondLst>
                                  <p:childTnLst>
                                    <p:set>
                                      <p:cBhvr>
                                        <p:cTn id="288" dur="1" fill="hold">
                                          <p:stCondLst>
                                            <p:cond delay="0"/>
                                          </p:stCondLst>
                                        </p:cTn>
                                        <p:tgtEl>
                                          <p:spTgt spid="504"/>
                                        </p:tgtEl>
                                        <p:attrNameLst>
                                          <p:attrName>style.visibility</p:attrName>
                                        </p:attrNameLst>
                                      </p:cBhvr>
                                      <p:to>
                                        <p:strVal val="visible"/>
                                      </p:to>
                                    </p:set>
                                  </p:childTnLst>
                                </p:cTn>
                              </p:par>
                              <p:par>
                                <p:cTn id="289" presetID="1" presetClass="entr" presetSubtype="0" fill="hold" grpId="0" nodeType="withEffect">
                                  <p:stCondLst>
                                    <p:cond delay="0"/>
                                  </p:stCondLst>
                                  <p:childTnLst>
                                    <p:set>
                                      <p:cBhvr>
                                        <p:cTn id="290" dur="1" fill="hold">
                                          <p:stCondLst>
                                            <p:cond delay="0"/>
                                          </p:stCondLst>
                                        </p:cTn>
                                        <p:tgtEl>
                                          <p:spTgt spid="280"/>
                                        </p:tgtEl>
                                        <p:attrNameLst>
                                          <p:attrName>style.visibility</p:attrName>
                                        </p:attrNameLst>
                                      </p:cBhvr>
                                      <p:to>
                                        <p:strVal val="visible"/>
                                      </p:to>
                                    </p:set>
                                  </p:childTnLst>
                                </p:cTn>
                              </p:par>
                              <p:par>
                                <p:cTn id="291" presetID="1" presetClass="entr" presetSubtype="0" fill="hold" nodeType="withEffect">
                                  <p:stCondLst>
                                    <p:cond delay="0"/>
                                  </p:stCondLst>
                                  <p:childTnLst>
                                    <p:set>
                                      <p:cBhvr>
                                        <p:cTn id="292" dur="1" fill="hold">
                                          <p:stCondLst>
                                            <p:cond delay="0"/>
                                          </p:stCondLst>
                                        </p:cTn>
                                        <p:tgtEl>
                                          <p:spTgt spid="514"/>
                                        </p:tgtEl>
                                        <p:attrNameLst>
                                          <p:attrName>style.visibility</p:attrName>
                                        </p:attrNameLst>
                                      </p:cBhvr>
                                      <p:to>
                                        <p:strVal val="visible"/>
                                      </p:to>
                                    </p:set>
                                  </p:childTnLst>
                                </p:cTn>
                              </p:par>
                              <p:par>
                                <p:cTn id="293" presetID="1" presetClass="entr" presetSubtype="0" fill="hold" nodeType="withEffect">
                                  <p:stCondLst>
                                    <p:cond delay="0"/>
                                  </p:stCondLst>
                                  <p:childTnLst>
                                    <p:set>
                                      <p:cBhvr>
                                        <p:cTn id="294" dur="1" fill="hold">
                                          <p:stCondLst>
                                            <p:cond delay="0"/>
                                          </p:stCondLst>
                                        </p:cTn>
                                        <p:tgtEl>
                                          <p:spTgt spid="26"/>
                                        </p:tgtEl>
                                        <p:attrNameLst>
                                          <p:attrName>style.visibility</p:attrName>
                                        </p:attrNameLst>
                                      </p:cBhvr>
                                      <p:to>
                                        <p:strVal val="visible"/>
                                      </p:to>
                                    </p:set>
                                  </p:childTnLst>
                                </p:cTn>
                              </p:par>
                              <p:par>
                                <p:cTn id="295" presetID="1" presetClass="entr" presetSubtype="0" fill="hold" grpId="0" nodeType="withEffect">
                                  <p:stCondLst>
                                    <p:cond delay="0"/>
                                  </p:stCondLst>
                                  <p:childTnLst>
                                    <p:set>
                                      <p:cBhvr>
                                        <p:cTn id="296" dur="1" fill="hold">
                                          <p:stCondLst>
                                            <p:cond delay="0"/>
                                          </p:stCondLst>
                                        </p:cTn>
                                        <p:tgtEl>
                                          <p:spTgt spid="507"/>
                                        </p:tgtEl>
                                        <p:attrNameLst>
                                          <p:attrName>style.visibility</p:attrName>
                                        </p:attrNameLst>
                                      </p:cBhvr>
                                      <p:to>
                                        <p:strVal val="visible"/>
                                      </p:to>
                                    </p:set>
                                  </p:childTnLst>
                                </p:cTn>
                              </p:par>
                              <p:par>
                                <p:cTn id="297" presetID="1" presetClass="entr" presetSubtype="0" fill="hold" grpId="0" nodeType="withEffect">
                                  <p:stCondLst>
                                    <p:cond delay="0"/>
                                  </p:stCondLst>
                                  <p:childTnLst>
                                    <p:set>
                                      <p:cBhvr>
                                        <p:cTn id="298" dur="1" fill="hold">
                                          <p:stCondLst>
                                            <p:cond delay="0"/>
                                          </p:stCondLst>
                                        </p:cTn>
                                        <p:tgtEl>
                                          <p:spTgt spid="591"/>
                                        </p:tgtEl>
                                        <p:attrNameLst>
                                          <p:attrName>style.visibility</p:attrName>
                                        </p:attrNameLst>
                                      </p:cBhvr>
                                      <p:to>
                                        <p:strVal val="visible"/>
                                      </p:to>
                                    </p:set>
                                  </p:childTnLst>
                                </p:cTn>
                              </p:par>
                            </p:childTnLst>
                          </p:cTn>
                        </p:par>
                      </p:childTnLst>
                    </p:cTn>
                  </p:par>
                  <p:par>
                    <p:cTn id="299" fill="hold">
                      <p:stCondLst>
                        <p:cond delay="indefinite"/>
                      </p:stCondLst>
                      <p:childTnLst>
                        <p:par>
                          <p:cTn id="300" fill="hold">
                            <p:stCondLst>
                              <p:cond delay="0"/>
                            </p:stCondLst>
                            <p:childTnLst>
                              <p:par>
                                <p:cTn id="301" presetID="1" presetClass="entr" presetSubtype="0" fill="hold" nodeType="clickEffect">
                                  <p:stCondLst>
                                    <p:cond delay="0"/>
                                  </p:stCondLst>
                                  <p:childTnLst>
                                    <p:set>
                                      <p:cBhvr>
                                        <p:cTn id="302" dur="1" fill="hold">
                                          <p:stCondLst>
                                            <p:cond delay="0"/>
                                          </p:stCondLst>
                                        </p:cTn>
                                        <p:tgtEl>
                                          <p:spTgt spid="63"/>
                                        </p:tgtEl>
                                        <p:attrNameLst>
                                          <p:attrName>style.visibility</p:attrName>
                                        </p:attrNameLst>
                                      </p:cBhvr>
                                      <p:to>
                                        <p:strVal val="visible"/>
                                      </p:to>
                                    </p:set>
                                  </p:childTnLst>
                                </p:cTn>
                              </p:par>
                              <p:par>
                                <p:cTn id="303" presetID="1" presetClass="entr" presetSubtype="0" fill="hold" nodeType="withEffect">
                                  <p:stCondLst>
                                    <p:cond delay="0"/>
                                  </p:stCondLst>
                                  <p:childTnLst>
                                    <p:set>
                                      <p:cBhvr>
                                        <p:cTn id="304" dur="1" fill="hold">
                                          <p:stCondLst>
                                            <p:cond delay="0"/>
                                          </p:stCondLst>
                                        </p:cTn>
                                        <p:tgtEl>
                                          <p:spTgt spid="234"/>
                                        </p:tgtEl>
                                        <p:attrNameLst>
                                          <p:attrName>style.visibility</p:attrName>
                                        </p:attrNameLst>
                                      </p:cBhvr>
                                      <p:to>
                                        <p:strVal val="visible"/>
                                      </p:to>
                                    </p:set>
                                  </p:childTnLst>
                                </p:cTn>
                              </p:par>
                              <p:par>
                                <p:cTn id="305" presetID="1" presetClass="entr" presetSubtype="0" fill="hold" grpId="0" nodeType="withEffect">
                                  <p:stCondLst>
                                    <p:cond delay="0"/>
                                  </p:stCondLst>
                                  <p:childTnLst>
                                    <p:set>
                                      <p:cBhvr>
                                        <p:cTn id="306" dur="1" fill="hold">
                                          <p:stCondLst>
                                            <p:cond delay="0"/>
                                          </p:stCondLst>
                                        </p:cTn>
                                        <p:tgtEl>
                                          <p:spTgt spid="202"/>
                                        </p:tgtEl>
                                        <p:attrNameLst>
                                          <p:attrName>style.visibility</p:attrName>
                                        </p:attrNameLst>
                                      </p:cBhvr>
                                      <p:to>
                                        <p:strVal val="visible"/>
                                      </p:to>
                                    </p:set>
                                  </p:childTnLst>
                                </p:cTn>
                              </p:par>
                              <p:par>
                                <p:cTn id="307" presetID="1" presetClass="entr" presetSubtype="0" fill="hold" grpId="0" nodeType="withEffect">
                                  <p:stCondLst>
                                    <p:cond delay="0"/>
                                  </p:stCondLst>
                                  <p:childTnLst>
                                    <p:set>
                                      <p:cBhvr>
                                        <p:cTn id="308" dur="1" fill="hold">
                                          <p:stCondLst>
                                            <p:cond delay="0"/>
                                          </p:stCondLst>
                                        </p:cTn>
                                        <p:tgtEl>
                                          <p:spTgt spid="297"/>
                                        </p:tgtEl>
                                        <p:attrNameLst>
                                          <p:attrName>style.visibility</p:attrName>
                                        </p:attrNameLst>
                                      </p:cBhvr>
                                      <p:to>
                                        <p:strVal val="visible"/>
                                      </p:to>
                                    </p:set>
                                  </p:childTnLst>
                                </p:cTn>
                              </p:par>
                              <p:par>
                                <p:cTn id="309" presetID="1" presetClass="entr" presetSubtype="0" fill="hold" grpId="0" nodeType="withEffect">
                                  <p:stCondLst>
                                    <p:cond delay="0"/>
                                  </p:stCondLst>
                                  <p:childTnLst>
                                    <p:set>
                                      <p:cBhvr>
                                        <p:cTn id="310" dur="1" fill="hold">
                                          <p:stCondLst>
                                            <p:cond delay="0"/>
                                          </p:stCondLst>
                                        </p:cTn>
                                        <p:tgtEl>
                                          <p:spTgt spid="298"/>
                                        </p:tgtEl>
                                        <p:attrNameLst>
                                          <p:attrName>style.visibility</p:attrName>
                                        </p:attrNameLst>
                                      </p:cBhvr>
                                      <p:to>
                                        <p:strVal val="visible"/>
                                      </p:to>
                                    </p:set>
                                  </p:childTnLst>
                                </p:cTn>
                              </p:par>
                              <p:par>
                                <p:cTn id="311" presetID="1" presetClass="entr" presetSubtype="0" fill="hold" grpId="0" nodeType="withEffect">
                                  <p:stCondLst>
                                    <p:cond delay="0"/>
                                  </p:stCondLst>
                                  <p:childTnLst>
                                    <p:set>
                                      <p:cBhvr>
                                        <p:cTn id="312" dur="1" fill="hold">
                                          <p:stCondLst>
                                            <p:cond delay="0"/>
                                          </p:stCondLst>
                                        </p:cTn>
                                        <p:tgtEl>
                                          <p:spTgt spid="299"/>
                                        </p:tgtEl>
                                        <p:attrNameLst>
                                          <p:attrName>style.visibility</p:attrName>
                                        </p:attrNameLst>
                                      </p:cBhvr>
                                      <p:to>
                                        <p:strVal val="visible"/>
                                      </p:to>
                                    </p:set>
                                  </p:childTnLst>
                                </p:cTn>
                              </p:par>
                              <p:par>
                                <p:cTn id="313" presetID="1" presetClass="entr" presetSubtype="0" fill="hold" grpId="0" nodeType="withEffect">
                                  <p:stCondLst>
                                    <p:cond delay="0"/>
                                  </p:stCondLst>
                                  <p:childTnLst>
                                    <p:set>
                                      <p:cBhvr>
                                        <p:cTn id="314" dur="1" fill="hold">
                                          <p:stCondLst>
                                            <p:cond delay="0"/>
                                          </p:stCondLst>
                                        </p:cTn>
                                        <p:tgtEl>
                                          <p:spTgt spid="300"/>
                                        </p:tgtEl>
                                        <p:attrNameLst>
                                          <p:attrName>style.visibility</p:attrName>
                                        </p:attrNameLst>
                                      </p:cBhvr>
                                      <p:to>
                                        <p:strVal val="visible"/>
                                      </p:to>
                                    </p:set>
                                  </p:childTnLst>
                                </p:cTn>
                              </p:par>
                              <p:par>
                                <p:cTn id="315" presetID="1" presetClass="entr" presetSubtype="0" fill="hold" grpId="0" nodeType="withEffect">
                                  <p:stCondLst>
                                    <p:cond delay="0"/>
                                  </p:stCondLst>
                                  <p:childTnLst>
                                    <p:set>
                                      <p:cBhvr>
                                        <p:cTn id="316" dur="1" fill="hold">
                                          <p:stCondLst>
                                            <p:cond delay="0"/>
                                          </p:stCondLst>
                                        </p:cTn>
                                        <p:tgtEl>
                                          <p:spTgt spid="304"/>
                                        </p:tgtEl>
                                        <p:attrNameLst>
                                          <p:attrName>style.visibility</p:attrName>
                                        </p:attrNameLst>
                                      </p:cBhvr>
                                      <p:to>
                                        <p:strVal val="visible"/>
                                      </p:to>
                                    </p:set>
                                  </p:childTnLst>
                                </p:cTn>
                              </p:par>
                              <p:par>
                                <p:cTn id="317" presetID="1" presetClass="entr" presetSubtype="0" fill="hold" grpId="0" nodeType="withEffect">
                                  <p:stCondLst>
                                    <p:cond delay="0"/>
                                  </p:stCondLst>
                                  <p:childTnLst>
                                    <p:set>
                                      <p:cBhvr>
                                        <p:cTn id="318" dur="1" fill="hold">
                                          <p:stCondLst>
                                            <p:cond delay="0"/>
                                          </p:stCondLst>
                                        </p:cTn>
                                        <p:tgtEl>
                                          <p:spTgt spid="305"/>
                                        </p:tgtEl>
                                        <p:attrNameLst>
                                          <p:attrName>style.visibility</p:attrName>
                                        </p:attrNameLst>
                                      </p:cBhvr>
                                      <p:to>
                                        <p:strVal val="visible"/>
                                      </p:to>
                                    </p:set>
                                  </p:childTnLst>
                                </p:cTn>
                              </p:par>
                              <p:par>
                                <p:cTn id="319" presetID="1" presetClass="entr" presetSubtype="0" fill="hold" grpId="0" nodeType="withEffect">
                                  <p:stCondLst>
                                    <p:cond delay="0"/>
                                  </p:stCondLst>
                                  <p:childTnLst>
                                    <p:set>
                                      <p:cBhvr>
                                        <p:cTn id="320" dur="1" fill="hold">
                                          <p:stCondLst>
                                            <p:cond delay="0"/>
                                          </p:stCondLst>
                                        </p:cTn>
                                        <p:tgtEl>
                                          <p:spTgt spid="309"/>
                                        </p:tgtEl>
                                        <p:attrNameLst>
                                          <p:attrName>style.visibility</p:attrName>
                                        </p:attrNameLst>
                                      </p:cBhvr>
                                      <p:to>
                                        <p:strVal val="visible"/>
                                      </p:to>
                                    </p:set>
                                  </p:childTnLst>
                                </p:cTn>
                              </p:par>
                              <p:par>
                                <p:cTn id="321" presetID="1" presetClass="entr" presetSubtype="0" fill="hold" grpId="0" nodeType="withEffect">
                                  <p:stCondLst>
                                    <p:cond delay="0"/>
                                  </p:stCondLst>
                                  <p:childTnLst>
                                    <p:set>
                                      <p:cBhvr>
                                        <p:cTn id="322" dur="1" fill="hold">
                                          <p:stCondLst>
                                            <p:cond delay="0"/>
                                          </p:stCondLst>
                                        </p:cTn>
                                        <p:tgtEl>
                                          <p:spTgt spid="312"/>
                                        </p:tgtEl>
                                        <p:attrNameLst>
                                          <p:attrName>style.visibility</p:attrName>
                                        </p:attrNameLst>
                                      </p:cBhvr>
                                      <p:to>
                                        <p:strVal val="visible"/>
                                      </p:to>
                                    </p:set>
                                  </p:childTnLst>
                                </p:cTn>
                              </p:par>
                              <p:par>
                                <p:cTn id="323" presetID="1" presetClass="entr" presetSubtype="0" fill="hold" grpId="0" nodeType="withEffect">
                                  <p:stCondLst>
                                    <p:cond delay="0"/>
                                  </p:stCondLst>
                                  <p:childTnLst>
                                    <p:set>
                                      <p:cBhvr>
                                        <p:cTn id="324" dur="1" fill="hold">
                                          <p:stCondLst>
                                            <p:cond delay="0"/>
                                          </p:stCondLst>
                                        </p:cTn>
                                        <p:tgtEl>
                                          <p:spTgt spid="313"/>
                                        </p:tgtEl>
                                        <p:attrNameLst>
                                          <p:attrName>style.visibility</p:attrName>
                                        </p:attrNameLst>
                                      </p:cBhvr>
                                      <p:to>
                                        <p:strVal val="visible"/>
                                      </p:to>
                                    </p:set>
                                  </p:childTnLst>
                                </p:cTn>
                              </p:par>
                              <p:par>
                                <p:cTn id="325" presetID="1" presetClass="entr" presetSubtype="0" fill="hold" nodeType="withEffect">
                                  <p:stCondLst>
                                    <p:cond delay="0"/>
                                  </p:stCondLst>
                                  <p:childTnLst>
                                    <p:set>
                                      <p:cBhvr>
                                        <p:cTn id="326" dur="1" fill="hold">
                                          <p:stCondLst>
                                            <p:cond delay="0"/>
                                          </p:stCondLst>
                                        </p:cTn>
                                        <p:tgtEl>
                                          <p:spTgt spid="318"/>
                                        </p:tgtEl>
                                        <p:attrNameLst>
                                          <p:attrName>style.visibility</p:attrName>
                                        </p:attrNameLst>
                                      </p:cBhvr>
                                      <p:to>
                                        <p:strVal val="visible"/>
                                      </p:to>
                                    </p:set>
                                  </p:childTnLst>
                                </p:cTn>
                              </p:par>
                              <p:par>
                                <p:cTn id="327" presetID="1" presetClass="entr" presetSubtype="0" fill="hold" grpId="0" nodeType="withEffect">
                                  <p:stCondLst>
                                    <p:cond delay="0"/>
                                  </p:stCondLst>
                                  <p:childTnLst>
                                    <p:set>
                                      <p:cBhvr>
                                        <p:cTn id="328" dur="1" fill="hold">
                                          <p:stCondLst>
                                            <p:cond delay="0"/>
                                          </p:stCondLst>
                                        </p:cTn>
                                        <p:tgtEl>
                                          <p:spTgt spid="330"/>
                                        </p:tgtEl>
                                        <p:attrNameLst>
                                          <p:attrName>style.visibility</p:attrName>
                                        </p:attrNameLst>
                                      </p:cBhvr>
                                      <p:to>
                                        <p:strVal val="visible"/>
                                      </p:to>
                                    </p:set>
                                  </p:childTnLst>
                                </p:cTn>
                              </p:par>
                              <p:par>
                                <p:cTn id="329" presetID="1" presetClass="entr" presetSubtype="0" fill="hold" nodeType="withEffect">
                                  <p:stCondLst>
                                    <p:cond delay="0"/>
                                  </p:stCondLst>
                                  <p:childTnLst>
                                    <p:set>
                                      <p:cBhvr>
                                        <p:cTn id="330" dur="1" fill="hold">
                                          <p:stCondLst>
                                            <p:cond delay="0"/>
                                          </p:stCondLst>
                                        </p:cTn>
                                        <p:tgtEl>
                                          <p:spTgt spid="60"/>
                                        </p:tgtEl>
                                        <p:attrNameLst>
                                          <p:attrName>style.visibility</p:attrName>
                                        </p:attrNameLst>
                                      </p:cBhvr>
                                      <p:to>
                                        <p:strVal val="visible"/>
                                      </p:to>
                                    </p:set>
                                  </p:childTnLst>
                                </p:cTn>
                              </p:par>
                              <p:par>
                                <p:cTn id="331" presetID="1" presetClass="entr" presetSubtype="0" fill="hold" nodeType="withEffect">
                                  <p:stCondLst>
                                    <p:cond delay="0"/>
                                  </p:stCondLst>
                                  <p:childTnLst>
                                    <p:set>
                                      <p:cBhvr>
                                        <p:cTn id="332" dur="1" fill="hold">
                                          <p:stCondLst>
                                            <p:cond delay="0"/>
                                          </p:stCondLst>
                                        </p:cTn>
                                        <p:tgtEl>
                                          <p:spTgt spid="66"/>
                                        </p:tgtEl>
                                        <p:attrNameLst>
                                          <p:attrName>style.visibility</p:attrName>
                                        </p:attrNameLst>
                                      </p:cBhvr>
                                      <p:to>
                                        <p:strVal val="visible"/>
                                      </p:to>
                                    </p:set>
                                  </p:childTnLst>
                                </p:cTn>
                              </p:par>
                              <p:par>
                                <p:cTn id="333" presetID="1" presetClass="entr" presetSubtype="0" fill="hold" nodeType="withEffect">
                                  <p:stCondLst>
                                    <p:cond delay="0"/>
                                  </p:stCondLst>
                                  <p:childTnLst>
                                    <p:set>
                                      <p:cBhvr>
                                        <p:cTn id="334" dur="1" fill="hold">
                                          <p:stCondLst>
                                            <p:cond delay="0"/>
                                          </p:stCondLst>
                                        </p:cTn>
                                        <p:tgtEl>
                                          <p:spTgt spid="87"/>
                                        </p:tgtEl>
                                        <p:attrNameLst>
                                          <p:attrName>style.visibility</p:attrName>
                                        </p:attrNameLst>
                                      </p:cBhvr>
                                      <p:to>
                                        <p:strVal val="visible"/>
                                      </p:to>
                                    </p:set>
                                  </p:childTnLst>
                                </p:cTn>
                              </p:par>
                              <p:par>
                                <p:cTn id="335" presetID="1" presetClass="entr" presetSubtype="0" fill="hold" grpId="0" nodeType="withEffect">
                                  <p:stCondLst>
                                    <p:cond delay="0"/>
                                  </p:stCondLst>
                                  <p:childTnLst>
                                    <p:set>
                                      <p:cBhvr>
                                        <p:cTn id="336" dur="1" fill="hold">
                                          <p:stCondLst>
                                            <p:cond delay="0"/>
                                          </p:stCondLst>
                                        </p:cTn>
                                        <p:tgtEl>
                                          <p:spTgt spid="239"/>
                                        </p:tgtEl>
                                        <p:attrNameLst>
                                          <p:attrName>style.visibility</p:attrName>
                                        </p:attrNameLst>
                                      </p:cBhvr>
                                      <p:to>
                                        <p:strVal val="visible"/>
                                      </p:to>
                                    </p:set>
                                  </p:childTnLst>
                                </p:cTn>
                              </p:par>
                              <p:par>
                                <p:cTn id="337" presetID="1" presetClass="entr" presetSubtype="0" fill="hold" grpId="0" nodeType="withEffect">
                                  <p:stCondLst>
                                    <p:cond delay="0"/>
                                  </p:stCondLst>
                                  <p:childTnLst>
                                    <p:set>
                                      <p:cBhvr>
                                        <p:cTn id="338" dur="1" fill="hold">
                                          <p:stCondLst>
                                            <p:cond delay="0"/>
                                          </p:stCondLst>
                                        </p:cTn>
                                        <p:tgtEl>
                                          <p:spTgt spid="301"/>
                                        </p:tgtEl>
                                        <p:attrNameLst>
                                          <p:attrName>style.visibility</p:attrName>
                                        </p:attrNameLst>
                                      </p:cBhvr>
                                      <p:to>
                                        <p:strVal val="visible"/>
                                      </p:to>
                                    </p:set>
                                  </p:childTnLst>
                                </p:cTn>
                              </p:par>
                              <p:par>
                                <p:cTn id="339" presetID="1" presetClass="entr" presetSubtype="0" fill="hold" grpId="0" nodeType="withEffect">
                                  <p:stCondLst>
                                    <p:cond delay="0"/>
                                  </p:stCondLst>
                                  <p:childTnLst>
                                    <p:set>
                                      <p:cBhvr>
                                        <p:cTn id="340" dur="1" fill="hold">
                                          <p:stCondLst>
                                            <p:cond delay="0"/>
                                          </p:stCondLst>
                                        </p:cTn>
                                        <p:tgtEl>
                                          <p:spTgt spid="23"/>
                                        </p:tgtEl>
                                        <p:attrNameLst>
                                          <p:attrName>style.visibility</p:attrName>
                                        </p:attrNameLst>
                                      </p:cBhvr>
                                      <p:to>
                                        <p:strVal val="visible"/>
                                      </p:to>
                                    </p:set>
                                  </p:childTnLst>
                                </p:cTn>
                              </p:par>
                              <p:par>
                                <p:cTn id="341" presetID="1" presetClass="entr" presetSubtype="0" fill="hold" nodeType="withEffect">
                                  <p:stCondLst>
                                    <p:cond delay="0"/>
                                  </p:stCondLst>
                                  <p:childTnLst>
                                    <p:set>
                                      <p:cBhvr>
                                        <p:cTn id="342" dur="1" fill="hold">
                                          <p:stCondLst>
                                            <p:cond delay="0"/>
                                          </p:stCondLst>
                                        </p:cTn>
                                        <p:tgtEl>
                                          <p:spTgt spid="49"/>
                                        </p:tgtEl>
                                        <p:attrNameLst>
                                          <p:attrName>style.visibility</p:attrName>
                                        </p:attrNameLst>
                                      </p:cBhvr>
                                      <p:to>
                                        <p:strVal val="visible"/>
                                      </p:to>
                                    </p:set>
                                  </p:childTnLst>
                                </p:cTn>
                              </p:par>
                              <p:par>
                                <p:cTn id="343" presetID="1" presetClass="entr" presetSubtype="0" fill="hold" nodeType="withEffect">
                                  <p:stCondLst>
                                    <p:cond delay="0"/>
                                  </p:stCondLst>
                                  <p:childTnLst>
                                    <p:set>
                                      <p:cBhvr>
                                        <p:cTn id="344" dur="1" fill="hold">
                                          <p:stCondLst>
                                            <p:cond delay="0"/>
                                          </p:stCondLst>
                                        </p:cTn>
                                        <p:tgtEl>
                                          <p:spTgt spid="489"/>
                                        </p:tgtEl>
                                        <p:attrNameLst>
                                          <p:attrName>style.visibility</p:attrName>
                                        </p:attrNameLst>
                                      </p:cBhvr>
                                      <p:to>
                                        <p:strVal val="visible"/>
                                      </p:to>
                                    </p:set>
                                  </p:childTnLst>
                                </p:cTn>
                              </p:par>
                              <p:par>
                                <p:cTn id="345" presetID="1" presetClass="entr" presetSubtype="0" fill="hold" grpId="0" nodeType="withEffect">
                                  <p:stCondLst>
                                    <p:cond delay="0"/>
                                  </p:stCondLst>
                                  <p:childTnLst>
                                    <p:set>
                                      <p:cBhvr>
                                        <p:cTn id="346" dur="1" fill="hold">
                                          <p:stCondLst>
                                            <p:cond delay="0"/>
                                          </p:stCondLst>
                                        </p:cTn>
                                        <p:tgtEl>
                                          <p:spTgt spid="526"/>
                                        </p:tgtEl>
                                        <p:attrNameLst>
                                          <p:attrName>style.visibility</p:attrName>
                                        </p:attrNameLst>
                                      </p:cBhvr>
                                      <p:to>
                                        <p:strVal val="visible"/>
                                      </p:to>
                                    </p:set>
                                  </p:childTnLst>
                                </p:cTn>
                              </p:par>
                              <p:par>
                                <p:cTn id="347" presetID="1" presetClass="entr" presetSubtype="0" fill="hold" nodeType="withEffect">
                                  <p:stCondLst>
                                    <p:cond delay="0"/>
                                  </p:stCondLst>
                                  <p:childTnLst>
                                    <p:set>
                                      <p:cBhvr>
                                        <p:cTn id="348" dur="1" fill="hold">
                                          <p:stCondLst>
                                            <p:cond delay="0"/>
                                          </p:stCondLst>
                                        </p:cTn>
                                        <p:tgtEl>
                                          <p:spTgt spid="529"/>
                                        </p:tgtEl>
                                        <p:attrNameLst>
                                          <p:attrName>style.visibility</p:attrName>
                                        </p:attrNameLst>
                                      </p:cBhvr>
                                      <p:to>
                                        <p:strVal val="visible"/>
                                      </p:to>
                                    </p:set>
                                  </p:childTnLst>
                                </p:cTn>
                              </p:par>
                              <p:par>
                                <p:cTn id="349" presetID="1" presetClass="entr" presetSubtype="0" fill="hold" nodeType="withEffect">
                                  <p:stCondLst>
                                    <p:cond delay="0"/>
                                  </p:stCondLst>
                                  <p:childTnLst>
                                    <p:set>
                                      <p:cBhvr>
                                        <p:cTn id="350" dur="1" fill="hold">
                                          <p:stCondLst>
                                            <p:cond delay="0"/>
                                          </p:stCondLst>
                                        </p:cTn>
                                        <p:tgtEl>
                                          <p:spTgt spid="532"/>
                                        </p:tgtEl>
                                        <p:attrNameLst>
                                          <p:attrName>style.visibility</p:attrName>
                                        </p:attrNameLst>
                                      </p:cBhvr>
                                      <p:to>
                                        <p:strVal val="visible"/>
                                      </p:to>
                                    </p:set>
                                  </p:childTnLst>
                                </p:cTn>
                              </p:par>
                              <p:par>
                                <p:cTn id="351" presetID="1" presetClass="entr" presetSubtype="0" fill="hold" nodeType="withEffect">
                                  <p:stCondLst>
                                    <p:cond delay="0"/>
                                  </p:stCondLst>
                                  <p:childTnLst>
                                    <p:set>
                                      <p:cBhvr>
                                        <p:cTn id="352" dur="1" fill="hold">
                                          <p:stCondLst>
                                            <p:cond delay="0"/>
                                          </p:stCondLst>
                                        </p:cTn>
                                        <p:tgtEl>
                                          <p:spTgt spid="43"/>
                                        </p:tgtEl>
                                        <p:attrNameLst>
                                          <p:attrName>style.visibility</p:attrName>
                                        </p:attrNameLst>
                                      </p:cBhvr>
                                      <p:to>
                                        <p:strVal val="visible"/>
                                      </p:to>
                                    </p:set>
                                  </p:childTnLst>
                                </p:cTn>
                              </p:par>
                              <p:par>
                                <p:cTn id="353" presetID="1" presetClass="entr" presetSubtype="0" fill="hold" nodeType="withEffect">
                                  <p:stCondLst>
                                    <p:cond delay="0"/>
                                  </p:stCondLst>
                                  <p:childTnLst>
                                    <p:set>
                                      <p:cBhvr>
                                        <p:cTn id="354" dur="1" fill="hold">
                                          <p:stCondLst>
                                            <p:cond delay="0"/>
                                          </p:stCondLst>
                                        </p:cTn>
                                        <p:tgtEl>
                                          <p:spTgt spid="92"/>
                                        </p:tgtEl>
                                        <p:attrNameLst>
                                          <p:attrName>style.visibility</p:attrName>
                                        </p:attrNameLst>
                                      </p:cBhvr>
                                      <p:to>
                                        <p:strVal val="visible"/>
                                      </p:to>
                                    </p:set>
                                  </p:childTnLst>
                                </p:cTn>
                              </p:par>
                              <p:par>
                                <p:cTn id="355" presetID="1" presetClass="entr" presetSubtype="0" fill="hold" nodeType="withEffect">
                                  <p:stCondLst>
                                    <p:cond delay="0"/>
                                  </p:stCondLst>
                                  <p:childTnLst>
                                    <p:set>
                                      <p:cBhvr>
                                        <p:cTn id="356" dur="1" fill="hold">
                                          <p:stCondLst>
                                            <p:cond delay="0"/>
                                          </p:stCondLst>
                                        </p:cTn>
                                        <p:tgtEl>
                                          <p:spTgt spid="222"/>
                                        </p:tgtEl>
                                        <p:attrNameLst>
                                          <p:attrName>style.visibility</p:attrName>
                                        </p:attrNameLst>
                                      </p:cBhvr>
                                      <p:to>
                                        <p:strVal val="visible"/>
                                      </p:to>
                                    </p:set>
                                  </p:childTnLst>
                                </p:cTn>
                              </p:par>
                              <p:par>
                                <p:cTn id="357" presetID="1" presetClass="entr" presetSubtype="0" fill="hold" nodeType="withEffect">
                                  <p:stCondLst>
                                    <p:cond delay="0"/>
                                  </p:stCondLst>
                                  <p:childTnLst>
                                    <p:set>
                                      <p:cBhvr>
                                        <p:cTn id="358" dur="1" fill="hold">
                                          <p:stCondLst>
                                            <p:cond delay="0"/>
                                          </p:stCondLst>
                                        </p:cTn>
                                        <p:tgtEl>
                                          <p:spTgt spid="84"/>
                                        </p:tgtEl>
                                        <p:attrNameLst>
                                          <p:attrName>style.visibility</p:attrName>
                                        </p:attrNameLst>
                                      </p:cBhvr>
                                      <p:to>
                                        <p:strVal val="visible"/>
                                      </p:to>
                                    </p:set>
                                  </p:childTnLst>
                                </p:cTn>
                              </p:par>
                            </p:childTnLst>
                          </p:cTn>
                        </p:par>
                      </p:childTnLst>
                    </p:cTn>
                  </p:par>
                  <p:par>
                    <p:cTn id="359" fill="hold">
                      <p:stCondLst>
                        <p:cond delay="indefinite"/>
                      </p:stCondLst>
                      <p:childTnLst>
                        <p:par>
                          <p:cTn id="360" fill="hold">
                            <p:stCondLst>
                              <p:cond delay="0"/>
                            </p:stCondLst>
                            <p:childTnLst>
                              <p:par>
                                <p:cTn id="361" presetID="1" presetClass="entr" presetSubtype="0" fill="hold" grpId="0" nodeType="clickEffect">
                                  <p:stCondLst>
                                    <p:cond delay="0"/>
                                  </p:stCondLst>
                                  <p:childTnLst>
                                    <p:set>
                                      <p:cBhvr>
                                        <p:cTn id="362" dur="1" fill="hold">
                                          <p:stCondLst>
                                            <p:cond delay="0"/>
                                          </p:stCondLst>
                                        </p:cTn>
                                        <p:tgtEl>
                                          <p:spTgt spid="223"/>
                                        </p:tgtEl>
                                        <p:attrNameLst>
                                          <p:attrName>style.visibility</p:attrName>
                                        </p:attrNameLst>
                                      </p:cBhvr>
                                      <p:to>
                                        <p:strVal val="visible"/>
                                      </p:to>
                                    </p:set>
                                  </p:childTnLst>
                                </p:cTn>
                              </p:par>
                              <p:par>
                                <p:cTn id="363" presetID="1" presetClass="entr" presetSubtype="0" fill="hold" nodeType="withEffect">
                                  <p:stCondLst>
                                    <p:cond delay="0"/>
                                  </p:stCondLst>
                                  <p:childTnLst>
                                    <p:set>
                                      <p:cBhvr>
                                        <p:cTn id="364" dur="1" fill="hold">
                                          <p:stCondLst>
                                            <p:cond delay="0"/>
                                          </p:stCondLst>
                                        </p:cTn>
                                        <p:tgtEl>
                                          <p:spTgt spid="17"/>
                                        </p:tgtEl>
                                        <p:attrNameLst>
                                          <p:attrName>style.visibility</p:attrName>
                                        </p:attrNameLst>
                                      </p:cBhvr>
                                      <p:to>
                                        <p:strVal val="visible"/>
                                      </p:to>
                                    </p:set>
                                  </p:childTnLst>
                                </p:cTn>
                              </p:par>
                              <p:par>
                                <p:cTn id="365" presetID="1" presetClass="entr" presetSubtype="0" fill="hold" nodeType="withEffect">
                                  <p:stCondLst>
                                    <p:cond delay="0"/>
                                  </p:stCondLst>
                                  <p:childTnLst>
                                    <p:set>
                                      <p:cBhvr>
                                        <p:cTn id="366" dur="1" fill="hold">
                                          <p:stCondLst>
                                            <p:cond delay="0"/>
                                          </p:stCondLst>
                                        </p:cTn>
                                        <p:tgtEl>
                                          <p:spTgt spid="315"/>
                                        </p:tgtEl>
                                        <p:attrNameLst>
                                          <p:attrName>style.visibility</p:attrName>
                                        </p:attrNameLst>
                                      </p:cBhvr>
                                      <p:to>
                                        <p:strVal val="visible"/>
                                      </p:to>
                                    </p:set>
                                  </p:childTnLst>
                                </p:cTn>
                              </p:par>
                              <p:par>
                                <p:cTn id="367" presetID="1" presetClass="entr" presetSubtype="0" fill="hold" nodeType="withEffect">
                                  <p:stCondLst>
                                    <p:cond delay="0"/>
                                  </p:stCondLst>
                                  <p:childTnLst>
                                    <p:set>
                                      <p:cBhvr>
                                        <p:cTn id="368" dur="1" fill="hold">
                                          <p:stCondLst>
                                            <p:cond delay="0"/>
                                          </p:stCondLst>
                                        </p:cTn>
                                        <p:tgtEl>
                                          <p:spTgt spid="475"/>
                                        </p:tgtEl>
                                        <p:attrNameLst>
                                          <p:attrName>style.visibility</p:attrName>
                                        </p:attrNameLst>
                                      </p:cBhvr>
                                      <p:to>
                                        <p:strVal val="visible"/>
                                      </p:to>
                                    </p:set>
                                  </p:childTnLst>
                                </p:cTn>
                              </p:par>
                              <p:par>
                                <p:cTn id="369" presetID="1" presetClass="entr" presetSubtype="0" fill="hold" nodeType="withEffect">
                                  <p:stCondLst>
                                    <p:cond delay="0"/>
                                  </p:stCondLst>
                                  <p:childTnLst>
                                    <p:set>
                                      <p:cBhvr>
                                        <p:cTn id="370" dur="1" fill="hold">
                                          <p:stCondLst>
                                            <p:cond delay="0"/>
                                          </p:stCondLst>
                                        </p:cTn>
                                        <p:tgtEl>
                                          <p:spTgt spid="484"/>
                                        </p:tgtEl>
                                        <p:attrNameLst>
                                          <p:attrName>style.visibility</p:attrName>
                                        </p:attrNameLst>
                                      </p:cBhvr>
                                      <p:to>
                                        <p:strVal val="visible"/>
                                      </p:to>
                                    </p:set>
                                  </p:childTnLst>
                                </p:cTn>
                              </p:par>
                              <p:par>
                                <p:cTn id="371" presetID="1" presetClass="entr" presetSubtype="0" fill="hold" grpId="0" nodeType="withEffect">
                                  <p:stCondLst>
                                    <p:cond delay="0"/>
                                  </p:stCondLst>
                                  <p:childTnLst>
                                    <p:set>
                                      <p:cBhvr>
                                        <p:cTn id="372" dur="1" fill="hold">
                                          <p:stCondLst>
                                            <p:cond delay="0"/>
                                          </p:stCondLst>
                                        </p:cTn>
                                        <p:tgtEl>
                                          <p:spTgt spid="235"/>
                                        </p:tgtEl>
                                        <p:attrNameLst>
                                          <p:attrName>style.visibility</p:attrName>
                                        </p:attrNameLst>
                                      </p:cBhvr>
                                      <p:to>
                                        <p:strVal val="visible"/>
                                      </p:to>
                                    </p:set>
                                  </p:childTnLst>
                                </p:cTn>
                              </p:par>
                              <p:par>
                                <p:cTn id="373" presetID="1" presetClass="entr" presetSubtype="0" fill="hold" grpId="0" nodeType="withEffect">
                                  <p:stCondLst>
                                    <p:cond delay="0"/>
                                  </p:stCondLst>
                                  <p:childTnLst>
                                    <p:set>
                                      <p:cBhvr>
                                        <p:cTn id="374" dur="1" fill="hold">
                                          <p:stCondLst>
                                            <p:cond delay="0"/>
                                          </p:stCondLst>
                                        </p:cTn>
                                        <p:tgtEl>
                                          <p:spTgt spid="538"/>
                                        </p:tgtEl>
                                        <p:attrNameLst>
                                          <p:attrName>style.visibility</p:attrName>
                                        </p:attrNameLst>
                                      </p:cBhvr>
                                      <p:to>
                                        <p:strVal val="visible"/>
                                      </p:to>
                                    </p:set>
                                  </p:childTnLst>
                                </p:cTn>
                              </p:par>
                              <p:par>
                                <p:cTn id="375" presetID="1" presetClass="entr" presetSubtype="0" fill="hold" nodeType="withEffect">
                                  <p:stCondLst>
                                    <p:cond delay="0"/>
                                  </p:stCondLst>
                                  <p:childTnLst>
                                    <p:set>
                                      <p:cBhvr>
                                        <p:cTn id="376" dur="1" fill="hold">
                                          <p:stCondLst>
                                            <p:cond delay="0"/>
                                          </p:stCondLst>
                                        </p:cTn>
                                        <p:tgtEl>
                                          <p:spTgt spid="123"/>
                                        </p:tgtEl>
                                        <p:attrNameLst>
                                          <p:attrName>style.visibility</p:attrName>
                                        </p:attrNameLst>
                                      </p:cBhvr>
                                      <p:to>
                                        <p:strVal val="visible"/>
                                      </p:to>
                                    </p:set>
                                  </p:childTnLst>
                                </p:cTn>
                              </p:par>
                            </p:childTnLst>
                          </p:cTn>
                        </p:par>
                      </p:childTnLst>
                    </p:cTn>
                  </p:par>
                  <p:par>
                    <p:cTn id="377" fill="hold">
                      <p:stCondLst>
                        <p:cond delay="indefinite"/>
                      </p:stCondLst>
                      <p:childTnLst>
                        <p:par>
                          <p:cTn id="378" fill="hold">
                            <p:stCondLst>
                              <p:cond delay="0"/>
                            </p:stCondLst>
                            <p:childTnLst>
                              <p:par>
                                <p:cTn id="379" presetID="1" presetClass="entr" presetSubtype="0" fill="hold" grpId="0" nodeType="clickEffect">
                                  <p:stCondLst>
                                    <p:cond delay="0"/>
                                  </p:stCondLst>
                                  <p:childTnLst>
                                    <p:set>
                                      <p:cBhvr>
                                        <p:cTn id="380" dur="1" fill="hold">
                                          <p:stCondLst>
                                            <p:cond delay="0"/>
                                          </p:stCondLst>
                                        </p:cTn>
                                        <p:tgtEl>
                                          <p:spTgt spid="456"/>
                                        </p:tgtEl>
                                        <p:attrNameLst>
                                          <p:attrName>style.visibility</p:attrName>
                                        </p:attrNameLst>
                                      </p:cBhvr>
                                      <p:to>
                                        <p:strVal val="visible"/>
                                      </p:to>
                                    </p:set>
                                  </p:childTnLst>
                                </p:cTn>
                              </p:par>
                              <p:par>
                                <p:cTn id="381" presetID="1" presetClass="entr" presetSubtype="0" fill="hold" grpId="0" nodeType="withEffect">
                                  <p:stCondLst>
                                    <p:cond delay="0"/>
                                  </p:stCondLst>
                                  <p:childTnLst>
                                    <p:set>
                                      <p:cBhvr>
                                        <p:cTn id="382" dur="1" fill="hold">
                                          <p:stCondLst>
                                            <p:cond delay="0"/>
                                          </p:stCondLst>
                                        </p:cTn>
                                        <p:tgtEl>
                                          <p:spTgt spid="491"/>
                                        </p:tgtEl>
                                        <p:attrNameLst>
                                          <p:attrName>style.visibility</p:attrName>
                                        </p:attrNameLst>
                                      </p:cBhvr>
                                      <p:to>
                                        <p:strVal val="visible"/>
                                      </p:to>
                                    </p:set>
                                  </p:childTnLst>
                                </p:cTn>
                              </p:par>
                              <p:par>
                                <p:cTn id="383" presetID="1" presetClass="entr" presetSubtype="0" fill="hold" grpId="0" nodeType="withEffect">
                                  <p:stCondLst>
                                    <p:cond delay="0"/>
                                  </p:stCondLst>
                                  <p:childTnLst>
                                    <p:set>
                                      <p:cBhvr>
                                        <p:cTn id="384" dur="1" fill="hold">
                                          <p:stCondLst>
                                            <p:cond delay="0"/>
                                          </p:stCondLst>
                                        </p:cTn>
                                        <p:tgtEl>
                                          <p:spTgt spid="500"/>
                                        </p:tgtEl>
                                        <p:attrNameLst>
                                          <p:attrName>style.visibility</p:attrName>
                                        </p:attrNameLst>
                                      </p:cBhvr>
                                      <p:to>
                                        <p:strVal val="visible"/>
                                      </p:to>
                                    </p:set>
                                  </p:childTnLst>
                                </p:cTn>
                              </p:par>
                              <p:par>
                                <p:cTn id="385" presetID="1" presetClass="entr" presetSubtype="0" fill="hold" grpId="0" nodeType="withEffect">
                                  <p:stCondLst>
                                    <p:cond delay="0"/>
                                  </p:stCondLst>
                                  <p:childTnLst>
                                    <p:set>
                                      <p:cBhvr>
                                        <p:cTn id="386" dur="1" fill="hold">
                                          <p:stCondLst>
                                            <p:cond delay="0"/>
                                          </p:stCondLst>
                                        </p:cTn>
                                        <p:tgtEl>
                                          <p:spTgt spid="497"/>
                                        </p:tgtEl>
                                        <p:attrNameLst>
                                          <p:attrName>style.visibility</p:attrName>
                                        </p:attrNameLst>
                                      </p:cBhvr>
                                      <p:to>
                                        <p:strVal val="visible"/>
                                      </p:to>
                                    </p:set>
                                  </p:childTnLst>
                                </p:cTn>
                              </p:par>
                              <p:par>
                                <p:cTn id="387" presetID="1" presetClass="entr" presetSubtype="0" fill="hold" grpId="0" nodeType="withEffect">
                                  <p:stCondLst>
                                    <p:cond delay="0"/>
                                  </p:stCondLst>
                                  <p:childTnLst>
                                    <p:set>
                                      <p:cBhvr>
                                        <p:cTn id="388" dur="1" fill="hold">
                                          <p:stCondLst>
                                            <p:cond delay="0"/>
                                          </p:stCondLst>
                                        </p:cTn>
                                        <p:tgtEl>
                                          <p:spTgt spid="37"/>
                                        </p:tgtEl>
                                        <p:attrNameLst>
                                          <p:attrName>style.visibility</p:attrName>
                                        </p:attrNameLst>
                                      </p:cBhvr>
                                      <p:to>
                                        <p:strVal val="visible"/>
                                      </p:to>
                                    </p:set>
                                  </p:childTnLst>
                                </p:cTn>
                              </p:par>
                              <p:par>
                                <p:cTn id="389" presetID="1" presetClass="entr" presetSubtype="0" fill="hold" grpId="0" nodeType="withEffect">
                                  <p:stCondLst>
                                    <p:cond delay="0"/>
                                  </p:stCondLst>
                                  <p:childTnLst>
                                    <p:set>
                                      <p:cBhvr>
                                        <p:cTn id="390" dur="1" fill="hold">
                                          <p:stCondLst>
                                            <p:cond delay="0"/>
                                          </p:stCondLst>
                                        </p:cTn>
                                        <p:tgtEl>
                                          <p:spTgt spid="478"/>
                                        </p:tgtEl>
                                        <p:attrNameLst>
                                          <p:attrName>style.visibility</p:attrName>
                                        </p:attrNameLst>
                                      </p:cBhvr>
                                      <p:to>
                                        <p:strVal val="visible"/>
                                      </p:to>
                                    </p:set>
                                  </p:childTnLst>
                                </p:cTn>
                              </p:par>
                              <p:par>
                                <p:cTn id="391" presetID="1" presetClass="entr" presetSubtype="0" fill="hold" grpId="0" nodeType="withEffect">
                                  <p:stCondLst>
                                    <p:cond delay="0"/>
                                  </p:stCondLst>
                                  <p:childTnLst>
                                    <p:set>
                                      <p:cBhvr>
                                        <p:cTn id="392" dur="1" fill="hold">
                                          <p:stCondLst>
                                            <p:cond delay="0"/>
                                          </p:stCondLst>
                                        </p:cTn>
                                        <p:tgtEl>
                                          <p:spTgt spid="29"/>
                                        </p:tgtEl>
                                        <p:attrNameLst>
                                          <p:attrName>style.visibility</p:attrName>
                                        </p:attrNameLst>
                                      </p:cBhvr>
                                      <p:to>
                                        <p:strVal val="visible"/>
                                      </p:to>
                                    </p:set>
                                  </p:childTnLst>
                                </p:cTn>
                              </p:par>
                              <p:par>
                                <p:cTn id="393" presetID="1" presetClass="entr" presetSubtype="0" fill="hold" grpId="0" nodeType="withEffect">
                                  <p:stCondLst>
                                    <p:cond delay="0"/>
                                  </p:stCondLst>
                                  <p:childTnLst>
                                    <p:set>
                                      <p:cBhvr>
                                        <p:cTn id="394" dur="1" fill="hold">
                                          <p:stCondLst>
                                            <p:cond delay="0"/>
                                          </p:stCondLst>
                                        </p:cTn>
                                        <p:tgtEl>
                                          <p:spTgt spid="488"/>
                                        </p:tgtEl>
                                        <p:attrNameLst>
                                          <p:attrName>style.visibility</p:attrName>
                                        </p:attrNameLst>
                                      </p:cBhvr>
                                      <p:to>
                                        <p:strVal val="visible"/>
                                      </p:to>
                                    </p:set>
                                  </p:childTnLst>
                                </p:cTn>
                              </p:par>
                              <p:par>
                                <p:cTn id="395" presetID="1" presetClass="entr" presetSubtype="0" fill="hold" grpId="0" nodeType="withEffect">
                                  <p:stCondLst>
                                    <p:cond delay="0"/>
                                  </p:stCondLst>
                                  <p:childTnLst>
                                    <p:set>
                                      <p:cBhvr>
                                        <p:cTn id="396" dur="1" fill="hold">
                                          <p:stCondLst>
                                            <p:cond delay="0"/>
                                          </p:stCondLst>
                                        </p:cTn>
                                        <p:tgtEl>
                                          <p:spTgt spid="494"/>
                                        </p:tgtEl>
                                        <p:attrNameLst>
                                          <p:attrName>style.visibility</p:attrName>
                                        </p:attrNameLst>
                                      </p:cBhvr>
                                      <p:to>
                                        <p:strVal val="visible"/>
                                      </p:to>
                                    </p:set>
                                  </p:childTnLst>
                                </p:cTn>
                              </p:par>
                              <p:par>
                                <p:cTn id="397" presetID="1" presetClass="entr" presetSubtype="0" fill="hold" grpId="0" nodeType="withEffect">
                                  <p:stCondLst>
                                    <p:cond delay="0"/>
                                  </p:stCondLst>
                                  <p:childTnLst>
                                    <p:set>
                                      <p:cBhvr>
                                        <p:cTn id="398" dur="1" fill="hold">
                                          <p:stCondLst>
                                            <p:cond delay="0"/>
                                          </p:stCondLst>
                                        </p:cTn>
                                        <p:tgtEl>
                                          <p:spTgt spid="46"/>
                                        </p:tgtEl>
                                        <p:attrNameLst>
                                          <p:attrName>style.visibility</p:attrName>
                                        </p:attrNameLst>
                                      </p:cBhvr>
                                      <p:to>
                                        <p:strVal val="visible"/>
                                      </p:to>
                                    </p:set>
                                  </p:childTnLst>
                                </p:cTn>
                              </p:par>
                              <p:par>
                                <p:cTn id="399" presetID="1" presetClass="entr" presetSubtype="0" fill="hold" grpId="0" nodeType="withEffect">
                                  <p:stCondLst>
                                    <p:cond delay="0"/>
                                  </p:stCondLst>
                                  <p:childTnLst>
                                    <p:set>
                                      <p:cBhvr>
                                        <p:cTn id="400" dur="1" fill="hold">
                                          <p:stCondLst>
                                            <p:cond delay="0"/>
                                          </p:stCondLst>
                                        </p:cTn>
                                        <p:tgtEl>
                                          <p:spTgt spid="508"/>
                                        </p:tgtEl>
                                        <p:attrNameLst>
                                          <p:attrName>style.visibility</p:attrName>
                                        </p:attrNameLst>
                                      </p:cBhvr>
                                      <p:to>
                                        <p:strVal val="visible"/>
                                      </p:to>
                                    </p:set>
                                  </p:childTnLst>
                                </p:cTn>
                              </p:par>
                              <p:par>
                                <p:cTn id="401" presetID="1" presetClass="entr" presetSubtype="0" fill="hold" grpId="0" nodeType="withEffect">
                                  <p:stCondLst>
                                    <p:cond delay="0"/>
                                  </p:stCondLst>
                                  <p:childTnLst>
                                    <p:set>
                                      <p:cBhvr>
                                        <p:cTn id="402" dur="1" fill="hold">
                                          <p:stCondLst>
                                            <p:cond delay="0"/>
                                          </p:stCondLst>
                                        </p:cTn>
                                        <p:tgtEl>
                                          <p:spTgt spid="41"/>
                                        </p:tgtEl>
                                        <p:attrNameLst>
                                          <p:attrName>style.visibility</p:attrName>
                                        </p:attrNameLst>
                                      </p:cBhvr>
                                      <p:to>
                                        <p:strVal val="visible"/>
                                      </p:to>
                                    </p:set>
                                  </p:childTnLst>
                                </p:cTn>
                              </p:par>
                              <p:par>
                                <p:cTn id="403" presetID="1" presetClass="entr" presetSubtype="0" fill="hold" grpId="0" nodeType="withEffect">
                                  <p:stCondLst>
                                    <p:cond delay="0"/>
                                  </p:stCondLst>
                                  <p:childTnLst>
                                    <p:set>
                                      <p:cBhvr>
                                        <p:cTn id="404" dur="1" fill="hold">
                                          <p:stCondLst>
                                            <p:cond delay="0"/>
                                          </p:stCondLst>
                                        </p:cTn>
                                        <p:tgtEl>
                                          <p:spTgt spid="58"/>
                                        </p:tgtEl>
                                        <p:attrNameLst>
                                          <p:attrName>style.visibility</p:attrName>
                                        </p:attrNameLst>
                                      </p:cBhvr>
                                      <p:to>
                                        <p:strVal val="visible"/>
                                      </p:to>
                                    </p:set>
                                  </p:childTnLst>
                                </p:cTn>
                              </p:par>
                              <p:par>
                                <p:cTn id="405" presetID="1" presetClass="entr" presetSubtype="0" fill="hold" grpId="0" nodeType="withEffect">
                                  <p:stCondLst>
                                    <p:cond delay="0"/>
                                  </p:stCondLst>
                                  <p:childTnLst>
                                    <p:set>
                                      <p:cBhvr>
                                        <p:cTn id="406" dur="1" fill="hold">
                                          <p:stCondLst>
                                            <p:cond delay="0"/>
                                          </p:stCondLst>
                                        </p:cTn>
                                        <p:tgtEl>
                                          <p:spTgt spid="482"/>
                                        </p:tgtEl>
                                        <p:attrNameLst>
                                          <p:attrName>style.visibility</p:attrName>
                                        </p:attrNameLst>
                                      </p:cBhvr>
                                      <p:to>
                                        <p:strVal val="visible"/>
                                      </p:to>
                                    </p:set>
                                  </p:childTnLst>
                                </p:cTn>
                              </p:par>
                              <p:par>
                                <p:cTn id="407" presetID="1" presetClass="entr" presetSubtype="0" fill="hold" grpId="0" nodeType="withEffect">
                                  <p:stCondLst>
                                    <p:cond delay="0"/>
                                  </p:stCondLst>
                                  <p:childTnLst>
                                    <p:set>
                                      <p:cBhvr>
                                        <p:cTn id="408" dur="1" fill="hold">
                                          <p:stCondLst>
                                            <p:cond delay="0"/>
                                          </p:stCondLst>
                                        </p:cTn>
                                        <p:tgtEl>
                                          <p:spTgt spid="473"/>
                                        </p:tgtEl>
                                        <p:attrNameLst>
                                          <p:attrName>style.visibility</p:attrName>
                                        </p:attrNameLst>
                                      </p:cBhvr>
                                      <p:to>
                                        <p:strVal val="visible"/>
                                      </p:to>
                                    </p:set>
                                  </p:childTnLst>
                                </p:cTn>
                              </p:par>
                              <p:par>
                                <p:cTn id="409" presetID="1" presetClass="entr" presetSubtype="0" fill="hold" grpId="0" nodeType="withEffect">
                                  <p:stCondLst>
                                    <p:cond delay="0"/>
                                  </p:stCondLst>
                                  <p:childTnLst>
                                    <p:set>
                                      <p:cBhvr>
                                        <p:cTn id="410" dur="1" fill="hold">
                                          <p:stCondLst>
                                            <p:cond delay="0"/>
                                          </p:stCondLst>
                                        </p:cTn>
                                        <p:tgtEl>
                                          <p:spTgt spid="467"/>
                                        </p:tgtEl>
                                        <p:attrNameLst>
                                          <p:attrName>style.visibility</p:attrName>
                                        </p:attrNameLst>
                                      </p:cBhvr>
                                      <p:to>
                                        <p:strVal val="visible"/>
                                      </p:to>
                                    </p:set>
                                  </p:childTnLst>
                                </p:cTn>
                              </p:par>
                              <p:par>
                                <p:cTn id="411" presetID="1" presetClass="entr" presetSubtype="0" fill="hold" grpId="0" nodeType="withEffect">
                                  <p:stCondLst>
                                    <p:cond delay="0"/>
                                  </p:stCondLst>
                                  <p:childTnLst>
                                    <p:set>
                                      <p:cBhvr>
                                        <p:cTn id="412" dur="1" fill="hold">
                                          <p:stCondLst>
                                            <p:cond delay="0"/>
                                          </p:stCondLst>
                                        </p:cTn>
                                        <p:tgtEl>
                                          <p:spTgt spid="39"/>
                                        </p:tgtEl>
                                        <p:attrNameLst>
                                          <p:attrName>style.visibility</p:attrName>
                                        </p:attrNameLst>
                                      </p:cBhvr>
                                      <p:to>
                                        <p:strVal val="visible"/>
                                      </p:to>
                                    </p:set>
                                  </p:childTnLst>
                                </p:cTn>
                              </p:par>
                            </p:childTnLst>
                          </p:cTn>
                        </p:par>
                      </p:childTnLst>
                    </p:cTn>
                  </p:par>
                  <p:par>
                    <p:cTn id="413" fill="hold">
                      <p:stCondLst>
                        <p:cond delay="indefinite"/>
                      </p:stCondLst>
                      <p:childTnLst>
                        <p:par>
                          <p:cTn id="414" fill="hold">
                            <p:stCondLst>
                              <p:cond delay="0"/>
                            </p:stCondLst>
                            <p:childTnLst>
                              <p:par>
                                <p:cTn id="415" presetID="1" presetClass="entr" presetSubtype="0" fill="hold" grpId="0" nodeType="clickEffect">
                                  <p:stCondLst>
                                    <p:cond delay="0"/>
                                  </p:stCondLst>
                                  <p:childTnLst>
                                    <p:set>
                                      <p:cBhvr>
                                        <p:cTn id="416" dur="1" fill="hold">
                                          <p:stCondLst>
                                            <p:cond delay="0"/>
                                          </p:stCondLst>
                                        </p:cTn>
                                        <p:tgtEl>
                                          <p:spTgt spid="106"/>
                                        </p:tgtEl>
                                        <p:attrNameLst>
                                          <p:attrName>style.visibility</p:attrName>
                                        </p:attrNameLst>
                                      </p:cBhvr>
                                      <p:to>
                                        <p:strVal val="visible"/>
                                      </p:to>
                                    </p:set>
                                  </p:childTnLst>
                                </p:cTn>
                              </p:par>
                              <p:par>
                                <p:cTn id="417" presetID="1" presetClass="entr" presetSubtype="0" fill="hold" grpId="0" nodeType="withEffect">
                                  <p:stCondLst>
                                    <p:cond delay="0"/>
                                  </p:stCondLst>
                                  <p:childTnLst>
                                    <p:set>
                                      <p:cBhvr>
                                        <p:cTn id="418" dur="1" fill="hold">
                                          <p:stCondLst>
                                            <p:cond delay="0"/>
                                          </p:stCondLst>
                                        </p:cTn>
                                        <p:tgtEl>
                                          <p:spTgt spid="112"/>
                                        </p:tgtEl>
                                        <p:attrNameLst>
                                          <p:attrName>style.visibility</p:attrName>
                                        </p:attrNameLst>
                                      </p:cBhvr>
                                      <p:to>
                                        <p:strVal val="visible"/>
                                      </p:to>
                                    </p:set>
                                  </p:childTnLst>
                                </p:cTn>
                              </p:par>
                              <p:par>
                                <p:cTn id="419" presetID="1" presetClass="entr" presetSubtype="0" fill="hold" grpId="0" nodeType="withEffect">
                                  <p:stCondLst>
                                    <p:cond delay="0"/>
                                  </p:stCondLst>
                                  <p:childTnLst>
                                    <p:set>
                                      <p:cBhvr>
                                        <p:cTn id="420" dur="1" fill="hold">
                                          <p:stCondLst>
                                            <p:cond delay="0"/>
                                          </p:stCondLst>
                                        </p:cTn>
                                        <p:tgtEl>
                                          <p:spTgt spid="59"/>
                                        </p:tgtEl>
                                        <p:attrNameLst>
                                          <p:attrName>style.visibility</p:attrName>
                                        </p:attrNameLst>
                                      </p:cBhvr>
                                      <p:to>
                                        <p:strVal val="visible"/>
                                      </p:to>
                                    </p:set>
                                  </p:childTnLst>
                                </p:cTn>
                              </p:par>
                              <p:par>
                                <p:cTn id="421" presetID="1" presetClass="entr" presetSubtype="0" fill="hold" grpId="0" nodeType="withEffect">
                                  <p:stCondLst>
                                    <p:cond delay="0"/>
                                  </p:stCondLst>
                                  <p:childTnLst>
                                    <p:set>
                                      <p:cBhvr>
                                        <p:cTn id="422" dur="1" fill="hold">
                                          <p:stCondLst>
                                            <p:cond delay="0"/>
                                          </p:stCondLst>
                                        </p:cTn>
                                        <p:tgtEl>
                                          <p:spTgt spid="114"/>
                                        </p:tgtEl>
                                        <p:attrNameLst>
                                          <p:attrName>style.visibility</p:attrName>
                                        </p:attrNameLst>
                                      </p:cBhvr>
                                      <p:to>
                                        <p:strVal val="visible"/>
                                      </p:to>
                                    </p:set>
                                  </p:childTnLst>
                                </p:cTn>
                              </p:par>
                              <p:par>
                                <p:cTn id="423" presetID="1" presetClass="entr" presetSubtype="0" fill="hold" grpId="0" nodeType="withEffect">
                                  <p:stCondLst>
                                    <p:cond delay="0"/>
                                  </p:stCondLst>
                                  <p:childTnLst>
                                    <p:set>
                                      <p:cBhvr>
                                        <p:cTn id="424" dur="1" fill="hold">
                                          <p:stCondLst>
                                            <p:cond delay="0"/>
                                          </p:stCondLst>
                                        </p:cTn>
                                        <p:tgtEl>
                                          <p:spTgt spid="108"/>
                                        </p:tgtEl>
                                        <p:attrNameLst>
                                          <p:attrName>style.visibility</p:attrName>
                                        </p:attrNameLst>
                                      </p:cBhvr>
                                      <p:to>
                                        <p:strVal val="visible"/>
                                      </p:to>
                                    </p:set>
                                  </p:childTnLst>
                                </p:cTn>
                              </p:par>
                              <p:par>
                                <p:cTn id="425" presetID="1" presetClass="entr" presetSubtype="0" fill="hold" grpId="0" nodeType="withEffect">
                                  <p:stCondLst>
                                    <p:cond delay="0"/>
                                  </p:stCondLst>
                                  <p:childTnLst>
                                    <p:set>
                                      <p:cBhvr>
                                        <p:cTn id="426" dur="1" fill="hold">
                                          <p:stCondLst>
                                            <p:cond delay="0"/>
                                          </p:stCondLst>
                                        </p:cTn>
                                        <p:tgtEl>
                                          <p:spTgt spid="111"/>
                                        </p:tgtEl>
                                        <p:attrNameLst>
                                          <p:attrName>style.visibility</p:attrName>
                                        </p:attrNameLst>
                                      </p:cBhvr>
                                      <p:to>
                                        <p:strVal val="visible"/>
                                      </p:to>
                                    </p:set>
                                  </p:childTnLst>
                                </p:cTn>
                              </p:par>
                              <p:par>
                                <p:cTn id="427" presetID="1" presetClass="entr" presetSubtype="0" fill="hold" grpId="0" nodeType="withEffect">
                                  <p:stCondLst>
                                    <p:cond delay="0"/>
                                  </p:stCondLst>
                                  <p:childTnLst>
                                    <p:set>
                                      <p:cBhvr>
                                        <p:cTn id="428" dur="1" fill="hold">
                                          <p:stCondLst>
                                            <p:cond delay="0"/>
                                          </p:stCondLst>
                                        </p:cTn>
                                        <p:tgtEl>
                                          <p:spTgt spid="115"/>
                                        </p:tgtEl>
                                        <p:attrNameLst>
                                          <p:attrName>style.visibility</p:attrName>
                                        </p:attrNameLst>
                                      </p:cBhvr>
                                      <p:to>
                                        <p:strVal val="visible"/>
                                      </p:to>
                                    </p:set>
                                  </p:childTnLst>
                                </p:cTn>
                              </p:par>
                              <p:par>
                                <p:cTn id="429" presetID="1" presetClass="entr" presetSubtype="0" fill="hold" grpId="0" nodeType="withEffect">
                                  <p:stCondLst>
                                    <p:cond delay="0"/>
                                  </p:stCondLst>
                                  <p:childTnLst>
                                    <p:set>
                                      <p:cBhvr>
                                        <p:cTn id="430" dur="1" fill="hold">
                                          <p:stCondLst>
                                            <p:cond delay="0"/>
                                          </p:stCondLst>
                                        </p:cTn>
                                        <p:tgtEl>
                                          <p:spTgt spid="109"/>
                                        </p:tgtEl>
                                        <p:attrNameLst>
                                          <p:attrName>style.visibility</p:attrName>
                                        </p:attrNameLst>
                                      </p:cBhvr>
                                      <p:to>
                                        <p:strVal val="visible"/>
                                      </p:to>
                                    </p:set>
                                  </p:childTnLst>
                                </p:cTn>
                              </p:par>
                              <p:par>
                                <p:cTn id="431" presetID="1" presetClass="entr" presetSubtype="0" fill="hold" grpId="0" nodeType="withEffect">
                                  <p:stCondLst>
                                    <p:cond delay="0"/>
                                  </p:stCondLst>
                                  <p:childTnLst>
                                    <p:set>
                                      <p:cBhvr>
                                        <p:cTn id="432" dur="1" fill="hold">
                                          <p:stCondLst>
                                            <p:cond delay="0"/>
                                          </p:stCondLst>
                                        </p:cTn>
                                        <p:tgtEl>
                                          <p:spTgt spid="116"/>
                                        </p:tgtEl>
                                        <p:attrNameLst>
                                          <p:attrName>style.visibility</p:attrName>
                                        </p:attrNameLst>
                                      </p:cBhvr>
                                      <p:to>
                                        <p:strVal val="visible"/>
                                      </p:to>
                                    </p:set>
                                  </p:childTnLst>
                                </p:cTn>
                              </p:par>
                              <p:par>
                                <p:cTn id="433" presetID="1" presetClass="entr" presetSubtype="0" fill="hold" grpId="0" nodeType="withEffect">
                                  <p:stCondLst>
                                    <p:cond delay="0"/>
                                  </p:stCondLst>
                                  <p:childTnLst>
                                    <p:set>
                                      <p:cBhvr>
                                        <p:cTn id="434" dur="1" fill="hold">
                                          <p:stCondLst>
                                            <p:cond delay="0"/>
                                          </p:stCondLst>
                                        </p:cTn>
                                        <p:tgtEl>
                                          <p:spTgt spid="97"/>
                                        </p:tgtEl>
                                        <p:attrNameLst>
                                          <p:attrName>style.visibility</p:attrName>
                                        </p:attrNameLst>
                                      </p:cBhvr>
                                      <p:to>
                                        <p:strVal val="visible"/>
                                      </p:to>
                                    </p:set>
                                  </p:childTnLst>
                                </p:cTn>
                              </p:par>
                              <p:par>
                                <p:cTn id="435" presetID="1" presetClass="entr" presetSubtype="0" fill="hold" grpId="0" nodeType="withEffect">
                                  <p:stCondLst>
                                    <p:cond delay="0"/>
                                  </p:stCondLst>
                                  <p:childTnLst>
                                    <p:set>
                                      <p:cBhvr>
                                        <p:cTn id="436" dur="1" fill="hold">
                                          <p:stCondLst>
                                            <p:cond delay="0"/>
                                          </p:stCondLst>
                                        </p:cTn>
                                        <p:tgtEl>
                                          <p:spTgt spid="503"/>
                                        </p:tgtEl>
                                        <p:attrNameLst>
                                          <p:attrName>style.visibility</p:attrName>
                                        </p:attrNameLst>
                                      </p:cBhvr>
                                      <p:to>
                                        <p:strVal val="visible"/>
                                      </p:to>
                                    </p:set>
                                  </p:childTnLst>
                                </p:cTn>
                              </p:par>
                              <p:par>
                                <p:cTn id="437" presetID="1" presetClass="entr" presetSubtype="0" fill="hold" grpId="0" nodeType="withEffect">
                                  <p:stCondLst>
                                    <p:cond delay="0"/>
                                  </p:stCondLst>
                                  <p:childTnLst>
                                    <p:set>
                                      <p:cBhvr>
                                        <p:cTn id="438" dur="1" fill="hold">
                                          <p:stCondLst>
                                            <p:cond delay="0"/>
                                          </p:stCondLst>
                                        </p:cTn>
                                        <p:tgtEl>
                                          <p:spTgt spid="103"/>
                                        </p:tgtEl>
                                        <p:attrNameLst>
                                          <p:attrName>style.visibility</p:attrName>
                                        </p:attrNameLst>
                                      </p:cBhvr>
                                      <p:to>
                                        <p:strVal val="visible"/>
                                      </p:to>
                                    </p:set>
                                  </p:childTnLst>
                                </p:cTn>
                              </p:par>
                              <p:par>
                                <p:cTn id="439" presetID="1" presetClass="entr" presetSubtype="0" fill="hold" grpId="0" nodeType="withEffect">
                                  <p:stCondLst>
                                    <p:cond delay="0"/>
                                  </p:stCondLst>
                                  <p:childTnLst>
                                    <p:set>
                                      <p:cBhvr>
                                        <p:cTn id="440" dur="1" fill="hold">
                                          <p:stCondLst>
                                            <p:cond delay="0"/>
                                          </p:stCondLst>
                                        </p:cTn>
                                        <p:tgtEl>
                                          <p:spTgt spid="102"/>
                                        </p:tgtEl>
                                        <p:attrNameLst>
                                          <p:attrName>style.visibility</p:attrName>
                                        </p:attrNameLst>
                                      </p:cBhvr>
                                      <p:to>
                                        <p:strVal val="visible"/>
                                      </p:to>
                                    </p:set>
                                  </p:childTnLst>
                                </p:cTn>
                              </p:par>
                              <p:par>
                                <p:cTn id="441" presetID="1" presetClass="entr" presetSubtype="0" fill="hold" grpId="0" nodeType="withEffect">
                                  <p:stCondLst>
                                    <p:cond delay="0"/>
                                  </p:stCondLst>
                                  <p:childTnLst>
                                    <p:set>
                                      <p:cBhvr>
                                        <p:cTn id="442" dur="1" fill="hold">
                                          <p:stCondLst>
                                            <p:cond delay="0"/>
                                          </p:stCondLst>
                                        </p:cTn>
                                        <p:tgtEl>
                                          <p:spTgt spid="95"/>
                                        </p:tgtEl>
                                        <p:attrNameLst>
                                          <p:attrName>style.visibility</p:attrName>
                                        </p:attrNameLst>
                                      </p:cBhvr>
                                      <p:to>
                                        <p:strVal val="visible"/>
                                      </p:to>
                                    </p:set>
                                  </p:childTnLst>
                                </p:cTn>
                              </p:par>
                              <p:par>
                                <p:cTn id="443" presetID="1" presetClass="entr" presetSubtype="0" fill="hold" grpId="0" nodeType="withEffect">
                                  <p:stCondLst>
                                    <p:cond delay="0"/>
                                  </p:stCondLst>
                                  <p:childTnLst>
                                    <p:set>
                                      <p:cBhvr>
                                        <p:cTn id="444" dur="1" fill="hold">
                                          <p:stCondLst>
                                            <p:cond delay="0"/>
                                          </p:stCondLst>
                                        </p:cTn>
                                        <p:tgtEl>
                                          <p:spTgt spid="100"/>
                                        </p:tgtEl>
                                        <p:attrNameLst>
                                          <p:attrName>style.visibility</p:attrName>
                                        </p:attrNameLst>
                                      </p:cBhvr>
                                      <p:to>
                                        <p:strVal val="visible"/>
                                      </p:to>
                                    </p:set>
                                  </p:childTnLst>
                                </p:cTn>
                              </p:par>
                              <p:par>
                                <p:cTn id="445" presetID="1" presetClass="entr" presetSubtype="0" fill="hold" grpId="0" nodeType="withEffect">
                                  <p:stCondLst>
                                    <p:cond delay="0"/>
                                  </p:stCondLst>
                                  <p:childTnLst>
                                    <p:set>
                                      <p:cBhvr>
                                        <p:cTn id="446" dur="1" fill="hold">
                                          <p:stCondLst>
                                            <p:cond delay="0"/>
                                          </p:stCondLst>
                                        </p:cTn>
                                        <p:tgtEl>
                                          <p:spTgt spid="105"/>
                                        </p:tgtEl>
                                        <p:attrNameLst>
                                          <p:attrName>style.visibility</p:attrName>
                                        </p:attrNameLst>
                                      </p:cBhvr>
                                      <p:to>
                                        <p:strVal val="visible"/>
                                      </p:to>
                                    </p:set>
                                  </p:childTnLst>
                                </p:cTn>
                              </p:par>
                              <p:par>
                                <p:cTn id="447" presetID="1" presetClass="entr" presetSubtype="0" fill="hold" grpId="0" nodeType="withEffect">
                                  <p:stCondLst>
                                    <p:cond delay="0"/>
                                  </p:stCondLst>
                                  <p:childTnLst>
                                    <p:set>
                                      <p:cBhvr>
                                        <p:cTn id="448" dur="1" fill="hold">
                                          <p:stCondLst>
                                            <p:cond delay="0"/>
                                          </p:stCondLst>
                                        </p:cTn>
                                        <p:tgtEl>
                                          <p:spTgt spid="96"/>
                                        </p:tgtEl>
                                        <p:attrNameLst>
                                          <p:attrName>style.visibility</p:attrName>
                                        </p:attrNameLst>
                                      </p:cBhvr>
                                      <p:to>
                                        <p:strVal val="visible"/>
                                      </p:to>
                                    </p:set>
                                  </p:childTnLst>
                                </p:cTn>
                              </p:par>
                              <p:par>
                                <p:cTn id="449" presetID="1" presetClass="entr" presetSubtype="0" fill="hold" nodeType="withEffect">
                                  <p:stCondLst>
                                    <p:cond delay="0"/>
                                  </p:stCondLst>
                                  <p:childTnLst>
                                    <p:set>
                                      <p:cBhvr>
                                        <p:cTn id="450" dur="1" fill="hold">
                                          <p:stCondLst>
                                            <p:cond delay="0"/>
                                          </p:stCondLst>
                                        </p:cTn>
                                        <p:tgtEl>
                                          <p:spTgt spid="477"/>
                                        </p:tgtEl>
                                        <p:attrNameLst>
                                          <p:attrName>style.visibility</p:attrName>
                                        </p:attrNameLst>
                                      </p:cBhvr>
                                      <p:to>
                                        <p:strVal val="visible"/>
                                      </p:to>
                                    </p:set>
                                  </p:childTnLst>
                                </p:cTn>
                              </p:par>
                              <p:par>
                                <p:cTn id="451" presetID="1" presetClass="entr" presetSubtype="0" fill="hold" nodeType="withEffect">
                                  <p:stCondLst>
                                    <p:cond delay="0"/>
                                  </p:stCondLst>
                                  <p:childTnLst>
                                    <p:set>
                                      <p:cBhvr>
                                        <p:cTn id="452" dur="1" fill="hold">
                                          <p:stCondLst>
                                            <p:cond delay="0"/>
                                          </p:stCondLst>
                                        </p:cTn>
                                        <p:tgtEl>
                                          <p:spTgt spid="5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0" animBg="1"/>
      <p:bldP spid="235" grpId="0" animBg="1"/>
      <p:bldP spid="223" grpId="0" animBg="1"/>
      <p:bldP spid="4" grpId="0" animBg="1"/>
      <p:bldP spid="8" grpId="0" animBg="1"/>
      <p:bldP spid="11" grpId="0" animBg="1"/>
      <p:bldP spid="13" grpId="0" animBg="1"/>
      <p:bldP spid="15" grpId="0" animBg="1"/>
      <p:bldP spid="28" grpId="0" animBg="1"/>
      <p:bldP spid="31" grpId="0" animBg="1"/>
      <p:bldP spid="33" grpId="0" animBg="1"/>
      <p:bldP spid="34" grpId="0" animBg="1"/>
      <p:bldP spid="35" grpId="0" animBg="1"/>
      <p:bldP spid="36" grpId="0" animBg="1"/>
      <p:bldP spid="50" grpId="0" animBg="1"/>
      <p:bldP spid="51" grpId="0" animBg="1"/>
      <p:bldP spid="52" grpId="0" animBg="1"/>
      <p:bldP spid="53" grpId="0" animBg="1"/>
      <p:bldP spid="55" grpId="0" animBg="1"/>
      <p:bldP spid="56" grpId="0" animBg="1"/>
      <p:bldP spid="6" grpId="0" animBg="1"/>
      <p:bldP spid="7" grpId="0" animBg="1"/>
      <p:bldP spid="9" grpId="0" animBg="1"/>
      <p:bldP spid="16" grpId="0" animBg="1"/>
      <p:bldP spid="27" grpId="0" animBg="1"/>
      <p:bldP spid="271" grpId="0" animBg="1"/>
      <p:bldP spid="278" grpId="0" animBg="1"/>
      <p:bldP spid="280" grpId="0" animBg="1"/>
      <p:bldP spid="297" grpId="0" animBg="1"/>
      <p:bldP spid="298" grpId="0" animBg="1"/>
      <p:bldP spid="299" grpId="0" animBg="1"/>
      <p:bldP spid="300" grpId="0" animBg="1"/>
      <p:bldP spid="304" grpId="0" animBg="1"/>
      <p:bldP spid="305" grpId="0" animBg="1"/>
      <p:bldP spid="309" grpId="0" animBg="1"/>
      <p:bldP spid="312" grpId="0" animBg="1"/>
      <p:bldP spid="313" grpId="0" animBg="1"/>
      <p:bldP spid="330" grpId="0" animBg="1"/>
      <p:bldP spid="59" grpId="0" animBg="1"/>
      <p:bldP spid="95" grpId="0" animBg="1"/>
      <p:bldP spid="96" grpId="0" animBg="1"/>
      <p:bldP spid="97" grpId="0" animBg="1"/>
      <p:bldP spid="100" grpId="0" animBg="1"/>
      <p:bldP spid="102" grpId="0" animBg="1"/>
      <p:bldP spid="103" grpId="0" animBg="1"/>
      <p:bldP spid="105" grpId="0" animBg="1"/>
      <p:bldP spid="106" grpId="0" animBg="1"/>
      <p:bldP spid="108" grpId="0" animBg="1"/>
      <p:bldP spid="109" grpId="0" animBg="1"/>
      <p:bldP spid="111" grpId="0" animBg="1"/>
      <p:bldP spid="112" grpId="0" animBg="1"/>
      <p:bldP spid="114" grpId="0" animBg="1"/>
      <p:bldP spid="115" grpId="0" animBg="1"/>
      <p:bldP spid="116" grpId="0" animBg="1"/>
      <p:bldP spid="227" grpId="0" animBg="1"/>
      <p:bldP spid="328" grpId="0" animBg="1"/>
      <p:bldP spid="622" grpId="0" animBg="1"/>
      <p:bldP spid="453" grpId="0" animBg="1"/>
      <p:bldP spid="507" grpId="0" animBg="1"/>
      <p:bldP spid="527" grpId="0" animBg="1"/>
      <p:bldP spid="559" grpId="0" animBg="1"/>
      <p:bldP spid="584" grpId="0" animBg="1"/>
      <p:bldP spid="239" grpId="0" animBg="1"/>
      <p:bldP spid="301" grpId="0" animBg="1"/>
      <p:bldP spid="506" grpId="0" animBg="1"/>
      <p:bldP spid="5" grpId="0" animBg="1"/>
      <p:bldP spid="544" grpId="0" animBg="1"/>
      <p:bldP spid="569" grpId="0" animBg="1"/>
      <p:bldP spid="325" grpId="0" animBg="1"/>
      <p:bldP spid="333" grpId="0" animBg="1"/>
      <p:bldP spid="335" grpId="0" animBg="1"/>
      <p:bldP spid="30" grpId="0" animBg="1"/>
      <p:bldP spid="591" grpId="0" animBg="1"/>
      <p:bldP spid="606" grpId="0" animBg="1"/>
      <p:bldP spid="3" grpId="0" animBg="1"/>
      <p:bldP spid="503" grpId="0" animBg="1"/>
      <p:bldP spid="23" grpId="0" animBg="1"/>
      <p:bldP spid="526" grpId="0" animBg="1"/>
      <p:bldP spid="48" grpId="0" animBg="1"/>
      <p:bldP spid="12" grpId="0" animBg="1"/>
      <p:bldP spid="25" grpId="0" animBg="1"/>
      <p:bldP spid="496" grpId="0" animBg="1"/>
      <p:bldP spid="513" grpId="0" animBg="1"/>
      <p:bldP spid="14" grpId="0" animBg="1"/>
      <p:bldP spid="69" grpId="0" animBg="1"/>
      <p:bldP spid="554" grpId="0" animBg="1"/>
      <p:bldP spid="181" grpId="0" animBg="1"/>
      <p:bldP spid="226" grpId="0" animBg="1"/>
      <p:bldP spid="296" grpId="0" animBg="1"/>
      <p:bldP spid="347" grpId="0" animBg="1"/>
      <p:bldP spid="348" grpId="0" animBg="1"/>
      <p:bldP spid="360" grpId="0" animBg="1"/>
      <p:bldP spid="383" grpId="0" animBg="1"/>
      <p:bldP spid="666" grpId="0" animBg="1"/>
      <p:bldP spid="669" grpId="0" animBg="1"/>
      <p:bldP spid="716" grpId="0" animBg="1"/>
      <p:bldP spid="504" grpId="0" animBg="1"/>
      <p:bldP spid="538" grpId="0" animBg="1"/>
      <p:bldP spid="2" grpId="0" animBg="1"/>
      <p:bldP spid="20" grpId="0" animBg="1"/>
      <p:bldP spid="456" grpId="0"/>
      <p:bldP spid="467" grpId="0"/>
      <p:bldP spid="473" grpId="0"/>
      <p:bldP spid="478" grpId="0"/>
      <p:bldP spid="482" grpId="0"/>
      <p:bldP spid="488" grpId="0"/>
      <p:bldP spid="491" grpId="0"/>
      <p:bldP spid="494" grpId="0"/>
      <p:bldP spid="497" grpId="0"/>
      <p:bldP spid="500" grpId="0"/>
      <p:bldP spid="508" grpId="0"/>
      <p:bldP spid="29" grpId="0"/>
      <p:bldP spid="37" grpId="0"/>
      <p:bldP spid="39" grpId="0"/>
      <p:bldP spid="41" grpId="0"/>
      <p:bldP spid="46"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2549DF77-CE57-D623-65B1-E3AF0BEE753E}"/>
              </a:ext>
            </a:extLst>
          </p:cNvPr>
          <p:cNvPicPr>
            <a:picLocks noChangeAspect="1"/>
          </p:cNvPicPr>
          <p:nvPr/>
        </p:nvPicPr>
        <p:blipFill>
          <a:blip r:embed="rId3"/>
          <a:stretch>
            <a:fillRect/>
          </a:stretch>
        </p:blipFill>
        <p:spPr>
          <a:xfrm>
            <a:off x="2073171" y="1398247"/>
            <a:ext cx="4303885" cy="2949589"/>
          </a:xfrm>
          <a:prstGeom prst="rect">
            <a:avLst/>
          </a:prstGeom>
        </p:spPr>
      </p:pic>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393986" y="5032494"/>
            <a:ext cx="3121108" cy="1256241"/>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1"/>
            <a:ext cx="310178" cy="6787597"/>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D9B2111A-7032-6441-19E1-100660CBA7D3}"/>
              </a:ext>
            </a:extLst>
          </p:cNvPr>
          <p:cNvSpPr txBox="1"/>
          <p:nvPr/>
        </p:nvSpPr>
        <p:spPr>
          <a:xfrm>
            <a:off x="4070000" y="5008378"/>
            <a:ext cx="2534087" cy="1347164"/>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a:t>
            </a:r>
            <a:r>
              <a:rPr lang="en-GB" sz="1100" kern="100">
                <a:latin typeface="Helvetica" panose="020B0604020202020204" pitchFamily="34" charset="0"/>
                <a:ea typeface="Aptos" panose="020B0004020202020204" pitchFamily="34" charset="0"/>
                <a:cs typeface="Helvetica" panose="020B0604020202020204" pitchFamily="34" charset="0"/>
              </a:rPr>
              <a:t>Multi Annual Mid-term Outcome Indicators </a:t>
            </a:r>
            <a:r>
              <a:rPr lang="en-GB" sz="1100" kern="100">
                <a:effectLst/>
                <a:latin typeface="Helvetica" panose="020B0604020202020204" pitchFamily="34" charset="0"/>
                <a:ea typeface="Aptos" panose="020B0004020202020204" pitchFamily="34" charset="0"/>
                <a:cs typeface="Helvetica" panose="020B0604020202020204" pitchFamily="34" charset="0"/>
              </a:rPr>
              <a:t>(SYSTEMS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NOTES</a:t>
            </a:r>
          </a:p>
        </p:txBody>
      </p:sp>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836228F6-D15A-83C3-3903-BD7EEA43ECE6}"/>
              </a:ext>
            </a:extLst>
          </p:cNvPr>
          <p:cNvSpPr/>
          <p:nvPr/>
        </p:nvSpPr>
        <p:spPr>
          <a:xfrm rot="19737320" flipH="1">
            <a:off x="2089365" y="798352"/>
            <a:ext cx="45719" cy="13329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102669" y="2102614"/>
            <a:ext cx="2823440" cy="1166025"/>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actual connections between pillars that are not reflected in the Global ToC diagram but they are reflected in the IF.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7" name="Oval 26">
            <a:extLst>
              <a:ext uri="{FF2B5EF4-FFF2-40B4-BE49-F238E27FC236}">
                <a16:creationId xmlns:a16="http://schemas.microsoft.com/office/drawing/2014/main" id="{AC45485D-334D-1C78-05DC-E4E92EEB67B8}"/>
              </a:ext>
            </a:extLst>
          </p:cNvPr>
          <p:cNvSpPr/>
          <p:nvPr/>
        </p:nvSpPr>
        <p:spPr>
          <a:xfrm>
            <a:off x="6965936" y="120401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5345372" cy="984885"/>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112088" y="1174933"/>
            <a:ext cx="2693571" cy="803746"/>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Additional mid-level goals</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goals (not numbered) were added as intermediate steps to explain the cause-effect logic.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8100D479-812B-A824-D2D8-302A8051B55D}"/>
              </a:ext>
            </a:extLst>
          </p:cNvPr>
          <p:cNvSpPr/>
          <p:nvPr/>
        </p:nvSpPr>
        <p:spPr>
          <a:xfrm>
            <a:off x="6970958" y="213885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6" name="Freeform 5">
            <a:extLst>
              <a:ext uri="{FF2B5EF4-FFF2-40B4-BE49-F238E27FC236}">
                <a16:creationId xmlns:a16="http://schemas.microsoft.com/office/drawing/2014/main" id="{DC72AE9D-C298-DC76-DC92-9D8527A4AEA0}"/>
              </a:ext>
            </a:extLst>
          </p:cNvPr>
          <p:cNvSpPr/>
          <p:nvPr/>
        </p:nvSpPr>
        <p:spPr>
          <a:xfrm rot="5400000">
            <a:off x="5339574" y="245777"/>
            <a:ext cx="495167" cy="2757556"/>
          </a:xfrm>
          <a:custGeom>
            <a:avLst/>
            <a:gdLst>
              <a:gd name="connsiteX0" fmla="*/ 838371 w 838371"/>
              <a:gd name="connsiteY0" fmla="*/ 0 h 3375378"/>
              <a:gd name="connsiteX1" fmla="*/ 2993 w 838371"/>
              <a:gd name="connsiteY1" fmla="*/ 1151466 h 3375378"/>
              <a:gd name="connsiteX2" fmla="*/ 612593 w 838371"/>
              <a:gd name="connsiteY2" fmla="*/ 3375378 h 3375378"/>
              <a:gd name="connsiteX0" fmla="*/ 2142627 w 2142627"/>
              <a:gd name="connsiteY0" fmla="*/ 0 h 3375378"/>
              <a:gd name="connsiteX1" fmla="*/ 641 w 2142627"/>
              <a:gd name="connsiteY1" fmla="*/ 303843 h 3375378"/>
              <a:gd name="connsiteX2" fmla="*/ 1916849 w 2142627"/>
              <a:gd name="connsiteY2" fmla="*/ 3375378 h 3375378"/>
              <a:gd name="connsiteX0" fmla="*/ 641 w 1916848"/>
              <a:gd name="connsiteY0" fmla="*/ -1 h 3071534"/>
              <a:gd name="connsiteX1" fmla="*/ 1916849 w 1916848"/>
              <a:gd name="connsiteY1" fmla="*/ 3071534 h 3071534"/>
            </a:gdLst>
            <a:ahLst/>
            <a:cxnLst>
              <a:cxn ang="0">
                <a:pos x="connsiteX0" y="connsiteY0"/>
              </a:cxn>
              <a:cxn ang="0">
                <a:pos x="connsiteX1" y="connsiteY1"/>
              </a:cxn>
            </a:cxnLst>
            <a:rect l="l" t="t" r="r" b="b"/>
            <a:pathLst>
              <a:path w="1916848" h="3071534">
                <a:moveTo>
                  <a:pt x="641" y="-1"/>
                </a:moveTo>
                <a:cubicBezTo>
                  <a:pt x="-36989" y="562562"/>
                  <a:pt x="1593234" y="2240859"/>
                  <a:pt x="1916849" y="3071534"/>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6">
            <a:extLst>
              <a:ext uri="{FF2B5EF4-FFF2-40B4-BE49-F238E27FC236}">
                <a16:creationId xmlns:a16="http://schemas.microsoft.com/office/drawing/2014/main" id="{6658B7B6-8F39-3A53-3613-52589D38DA5C}"/>
              </a:ext>
            </a:extLst>
          </p:cNvPr>
          <p:cNvSpPr/>
          <p:nvPr/>
        </p:nvSpPr>
        <p:spPr>
          <a:xfrm rot="5582010">
            <a:off x="5142570" y="261686"/>
            <a:ext cx="196422" cy="3633033"/>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C091A96-4FFA-DAF7-5A5C-444168DDACB0}"/>
              </a:ext>
            </a:extLst>
          </p:cNvPr>
          <p:cNvSpPr txBox="1"/>
          <p:nvPr/>
        </p:nvSpPr>
        <p:spPr>
          <a:xfrm>
            <a:off x="7112088" y="3461891"/>
            <a:ext cx="2673775" cy="622606"/>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Policy Matrix milestones</a:t>
            </a:r>
          </a:p>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All milestones shown in the IF, including those more process-oriented.</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16" name="Oval 15">
            <a:extLst>
              <a:ext uri="{FF2B5EF4-FFF2-40B4-BE49-F238E27FC236}">
                <a16:creationId xmlns:a16="http://schemas.microsoft.com/office/drawing/2014/main" id="{CA1533F2-9EB4-7C4B-068F-0B1D2A384C2D}"/>
              </a:ext>
            </a:extLst>
          </p:cNvPr>
          <p:cNvSpPr/>
          <p:nvPr/>
        </p:nvSpPr>
        <p:spPr>
          <a:xfrm>
            <a:off x="6965936" y="348683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9" name="Freeform 4">
            <a:extLst>
              <a:ext uri="{FF2B5EF4-FFF2-40B4-BE49-F238E27FC236}">
                <a16:creationId xmlns:a16="http://schemas.microsoft.com/office/drawing/2014/main" id="{941CBBF3-45E5-7783-7F84-2C6A3264A9B7}"/>
              </a:ext>
            </a:extLst>
          </p:cNvPr>
          <p:cNvSpPr/>
          <p:nvPr/>
        </p:nvSpPr>
        <p:spPr>
          <a:xfrm rot="6019936">
            <a:off x="6068024" y="2503026"/>
            <a:ext cx="321718" cy="1620838"/>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F1189C52-F0A8-8A18-8084-B48BDD31FBA4}"/>
              </a:ext>
            </a:extLst>
          </p:cNvPr>
          <p:cNvSpPr txBox="1"/>
          <p:nvPr/>
        </p:nvSpPr>
        <p:spPr>
          <a:xfrm>
            <a:off x="6662057" y="5250557"/>
            <a:ext cx="3130768" cy="526106"/>
          </a:xfrm>
          <a:prstGeom prst="rect">
            <a:avLst/>
          </a:prstGeom>
          <a:noFill/>
        </p:spPr>
        <p:txBody>
          <a:bodyPr wrap="square">
            <a:spAutoFit/>
          </a:bodyPr>
          <a:lstStyle>
            <a:defPPr>
              <a:defRPr lang="en-US"/>
            </a:defPPr>
            <a:lvl1pPr lvl="0">
              <a:lnSpc>
                <a:spcPct val="107000"/>
              </a:lnSpc>
              <a:defRPr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defRPr>
            </a:lvl1pPr>
          </a:lstStyle>
          <a:p>
            <a:r>
              <a:rPr lang="en-GB" dirty="0"/>
              <a:t>Other comments:</a:t>
            </a:r>
          </a:p>
          <a:p>
            <a:r>
              <a:rPr lang="en-GB" dirty="0"/>
              <a:t>Policy matrix includes expected </a:t>
            </a:r>
            <a:r>
              <a:rPr lang="en-GB"/>
              <a:t>deadlines </a:t>
            </a:r>
            <a:endParaRPr lang="en-GB" dirty="0"/>
          </a:p>
          <a:p>
            <a:endParaRPr lang="en-GB" dirty="0"/>
          </a:p>
        </p:txBody>
      </p:sp>
      <p:sp>
        <p:nvSpPr>
          <p:cNvPr id="29" name="Rectangle 28">
            <a:extLst>
              <a:ext uri="{FF2B5EF4-FFF2-40B4-BE49-F238E27FC236}">
                <a16:creationId xmlns:a16="http://schemas.microsoft.com/office/drawing/2014/main" id="{B176281B-F0FE-C755-C314-BC0F4BB56153}"/>
              </a:ext>
            </a:extLst>
          </p:cNvPr>
          <p:cNvSpPr/>
          <p:nvPr/>
        </p:nvSpPr>
        <p:spPr>
          <a:xfrm>
            <a:off x="0" y="6405667"/>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31" name="TextBox 30">
            <a:extLst>
              <a:ext uri="{FF2B5EF4-FFF2-40B4-BE49-F238E27FC236}">
                <a16:creationId xmlns:a16="http://schemas.microsoft.com/office/drawing/2014/main" id="{F1C6A60C-2472-070E-66DD-26A3091C0F31}"/>
              </a:ext>
            </a:extLst>
          </p:cNvPr>
          <p:cNvSpPr txBox="1"/>
          <p:nvPr/>
        </p:nvSpPr>
        <p:spPr>
          <a:xfrm>
            <a:off x="28131" y="6479092"/>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P spid="21" grpId="0" animBg="1"/>
      <p:bldP spid="22" grpId="0" animBg="1"/>
      <p:bldP spid="23" grpId="0" animBg="1"/>
      <p:bldP spid="24" grpId="0"/>
      <p:bldP spid="25" grpId="0" animBg="1"/>
      <p:bldP spid="27" grpId="0" animBg="1"/>
      <p:bldP spid="28" grpId="0" animBg="1"/>
      <p:bldP spid="14" grpId="0"/>
      <p:bldP spid="15" grpId="0"/>
      <p:bldP spid="17" grpId="0" animBg="1"/>
      <p:bldP spid="6" grpId="0" animBg="1"/>
      <p:bldP spid="7" grpId="0" animBg="1"/>
      <p:bldP spid="11" grpId="0"/>
      <p:bldP spid="16" grpId="0" animBg="1"/>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GB" sz="1100" kern="10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latin typeface="Helvetica" panose="020B0604020202020204" pitchFamily="34" charset="0"/>
                <a:cs typeface="Helvetica" panose="020B0604020202020204" pitchFamily="34" charset="0"/>
              </a:rPr>
              <a:t>The framework </a:t>
            </a:r>
            <a:r>
              <a:rPr lang="en-US" sz="1100" kern="100">
                <a:latin typeface="Helvetica" panose="020B0604020202020204" pitchFamily="34" charset="0"/>
                <a:cs typeface="Helvetica" panose="020B0604020202020204" pitchFamily="34" charset="0"/>
              </a:rPr>
              <a:t>can help ensure that interventions are well-coordinated and aligned with overarching goals, while also aiding in identifying opportunities for collaboration.</a:t>
            </a:r>
            <a:endParaRPr lang="en-GB" sz="1100" kern="100">
              <a:latin typeface="Helvetica" panose="020B06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a:t>“The integrated framework is designed not only as a conceptual tool to interrogate and possibly refine the design of PROSPECTS, but also as a practical framework that can be applied at various levels.”</a:t>
            </a:r>
            <a:endParaRPr lang="en-US" i="1">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framework can be used to communicate </a:t>
            </a:r>
            <a:r>
              <a:rPr lang="en-US" sz="1100" kern="100">
                <a:latin typeface="Helvetica" panose="020B0604020202020204" pitchFamily="34" charset="0"/>
                <a:ea typeface="Aptos" panose="020B0004020202020204" pitchFamily="34" charset="0"/>
                <a:cs typeface="Helvetica" panose="020B0604020202020204" pitchFamily="34" charset="0"/>
              </a:rPr>
              <a:t>the complex logic and strategy of PROSPECTS to diverse audiences, including donors, partners and beneficiaries.</a:t>
            </a:r>
            <a:endParaRPr lang="en-US" sz="1100" kern="10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a:latin typeface="Helvetica" panose="020B0604020202020204" pitchFamily="34" charset="0"/>
                <a:cs typeface="Helvetica" panose="020B0604020202020204" pitchFamily="34" charset="0"/>
              </a:rPr>
              <a:t>The framework is a tool </a:t>
            </a:r>
            <a:r>
              <a:rPr lang="en-US" sz="1100" kern="100">
                <a:latin typeface="Helvetica" panose="020B0604020202020204" pitchFamily="34" charset="0"/>
                <a:cs typeface="Helvetica" panose="020B0604020202020204" pitchFamily="34" charset="0"/>
              </a:rPr>
              <a:t>for continuous learning and adaptation. It allows teams to  test their assumptions and make evidence-based adjustments to their strategies and resource allocation.</a:t>
            </a:r>
            <a:endParaRPr lang="en-GB" sz="1100" kern="100">
              <a:latin typeface="Helvetica" panose="020B0604020202020204" pitchFamily="34" charset="0"/>
              <a:cs typeface="Helvetica" panose="020B0604020202020204" pitchFamily="34" charset="0"/>
            </a:endParaRP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GB" sz="1100" kern="100">
              <a:effectLst/>
              <a:latin typeface="Helvetica" panose="020B0604020202020204" pitchFamily="34" charset="0"/>
              <a:ea typeface="Aptos" panose="020B0004020202020204" pitchFamily="34" charset="0"/>
              <a:cs typeface="Helvetica" panose="020B0604020202020204" pitchFamily="34" charset="0"/>
            </a:endParaRPr>
          </a:p>
        </p:txBody>
      </p:sp>
      <p:pic>
        <p:nvPicPr>
          <p:cNvPr id="5" name="Picture 4">
            <a:extLst>
              <a:ext uri="{FF2B5EF4-FFF2-40B4-BE49-F238E27FC236}">
                <a16:creationId xmlns:a16="http://schemas.microsoft.com/office/drawing/2014/main" id="{B4B2AE41-3BCB-B0CF-94B3-ABD64891FFFF}"/>
              </a:ext>
            </a:extLst>
          </p:cNvPr>
          <p:cNvPicPr>
            <a:picLocks noChangeAspect="1"/>
          </p:cNvPicPr>
          <p:nvPr/>
        </p:nvPicPr>
        <p:blipFill>
          <a:blip r:embed="rId4"/>
          <a:stretch>
            <a:fillRect/>
          </a:stretch>
        </p:blipFill>
        <p:spPr>
          <a:xfrm>
            <a:off x="2801866" y="1496664"/>
            <a:ext cx="4303885" cy="2949589"/>
          </a:xfrm>
          <a:prstGeom prst="rect">
            <a:avLst/>
          </a:prstGeom>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F25A6-3F3B-EA6C-CAFE-650C51635A4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5FC1872-A94A-B8BB-8029-58D24DA29C8A}"/>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F581F55-C8B4-ACD4-F020-685ABFCFB890}"/>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998F33A9-2842-9090-4042-DE43FD5A660F}"/>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FC286004-9CF5-35D7-44F9-D05008E2ABA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5EC549DC-0458-3D3E-0588-B925DE759E25}"/>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9517FE28-5CA0-592A-6842-06A15E02CD9A}"/>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7190B0E6-826D-FE23-B80D-9871D2B85186}"/>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F3C89608-EBEE-413A-2C55-85FA3F6445C7}"/>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B693E9B5-2C5A-2576-B5AF-19DAB89A1FFE}"/>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F213AC3E-308C-3999-140F-321EFBD55CA4}"/>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B38C0871-D1EE-2601-B13C-D15D47C01B86}"/>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FDA7048B-A1A9-9688-613D-8C4F2A9AFAB8}"/>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E8AEF17E-640E-83EB-64B5-D7564B5420AE}"/>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FB98A81E-5B23-422F-BD75-A4C127FB7953}"/>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3C13CB80-1DF7-18B5-A790-B5AD8D2A0920}"/>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FBF473B8-6BF2-32AD-CDDF-0770404F7684}"/>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C693527-113A-DCE5-3EB3-2BFC2EFB8743}"/>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8F2562A-2F45-DB27-21D6-30313CD5FD03}"/>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D1F02783-48E7-6A92-5967-51E8185802A8}"/>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AE98BF90-15DE-B0BB-D37B-C703F24AB325}"/>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9D4A9065-BB44-F8C1-BCEA-661CEB0B92C0}"/>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1ED959A-DA8D-2BBF-36E7-568BFD91A187}"/>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45BD5195-062F-B42D-D864-D553113E0C0F}"/>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D5BA610A-A56D-15E9-000E-A9F78BBE85EA}"/>
              </a:ext>
            </a:extLst>
          </p:cNvPr>
          <p:cNvSpPr/>
          <p:nvPr/>
        </p:nvSpPr>
        <p:spPr>
          <a:xfrm>
            <a:off x="0" y="0"/>
            <a:ext cx="9907588" cy="6840538"/>
          </a:xfrm>
          <a:prstGeom prst="rect">
            <a:avLst/>
          </a:prstGeom>
          <a:solidFill>
            <a:srgbClr val="15A6E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0" dirty="0"/>
              <a:t>Annexes</a:t>
            </a:r>
          </a:p>
          <a:p>
            <a:pPr algn="ctr"/>
            <a:r>
              <a:rPr lang="en-GB" sz="8000" dirty="0"/>
              <a:t>IRAQ</a:t>
            </a:r>
          </a:p>
        </p:txBody>
      </p:sp>
    </p:spTree>
    <p:extLst>
      <p:ext uri="{BB962C8B-B14F-4D97-AF65-F5344CB8AC3E}">
        <p14:creationId xmlns:p14="http://schemas.microsoft.com/office/powerpoint/2010/main" val="112401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2039924" y="0"/>
            <a:ext cx="5465727" cy="707886"/>
          </a:xfrm>
          <a:prstGeom prst="rect">
            <a:avLst/>
          </a:prstGeom>
          <a:noFill/>
        </p:spPr>
        <p:txBody>
          <a:bodyPr wrap="none" rtlCol="0">
            <a:spAutoFit/>
          </a:bodyPr>
          <a:lstStyle/>
          <a:p>
            <a:r>
              <a:rPr lang="en-GB" sz="4000" noProof="0"/>
              <a:t>MACP Program Portfolio</a:t>
            </a:r>
          </a:p>
        </p:txBody>
      </p:sp>
      <p:graphicFrame>
        <p:nvGraphicFramePr>
          <p:cNvPr id="4" name="Table 3">
            <a:extLst>
              <a:ext uri="{FF2B5EF4-FFF2-40B4-BE49-F238E27FC236}">
                <a16:creationId xmlns:a16="http://schemas.microsoft.com/office/drawing/2014/main" id="{456D099E-0161-46E7-88B1-2A4935F8C246}"/>
              </a:ext>
            </a:extLst>
          </p:cNvPr>
          <p:cNvGraphicFramePr>
            <a:graphicFrameLocks noGrp="1"/>
          </p:cNvGraphicFramePr>
          <p:nvPr>
            <p:extLst>
              <p:ext uri="{D42A27DB-BD31-4B8C-83A1-F6EECF244321}">
                <p14:modId xmlns:p14="http://schemas.microsoft.com/office/powerpoint/2010/main" val="2619302849"/>
              </p:ext>
            </p:extLst>
          </p:nvPr>
        </p:nvGraphicFramePr>
        <p:xfrm>
          <a:off x="213806" y="707886"/>
          <a:ext cx="3227516" cy="3590522"/>
        </p:xfrm>
        <a:graphic>
          <a:graphicData uri="http://schemas.openxmlformats.org/drawingml/2006/table">
            <a:tbl>
              <a:tblPr>
                <a:tableStyleId>{5C22544A-7EE6-4342-B048-85BDC9FD1C3A}</a:tableStyleId>
              </a:tblPr>
              <a:tblGrid>
                <a:gridCol w="353595">
                  <a:extLst>
                    <a:ext uri="{9D8B030D-6E8A-4147-A177-3AD203B41FA5}">
                      <a16:colId xmlns:a16="http://schemas.microsoft.com/office/drawing/2014/main" val="3080927687"/>
                    </a:ext>
                  </a:extLst>
                </a:gridCol>
                <a:gridCol w="2873921">
                  <a:extLst>
                    <a:ext uri="{9D8B030D-6E8A-4147-A177-3AD203B41FA5}">
                      <a16:colId xmlns:a16="http://schemas.microsoft.com/office/drawing/2014/main" val="938352155"/>
                    </a:ext>
                  </a:extLst>
                </a:gridCol>
              </a:tblGrid>
              <a:tr h="130009">
                <a:tc gridSpan="2">
                  <a:txBody>
                    <a:bodyPr/>
                    <a:lstStyle/>
                    <a:p>
                      <a:pPr algn="l" fontAlgn="ctr"/>
                      <a:r>
                        <a:rPr lang="en-US" sz="700" b="1" u="none" strike="noStrike" dirty="0">
                          <a:solidFill>
                            <a:schemeClr val="bg1"/>
                          </a:solidFill>
                          <a:effectLst/>
                        </a:rPr>
                        <a:t>Pillar 1: EDUCATION AND LEARNING</a:t>
                      </a:r>
                      <a:endParaRPr lang="en-US" sz="700" b="1" i="0" u="none" strike="noStrike" dirty="0">
                        <a:solidFill>
                          <a:schemeClr val="bg1"/>
                        </a:solidFill>
                        <a:effectLst/>
                        <a:latin typeface="Calibri" panose="020F0502020204030204" pitchFamily="34" charset="0"/>
                      </a:endParaRPr>
                    </a:p>
                  </a:txBody>
                  <a:tcPr marL="0" marR="0" marT="0" marB="0" anchor="ctr">
                    <a:solidFill>
                      <a:schemeClr val="accent1"/>
                    </a:solidFill>
                  </a:tcPr>
                </a:tc>
                <a:tc hMerge="1">
                  <a:txBody>
                    <a:bodyPr/>
                    <a:lstStyle/>
                    <a:p>
                      <a:endParaRPr lang="es-ES"/>
                    </a:p>
                  </a:txBody>
                  <a:tcPr/>
                </a:tc>
                <a:extLst>
                  <a:ext uri="{0D108BD9-81ED-4DB2-BD59-A6C34878D82A}">
                    <a16:rowId xmlns:a16="http://schemas.microsoft.com/office/drawing/2014/main" val="2908357598"/>
                  </a:ext>
                </a:extLst>
              </a:tr>
              <a:tr h="205950">
                <a:tc>
                  <a:txBody>
                    <a:bodyPr/>
                    <a:lstStyle/>
                    <a:p>
                      <a:pPr algn="ctr" fontAlgn="ctr"/>
                      <a:r>
                        <a:rPr lang="en-US" sz="700" b="0" i="0" u="none" strike="noStrike" dirty="0">
                          <a:solidFill>
                            <a:srgbClr val="000000"/>
                          </a:solidFill>
                          <a:effectLst/>
                          <a:latin typeface="Calibri" panose="020F0502020204030204" pitchFamily="34" charset="0"/>
                        </a:rPr>
                        <a:t>1,1</a:t>
                      </a:r>
                    </a:p>
                  </a:txBody>
                  <a:tcPr marL="0" marR="0" marT="0" marB="0" anchor="ctr">
                    <a:solidFill>
                      <a:schemeClr val="accent1">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Local sector coordination and planning</a:t>
                      </a:r>
                    </a:p>
                  </a:txBody>
                  <a:tcPr marL="0" marR="0" marT="0" marB="0" anchor="ctr">
                    <a:solidFill>
                      <a:schemeClr val="accent1">
                        <a:lumMod val="20000"/>
                        <a:lumOff val="80000"/>
                      </a:schemeClr>
                    </a:solidFill>
                  </a:tcPr>
                </a:tc>
                <a:extLst>
                  <a:ext uri="{0D108BD9-81ED-4DB2-BD59-A6C34878D82A}">
                    <a16:rowId xmlns:a16="http://schemas.microsoft.com/office/drawing/2014/main" val="893135152"/>
                  </a:ext>
                </a:extLst>
              </a:tr>
              <a:tr h="205950">
                <a:tc>
                  <a:txBody>
                    <a:bodyPr/>
                    <a:lstStyle/>
                    <a:p>
                      <a:pPr algn="ctr" fontAlgn="ctr"/>
                      <a:r>
                        <a:rPr lang="en-US" sz="700" b="0" i="0" u="none" strike="noStrike">
                          <a:solidFill>
                            <a:srgbClr val="000000"/>
                          </a:solidFill>
                          <a:effectLst/>
                          <a:latin typeface="Calibri" panose="020F0502020204030204" pitchFamily="34" charset="0"/>
                        </a:rPr>
                        <a:t>1,1</a:t>
                      </a:r>
                    </a:p>
                  </a:txBody>
                  <a:tcPr marL="0" marR="0" marT="0" marB="0" anchor="ctr">
                    <a:solidFill>
                      <a:schemeClr val="accent1">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Support TVET reform and implementation of the National Education Strategy</a:t>
                      </a:r>
                    </a:p>
                  </a:txBody>
                  <a:tcPr marL="0" marR="0" marT="0" marB="0" anchor="ctr">
                    <a:solidFill>
                      <a:schemeClr val="accent1">
                        <a:lumMod val="20000"/>
                        <a:lumOff val="80000"/>
                      </a:schemeClr>
                    </a:solidFill>
                  </a:tcPr>
                </a:tc>
                <a:extLst>
                  <a:ext uri="{0D108BD9-81ED-4DB2-BD59-A6C34878D82A}">
                    <a16:rowId xmlns:a16="http://schemas.microsoft.com/office/drawing/2014/main" val="334830688"/>
                  </a:ext>
                </a:extLst>
              </a:tr>
              <a:tr h="205950">
                <a:tc>
                  <a:txBody>
                    <a:bodyPr/>
                    <a:lstStyle/>
                    <a:p>
                      <a:pPr algn="ctr" fontAlgn="ctr"/>
                      <a:r>
                        <a:rPr lang="en-US" sz="700" b="0" i="0" u="none" strike="noStrike">
                          <a:solidFill>
                            <a:srgbClr val="000000"/>
                          </a:solidFill>
                          <a:effectLst/>
                          <a:latin typeface="Calibri" panose="020F0502020204030204" pitchFamily="34" charset="0"/>
                        </a:rPr>
                        <a:t>1,1</a:t>
                      </a:r>
                    </a:p>
                  </a:txBody>
                  <a:tcPr marL="0" marR="0" marT="0" marB="0" anchor="ctr">
                    <a:solidFill>
                      <a:schemeClr val="accent1">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Strengthen TVET institutional capacity to identify skills demand, implement quality vocational training and work-based learning (WBL), and assess outcomes of skills delivery</a:t>
                      </a:r>
                    </a:p>
                  </a:txBody>
                  <a:tcPr marL="0" marR="0" marT="0" marB="0" anchor="ctr">
                    <a:solidFill>
                      <a:schemeClr val="accent1">
                        <a:lumMod val="20000"/>
                        <a:lumOff val="80000"/>
                      </a:schemeClr>
                    </a:solidFill>
                  </a:tcPr>
                </a:tc>
                <a:extLst>
                  <a:ext uri="{0D108BD9-81ED-4DB2-BD59-A6C34878D82A}">
                    <a16:rowId xmlns:a16="http://schemas.microsoft.com/office/drawing/2014/main" val="2647471062"/>
                  </a:ext>
                </a:extLst>
              </a:tr>
              <a:tr h="205950">
                <a:tc>
                  <a:txBody>
                    <a:bodyPr/>
                    <a:lstStyle/>
                    <a:p>
                      <a:pPr algn="ctr" fontAlgn="ctr"/>
                      <a:r>
                        <a:rPr lang="en-US" sz="700" b="0" i="0" u="none" strike="noStrike">
                          <a:solidFill>
                            <a:srgbClr val="000000"/>
                          </a:solidFill>
                          <a:effectLst/>
                          <a:latin typeface="Calibri" panose="020F0502020204030204" pitchFamily="34" charset="0"/>
                        </a:rPr>
                        <a:t>1,2</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Child-friendly schools or similar (School Based Management) model</a:t>
                      </a:r>
                    </a:p>
                  </a:txBody>
                  <a:tcPr marL="0" marR="0" marT="0" marB="0" anchor="ctr">
                    <a:solidFill>
                      <a:schemeClr val="accent1">
                        <a:lumMod val="20000"/>
                        <a:lumOff val="80000"/>
                      </a:schemeClr>
                    </a:solidFill>
                  </a:tcPr>
                </a:tc>
                <a:extLst>
                  <a:ext uri="{0D108BD9-81ED-4DB2-BD59-A6C34878D82A}">
                    <a16:rowId xmlns:a16="http://schemas.microsoft.com/office/drawing/2014/main" val="3689669733"/>
                  </a:ext>
                </a:extLst>
              </a:tr>
              <a:tr h="205950">
                <a:tc>
                  <a:txBody>
                    <a:bodyPr/>
                    <a:lstStyle/>
                    <a:p>
                      <a:pPr algn="ctr" fontAlgn="ctr"/>
                      <a:r>
                        <a:rPr lang="en-US" sz="700" b="0" i="0" u="none" strike="noStrike">
                          <a:solidFill>
                            <a:srgbClr val="000000"/>
                          </a:solidFill>
                          <a:effectLst/>
                          <a:latin typeface="Calibri" panose="020F0502020204030204" pitchFamily="34" charset="0"/>
                        </a:rPr>
                        <a:t>1,3</a:t>
                      </a:r>
                    </a:p>
                  </a:txBody>
                  <a:tcPr marL="0" marR="0" marT="0" marB="0" anchor="ctr">
                    <a:solidFill>
                      <a:schemeClr val="accent1">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Teachers capacity building in life skills, MHPSS and child centred pedagogy and positive discipline</a:t>
                      </a:r>
                    </a:p>
                  </a:txBody>
                  <a:tcPr marL="0" marR="0" marT="0" marB="0" anchor="ctr">
                    <a:solidFill>
                      <a:schemeClr val="accent1">
                        <a:lumMod val="20000"/>
                        <a:lumOff val="80000"/>
                      </a:schemeClr>
                    </a:solidFill>
                  </a:tcPr>
                </a:tc>
                <a:extLst>
                  <a:ext uri="{0D108BD9-81ED-4DB2-BD59-A6C34878D82A}">
                    <a16:rowId xmlns:a16="http://schemas.microsoft.com/office/drawing/2014/main" val="1530853460"/>
                  </a:ext>
                </a:extLst>
              </a:tr>
              <a:tr h="55529">
                <a:tc>
                  <a:txBody>
                    <a:bodyPr/>
                    <a:lstStyle/>
                    <a:p>
                      <a:pPr algn="ctr" fontAlgn="ctr"/>
                      <a:r>
                        <a:rPr lang="en-US" sz="700" b="0" i="0" u="none" strike="noStrike">
                          <a:solidFill>
                            <a:srgbClr val="000000"/>
                          </a:solidFill>
                          <a:effectLst/>
                          <a:latin typeface="Calibri" panose="020F0502020204030204" pitchFamily="34" charset="0"/>
                        </a:rPr>
                        <a:t>1,3</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Expand vocational training programs in Ninawa and Dohuk, with a focus on youth</a:t>
                      </a:r>
                    </a:p>
                  </a:txBody>
                  <a:tcPr marL="0" marR="0" marT="0" marB="0" anchor="ctr">
                    <a:solidFill>
                      <a:schemeClr val="accent1">
                        <a:lumMod val="20000"/>
                        <a:lumOff val="80000"/>
                      </a:schemeClr>
                    </a:solidFill>
                  </a:tcPr>
                </a:tc>
                <a:extLst>
                  <a:ext uri="{0D108BD9-81ED-4DB2-BD59-A6C34878D82A}">
                    <a16:rowId xmlns:a16="http://schemas.microsoft.com/office/drawing/2014/main" val="3863223102"/>
                  </a:ext>
                </a:extLst>
              </a:tr>
              <a:tr h="205950">
                <a:tc>
                  <a:txBody>
                    <a:bodyPr/>
                    <a:lstStyle/>
                    <a:p>
                      <a:pPr algn="ctr" fontAlgn="ctr"/>
                      <a:r>
                        <a:rPr lang="en-US" sz="700" b="0" i="0" u="none" strike="noStrike">
                          <a:solidFill>
                            <a:srgbClr val="000000"/>
                          </a:solidFill>
                          <a:effectLst/>
                          <a:latin typeface="Calibri" panose="020F0502020204030204" pitchFamily="34" charset="0"/>
                        </a:rPr>
                        <a:t>1,3</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Expand work-based learning programs with more engagement of the private sector</a:t>
                      </a:r>
                    </a:p>
                  </a:txBody>
                  <a:tcPr marL="0" marR="0" marT="0" marB="0" anchor="ctr">
                    <a:solidFill>
                      <a:schemeClr val="accent1">
                        <a:lumMod val="20000"/>
                        <a:lumOff val="80000"/>
                      </a:schemeClr>
                    </a:solidFill>
                  </a:tcPr>
                </a:tc>
                <a:extLst>
                  <a:ext uri="{0D108BD9-81ED-4DB2-BD59-A6C34878D82A}">
                    <a16:rowId xmlns:a16="http://schemas.microsoft.com/office/drawing/2014/main" val="1640207174"/>
                  </a:ext>
                </a:extLst>
              </a:tr>
              <a:tr h="205950">
                <a:tc>
                  <a:txBody>
                    <a:bodyPr/>
                    <a:lstStyle/>
                    <a:p>
                      <a:pPr algn="ctr" fontAlgn="ctr"/>
                      <a:r>
                        <a:rPr lang="en-US" sz="700" b="0" i="0" u="none" strike="noStrike">
                          <a:solidFill>
                            <a:srgbClr val="000000"/>
                          </a:solidFill>
                          <a:effectLst/>
                          <a:latin typeface="Calibri" panose="020F0502020204030204" pitchFamily="34" charset="0"/>
                        </a:rPr>
                        <a:t>1,3</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Facilitate transition from training to both wage and self-employment</a:t>
                      </a:r>
                    </a:p>
                  </a:txBody>
                  <a:tcPr marL="0" marR="0" marT="0" marB="0" anchor="ctr">
                    <a:solidFill>
                      <a:schemeClr val="accent1">
                        <a:lumMod val="20000"/>
                        <a:lumOff val="80000"/>
                      </a:schemeClr>
                    </a:solidFill>
                  </a:tcPr>
                </a:tc>
                <a:extLst>
                  <a:ext uri="{0D108BD9-81ED-4DB2-BD59-A6C34878D82A}">
                    <a16:rowId xmlns:a16="http://schemas.microsoft.com/office/drawing/2014/main" val="2756397067"/>
                  </a:ext>
                </a:extLst>
              </a:tr>
              <a:tr h="205950">
                <a:tc>
                  <a:txBody>
                    <a:bodyPr/>
                    <a:lstStyle/>
                    <a:p>
                      <a:pPr algn="ctr" fontAlgn="ctr"/>
                      <a:r>
                        <a:rPr lang="en-US" sz="700" b="0" i="0" u="none" strike="noStrike">
                          <a:solidFill>
                            <a:srgbClr val="000000"/>
                          </a:solidFill>
                          <a:effectLst/>
                          <a:latin typeface="Calibri" panose="020F0502020204030204" pitchFamily="34" charset="0"/>
                        </a:rPr>
                        <a:t>1,4</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Humanitarian intervention </a:t>
                      </a:r>
                      <a:r>
                        <a:rPr lang="en-US" sz="700" b="0" i="0" u="none" strike="noStrike" dirty="0" err="1">
                          <a:solidFill>
                            <a:srgbClr val="000000"/>
                          </a:solidFill>
                          <a:effectLst/>
                          <a:latin typeface="Calibri" panose="020F0502020204030204" pitchFamily="34" charset="0"/>
                        </a:rPr>
                        <a:t>focussing</a:t>
                      </a:r>
                      <a:r>
                        <a:rPr lang="en-US" sz="700" b="0" i="0" u="none" strike="noStrike" dirty="0">
                          <a:solidFill>
                            <a:srgbClr val="000000"/>
                          </a:solidFill>
                          <a:effectLst/>
                          <a:latin typeface="Calibri" panose="020F0502020204030204" pitchFamily="34" charset="0"/>
                        </a:rPr>
                        <a:t> on providing access to formal and non-formal basic education opportunities</a:t>
                      </a:r>
                    </a:p>
                  </a:txBody>
                  <a:tcPr marL="0" marR="0" marT="0" marB="0" anchor="ctr">
                    <a:solidFill>
                      <a:schemeClr val="accent1">
                        <a:lumMod val="20000"/>
                        <a:lumOff val="80000"/>
                      </a:schemeClr>
                    </a:solidFill>
                  </a:tcPr>
                </a:tc>
                <a:extLst>
                  <a:ext uri="{0D108BD9-81ED-4DB2-BD59-A6C34878D82A}">
                    <a16:rowId xmlns:a16="http://schemas.microsoft.com/office/drawing/2014/main" val="2468732374"/>
                  </a:ext>
                </a:extLst>
              </a:tr>
              <a:tr h="205950">
                <a:tc>
                  <a:txBody>
                    <a:bodyPr/>
                    <a:lstStyle/>
                    <a:p>
                      <a:pPr algn="ctr" fontAlgn="ctr"/>
                      <a:r>
                        <a:rPr lang="en-US" sz="700" b="0" i="0" u="none" strike="noStrike">
                          <a:solidFill>
                            <a:srgbClr val="000000"/>
                          </a:solidFill>
                          <a:effectLst/>
                          <a:latin typeface="Calibri" panose="020F0502020204030204" pitchFamily="34" charset="0"/>
                        </a:rPr>
                        <a:t>1,5</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Support to vulnerable children (out of school or at risk of dropping out) with formal or non-formal education interventions</a:t>
                      </a:r>
                    </a:p>
                  </a:txBody>
                  <a:tcPr marL="0" marR="0" marT="0" marB="0" anchor="ctr">
                    <a:solidFill>
                      <a:schemeClr val="accent1">
                        <a:lumMod val="20000"/>
                        <a:lumOff val="80000"/>
                      </a:schemeClr>
                    </a:solidFill>
                  </a:tcPr>
                </a:tc>
                <a:extLst>
                  <a:ext uri="{0D108BD9-81ED-4DB2-BD59-A6C34878D82A}">
                    <a16:rowId xmlns:a16="http://schemas.microsoft.com/office/drawing/2014/main" val="2262600328"/>
                  </a:ext>
                </a:extLst>
              </a:tr>
              <a:tr h="297163">
                <a:tc>
                  <a:txBody>
                    <a:bodyPr/>
                    <a:lstStyle/>
                    <a:p>
                      <a:pPr algn="ctr" fontAlgn="ctr"/>
                      <a:r>
                        <a:rPr lang="en-US" sz="700" b="0" i="0" u="none" strike="noStrike">
                          <a:solidFill>
                            <a:srgbClr val="000000"/>
                          </a:solidFill>
                          <a:effectLst/>
                          <a:latin typeface="Calibri" panose="020F0502020204030204" pitchFamily="34" charset="0"/>
                        </a:rPr>
                        <a:t>1,6</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Quality Learning and Skills Building</a:t>
                      </a:r>
                    </a:p>
                  </a:txBody>
                  <a:tcPr marL="0" marR="0" marT="0" marB="0" anchor="ctr">
                    <a:solidFill>
                      <a:schemeClr val="accent1">
                        <a:lumMod val="20000"/>
                        <a:lumOff val="80000"/>
                      </a:schemeClr>
                    </a:solidFill>
                  </a:tcPr>
                </a:tc>
                <a:extLst>
                  <a:ext uri="{0D108BD9-81ED-4DB2-BD59-A6C34878D82A}">
                    <a16:rowId xmlns:a16="http://schemas.microsoft.com/office/drawing/2014/main" val="1634952940"/>
                  </a:ext>
                </a:extLst>
              </a:tr>
              <a:tr h="205950">
                <a:tc>
                  <a:txBody>
                    <a:bodyPr/>
                    <a:lstStyle/>
                    <a:p>
                      <a:pPr algn="ctr" fontAlgn="ctr"/>
                      <a:r>
                        <a:rPr lang="en-US" sz="700" b="0" i="0" u="none" strike="noStrike">
                          <a:solidFill>
                            <a:srgbClr val="000000"/>
                          </a:solidFill>
                          <a:effectLst/>
                          <a:latin typeface="Calibri" panose="020F0502020204030204" pitchFamily="34" charset="0"/>
                        </a:rPr>
                        <a:t>1,7</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Skills Activation </a:t>
                      </a:r>
                      <a:r>
                        <a:rPr lang="en-US" sz="700" b="0" i="0" u="none" strike="noStrike" dirty="0" err="1">
                          <a:solidFill>
                            <a:srgbClr val="000000"/>
                          </a:solidFill>
                          <a:effectLst/>
                          <a:latin typeface="Calibri" panose="020F0502020204030204" pitchFamily="34" charset="0"/>
                        </a:rPr>
                        <a:t>throough</a:t>
                      </a:r>
                      <a:r>
                        <a:rPr lang="en-US" sz="700" b="0" i="0" u="none" strike="noStrike" dirty="0">
                          <a:solidFill>
                            <a:srgbClr val="000000"/>
                          </a:solidFill>
                          <a:effectLst/>
                          <a:latin typeface="Calibri" panose="020F0502020204030204" pitchFamily="34" charset="0"/>
                        </a:rPr>
                        <a:t> Meaningful engagement of youth in social behavior change interventions to promote positive behaviors around education</a:t>
                      </a:r>
                    </a:p>
                  </a:txBody>
                  <a:tcPr marL="0" marR="0" marT="0" marB="0" anchor="ctr">
                    <a:solidFill>
                      <a:schemeClr val="accent1">
                        <a:lumMod val="20000"/>
                        <a:lumOff val="80000"/>
                      </a:schemeClr>
                    </a:solidFill>
                  </a:tcPr>
                </a:tc>
                <a:extLst>
                  <a:ext uri="{0D108BD9-81ED-4DB2-BD59-A6C34878D82A}">
                    <a16:rowId xmlns:a16="http://schemas.microsoft.com/office/drawing/2014/main" val="1962731940"/>
                  </a:ext>
                </a:extLst>
              </a:tr>
              <a:tr h="205950">
                <a:tc>
                  <a:txBody>
                    <a:bodyPr/>
                    <a:lstStyle/>
                    <a:p>
                      <a:pPr algn="ctr" fontAlgn="ctr"/>
                      <a:r>
                        <a:rPr lang="en-US" sz="700" b="0" i="0" u="none" strike="noStrike">
                          <a:solidFill>
                            <a:srgbClr val="000000"/>
                          </a:solidFill>
                          <a:effectLst/>
                          <a:latin typeface="Calibri" panose="020F0502020204030204" pitchFamily="34" charset="0"/>
                        </a:rPr>
                        <a:t>1,8</a:t>
                      </a:r>
                    </a:p>
                  </a:txBody>
                  <a:tcPr marL="0" marR="0" marT="0" marB="0" anchor="ctr">
                    <a:solidFill>
                      <a:schemeClr val="accent1">
                        <a:lumMod val="20000"/>
                        <a:lumOff val="80000"/>
                      </a:schemeClr>
                    </a:solidFill>
                  </a:tcPr>
                </a:tc>
                <a:tc>
                  <a:txBody>
                    <a:bodyPr/>
                    <a:lstStyle/>
                    <a:p>
                      <a:pPr algn="l" fontAlgn="b"/>
                      <a:r>
                        <a:rPr lang="en-US" sz="700" b="0" i="0" u="none" strike="noStrike" dirty="0">
                          <a:solidFill>
                            <a:srgbClr val="000000"/>
                          </a:solidFill>
                          <a:effectLst/>
                          <a:latin typeface="Calibri" panose="020F0502020204030204" pitchFamily="34" charset="0"/>
                        </a:rPr>
                        <a:t>Design and implement social and behavior change interventions including Accountability to affected population mechanisms to increase schools’ enrollment and transition to secondary schools in the effected population</a:t>
                      </a:r>
                    </a:p>
                  </a:txBody>
                  <a:tcPr marL="0" marR="0" marT="0" marB="0" anchor="b">
                    <a:solidFill>
                      <a:schemeClr val="accent1">
                        <a:lumMod val="20000"/>
                        <a:lumOff val="80000"/>
                      </a:schemeClr>
                    </a:solidFill>
                  </a:tcPr>
                </a:tc>
                <a:extLst>
                  <a:ext uri="{0D108BD9-81ED-4DB2-BD59-A6C34878D82A}">
                    <a16:rowId xmlns:a16="http://schemas.microsoft.com/office/drawing/2014/main" val="2779633589"/>
                  </a:ext>
                </a:extLst>
              </a:tr>
              <a:tr h="205950">
                <a:tc>
                  <a:txBody>
                    <a:bodyPr/>
                    <a:lstStyle/>
                    <a:p>
                      <a:pPr algn="ctr" fontAlgn="ctr"/>
                      <a:r>
                        <a:rPr lang="en-US" sz="700" b="0" i="0" u="none" strike="noStrike">
                          <a:solidFill>
                            <a:srgbClr val="000000"/>
                          </a:solidFill>
                          <a:effectLst/>
                          <a:latin typeface="Calibri" panose="020F0502020204030204" pitchFamily="34" charset="0"/>
                        </a:rPr>
                        <a:t>1,8</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Access of refugees and asylum seekers  to national basic education system is supported</a:t>
                      </a:r>
                    </a:p>
                  </a:txBody>
                  <a:tcPr marL="0" marR="0" marT="0" marB="0" anchor="ctr">
                    <a:solidFill>
                      <a:schemeClr val="accent1">
                        <a:lumMod val="20000"/>
                        <a:lumOff val="80000"/>
                      </a:schemeClr>
                    </a:solidFill>
                  </a:tcPr>
                </a:tc>
                <a:extLst>
                  <a:ext uri="{0D108BD9-81ED-4DB2-BD59-A6C34878D82A}">
                    <a16:rowId xmlns:a16="http://schemas.microsoft.com/office/drawing/2014/main" val="1983698613"/>
                  </a:ext>
                </a:extLst>
              </a:tr>
              <a:tr h="205950">
                <a:tc>
                  <a:txBody>
                    <a:bodyPr/>
                    <a:lstStyle/>
                    <a:p>
                      <a:pPr algn="ctr" fontAlgn="ctr"/>
                      <a:r>
                        <a:rPr lang="en-US" sz="700" b="0" i="0" u="none" strike="noStrike">
                          <a:solidFill>
                            <a:srgbClr val="000000"/>
                          </a:solidFill>
                          <a:effectLst/>
                          <a:latin typeface="Calibri" panose="020F0502020204030204" pitchFamily="34" charset="0"/>
                        </a:rPr>
                        <a:t>1,9</a:t>
                      </a:r>
                    </a:p>
                  </a:txBody>
                  <a:tcPr marL="0" marR="0" marT="0" marB="0" anchor="ctr">
                    <a:solidFill>
                      <a:schemeClr val="accent1">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Access to secondary education for Persons of Concern is supported</a:t>
                      </a:r>
                    </a:p>
                  </a:txBody>
                  <a:tcPr marL="0" marR="0" marT="0" marB="0" anchor="ctr">
                    <a:solidFill>
                      <a:schemeClr val="accent1">
                        <a:lumMod val="20000"/>
                        <a:lumOff val="80000"/>
                      </a:schemeClr>
                    </a:solidFill>
                  </a:tcPr>
                </a:tc>
                <a:extLst>
                  <a:ext uri="{0D108BD9-81ED-4DB2-BD59-A6C34878D82A}">
                    <a16:rowId xmlns:a16="http://schemas.microsoft.com/office/drawing/2014/main" val="1724254108"/>
                  </a:ext>
                </a:extLst>
              </a:tr>
            </a:tbl>
          </a:graphicData>
        </a:graphic>
      </p:graphicFrame>
      <p:graphicFrame>
        <p:nvGraphicFramePr>
          <p:cNvPr id="5" name="Table 4">
            <a:extLst>
              <a:ext uri="{FF2B5EF4-FFF2-40B4-BE49-F238E27FC236}">
                <a16:creationId xmlns:a16="http://schemas.microsoft.com/office/drawing/2014/main" id="{5815E950-B4AC-4860-917D-C64401A022AE}"/>
              </a:ext>
            </a:extLst>
          </p:cNvPr>
          <p:cNvGraphicFramePr>
            <a:graphicFrameLocks noGrp="1"/>
          </p:cNvGraphicFramePr>
          <p:nvPr>
            <p:extLst>
              <p:ext uri="{D42A27DB-BD31-4B8C-83A1-F6EECF244321}">
                <p14:modId xmlns:p14="http://schemas.microsoft.com/office/powerpoint/2010/main" val="2219282683"/>
              </p:ext>
            </p:extLst>
          </p:nvPr>
        </p:nvGraphicFramePr>
        <p:xfrm>
          <a:off x="3641651" y="707886"/>
          <a:ext cx="2929269" cy="4405080"/>
        </p:xfrm>
        <a:graphic>
          <a:graphicData uri="http://schemas.openxmlformats.org/drawingml/2006/table">
            <a:tbl>
              <a:tblPr>
                <a:tableStyleId>{5C22544A-7EE6-4342-B048-85BDC9FD1C3A}</a:tableStyleId>
              </a:tblPr>
              <a:tblGrid>
                <a:gridCol w="271535">
                  <a:extLst>
                    <a:ext uri="{9D8B030D-6E8A-4147-A177-3AD203B41FA5}">
                      <a16:colId xmlns:a16="http://schemas.microsoft.com/office/drawing/2014/main" val="2083843983"/>
                    </a:ext>
                  </a:extLst>
                </a:gridCol>
                <a:gridCol w="2657734">
                  <a:extLst>
                    <a:ext uri="{9D8B030D-6E8A-4147-A177-3AD203B41FA5}">
                      <a16:colId xmlns:a16="http://schemas.microsoft.com/office/drawing/2014/main" val="934559528"/>
                    </a:ext>
                  </a:extLst>
                </a:gridCol>
              </a:tblGrid>
              <a:tr h="154380">
                <a:tc gridSpan="2">
                  <a:txBody>
                    <a:bodyPr/>
                    <a:lstStyle/>
                    <a:p>
                      <a:pPr algn="l" fontAlgn="ctr"/>
                      <a:r>
                        <a:rPr lang="es-ES" sz="600" b="1" u="none" strike="noStrike" dirty="0">
                          <a:solidFill>
                            <a:schemeClr val="bg1"/>
                          </a:solidFill>
                          <a:effectLst/>
                        </a:rPr>
                        <a:t>Pillar 2: ECONOMIC INCLUSION</a:t>
                      </a:r>
                    </a:p>
                  </a:txBody>
                  <a:tcPr marL="0" marR="0" marT="0" marB="0" anchor="ctr">
                    <a:solidFill>
                      <a:schemeClr val="accent2">
                        <a:lumMod val="75000"/>
                      </a:schemeClr>
                    </a:solidFill>
                  </a:tcPr>
                </a:tc>
                <a:tc hMerge="1">
                  <a:txBody>
                    <a:bodyPr/>
                    <a:lstStyle/>
                    <a:p>
                      <a:endParaRPr/>
                    </a:p>
                  </a:txBody>
                  <a:tcPr marL="0" marR="0" marT="0" marB="0" anchor="ctr"/>
                </a:tc>
                <a:extLst>
                  <a:ext uri="{0D108BD9-81ED-4DB2-BD59-A6C34878D82A}">
                    <a16:rowId xmlns:a16="http://schemas.microsoft.com/office/drawing/2014/main" val="2985029358"/>
                  </a:ext>
                </a:extLst>
              </a:tr>
              <a:tr h="171185">
                <a:tc>
                  <a:txBody>
                    <a:bodyPr/>
                    <a:lstStyle/>
                    <a:p>
                      <a:pPr algn="ctr" fontAlgn="ctr"/>
                      <a:r>
                        <a:rPr lang="en-US" sz="700" b="0" i="0" u="none" strike="noStrike" dirty="0">
                          <a:solidFill>
                            <a:srgbClr val="000000"/>
                          </a:solidFill>
                          <a:effectLst/>
                          <a:latin typeface="Calibri" panose="020F0502020204030204" pitchFamily="34" charset="0"/>
                        </a:rPr>
                        <a:t>2,1</a:t>
                      </a:r>
                    </a:p>
                  </a:txBody>
                  <a:tcPr marL="0" marR="0" marT="0" marB="0" anchor="ctr">
                    <a:solidFill>
                      <a:schemeClr val="accent2">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Capacity building and technical support for Industry Associations and Chambers in support of business formalization</a:t>
                      </a:r>
                    </a:p>
                  </a:txBody>
                  <a:tcPr marL="0" marR="0" marT="0" marB="0" anchor="ctr">
                    <a:solidFill>
                      <a:schemeClr val="accent2">
                        <a:lumMod val="20000"/>
                        <a:lumOff val="80000"/>
                      </a:schemeClr>
                    </a:solidFill>
                  </a:tcPr>
                </a:tc>
                <a:extLst>
                  <a:ext uri="{0D108BD9-81ED-4DB2-BD59-A6C34878D82A}">
                    <a16:rowId xmlns:a16="http://schemas.microsoft.com/office/drawing/2014/main" val="1937322435"/>
                  </a:ext>
                </a:extLst>
              </a:tr>
              <a:tr h="185358">
                <a:tc>
                  <a:txBody>
                    <a:bodyPr/>
                    <a:lstStyle/>
                    <a:p>
                      <a:pPr algn="ctr" fontAlgn="ctr"/>
                      <a:r>
                        <a:rPr lang="en-US" sz="700" b="0" i="0" u="none" strike="noStrike">
                          <a:solidFill>
                            <a:srgbClr val="000000"/>
                          </a:solidFill>
                          <a:effectLst/>
                          <a:latin typeface="Calibri" panose="020F0502020204030204" pitchFamily="34" charset="0"/>
                        </a:rPr>
                        <a:t>2,1</a:t>
                      </a:r>
                    </a:p>
                  </a:txBody>
                  <a:tcPr marL="0" marR="0" marT="0" marB="0" anchor="ctr">
                    <a:solidFill>
                      <a:schemeClr val="accent2">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Job Search Clubs implemented to support career guidance and facilitate youth transitions into employment</a:t>
                      </a:r>
                    </a:p>
                  </a:txBody>
                  <a:tcPr marL="0" marR="0" marT="0" marB="0" anchor="ctr">
                    <a:solidFill>
                      <a:schemeClr val="accent2">
                        <a:lumMod val="20000"/>
                        <a:lumOff val="80000"/>
                      </a:schemeClr>
                    </a:solidFill>
                  </a:tcPr>
                </a:tc>
                <a:extLst>
                  <a:ext uri="{0D108BD9-81ED-4DB2-BD59-A6C34878D82A}">
                    <a16:rowId xmlns:a16="http://schemas.microsoft.com/office/drawing/2014/main" val="3813665119"/>
                  </a:ext>
                </a:extLst>
              </a:tr>
              <a:tr h="185358">
                <a:tc>
                  <a:txBody>
                    <a:bodyPr/>
                    <a:lstStyle/>
                    <a:p>
                      <a:pPr algn="ctr" fontAlgn="ctr"/>
                      <a:r>
                        <a:rPr lang="en-US" sz="700" b="0" i="0" u="none" strike="noStrike">
                          <a:solidFill>
                            <a:srgbClr val="000000"/>
                          </a:solidFill>
                          <a:effectLst/>
                          <a:latin typeface="Calibri" panose="020F0502020204030204" pitchFamily="34" charset="0"/>
                        </a:rPr>
                        <a:t>2,1</a:t>
                      </a:r>
                    </a:p>
                  </a:txBody>
                  <a:tcPr marL="0" marR="0" marT="0" marB="0" anchor="ctr">
                    <a:solidFill>
                      <a:schemeClr val="accent2">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Provision of career guidance strengthened with stronger linkages introduced to TVET, universities, and private sector employers</a:t>
                      </a:r>
                    </a:p>
                  </a:txBody>
                  <a:tcPr marL="0" marR="0" marT="0" marB="0" anchor="ctr">
                    <a:solidFill>
                      <a:schemeClr val="accent2">
                        <a:lumMod val="20000"/>
                        <a:lumOff val="80000"/>
                      </a:schemeClr>
                    </a:solidFill>
                  </a:tcPr>
                </a:tc>
                <a:extLst>
                  <a:ext uri="{0D108BD9-81ED-4DB2-BD59-A6C34878D82A}">
                    <a16:rowId xmlns:a16="http://schemas.microsoft.com/office/drawing/2014/main" val="3287697584"/>
                  </a:ext>
                </a:extLst>
              </a:tr>
              <a:tr h="185358">
                <a:tc>
                  <a:txBody>
                    <a:bodyPr/>
                    <a:lstStyle/>
                    <a:p>
                      <a:pPr algn="ctr" fontAlgn="ctr"/>
                      <a:r>
                        <a:rPr lang="en-US" sz="700" b="0" i="0" u="none" strike="noStrike" dirty="0">
                          <a:solidFill>
                            <a:srgbClr val="000000"/>
                          </a:solidFill>
                          <a:effectLst/>
                          <a:latin typeface="Calibri" panose="020F0502020204030204" pitchFamily="34" charset="0"/>
                        </a:rPr>
                        <a:t>2.1</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Economic and Social </a:t>
                      </a:r>
                      <a:r>
                        <a:rPr lang="en-US" sz="700" b="0" i="0" u="none" strike="noStrike" dirty="0" err="1">
                          <a:solidFill>
                            <a:srgbClr val="000000"/>
                          </a:solidFill>
                          <a:effectLst/>
                          <a:latin typeface="Calibri" panose="020F0502020204030204" pitchFamily="34" charset="0"/>
                        </a:rPr>
                        <a:t>Inlcusion</a:t>
                      </a:r>
                      <a:endParaRPr lang="en-US" sz="700" b="0" i="0" u="none" strike="noStrike" dirty="0">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55005371"/>
                  </a:ext>
                </a:extLst>
              </a:tr>
              <a:tr h="171185">
                <a:tc>
                  <a:txBody>
                    <a:bodyPr/>
                    <a:lstStyle/>
                    <a:p>
                      <a:pPr algn="ctr" fontAlgn="ctr"/>
                      <a:r>
                        <a:rPr lang="en-US" sz="700" b="0" i="0" u="none" strike="noStrike">
                          <a:solidFill>
                            <a:srgbClr val="000000"/>
                          </a:solidFill>
                          <a:effectLst/>
                          <a:latin typeface="Calibri" panose="020F0502020204030204" pitchFamily="34" charset="0"/>
                        </a:rPr>
                        <a:t>2,2</a:t>
                      </a:r>
                    </a:p>
                  </a:txBody>
                  <a:tcPr marL="0" marR="0" marT="0" marB="0" anchor="ctr">
                    <a:solidFill>
                      <a:schemeClr val="accent2">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EIIP approaches and SOPs adopted and integrated into national public works programmes</a:t>
                      </a:r>
                    </a:p>
                  </a:txBody>
                  <a:tcPr marL="0" marR="0" marT="0" marB="0" anchor="ctr">
                    <a:solidFill>
                      <a:schemeClr val="accent2">
                        <a:lumMod val="20000"/>
                        <a:lumOff val="80000"/>
                      </a:schemeClr>
                    </a:solidFill>
                  </a:tcPr>
                </a:tc>
                <a:extLst>
                  <a:ext uri="{0D108BD9-81ED-4DB2-BD59-A6C34878D82A}">
                    <a16:rowId xmlns:a16="http://schemas.microsoft.com/office/drawing/2014/main" val="1886095178"/>
                  </a:ext>
                </a:extLst>
              </a:tr>
              <a:tr h="171185">
                <a:tc>
                  <a:txBody>
                    <a:bodyPr/>
                    <a:lstStyle/>
                    <a:p>
                      <a:pPr algn="ctr" fontAlgn="ctr"/>
                      <a:r>
                        <a:rPr lang="en-US" sz="700" b="0" i="0" u="none" strike="noStrike">
                          <a:solidFill>
                            <a:srgbClr val="000000"/>
                          </a:solidFill>
                          <a:effectLst/>
                          <a:latin typeface="Calibri" panose="020F0502020204030204" pitchFamily="34" charset="0"/>
                        </a:rPr>
                        <a:t>2,2</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Strengthen social partners engagement in EIIP</a:t>
                      </a:r>
                    </a:p>
                  </a:txBody>
                  <a:tcPr marL="0" marR="0" marT="0" marB="0" anchor="ctr">
                    <a:solidFill>
                      <a:schemeClr val="accent2">
                        <a:lumMod val="20000"/>
                        <a:lumOff val="80000"/>
                      </a:schemeClr>
                    </a:solidFill>
                  </a:tcPr>
                </a:tc>
                <a:extLst>
                  <a:ext uri="{0D108BD9-81ED-4DB2-BD59-A6C34878D82A}">
                    <a16:rowId xmlns:a16="http://schemas.microsoft.com/office/drawing/2014/main" val="4153142110"/>
                  </a:ext>
                </a:extLst>
              </a:tr>
              <a:tr h="171185">
                <a:tc>
                  <a:txBody>
                    <a:bodyPr/>
                    <a:lstStyle/>
                    <a:p>
                      <a:pPr algn="ctr" fontAlgn="ctr"/>
                      <a:r>
                        <a:rPr lang="en-US" sz="700" b="0" i="0" u="none" strike="noStrike">
                          <a:solidFill>
                            <a:srgbClr val="000000"/>
                          </a:solidFill>
                          <a:effectLst/>
                          <a:latin typeface="Calibri" panose="020F0502020204030204" pitchFamily="34" charset="0"/>
                        </a:rPr>
                        <a:t>2,2</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EIIP green works programmes scaled up</a:t>
                      </a:r>
                    </a:p>
                  </a:txBody>
                  <a:tcPr marL="0" marR="0" marT="0" marB="0" anchor="ctr">
                    <a:solidFill>
                      <a:schemeClr val="accent2">
                        <a:lumMod val="20000"/>
                        <a:lumOff val="80000"/>
                      </a:schemeClr>
                    </a:solidFill>
                  </a:tcPr>
                </a:tc>
                <a:extLst>
                  <a:ext uri="{0D108BD9-81ED-4DB2-BD59-A6C34878D82A}">
                    <a16:rowId xmlns:a16="http://schemas.microsoft.com/office/drawing/2014/main" val="2589253790"/>
                  </a:ext>
                </a:extLst>
              </a:tr>
              <a:tr h="185358">
                <a:tc>
                  <a:txBody>
                    <a:bodyPr/>
                    <a:lstStyle/>
                    <a:p>
                      <a:pPr algn="ctr" fontAlgn="ctr"/>
                      <a:r>
                        <a:rPr lang="en-US" sz="700" b="0" i="0" u="none" strike="noStrike">
                          <a:solidFill>
                            <a:srgbClr val="000000"/>
                          </a:solidFill>
                          <a:effectLst/>
                          <a:latin typeface="Calibri" panose="020F0502020204030204" pitchFamily="34" charset="0"/>
                        </a:rPr>
                        <a:t>2,3</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Enhanced policy advocacy for financial inclusion of refugees </a:t>
                      </a:r>
                    </a:p>
                  </a:txBody>
                  <a:tcPr marL="0" marR="0" marT="0" marB="0" anchor="ctr">
                    <a:solidFill>
                      <a:schemeClr val="accent2">
                        <a:lumMod val="20000"/>
                        <a:lumOff val="80000"/>
                      </a:schemeClr>
                    </a:solidFill>
                  </a:tcPr>
                </a:tc>
                <a:extLst>
                  <a:ext uri="{0D108BD9-81ED-4DB2-BD59-A6C34878D82A}">
                    <a16:rowId xmlns:a16="http://schemas.microsoft.com/office/drawing/2014/main" val="4200200153"/>
                  </a:ext>
                </a:extLst>
              </a:tr>
              <a:tr h="171185">
                <a:tc>
                  <a:txBody>
                    <a:bodyPr/>
                    <a:lstStyle/>
                    <a:p>
                      <a:pPr algn="ctr" fontAlgn="ctr"/>
                      <a:r>
                        <a:rPr lang="en-US" sz="700" b="0" i="0" u="none" strike="noStrike">
                          <a:solidFill>
                            <a:srgbClr val="000000"/>
                          </a:solidFill>
                          <a:effectLst/>
                          <a:latin typeface="Calibri" panose="020F0502020204030204" pitchFamily="34" charset="0"/>
                        </a:rPr>
                        <a:t>2,3</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Expanded capacity building interventions for commercial banks and other financial service providers to serve FDPs and HC clients, particularly start-ups</a:t>
                      </a:r>
                    </a:p>
                  </a:txBody>
                  <a:tcPr marL="0" marR="0" marT="0" marB="0" anchor="ctr">
                    <a:solidFill>
                      <a:schemeClr val="accent2">
                        <a:lumMod val="20000"/>
                        <a:lumOff val="80000"/>
                      </a:schemeClr>
                    </a:solidFill>
                  </a:tcPr>
                </a:tc>
                <a:extLst>
                  <a:ext uri="{0D108BD9-81ED-4DB2-BD59-A6C34878D82A}">
                    <a16:rowId xmlns:a16="http://schemas.microsoft.com/office/drawing/2014/main" val="426010299"/>
                  </a:ext>
                </a:extLst>
              </a:tr>
              <a:tr h="171185">
                <a:tc>
                  <a:txBody>
                    <a:bodyPr/>
                    <a:lstStyle/>
                    <a:p>
                      <a:pPr algn="ctr" fontAlgn="ctr"/>
                      <a:r>
                        <a:rPr lang="en-US" sz="700" b="0" i="0" u="none" strike="noStrike">
                          <a:solidFill>
                            <a:srgbClr val="000000"/>
                          </a:solidFill>
                          <a:effectLst/>
                          <a:latin typeface="Calibri" panose="020F0502020204030204" pitchFamily="34" charset="0"/>
                        </a:rPr>
                        <a:t>2,3</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Expanded support to business start-ups and existing MSMEs through financial (loan provision through the 4 Trillion initiative) and non-financial support (business management training)</a:t>
                      </a:r>
                    </a:p>
                  </a:txBody>
                  <a:tcPr marL="0" marR="0" marT="0" marB="0" anchor="ctr">
                    <a:solidFill>
                      <a:schemeClr val="accent2">
                        <a:lumMod val="20000"/>
                        <a:lumOff val="80000"/>
                      </a:schemeClr>
                    </a:solidFill>
                  </a:tcPr>
                </a:tc>
                <a:extLst>
                  <a:ext uri="{0D108BD9-81ED-4DB2-BD59-A6C34878D82A}">
                    <a16:rowId xmlns:a16="http://schemas.microsoft.com/office/drawing/2014/main" val="2062620906"/>
                  </a:ext>
                </a:extLst>
              </a:tr>
              <a:tr h="171185">
                <a:tc>
                  <a:txBody>
                    <a:bodyPr/>
                    <a:lstStyle/>
                    <a:p>
                      <a:pPr algn="ctr" fontAlgn="ctr"/>
                      <a:r>
                        <a:rPr lang="en-US" sz="700" b="0" i="0" u="none" strike="noStrike">
                          <a:solidFill>
                            <a:srgbClr val="000000"/>
                          </a:solidFill>
                          <a:effectLst/>
                          <a:latin typeface="Calibri" panose="020F0502020204030204" pitchFamily="34" charset="0"/>
                        </a:rPr>
                        <a:t>2,3</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Scale up support to microfinance institutions to provide new loan products catered to needs of refugees and IDPs </a:t>
                      </a:r>
                    </a:p>
                  </a:txBody>
                  <a:tcPr marL="0" marR="0" marT="0" marB="0" anchor="ctr">
                    <a:solidFill>
                      <a:schemeClr val="accent2">
                        <a:lumMod val="20000"/>
                        <a:lumOff val="80000"/>
                      </a:schemeClr>
                    </a:solidFill>
                  </a:tcPr>
                </a:tc>
                <a:extLst>
                  <a:ext uri="{0D108BD9-81ED-4DB2-BD59-A6C34878D82A}">
                    <a16:rowId xmlns:a16="http://schemas.microsoft.com/office/drawing/2014/main" val="2305619275"/>
                  </a:ext>
                </a:extLst>
              </a:tr>
              <a:tr h="171185">
                <a:tc>
                  <a:txBody>
                    <a:bodyPr/>
                    <a:lstStyle/>
                    <a:p>
                      <a:pPr algn="ctr" fontAlgn="ctr"/>
                      <a:r>
                        <a:rPr lang="en-US" sz="700" b="0" i="0" u="none" strike="noStrike">
                          <a:solidFill>
                            <a:srgbClr val="000000"/>
                          </a:solidFill>
                          <a:effectLst/>
                          <a:latin typeface="Calibri" panose="020F0502020204030204" pitchFamily="34" charset="0"/>
                        </a:rPr>
                        <a:t>2,3</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Support the development of the cooperative movement in Iraq, including capacity of cooperatives to serve their members and communities</a:t>
                      </a:r>
                    </a:p>
                  </a:txBody>
                  <a:tcPr marL="0" marR="0" marT="0" marB="0" anchor="ctr">
                    <a:solidFill>
                      <a:schemeClr val="accent2">
                        <a:lumMod val="20000"/>
                        <a:lumOff val="80000"/>
                      </a:schemeClr>
                    </a:solidFill>
                  </a:tcPr>
                </a:tc>
                <a:extLst>
                  <a:ext uri="{0D108BD9-81ED-4DB2-BD59-A6C34878D82A}">
                    <a16:rowId xmlns:a16="http://schemas.microsoft.com/office/drawing/2014/main" val="3212580627"/>
                  </a:ext>
                </a:extLst>
              </a:tr>
              <a:tr h="171185">
                <a:tc>
                  <a:txBody>
                    <a:bodyPr/>
                    <a:lstStyle/>
                    <a:p>
                      <a:pPr algn="ctr" fontAlgn="ctr"/>
                      <a:r>
                        <a:rPr lang="en-US" sz="700" b="0" i="0" u="none" strike="noStrike">
                          <a:solidFill>
                            <a:srgbClr val="000000"/>
                          </a:solidFill>
                          <a:effectLst/>
                          <a:latin typeface="Calibri" panose="020F0502020204030204" pitchFamily="34" charset="0"/>
                        </a:rPr>
                        <a:t>2,3</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Improve Women Economic Empowerment for female IDPs and Refugees (Capacity Building Program)</a:t>
                      </a:r>
                    </a:p>
                  </a:txBody>
                  <a:tcPr marL="0" marR="0" marT="0" marB="0" anchor="ctr">
                    <a:solidFill>
                      <a:schemeClr val="accent2">
                        <a:lumMod val="20000"/>
                        <a:lumOff val="80000"/>
                      </a:schemeClr>
                    </a:solidFill>
                  </a:tcPr>
                </a:tc>
                <a:extLst>
                  <a:ext uri="{0D108BD9-81ED-4DB2-BD59-A6C34878D82A}">
                    <a16:rowId xmlns:a16="http://schemas.microsoft.com/office/drawing/2014/main" val="1264143031"/>
                  </a:ext>
                </a:extLst>
              </a:tr>
              <a:tr h="185358">
                <a:tc>
                  <a:txBody>
                    <a:bodyPr/>
                    <a:lstStyle/>
                    <a:p>
                      <a:pPr algn="ctr" fontAlgn="ctr"/>
                      <a:r>
                        <a:rPr lang="en-US" sz="700" b="0" i="0" u="none" strike="noStrike">
                          <a:solidFill>
                            <a:srgbClr val="000000"/>
                          </a:solidFill>
                          <a:effectLst/>
                          <a:latin typeface="Calibri" panose="020F0502020204030204" pitchFamily="34" charset="0"/>
                        </a:rPr>
                        <a:t>2,4</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Youth Rights@ Work expanded and integrated into VT, life skills and employment trainings for young people</a:t>
                      </a:r>
                    </a:p>
                  </a:txBody>
                  <a:tcPr marL="0" marR="0" marT="0" marB="0" anchor="ctr">
                    <a:solidFill>
                      <a:schemeClr val="accent2">
                        <a:lumMod val="20000"/>
                        <a:lumOff val="80000"/>
                      </a:schemeClr>
                    </a:solidFill>
                  </a:tcPr>
                </a:tc>
                <a:extLst>
                  <a:ext uri="{0D108BD9-81ED-4DB2-BD59-A6C34878D82A}">
                    <a16:rowId xmlns:a16="http://schemas.microsoft.com/office/drawing/2014/main" val="800460008"/>
                  </a:ext>
                </a:extLst>
              </a:tr>
              <a:tr h="278037">
                <a:tc>
                  <a:txBody>
                    <a:bodyPr/>
                    <a:lstStyle/>
                    <a:p>
                      <a:pPr algn="ctr" fontAlgn="ctr"/>
                      <a:r>
                        <a:rPr lang="en-US" sz="700" b="0" i="0" u="none" strike="noStrike">
                          <a:solidFill>
                            <a:srgbClr val="000000"/>
                          </a:solidFill>
                          <a:effectLst/>
                          <a:latin typeface="Calibri" panose="020F0502020204030204" pitchFamily="34" charset="0"/>
                        </a:rPr>
                        <a:t>2,4</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Social dialogue at the sector level to improve working conditions and introduce collective bargaining mechanisms</a:t>
                      </a:r>
                    </a:p>
                  </a:txBody>
                  <a:tcPr marL="0" marR="0" marT="0" marB="0" anchor="ctr">
                    <a:solidFill>
                      <a:schemeClr val="accent2">
                        <a:lumMod val="20000"/>
                        <a:lumOff val="80000"/>
                      </a:schemeClr>
                    </a:solidFill>
                  </a:tcPr>
                </a:tc>
                <a:extLst>
                  <a:ext uri="{0D108BD9-81ED-4DB2-BD59-A6C34878D82A}">
                    <a16:rowId xmlns:a16="http://schemas.microsoft.com/office/drawing/2014/main" val="819373464"/>
                  </a:ext>
                </a:extLst>
              </a:tr>
              <a:tr h="185358">
                <a:tc>
                  <a:txBody>
                    <a:bodyPr/>
                    <a:lstStyle/>
                    <a:p>
                      <a:pPr algn="ctr" fontAlgn="ctr"/>
                      <a:r>
                        <a:rPr lang="en-US" sz="700" b="0" i="0" u="none" strike="noStrike">
                          <a:solidFill>
                            <a:srgbClr val="000000"/>
                          </a:solidFill>
                          <a:effectLst/>
                          <a:latin typeface="Calibri" panose="020F0502020204030204" pitchFamily="34" charset="0"/>
                        </a:rPr>
                        <a:t>2,5</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Labor Upskilling </a:t>
                      </a:r>
                    </a:p>
                  </a:txBody>
                  <a:tcPr marL="0" marR="0" marT="0" marB="0" anchor="ctr">
                    <a:solidFill>
                      <a:schemeClr val="accent2">
                        <a:lumMod val="20000"/>
                        <a:lumOff val="80000"/>
                      </a:schemeClr>
                    </a:solidFill>
                  </a:tcPr>
                </a:tc>
                <a:extLst>
                  <a:ext uri="{0D108BD9-81ED-4DB2-BD59-A6C34878D82A}">
                    <a16:rowId xmlns:a16="http://schemas.microsoft.com/office/drawing/2014/main" val="2458880846"/>
                  </a:ext>
                </a:extLst>
              </a:tr>
              <a:tr h="278037">
                <a:tc>
                  <a:txBody>
                    <a:bodyPr/>
                    <a:lstStyle/>
                    <a:p>
                      <a:pPr algn="ctr" fontAlgn="ctr"/>
                      <a:r>
                        <a:rPr lang="en-US" sz="700" b="0" i="0" u="none" strike="noStrike">
                          <a:solidFill>
                            <a:srgbClr val="000000"/>
                          </a:solidFill>
                          <a:effectLst/>
                          <a:latin typeface="Calibri" panose="020F0502020204030204" pitchFamily="34" charset="0"/>
                        </a:rPr>
                        <a:t>2,6</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Real sector </a:t>
                      </a:r>
                      <a:r>
                        <a:rPr lang="en-US" sz="700" b="0" i="0" u="none" strike="noStrike" dirty="0" err="1">
                          <a:solidFill>
                            <a:srgbClr val="000000"/>
                          </a:solidFill>
                          <a:effectLst/>
                          <a:latin typeface="Calibri" panose="020F0502020204030204" pitchFamily="34" charset="0"/>
                        </a:rPr>
                        <a:t>inteventions</a:t>
                      </a:r>
                      <a:endParaRPr lang="en-US" sz="700" b="0" i="0" u="none" strike="noStrike" dirty="0">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3525177870"/>
                  </a:ext>
                </a:extLst>
              </a:tr>
              <a:tr h="171185">
                <a:tc>
                  <a:txBody>
                    <a:bodyPr/>
                    <a:lstStyle/>
                    <a:p>
                      <a:pPr algn="ctr" fontAlgn="ctr"/>
                      <a:r>
                        <a:rPr lang="en-US" sz="700" b="0" i="0" u="none" strike="noStrike">
                          <a:solidFill>
                            <a:srgbClr val="000000"/>
                          </a:solidFill>
                          <a:effectLst/>
                          <a:latin typeface="Calibri" panose="020F0502020204030204" pitchFamily="34" charset="0"/>
                        </a:rPr>
                        <a:t>2,7</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Real Sector- Blended Finance </a:t>
                      </a:r>
                    </a:p>
                  </a:txBody>
                  <a:tcPr marL="0" marR="0" marT="0" marB="0" anchor="ctr">
                    <a:solidFill>
                      <a:schemeClr val="accent2">
                        <a:lumMod val="20000"/>
                        <a:lumOff val="80000"/>
                      </a:schemeClr>
                    </a:solidFill>
                  </a:tcPr>
                </a:tc>
                <a:extLst>
                  <a:ext uri="{0D108BD9-81ED-4DB2-BD59-A6C34878D82A}">
                    <a16:rowId xmlns:a16="http://schemas.microsoft.com/office/drawing/2014/main" val="2352969063"/>
                  </a:ext>
                </a:extLst>
              </a:tr>
              <a:tr h="278037">
                <a:tc>
                  <a:txBody>
                    <a:bodyPr/>
                    <a:lstStyle/>
                    <a:p>
                      <a:pPr algn="ctr" fontAlgn="ctr"/>
                      <a:r>
                        <a:rPr lang="en-US" sz="700" b="0" i="0" u="none" strike="noStrike">
                          <a:solidFill>
                            <a:srgbClr val="000000"/>
                          </a:solidFill>
                          <a:effectLst/>
                          <a:latin typeface="Calibri" panose="020F0502020204030204" pitchFamily="34" charset="0"/>
                        </a:rPr>
                        <a:t>2,8</a:t>
                      </a:r>
                    </a:p>
                  </a:txBody>
                  <a:tcPr marL="0" marR="0" marT="0" marB="0" anchor="ctr">
                    <a:solidFill>
                      <a:schemeClr val="accent2">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Improved access to finance </a:t>
                      </a:r>
                    </a:p>
                  </a:txBody>
                  <a:tcPr marL="0" marR="0" marT="0" marB="0" anchor="ctr">
                    <a:solidFill>
                      <a:schemeClr val="accent2">
                        <a:lumMod val="20000"/>
                        <a:lumOff val="80000"/>
                      </a:schemeClr>
                    </a:solidFill>
                  </a:tcPr>
                </a:tc>
                <a:extLst>
                  <a:ext uri="{0D108BD9-81ED-4DB2-BD59-A6C34878D82A}">
                    <a16:rowId xmlns:a16="http://schemas.microsoft.com/office/drawing/2014/main" val="138511186"/>
                  </a:ext>
                </a:extLst>
              </a:tr>
            </a:tbl>
          </a:graphicData>
        </a:graphic>
      </p:graphicFrame>
      <p:graphicFrame>
        <p:nvGraphicFramePr>
          <p:cNvPr id="6" name="Table 5">
            <a:extLst>
              <a:ext uri="{FF2B5EF4-FFF2-40B4-BE49-F238E27FC236}">
                <a16:creationId xmlns:a16="http://schemas.microsoft.com/office/drawing/2014/main" id="{C52C0EF3-326C-AEE0-D21A-94F46AB4B6CB}"/>
              </a:ext>
            </a:extLst>
          </p:cNvPr>
          <p:cNvGraphicFramePr>
            <a:graphicFrameLocks noGrp="1"/>
          </p:cNvGraphicFramePr>
          <p:nvPr>
            <p:extLst>
              <p:ext uri="{D42A27DB-BD31-4B8C-83A1-F6EECF244321}">
                <p14:modId xmlns:p14="http://schemas.microsoft.com/office/powerpoint/2010/main" val="1952830745"/>
              </p:ext>
            </p:extLst>
          </p:nvPr>
        </p:nvGraphicFramePr>
        <p:xfrm>
          <a:off x="6680074" y="707886"/>
          <a:ext cx="3101656" cy="2742887"/>
        </p:xfrm>
        <a:graphic>
          <a:graphicData uri="http://schemas.openxmlformats.org/drawingml/2006/table">
            <a:tbl>
              <a:tblPr>
                <a:tableStyleId>{5C22544A-7EE6-4342-B048-85BDC9FD1C3A}</a:tableStyleId>
              </a:tblPr>
              <a:tblGrid>
                <a:gridCol w="184150">
                  <a:extLst>
                    <a:ext uri="{9D8B030D-6E8A-4147-A177-3AD203B41FA5}">
                      <a16:colId xmlns:a16="http://schemas.microsoft.com/office/drawing/2014/main" val="1995784806"/>
                    </a:ext>
                  </a:extLst>
                </a:gridCol>
                <a:gridCol w="2917506">
                  <a:extLst>
                    <a:ext uri="{9D8B030D-6E8A-4147-A177-3AD203B41FA5}">
                      <a16:colId xmlns:a16="http://schemas.microsoft.com/office/drawing/2014/main" val="2363953274"/>
                    </a:ext>
                  </a:extLst>
                </a:gridCol>
              </a:tblGrid>
              <a:tr h="155676">
                <a:tc gridSpan="2">
                  <a:txBody>
                    <a:bodyPr/>
                    <a:lstStyle/>
                    <a:p>
                      <a:pPr algn="l" fontAlgn="ctr"/>
                      <a:r>
                        <a:rPr lang="en-US" sz="700" b="1" u="none" strike="noStrike" dirty="0">
                          <a:solidFill>
                            <a:schemeClr val="bg1"/>
                          </a:solidFill>
                          <a:effectLst/>
                        </a:rPr>
                        <a:t>Pillar 3: PROTECTION AND SOCIAL PROTECTION</a:t>
                      </a:r>
                    </a:p>
                  </a:txBody>
                  <a:tcPr marL="0" marR="0" marT="0" marB="0" anchor="ctr">
                    <a:solidFill>
                      <a:schemeClr val="accent5"/>
                    </a:solidFill>
                  </a:tcPr>
                </a:tc>
                <a:tc hMerge="1">
                  <a:txBody>
                    <a:bodyPr/>
                    <a:lstStyle/>
                    <a:p>
                      <a:endParaRPr/>
                    </a:p>
                  </a:txBody>
                  <a:tcPr marL="0" marR="0" marT="0" marB="0" anchor="ctr"/>
                </a:tc>
                <a:extLst>
                  <a:ext uri="{0D108BD9-81ED-4DB2-BD59-A6C34878D82A}">
                    <a16:rowId xmlns:a16="http://schemas.microsoft.com/office/drawing/2014/main" val="2928846643"/>
                  </a:ext>
                </a:extLst>
              </a:tr>
              <a:tr h="235201">
                <a:tc>
                  <a:txBody>
                    <a:bodyPr/>
                    <a:lstStyle/>
                    <a:p>
                      <a:pPr algn="ctr" fontAlgn="ctr"/>
                      <a:r>
                        <a:rPr lang="en-US" sz="700" b="0" i="0" u="none" strike="noStrike" dirty="0">
                          <a:solidFill>
                            <a:srgbClr val="000000"/>
                          </a:solidFill>
                          <a:effectLst/>
                          <a:latin typeface="Calibri" panose="020F0502020204030204" pitchFamily="34" charset="0"/>
                        </a:rPr>
                        <a:t>3,1</a:t>
                      </a:r>
                    </a:p>
                  </a:txBody>
                  <a:tcPr marL="0" marR="0" marT="0" marB="0" anchor="ctr">
                    <a:solidFill>
                      <a:schemeClr val="accent5">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Child Protection prevention and Response </a:t>
                      </a:r>
                    </a:p>
                  </a:txBody>
                  <a:tcPr marL="0" marR="0" marT="0" marB="0" anchor="ctr">
                    <a:solidFill>
                      <a:schemeClr val="accent5">
                        <a:lumMod val="20000"/>
                        <a:lumOff val="80000"/>
                      </a:schemeClr>
                    </a:solidFill>
                  </a:tcPr>
                </a:tc>
                <a:extLst>
                  <a:ext uri="{0D108BD9-81ED-4DB2-BD59-A6C34878D82A}">
                    <a16:rowId xmlns:a16="http://schemas.microsoft.com/office/drawing/2014/main" val="3055996651"/>
                  </a:ext>
                </a:extLst>
              </a:tr>
              <a:tr h="235201">
                <a:tc>
                  <a:txBody>
                    <a:bodyPr/>
                    <a:lstStyle/>
                    <a:p>
                      <a:pPr algn="ctr" fontAlgn="ctr"/>
                      <a:r>
                        <a:rPr lang="en-US" sz="700" b="0" i="0" u="none" strike="noStrike">
                          <a:solidFill>
                            <a:srgbClr val="000000"/>
                          </a:solidFill>
                          <a:effectLst/>
                          <a:latin typeface="Calibri" panose="020F0502020204030204" pitchFamily="34" charset="0"/>
                        </a:rPr>
                        <a:t>3,2</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Legal Support to children in conflict with Law </a:t>
                      </a:r>
                    </a:p>
                  </a:txBody>
                  <a:tcPr marL="0" marR="0" marT="0" marB="0" anchor="ctr">
                    <a:solidFill>
                      <a:schemeClr val="accent5">
                        <a:lumMod val="20000"/>
                        <a:lumOff val="80000"/>
                      </a:schemeClr>
                    </a:solidFill>
                  </a:tcPr>
                </a:tc>
                <a:extLst>
                  <a:ext uri="{0D108BD9-81ED-4DB2-BD59-A6C34878D82A}">
                    <a16:rowId xmlns:a16="http://schemas.microsoft.com/office/drawing/2014/main" val="17611505"/>
                  </a:ext>
                </a:extLst>
              </a:tr>
              <a:tr h="235201">
                <a:tc>
                  <a:txBody>
                    <a:bodyPr/>
                    <a:lstStyle/>
                    <a:p>
                      <a:pPr algn="ctr" fontAlgn="ctr"/>
                      <a:r>
                        <a:rPr lang="en-US" sz="700" b="0" i="0" u="none" strike="noStrike">
                          <a:solidFill>
                            <a:srgbClr val="000000"/>
                          </a:solidFill>
                          <a:effectLst/>
                          <a:latin typeface="Calibri" panose="020F0502020204030204" pitchFamily="34" charset="0"/>
                        </a:rPr>
                        <a:t>3,3</a:t>
                      </a:r>
                    </a:p>
                  </a:txBody>
                  <a:tcPr marL="0" marR="0" marT="0" marB="0" anchor="ctr">
                    <a:solidFill>
                      <a:schemeClr val="accent5">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System strengthening for child protection </a:t>
                      </a:r>
                    </a:p>
                  </a:txBody>
                  <a:tcPr marL="0" marR="0" marT="0" marB="0" anchor="ctr">
                    <a:solidFill>
                      <a:schemeClr val="accent5">
                        <a:lumMod val="20000"/>
                        <a:lumOff val="80000"/>
                      </a:schemeClr>
                    </a:solidFill>
                  </a:tcPr>
                </a:tc>
                <a:extLst>
                  <a:ext uri="{0D108BD9-81ED-4DB2-BD59-A6C34878D82A}">
                    <a16:rowId xmlns:a16="http://schemas.microsoft.com/office/drawing/2014/main" val="2039554572"/>
                  </a:ext>
                </a:extLst>
              </a:tr>
              <a:tr h="235201">
                <a:tc>
                  <a:txBody>
                    <a:bodyPr/>
                    <a:lstStyle/>
                    <a:p>
                      <a:pPr algn="ctr" fontAlgn="ctr"/>
                      <a:r>
                        <a:rPr lang="en-US" sz="700" b="0" i="0" u="none" strike="noStrike">
                          <a:solidFill>
                            <a:srgbClr val="000000"/>
                          </a:solidFill>
                          <a:effectLst/>
                          <a:latin typeface="Calibri" panose="020F0502020204030204" pitchFamily="34" charset="0"/>
                        </a:rPr>
                        <a:t>3,4</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Social Behavior change to promote inclusion and protection</a:t>
                      </a:r>
                    </a:p>
                  </a:txBody>
                  <a:tcPr marL="0" marR="0" marT="0" marB="0" anchor="ctr">
                    <a:solidFill>
                      <a:schemeClr val="accent5">
                        <a:lumMod val="20000"/>
                        <a:lumOff val="80000"/>
                      </a:schemeClr>
                    </a:solidFill>
                  </a:tcPr>
                </a:tc>
                <a:extLst>
                  <a:ext uri="{0D108BD9-81ED-4DB2-BD59-A6C34878D82A}">
                    <a16:rowId xmlns:a16="http://schemas.microsoft.com/office/drawing/2014/main" val="3867034884"/>
                  </a:ext>
                </a:extLst>
              </a:tr>
              <a:tr h="235201">
                <a:tc>
                  <a:txBody>
                    <a:bodyPr/>
                    <a:lstStyle/>
                    <a:p>
                      <a:pPr algn="ctr" fontAlgn="ctr"/>
                      <a:r>
                        <a:rPr lang="en-US" sz="700" b="0" i="0" u="none" strike="noStrike">
                          <a:solidFill>
                            <a:srgbClr val="000000"/>
                          </a:solidFill>
                          <a:effectLst/>
                          <a:latin typeface="Calibri" panose="020F0502020204030204" pitchFamily="34" charset="0"/>
                        </a:rPr>
                        <a:t>3,5</a:t>
                      </a:r>
                    </a:p>
                  </a:txBody>
                  <a:tcPr marL="0" marR="0" marT="0" marB="0" anchor="ctr">
                    <a:solidFill>
                      <a:schemeClr val="accent5">
                        <a:lumMod val="20000"/>
                        <a:lumOff val="80000"/>
                      </a:schemeClr>
                    </a:solidFill>
                  </a:tcPr>
                </a:tc>
                <a:tc>
                  <a:txBody>
                    <a:bodyPr/>
                    <a:lstStyle/>
                    <a:p>
                      <a:pPr algn="l" fontAlgn="ctr"/>
                      <a:r>
                        <a:rPr lang="en-US" sz="700" b="0" i="0" u="none" strike="noStrike">
                          <a:solidFill>
                            <a:srgbClr val="000000"/>
                          </a:solidFill>
                          <a:effectLst/>
                          <a:latin typeface="Calibri" panose="020F0502020204030204" pitchFamily="34" charset="0"/>
                        </a:rPr>
                        <a:t>Access to civil registration and documentation supported</a:t>
                      </a:r>
                    </a:p>
                  </a:txBody>
                  <a:tcPr marL="0" marR="0" marT="0" marB="0" anchor="ctr">
                    <a:solidFill>
                      <a:schemeClr val="accent5">
                        <a:lumMod val="20000"/>
                        <a:lumOff val="80000"/>
                      </a:schemeClr>
                    </a:solidFill>
                  </a:tcPr>
                </a:tc>
                <a:extLst>
                  <a:ext uri="{0D108BD9-81ED-4DB2-BD59-A6C34878D82A}">
                    <a16:rowId xmlns:a16="http://schemas.microsoft.com/office/drawing/2014/main" val="1699396258"/>
                  </a:ext>
                </a:extLst>
              </a:tr>
              <a:tr h="235201">
                <a:tc>
                  <a:txBody>
                    <a:bodyPr/>
                    <a:lstStyle/>
                    <a:p>
                      <a:pPr algn="ctr" fontAlgn="ctr"/>
                      <a:r>
                        <a:rPr lang="en-US" sz="700" b="0" i="0" u="none" strike="noStrike">
                          <a:solidFill>
                            <a:srgbClr val="000000"/>
                          </a:solidFill>
                          <a:effectLst/>
                          <a:latin typeface="Calibri" panose="020F0502020204030204" pitchFamily="34" charset="0"/>
                        </a:rPr>
                        <a:t>3,6</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Access to legal assistance and legal remedies supported</a:t>
                      </a:r>
                    </a:p>
                  </a:txBody>
                  <a:tcPr marL="0" marR="0" marT="0" marB="0" anchor="ctr">
                    <a:solidFill>
                      <a:schemeClr val="accent5">
                        <a:lumMod val="20000"/>
                        <a:lumOff val="80000"/>
                      </a:schemeClr>
                    </a:solidFill>
                  </a:tcPr>
                </a:tc>
                <a:extLst>
                  <a:ext uri="{0D108BD9-81ED-4DB2-BD59-A6C34878D82A}">
                    <a16:rowId xmlns:a16="http://schemas.microsoft.com/office/drawing/2014/main" val="3770538549"/>
                  </a:ext>
                </a:extLst>
              </a:tr>
              <a:tr h="235201">
                <a:tc>
                  <a:txBody>
                    <a:bodyPr/>
                    <a:lstStyle/>
                    <a:p>
                      <a:pPr algn="ctr" fontAlgn="ctr"/>
                      <a:r>
                        <a:rPr lang="en-US" sz="700" b="0" i="0" u="none" strike="noStrike">
                          <a:solidFill>
                            <a:srgbClr val="000000"/>
                          </a:solidFill>
                          <a:effectLst/>
                          <a:latin typeface="Calibri" panose="020F0502020204030204" pitchFamily="34" charset="0"/>
                        </a:rPr>
                        <a:t>3,7</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Access to legal assistance and legal remedies supported</a:t>
                      </a:r>
                    </a:p>
                  </a:txBody>
                  <a:tcPr marL="0" marR="0" marT="0" marB="0" anchor="ctr">
                    <a:solidFill>
                      <a:schemeClr val="accent5">
                        <a:lumMod val="20000"/>
                        <a:lumOff val="80000"/>
                      </a:schemeClr>
                    </a:solidFill>
                  </a:tcPr>
                </a:tc>
                <a:extLst>
                  <a:ext uri="{0D108BD9-81ED-4DB2-BD59-A6C34878D82A}">
                    <a16:rowId xmlns:a16="http://schemas.microsoft.com/office/drawing/2014/main" val="1262496730"/>
                  </a:ext>
                </a:extLst>
              </a:tr>
              <a:tr h="235201">
                <a:tc>
                  <a:txBody>
                    <a:bodyPr/>
                    <a:lstStyle/>
                    <a:p>
                      <a:pPr algn="ctr" fontAlgn="ctr"/>
                      <a:r>
                        <a:rPr lang="en-US" sz="700" b="0" i="0" u="none" strike="noStrike">
                          <a:solidFill>
                            <a:srgbClr val="000000"/>
                          </a:solidFill>
                          <a:effectLst/>
                          <a:latin typeface="Calibri" panose="020F0502020204030204" pitchFamily="34" charset="0"/>
                        </a:rPr>
                        <a:t>3,8</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Policy and strategies developed/strengthened to ensure inclusion of refugees</a:t>
                      </a:r>
                    </a:p>
                  </a:txBody>
                  <a:tcPr marL="0" marR="0" marT="0" marB="0" anchor="ctr">
                    <a:solidFill>
                      <a:schemeClr val="accent5">
                        <a:lumMod val="20000"/>
                        <a:lumOff val="80000"/>
                      </a:schemeClr>
                    </a:solidFill>
                  </a:tcPr>
                </a:tc>
                <a:extLst>
                  <a:ext uri="{0D108BD9-81ED-4DB2-BD59-A6C34878D82A}">
                    <a16:rowId xmlns:a16="http://schemas.microsoft.com/office/drawing/2014/main" val="3759668842"/>
                  </a:ext>
                </a:extLst>
              </a:tr>
              <a:tr h="235201">
                <a:tc>
                  <a:txBody>
                    <a:bodyPr/>
                    <a:lstStyle/>
                    <a:p>
                      <a:pPr algn="ctr" fontAlgn="ctr"/>
                      <a:r>
                        <a:rPr lang="en-US" sz="700" b="0" i="0" u="none" strike="noStrike">
                          <a:solidFill>
                            <a:srgbClr val="000000"/>
                          </a:solidFill>
                          <a:effectLst/>
                          <a:latin typeface="Calibri" panose="020F0502020204030204" pitchFamily="34" charset="0"/>
                        </a:rPr>
                        <a:t>3,9</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Result monitoring and surveys to measure the inclusion of refugees into national systems </a:t>
                      </a:r>
                    </a:p>
                  </a:txBody>
                  <a:tcPr marL="0" marR="0" marT="0" marB="0" anchor="ctr">
                    <a:solidFill>
                      <a:schemeClr val="accent5">
                        <a:lumMod val="20000"/>
                        <a:lumOff val="80000"/>
                      </a:schemeClr>
                    </a:solidFill>
                  </a:tcPr>
                </a:tc>
                <a:extLst>
                  <a:ext uri="{0D108BD9-81ED-4DB2-BD59-A6C34878D82A}">
                    <a16:rowId xmlns:a16="http://schemas.microsoft.com/office/drawing/2014/main" val="154482393"/>
                  </a:ext>
                </a:extLst>
              </a:tr>
              <a:tr h="235201">
                <a:tc>
                  <a:txBody>
                    <a:bodyPr/>
                    <a:lstStyle/>
                    <a:p>
                      <a:pPr algn="ctr" fontAlgn="ctr"/>
                      <a:r>
                        <a:rPr lang="en-US" sz="700" b="0" i="0" u="none" strike="noStrike">
                          <a:solidFill>
                            <a:srgbClr val="000000"/>
                          </a:solidFill>
                          <a:effectLst/>
                          <a:latin typeface="Calibri" panose="020F0502020204030204" pitchFamily="34" charset="0"/>
                        </a:rPr>
                        <a:t>3,10</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Community self-management, representation, and leadership is supported by engaging community across the AGD spectrum</a:t>
                      </a:r>
                    </a:p>
                  </a:txBody>
                  <a:tcPr marL="0" marR="0" marT="0" marB="0" anchor="ctr">
                    <a:solidFill>
                      <a:schemeClr val="accent5">
                        <a:lumMod val="20000"/>
                        <a:lumOff val="80000"/>
                      </a:schemeClr>
                    </a:solidFill>
                  </a:tcPr>
                </a:tc>
                <a:extLst>
                  <a:ext uri="{0D108BD9-81ED-4DB2-BD59-A6C34878D82A}">
                    <a16:rowId xmlns:a16="http://schemas.microsoft.com/office/drawing/2014/main" val="2253917495"/>
                  </a:ext>
                </a:extLst>
              </a:tr>
              <a:tr h="235201">
                <a:tc>
                  <a:txBody>
                    <a:bodyPr/>
                    <a:lstStyle/>
                    <a:p>
                      <a:pPr algn="ctr" fontAlgn="ctr"/>
                      <a:r>
                        <a:rPr lang="en-US" sz="700" b="0" i="0" u="none" strike="noStrike">
                          <a:solidFill>
                            <a:srgbClr val="000000"/>
                          </a:solidFill>
                          <a:effectLst/>
                          <a:latin typeface="Calibri" panose="020F0502020204030204" pitchFamily="34" charset="0"/>
                        </a:rPr>
                        <a:t>3,11</a:t>
                      </a:r>
                    </a:p>
                  </a:txBody>
                  <a:tcPr marL="0" marR="0" marT="0" marB="0" anchor="ctr">
                    <a:solidFill>
                      <a:schemeClr val="accent5">
                        <a:lumMod val="20000"/>
                        <a:lumOff val="80000"/>
                      </a:schemeClr>
                    </a:solidFill>
                  </a:tcPr>
                </a:tc>
                <a:tc>
                  <a:txBody>
                    <a:bodyPr/>
                    <a:lstStyle/>
                    <a:p>
                      <a:pPr algn="l" fontAlgn="ctr"/>
                      <a:r>
                        <a:rPr lang="en-US" sz="700" b="0" i="0" u="none" strike="noStrike" dirty="0">
                          <a:solidFill>
                            <a:srgbClr val="000000"/>
                          </a:solidFill>
                          <a:effectLst/>
                          <a:latin typeface="Calibri" panose="020F0502020204030204" pitchFamily="34" charset="0"/>
                        </a:rPr>
                        <a:t>MACP Coordination</a:t>
                      </a:r>
                    </a:p>
                  </a:txBody>
                  <a:tcPr marL="0" marR="0" marT="0" marB="0" anchor="ctr">
                    <a:solidFill>
                      <a:schemeClr val="accent5">
                        <a:lumMod val="20000"/>
                        <a:lumOff val="80000"/>
                      </a:schemeClr>
                    </a:solidFill>
                  </a:tcPr>
                </a:tc>
                <a:extLst>
                  <a:ext uri="{0D108BD9-81ED-4DB2-BD59-A6C34878D82A}">
                    <a16:rowId xmlns:a16="http://schemas.microsoft.com/office/drawing/2014/main" val="1252053149"/>
                  </a:ext>
                </a:extLst>
              </a:tr>
            </a:tbl>
          </a:graphicData>
        </a:graphic>
      </p:graphicFrame>
      <p:graphicFrame>
        <p:nvGraphicFramePr>
          <p:cNvPr id="10" name="Table 9">
            <a:extLst>
              <a:ext uri="{FF2B5EF4-FFF2-40B4-BE49-F238E27FC236}">
                <a16:creationId xmlns:a16="http://schemas.microsoft.com/office/drawing/2014/main" id="{822105CD-AA50-9B13-4D72-4DDE6190E876}"/>
              </a:ext>
            </a:extLst>
          </p:cNvPr>
          <p:cNvGraphicFramePr>
            <a:graphicFrameLocks noGrp="1"/>
          </p:cNvGraphicFramePr>
          <p:nvPr>
            <p:extLst>
              <p:ext uri="{D42A27DB-BD31-4B8C-83A1-F6EECF244321}">
                <p14:modId xmlns:p14="http://schemas.microsoft.com/office/powerpoint/2010/main" val="799233915"/>
              </p:ext>
            </p:extLst>
          </p:nvPr>
        </p:nvGraphicFramePr>
        <p:xfrm>
          <a:off x="6671850" y="3560360"/>
          <a:ext cx="3118104" cy="3105212"/>
        </p:xfrm>
        <a:graphic>
          <a:graphicData uri="http://schemas.openxmlformats.org/drawingml/2006/table">
            <a:tbl>
              <a:tblPr>
                <a:tableStyleId>{5C22544A-7EE6-4342-B048-85BDC9FD1C3A}</a:tableStyleId>
              </a:tblPr>
              <a:tblGrid>
                <a:gridCol w="182788">
                  <a:extLst>
                    <a:ext uri="{9D8B030D-6E8A-4147-A177-3AD203B41FA5}">
                      <a16:colId xmlns:a16="http://schemas.microsoft.com/office/drawing/2014/main" val="3426252026"/>
                    </a:ext>
                  </a:extLst>
                </a:gridCol>
                <a:gridCol w="2935316">
                  <a:extLst>
                    <a:ext uri="{9D8B030D-6E8A-4147-A177-3AD203B41FA5}">
                      <a16:colId xmlns:a16="http://schemas.microsoft.com/office/drawing/2014/main" val="1610370648"/>
                    </a:ext>
                  </a:extLst>
                </a:gridCol>
              </a:tblGrid>
              <a:tr h="214244">
                <a:tc gridSpan="2">
                  <a:txBody>
                    <a:bodyPr/>
                    <a:lstStyle/>
                    <a:p>
                      <a:pPr algn="l" fontAlgn="ctr"/>
                      <a:r>
                        <a:rPr lang="es-ES" sz="600" b="1" u="none" strike="noStrike" dirty="0">
                          <a:effectLst/>
                        </a:rPr>
                        <a:t>Pillar 4: CRITICAL INFRASTRUCTURE</a:t>
                      </a:r>
                    </a:p>
                  </a:txBody>
                  <a:tcPr marL="0" marR="0" marT="0" marB="0" anchor="ctr"/>
                </a:tc>
                <a:tc hMerge="1">
                  <a:txBody>
                    <a:bodyPr/>
                    <a:lstStyle/>
                    <a:p>
                      <a:endParaRPr/>
                    </a:p>
                  </a:txBody>
                  <a:tcPr marL="0" marR="0" marT="0" marB="0" anchor="ctr"/>
                </a:tc>
                <a:extLst>
                  <a:ext uri="{0D108BD9-81ED-4DB2-BD59-A6C34878D82A}">
                    <a16:rowId xmlns:a16="http://schemas.microsoft.com/office/drawing/2014/main" val="1296607939"/>
                  </a:ext>
                </a:extLst>
              </a:tr>
              <a:tr h="214244">
                <a:tc>
                  <a:txBody>
                    <a:bodyPr/>
                    <a:lstStyle/>
                    <a:p>
                      <a:pPr algn="ctr" fontAlgn="ctr"/>
                      <a:r>
                        <a:rPr lang="en-US" sz="700" b="0" i="0" u="none" strike="noStrike" dirty="0">
                          <a:solidFill>
                            <a:srgbClr val="000000"/>
                          </a:solidFill>
                          <a:effectLst/>
                          <a:latin typeface="Calibri" panose="020F0502020204030204" pitchFamily="34" charset="0"/>
                        </a:rPr>
                        <a:t>4,1</a:t>
                      </a:r>
                    </a:p>
                  </a:txBody>
                  <a:tcPr marL="0" marR="0" marT="0" marB="0" anchor="ctr"/>
                </a:tc>
                <a:tc>
                  <a:txBody>
                    <a:bodyPr/>
                    <a:lstStyle/>
                    <a:p>
                      <a:pPr algn="l" fontAlgn="ctr"/>
                      <a:r>
                        <a:rPr lang="en-US" sz="700" b="0" i="0" u="none" strike="noStrike" dirty="0">
                          <a:solidFill>
                            <a:srgbClr val="000000"/>
                          </a:solidFill>
                          <a:effectLst/>
                          <a:latin typeface="Calibri" panose="020F0502020204030204" pitchFamily="34" charset="0"/>
                        </a:rPr>
                        <a:t>Improved access to WASH facilities by refugees and host communities </a:t>
                      </a:r>
                    </a:p>
                  </a:txBody>
                  <a:tcPr marL="0" marR="0" marT="0" marB="0" anchor="ctr"/>
                </a:tc>
                <a:extLst>
                  <a:ext uri="{0D108BD9-81ED-4DB2-BD59-A6C34878D82A}">
                    <a16:rowId xmlns:a16="http://schemas.microsoft.com/office/drawing/2014/main" val="500389150"/>
                  </a:ext>
                </a:extLst>
              </a:tr>
              <a:tr h="214244">
                <a:tc>
                  <a:txBody>
                    <a:bodyPr/>
                    <a:lstStyle/>
                    <a:p>
                      <a:pPr algn="ctr" fontAlgn="ctr"/>
                      <a:r>
                        <a:rPr lang="en-US" sz="700" b="0" i="0" u="none" strike="noStrike">
                          <a:solidFill>
                            <a:srgbClr val="000000"/>
                          </a:solidFill>
                          <a:effectLst/>
                          <a:latin typeface="Calibri" panose="020F0502020204030204" pitchFamily="34" charset="0"/>
                        </a:rPr>
                        <a:t>4,1</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Introduce EIIP into WASH infrastructure development-focus on improving sanitation services</a:t>
                      </a:r>
                    </a:p>
                  </a:txBody>
                  <a:tcPr marL="0" marR="0" marT="0" marB="0" anchor="ctr"/>
                </a:tc>
                <a:extLst>
                  <a:ext uri="{0D108BD9-81ED-4DB2-BD59-A6C34878D82A}">
                    <a16:rowId xmlns:a16="http://schemas.microsoft.com/office/drawing/2014/main" val="510646832"/>
                  </a:ext>
                </a:extLst>
              </a:tr>
              <a:tr h="214244">
                <a:tc>
                  <a:txBody>
                    <a:bodyPr/>
                    <a:lstStyle/>
                    <a:p>
                      <a:pPr algn="ctr" fontAlgn="ctr"/>
                      <a:r>
                        <a:rPr lang="en-US" sz="700" b="0" i="0" u="none" strike="noStrike">
                          <a:solidFill>
                            <a:srgbClr val="000000"/>
                          </a:solidFill>
                          <a:effectLst/>
                          <a:latin typeface="Calibri" panose="020F0502020204030204" pitchFamily="34" charset="0"/>
                        </a:rPr>
                        <a:t>4,1</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Improved access to WASH facilities in schools  </a:t>
                      </a:r>
                    </a:p>
                  </a:txBody>
                  <a:tcPr marL="0" marR="0" marT="0" marB="0" anchor="ctr"/>
                </a:tc>
                <a:extLst>
                  <a:ext uri="{0D108BD9-81ED-4DB2-BD59-A6C34878D82A}">
                    <a16:rowId xmlns:a16="http://schemas.microsoft.com/office/drawing/2014/main" val="646167038"/>
                  </a:ext>
                </a:extLst>
              </a:tr>
              <a:tr h="214244">
                <a:tc>
                  <a:txBody>
                    <a:bodyPr/>
                    <a:lstStyle/>
                    <a:p>
                      <a:pPr algn="ctr" fontAlgn="ctr"/>
                      <a:r>
                        <a:rPr lang="en-US" sz="700" b="0" i="0" u="none" strike="noStrike">
                          <a:solidFill>
                            <a:srgbClr val="000000"/>
                          </a:solidFill>
                          <a:effectLst/>
                          <a:latin typeface="Calibri" panose="020F0502020204030204" pitchFamily="34" charset="0"/>
                        </a:rPr>
                        <a:t>4,2</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Capacity development programme for small-medium scale contractors</a:t>
                      </a:r>
                    </a:p>
                  </a:txBody>
                  <a:tcPr marL="0" marR="0" marT="0" marB="0" anchor="ctr"/>
                </a:tc>
                <a:extLst>
                  <a:ext uri="{0D108BD9-81ED-4DB2-BD59-A6C34878D82A}">
                    <a16:rowId xmlns:a16="http://schemas.microsoft.com/office/drawing/2014/main" val="300797688"/>
                  </a:ext>
                </a:extLst>
              </a:tr>
              <a:tr h="214244">
                <a:tc>
                  <a:txBody>
                    <a:bodyPr/>
                    <a:lstStyle/>
                    <a:p>
                      <a:pPr algn="ctr" fontAlgn="ctr"/>
                      <a:r>
                        <a:rPr lang="en-US" sz="700" b="0" i="0" u="none" strike="noStrike">
                          <a:solidFill>
                            <a:srgbClr val="000000"/>
                          </a:solidFill>
                          <a:effectLst/>
                          <a:latin typeface="Calibri" panose="020F0502020204030204" pitchFamily="34" charset="0"/>
                        </a:rPr>
                        <a:t>4,1</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Improved access to WASH facilities through young people civic engagments </a:t>
                      </a:r>
                    </a:p>
                  </a:txBody>
                  <a:tcPr marL="0" marR="0" marT="0" marB="0" anchor="ctr"/>
                </a:tc>
                <a:extLst>
                  <a:ext uri="{0D108BD9-81ED-4DB2-BD59-A6C34878D82A}">
                    <a16:rowId xmlns:a16="http://schemas.microsoft.com/office/drawing/2014/main" val="3620473333"/>
                  </a:ext>
                </a:extLst>
              </a:tr>
              <a:tr h="214244">
                <a:tc>
                  <a:txBody>
                    <a:bodyPr/>
                    <a:lstStyle/>
                    <a:p>
                      <a:pPr algn="ctr" fontAlgn="ctr"/>
                      <a:r>
                        <a:rPr lang="en-US" sz="700" b="0" i="0" u="none" strike="noStrike">
                          <a:solidFill>
                            <a:srgbClr val="000000"/>
                          </a:solidFill>
                          <a:effectLst/>
                          <a:latin typeface="Calibri" panose="020F0502020204030204" pitchFamily="34" charset="0"/>
                        </a:rPr>
                        <a:t>4,2</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Policy influences and changes</a:t>
                      </a:r>
                    </a:p>
                  </a:txBody>
                  <a:tcPr marL="0" marR="0" marT="0" marB="0" anchor="ctr"/>
                </a:tc>
                <a:extLst>
                  <a:ext uri="{0D108BD9-81ED-4DB2-BD59-A6C34878D82A}">
                    <a16:rowId xmlns:a16="http://schemas.microsoft.com/office/drawing/2014/main" val="1237321204"/>
                  </a:ext>
                </a:extLst>
              </a:tr>
              <a:tr h="214244">
                <a:tc>
                  <a:txBody>
                    <a:bodyPr/>
                    <a:lstStyle/>
                    <a:p>
                      <a:pPr algn="ctr" fontAlgn="ctr"/>
                      <a:r>
                        <a:rPr lang="en-US" sz="700" b="0" i="0" u="none" strike="noStrike">
                          <a:solidFill>
                            <a:srgbClr val="000000"/>
                          </a:solidFill>
                          <a:effectLst/>
                          <a:latin typeface="Calibri" panose="020F0502020204030204" pitchFamily="34" charset="0"/>
                        </a:rPr>
                        <a:t>4,5</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Improve access to  Gender Responsive  WASH services for children in schools </a:t>
                      </a:r>
                      <a:br>
                        <a:rPr lang="en-US" sz="700" b="0" i="0" u="none" strike="noStrike">
                          <a:solidFill>
                            <a:srgbClr val="000000"/>
                          </a:solidFill>
                          <a:effectLst/>
                          <a:latin typeface="Calibri" panose="020F0502020204030204" pitchFamily="34" charset="0"/>
                        </a:rPr>
                      </a:br>
                      <a:endParaRPr lang="en-US"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569494716"/>
                  </a:ext>
                </a:extLst>
              </a:tr>
              <a:tr h="214244">
                <a:tc>
                  <a:txBody>
                    <a:bodyPr/>
                    <a:lstStyle/>
                    <a:p>
                      <a:pPr algn="ctr" fontAlgn="ctr"/>
                      <a:r>
                        <a:rPr lang="en-US" sz="700" b="0" i="0" u="none" strike="noStrike">
                          <a:solidFill>
                            <a:srgbClr val="000000"/>
                          </a:solidFill>
                          <a:effectLst/>
                          <a:latin typeface="Calibri" panose="020F0502020204030204" pitchFamily="34" charset="0"/>
                        </a:rPr>
                        <a:t>4,6</a:t>
                      </a:r>
                    </a:p>
                  </a:txBody>
                  <a:tcPr marL="0" marR="0" marT="0" marB="0" anchor="ctr"/>
                </a:tc>
                <a:tc>
                  <a:txBody>
                    <a:bodyPr/>
                    <a:lstStyle/>
                    <a:p>
                      <a:pPr algn="l" fontAlgn="t"/>
                      <a:r>
                        <a:rPr lang="en-US" sz="700" b="0" i="0" u="none" strike="noStrike" dirty="0">
                          <a:solidFill>
                            <a:srgbClr val="000000"/>
                          </a:solidFill>
                          <a:effectLst/>
                          <a:latin typeface="Calibri" panose="020F0502020204030204" pitchFamily="34" charset="0"/>
                        </a:rPr>
                        <a:t>Improve access to  Gender Responsive  WASH services for young people in youth </a:t>
                      </a:r>
                      <a:r>
                        <a:rPr lang="en-US" sz="700" b="0" i="0" u="none" strike="noStrike" dirty="0" err="1">
                          <a:solidFill>
                            <a:srgbClr val="000000"/>
                          </a:solidFill>
                          <a:effectLst/>
                          <a:latin typeface="Calibri" panose="020F0502020204030204" pitchFamily="34" charset="0"/>
                        </a:rPr>
                        <a:t>centres</a:t>
                      </a:r>
                      <a:endParaRPr lang="en-US" sz="7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1468609543"/>
                  </a:ext>
                </a:extLst>
              </a:tr>
              <a:tr h="214244">
                <a:tc>
                  <a:txBody>
                    <a:bodyPr/>
                    <a:lstStyle/>
                    <a:p>
                      <a:pPr algn="ctr" fontAlgn="ctr"/>
                      <a:r>
                        <a:rPr lang="en-US" sz="700" b="0" i="0" u="none" strike="noStrike">
                          <a:solidFill>
                            <a:srgbClr val="000000"/>
                          </a:solidFill>
                          <a:effectLst/>
                          <a:latin typeface="Calibri" panose="020F0502020204030204" pitchFamily="34" charset="0"/>
                        </a:rPr>
                        <a:t>4,7</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Gender Responsive Water Sanitation &amp; Hygiene </a:t>
                      </a:r>
                    </a:p>
                  </a:txBody>
                  <a:tcPr marL="0" marR="0" marT="0" marB="0" anchor="ctr"/>
                </a:tc>
                <a:extLst>
                  <a:ext uri="{0D108BD9-81ED-4DB2-BD59-A6C34878D82A}">
                    <a16:rowId xmlns:a16="http://schemas.microsoft.com/office/drawing/2014/main" val="1054512880"/>
                  </a:ext>
                </a:extLst>
              </a:tr>
              <a:tr h="214244">
                <a:tc>
                  <a:txBody>
                    <a:bodyPr/>
                    <a:lstStyle/>
                    <a:p>
                      <a:pPr algn="ctr" fontAlgn="ctr"/>
                      <a:r>
                        <a:rPr lang="en-US" sz="700" b="0" i="0" u="none" strike="noStrike">
                          <a:solidFill>
                            <a:srgbClr val="000000"/>
                          </a:solidFill>
                          <a:effectLst/>
                          <a:latin typeface="Calibri" panose="020F0502020204030204" pitchFamily="34" charset="0"/>
                        </a:rPr>
                        <a:t>4,8</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Design and implement social and behavioral change interventions to enhance resilience and adaptation to climate change and water scarcity in KRI, including young people engagment </a:t>
                      </a:r>
                    </a:p>
                  </a:txBody>
                  <a:tcPr marL="0" marR="0" marT="0" marB="0" anchor="ctr"/>
                </a:tc>
                <a:extLst>
                  <a:ext uri="{0D108BD9-81ED-4DB2-BD59-A6C34878D82A}">
                    <a16:rowId xmlns:a16="http://schemas.microsoft.com/office/drawing/2014/main" val="911533441"/>
                  </a:ext>
                </a:extLst>
              </a:tr>
              <a:tr h="214244">
                <a:tc>
                  <a:txBody>
                    <a:bodyPr/>
                    <a:lstStyle/>
                    <a:p>
                      <a:pPr algn="ctr" fontAlgn="ctr"/>
                      <a:r>
                        <a:rPr lang="en-US" sz="700" b="0" i="0" u="none" strike="noStrike">
                          <a:solidFill>
                            <a:srgbClr val="000000"/>
                          </a:solidFill>
                          <a:effectLst/>
                          <a:latin typeface="Calibri" panose="020F0502020204030204" pitchFamily="34" charset="0"/>
                        </a:rPr>
                        <a:t>4,9</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Inclusive Civic Engagement</a:t>
                      </a:r>
                    </a:p>
                  </a:txBody>
                  <a:tcPr marL="0" marR="0" marT="0" marB="0" anchor="ctr"/>
                </a:tc>
                <a:extLst>
                  <a:ext uri="{0D108BD9-81ED-4DB2-BD59-A6C34878D82A}">
                    <a16:rowId xmlns:a16="http://schemas.microsoft.com/office/drawing/2014/main" val="2545539102"/>
                  </a:ext>
                </a:extLst>
              </a:tr>
              <a:tr h="214244">
                <a:tc>
                  <a:txBody>
                    <a:bodyPr/>
                    <a:lstStyle/>
                    <a:p>
                      <a:pPr algn="ctr" fontAlgn="ctr"/>
                      <a:r>
                        <a:rPr lang="en-US" sz="700" b="0" i="0" u="none" strike="noStrike">
                          <a:solidFill>
                            <a:srgbClr val="000000"/>
                          </a:solidFill>
                          <a:effectLst/>
                          <a:latin typeface="Calibri" panose="020F0502020204030204" pitchFamily="34" charset="0"/>
                        </a:rPr>
                        <a:t>4,9</a:t>
                      </a:r>
                    </a:p>
                  </a:txBody>
                  <a:tcPr marL="0" marR="0" marT="0" marB="0" anchor="ctr"/>
                </a:tc>
                <a:tc>
                  <a:txBody>
                    <a:bodyPr/>
                    <a:lstStyle/>
                    <a:p>
                      <a:pPr algn="l" fontAlgn="ctr"/>
                      <a:r>
                        <a:rPr lang="en-US" sz="700" b="0" i="0" u="none" strike="noStrike">
                          <a:solidFill>
                            <a:srgbClr val="000000"/>
                          </a:solidFill>
                          <a:effectLst/>
                          <a:latin typeface="Calibri" panose="020F0502020204030204" pitchFamily="34" charset="0"/>
                        </a:rPr>
                        <a:t>Re-building for IDPs and Impact Assessment</a:t>
                      </a:r>
                    </a:p>
                  </a:txBody>
                  <a:tcPr marL="0" marR="0" marT="0" marB="0" anchor="ctr"/>
                </a:tc>
                <a:extLst>
                  <a:ext uri="{0D108BD9-81ED-4DB2-BD59-A6C34878D82A}">
                    <a16:rowId xmlns:a16="http://schemas.microsoft.com/office/drawing/2014/main" val="416562056"/>
                  </a:ext>
                </a:extLst>
              </a:tr>
              <a:tr h="214244">
                <a:tc>
                  <a:txBody>
                    <a:bodyPr/>
                    <a:lstStyle/>
                    <a:p>
                      <a:pPr algn="ctr" fontAlgn="ctr"/>
                      <a:r>
                        <a:rPr lang="en-US" sz="700" b="0" i="0" u="none" strike="noStrike">
                          <a:solidFill>
                            <a:srgbClr val="000000"/>
                          </a:solidFill>
                          <a:effectLst/>
                          <a:latin typeface="Calibri" panose="020F0502020204030204" pitchFamily="34" charset="0"/>
                        </a:rPr>
                        <a:t>4,10</a:t>
                      </a:r>
                    </a:p>
                  </a:txBody>
                  <a:tcPr marL="0" marR="0" marT="0" marB="0" anchor="ctr"/>
                </a:tc>
                <a:tc>
                  <a:txBody>
                    <a:bodyPr/>
                    <a:lstStyle/>
                    <a:p>
                      <a:pPr algn="l" fontAlgn="ctr"/>
                      <a:r>
                        <a:rPr lang="en-US" sz="700" b="0" i="0" u="none" strike="noStrike" dirty="0">
                          <a:solidFill>
                            <a:srgbClr val="000000"/>
                          </a:solidFill>
                          <a:effectLst/>
                          <a:latin typeface="Calibri" panose="020F0502020204030204" pitchFamily="34" charset="0"/>
                        </a:rPr>
                        <a:t>Support to the Governments of Iraq and KRG in achieving durable solutions for IDPs in camps</a:t>
                      </a:r>
                    </a:p>
                  </a:txBody>
                  <a:tcPr marL="0" marR="0" marT="0" marB="0" anchor="ctr"/>
                </a:tc>
                <a:extLst>
                  <a:ext uri="{0D108BD9-81ED-4DB2-BD59-A6C34878D82A}">
                    <a16:rowId xmlns:a16="http://schemas.microsoft.com/office/drawing/2014/main" val="3397626329"/>
                  </a:ext>
                </a:extLst>
              </a:tr>
            </a:tbl>
          </a:graphicData>
        </a:graphic>
      </p:graphicFrame>
      <p:sp>
        <p:nvSpPr>
          <p:cNvPr id="7" name="Rectangle 6">
            <a:extLst>
              <a:ext uri="{FF2B5EF4-FFF2-40B4-BE49-F238E27FC236}">
                <a16:creationId xmlns:a16="http://schemas.microsoft.com/office/drawing/2014/main" id="{3AA6BCF0-B0B4-2929-2286-43BDE35A216E}"/>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8" name="TextBox 7">
            <a:extLst>
              <a:ext uri="{FF2B5EF4-FFF2-40B4-BE49-F238E27FC236}">
                <a16:creationId xmlns:a16="http://schemas.microsoft.com/office/drawing/2014/main" id="{931E9E4E-74FD-8FA2-1B4C-85BED72A62E0}"/>
              </a:ext>
            </a:extLst>
          </p:cNvPr>
          <p:cNvSpPr txBox="1"/>
          <p:nvPr/>
        </p:nvSpPr>
        <p:spPr>
          <a:xfrm>
            <a:off x="25692" y="74425"/>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2881748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E51D4B-62DA-0236-C0E6-15B25E1B59DC}"/>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5" name="Table 4">
            <a:extLst>
              <a:ext uri="{FF2B5EF4-FFF2-40B4-BE49-F238E27FC236}">
                <a16:creationId xmlns:a16="http://schemas.microsoft.com/office/drawing/2014/main" id="{BFDDA851-2C15-2803-B314-6DD5D618E605}"/>
              </a:ext>
            </a:extLst>
          </p:cNvPr>
          <p:cNvGraphicFramePr>
            <a:graphicFrameLocks noGrp="1"/>
          </p:cNvGraphicFramePr>
          <p:nvPr>
            <p:extLst>
              <p:ext uri="{D42A27DB-BD31-4B8C-83A1-F6EECF244321}">
                <p14:modId xmlns:p14="http://schemas.microsoft.com/office/powerpoint/2010/main" val="1113633311"/>
              </p:ext>
            </p:extLst>
          </p:nvPr>
        </p:nvGraphicFramePr>
        <p:xfrm>
          <a:off x="132348" y="729649"/>
          <a:ext cx="9697450" cy="5349240"/>
        </p:xfrm>
        <a:graphic>
          <a:graphicData uri="http://schemas.openxmlformats.org/drawingml/2006/table">
            <a:tbl>
              <a:tblPr>
                <a:tableStyleId>{5C22544A-7EE6-4342-B048-85BDC9FD1C3A}</a:tableStyleId>
              </a:tblPr>
              <a:tblGrid>
                <a:gridCol w="1939490">
                  <a:extLst>
                    <a:ext uri="{9D8B030D-6E8A-4147-A177-3AD203B41FA5}">
                      <a16:colId xmlns:a16="http://schemas.microsoft.com/office/drawing/2014/main" val="2858080886"/>
                    </a:ext>
                  </a:extLst>
                </a:gridCol>
                <a:gridCol w="1939490">
                  <a:extLst>
                    <a:ext uri="{9D8B030D-6E8A-4147-A177-3AD203B41FA5}">
                      <a16:colId xmlns:a16="http://schemas.microsoft.com/office/drawing/2014/main" val="1618974728"/>
                    </a:ext>
                  </a:extLst>
                </a:gridCol>
                <a:gridCol w="1939490">
                  <a:extLst>
                    <a:ext uri="{9D8B030D-6E8A-4147-A177-3AD203B41FA5}">
                      <a16:colId xmlns:a16="http://schemas.microsoft.com/office/drawing/2014/main" val="2840163860"/>
                    </a:ext>
                  </a:extLst>
                </a:gridCol>
                <a:gridCol w="1939490">
                  <a:extLst>
                    <a:ext uri="{9D8B030D-6E8A-4147-A177-3AD203B41FA5}">
                      <a16:colId xmlns:a16="http://schemas.microsoft.com/office/drawing/2014/main" val="1860360308"/>
                    </a:ext>
                  </a:extLst>
                </a:gridCol>
                <a:gridCol w="1939490">
                  <a:extLst>
                    <a:ext uri="{9D8B030D-6E8A-4147-A177-3AD203B41FA5}">
                      <a16:colId xmlns:a16="http://schemas.microsoft.com/office/drawing/2014/main" val="3595746350"/>
                    </a:ext>
                  </a:extLst>
                </a:gridCol>
              </a:tblGrid>
              <a:tr h="69677">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dirty="0">
                          <a:effectLst/>
                        </a:rPr>
                        <a:t>SUPPORT THROUGH PROGRAMMING</a:t>
                      </a:r>
                      <a:endParaRPr lang="es-ES" sz="700" b="1"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162134">
                <a:tc>
                  <a:txBody>
                    <a:bodyPr/>
                    <a:lstStyle/>
                    <a:p>
                      <a:pPr algn="l" fontAlgn="t"/>
                      <a:r>
                        <a:rPr lang="en-US" sz="800" b="1" i="0" u="none" strike="noStrike" dirty="0">
                          <a:solidFill>
                            <a:schemeClr val="tx1"/>
                          </a:solidFill>
                          <a:effectLst/>
                          <a:latin typeface="Calibri" panose="020F0502020204030204" pitchFamily="34" charset="0"/>
                        </a:rPr>
                        <a:t>#1 Policy priority</a:t>
                      </a:r>
                      <a:br>
                        <a:rPr lang="en-US" sz="800" b="1" i="0" u="none" strike="noStrike" dirty="0">
                          <a:solidFill>
                            <a:schemeClr val="tx1"/>
                          </a:solidFill>
                          <a:effectLst/>
                          <a:latin typeface="Calibri" panose="020F0502020204030204" pitchFamily="34" charset="0"/>
                        </a:rPr>
                      </a:br>
                      <a:br>
                        <a:rPr lang="en-US" sz="800" b="1" i="0" u="none" strike="noStrike" dirty="0">
                          <a:solidFill>
                            <a:schemeClr val="tx1"/>
                          </a:solidFill>
                          <a:effectLst/>
                          <a:latin typeface="Calibri" panose="020F0502020204030204" pitchFamily="34" charset="0"/>
                        </a:rPr>
                      </a:br>
                      <a:r>
                        <a:rPr lang="en-US" sz="800" b="1" i="0" u="none" strike="noStrike" dirty="0">
                          <a:solidFill>
                            <a:schemeClr val="tx1"/>
                          </a:solidFill>
                          <a:effectLst/>
                          <a:latin typeface="Calibri" panose="020F0502020204030204" pitchFamily="34" charset="0"/>
                        </a:rPr>
                        <a:t>Supporting the Government of Iraq in the development and strengthening of legal frameworks to ensure access to asylum, prevention of refoulement, the prevention of statelessness and adequate protection for refugees, asylum seekers and stateless persons. </a:t>
                      </a:r>
                    </a:p>
                  </a:txBody>
                  <a:tcPr marL="0" marR="0" marT="0" marB="0">
                    <a:solidFill>
                      <a:schemeClr val="accent5">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The treatment and status of refugees is currently governed by the Political Refugee Act No. 51 of 1971 which is limited in scope and falls short of international norms and practices.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Draft child (rights) law 27 lacks clarity on the rules for children in conflict with the law and/or child victims and witnesses. It may need to be complemented by other legal texts and guidance which may lead to a non-harmonized application.</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The Juvenile Welfare Law No. 76 of 1983 provides inadequate protection for children at risk, and the services are minimally present and not accessed </a:t>
                      </a:r>
                    </a:p>
                  </a:txBody>
                  <a:tcPr marL="0" marR="0" marT="0" marB="0">
                    <a:solidFill>
                      <a:schemeClr val="accent5">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1.1 Government of Iraq (</a:t>
                      </a:r>
                      <a:r>
                        <a:rPr lang="en-US" sz="800" b="0" i="0" u="none" strike="noStrike" dirty="0" err="1">
                          <a:solidFill>
                            <a:schemeClr val="tx1"/>
                          </a:solidFill>
                          <a:effectLst/>
                          <a:latin typeface="Calibri" panose="020F0502020204030204" pitchFamily="34" charset="0"/>
                        </a:rPr>
                        <a:t>GoI</a:t>
                      </a:r>
                      <a:r>
                        <a:rPr lang="en-US" sz="800" b="0" i="0" u="none" strike="noStrike" dirty="0">
                          <a:solidFill>
                            <a:schemeClr val="tx1"/>
                          </a:solidFill>
                          <a:effectLst/>
                          <a:latin typeface="Calibri" panose="020F0502020204030204" pitchFamily="34" charset="0"/>
                        </a:rPr>
                        <a:t>) enacts a new refugee law in line with international standards to provide a sound legal framework for refugee protection by 2025 (related to indicative 2023 GRF pledge).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1.2 Federal and KRG authorities pass the Administrative Instructions by mid-2024.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1.3 Prevention of juvenile delinquency becomes a priority for government.</a:t>
                      </a:r>
                    </a:p>
                  </a:txBody>
                  <a:tcPr marL="0" marR="0" marT="0" marB="0">
                    <a:solidFill>
                      <a:schemeClr val="accent5">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Government of Iraq, </a:t>
                      </a:r>
                      <a:r>
                        <a:rPr lang="en-US" sz="800" b="0" i="0" u="none" strike="noStrike" dirty="0" err="1">
                          <a:solidFill>
                            <a:schemeClr val="tx1"/>
                          </a:solidFill>
                          <a:effectLst/>
                          <a:latin typeface="Calibri" panose="020F0502020204030204" pitchFamily="34" charset="0"/>
                        </a:rPr>
                        <a:t>MoI</a:t>
                      </a:r>
                      <a:r>
                        <a:rPr lang="en-US" sz="800" b="0" i="0" u="none" strike="noStrike" dirty="0">
                          <a:solidFill>
                            <a:schemeClr val="tx1"/>
                          </a:solidFill>
                          <a:effectLst/>
                          <a:latin typeface="Calibri" panose="020F0502020204030204" pitchFamily="34" charset="0"/>
                        </a:rPr>
                        <a:t>, KRG </a:t>
                      </a:r>
                      <a:r>
                        <a:rPr lang="en-US" sz="800" b="0" i="0" u="none" strike="noStrike" dirty="0" err="1">
                          <a:solidFill>
                            <a:schemeClr val="tx1"/>
                          </a:solidFill>
                          <a:effectLst/>
                          <a:latin typeface="Calibri" panose="020F0502020204030204" pitchFamily="34" charset="0"/>
                        </a:rPr>
                        <a:t>MoI</a:t>
                      </a:r>
                      <a:r>
                        <a:rPr lang="en-US" sz="800" b="0" i="0" u="none" strike="noStrike" dirty="0">
                          <a:solidFill>
                            <a:schemeClr val="tx1"/>
                          </a:solidFill>
                          <a:effectLst/>
                          <a:latin typeface="Calibri" panose="020F0502020204030204" pitchFamily="34" charset="0"/>
                        </a:rPr>
                        <a:t>, MoJ, MOLSA, Supreme Judicial Council, State Council, Parliamentarians, UNHCR, UNICEF, UNFPA and OHCHR, CSOs</a:t>
                      </a:r>
                    </a:p>
                  </a:txBody>
                  <a:tcPr marL="0" marR="0" marT="0" marB="0">
                    <a:solidFill>
                      <a:schemeClr val="accent5">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Advocacy engagement and provision of support to the </a:t>
                      </a:r>
                      <a:r>
                        <a:rPr lang="en-US" sz="800" b="0" i="0" u="none" strike="noStrike" dirty="0" err="1">
                          <a:solidFill>
                            <a:schemeClr val="tx1"/>
                          </a:solidFill>
                          <a:effectLst/>
                          <a:latin typeface="Calibri" panose="020F0502020204030204" pitchFamily="34" charset="0"/>
                        </a:rPr>
                        <a:t>GoI</a:t>
                      </a:r>
                      <a:r>
                        <a:rPr lang="en-US" sz="800" b="0" i="0" u="none" strike="noStrike" dirty="0">
                          <a:solidFill>
                            <a:schemeClr val="tx1"/>
                          </a:solidFill>
                          <a:effectLst/>
                          <a:latin typeface="Calibri" panose="020F0502020204030204" pitchFamily="34" charset="0"/>
                        </a:rPr>
                        <a:t> to enact legal reforms for stronger protection of refugees and individuals at risk of statelessness.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Provision of legal assistance to refugees and asylum seekers to ensure respect for rights, including non-refoulement.</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Strengthen national system for child protection.</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Children in conflict with the law receive legal representation and counselling to ensure they access their legal rights.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Strengthening community self-management, representation, and leadership to improve accountability to affected populations. </a:t>
                      </a:r>
                    </a:p>
                  </a:txBody>
                  <a:tcPr marL="0" marR="0" marT="0" marB="0">
                    <a:solidFill>
                      <a:schemeClr val="accent5">
                        <a:lumMod val="20000"/>
                        <a:lumOff val="80000"/>
                      </a:schemeClr>
                    </a:solidFill>
                  </a:tcPr>
                </a:tc>
                <a:extLst>
                  <a:ext uri="{0D108BD9-81ED-4DB2-BD59-A6C34878D82A}">
                    <a16:rowId xmlns:a16="http://schemas.microsoft.com/office/drawing/2014/main" val="4265270243"/>
                  </a:ext>
                </a:extLst>
              </a:tr>
              <a:tr h="1162134">
                <a:tc>
                  <a:txBody>
                    <a:bodyPr/>
                    <a:lstStyle/>
                    <a:p>
                      <a:pPr algn="l" fontAlgn="t"/>
                      <a:r>
                        <a:rPr lang="en-US" sz="800" b="1" i="0" u="none" strike="noStrike" dirty="0">
                          <a:solidFill>
                            <a:schemeClr val="tx1"/>
                          </a:solidFill>
                          <a:effectLst/>
                          <a:latin typeface="Calibri" panose="020F0502020204030204" pitchFamily="34" charset="0"/>
                        </a:rPr>
                        <a:t>#2 Policy Priority</a:t>
                      </a:r>
                      <a:br>
                        <a:rPr lang="en-US" sz="800" b="1" i="0" u="none" strike="noStrike" dirty="0">
                          <a:solidFill>
                            <a:schemeClr val="tx1"/>
                          </a:solidFill>
                          <a:effectLst/>
                          <a:latin typeface="Calibri" panose="020F0502020204030204" pitchFamily="34" charset="0"/>
                        </a:rPr>
                      </a:br>
                      <a:br>
                        <a:rPr lang="en-US" sz="800" b="1" i="0" u="none" strike="noStrike" dirty="0">
                          <a:solidFill>
                            <a:schemeClr val="tx1"/>
                          </a:solidFill>
                          <a:effectLst/>
                          <a:latin typeface="Calibri" panose="020F0502020204030204" pitchFamily="34" charset="0"/>
                        </a:rPr>
                      </a:br>
                      <a:r>
                        <a:rPr lang="en-US" sz="800" b="1" i="0" u="none" strike="noStrike" dirty="0">
                          <a:solidFill>
                            <a:schemeClr val="tx1"/>
                          </a:solidFill>
                          <a:effectLst/>
                          <a:latin typeface="Calibri" panose="020F0502020204030204" pitchFamily="34" charset="0"/>
                        </a:rPr>
                        <a:t>Ensuring the protection of IDPs, IDP returnees, stateless/ at risk of statelessness persons by the Government of Iraq, including through supporting the authorities to provide access to core civil documentation</a:t>
                      </a:r>
                    </a:p>
                  </a:txBody>
                  <a:tcPr marL="0" marR="0" marT="0" marB="0">
                    <a:solidFill>
                      <a:schemeClr val="accent5">
                        <a:lumMod val="20000"/>
                        <a:lumOff val="80000"/>
                      </a:schemeClr>
                    </a:solidFill>
                  </a:tcPr>
                </a:tc>
                <a:tc>
                  <a:txBody>
                    <a:bodyPr/>
                    <a:lstStyle/>
                    <a:p>
                      <a:pPr algn="l" fontAlgn="t"/>
                      <a:r>
                        <a:rPr lang="en-US" sz="800" b="0" i="0" u="none" strike="noStrike">
                          <a:solidFill>
                            <a:schemeClr val="tx1"/>
                          </a:solidFill>
                          <a:effectLst/>
                          <a:latin typeface="Calibri" panose="020F0502020204030204" pitchFamily="34" charset="0"/>
                        </a:rPr>
                        <a:t>Lack of access to documentation is a major protection issue facing IDPs, IDP returnees and vulnerable local community members, including those with perceived affiliation and stateless/at-risk persons. This limits their ability to benefit from public services and claim their rights.  </a:t>
                      </a:r>
                      <a:br>
                        <a:rPr lang="en-US" sz="800" b="0" i="0" u="none" strike="noStrike">
                          <a:solidFill>
                            <a:schemeClr val="tx1"/>
                          </a:solidFill>
                          <a:effectLst/>
                          <a:latin typeface="Calibri" panose="020F0502020204030204" pitchFamily="34" charset="0"/>
                        </a:rPr>
                      </a:br>
                      <a:br>
                        <a:rPr lang="en-US" sz="800" b="0" i="0" u="none" strike="noStrike">
                          <a:solidFill>
                            <a:schemeClr val="tx1"/>
                          </a:solidFill>
                          <a:effectLst/>
                          <a:latin typeface="Calibri" panose="020F0502020204030204" pitchFamily="34" charset="0"/>
                        </a:rPr>
                      </a:br>
                      <a:r>
                        <a:rPr lang="en-US" sz="800" b="0" i="0" u="none" strike="noStrike">
                          <a:solidFill>
                            <a:schemeClr val="tx1"/>
                          </a:solidFill>
                          <a:effectLst/>
                          <a:latin typeface="Calibri" panose="020F0502020204030204" pitchFamily="34" charset="0"/>
                        </a:rPr>
                        <a:t>There are challenges with the effective and non-discriminatory implementation of administrative procedures in some areas of Iraq and for certain population groups, including those with perceived affiliations with extremist groups. This affects access to documentation.</a:t>
                      </a:r>
                      <a:br>
                        <a:rPr lang="en-US" sz="800" b="0" i="0" u="none" strike="noStrike">
                          <a:solidFill>
                            <a:schemeClr val="tx1"/>
                          </a:solidFill>
                          <a:effectLst/>
                          <a:latin typeface="Calibri" panose="020F0502020204030204" pitchFamily="34" charset="0"/>
                        </a:rPr>
                      </a:br>
                      <a:br>
                        <a:rPr lang="en-US" sz="800" b="0" i="0" u="none" strike="noStrike">
                          <a:solidFill>
                            <a:schemeClr val="tx1"/>
                          </a:solidFill>
                          <a:effectLst/>
                          <a:latin typeface="Calibri" panose="020F0502020204030204" pitchFamily="34" charset="0"/>
                        </a:rPr>
                      </a:br>
                      <a:r>
                        <a:rPr lang="en-US" sz="800" b="0" i="0" u="none" strike="noStrike">
                          <a:solidFill>
                            <a:schemeClr val="tx1"/>
                          </a:solidFill>
                          <a:effectLst/>
                          <a:latin typeface="Calibri" panose="020F0502020204030204" pitchFamily="34" charset="0"/>
                        </a:rPr>
                        <a:t>Iraqi authorities primarily rely on DNA testing to establish proof of lineage for children with complex profiles. This may lead to stigmatization of the mother and child if the pregnancy was a result of gender-based violence or out of wedlock and puts them at risk of not being able to access civil documentation.</a:t>
                      </a:r>
                      <a:endParaRPr lang="en-US" sz="800" b="0" i="0" u="none" strike="noStrike" dirty="0">
                        <a:solidFill>
                          <a:schemeClr val="tx1"/>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800" b="0" i="0" u="none" strike="noStrike">
                          <a:solidFill>
                            <a:schemeClr val="tx1"/>
                          </a:solidFill>
                          <a:effectLst/>
                          <a:latin typeface="Calibri" panose="020F0502020204030204" pitchFamily="34" charset="0"/>
                        </a:rPr>
                        <a:t>Legal and administrative barriers to obtaining and renewing civil documentation are removed by the government and judicial authorities. In this regard, Iraqi authorities will take measures by mid-2024 to ensure that IDPs who are unable to return are exempted from paying VIP fees for the issuance of their Unified ID, and to allow IDPs to apply for civil documents in their areas of displacement. </a:t>
                      </a:r>
                      <a:br>
                        <a:rPr lang="en-US" sz="800" b="0" i="0" u="none" strike="noStrike">
                          <a:solidFill>
                            <a:schemeClr val="tx1"/>
                          </a:solidFill>
                          <a:effectLst/>
                          <a:latin typeface="Calibri" panose="020F0502020204030204" pitchFamily="34" charset="0"/>
                        </a:rPr>
                      </a:br>
                      <a:br>
                        <a:rPr lang="en-US" sz="800" b="0" i="0" u="none" strike="noStrike">
                          <a:solidFill>
                            <a:schemeClr val="tx1"/>
                          </a:solidFill>
                          <a:effectLst/>
                          <a:latin typeface="Calibri" panose="020F0502020204030204" pitchFamily="34" charset="0"/>
                        </a:rPr>
                      </a:br>
                      <a:r>
                        <a:rPr lang="en-US" sz="800" b="0" i="0" u="none" strike="noStrike">
                          <a:solidFill>
                            <a:schemeClr val="tx1"/>
                          </a:solidFill>
                          <a:effectLst/>
                          <a:latin typeface="Calibri" panose="020F0502020204030204" pitchFamily="34" charset="0"/>
                        </a:rPr>
                        <a:t>By end 2024, Iraqi authorities increasingly use Best Interests Procedures (BIP) as an alternate to DNA testing for cases involving unaccompanied and separated children with complex profiles.</a:t>
                      </a:r>
                      <a:br>
                        <a:rPr lang="en-US" sz="800" b="0" i="0" u="none" strike="noStrike">
                          <a:solidFill>
                            <a:schemeClr val="tx1"/>
                          </a:solidFill>
                          <a:effectLst/>
                          <a:latin typeface="Calibri" panose="020F0502020204030204" pitchFamily="34" charset="0"/>
                        </a:rPr>
                      </a:br>
                      <a:br>
                        <a:rPr lang="en-US" sz="800" b="0" i="0" u="none" strike="noStrike">
                          <a:solidFill>
                            <a:schemeClr val="tx1"/>
                          </a:solidFill>
                          <a:effectLst/>
                          <a:latin typeface="Calibri" panose="020F0502020204030204" pitchFamily="34" charset="0"/>
                        </a:rPr>
                      </a:br>
                      <a:r>
                        <a:rPr lang="en-US" sz="800" b="0" i="0" u="none" strike="noStrike">
                          <a:solidFill>
                            <a:schemeClr val="tx1"/>
                          </a:solidFill>
                          <a:effectLst/>
                          <a:latin typeface="Calibri" panose="020F0502020204030204" pitchFamily="34" charset="0"/>
                        </a:rPr>
                        <a:t>Iraqi authorities simplify and streamline processes related to proof of marriage, proof of birth and curatorship by end 2025. </a:t>
                      </a:r>
                      <a:endParaRPr lang="en-US" sz="800" b="0" i="0" u="none" strike="noStrike" dirty="0">
                        <a:solidFill>
                          <a:schemeClr val="tx1"/>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800" b="0" i="0" u="none" strike="noStrike">
                          <a:solidFill>
                            <a:schemeClr val="tx1"/>
                          </a:solidFill>
                          <a:effectLst/>
                          <a:latin typeface="Calibri" panose="020F0502020204030204" pitchFamily="34" charset="0"/>
                        </a:rPr>
                        <a:t>Government of Iraq, MoI, KRG MoI, MoJ, MOLSA, Supreme Judicial Council, UNHCR, UNICEF, and OHCHR</a:t>
                      </a:r>
                      <a:endParaRPr lang="en-US" sz="800" b="0" i="0" u="none" strike="noStrike" dirty="0">
                        <a:solidFill>
                          <a:schemeClr val="tx1"/>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Provision of legal assistance and other support to IDPs/IDP returnees to access civil documentation, with a focus on complex cases.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Engage in advocacy with Federal and KR-I authorities to use Best Interests Procedures as an alternate to DNA testing for unaccompanied and separated children with complex profiles and to facilitate their access to civil documentation.</a:t>
                      </a:r>
                    </a:p>
                  </a:txBody>
                  <a:tcPr marL="0" marR="0" marT="0" marB="0">
                    <a:solidFill>
                      <a:schemeClr val="accent5">
                        <a:lumMod val="20000"/>
                        <a:lumOff val="80000"/>
                      </a:schemeClr>
                    </a:solidFill>
                  </a:tcPr>
                </a:tc>
                <a:extLst>
                  <a:ext uri="{0D108BD9-81ED-4DB2-BD59-A6C34878D82A}">
                    <a16:rowId xmlns:a16="http://schemas.microsoft.com/office/drawing/2014/main" val="2351719048"/>
                  </a:ext>
                </a:extLst>
              </a:tr>
            </a:tbl>
          </a:graphicData>
        </a:graphic>
      </p:graphicFrame>
      <p:sp>
        <p:nvSpPr>
          <p:cNvPr id="7" name="Rectangle 6">
            <a:extLst>
              <a:ext uri="{FF2B5EF4-FFF2-40B4-BE49-F238E27FC236}">
                <a16:creationId xmlns:a16="http://schemas.microsoft.com/office/drawing/2014/main" id="{A6C7B44E-2863-89FF-414E-E0DD4173936C}"/>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8" name="TextBox 7">
            <a:extLst>
              <a:ext uri="{FF2B5EF4-FFF2-40B4-BE49-F238E27FC236}">
                <a16:creationId xmlns:a16="http://schemas.microsoft.com/office/drawing/2014/main" id="{A07CEFC9-B5EC-2FE4-23FB-CB8B99D6C614}"/>
              </a:ext>
            </a:extLst>
          </p:cNvPr>
          <p:cNvSpPr txBox="1"/>
          <p:nvPr/>
        </p:nvSpPr>
        <p:spPr>
          <a:xfrm>
            <a:off x="25692" y="74425"/>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2738037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E54A3-CB61-D927-A07F-FF580655E50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0B5831E-B8E4-13ED-1025-CDA478BC6354}"/>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5" name="Table 4">
            <a:extLst>
              <a:ext uri="{FF2B5EF4-FFF2-40B4-BE49-F238E27FC236}">
                <a16:creationId xmlns:a16="http://schemas.microsoft.com/office/drawing/2014/main" id="{4588AE69-EE43-D167-DB1B-BA4483D23607}"/>
              </a:ext>
            </a:extLst>
          </p:cNvPr>
          <p:cNvGraphicFramePr>
            <a:graphicFrameLocks noGrp="1"/>
          </p:cNvGraphicFramePr>
          <p:nvPr>
            <p:extLst>
              <p:ext uri="{D42A27DB-BD31-4B8C-83A1-F6EECF244321}">
                <p14:modId xmlns:p14="http://schemas.microsoft.com/office/powerpoint/2010/main" val="1397834038"/>
              </p:ext>
            </p:extLst>
          </p:nvPr>
        </p:nvGraphicFramePr>
        <p:xfrm>
          <a:off x="132348" y="729649"/>
          <a:ext cx="9697450" cy="6080760"/>
        </p:xfrm>
        <a:graphic>
          <a:graphicData uri="http://schemas.openxmlformats.org/drawingml/2006/table">
            <a:tbl>
              <a:tblPr>
                <a:tableStyleId>{5C22544A-7EE6-4342-B048-85BDC9FD1C3A}</a:tableStyleId>
              </a:tblPr>
              <a:tblGrid>
                <a:gridCol w="1939490">
                  <a:extLst>
                    <a:ext uri="{9D8B030D-6E8A-4147-A177-3AD203B41FA5}">
                      <a16:colId xmlns:a16="http://schemas.microsoft.com/office/drawing/2014/main" val="2858080886"/>
                    </a:ext>
                  </a:extLst>
                </a:gridCol>
                <a:gridCol w="1939490">
                  <a:extLst>
                    <a:ext uri="{9D8B030D-6E8A-4147-A177-3AD203B41FA5}">
                      <a16:colId xmlns:a16="http://schemas.microsoft.com/office/drawing/2014/main" val="1618974728"/>
                    </a:ext>
                  </a:extLst>
                </a:gridCol>
                <a:gridCol w="1939490">
                  <a:extLst>
                    <a:ext uri="{9D8B030D-6E8A-4147-A177-3AD203B41FA5}">
                      <a16:colId xmlns:a16="http://schemas.microsoft.com/office/drawing/2014/main" val="2840163860"/>
                    </a:ext>
                  </a:extLst>
                </a:gridCol>
                <a:gridCol w="1939490">
                  <a:extLst>
                    <a:ext uri="{9D8B030D-6E8A-4147-A177-3AD203B41FA5}">
                      <a16:colId xmlns:a16="http://schemas.microsoft.com/office/drawing/2014/main" val="1860360308"/>
                    </a:ext>
                  </a:extLst>
                </a:gridCol>
                <a:gridCol w="1939490">
                  <a:extLst>
                    <a:ext uri="{9D8B030D-6E8A-4147-A177-3AD203B41FA5}">
                      <a16:colId xmlns:a16="http://schemas.microsoft.com/office/drawing/2014/main" val="3595746350"/>
                    </a:ext>
                  </a:extLst>
                </a:gridCol>
              </a:tblGrid>
              <a:tr h="69677">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dirty="0">
                          <a:effectLst/>
                        </a:rPr>
                        <a:t>SUPPORT THROUGH PROGRAMMING</a:t>
                      </a:r>
                      <a:endParaRPr lang="es-ES" sz="700" b="1"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162134">
                <a:tc>
                  <a:txBody>
                    <a:bodyPr/>
                    <a:lstStyle/>
                    <a:p>
                      <a:pPr algn="l" fontAlgn="t"/>
                      <a:r>
                        <a:rPr lang="en-US" sz="800" b="1" i="0" u="none" strike="noStrike" dirty="0">
                          <a:solidFill>
                            <a:schemeClr val="tx1"/>
                          </a:solidFill>
                          <a:effectLst/>
                          <a:latin typeface="Calibri" panose="020F0502020204030204" pitchFamily="34" charset="0"/>
                        </a:rPr>
                        <a:t>#3 Policy priority</a:t>
                      </a:r>
                      <a:br>
                        <a:rPr lang="en-US" sz="800" b="1" i="0" u="none" strike="noStrike" dirty="0">
                          <a:solidFill>
                            <a:schemeClr val="tx1"/>
                          </a:solidFill>
                          <a:effectLst/>
                          <a:latin typeface="Calibri" panose="020F0502020204030204" pitchFamily="34" charset="0"/>
                        </a:rPr>
                      </a:br>
                      <a:br>
                        <a:rPr lang="en-US" sz="800" b="1" i="0" u="none" strike="noStrike" dirty="0">
                          <a:solidFill>
                            <a:schemeClr val="tx1"/>
                          </a:solidFill>
                          <a:effectLst/>
                          <a:latin typeface="Calibri" panose="020F0502020204030204" pitchFamily="34" charset="0"/>
                        </a:rPr>
                      </a:br>
                      <a:r>
                        <a:rPr lang="en-US" sz="800" b="1" i="0" u="none" strike="noStrike" dirty="0">
                          <a:solidFill>
                            <a:schemeClr val="tx1"/>
                          </a:solidFill>
                          <a:effectLst/>
                          <a:latin typeface="Calibri" panose="020F0502020204030204" pitchFamily="34" charset="0"/>
                        </a:rPr>
                        <a:t>Advancing inclusion of forcibly displaced persons in strengthened national education (and TVET) systems </a:t>
                      </a:r>
                    </a:p>
                  </a:txBody>
                  <a:tcPr marL="0" marR="0" marT="0" marB="0">
                    <a:solidFill>
                      <a:schemeClr val="accent1">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The roll-out of the Refugee Education Integration Policy (REIP) lacks adequate budget allocation from </a:t>
                      </a:r>
                      <a:r>
                        <a:rPr lang="en-US" sz="800" b="0" i="0" u="none" strike="noStrike" dirty="0" err="1">
                          <a:solidFill>
                            <a:schemeClr val="tx1"/>
                          </a:solidFill>
                          <a:effectLst/>
                          <a:latin typeface="Calibri" panose="020F0502020204030204" pitchFamily="34" charset="0"/>
                        </a:rPr>
                        <a:t>MoE</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Outcomes of the TVET strategy still remain outstanding, including unified frameworks for standards and processes, and engagement of the private sector.</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Implementation of the National Youth Vision 2030 is faced with budget limitations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Lack of acceptance of local community towards refugee children in stretched national system.</a:t>
                      </a:r>
                    </a:p>
                  </a:txBody>
                  <a:tcPr marL="0" marR="0" marT="0" marB="0">
                    <a:solidFill>
                      <a:schemeClr val="accent1">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3.1 The implementation of REIP is expanded to also include refugee children from grades 6 to 9 by 2027 (related to indicative 2023 GRF pledge on inclusive access of refugees to public services).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3.2 Operationalization of Technical Vocational Qualification Framework and establishing National Occupational Standards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3.3 Key pillars of the National Youth Vision related to skills building, civic engagement and volunteering are operationalized.</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3.4 Roll out of the REIP for grade 6th (October 2024); Roll out of the REIP for grade 7th (October 2025); Roll out of the REIP for grade 8th (October 2026); Roll out of the REIP for grade 9th (October 2027)</a:t>
                      </a:r>
                    </a:p>
                  </a:txBody>
                  <a:tcPr marL="0" marR="0" marT="0" marB="0">
                    <a:solidFill>
                      <a:schemeClr val="accent1">
                        <a:lumMod val="20000"/>
                        <a:lumOff val="80000"/>
                      </a:schemeClr>
                    </a:solidFill>
                  </a:tcPr>
                </a:tc>
                <a:tc>
                  <a:txBody>
                    <a:bodyPr/>
                    <a:lstStyle/>
                    <a:p>
                      <a:pPr algn="l" fontAlgn="t"/>
                      <a:r>
                        <a:rPr lang="en-US" sz="800" b="0" i="0" u="none" strike="noStrike" dirty="0" err="1">
                          <a:solidFill>
                            <a:schemeClr val="tx1"/>
                          </a:solidFill>
                          <a:effectLst/>
                          <a:latin typeface="Calibri" panose="020F0502020204030204" pitchFamily="34" charset="0"/>
                        </a:rPr>
                        <a:t>MoE</a:t>
                      </a:r>
                      <a:r>
                        <a:rPr lang="en-US" sz="800" b="0" i="0" u="none" strike="noStrike" dirty="0">
                          <a:solidFill>
                            <a:schemeClr val="tx1"/>
                          </a:solidFill>
                          <a:effectLst/>
                          <a:latin typeface="Calibri" panose="020F0502020204030204" pitchFamily="34" charset="0"/>
                        </a:rPr>
                        <a:t> (FI and KRG), </a:t>
                      </a:r>
                      <a:r>
                        <a:rPr lang="en-US" sz="800" b="0" i="0" u="none" strike="noStrike" dirty="0" err="1">
                          <a:solidFill>
                            <a:schemeClr val="tx1"/>
                          </a:solidFill>
                          <a:effectLst/>
                          <a:latin typeface="Calibri" panose="020F0502020204030204" pitchFamily="34" charset="0"/>
                        </a:rPr>
                        <a:t>MoLSA</a:t>
                      </a:r>
                      <a:r>
                        <a:rPr lang="en-US" sz="800" b="0" i="0" u="none" strike="noStrike" dirty="0">
                          <a:solidFill>
                            <a:schemeClr val="tx1"/>
                          </a:solidFill>
                          <a:effectLst/>
                          <a:latin typeface="Calibri" panose="020F0502020204030204" pitchFamily="34" charset="0"/>
                        </a:rPr>
                        <a:t>, DoLSA Ministry of Youth and Sports, </a:t>
                      </a:r>
                      <a:r>
                        <a:rPr lang="en-US" sz="800" b="0" i="0" u="none" strike="noStrike" dirty="0" err="1">
                          <a:solidFill>
                            <a:schemeClr val="tx1"/>
                          </a:solidFill>
                          <a:effectLst/>
                          <a:latin typeface="Calibri" panose="020F0502020204030204" pitchFamily="34" charset="0"/>
                        </a:rPr>
                        <a:t>MoP</a:t>
                      </a:r>
                      <a:r>
                        <a:rPr lang="en-US" sz="800" b="0" i="0" u="none" strike="noStrike" dirty="0">
                          <a:solidFill>
                            <a:schemeClr val="tx1"/>
                          </a:solidFill>
                          <a:effectLst/>
                          <a:latin typeface="Calibri" panose="020F0502020204030204" pitchFamily="34" charset="0"/>
                        </a:rPr>
                        <a:t> and MoH, UNICEF, ILO, IFC, UNHCR, </a:t>
                      </a:r>
                      <a:r>
                        <a:rPr lang="en-US" sz="800" b="0" i="0" u="none" strike="noStrike" dirty="0" err="1">
                          <a:solidFill>
                            <a:schemeClr val="tx1"/>
                          </a:solidFill>
                          <a:effectLst/>
                          <a:latin typeface="Calibri" panose="020F0502020204030204" pitchFamily="34" charset="0"/>
                        </a:rPr>
                        <a:t>DoEs</a:t>
                      </a:r>
                      <a:endParaRPr lang="en-US" sz="800" b="0" i="0" u="none" strike="noStrike" dirty="0">
                        <a:solidFill>
                          <a:schemeClr val="tx1"/>
                        </a:solidFill>
                        <a:effectLst/>
                        <a:latin typeface="Calibri" panose="020F0502020204030204" pitchFamily="34" charset="0"/>
                      </a:endParaRPr>
                    </a:p>
                  </a:txBody>
                  <a:tcPr marL="0" marR="0" marT="0" marB="0">
                    <a:solidFill>
                      <a:schemeClr val="accent1">
                        <a:lumMod val="20000"/>
                        <a:lumOff val="80000"/>
                      </a:schemeClr>
                    </a:solidFill>
                  </a:tcPr>
                </a:tc>
                <a:tc>
                  <a:txBody>
                    <a:bodyPr/>
                    <a:lstStyle/>
                    <a:p>
                      <a:pPr algn="l" fontAlgn="t"/>
                      <a:r>
                        <a:rPr lang="en-US" sz="800" b="0" i="0" u="none" strike="noStrike" dirty="0">
                          <a:solidFill>
                            <a:schemeClr val="tx1"/>
                          </a:solidFill>
                          <a:effectLst/>
                          <a:latin typeface="Calibri" panose="020F0502020204030204" pitchFamily="34" charset="0"/>
                        </a:rPr>
                        <a:t>Access of refugees and asylum seekers to national education system (primary and secondary) is supported through full roll-out of REIP.</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Support TVET reform, strengthen TVET institutional capacity, piloting and expanding recognition of prior learning, work-based learning and apprenticeship programmes.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Support to pilot national Sector Skills Councils, with private sector participation</a:t>
                      </a: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Develop capacity of teachers, including in life skills and MHPSS.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Support access of vulnerable children to education, including through Alternative Learning Programme, catch-up and remedial classes.</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Engagement with youth in social and behavior change interventions to increase enrolment in schools and continuity of education.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Provision of career support to youth, including among the forcibly displaced to increase access to employment opportunities and entrepreneurship. </a:t>
                      </a:r>
                    </a:p>
                  </a:txBody>
                  <a:tcPr marL="0" marR="0" marT="0" marB="0">
                    <a:solidFill>
                      <a:schemeClr val="accent1">
                        <a:lumMod val="20000"/>
                        <a:lumOff val="80000"/>
                      </a:schemeClr>
                    </a:solidFill>
                  </a:tcPr>
                </a:tc>
                <a:extLst>
                  <a:ext uri="{0D108BD9-81ED-4DB2-BD59-A6C34878D82A}">
                    <a16:rowId xmlns:a16="http://schemas.microsoft.com/office/drawing/2014/main" val="4265270243"/>
                  </a:ext>
                </a:extLst>
              </a:tr>
              <a:tr h="1162134">
                <a:tc>
                  <a:txBody>
                    <a:bodyPr/>
                    <a:lstStyle/>
                    <a:p>
                      <a:pPr algn="l" fontAlgn="t"/>
                      <a:r>
                        <a:rPr lang="en-US" sz="700" b="1" i="0" u="none" strike="noStrike" dirty="0">
                          <a:solidFill>
                            <a:schemeClr val="tx1"/>
                          </a:solidFill>
                          <a:effectLst/>
                          <a:latin typeface="Calibri" panose="020F0502020204030204" pitchFamily="34" charset="0"/>
                        </a:rPr>
                        <a:t>#4 Policy priority</a:t>
                      </a:r>
                      <a:br>
                        <a:rPr lang="en-US" sz="700" b="1" i="0" u="none" strike="noStrike" dirty="0">
                          <a:solidFill>
                            <a:schemeClr val="tx1"/>
                          </a:solidFill>
                          <a:effectLst/>
                          <a:latin typeface="Calibri" panose="020F0502020204030204" pitchFamily="34" charset="0"/>
                        </a:rPr>
                      </a:br>
                      <a:br>
                        <a:rPr lang="en-US" sz="700" b="1" i="0" u="none" strike="noStrike" dirty="0">
                          <a:solidFill>
                            <a:schemeClr val="tx1"/>
                          </a:solidFill>
                          <a:effectLst/>
                          <a:latin typeface="Calibri" panose="020F0502020204030204" pitchFamily="34" charset="0"/>
                        </a:rPr>
                      </a:br>
                      <a:r>
                        <a:rPr lang="en-US" sz="700" b="1" i="0" u="none" strike="noStrike" dirty="0">
                          <a:solidFill>
                            <a:schemeClr val="tx1"/>
                          </a:solidFill>
                          <a:effectLst/>
                          <a:latin typeface="Calibri" panose="020F0502020204030204" pitchFamily="34" charset="0"/>
                        </a:rPr>
                        <a:t>Increasing self-reliance and socio-economic inclusion of forcibly displaced persons and host community members</a:t>
                      </a:r>
                    </a:p>
                  </a:txBody>
                  <a:tcPr marL="0" marR="0" marT="0" marB="0">
                    <a:solidFill>
                      <a:schemeClr val="accent2">
                        <a:lumMod val="20000"/>
                        <a:lumOff val="80000"/>
                      </a:schemeClr>
                    </a:solidFill>
                  </a:tcPr>
                </a:tc>
                <a:tc>
                  <a:txBody>
                    <a:bodyPr/>
                    <a:lstStyle/>
                    <a:p>
                      <a:pPr algn="l" fontAlgn="t"/>
                      <a:r>
                        <a:rPr lang="en-US" sz="700" b="0" i="0" u="none" strike="noStrike" dirty="0">
                          <a:solidFill>
                            <a:schemeClr val="tx1"/>
                          </a:solidFill>
                          <a:effectLst/>
                          <a:latin typeface="Calibri" panose="020F0502020204030204" pitchFamily="34" charset="0"/>
                        </a:rPr>
                        <a:t>The are currently legal and policy barriers for the inclusion of refugees in Social Safety Nets (SSN) especially in the KRG.</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Startups in Iraq face several challenges in the business environment, particularly in relation to business </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registration/legal incorporation, and taxation.</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There is a lack of a policy framework across Iraq to address employment challenges and promote coherence across financial, macroeconomic, industrial, social protection and sectoral policies.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The national Four Trillion Initiative, which provides finance to start-ups and small businesses, is not accessible to refugees.</a:t>
                      </a:r>
                    </a:p>
                  </a:txBody>
                  <a:tcPr marL="0" marR="0" marT="0" marB="0">
                    <a:solidFill>
                      <a:schemeClr val="accent2">
                        <a:lumMod val="20000"/>
                        <a:lumOff val="80000"/>
                      </a:schemeClr>
                    </a:solidFill>
                  </a:tcPr>
                </a:tc>
                <a:tc>
                  <a:txBody>
                    <a:bodyPr/>
                    <a:lstStyle/>
                    <a:p>
                      <a:pPr algn="l" fontAlgn="t"/>
                      <a:r>
                        <a:rPr lang="en-US" sz="700" b="0" i="0" u="none" strike="noStrike" dirty="0">
                          <a:solidFill>
                            <a:schemeClr val="tx1"/>
                          </a:solidFill>
                          <a:effectLst/>
                          <a:latin typeface="Calibri" panose="020F0502020204030204" pitchFamily="34" charset="0"/>
                        </a:rPr>
                        <a:t>KRG authorities establish legal and policy framework to resume SSN in the KR-I with non-discriminatory inclusion of refugees from different nationalities.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In 2024, KRG authorities, particularly the Ministry of Planning (MOP) to lead the preparation process for the resumption of SSN in the KRI, which encompasses conducting fiscal space analysis, legislative analysis, and actuarial analysis.</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The National Employment Policy (NEP) that is inclusive of both forcibly displaced persons and host community members is adopted by 2024.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Refugees gain access to financing through the national Four Trillion Initiative.</a:t>
                      </a:r>
                    </a:p>
                  </a:txBody>
                  <a:tcPr marL="0" marR="0" marT="0" marB="0">
                    <a:solidFill>
                      <a:schemeClr val="accent2">
                        <a:lumMod val="20000"/>
                        <a:lumOff val="80000"/>
                      </a:schemeClr>
                    </a:solidFill>
                  </a:tcPr>
                </a:tc>
                <a:tc>
                  <a:txBody>
                    <a:bodyPr/>
                    <a:lstStyle/>
                    <a:p>
                      <a:pPr algn="l" fontAlgn="t"/>
                      <a:r>
                        <a:rPr lang="en-US" sz="700" b="0" i="0" u="none" strike="noStrike" dirty="0" err="1">
                          <a:solidFill>
                            <a:schemeClr val="tx1"/>
                          </a:solidFill>
                          <a:effectLst/>
                          <a:latin typeface="Calibri" panose="020F0502020204030204" pitchFamily="34" charset="0"/>
                        </a:rPr>
                        <a:t>MoLSA</a:t>
                      </a:r>
                      <a:r>
                        <a:rPr lang="en-US" sz="700" b="0" i="0" u="none" strike="noStrike" dirty="0">
                          <a:solidFill>
                            <a:schemeClr val="tx1"/>
                          </a:solidFill>
                          <a:effectLst/>
                          <a:latin typeface="Calibri" panose="020F0502020204030204" pitchFamily="34" charset="0"/>
                        </a:rPr>
                        <a:t>, </a:t>
                      </a:r>
                      <a:r>
                        <a:rPr lang="en-US" sz="700" b="0" i="0" u="none" strike="noStrike" dirty="0" err="1">
                          <a:solidFill>
                            <a:schemeClr val="tx1"/>
                          </a:solidFill>
                          <a:effectLst/>
                          <a:latin typeface="Calibri" panose="020F0502020204030204" pitchFamily="34" charset="0"/>
                        </a:rPr>
                        <a:t>MoMD</a:t>
                      </a:r>
                      <a:r>
                        <a:rPr lang="en-US" sz="700" b="0" i="0" u="none" strike="noStrike" dirty="0">
                          <a:solidFill>
                            <a:schemeClr val="tx1"/>
                          </a:solidFill>
                          <a:effectLst/>
                          <a:latin typeface="Calibri" panose="020F0502020204030204" pitchFamily="34" charset="0"/>
                        </a:rPr>
                        <a:t>, ILO,  UNHCR, UNICEF, WFP, IFC, WB and Central Bank</a:t>
                      </a:r>
                    </a:p>
                  </a:txBody>
                  <a:tcPr marL="0" marR="0" marT="0" marB="0">
                    <a:solidFill>
                      <a:schemeClr val="accent2">
                        <a:lumMod val="20000"/>
                        <a:lumOff val="80000"/>
                      </a:schemeClr>
                    </a:solidFill>
                  </a:tcPr>
                </a:tc>
                <a:tc>
                  <a:txBody>
                    <a:bodyPr/>
                    <a:lstStyle/>
                    <a:p>
                      <a:pPr algn="l" fontAlgn="t"/>
                      <a:r>
                        <a:rPr lang="en-US" sz="700" b="0" i="0" u="none" strike="noStrike" dirty="0">
                          <a:solidFill>
                            <a:schemeClr val="tx1"/>
                          </a:solidFill>
                          <a:effectLst/>
                          <a:latin typeface="Calibri" panose="020F0502020204030204" pitchFamily="34" charset="0"/>
                        </a:rPr>
                        <a:t>Capacity-building and support to relevant stakeholders for the implementation of NEP.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Capacity development and technical support for Industry Associations and Chambers in support of business formalization</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Integration of Employment-Intensive Investment Programmes into government infrastructure projects and public investments, and strengthen social partners engagement.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Implementation of capacity-building programme to economic empowerment and financial inclusion of IDP and refugee women.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Advocacy engagement to promote further financial inclusion of refugees, including through easing 'Know Your Customer' (KYC) requirements and access to loans.</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Expansion of support to business start-ups and existing MSMEs through financial and non-financial aid.</a:t>
                      </a:r>
                    </a:p>
                  </a:txBody>
                  <a:tcPr marL="0" marR="0" marT="0" marB="0">
                    <a:solidFill>
                      <a:schemeClr val="accent2">
                        <a:lumMod val="20000"/>
                        <a:lumOff val="80000"/>
                      </a:schemeClr>
                    </a:solidFill>
                  </a:tcPr>
                </a:tc>
                <a:extLst>
                  <a:ext uri="{0D108BD9-81ED-4DB2-BD59-A6C34878D82A}">
                    <a16:rowId xmlns:a16="http://schemas.microsoft.com/office/drawing/2014/main" val="2351719048"/>
                  </a:ext>
                </a:extLst>
              </a:tr>
            </a:tbl>
          </a:graphicData>
        </a:graphic>
      </p:graphicFrame>
      <p:sp>
        <p:nvSpPr>
          <p:cNvPr id="6" name="Rectangle 5">
            <a:extLst>
              <a:ext uri="{FF2B5EF4-FFF2-40B4-BE49-F238E27FC236}">
                <a16:creationId xmlns:a16="http://schemas.microsoft.com/office/drawing/2014/main" id="{2DD3EC40-ECD3-7BFA-DB6E-DF2FD57CE9E5}"/>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7" name="TextBox 6">
            <a:extLst>
              <a:ext uri="{FF2B5EF4-FFF2-40B4-BE49-F238E27FC236}">
                <a16:creationId xmlns:a16="http://schemas.microsoft.com/office/drawing/2014/main" id="{D2600B89-E9B4-6E60-F5C2-654B665A3EC2}"/>
              </a:ext>
            </a:extLst>
          </p:cNvPr>
          <p:cNvSpPr txBox="1"/>
          <p:nvPr/>
        </p:nvSpPr>
        <p:spPr>
          <a:xfrm>
            <a:off x="25692" y="74425"/>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81031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6AF15-6C96-A847-9B54-B154B423ECB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97EC27F-7D5D-A206-075E-992E4695EF53}"/>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5" name="Table 4">
            <a:extLst>
              <a:ext uri="{FF2B5EF4-FFF2-40B4-BE49-F238E27FC236}">
                <a16:creationId xmlns:a16="http://schemas.microsoft.com/office/drawing/2014/main" id="{75076531-1E13-162D-9EF5-ADB1CAA7C011}"/>
              </a:ext>
            </a:extLst>
          </p:cNvPr>
          <p:cNvGraphicFramePr>
            <a:graphicFrameLocks noGrp="1"/>
          </p:cNvGraphicFramePr>
          <p:nvPr>
            <p:extLst>
              <p:ext uri="{D42A27DB-BD31-4B8C-83A1-F6EECF244321}">
                <p14:modId xmlns:p14="http://schemas.microsoft.com/office/powerpoint/2010/main" val="458962795"/>
              </p:ext>
            </p:extLst>
          </p:nvPr>
        </p:nvGraphicFramePr>
        <p:xfrm>
          <a:off x="132348" y="729649"/>
          <a:ext cx="9697450" cy="3886200"/>
        </p:xfrm>
        <a:graphic>
          <a:graphicData uri="http://schemas.openxmlformats.org/drawingml/2006/table">
            <a:tbl>
              <a:tblPr>
                <a:tableStyleId>{5C22544A-7EE6-4342-B048-85BDC9FD1C3A}</a:tableStyleId>
              </a:tblPr>
              <a:tblGrid>
                <a:gridCol w="1939490">
                  <a:extLst>
                    <a:ext uri="{9D8B030D-6E8A-4147-A177-3AD203B41FA5}">
                      <a16:colId xmlns:a16="http://schemas.microsoft.com/office/drawing/2014/main" val="2858080886"/>
                    </a:ext>
                  </a:extLst>
                </a:gridCol>
                <a:gridCol w="1939490">
                  <a:extLst>
                    <a:ext uri="{9D8B030D-6E8A-4147-A177-3AD203B41FA5}">
                      <a16:colId xmlns:a16="http://schemas.microsoft.com/office/drawing/2014/main" val="1618974728"/>
                    </a:ext>
                  </a:extLst>
                </a:gridCol>
                <a:gridCol w="1939490">
                  <a:extLst>
                    <a:ext uri="{9D8B030D-6E8A-4147-A177-3AD203B41FA5}">
                      <a16:colId xmlns:a16="http://schemas.microsoft.com/office/drawing/2014/main" val="2840163860"/>
                    </a:ext>
                  </a:extLst>
                </a:gridCol>
                <a:gridCol w="1939490">
                  <a:extLst>
                    <a:ext uri="{9D8B030D-6E8A-4147-A177-3AD203B41FA5}">
                      <a16:colId xmlns:a16="http://schemas.microsoft.com/office/drawing/2014/main" val="1860360308"/>
                    </a:ext>
                  </a:extLst>
                </a:gridCol>
                <a:gridCol w="1939490">
                  <a:extLst>
                    <a:ext uri="{9D8B030D-6E8A-4147-A177-3AD203B41FA5}">
                      <a16:colId xmlns:a16="http://schemas.microsoft.com/office/drawing/2014/main" val="3595746350"/>
                    </a:ext>
                  </a:extLst>
                </a:gridCol>
              </a:tblGrid>
              <a:tr h="69677">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dirty="0">
                          <a:effectLst/>
                        </a:rPr>
                        <a:t>SUPPORT THROUGH PROGRAMMING</a:t>
                      </a:r>
                      <a:endParaRPr lang="es-ES" sz="700" b="1"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162134">
                <a:tc>
                  <a:txBody>
                    <a:bodyPr/>
                    <a:lstStyle/>
                    <a:p>
                      <a:pPr algn="l" fontAlgn="t"/>
                      <a:r>
                        <a:rPr lang="en-US" sz="800" b="1" i="0" u="none" strike="noStrike" dirty="0">
                          <a:solidFill>
                            <a:schemeClr val="tx1"/>
                          </a:solidFill>
                          <a:effectLst/>
                          <a:latin typeface="Calibri" panose="020F0502020204030204" pitchFamily="34" charset="0"/>
                        </a:rPr>
                        <a:t>#5 Policy priority</a:t>
                      </a:r>
                      <a:br>
                        <a:rPr lang="en-US" sz="800" b="1" i="0" u="none" strike="noStrike" dirty="0">
                          <a:solidFill>
                            <a:schemeClr val="tx1"/>
                          </a:solidFill>
                          <a:effectLst/>
                          <a:latin typeface="Calibri" panose="020F0502020204030204" pitchFamily="34" charset="0"/>
                        </a:rPr>
                      </a:br>
                      <a:br>
                        <a:rPr lang="en-US" sz="800" b="1" i="0" u="none" strike="noStrike" dirty="0">
                          <a:solidFill>
                            <a:schemeClr val="tx1"/>
                          </a:solidFill>
                          <a:effectLst/>
                          <a:latin typeface="Calibri" panose="020F0502020204030204" pitchFamily="34" charset="0"/>
                        </a:rPr>
                      </a:br>
                      <a:r>
                        <a:rPr lang="en-US" sz="800" b="1" i="0" u="none" strike="noStrike" dirty="0">
                          <a:solidFill>
                            <a:schemeClr val="tx1"/>
                          </a:solidFill>
                          <a:effectLst/>
                          <a:latin typeface="Calibri" panose="020F0502020204030204" pitchFamily="34" charset="0"/>
                        </a:rPr>
                        <a:t>Support </a:t>
                      </a:r>
                      <a:r>
                        <a:rPr lang="en-US" sz="800" b="1" i="0" u="none" strike="noStrike" dirty="0" err="1">
                          <a:solidFill>
                            <a:schemeClr val="tx1"/>
                          </a:solidFill>
                          <a:effectLst/>
                          <a:latin typeface="Calibri" panose="020F0502020204030204" pitchFamily="34" charset="0"/>
                        </a:rPr>
                        <a:t>GoI</a:t>
                      </a:r>
                      <a:r>
                        <a:rPr lang="en-US" sz="800" b="1" i="0" u="none" strike="noStrike" dirty="0">
                          <a:solidFill>
                            <a:schemeClr val="tx1"/>
                          </a:solidFill>
                          <a:effectLst/>
                          <a:latin typeface="Calibri" panose="020F0502020204030204" pitchFamily="34" charset="0"/>
                        </a:rPr>
                        <a:t> and KRG achieve sustainable solutions for forcibly displaced persons and host community members</a:t>
                      </a:r>
                    </a:p>
                  </a:txBody>
                  <a:tcPr marL="0" marR="0" marT="0" marB="0">
                    <a:solidFill>
                      <a:schemeClr val="bg1">
                        <a:lumMod val="95000"/>
                      </a:schemeClr>
                    </a:solidFill>
                  </a:tcPr>
                </a:tc>
                <a:tc>
                  <a:txBody>
                    <a:bodyPr/>
                    <a:lstStyle/>
                    <a:p>
                      <a:pPr algn="l" fontAlgn="t"/>
                      <a:r>
                        <a:rPr lang="en-US" sz="800" b="0" i="0" u="none" strike="noStrike" dirty="0">
                          <a:solidFill>
                            <a:schemeClr val="tx1"/>
                          </a:solidFill>
                          <a:effectLst/>
                          <a:latin typeface="Calibri" panose="020F0502020204030204" pitchFamily="34" charset="0"/>
                        </a:rPr>
                        <a:t>Rehabilitation of infrastructure damaged/destroyed due to the conflict is essential for sustainable solutions. The water and sanitation infrastructure in Iraq, including </a:t>
                      </a:r>
                      <a:r>
                        <a:rPr lang="en-US" sz="800" b="0" i="0" u="none" strike="noStrike" dirty="0" err="1">
                          <a:solidFill>
                            <a:schemeClr val="tx1"/>
                          </a:solidFill>
                          <a:effectLst/>
                          <a:latin typeface="Calibri" panose="020F0502020204030204" pitchFamily="34" charset="0"/>
                        </a:rPr>
                        <a:t>WaSH</a:t>
                      </a:r>
                      <a:r>
                        <a:rPr lang="en-US" sz="800" b="0" i="0" u="none" strike="noStrike" dirty="0">
                          <a:solidFill>
                            <a:schemeClr val="tx1"/>
                          </a:solidFill>
                          <a:effectLst/>
                          <a:latin typeface="Calibri" panose="020F0502020204030204" pitchFamily="34" charset="0"/>
                        </a:rPr>
                        <a:t> facilities at schools need rehabilitation.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The capacity of </a:t>
                      </a:r>
                      <a:r>
                        <a:rPr lang="en-US" sz="800" b="0" i="0" u="none" strike="noStrike" dirty="0" err="1">
                          <a:solidFill>
                            <a:schemeClr val="tx1"/>
                          </a:solidFill>
                          <a:effectLst/>
                          <a:latin typeface="Calibri" panose="020F0502020204030204" pitchFamily="34" charset="0"/>
                        </a:rPr>
                        <a:t>GoI</a:t>
                      </a:r>
                      <a:r>
                        <a:rPr lang="en-US" sz="800" b="0" i="0" u="none" strike="noStrike" dirty="0">
                          <a:solidFill>
                            <a:schemeClr val="tx1"/>
                          </a:solidFill>
                          <a:effectLst/>
                          <a:latin typeface="Calibri" panose="020F0502020204030204" pitchFamily="34" charset="0"/>
                        </a:rPr>
                        <a:t> and KRG in management and coordination of </a:t>
                      </a:r>
                      <a:r>
                        <a:rPr lang="en-US" sz="800" b="0" i="0" u="none" strike="noStrike" dirty="0" err="1">
                          <a:solidFill>
                            <a:schemeClr val="tx1"/>
                          </a:solidFill>
                          <a:effectLst/>
                          <a:latin typeface="Calibri" panose="020F0502020204030204" pitchFamily="34" charset="0"/>
                        </a:rPr>
                        <a:t>WaSH</a:t>
                      </a:r>
                      <a:r>
                        <a:rPr lang="en-US" sz="800" b="0" i="0" u="none" strike="noStrike" dirty="0">
                          <a:solidFill>
                            <a:schemeClr val="tx1"/>
                          </a:solidFill>
                          <a:effectLst/>
                          <a:latin typeface="Calibri" panose="020F0502020204030204" pitchFamily="34" charset="0"/>
                        </a:rPr>
                        <a:t> infrastructure and services needs to be enhanced.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Weak capacity of education stakeholders in planning and coordination </a:t>
                      </a:r>
                    </a:p>
                  </a:txBody>
                  <a:tcPr marL="0" marR="0" marT="0" marB="0">
                    <a:solidFill>
                      <a:schemeClr val="bg1">
                        <a:lumMod val="95000"/>
                      </a:schemeClr>
                    </a:solidFill>
                  </a:tcPr>
                </a:tc>
                <a:tc>
                  <a:txBody>
                    <a:bodyPr/>
                    <a:lstStyle/>
                    <a:p>
                      <a:pPr algn="l" fontAlgn="t"/>
                      <a:r>
                        <a:rPr lang="en-US" sz="800" b="0" i="0" u="none" strike="noStrike" dirty="0">
                          <a:solidFill>
                            <a:schemeClr val="tx1"/>
                          </a:solidFill>
                          <a:effectLst/>
                          <a:latin typeface="Calibri" panose="020F0502020204030204" pitchFamily="34" charset="0"/>
                        </a:rPr>
                        <a:t>5.1 Significant progress is made in the implementation of Iraq Vision 2030 for sustainable solutions by 2027.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5.2 Management and coordination of water resources and </a:t>
                      </a:r>
                      <a:r>
                        <a:rPr lang="en-US" sz="800" b="0" i="0" u="none" strike="noStrike" dirty="0" err="1">
                          <a:solidFill>
                            <a:schemeClr val="tx1"/>
                          </a:solidFill>
                          <a:effectLst/>
                          <a:latin typeface="Calibri" panose="020F0502020204030204" pitchFamily="34" charset="0"/>
                        </a:rPr>
                        <a:t>WaSH</a:t>
                      </a:r>
                      <a:r>
                        <a:rPr lang="en-US" sz="800" b="0" i="0" u="none" strike="noStrike" dirty="0">
                          <a:solidFill>
                            <a:schemeClr val="tx1"/>
                          </a:solidFill>
                          <a:effectLst/>
                          <a:latin typeface="Calibri" panose="020F0502020204030204" pitchFamily="34" charset="0"/>
                        </a:rPr>
                        <a:t> services is improved between </a:t>
                      </a:r>
                      <a:r>
                        <a:rPr lang="en-US" sz="800" b="0" i="0" u="none" strike="noStrike" dirty="0" err="1">
                          <a:solidFill>
                            <a:schemeClr val="tx1"/>
                          </a:solidFill>
                          <a:effectLst/>
                          <a:latin typeface="Calibri" panose="020F0502020204030204" pitchFamily="34" charset="0"/>
                        </a:rPr>
                        <a:t>GoI</a:t>
                      </a:r>
                      <a:r>
                        <a:rPr lang="en-US" sz="800" b="0" i="0" u="none" strike="noStrike" dirty="0">
                          <a:solidFill>
                            <a:schemeClr val="tx1"/>
                          </a:solidFill>
                          <a:effectLst/>
                          <a:latin typeface="Calibri" panose="020F0502020204030204" pitchFamily="34" charset="0"/>
                        </a:rPr>
                        <a:t> and KRG.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5.3 Establishment of Education sector coordination mechanisms in Ninewa, Dohuk and Erbil.</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a:solidFill>
                            <a:schemeClr val="tx1"/>
                          </a:solidFill>
                          <a:effectLst/>
                          <a:latin typeface="Calibri" panose="020F0502020204030204" pitchFamily="34" charset="0"/>
                        </a:rPr>
                        <a:t>5.4 KRG </a:t>
                      </a:r>
                      <a:r>
                        <a:rPr lang="en-US" sz="800" b="0" i="0" u="none" strike="noStrike" dirty="0">
                          <a:solidFill>
                            <a:schemeClr val="tx1"/>
                          </a:solidFill>
                          <a:effectLst/>
                          <a:latin typeface="Calibri" panose="020F0502020204030204" pitchFamily="34" charset="0"/>
                        </a:rPr>
                        <a:t>authorities fully assume the management of IDP camps and the provision of public services therein, particularly related to healthcare and education by end 2027.</a:t>
                      </a:r>
                    </a:p>
                  </a:txBody>
                  <a:tcPr marL="0" marR="0" marT="0" marB="0">
                    <a:solidFill>
                      <a:schemeClr val="bg1">
                        <a:lumMod val="95000"/>
                      </a:schemeClr>
                    </a:solidFill>
                  </a:tcPr>
                </a:tc>
                <a:tc>
                  <a:txBody>
                    <a:bodyPr/>
                    <a:lstStyle/>
                    <a:p>
                      <a:pPr algn="l" fontAlgn="t"/>
                      <a:r>
                        <a:rPr lang="en-US" sz="800" b="0" i="0" u="none" strike="noStrike" dirty="0">
                          <a:solidFill>
                            <a:schemeClr val="tx1"/>
                          </a:solidFill>
                          <a:effectLst/>
                          <a:latin typeface="Calibri" panose="020F0502020204030204" pitchFamily="34" charset="0"/>
                        </a:rPr>
                        <a:t>Directorate of Water, Directorate of the Municipalities, Directorate of Sewage, Directorate of Irrigation, Directorate of Education and Directorate of Youth,                                 Ministry of Agriculture and Water Resources, Ministry of Municipalities and Tourism, UNICEF, UNHCR, ILO, IFC, WB, displaced and host community youth, Directorates of Education, Governors' offices</a:t>
                      </a:r>
                    </a:p>
                  </a:txBody>
                  <a:tcPr marL="0" marR="0" marT="0" marB="0">
                    <a:solidFill>
                      <a:schemeClr val="bg1">
                        <a:lumMod val="95000"/>
                      </a:schemeClr>
                    </a:solidFill>
                  </a:tcPr>
                </a:tc>
                <a:tc>
                  <a:txBody>
                    <a:bodyPr/>
                    <a:lstStyle/>
                    <a:p>
                      <a:pPr algn="l" fontAlgn="t"/>
                      <a:r>
                        <a:rPr lang="en-US" sz="800" b="0" i="0" u="none" strike="noStrike" dirty="0">
                          <a:solidFill>
                            <a:schemeClr val="tx1"/>
                          </a:solidFill>
                          <a:effectLst/>
                          <a:latin typeface="Calibri" panose="020F0502020204030204" pitchFamily="34" charset="0"/>
                        </a:rPr>
                        <a:t>Improve access to climate resilient </a:t>
                      </a:r>
                      <a:r>
                        <a:rPr lang="en-US" sz="800" b="0" i="0" u="none" strike="noStrike" dirty="0" err="1">
                          <a:solidFill>
                            <a:schemeClr val="tx1"/>
                          </a:solidFill>
                          <a:effectLst/>
                          <a:latin typeface="Calibri" panose="020F0502020204030204" pitchFamily="34" charset="0"/>
                        </a:rPr>
                        <a:t>WaSH</a:t>
                      </a:r>
                      <a:r>
                        <a:rPr lang="en-US" sz="800" b="0" i="0" u="none" strike="noStrike" dirty="0">
                          <a:solidFill>
                            <a:schemeClr val="tx1"/>
                          </a:solidFill>
                          <a:effectLst/>
                          <a:latin typeface="Calibri" panose="020F0502020204030204" pitchFamily="34" charset="0"/>
                        </a:rPr>
                        <a:t> services for forcibly displaced people and host communities, including in schools as well as vulnerable and water-stressed areas.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Strengthening capacity of </a:t>
                      </a:r>
                      <a:r>
                        <a:rPr lang="en-US" sz="800" b="0" i="0" u="none" strike="noStrike" dirty="0" err="1">
                          <a:solidFill>
                            <a:schemeClr val="tx1"/>
                          </a:solidFill>
                          <a:effectLst/>
                          <a:latin typeface="Calibri" panose="020F0502020204030204" pitchFamily="34" charset="0"/>
                        </a:rPr>
                        <a:t>GoI</a:t>
                      </a:r>
                      <a:r>
                        <a:rPr lang="en-US" sz="800" b="0" i="0" u="none" strike="noStrike" dirty="0">
                          <a:solidFill>
                            <a:schemeClr val="tx1"/>
                          </a:solidFill>
                          <a:effectLst/>
                          <a:latin typeface="Calibri" panose="020F0502020204030204" pitchFamily="34" charset="0"/>
                        </a:rPr>
                        <a:t> and KRG to improve coordination and information sharing for management of water resources and </a:t>
                      </a:r>
                      <a:r>
                        <a:rPr lang="en-US" sz="800" b="0" i="0" u="none" strike="noStrike" dirty="0" err="1">
                          <a:solidFill>
                            <a:schemeClr val="tx1"/>
                          </a:solidFill>
                          <a:effectLst/>
                          <a:latin typeface="Calibri" panose="020F0502020204030204" pitchFamily="34" charset="0"/>
                        </a:rPr>
                        <a:t>WaSH</a:t>
                      </a:r>
                      <a:r>
                        <a:rPr lang="en-US" sz="800" b="0" i="0" u="none" strike="noStrike" dirty="0">
                          <a:solidFill>
                            <a:schemeClr val="tx1"/>
                          </a:solidFill>
                          <a:effectLst/>
                          <a:latin typeface="Calibri" panose="020F0502020204030204" pitchFamily="34" charset="0"/>
                        </a:rPr>
                        <a:t> services.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Support government in developing diverse solutions pathways for IDPs in camps, where return to the areas of origin is not possible, local solutions will be supported, including camp consolidation and integration of camps into municipal structures.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Support youth participation in design and delivery of critical infrastructure interventions.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Conducting impact assessment on access of forcibly displaced persons and host communities to public services as a result of inclusive socio-economic development. </a:t>
                      </a:r>
                      <a:br>
                        <a:rPr lang="en-US" sz="800" b="0" i="0" u="none" strike="noStrike" dirty="0">
                          <a:solidFill>
                            <a:schemeClr val="tx1"/>
                          </a:solidFill>
                          <a:effectLst/>
                          <a:latin typeface="Calibri" panose="020F0502020204030204" pitchFamily="34" charset="0"/>
                        </a:rPr>
                      </a:br>
                      <a:br>
                        <a:rPr lang="en-US" sz="800" b="0" i="0" u="none" strike="noStrike" dirty="0">
                          <a:solidFill>
                            <a:schemeClr val="tx1"/>
                          </a:solidFill>
                          <a:effectLst/>
                          <a:latin typeface="Calibri" panose="020F0502020204030204" pitchFamily="34" charset="0"/>
                        </a:rPr>
                      </a:br>
                      <a:r>
                        <a:rPr lang="en-US" sz="800" b="0" i="0" u="none" strike="noStrike" dirty="0">
                          <a:solidFill>
                            <a:schemeClr val="tx1"/>
                          </a:solidFill>
                          <a:effectLst/>
                          <a:latin typeface="Calibri" panose="020F0502020204030204" pitchFamily="34" charset="0"/>
                        </a:rPr>
                        <a:t>The system strengthening component of the programme will support the establishment and functioning of those coordination mechanisms. Such an action might be conducted jointly with other programs/stakeholders. </a:t>
                      </a:r>
                    </a:p>
                  </a:txBody>
                  <a:tcPr marL="0" marR="0" marT="0" marB="0">
                    <a:solidFill>
                      <a:schemeClr val="bg1">
                        <a:lumMod val="95000"/>
                      </a:schemeClr>
                    </a:solidFill>
                  </a:tcPr>
                </a:tc>
                <a:extLst>
                  <a:ext uri="{0D108BD9-81ED-4DB2-BD59-A6C34878D82A}">
                    <a16:rowId xmlns:a16="http://schemas.microsoft.com/office/drawing/2014/main" val="4265270243"/>
                  </a:ext>
                </a:extLst>
              </a:tr>
            </a:tbl>
          </a:graphicData>
        </a:graphic>
      </p:graphicFrame>
      <p:sp>
        <p:nvSpPr>
          <p:cNvPr id="6" name="Rectangle 5">
            <a:extLst>
              <a:ext uri="{FF2B5EF4-FFF2-40B4-BE49-F238E27FC236}">
                <a16:creationId xmlns:a16="http://schemas.microsoft.com/office/drawing/2014/main" id="{826E968A-692A-808A-3F25-E227AEA42142}"/>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7" name="TextBox 6">
            <a:extLst>
              <a:ext uri="{FF2B5EF4-FFF2-40B4-BE49-F238E27FC236}">
                <a16:creationId xmlns:a16="http://schemas.microsoft.com/office/drawing/2014/main" id="{835CEE11-7AA8-1E90-97A1-E094DB53243B}"/>
              </a:ext>
            </a:extLst>
          </p:cNvPr>
          <p:cNvSpPr txBox="1"/>
          <p:nvPr/>
        </p:nvSpPr>
        <p:spPr>
          <a:xfrm>
            <a:off x="25692" y="74425"/>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2377478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0D3E0-BC5C-2F51-AAD5-C54CA988612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923235C-9E51-68F4-BC57-6AF20B488FD5}"/>
              </a:ext>
            </a:extLst>
          </p:cNvPr>
          <p:cNvSpPr txBox="1"/>
          <p:nvPr/>
        </p:nvSpPr>
        <p:spPr>
          <a:xfrm>
            <a:off x="4355994" y="597821"/>
            <a:ext cx="5494982" cy="253916"/>
          </a:xfrm>
          <a:prstGeom prst="rect">
            <a:avLst/>
          </a:prstGeom>
          <a:solidFill>
            <a:schemeClr val="bg1">
              <a:lumMod val="95000"/>
            </a:schemeClr>
          </a:solidFill>
        </p:spPr>
        <p:txBody>
          <a:bodyPr wrap="square" rtlCol="0">
            <a:spAutoFit/>
          </a:bodyPr>
          <a:lstStyle/>
          <a:p>
            <a:pPr algn="ctr"/>
            <a:r>
              <a:rPr lang="es-ES" sz="1050" b="1" dirty="0"/>
              <a:t>SET OF </a:t>
            </a:r>
            <a:r>
              <a:rPr lang="es-ES" sz="1050" b="1" dirty="0">
                <a:solidFill>
                  <a:schemeClr val="dk1"/>
                </a:solidFill>
              </a:rPr>
              <a:t>OVERALL MID-TERM OUTCOME</a:t>
            </a:r>
            <a:r>
              <a:rPr lang="es-ES" sz="1050" b="1" dirty="0"/>
              <a:t> INDICATOR  FOR PROSPECTS</a:t>
            </a:r>
          </a:p>
        </p:txBody>
      </p:sp>
      <p:graphicFrame>
        <p:nvGraphicFramePr>
          <p:cNvPr id="3" name="Table 2">
            <a:extLst>
              <a:ext uri="{FF2B5EF4-FFF2-40B4-BE49-F238E27FC236}">
                <a16:creationId xmlns:a16="http://schemas.microsoft.com/office/drawing/2014/main" id="{76F668A8-2FFD-F794-4C19-CF86497C64BB}"/>
              </a:ext>
            </a:extLst>
          </p:cNvPr>
          <p:cNvGraphicFramePr>
            <a:graphicFrameLocks noGrp="1"/>
          </p:cNvGraphicFramePr>
          <p:nvPr>
            <p:extLst>
              <p:ext uri="{D42A27DB-BD31-4B8C-83A1-F6EECF244321}">
                <p14:modId xmlns:p14="http://schemas.microsoft.com/office/powerpoint/2010/main" val="1884771739"/>
              </p:ext>
            </p:extLst>
          </p:nvPr>
        </p:nvGraphicFramePr>
        <p:xfrm>
          <a:off x="182559" y="597821"/>
          <a:ext cx="4106426" cy="5243865"/>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1050" b="1" u="none" strike="noStrike" dirty="0">
                          <a:effectLst/>
                        </a:rPr>
                        <a:t>MID-TERM OUTCOME INDICATORS INCLUDED IN THE MACP</a:t>
                      </a:r>
                      <a:endParaRPr lang="en-GB" sz="105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783478751"/>
                  </a:ext>
                </a:extLst>
              </a:tr>
              <a:tr h="161482">
                <a:tc>
                  <a:txBody>
                    <a:bodyPr/>
                    <a:lstStyle/>
                    <a:p>
                      <a:pPr algn="l" fontAlgn="b"/>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1145933238"/>
                  </a:ext>
                </a:extLst>
              </a:tr>
              <a:tr h="136933">
                <a:tc>
                  <a:txBody>
                    <a:bodyPr/>
                    <a:lstStyle/>
                    <a:p>
                      <a:pPr algn="l" fontAlgn="b"/>
                      <a:r>
                        <a:rPr lang="en-GB" sz="800" u="none" strike="noStrike" kern="1200">
                          <a:solidFill>
                            <a:schemeClr val="dk1"/>
                          </a:solidFill>
                          <a:effectLst/>
                          <a:latin typeface="+mn-lt"/>
                          <a:ea typeface="+mn-ea"/>
                          <a:cs typeface="+mn-cs"/>
                        </a:rPr>
                        <a:t>1a) </a:t>
                      </a:r>
                      <a:r>
                        <a:rPr lang="en-US" sz="800" u="none" strike="noStrike" kern="1200">
                          <a:solidFill>
                            <a:schemeClr val="dk1"/>
                          </a:solidFill>
                          <a:effectLst/>
                          <a:latin typeface="+mn-lt"/>
                          <a:ea typeface="+mn-ea"/>
                          <a:cs typeface="+mn-cs"/>
                        </a:rPr>
                        <a:t>Number of FDPs/HCs who completed their primary or secondary education program (formal and non-formal)</a:t>
                      </a:r>
                      <a:endParaRPr lang="en-GB" sz="800" u="none" strike="noStrike" kern="1200">
                        <a:solidFill>
                          <a:schemeClr val="dk1"/>
                        </a:solidFill>
                        <a:effectLst/>
                        <a:latin typeface="+mn-lt"/>
                        <a:ea typeface="+mn-ea"/>
                        <a:cs typeface="+mn-cs"/>
                      </a:endParaRPr>
                    </a:p>
                  </a:txBody>
                  <a:tcPr marL="1620" marR="1620" marT="1620" marB="0" anchor="b"/>
                </a:tc>
                <a:extLst>
                  <a:ext uri="{0D108BD9-81ED-4DB2-BD59-A6C34878D82A}">
                    <a16:rowId xmlns:a16="http://schemas.microsoft.com/office/drawing/2014/main" val="1028662031"/>
                  </a:ext>
                </a:extLst>
              </a:tr>
              <a:tr h="136933">
                <a:tc>
                  <a:txBody>
                    <a:bodyPr/>
                    <a:lstStyle/>
                    <a:p>
                      <a:pPr algn="l" fontAlgn="b"/>
                      <a:r>
                        <a:rPr lang="en-GB" sz="800" u="none" strike="noStrike">
                          <a:effectLst/>
                        </a:rPr>
                        <a:t>1b) Number of FDPs/HCs who completed a professional, technical or vocational education and/or training program or another non-formal skills training, including apprenticeships and other work-based learning programmes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88598118"/>
                  </a:ext>
                </a:extLst>
              </a:tr>
              <a:tr h="161482">
                <a:tc>
                  <a:txBody>
                    <a:bodyPr/>
                    <a:lstStyle/>
                    <a:p>
                      <a:pPr algn="l" fontAlgn="b"/>
                      <a:r>
                        <a:rPr lang="en-GB" sz="800" u="none" strike="noStrike">
                          <a:effectLst/>
                          <a:latin typeface="+mn-lt"/>
                        </a:rPr>
                        <a:t>1c) Evidence that legal frameworks and policies are inclusive for refugees in terms of access to education systems</a:t>
                      </a:r>
                      <a:endParaRPr lang="en-GB" sz="800" b="0" i="0" u="none" strike="noStrike">
                        <a:solidFill>
                          <a:srgbClr val="0070C0"/>
                        </a:solidFill>
                        <a:effectLst/>
                        <a:latin typeface="+mn-lt"/>
                      </a:endParaRPr>
                    </a:p>
                  </a:txBody>
                  <a:tcPr marL="1620" marR="1620" marT="1620" marB="0" anchor="b"/>
                </a:tc>
                <a:extLst>
                  <a:ext uri="{0D108BD9-81ED-4DB2-BD59-A6C34878D82A}">
                    <a16:rowId xmlns:a16="http://schemas.microsoft.com/office/drawing/2014/main" val="847116233"/>
                  </a:ext>
                </a:extLst>
              </a:tr>
              <a:tr h="161482">
                <a:tc>
                  <a:txBody>
                    <a:bodyPr/>
                    <a:lstStyle/>
                    <a:p>
                      <a:pPr algn="l" fontAlgn="b"/>
                      <a:r>
                        <a:rPr lang="en-GB" sz="800" u="none" strike="noStrike">
                          <a:effectLst/>
                          <a:latin typeface="+mn-lt"/>
                        </a:rPr>
                        <a:t>PILLAR 2: ECONOMIC INCLUSION</a:t>
                      </a:r>
                      <a:endParaRPr lang="en-GB" sz="800" b="1" i="0" u="none" strike="noStrike">
                        <a:solidFill>
                          <a:srgbClr val="000000"/>
                        </a:solidFill>
                        <a:effectLst/>
                        <a:latin typeface="+mn-lt"/>
                      </a:endParaRPr>
                    </a:p>
                  </a:txBody>
                  <a:tcPr marL="1620" marR="1620" marT="1620" marB="0" anchor="b">
                    <a:solidFill>
                      <a:srgbClr val="FF9300"/>
                    </a:solidFill>
                  </a:tcPr>
                </a:tc>
                <a:extLst>
                  <a:ext uri="{0D108BD9-81ED-4DB2-BD59-A6C34878D82A}">
                    <a16:rowId xmlns:a16="http://schemas.microsoft.com/office/drawing/2014/main" val="2423604681"/>
                  </a:ext>
                </a:extLst>
              </a:tr>
              <a:tr h="320847">
                <a:tc>
                  <a:txBody>
                    <a:bodyPr/>
                    <a:lstStyle/>
                    <a:p>
                      <a:pPr algn="l" fontAlgn="b"/>
                      <a:r>
                        <a:rPr lang="en-GB" sz="800" u="none" strike="noStrike">
                          <a:effectLst/>
                          <a:latin typeface="+mn-lt"/>
                        </a:rPr>
                        <a:t>Mid-term Outcome 2: Improved livelihoods and expanded economic opportunities for FDPs and HCs, through access to entrepreneurship and employment with dignity</a:t>
                      </a:r>
                      <a:endParaRPr lang="en-GB" sz="800" b="1" i="0" u="none" strike="noStrike">
                        <a:solidFill>
                          <a:srgbClr val="000000"/>
                        </a:solidFill>
                        <a:effectLst/>
                        <a:latin typeface="+mn-lt"/>
                      </a:endParaRPr>
                    </a:p>
                  </a:txBody>
                  <a:tcPr marL="1620" marR="1620" marT="1620" marB="0" anchor="b">
                    <a:solidFill>
                      <a:srgbClr val="FF9300"/>
                    </a:solidFill>
                  </a:tcPr>
                </a:tc>
                <a:extLst>
                  <a:ext uri="{0D108BD9-81ED-4DB2-BD59-A6C34878D82A}">
                    <a16:rowId xmlns:a16="http://schemas.microsoft.com/office/drawing/2014/main" val="1034443351"/>
                  </a:ext>
                </a:extLst>
              </a:tr>
              <a:tr h="161482">
                <a:tc>
                  <a:txBody>
                    <a:bodyPr/>
                    <a:lstStyle/>
                    <a:p>
                      <a:pPr algn="l" fontAlgn="b"/>
                      <a:r>
                        <a:rPr lang="en-GB" sz="800" u="none" strike="noStrike">
                          <a:effectLst/>
                          <a:latin typeface="+mn-lt"/>
                        </a:rPr>
                        <a:t>2a) Number of new wage employment and/or self-employment (business) opportunities supported by PROSPECTS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227554811"/>
                  </a:ext>
                </a:extLst>
              </a:tr>
              <a:tr h="0">
                <a:tc>
                  <a:txBody>
                    <a:bodyPr/>
                    <a:lstStyle/>
                    <a:p>
                      <a:pPr algn="l" fontAlgn="b"/>
                      <a:r>
                        <a:rPr lang="en-GB" sz="800" u="none" strike="noStrike">
                          <a:effectLst/>
                          <a:latin typeface="+mn-l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779975376"/>
                  </a:ext>
                </a:extLst>
              </a:tr>
              <a:tr h="100566">
                <a:tc>
                  <a:txBody>
                    <a:bodyPr/>
                    <a:lstStyle/>
                    <a:p>
                      <a:pPr algn="l" fontAlgn="b"/>
                      <a:r>
                        <a:rPr lang="en-GB" sz="800" u="none" strike="noStrike">
                          <a:effectLst/>
                          <a:latin typeface="+mn-l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019451317"/>
                  </a:ext>
                </a:extLst>
              </a:tr>
              <a:tr h="100566">
                <a:tc>
                  <a:txBody>
                    <a:bodyPr/>
                    <a:lstStyle/>
                    <a:p>
                      <a:pPr algn="l" fontAlgn="b"/>
                      <a:r>
                        <a:rPr lang="en-US" sz="800" b="0" i="0" u="none" strike="noStrike">
                          <a:solidFill>
                            <a:srgbClr val="000000"/>
                          </a:solidFill>
                          <a:effectLst/>
                          <a:latin typeface="+mn-lt"/>
                        </a:rPr>
                        <a:t>2d) Evidence that legal frameworks and policies are inclusive for refugees in terms of access to labor market and formality</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3090404176"/>
                  </a:ext>
                </a:extLst>
              </a:tr>
              <a:tr h="161482">
                <a:tc>
                  <a:txBody>
                    <a:bodyPr/>
                    <a:lstStyle/>
                    <a:p>
                      <a:pPr algn="l" fontAlgn="b"/>
                      <a:r>
                        <a:rPr lang="en-GB" sz="800" u="none" strike="noStrike">
                          <a:effectLst/>
                          <a:latin typeface="+mn-lt"/>
                        </a:rPr>
                        <a:t>GCR indicator 2.1.1 - Proportion of refugees who have access to decent work by law</a:t>
                      </a:r>
                      <a:endParaRPr lang="en-GB" sz="800" b="0" i="0" u="none" strike="noStrike">
                        <a:solidFill>
                          <a:srgbClr val="FF0000"/>
                        </a:solidFill>
                        <a:effectLst/>
                        <a:latin typeface="+mn-lt"/>
                      </a:endParaRPr>
                    </a:p>
                  </a:txBody>
                  <a:tcPr marL="1620" marR="1620" marT="1620" marB="0" anchor="b"/>
                </a:tc>
                <a:extLst>
                  <a:ext uri="{0D108BD9-81ED-4DB2-BD59-A6C34878D82A}">
                    <a16:rowId xmlns:a16="http://schemas.microsoft.com/office/drawing/2014/main" val="3839070621"/>
                  </a:ext>
                </a:extLst>
              </a:tr>
              <a:tr h="161482">
                <a:tc>
                  <a:txBody>
                    <a:bodyPr/>
                    <a:lstStyle/>
                    <a:p>
                      <a:pPr algn="l" fontAlgn="b"/>
                      <a:r>
                        <a:rPr lang="en-GB" sz="800" u="none" strike="noStrike">
                          <a:solidFill>
                            <a:schemeClr val="bg1"/>
                          </a:solidFill>
                          <a:effectLst/>
                          <a:latin typeface="+mn-lt"/>
                        </a:rPr>
                        <a:t>PILLAR 3: PROTECTION, SOCIAL PROTECTION AND INCLUSION</a:t>
                      </a:r>
                      <a:endParaRPr lang="en-GB" sz="800" b="1" i="0" u="none" strike="noStrike">
                        <a:solidFill>
                          <a:schemeClr val="bg1"/>
                        </a:solidFill>
                        <a:effectLst/>
                        <a:latin typeface="+mn-lt"/>
                      </a:endParaRPr>
                    </a:p>
                  </a:txBody>
                  <a:tcPr marL="1620" marR="1620" marT="1620" marB="0" anchor="b">
                    <a:solidFill>
                      <a:srgbClr val="942093"/>
                    </a:solidFill>
                  </a:tcPr>
                </a:tc>
                <a:extLst>
                  <a:ext uri="{0D108BD9-81ED-4DB2-BD59-A6C34878D82A}">
                    <a16:rowId xmlns:a16="http://schemas.microsoft.com/office/drawing/2014/main" val="1522936205"/>
                  </a:ext>
                </a:extLst>
              </a:tr>
              <a:tr h="161482">
                <a:tc>
                  <a:txBody>
                    <a:bodyPr/>
                    <a:lstStyle/>
                    <a:p>
                      <a:pPr algn="l" fontAlgn="b"/>
                      <a:r>
                        <a:rPr lang="en-GB" sz="800" u="none" strike="noStrike">
                          <a:effectLst/>
                          <a:latin typeface="+mn-lt"/>
                        </a:rPr>
                        <a:t>3a) Extent of inclusion of FDPs in the social protection system (UNICEF SP Indicator 5.2.1)</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143333316"/>
                  </a:ext>
                </a:extLst>
              </a:tr>
              <a:tr h="161482">
                <a:tc>
                  <a:txBody>
                    <a:bodyPr/>
                    <a:lstStyle/>
                    <a:p>
                      <a:pPr algn="l" fontAlgn="b"/>
                      <a:r>
                        <a:rPr lang="en-GB" sz="800" u="none" strike="noStrike">
                          <a:effectLst/>
                          <a:latin typeface="+mn-lt"/>
                        </a:rPr>
                        <a:t>GCR indicator 2.1.2 - Proportion of refugees who are able to move freely within the host country</a:t>
                      </a:r>
                      <a:endParaRPr lang="en-GB" sz="800" b="0" i="0" u="none" strike="noStrike">
                        <a:solidFill>
                          <a:srgbClr val="FF0000"/>
                        </a:solidFill>
                        <a:effectLst/>
                        <a:latin typeface="+mn-lt"/>
                      </a:endParaRPr>
                    </a:p>
                  </a:txBody>
                  <a:tcPr marL="1620" marR="1620" marT="1620" marB="0" anchor="b"/>
                </a:tc>
                <a:extLst>
                  <a:ext uri="{0D108BD9-81ED-4DB2-BD59-A6C34878D82A}">
                    <a16:rowId xmlns:a16="http://schemas.microsoft.com/office/drawing/2014/main" val="2262381623"/>
                  </a:ext>
                </a:extLst>
              </a:tr>
              <a:tr h="161482">
                <a:tc>
                  <a:txBody>
                    <a:bodyPr/>
                    <a:lstStyle/>
                    <a:p>
                      <a:pPr algn="l" fontAlgn="b"/>
                      <a:r>
                        <a:rPr lang="en-GB" sz="800" u="none" strike="noStrike" dirty="0">
                          <a:solidFill>
                            <a:schemeClr val="bg1"/>
                          </a:solidFill>
                          <a:effectLst/>
                          <a:latin typeface="+mn-lt"/>
                        </a:rPr>
                        <a:t>PILLAR 4: CRITICAL INFRASTRUCTURE</a:t>
                      </a:r>
                      <a:endParaRPr lang="en-GB" sz="800" b="1" i="0" u="none" strike="noStrike" dirty="0">
                        <a:solidFill>
                          <a:schemeClr val="bg1"/>
                        </a:solidFill>
                        <a:effectLst/>
                        <a:latin typeface="+mn-lt"/>
                      </a:endParaRPr>
                    </a:p>
                  </a:txBody>
                  <a:tcPr marL="1620" marR="1620" marT="1620" marB="0" anchor="b">
                    <a:solidFill>
                      <a:schemeClr val="tx1"/>
                    </a:solidFill>
                  </a:tcPr>
                </a:tc>
                <a:extLst>
                  <a:ext uri="{0D108BD9-81ED-4DB2-BD59-A6C34878D82A}">
                    <a16:rowId xmlns:a16="http://schemas.microsoft.com/office/drawing/2014/main" val="887058304"/>
                  </a:ext>
                </a:extLst>
              </a:tr>
              <a:tr h="161482">
                <a:tc>
                  <a:txBody>
                    <a:bodyPr/>
                    <a:lstStyle/>
                    <a:p>
                      <a:pPr algn="l" fontAlgn="b"/>
                      <a:r>
                        <a:rPr lang="en-GB" sz="800" u="none" strike="noStrike" dirty="0">
                          <a:solidFill>
                            <a:schemeClr val="bg1"/>
                          </a:solidFill>
                          <a:effectLst/>
                          <a:latin typeface="+mn-lt"/>
                        </a:rPr>
                        <a:t>Mid-term Outcome 4: Improved Services, Facilities and Information Systems Essential to FDPs and HCs</a:t>
                      </a:r>
                      <a:endParaRPr lang="en-GB" sz="800" b="1" i="0" u="none" strike="noStrike" dirty="0">
                        <a:solidFill>
                          <a:schemeClr val="bg1"/>
                        </a:solidFill>
                        <a:effectLst/>
                        <a:latin typeface="+mn-lt"/>
                      </a:endParaRPr>
                    </a:p>
                  </a:txBody>
                  <a:tcPr marL="1620" marR="1620" marT="1620" marB="0" anchor="b">
                    <a:solidFill>
                      <a:schemeClr val="tx1"/>
                    </a:solidFill>
                  </a:tcPr>
                </a:tc>
                <a:extLst>
                  <a:ext uri="{0D108BD9-81ED-4DB2-BD59-A6C34878D82A}">
                    <a16:rowId xmlns:a16="http://schemas.microsoft.com/office/drawing/2014/main" val="235301755"/>
                  </a:ext>
                </a:extLst>
              </a:tr>
              <a:tr h="161482">
                <a:tc>
                  <a:txBody>
                    <a:bodyPr/>
                    <a:lstStyle/>
                    <a:p>
                      <a:pPr algn="l" fontAlgn="ctr"/>
                      <a:r>
                        <a:rPr lang="en-GB" sz="800" b="0" i="0" u="none" strike="noStrike" dirty="0">
                          <a:solidFill>
                            <a:srgbClr val="000000"/>
                          </a:solidFill>
                          <a:effectLst/>
                          <a:latin typeface="Calibri" panose="020F0502020204030204" pitchFamily="34" charset="0"/>
                        </a:rPr>
                        <a:t>4a) Evidence that PROSPECTS has contributed to a</a:t>
                      </a:r>
                      <a:br>
                        <a:rPr lang="en-GB" sz="800" b="0" i="0" u="none" strike="noStrike" dirty="0">
                          <a:solidFill>
                            <a:srgbClr val="000000"/>
                          </a:solidFill>
                          <a:effectLst/>
                          <a:latin typeface="Calibri" panose="020F0502020204030204" pitchFamily="34" charset="0"/>
                        </a:rPr>
                      </a:br>
                      <a:r>
                        <a:rPr lang="en-GB" sz="800" b="0" i="0" u="none" strike="noStrike" dirty="0">
                          <a:solidFill>
                            <a:srgbClr val="000000"/>
                          </a:solidFill>
                          <a:effectLst/>
                          <a:latin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3056316244"/>
                  </a:ext>
                </a:extLst>
              </a:tr>
              <a:tr h="161482">
                <a:tc>
                  <a:txBody>
                    <a:bodyPr/>
                    <a:lstStyle/>
                    <a:p>
                      <a:pPr algn="l" fontAlgn="ctr"/>
                      <a:r>
                        <a:rPr lang="en-GB" sz="800" b="0" i="0" u="none" strike="noStrike" dirty="0">
                          <a:solidFill>
                            <a:srgbClr val="000000"/>
                          </a:solidFill>
                          <a:effectLst/>
                          <a:latin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1638945937"/>
                  </a:ext>
                </a:extLst>
              </a:tr>
              <a:tr h="161482">
                <a:tc>
                  <a:txBody>
                    <a:bodyPr/>
                    <a:lstStyle/>
                    <a:p>
                      <a:pPr algn="l" fontAlgn="ctr"/>
                      <a:r>
                        <a:rPr lang="en-GB" sz="800" b="0" i="0" u="none" strike="noStrike" dirty="0">
                          <a:solidFill>
                            <a:srgbClr val="000000"/>
                          </a:solidFill>
                          <a:effectLst/>
                          <a:latin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008255221"/>
                  </a:ext>
                </a:extLst>
              </a:tr>
              <a:tr h="161482">
                <a:tc>
                  <a:txBody>
                    <a:bodyPr/>
                    <a:lstStyle/>
                    <a:p>
                      <a:pPr algn="l" fontAlgn="ctr"/>
                      <a:r>
                        <a:rPr lang="en-GB" sz="800" b="0" i="0" u="none" strike="noStrike" dirty="0">
                          <a:solidFill>
                            <a:srgbClr val="000000"/>
                          </a:solidFill>
                          <a:effectLst/>
                          <a:latin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4253767103"/>
                  </a:ext>
                </a:extLst>
              </a:tr>
              <a:tr h="161482">
                <a:tc>
                  <a:txBody>
                    <a:bodyPr/>
                    <a:lstStyle/>
                    <a:p>
                      <a:pPr algn="l" fontAlgn="ctr"/>
                      <a:r>
                        <a:rPr lang="en-GB" sz="800" b="0" i="0" u="none" strike="noStrike" dirty="0">
                          <a:solidFill>
                            <a:srgbClr val="000000"/>
                          </a:solidFill>
                          <a:effectLst/>
                          <a:latin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647001553"/>
                  </a:ext>
                </a:extLst>
              </a:tr>
            </a:tbl>
          </a:graphicData>
        </a:graphic>
      </p:graphicFrame>
      <p:sp>
        <p:nvSpPr>
          <p:cNvPr id="4" name="TextBox 3">
            <a:extLst>
              <a:ext uri="{FF2B5EF4-FFF2-40B4-BE49-F238E27FC236}">
                <a16:creationId xmlns:a16="http://schemas.microsoft.com/office/drawing/2014/main" id="{6022C936-67E6-16E0-F7BA-C5368C2FEFDC}"/>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7" name="Table 6">
            <a:extLst>
              <a:ext uri="{FF2B5EF4-FFF2-40B4-BE49-F238E27FC236}">
                <a16:creationId xmlns:a16="http://schemas.microsoft.com/office/drawing/2014/main" id="{11A86C6B-B666-5E99-B6BC-FF9C8FD850A2}"/>
              </a:ext>
            </a:extLst>
          </p:cNvPr>
          <p:cNvGraphicFramePr>
            <a:graphicFrameLocks noGrp="1"/>
          </p:cNvGraphicFramePr>
          <p:nvPr>
            <p:extLst>
              <p:ext uri="{D42A27DB-BD31-4B8C-83A1-F6EECF244321}">
                <p14:modId xmlns:p14="http://schemas.microsoft.com/office/powerpoint/2010/main" val="426511268"/>
              </p:ext>
            </p:extLst>
          </p:nvPr>
        </p:nvGraphicFramePr>
        <p:xfrm>
          <a:off x="4355995" y="828234"/>
          <a:ext cx="5494982" cy="1219128"/>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65979278"/>
                    </a:ext>
                  </a:extLst>
                </a:gridCol>
              </a:tblGrid>
              <a:tr h="107703">
                <a:tc>
                  <a:txBody>
                    <a:bodyPr/>
                    <a:lstStyle/>
                    <a:p>
                      <a:pPr algn="l" fontAlgn="ctr"/>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174881305"/>
                  </a:ext>
                </a:extLst>
              </a:tr>
              <a:tr h="243768">
                <a:tc>
                  <a:txBody>
                    <a:bodyPr/>
                    <a:lstStyle/>
                    <a:p>
                      <a:pPr algn="l" fontAlgn="ctr"/>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536954054"/>
                  </a:ext>
                </a:extLst>
              </a:tr>
              <a:tr h="94552">
                <a:tc>
                  <a:txBody>
                    <a:bodyPr/>
                    <a:lstStyle/>
                    <a:p>
                      <a:pPr algn="l" fontAlgn="ctr"/>
                      <a:r>
                        <a:rPr lang="en-GB" sz="800" u="none" strike="noStrike">
                          <a:effectLst/>
                        </a:rPr>
                        <a:t>1a) Number of FDPs/HCs who completed their primary or secondary education program (formal and non-formal)</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48118793"/>
                  </a:ext>
                </a:extLst>
              </a:tr>
              <a:tr h="189105">
                <a:tc>
                  <a:txBody>
                    <a:bodyPr/>
                    <a:lstStyle/>
                    <a:p>
                      <a:pPr algn="l" fontAlgn="ctr"/>
                      <a:r>
                        <a:rPr lang="en-GB" sz="800" u="none" strike="noStrike">
                          <a:effectLst/>
                        </a:rPr>
                        <a:t>1b) Number of FDPs/HCs who completed a professional, technical or vocational education and/or training program or another non-formal skills training </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67441308"/>
                  </a:ext>
                </a:extLst>
              </a:tr>
              <a:tr h="237057">
                <a:tc>
                  <a:txBody>
                    <a:bodyPr/>
                    <a:lstStyle/>
                    <a:p>
                      <a:pPr algn="l" fontAlgn="ctr"/>
                      <a:r>
                        <a:rPr lang="en-GB" sz="800" u="none" strike="noStrike">
                          <a:effectLst/>
                        </a:rPr>
                        <a:t>1c) Evidence on how PROSPECTS has contributed to a change in legal frameworks, policies and asylum system related to access for refugees to education and training systems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35913643"/>
                  </a:ext>
                </a:extLst>
              </a:tr>
              <a:tr h="189105">
                <a:tc>
                  <a:txBody>
                    <a:bodyPr/>
                    <a:lstStyle/>
                    <a:p>
                      <a:pPr algn="l" fontAlgn="ctr"/>
                      <a:r>
                        <a:rPr lang="en-GB" sz="800" u="none" strike="noStrike">
                          <a:effectLst/>
                        </a:rPr>
                        <a:t>1d)  Evidence that PROSPECTS contributed to institutional capacity strengthening in relation to inclusion in education and trainings for FDPs and HCs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7937620"/>
                  </a:ext>
                </a:extLst>
              </a:tr>
            </a:tbl>
          </a:graphicData>
        </a:graphic>
      </p:graphicFrame>
      <p:graphicFrame>
        <p:nvGraphicFramePr>
          <p:cNvPr id="10" name="Table 9">
            <a:extLst>
              <a:ext uri="{FF2B5EF4-FFF2-40B4-BE49-F238E27FC236}">
                <a16:creationId xmlns:a16="http://schemas.microsoft.com/office/drawing/2014/main" id="{015B30E8-A986-DE3A-562E-3740D0B0618A}"/>
              </a:ext>
            </a:extLst>
          </p:cNvPr>
          <p:cNvGraphicFramePr>
            <a:graphicFrameLocks noGrp="1"/>
          </p:cNvGraphicFramePr>
          <p:nvPr>
            <p:extLst>
              <p:ext uri="{D42A27DB-BD31-4B8C-83A1-F6EECF244321}">
                <p14:modId xmlns:p14="http://schemas.microsoft.com/office/powerpoint/2010/main" val="3513258673"/>
              </p:ext>
            </p:extLst>
          </p:nvPr>
        </p:nvGraphicFramePr>
        <p:xfrm>
          <a:off x="4355995" y="2056366"/>
          <a:ext cx="5494982" cy="1649887"/>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2200037631"/>
                    </a:ext>
                  </a:extLst>
                </a:gridCol>
              </a:tblGrid>
              <a:tr h="81453">
                <a:tc>
                  <a:txBody>
                    <a:bodyPr/>
                    <a:lstStyle/>
                    <a:p>
                      <a:pPr algn="l" fontAlgn="ctr"/>
                      <a:r>
                        <a:rPr lang="en-GB" sz="800" u="none" strike="noStrike">
                          <a:effectLst/>
                        </a:rPr>
                        <a:t>PILLAR 2: ECONOMIC INCLUSION</a:t>
                      </a:r>
                      <a:endParaRPr lang="en-GB" sz="8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2849636182"/>
                  </a:ext>
                </a:extLst>
              </a:tr>
              <a:tr h="126466">
                <a:tc>
                  <a:txBody>
                    <a:bodyPr/>
                    <a:lstStyle/>
                    <a:p>
                      <a:pPr algn="l" fontAlgn="ctr"/>
                      <a:r>
                        <a:rPr lang="en-GB" sz="800" u="none" strike="noStrike" dirty="0">
                          <a:effectLst/>
                        </a:rPr>
                        <a:t>Mid-term Outcome 2: Improved livelihoods and expanded economic opportunities for FDPs and HCs, through access to entrepreneurship and employment with dignity</a:t>
                      </a:r>
                      <a:endParaRPr lang="en-GB" sz="800" b="1" i="0" u="none" strike="noStrike" dirty="0">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72931776"/>
                  </a:ext>
                </a:extLst>
              </a:tr>
              <a:tr h="182708">
                <a:tc>
                  <a:txBody>
                    <a:bodyPr/>
                    <a:lstStyle/>
                    <a:p>
                      <a:pPr algn="l" fontAlgn="ctr"/>
                      <a:r>
                        <a:rPr lang="en-GB" sz="800" u="none" strike="noStrike">
                          <a:effectLst/>
                        </a:rPr>
                        <a:t>2a) Number of new employment and/or self-employment (business) opportunities supported by PROSPECTS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09958275"/>
                  </a:ext>
                </a:extLst>
              </a:tr>
              <a:tr h="126466">
                <a:tc>
                  <a:txBody>
                    <a:bodyPr/>
                    <a:lstStyle/>
                    <a:p>
                      <a:pPr algn="l" fontAlgn="ctr"/>
                      <a:r>
                        <a:rPr lang="en-GB" sz="800" u="none" strike="noStrike">
                          <a:effectLs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79060687"/>
                  </a:ext>
                </a:extLst>
              </a:tr>
              <a:tr h="126466">
                <a:tc>
                  <a:txBody>
                    <a:bodyPr/>
                    <a:lstStyle/>
                    <a:p>
                      <a:pPr algn="l" fontAlgn="ctr"/>
                      <a:r>
                        <a:rPr lang="en-GB" sz="800" u="none" strike="noStrike">
                          <a:effectLs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99501452"/>
                  </a:ext>
                </a:extLst>
              </a:tr>
              <a:tr h="153598">
                <a:tc>
                  <a:txBody>
                    <a:bodyPr/>
                    <a:lstStyle/>
                    <a:p>
                      <a:pPr algn="l" fontAlgn="ctr"/>
                      <a:r>
                        <a:rPr lang="en-GB" sz="800" u="none" strike="noStrike">
                          <a:effectLst/>
                        </a:rPr>
                        <a:t>2d) Evidence on how PROSPECTS has contributed to a changes in legal frameworks, policies and asylum system related to inclusion of refugees in the labor market and formality</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2132678"/>
                  </a:ext>
                </a:extLst>
              </a:tr>
              <a:tr h="126466">
                <a:tc>
                  <a:txBody>
                    <a:bodyPr/>
                    <a:lstStyle/>
                    <a:p>
                      <a:pPr algn="l" fontAlgn="ctr"/>
                      <a:r>
                        <a:rPr lang="en-GB" sz="800" u="none" strike="noStrike">
                          <a:effectLst/>
                        </a:rPr>
                        <a:t>2e) Evidence that PROSPECTS contributed to institutional capacity strengthening in relation to inclusion of FDPs and HCs in the labour market and to improved labour rights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16778997"/>
                  </a:ext>
                </a:extLst>
              </a:tr>
              <a:tr h="126059">
                <a:tc>
                  <a:txBody>
                    <a:bodyPr/>
                    <a:lstStyle/>
                    <a:p>
                      <a:pPr algn="l" fontAlgn="ctr"/>
                      <a:r>
                        <a:rPr lang="en-GB" sz="800" u="none" strike="noStrike" dirty="0">
                          <a:effectLst/>
                        </a:rPr>
                        <a:t>GCR indicator 2.1.1 - Proportion of refugees who have access to decent work by law</a:t>
                      </a:r>
                      <a:endParaRPr lang="en-GB"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66312267"/>
                  </a:ext>
                </a:extLst>
              </a:tr>
            </a:tbl>
          </a:graphicData>
        </a:graphic>
      </p:graphicFrame>
      <p:graphicFrame>
        <p:nvGraphicFramePr>
          <p:cNvPr id="11" name="Table 10">
            <a:extLst>
              <a:ext uri="{FF2B5EF4-FFF2-40B4-BE49-F238E27FC236}">
                <a16:creationId xmlns:a16="http://schemas.microsoft.com/office/drawing/2014/main" id="{6EEEC642-CE87-8135-836C-A36B98714001}"/>
              </a:ext>
            </a:extLst>
          </p:cNvPr>
          <p:cNvGraphicFramePr>
            <a:graphicFrameLocks noGrp="1"/>
          </p:cNvGraphicFramePr>
          <p:nvPr>
            <p:extLst>
              <p:ext uri="{D42A27DB-BD31-4B8C-83A1-F6EECF244321}">
                <p14:modId xmlns:p14="http://schemas.microsoft.com/office/powerpoint/2010/main" val="2835104935"/>
              </p:ext>
            </p:extLst>
          </p:nvPr>
        </p:nvGraphicFramePr>
        <p:xfrm>
          <a:off x="4355995" y="3736192"/>
          <a:ext cx="5494981" cy="1346548"/>
        </p:xfrm>
        <a:graphic>
          <a:graphicData uri="http://schemas.openxmlformats.org/drawingml/2006/table">
            <a:tbl>
              <a:tblPr>
                <a:tableStyleId>{5C22544A-7EE6-4342-B048-85BDC9FD1C3A}</a:tableStyleId>
              </a:tblPr>
              <a:tblGrid>
                <a:gridCol w="5494981">
                  <a:extLst>
                    <a:ext uri="{9D8B030D-6E8A-4147-A177-3AD203B41FA5}">
                      <a16:colId xmlns:a16="http://schemas.microsoft.com/office/drawing/2014/main" val="2966290122"/>
                    </a:ext>
                  </a:extLst>
                </a:gridCol>
              </a:tblGrid>
              <a:tr h="0">
                <a:tc>
                  <a:txBody>
                    <a:bodyPr/>
                    <a:lstStyle/>
                    <a:p>
                      <a:pPr algn="l" fontAlgn="t"/>
                      <a:r>
                        <a:rPr lang="en-GB" sz="800" b="0" i="0" u="none" strike="noStrike">
                          <a:solidFill>
                            <a:schemeClr val="bg1"/>
                          </a:solidFill>
                          <a:effectLst/>
                          <a:latin typeface="Calibri" panose="020F0502020204030204" pitchFamily="34" charset="0"/>
                        </a:rPr>
                        <a:t>PILLAR 3: PROTECTION, SOCIAL PROTECTION AND INCLUSION</a:t>
                      </a:r>
                    </a:p>
                  </a:txBody>
                  <a:tcPr marL="0" marR="0" marT="0" marB="0">
                    <a:solidFill>
                      <a:srgbClr val="942093"/>
                    </a:solidFill>
                  </a:tcPr>
                </a:tc>
                <a:extLst>
                  <a:ext uri="{0D108BD9-81ED-4DB2-BD59-A6C34878D82A}">
                    <a16:rowId xmlns:a16="http://schemas.microsoft.com/office/drawing/2014/main" val="3368141125"/>
                  </a:ext>
                </a:extLst>
              </a:tr>
              <a:tr h="0">
                <a:tc>
                  <a:txBody>
                    <a:bodyPr/>
                    <a:lstStyle/>
                    <a:p>
                      <a:pPr algn="l" fontAlgn="t"/>
                      <a:r>
                        <a:rPr lang="en-GB" sz="800" b="0" i="0" u="none" strike="noStrike">
                          <a:solidFill>
                            <a:schemeClr val="bg1"/>
                          </a:solidFill>
                          <a:effectLst/>
                          <a:latin typeface="Calibri" panose="020F0502020204030204" pitchFamily="34" charset="0"/>
                        </a:rPr>
                        <a:t>Mid-term Outcome 3: Protection: Increased Government Protection for FDPs and HCs. Protection: Increased Government Protection for FDPs and HCs Social Protection: Increased Inclusion of FDPs and HCs In Community-based, Local and/or National Social Protection Systems</a:t>
                      </a:r>
                    </a:p>
                  </a:txBody>
                  <a:tcPr marL="0" marR="0" marT="0" marB="0">
                    <a:solidFill>
                      <a:srgbClr val="942093"/>
                    </a:solidFill>
                  </a:tcPr>
                </a:tc>
                <a:extLst>
                  <a:ext uri="{0D108BD9-81ED-4DB2-BD59-A6C34878D82A}">
                    <a16:rowId xmlns:a16="http://schemas.microsoft.com/office/drawing/2014/main" val="1738697106"/>
                  </a:ext>
                </a:extLst>
              </a:tr>
              <a:tr h="0">
                <a:tc>
                  <a:txBody>
                    <a:bodyPr/>
                    <a:lstStyle/>
                    <a:p>
                      <a:pPr algn="l" fontAlgn="t"/>
                      <a:r>
                        <a:rPr lang="en-GB" sz="800" u="none" strike="noStrike" dirty="0">
                          <a:effectLst/>
                        </a:rPr>
                        <a:t>3a) Extent of inclusion of FDPs in the social protection system and alignment of national SP system with international standards </a:t>
                      </a:r>
                      <a:endParaRPr lang="en-GB" sz="8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675922744"/>
                  </a:ext>
                </a:extLst>
              </a:tr>
              <a:tr h="0">
                <a:tc>
                  <a:txBody>
                    <a:bodyPr/>
                    <a:lstStyle/>
                    <a:p>
                      <a:pPr algn="l" fontAlgn="t"/>
                      <a:r>
                        <a:rPr lang="en-GB" sz="800" u="none" strike="noStrike">
                          <a:effectLst/>
                        </a:rPr>
                        <a:t>3b) Evidence on how PROSPECTS has contributed to strengthened institutional capacity to include protection systems in national and sub-national systems and development planning </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835086533"/>
                  </a:ext>
                </a:extLst>
              </a:tr>
              <a:tr h="0">
                <a:tc>
                  <a:txBody>
                    <a:bodyPr/>
                    <a:lstStyle/>
                    <a:p>
                      <a:pPr algn="l" fontAlgn="t"/>
                      <a:r>
                        <a:rPr lang="en-GB" sz="800" u="none" strike="noStrike">
                          <a:effectLst/>
                        </a:rPr>
                        <a:t>3c) Evidence that PROSPECTS contributed to institutional capacity strengthening in relation to inclusion of FDPs and HCs in social protection systems</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2363367395"/>
                  </a:ext>
                </a:extLst>
              </a:tr>
              <a:tr h="127348">
                <a:tc>
                  <a:txBody>
                    <a:bodyPr/>
                    <a:lstStyle/>
                    <a:p>
                      <a:pPr algn="l" fontAlgn="ctr"/>
                      <a:r>
                        <a:rPr lang="en-GB" sz="800" u="none" strike="noStrike" dirty="0">
                          <a:effectLst/>
                        </a:rPr>
                        <a:t>GCR indicator 2.1.2 - Proportion of refugees who are able to move freely within the host country</a:t>
                      </a:r>
                      <a:endParaRPr lang="en-GB"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89972297"/>
                  </a:ext>
                </a:extLst>
              </a:tr>
            </a:tbl>
          </a:graphicData>
        </a:graphic>
      </p:graphicFrame>
      <p:graphicFrame>
        <p:nvGraphicFramePr>
          <p:cNvPr id="12" name="Table 11">
            <a:extLst>
              <a:ext uri="{FF2B5EF4-FFF2-40B4-BE49-F238E27FC236}">
                <a16:creationId xmlns:a16="http://schemas.microsoft.com/office/drawing/2014/main" id="{FCB50AFE-E1DA-3974-C901-EDFF75AAE054}"/>
              </a:ext>
            </a:extLst>
          </p:cNvPr>
          <p:cNvGraphicFramePr>
            <a:graphicFrameLocks noGrp="1"/>
          </p:cNvGraphicFramePr>
          <p:nvPr>
            <p:extLst>
              <p:ext uri="{D42A27DB-BD31-4B8C-83A1-F6EECF244321}">
                <p14:modId xmlns:p14="http://schemas.microsoft.com/office/powerpoint/2010/main" val="1178559662"/>
              </p:ext>
            </p:extLst>
          </p:nvPr>
        </p:nvGraphicFramePr>
        <p:xfrm>
          <a:off x="4355994" y="5115722"/>
          <a:ext cx="5494981" cy="1160381"/>
        </p:xfrm>
        <a:graphic>
          <a:graphicData uri="http://schemas.openxmlformats.org/drawingml/2006/table">
            <a:tbl>
              <a:tblPr>
                <a:tableStyleId>{5C22544A-7EE6-4342-B048-85BDC9FD1C3A}</a:tableStyleId>
              </a:tblPr>
              <a:tblGrid>
                <a:gridCol w="5494981">
                  <a:extLst>
                    <a:ext uri="{9D8B030D-6E8A-4147-A177-3AD203B41FA5}">
                      <a16:colId xmlns:a16="http://schemas.microsoft.com/office/drawing/2014/main" val="2988824617"/>
                    </a:ext>
                  </a:extLst>
                </a:gridCol>
              </a:tblGrid>
              <a:tr h="61697">
                <a:tc>
                  <a:txBody>
                    <a:bodyPr/>
                    <a:lstStyle/>
                    <a:p>
                      <a:pPr algn="l" fontAlgn="ctr"/>
                      <a:r>
                        <a:rPr lang="en-GB" sz="800" u="none" strike="noStrike">
                          <a:solidFill>
                            <a:schemeClr val="bg1"/>
                          </a:solidFill>
                          <a:effectLst/>
                        </a:rPr>
                        <a:t>PILLAR 4: CRITICAL INFRASTRUCTURE</a:t>
                      </a:r>
                      <a:endParaRPr lang="en-GB" sz="800" b="1"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994109069"/>
                  </a:ext>
                </a:extLst>
              </a:tr>
              <a:tr h="167095">
                <a:tc>
                  <a:txBody>
                    <a:bodyPr/>
                    <a:lstStyle/>
                    <a:p>
                      <a:pPr algn="l" fontAlgn="ctr"/>
                      <a:r>
                        <a:rPr lang="en-GB" sz="800" u="none" strike="noStrike">
                          <a:solidFill>
                            <a:schemeClr val="bg1"/>
                          </a:solidFill>
                          <a:effectLst/>
                        </a:rPr>
                        <a:t>Mid-term Outcome 4: Improved Services, Facilities and Information Systems Essential to FDPs and HCs</a:t>
                      </a:r>
                      <a:endParaRPr lang="en-GB" sz="800" b="1"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3000511192"/>
                  </a:ext>
                </a:extLst>
              </a:tr>
              <a:tr h="167095">
                <a:tc>
                  <a:txBody>
                    <a:bodyPr/>
                    <a:lstStyle/>
                    <a:p>
                      <a:pPr algn="l" fontAlgn="ctr"/>
                      <a:r>
                        <a:rPr lang="en-GB" sz="800" b="0" i="0" u="none" strike="noStrike" dirty="0">
                          <a:solidFill>
                            <a:srgbClr val="000000"/>
                          </a:solidFill>
                          <a:effectLst/>
                          <a:latin typeface="Calibri" panose="020F0502020204030204" pitchFamily="34" charset="0"/>
                        </a:rPr>
                        <a:t>4a) Evidence that PROSPECTS has contributed to a</a:t>
                      </a:r>
                      <a:br>
                        <a:rPr lang="en-GB" sz="800" b="0" i="0" u="none" strike="noStrike" dirty="0">
                          <a:solidFill>
                            <a:srgbClr val="000000"/>
                          </a:solidFill>
                          <a:effectLst/>
                          <a:latin typeface="Calibri" panose="020F0502020204030204" pitchFamily="34" charset="0"/>
                        </a:rPr>
                      </a:br>
                      <a:r>
                        <a:rPr lang="en-GB" sz="800" b="0" i="0" u="none" strike="noStrike" dirty="0">
                          <a:solidFill>
                            <a:srgbClr val="000000"/>
                          </a:solidFill>
                          <a:effectLst/>
                          <a:latin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474635203"/>
                  </a:ext>
                </a:extLst>
              </a:tr>
              <a:tr h="109683">
                <a:tc>
                  <a:txBody>
                    <a:bodyPr/>
                    <a:lstStyle/>
                    <a:p>
                      <a:pPr algn="l" fontAlgn="ctr"/>
                      <a:r>
                        <a:rPr lang="en-GB" sz="800" b="0" i="0" u="none" strike="noStrike" dirty="0">
                          <a:solidFill>
                            <a:srgbClr val="000000"/>
                          </a:solidFill>
                          <a:effectLst/>
                          <a:latin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4140795563"/>
                  </a:ext>
                </a:extLst>
              </a:tr>
              <a:tr h="139846">
                <a:tc>
                  <a:txBody>
                    <a:bodyPr/>
                    <a:lstStyle/>
                    <a:p>
                      <a:pPr algn="l" fontAlgn="ctr"/>
                      <a:r>
                        <a:rPr lang="en-GB" sz="800" b="0" i="0" u="none" strike="noStrike" dirty="0">
                          <a:solidFill>
                            <a:srgbClr val="000000"/>
                          </a:solidFill>
                          <a:effectLst/>
                          <a:latin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2405153"/>
                  </a:ext>
                </a:extLst>
              </a:tr>
              <a:tr h="69923">
                <a:tc>
                  <a:txBody>
                    <a:bodyPr/>
                    <a:lstStyle/>
                    <a:p>
                      <a:pPr algn="l" fontAlgn="ctr"/>
                      <a:r>
                        <a:rPr lang="en-GB" sz="800" b="0" i="0" u="none" strike="noStrike" dirty="0">
                          <a:solidFill>
                            <a:srgbClr val="000000"/>
                          </a:solidFill>
                          <a:effectLst/>
                          <a:latin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1719551975"/>
                  </a:ext>
                </a:extLst>
              </a:tr>
              <a:tr h="100984">
                <a:tc>
                  <a:txBody>
                    <a:bodyPr/>
                    <a:lstStyle/>
                    <a:p>
                      <a:pPr algn="l" fontAlgn="ctr"/>
                      <a:r>
                        <a:rPr lang="en-GB" sz="800" b="0" i="0" u="none" strike="noStrike" dirty="0">
                          <a:solidFill>
                            <a:srgbClr val="000000"/>
                          </a:solidFill>
                          <a:effectLst/>
                          <a:latin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1255118909"/>
                  </a:ext>
                </a:extLst>
              </a:tr>
            </a:tbl>
          </a:graphicData>
        </a:graphic>
      </p:graphicFrame>
      <p:sp>
        <p:nvSpPr>
          <p:cNvPr id="8" name="Rectangle 7">
            <a:extLst>
              <a:ext uri="{FF2B5EF4-FFF2-40B4-BE49-F238E27FC236}">
                <a16:creationId xmlns:a16="http://schemas.microsoft.com/office/drawing/2014/main" id="{F9AD895F-157C-4D2F-07EC-BE6753AD712C}"/>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9" name="TextBox 8">
            <a:extLst>
              <a:ext uri="{FF2B5EF4-FFF2-40B4-BE49-F238E27FC236}">
                <a16:creationId xmlns:a16="http://schemas.microsoft.com/office/drawing/2014/main" id="{696A275B-7FB4-B42C-04A3-BA5E9FABD2CD}"/>
              </a:ext>
            </a:extLst>
          </p:cNvPr>
          <p:cNvSpPr txBox="1"/>
          <p:nvPr/>
        </p:nvSpPr>
        <p:spPr>
          <a:xfrm>
            <a:off x="25692" y="74425"/>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2559882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95D89-DD33-4C92-0A40-B26083CD384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1F1DC7F-D891-7368-EE74-6645D4B0E5D3}"/>
              </a:ext>
            </a:extLst>
          </p:cNvPr>
          <p:cNvGraphicFramePr>
            <a:graphicFrameLocks noGrp="1"/>
          </p:cNvGraphicFramePr>
          <p:nvPr>
            <p:extLst>
              <p:ext uri="{D42A27DB-BD31-4B8C-83A1-F6EECF244321}">
                <p14:modId xmlns:p14="http://schemas.microsoft.com/office/powerpoint/2010/main" val="2339469695"/>
              </p:ext>
            </p:extLst>
          </p:nvPr>
        </p:nvGraphicFramePr>
        <p:xfrm>
          <a:off x="182559" y="664851"/>
          <a:ext cx="4106426" cy="3015088"/>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1050" b="1" u="none" strike="noStrike" dirty="0">
                          <a:effectLst/>
                        </a:rPr>
                        <a:t>MID-TERM OUTCOME INDICATORS INCLUDED IN THE MACP</a:t>
                      </a:r>
                      <a:endParaRPr lang="en-GB" sz="105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dirty="0">
                          <a:effectLst/>
                          <a:latin typeface="+mn-lt"/>
                        </a:rPr>
                        <a:t>5. SYSTEMS CHANGE and NWOW</a:t>
                      </a:r>
                      <a:endParaRPr lang="en-GB" sz="800" b="1" i="0" u="none" strike="noStrike" dirty="0">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2318266549"/>
                  </a:ext>
                </a:extLst>
              </a:tr>
              <a:tr h="0">
                <a:tc>
                  <a:txBody>
                    <a:bodyPr/>
                    <a:lstStyle/>
                    <a:p>
                      <a:pPr algn="l" fontAlgn="b"/>
                      <a:r>
                        <a:rPr lang="en-GB" sz="800" u="none" strike="noStrike">
                          <a:effectLst/>
                          <a:latin typeface="+mn-lt"/>
                        </a:rPr>
                        <a:t>Outcome: Improved Effectiveness and Efficiency of DAFD in Prospects Countries and Beyond</a:t>
                      </a:r>
                      <a:endParaRPr lang="en-GB" sz="800" b="1"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273149084"/>
                  </a:ext>
                </a:extLst>
              </a:tr>
              <a:tr h="0">
                <a:tc>
                  <a:txBody>
                    <a:bodyPr/>
                    <a:lstStyle/>
                    <a:p>
                      <a:pPr algn="l" fontAlgn="b"/>
                      <a:r>
                        <a:rPr lang="en-GB" sz="800" u="none" strike="noStrike">
                          <a:effectLst/>
                          <a:latin typeface="+mn-lt"/>
                        </a:rPr>
                        <a:t>5a) Evidence that the Partnership fostered improved responses and innovative ways to address protracted forced displacement in PROSPECTS countries</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3273439816"/>
                  </a:ext>
                </a:extLst>
              </a:tr>
              <a:tr h="0">
                <a:tc>
                  <a:txBody>
                    <a:bodyPr/>
                    <a:lstStyle/>
                    <a:p>
                      <a:pPr algn="l" fontAlgn="b"/>
                      <a:r>
                        <a:rPr lang="en-GB" sz="800" u="none" strike="noStrike">
                          <a:effectLst/>
                          <a:latin typeface="+mn-lt"/>
                        </a:rPr>
                        <a:t>5b) Perception of change by partners in joint-up planning and programming (strategic alignment, sequencing, layering, integrated interventions) and in the joint implementation experience</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2223880418"/>
                  </a:ext>
                </a:extLst>
              </a:tr>
              <a:tr h="0">
                <a:tc>
                  <a:txBody>
                    <a:bodyPr/>
                    <a:lstStyle/>
                    <a:p>
                      <a:pPr algn="l" fontAlgn="b"/>
                      <a:r>
                        <a:rPr lang="en-GB" sz="800" u="none" strike="noStrike">
                          <a:effectLst/>
                          <a:latin typeface="+mn-lt"/>
                        </a:rPr>
                        <a:t>5c) Extent to which collective outcome-based interventions are jointly designed and implemented (two or more partners)</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541359116"/>
                  </a:ext>
                </a:extLst>
              </a:tr>
              <a:tr h="161482">
                <a:tc>
                  <a:txBody>
                    <a:bodyPr/>
                    <a:lstStyle/>
                    <a:p>
                      <a:pPr algn="l" fontAlgn="b"/>
                      <a:r>
                        <a:rPr lang="en-GB" sz="800" u="none" strike="noStrike">
                          <a:effectLst/>
                          <a:latin typeface="+mn-lt"/>
                        </a:rPr>
                        <a:t>5d) Number of shared target geographical areas identified</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3096357685"/>
                  </a:ext>
                </a:extLst>
              </a:tr>
              <a:tr h="161482">
                <a:tc>
                  <a:txBody>
                    <a:bodyPr/>
                    <a:lstStyle/>
                    <a:p>
                      <a:pPr algn="l" fontAlgn="b"/>
                      <a:r>
                        <a:rPr lang="en-GB" sz="800" u="none" strike="noStrike">
                          <a:effectLst/>
                          <a:latin typeface="+mn-lt"/>
                        </a:rPr>
                        <a:t>5e) Number of PROSPECTS beneficiaries receiving services from two partners or more</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4204370072"/>
                  </a:ext>
                </a:extLst>
              </a:tr>
              <a:tr h="161482">
                <a:tc>
                  <a:txBody>
                    <a:bodyPr/>
                    <a:lstStyle/>
                    <a:p>
                      <a:pPr algn="l" fontAlgn="b"/>
                      <a:r>
                        <a:rPr lang="en-GB" sz="800" u="none" strike="noStrike">
                          <a:effectLst/>
                          <a:latin typeface="+mn-lt"/>
                        </a:rPr>
                        <a:t>6. CROSS-CUTTING INDICATORS</a:t>
                      </a:r>
                      <a:endParaRPr lang="en-GB" sz="800" b="1" i="0" u="none" strike="noStrike">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47402206"/>
                  </a:ext>
                </a:extLst>
              </a:tr>
              <a:tr h="0">
                <a:tc>
                  <a:txBody>
                    <a:bodyPr/>
                    <a:lstStyle/>
                    <a:p>
                      <a:pPr algn="l" fontAlgn="b"/>
                      <a:r>
                        <a:rPr lang="en-GB" sz="800" u="none" strike="noStrike">
                          <a:effectLst/>
                          <a:latin typeface="+mn-lt"/>
                        </a:rPr>
                        <a:t>6a) Extent to which PROSPECTS interventions contribute to transformative approaches and solutions for youth, gender equality and people with disabilities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961425072"/>
                  </a:ext>
                </a:extLst>
              </a:tr>
              <a:tr h="35366">
                <a:tc>
                  <a:txBody>
                    <a:bodyPr/>
                    <a:lstStyle/>
                    <a:p>
                      <a:pPr algn="l" fontAlgn="b"/>
                      <a:r>
                        <a:rPr lang="en-GB" sz="800" u="none" strike="noStrike">
                          <a:effectLst/>
                          <a:latin typeface="+mn-lt"/>
                        </a:rPr>
                        <a:t>6b) Number and % of young people involved in (</a:t>
                      </a:r>
                      <a:r>
                        <a:rPr lang="en-GB" sz="800" u="none" strike="noStrike" err="1">
                          <a:effectLst/>
                          <a:latin typeface="+mn-lt"/>
                        </a:rPr>
                        <a:t>i</a:t>
                      </a:r>
                      <a:r>
                        <a:rPr lang="en-GB" sz="800" u="none" strike="noStrike">
                          <a:effectLst/>
                          <a:latin typeface="+mn-lt"/>
                        </a:rPr>
                        <a:t>) voicing their recommendations, or (ii) taking action in individual or collective civic engagement initiatives, entrepreneurial action, </a:t>
                      </a:r>
                      <a:r>
                        <a:rPr lang="en-GB" sz="800" u="none" strike="noStrike" err="1">
                          <a:effectLst/>
                          <a:latin typeface="+mn-lt"/>
                        </a:rPr>
                        <a:t>adovacy</a:t>
                      </a:r>
                      <a:r>
                        <a:rPr lang="en-GB" sz="800" u="none" strike="noStrike">
                          <a:effectLst/>
                          <a:latin typeface="+mn-lt"/>
                        </a:rPr>
                        <a:t> </a:t>
                      </a:r>
                      <a:r>
                        <a:rPr lang="en-GB" sz="800" u="none" strike="noStrike" err="1">
                          <a:effectLst/>
                          <a:latin typeface="+mn-lt"/>
                        </a:rPr>
                        <a:t>oppportunites</a:t>
                      </a:r>
                      <a:r>
                        <a:rPr lang="en-GB" sz="800" u="none" strike="noStrike">
                          <a:effectLst/>
                          <a:latin typeface="+mn-lt"/>
                        </a:rPr>
                        <a:t> or (iii) providing inputs to agency specific or joint PROSPECTS programming decisions </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7273982"/>
                  </a:ext>
                </a:extLst>
              </a:tr>
              <a:tr h="0">
                <a:tc>
                  <a:txBody>
                    <a:bodyPr/>
                    <a:lstStyle/>
                    <a:p>
                      <a:pPr algn="l" fontAlgn="b"/>
                      <a:r>
                        <a:rPr lang="en-GB" sz="800" u="none" strike="noStrike">
                          <a:effectLst/>
                          <a:latin typeface="+mn-lt"/>
                        </a:rPr>
                        <a:t>6c) Extent to which PROSPECTS interventions contribute to climate adaptation of FDPs and vulnerable HC members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GB" sz="800" u="none" strike="noStrike" dirty="0">
                          <a:effectLst/>
                          <a:latin typeface="+mn-lt"/>
                        </a:rPr>
                        <a:t>6f) Number of platforms, management systems, and/or registration systems improved, updated and/or developed</a:t>
                      </a:r>
                      <a:endParaRPr lang="en-GB"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C2476B12-793D-8C0B-6601-887A8315B95B}"/>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13" name="Table 12">
            <a:extLst>
              <a:ext uri="{FF2B5EF4-FFF2-40B4-BE49-F238E27FC236}">
                <a16:creationId xmlns:a16="http://schemas.microsoft.com/office/drawing/2014/main" id="{AC27B54E-AEAA-0141-7173-9FAD8D34235D}"/>
              </a:ext>
            </a:extLst>
          </p:cNvPr>
          <p:cNvGraphicFramePr>
            <a:graphicFrameLocks noGrp="1"/>
          </p:cNvGraphicFramePr>
          <p:nvPr>
            <p:extLst>
              <p:ext uri="{D42A27DB-BD31-4B8C-83A1-F6EECF244321}">
                <p14:modId xmlns:p14="http://schemas.microsoft.com/office/powerpoint/2010/main" val="3284716558"/>
              </p:ext>
            </p:extLst>
          </p:nvPr>
        </p:nvGraphicFramePr>
        <p:xfrm>
          <a:off x="4371939" y="900511"/>
          <a:ext cx="5494986" cy="1244040"/>
        </p:xfrm>
        <a:graphic>
          <a:graphicData uri="http://schemas.openxmlformats.org/drawingml/2006/table">
            <a:tbl>
              <a:tblPr>
                <a:tableStyleId>{5C22544A-7EE6-4342-B048-85BDC9FD1C3A}</a:tableStyleId>
              </a:tblPr>
              <a:tblGrid>
                <a:gridCol w="5494986">
                  <a:extLst>
                    <a:ext uri="{9D8B030D-6E8A-4147-A177-3AD203B41FA5}">
                      <a16:colId xmlns:a16="http://schemas.microsoft.com/office/drawing/2014/main" val="2869709733"/>
                    </a:ext>
                  </a:extLst>
                </a:gridCol>
              </a:tblGrid>
              <a:tr h="105740">
                <a:tc>
                  <a:txBody>
                    <a:bodyPr/>
                    <a:lstStyle/>
                    <a:p>
                      <a:pPr algn="l" fontAlgn="ctr"/>
                      <a:r>
                        <a:rPr lang="en-GB" sz="800" u="none" strike="noStrike">
                          <a:effectLst/>
                        </a:rPr>
                        <a:t>5. SYSTEMS CHANGE and NWOW </a:t>
                      </a:r>
                      <a:endParaRPr lang="en-GB" sz="800" b="1" i="0" u="none" strike="noStrike">
                        <a:solidFill>
                          <a:srgbClr val="000000"/>
                        </a:solidFill>
                        <a:effectLst/>
                        <a:latin typeface="Calibri" panose="020F05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1391075957"/>
                  </a:ext>
                </a:extLst>
              </a:tr>
              <a:tr h="158610">
                <a:tc>
                  <a:txBody>
                    <a:bodyPr/>
                    <a:lstStyle/>
                    <a:p>
                      <a:pPr algn="l" fontAlgn="ctr"/>
                      <a:r>
                        <a:rPr lang="en-GB" sz="800" u="none" strike="noStrike">
                          <a:effectLst/>
                        </a:rPr>
                        <a:t>Outcome: Improved Effectiveness and Efficiency of DAFD in Prospects Countries and Beyond</a:t>
                      </a:r>
                      <a:endParaRPr lang="en-GB" sz="8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4107096"/>
                  </a:ext>
                </a:extLst>
              </a:tr>
              <a:tr h="158610">
                <a:tc>
                  <a:txBody>
                    <a:bodyPr/>
                    <a:lstStyle/>
                    <a:p>
                      <a:pPr algn="l" fontAlgn="ctr"/>
                      <a:r>
                        <a:rPr lang="en-GB" sz="800" b="0" i="0" u="none" strike="noStrike">
                          <a:solidFill>
                            <a:srgbClr val="000000"/>
                          </a:solidFill>
                          <a:effectLst/>
                          <a:latin typeface="Calibri" panose="020F0502020204030204" pitchFamily="34" charset="0"/>
                        </a:rPr>
                        <a:t>5a) Evidence that the Partnership fostered improved responses and innovative ways to address protracted forced displacement in PROSPECTS countries</a:t>
                      </a:r>
                    </a:p>
                  </a:txBody>
                  <a:tcPr marL="0" marR="0" marT="0" marB="0" anchor="ctr"/>
                </a:tc>
                <a:extLst>
                  <a:ext uri="{0D108BD9-81ED-4DB2-BD59-A6C34878D82A}">
                    <a16:rowId xmlns:a16="http://schemas.microsoft.com/office/drawing/2014/main" val="3328366612"/>
                  </a:ext>
                </a:extLst>
              </a:tr>
              <a:tr h="158610">
                <a:tc>
                  <a:txBody>
                    <a:bodyPr/>
                    <a:lstStyle/>
                    <a:p>
                      <a:pPr algn="l" fontAlgn="ctr"/>
                      <a:r>
                        <a:rPr lang="en-GB" sz="800" b="0" i="0" u="none" strike="noStrike">
                          <a:solidFill>
                            <a:srgbClr val="000000"/>
                          </a:solidFill>
                          <a:effectLst/>
                          <a:latin typeface="Calibri" panose="020F0502020204030204" pitchFamily="34" charset="0"/>
                        </a:rPr>
                        <a:t>5b) Perception of change by partners in joint-up planning and programming (strategic alignment, sequencing, layering, integrated interventions) and in the joint implementation experience</a:t>
                      </a:r>
                    </a:p>
                  </a:txBody>
                  <a:tcPr marL="0" marR="0" marT="0" marB="0" anchor="ctr"/>
                </a:tc>
                <a:extLst>
                  <a:ext uri="{0D108BD9-81ED-4DB2-BD59-A6C34878D82A}">
                    <a16:rowId xmlns:a16="http://schemas.microsoft.com/office/drawing/2014/main" val="837095921"/>
                  </a:ext>
                </a:extLst>
              </a:tr>
              <a:tr h="158610">
                <a:tc>
                  <a:txBody>
                    <a:bodyPr/>
                    <a:lstStyle/>
                    <a:p>
                      <a:pPr algn="l" fontAlgn="ctr"/>
                      <a:r>
                        <a:rPr lang="en-GB" sz="800" b="0" i="0" u="none" strike="noStrike">
                          <a:solidFill>
                            <a:srgbClr val="000000"/>
                          </a:solidFill>
                          <a:effectLst/>
                          <a:latin typeface="Calibri" panose="020F0502020204030204" pitchFamily="34" charset="0"/>
                        </a:rPr>
                        <a:t>5c) Extent to which collective outcome-based interventions are jointly designed and implemented (two or more partners)</a:t>
                      </a:r>
                    </a:p>
                  </a:txBody>
                  <a:tcPr marL="0" marR="0" marT="0" marB="0" anchor="ctr"/>
                </a:tc>
                <a:extLst>
                  <a:ext uri="{0D108BD9-81ED-4DB2-BD59-A6C34878D82A}">
                    <a16:rowId xmlns:a16="http://schemas.microsoft.com/office/drawing/2014/main" val="2043191621"/>
                  </a:ext>
                </a:extLst>
              </a:tr>
              <a:tr h="158610">
                <a:tc>
                  <a:txBody>
                    <a:bodyPr/>
                    <a:lstStyle/>
                    <a:p>
                      <a:pPr algn="l" fontAlgn="ctr"/>
                      <a:r>
                        <a:rPr lang="en-GB" sz="800" b="0" i="0" u="none" strike="noStrike">
                          <a:solidFill>
                            <a:srgbClr val="000000"/>
                          </a:solidFill>
                          <a:effectLst/>
                          <a:latin typeface="Calibri" panose="020F0502020204030204" pitchFamily="34" charset="0"/>
                        </a:rPr>
                        <a:t>5d) Number of shared target geographical areas identified</a:t>
                      </a:r>
                    </a:p>
                  </a:txBody>
                  <a:tcPr marL="0" marR="0" marT="0" marB="0" anchor="ctr"/>
                </a:tc>
                <a:extLst>
                  <a:ext uri="{0D108BD9-81ED-4DB2-BD59-A6C34878D82A}">
                    <a16:rowId xmlns:a16="http://schemas.microsoft.com/office/drawing/2014/main" val="1976176676"/>
                  </a:ext>
                </a:extLst>
              </a:tr>
              <a:tr h="158610">
                <a:tc>
                  <a:txBody>
                    <a:bodyPr/>
                    <a:lstStyle/>
                    <a:p>
                      <a:pPr algn="l" fontAlgn="ctr"/>
                      <a:r>
                        <a:rPr lang="en-GB" sz="800" b="0" i="0" u="none" strike="noStrike" dirty="0">
                          <a:solidFill>
                            <a:srgbClr val="000000"/>
                          </a:solidFill>
                          <a:effectLst/>
                          <a:latin typeface="Calibri" panose="020F0502020204030204" pitchFamily="34" charset="0"/>
                        </a:rPr>
                        <a:t>5e) Number of PROSPECTS beneficiaries receiving services from two partners or more</a:t>
                      </a:r>
                    </a:p>
                  </a:txBody>
                  <a:tcPr marL="0" marR="0" marT="0" marB="0" anchor="ctr"/>
                </a:tc>
                <a:extLst>
                  <a:ext uri="{0D108BD9-81ED-4DB2-BD59-A6C34878D82A}">
                    <a16:rowId xmlns:a16="http://schemas.microsoft.com/office/drawing/2014/main" val="880553494"/>
                  </a:ext>
                </a:extLst>
              </a:tr>
            </a:tbl>
          </a:graphicData>
        </a:graphic>
      </p:graphicFrame>
      <p:graphicFrame>
        <p:nvGraphicFramePr>
          <p:cNvPr id="14" name="Table 13">
            <a:extLst>
              <a:ext uri="{FF2B5EF4-FFF2-40B4-BE49-F238E27FC236}">
                <a16:creationId xmlns:a16="http://schemas.microsoft.com/office/drawing/2014/main" id="{98710549-572D-E886-1146-DBD1BFC58EEA}"/>
              </a:ext>
            </a:extLst>
          </p:cNvPr>
          <p:cNvGraphicFramePr>
            <a:graphicFrameLocks noGrp="1"/>
          </p:cNvGraphicFramePr>
          <p:nvPr>
            <p:extLst>
              <p:ext uri="{D42A27DB-BD31-4B8C-83A1-F6EECF244321}">
                <p14:modId xmlns:p14="http://schemas.microsoft.com/office/powerpoint/2010/main" val="3460310399"/>
              </p:ext>
            </p:extLst>
          </p:nvPr>
        </p:nvGraphicFramePr>
        <p:xfrm>
          <a:off x="4371939" y="2229781"/>
          <a:ext cx="5442482" cy="2682240"/>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187834599"/>
                    </a:ext>
                  </a:extLst>
                </a:gridCol>
              </a:tblGrid>
              <a:tr h="0">
                <a:tc>
                  <a:txBody>
                    <a:bodyPr/>
                    <a:lstStyle/>
                    <a:p>
                      <a:pPr algn="l" fontAlgn="ctr"/>
                      <a:r>
                        <a:rPr lang="en-GB" sz="800" u="none" strike="noStrike">
                          <a:effectLst/>
                        </a:rPr>
                        <a:t>6. CROSS-CUTTING INDICATORS</a:t>
                      </a:r>
                      <a:endParaRPr lang="en-GB" sz="800" b="1" i="0" u="none" strike="noStrike">
                        <a:solidFill>
                          <a:srgbClr val="000000"/>
                        </a:solidFill>
                        <a:effectLst/>
                        <a:latin typeface="Calibri Light" panose="020F03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523100010"/>
                  </a:ext>
                </a:extLst>
              </a:tr>
              <a:tr h="42048">
                <a:tc>
                  <a:txBody>
                    <a:bodyPr/>
                    <a:lstStyle/>
                    <a:p>
                      <a:pPr algn="l" fontAlgn="ctr"/>
                      <a:r>
                        <a:rPr lang="en-GB" sz="800" b="0" i="0" u="none" strike="noStrike">
                          <a:solidFill>
                            <a:srgbClr val="000000"/>
                          </a:solidFill>
                          <a:effectLst/>
                          <a:latin typeface="Calibri" panose="020F0502020204030204" pitchFamily="34" charset="0"/>
                        </a:rPr>
                        <a:t>6a) Extent to which PROSPECTS interventions contribute to transformative approaches and solutions for youth, gender equality and people with disabilities</a:t>
                      </a:r>
                    </a:p>
                  </a:txBody>
                  <a:tcPr marL="0" marR="0" marT="0" marB="0" anchor="ctr"/>
                </a:tc>
                <a:extLst>
                  <a:ext uri="{0D108BD9-81ED-4DB2-BD59-A6C34878D82A}">
                    <a16:rowId xmlns:a16="http://schemas.microsoft.com/office/drawing/2014/main" val="2352756599"/>
                  </a:ext>
                </a:extLst>
              </a:tr>
              <a:tr h="63071">
                <a:tc>
                  <a:txBody>
                    <a:bodyPr/>
                    <a:lstStyle/>
                    <a:p>
                      <a:pPr algn="l" fontAlgn="ctr"/>
                      <a:r>
                        <a:rPr lang="en-GB" sz="800" b="0" i="0" u="none" strike="noStrike">
                          <a:solidFill>
                            <a:srgbClr val="000000"/>
                          </a:solidFill>
                          <a:effectLst/>
                          <a:latin typeface="Calibri" panose="020F0502020204030204" pitchFamily="34" charset="0"/>
                        </a:rPr>
                        <a:t>6b) Number and % of young people involved in:  I) voicing their recommendations, or ii) taking action in individual, or; collective - civic engagement initiatives, entrepreneurial action, advocacy opportunities, or;iii) providing inputs to agency specific or joint prospects programming decisions</a:t>
                      </a:r>
                    </a:p>
                  </a:txBody>
                  <a:tcPr marL="0" marR="0" marT="0" marB="0" anchor="ctr"/>
                </a:tc>
                <a:extLst>
                  <a:ext uri="{0D108BD9-81ED-4DB2-BD59-A6C34878D82A}">
                    <a16:rowId xmlns:a16="http://schemas.microsoft.com/office/drawing/2014/main" val="577322341"/>
                  </a:ext>
                </a:extLst>
              </a:tr>
              <a:tr h="42048">
                <a:tc>
                  <a:txBody>
                    <a:bodyPr/>
                    <a:lstStyle/>
                    <a:p>
                      <a:pPr algn="l" fontAlgn="ctr"/>
                      <a:r>
                        <a:rPr lang="en-GB" sz="800" b="0" i="0" u="none" strike="noStrike">
                          <a:solidFill>
                            <a:srgbClr val="000000"/>
                          </a:solidFill>
                          <a:effectLst/>
                          <a:latin typeface="Calibri" panose="020F0502020204030204" pitchFamily="34" charset="0"/>
                        </a:rPr>
                        <a:t>6c) Extent to which PROSPECTS interventions contribute to climate adaptation of FDPs and vulnerable HC members</a:t>
                      </a:r>
                    </a:p>
                  </a:txBody>
                  <a:tcPr marL="0" marR="0" marT="0" marB="0" anchor="ctr"/>
                </a:tc>
                <a:extLst>
                  <a:ext uri="{0D108BD9-81ED-4DB2-BD59-A6C34878D82A}">
                    <a16:rowId xmlns:a16="http://schemas.microsoft.com/office/drawing/2014/main" val="1294078519"/>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institutions receiving technical assistance or capacity building to improve their services to FDPs and HCs</a:t>
                      </a:r>
                    </a:p>
                  </a:txBody>
                  <a:tcPr marL="0" marR="0" marT="0" marB="0" anchor="ctr"/>
                </a:tc>
                <a:extLst>
                  <a:ext uri="{0D108BD9-81ED-4DB2-BD59-A6C34878D82A}">
                    <a16:rowId xmlns:a16="http://schemas.microsoft.com/office/drawing/2014/main" val="3348385726"/>
                  </a:ext>
                </a:extLst>
              </a:tr>
              <a:tr h="49881">
                <a:tc>
                  <a:txBody>
                    <a:bodyPr/>
                    <a:lstStyle/>
                    <a:p>
                      <a:pPr algn="l" fontAlgn="ctr"/>
                      <a:r>
                        <a:rPr lang="en-GB" sz="800" b="0" i="0" u="none" strike="noStrike">
                          <a:solidFill>
                            <a:srgbClr val="000000"/>
                          </a:solidFill>
                          <a:effectLst/>
                          <a:latin typeface="Calibri" panose="020F0502020204030204" pitchFamily="34" charset="0"/>
                        </a:rPr>
                        <a:t>6e) Number of staff participating in capacity building or training sessions (all pillars) </a:t>
                      </a:r>
                    </a:p>
                  </a:txBody>
                  <a:tcPr marL="0" marR="0" marT="0" marB="0" anchor="ctr"/>
                </a:tc>
                <a:extLst>
                  <a:ext uri="{0D108BD9-81ED-4DB2-BD59-A6C34878D82A}">
                    <a16:rowId xmlns:a16="http://schemas.microsoft.com/office/drawing/2014/main" val="3368428338"/>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platforms, management systems, and/or registration systems improved, updated and/or developed</a:t>
                      </a:r>
                    </a:p>
                  </a:txBody>
                  <a:tcPr marL="0" marR="0" marT="0" marB="0" anchor="ctr"/>
                </a:tc>
                <a:extLst>
                  <a:ext uri="{0D108BD9-81ED-4DB2-BD59-A6C34878D82A}">
                    <a16:rowId xmlns:a16="http://schemas.microsoft.com/office/drawing/2014/main" val="3363121759"/>
                  </a:ext>
                </a:extLst>
              </a:tr>
              <a:tr h="0">
                <a:tc>
                  <a:txBody>
                    <a:bodyPr/>
                    <a:lstStyle/>
                    <a:p>
                      <a:pPr algn="l" fontAlgn="ctr"/>
                      <a:r>
                        <a:rPr lang="en-GB" sz="800" b="0" i="0" u="none" strike="noStrike">
                          <a:solidFill>
                            <a:srgbClr val="000000"/>
                          </a:solidFill>
                          <a:effectLst/>
                          <a:latin typeface="Calibri" panose="020F0502020204030204" pitchFamily="34" charset="0"/>
                        </a:rPr>
                        <a:t>6e) Number &amp; percentage of total interventions classified as promoting/addressing gender equality as a key objective:                                Not targeted (score 0): the project has not been found to target gender equality</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Significant (score 1): gender equality is an important and deliberate objective, but not the principal reason for undertaking the project.</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Principal (score 2): gender equality is the main objective of the project and is fundamental to its design and expected results. The project would not have been undertaken without this gender equality objective.</a:t>
                      </a:r>
                      <a:br>
                        <a:rPr lang="en-GB" sz="800" b="0" i="0" u="none" strike="noStrike">
                          <a:solidFill>
                            <a:srgbClr val="000000"/>
                          </a:solidFill>
                          <a:effectLst/>
                          <a:latin typeface="Calibri" panose="020F0502020204030204" pitchFamily="34" charset="0"/>
                        </a:rPr>
                      </a:b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00855951"/>
                  </a:ext>
                </a:extLst>
              </a:tr>
              <a:tr h="49881">
                <a:tc>
                  <a:txBody>
                    <a:bodyPr/>
                    <a:lstStyle/>
                    <a:p>
                      <a:pPr algn="l" fontAlgn="ctr"/>
                      <a:r>
                        <a:rPr lang="en-GB" sz="800" b="0" i="0" u="none" strike="noStrike">
                          <a:solidFill>
                            <a:srgbClr val="000000"/>
                          </a:solidFill>
                          <a:effectLst/>
                          <a:latin typeface="Calibri" panose="020F0502020204030204" pitchFamily="34" charset="0"/>
                        </a:rPr>
                        <a:t>6h)  Number of FDPs and HCs using feedback and response mechanisms to voice concerns or recommendations to improve PROSPECTS programming</a:t>
                      </a:r>
                    </a:p>
                  </a:txBody>
                  <a:tcPr marL="0" marR="0" marT="0" marB="0" anchor="ctr"/>
                </a:tc>
                <a:extLst>
                  <a:ext uri="{0D108BD9-81ED-4DB2-BD59-A6C34878D82A}">
                    <a16:rowId xmlns:a16="http://schemas.microsoft.com/office/drawing/2014/main" val="2326724511"/>
                  </a:ext>
                </a:extLst>
              </a:tr>
              <a:tr h="49881">
                <a:tc>
                  <a:txBody>
                    <a:bodyPr/>
                    <a:lstStyle/>
                    <a:p>
                      <a:pPr algn="l" fontAlgn="ctr"/>
                      <a:r>
                        <a:rPr lang="en-GB" sz="800" b="0" i="0" u="none" strike="noStrike">
                          <a:solidFill>
                            <a:srgbClr val="000000"/>
                          </a:solidFill>
                          <a:effectLst/>
                          <a:latin typeface="Calibri" panose="020F0502020204030204" pitchFamily="34" charset="0"/>
                        </a:rPr>
                        <a:t>6i) Number of plans, strategies, measures, and/or policy recommendations created, enhanced and/or delivered to the government </a:t>
                      </a:r>
                    </a:p>
                  </a:txBody>
                  <a:tcPr marL="0" marR="0" marT="0" marB="0" anchor="ctr"/>
                </a:tc>
                <a:extLst>
                  <a:ext uri="{0D108BD9-81ED-4DB2-BD59-A6C34878D82A}">
                    <a16:rowId xmlns:a16="http://schemas.microsoft.com/office/drawing/2014/main" val="1116087858"/>
                  </a:ext>
                </a:extLst>
              </a:tr>
              <a:tr h="49881">
                <a:tc>
                  <a:txBody>
                    <a:bodyPr/>
                    <a:lstStyle/>
                    <a:p>
                      <a:pPr algn="l" fontAlgn="ctr"/>
                      <a:r>
                        <a:rPr lang="en-GB" sz="800" b="0" i="0" u="none" strike="noStrike">
                          <a:solidFill>
                            <a:srgbClr val="000000"/>
                          </a:solidFill>
                          <a:effectLst/>
                          <a:latin typeface="Calibri" panose="020F0502020204030204" pitchFamily="34" charset="0"/>
                        </a:rPr>
                        <a:t>6f) Number of analytics, reports or data collection efforts completed informing ongoing or pipeline operations and/or contributing to improved evidence and data on poverty, vulnerability, and displacement </a:t>
                      </a:r>
                    </a:p>
                  </a:txBody>
                  <a:tcPr marL="0" marR="0" marT="0" marB="0" anchor="ctr"/>
                </a:tc>
                <a:extLst>
                  <a:ext uri="{0D108BD9-81ED-4DB2-BD59-A6C34878D82A}">
                    <a16:rowId xmlns:a16="http://schemas.microsoft.com/office/drawing/2014/main" val="2667534407"/>
                  </a:ext>
                </a:extLst>
              </a:tr>
            </a:tbl>
          </a:graphicData>
        </a:graphic>
      </p:graphicFrame>
      <p:sp>
        <p:nvSpPr>
          <p:cNvPr id="5" name="TextBox 4">
            <a:extLst>
              <a:ext uri="{FF2B5EF4-FFF2-40B4-BE49-F238E27FC236}">
                <a16:creationId xmlns:a16="http://schemas.microsoft.com/office/drawing/2014/main" id="{67303D86-992C-C9C0-7000-F66F22591674}"/>
              </a:ext>
            </a:extLst>
          </p:cNvPr>
          <p:cNvSpPr txBox="1"/>
          <p:nvPr/>
        </p:nvSpPr>
        <p:spPr>
          <a:xfrm>
            <a:off x="4345689" y="646595"/>
            <a:ext cx="5494982" cy="253916"/>
          </a:xfrm>
          <a:prstGeom prst="rect">
            <a:avLst/>
          </a:prstGeom>
          <a:solidFill>
            <a:schemeClr val="bg1">
              <a:lumMod val="95000"/>
            </a:schemeClr>
          </a:solidFill>
        </p:spPr>
        <p:txBody>
          <a:bodyPr wrap="square" rtlCol="0">
            <a:spAutoFit/>
          </a:bodyPr>
          <a:lstStyle/>
          <a:p>
            <a:pPr algn="ctr"/>
            <a:r>
              <a:rPr lang="es-ES" sz="1050" b="1" dirty="0"/>
              <a:t>SET OF </a:t>
            </a:r>
            <a:r>
              <a:rPr lang="es-ES" sz="1050" b="1" dirty="0">
                <a:solidFill>
                  <a:schemeClr val="dk1"/>
                </a:solidFill>
              </a:rPr>
              <a:t>OVERALL MID-TERM OUTCOME</a:t>
            </a:r>
            <a:r>
              <a:rPr lang="es-ES" sz="1050" b="1" dirty="0"/>
              <a:t> INDICATOR  FOR PROSPECTS</a:t>
            </a:r>
          </a:p>
        </p:txBody>
      </p:sp>
      <p:sp>
        <p:nvSpPr>
          <p:cNvPr id="8" name="Rectangle 7">
            <a:extLst>
              <a:ext uri="{FF2B5EF4-FFF2-40B4-BE49-F238E27FC236}">
                <a16:creationId xmlns:a16="http://schemas.microsoft.com/office/drawing/2014/main" id="{6808C2E5-AE3C-C1DB-870B-B5E6DCCB259B}"/>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9" name="TextBox 8">
            <a:extLst>
              <a:ext uri="{FF2B5EF4-FFF2-40B4-BE49-F238E27FC236}">
                <a16:creationId xmlns:a16="http://schemas.microsoft.com/office/drawing/2014/main" id="{3A763E9E-CA67-A75A-05FF-2710F074E67C}"/>
              </a:ext>
            </a:extLst>
          </p:cNvPr>
          <p:cNvSpPr txBox="1"/>
          <p:nvPr/>
        </p:nvSpPr>
        <p:spPr>
          <a:xfrm>
            <a:off x="25692" y="74425"/>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IRAQ</a:t>
            </a:r>
          </a:p>
          <a:p>
            <a:pPr algn="ctr"/>
            <a:r>
              <a:rPr lang="en-GB" sz="600" noProof="0" dirty="0">
                <a:latin typeface="Helvetica" pitchFamily="2" charset="0"/>
                <a:cs typeface="Helvetica" panose="020B0604020202020204" pitchFamily="34" charset="0"/>
              </a:rPr>
              <a:t>June 2025</a:t>
            </a:r>
          </a:p>
        </p:txBody>
      </p:sp>
    </p:spTree>
    <p:extLst>
      <p:ext uri="{BB962C8B-B14F-4D97-AF65-F5344CB8AC3E}">
        <p14:creationId xmlns:p14="http://schemas.microsoft.com/office/powerpoint/2010/main" val="194875954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652A92-743C-47F2-8851-BDF7DD20F3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FFE2618-19AB-4B73-A4AA-0BA62BB9243D}">
  <ds:schemaRefs>
    <ds:schemaRef ds:uri="1517839c-5273-4994-b450-744d4789b94a"/>
    <ds:schemaRef ds:uri="1dcf0a39-3f8a-4cec-a6dd-00a61b587fe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C79BB4D-9246-4957-965E-795F7AB9B6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526</TotalTime>
  <Words>6899</Words>
  <Application>Microsoft Office PowerPoint</Application>
  <PresentationFormat>Custom</PresentationFormat>
  <Paragraphs>588</Paragraphs>
  <Slides>15</Slides>
  <Notes>12</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6" baseType="lpstr">
      <vt:lpstr>Aptos</vt:lpstr>
      <vt:lpstr>Aptos Display</vt:lpstr>
      <vt:lpstr>Arial</vt:lpstr>
      <vt:lpstr>Arial Black</vt:lpstr>
      <vt:lpstr>Calibri</vt:lpstr>
      <vt:lpstr>Calibri Light</vt:lpstr>
      <vt:lpstr>Helvetica</vt:lpstr>
      <vt:lpstr>Poppins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2</cp:revision>
  <dcterms:created xsi:type="dcterms:W3CDTF">2024-09-27T11:41:10Z</dcterms:created>
  <dcterms:modified xsi:type="dcterms:W3CDTF">2026-09-11T16:30:34Z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