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1"/>
  </p:notesMasterIdLst>
  <p:sldIdLst>
    <p:sldId id="308" r:id="rId5"/>
    <p:sldId id="350" r:id="rId6"/>
    <p:sldId id="338" r:id="rId7"/>
    <p:sldId id="328" r:id="rId8"/>
    <p:sldId id="348" r:id="rId9"/>
    <p:sldId id="352" r:id="rId10"/>
    <p:sldId id="353" r:id="rId11"/>
    <p:sldId id="354" r:id="rId12"/>
    <p:sldId id="355" r:id="rId13"/>
    <p:sldId id="309" r:id="rId14"/>
    <p:sldId id="334" r:id="rId15"/>
    <p:sldId id="335" r:id="rId16"/>
    <p:sldId id="351" r:id="rId17"/>
    <p:sldId id="336" r:id="rId18"/>
    <p:sldId id="315" r:id="rId19"/>
    <p:sldId id="344" r:id="rId20"/>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A6EA"/>
    <a:srgbClr val="FF7E79"/>
    <a:srgbClr val="FF9300"/>
    <a:srgbClr val="FFFFFF"/>
    <a:srgbClr val="012F53"/>
    <a:srgbClr val="942093"/>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E557E1-07EC-7190-672E-F33C8828B78B}" v="263" dt="2026-04-19T04:59:18.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271" autoAdjust="0"/>
    <p:restoredTop sz="94648"/>
  </p:normalViewPr>
  <p:slideViewPr>
    <p:cSldViewPr snapToGrid="0">
      <p:cViewPr varScale="1">
        <p:scale>
          <a:sx n="101" d="100"/>
          <a:sy n="101" d="100"/>
        </p:scale>
        <p:origin x="224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undo custSel modSld">
      <pc:chgData name="Salvador Bustamante" userId="b0a77ce9-78cd-442a-a257-3dfcbf858786" providerId="ADAL" clId="{3AB60523-C112-47DC-ADFD-1F92767CFFDE}" dt="2026-03-27T14:38:39.849" v="250" actId="20577"/>
      <pc:docMkLst>
        <pc:docMk/>
      </pc:docMkLst>
      <pc:sldChg chg="addSp modSp">
        <pc:chgData name="Salvador Bustamante" userId="b0a77ce9-78cd-442a-a257-3dfcbf858786" providerId="ADAL" clId="{3AB60523-C112-47DC-ADFD-1F92767CFFDE}" dt="2026-03-27T11:46:51.567" v="147"/>
        <pc:sldMkLst>
          <pc:docMk/>
          <pc:sldMk cId="1845069966" sldId="334"/>
        </pc:sldMkLst>
        <pc:spChg chg="add mod">
          <ac:chgData name="Salvador Bustamante" userId="b0a77ce9-78cd-442a-a257-3dfcbf858786" providerId="ADAL" clId="{3AB60523-C112-47DC-ADFD-1F92767CFFDE}" dt="2026-03-27T11:46:51.567" v="147"/>
          <ac:spMkLst>
            <pc:docMk/>
            <pc:sldMk cId="1845069966" sldId="334"/>
            <ac:spMk id="3" creationId="{A0793484-0427-846B-EBC2-B94AF9ACEA1B}"/>
          </ac:spMkLst>
        </pc:spChg>
        <pc:spChg chg="add mod">
          <ac:chgData name="Salvador Bustamante" userId="b0a77ce9-78cd-442a-a257-3dfcbf858786" providerId="ADAL" clId="{3AB60523-C112-47DC-ADFD-1F92767CFFDE}" dt="2026-03-27T11:46:51.567" v="147"/>
          <ac:spMkLst>
            <pc:docMk/>
            <pc:sldMk cId="1845069966" sldId="334"/>
            <ac:spMk id="4" creationId="{451337D2-5523-AA99-3982-F6EB29343BCB}"/>
          </ac:spMkLst>
        </pc:spChg>
      </pc:sldChg>
      <pc:sldChg chg="addSp modSp">
        <pc:chgData name="Salvador Bustamante" userId="b0a77ce9-78cd-442a-a257-3dfcbf858786" providerId="ADAL" clId="{3AB60523-C112-47DC-ADFD-1F92767CFFDE}" dt="2026-03-27T11:46:54.326" v="148"/>
        <pc:sldMkLst>
          <pc:docMk/>
          <pc:sldMk cId="3193524689" sldId="335"/>
        </pc:sldMkLst>
        <pc:spChg chg="add mod">
          <ac:chgData name="Salvador Bustamante" userId="b0a77ce9-78cd-442a-a257-3dfcbf858786" providerId="ADAL" clId="{3AB60523-C112-47DC-ADFD-1F92767CFFDE}" dt="2026-03-27T11:46:54.326" v="148"/>
          <ac:spMkLst>
            <pc:docMk/>
            <pc:sldMk cId="3193524689" sldId="335"/>
            <ac:spMk id="3" creationId="{B8EC2205-D51B-B124-FA8E-2B849984C9E7}"/>
          </ac:spMkLst>
        </pc:spChg>
        <pc:spChg chg="add mod">
          <ac:chgData name="Salvador Bustamante" userId="b0a77ce9-78cd-442a-a257-3dfcbf858786" providerId="ADAL" clId="{3AB60523-C112-47DC-ADFD-1F92767CFFDE}" dt="2026-03-27T11:46:54.326" v="148"/>
          <ac:spMkLst>
            <pc:docMk/>
            <pc:sldMk cId="3193524689" sldId="335"/>
            <ac:spMk id="4" creationId="{D5CA21E4-EDED-A026-2DC8-68C07DB46DA3}"/>
          </ac:spMkLst>
        </pc:spChg>
      </pc:sldChg>
      <pc:sldChg chg="addSp modSp mod">
        <pc:chgData name="Salvador Bustamante" userId="b0a77ce9-78cd-442a-a257-3dfcbf858786" providerId="ADAL" clId="{3AB60523-C112-47DC-ADFD-1F92767CFFDE}" dt="2026-03-27T14:38:27.568" v="248" actId="20577"/>
        <pc:sldMkLst>
          <pc:docMk/>
          <pc:sldMk cId="831719049" sldId="336"/>
        </pc:sldMkLst>
        <pc:spChg chg="add mod">
          <ac:chgData name="Salvador Bustamante" userId="b0a77ce9-78cd-442a-a257-3dfcbf858786" providerId="ADAL" clId="{3AB60523-C112-47DC-ADFD-1F92767CFFDE}" dt="2026-03-27T11:46:59.771" v="150"/>
          <ac:spMkLst>
            <pc:docMk/>
            <pc:sldMk cId="831719049" sldId="336"/>
            <ac:spMk id="4" creationId="{83A7929A-D31B-01AD-492F-FE4C4C931BCB}"/>
          </ac:spMkLst>
        </pc:spChg>
        <pc:spChg chg="add mod">
          <ac:chgData name="Salvador Bustamante" userId="b0a77ce9-78cd-442a-a257-3dfcbf858786" providerId="ADAL" clId="{3AB60523-C112-47DC-ADFD-1F92767CFFDE}" dt="2026-03-27T11:46:59.771" v="150"/>
          <ac:spMkLst>
            <pc:docMk/>
            <pc:sldMk cId="831719049" sldId="336"/>
            <ac:spMk id="5" creationId="{3E60EFD5-B2A5-7F96-6169-F98D82413618}"/>
          </ac:spMkLst>
        </pc:spChg>
        <pc:graphicFrameChg chg="mod modGraphic">
          <ac:chgData name="Salvador Bustamante" userId="b0a77ce9-78cd-442a-a257-3dfcbf858786" providerId="ADAL" clId="{3AB60523-C112-47DC-ADFD-1F92767CFFDE}" dt="2026-03-27T14:38:27.568" v="248" actId="20577"/>
          <ac:graphicFrameMkLst>
            <pc:docMk/>
            <pc:sldMk cId="831719049" sldId="336"/>
            <ac:graphicFrameMk id="3" creationId="{FD0D9850-45AC-BA71-06FD-E02314F7CC47}"/>
          </ac:graphicFrameMkLst>
        </pc:graphicFrameChg>
      </pc:sldChg>
      <pc:sldChg chg="addSp modSp">
        <pc:chgData name="Salvador Bustamante" userId="b0a77ce9-78cd-442a-a257-3dfcbf858786" providerId="ADAL" clId="{3AB60523-C112-47DC-ADFD-1F92767CFFDE}" dt="2026-03-27T11:47:02.308" v="151"/>
        <pc:sldMkLst>
          <pc:docMk/>
          <pc:sldMk cId="2362816636" sldId="344"/>
        </pc:sldMkLst>
        <pc:spChg chg="add mod">
          <ac:chgData name="Salvador Bustamante" userId="b0a77ce9-78cd-442a-a257-3dfcbf858786" providerId="ADAL" clId="{3AB60523-C112-47DC-ADFD-1F92767CFFDE}" dt="2026-03-27T11:47:02.308" v="151"/>
          <ac:spMkLst>
            <pc:docMk/>
            <pc:sldMk cId="2362816636" sldId="344"/>
            <ac:spMk id="2" creationId="{621222B7-CF5B-E67B-7992-3B13AC1B3972}"/>
          </ac:spMkLst>
        </pc:spChg>
        <pc:spChg chg="add mod">
          <ac:chgData name="Salvador Bustamante" userId="b0a77ce9-78cd-442a-a257-3dfcbf858786" providerId="ADAL" clId="{3AB60523-C112-47DC-ADFD-1F92767CFFDE}" dt="2026-03-27T11:47:02.308" v="151"/>
          <ac:spMkLst>
            <pc:docMk/>
            <pc:sldMk cId="2362816636" sldId="344"/>
            <ac:spMk id="5" creationId="{78A31F0E-0DFE-F294-3996-BC44C07DB59F}"/>
          </ac:spMkLst>
        </pc:spChg>
      </pc:sldChg>
      <pc:sldChg chg="addSp modSp mod">
        <pc:chgData name="Salvador Bustamante" userId="b0a77ce9-78cd-442a-a257-3dfcbf858786" providerId="ADAL" clId="{3AB60523-C112-47DC-ADFD-1F92767CFFDE}" dt="2026-03-27T14:38:39.849" v="250" actId="20577"/>
        <pc:sldMkLst>
          <pc:docMk/>
          <pc:sldMk cId="2738037497" sldId="351"/>
        </pc:sldMkLst>
        <pc:spChg chg="add mod">
          <ac:chgData name="Salvador Bustamante" userId="b0a77ce9-78cd-442a-a257-3dfcbf858786" providerId="ADAL" clId="{3AB60523-C112-47DC-ADFD-1F92767CFFDE}" dt="2026-03-27T11:46:56.915" v="149"/>
          <ac:spMkLst>
            <pc:docMk/>
            <pc:sldMk cId="2738037497" sldId="351"/>
            <ac:spMk id="4" creationId="{FFE4240F-984C-DBD3-7A9E-7A39FAE25279}"/>
          </ac:spMkLst>
        </pc:spChg>
        <pc:spChg chg="add mod">
          <ac:chgData name="Salvador Bustamante" userId="b0a77ce9-78cd-442a-a257-3dfcbf858786" providerId="ADAL" clId="{3AB60523-C112-47DC-ADFD-1F92767CFFDE}" dt="2026-03-27T11:46:56.915" v="149"/>
          <ac:spMkLst>
            <pc:docMk/>
            <pc:sldMk cId="2738037497" sldId="351"/>
            <ac:spMk id="5" creationId="{85FB6037-8A75-A5EF-B536-1CF2E64F3964}"/>
          </ac:spMkLst>
        </pc:spChg>
        <pc:graphicFrameChg chg="mod modGraphic">
          <ac:chgData name="Salvador Bustamante" userId="b0a77ce9-78cd-442a-a257-3dfcbf858786" providerId="ADAL" clId="{3AB60523-C112-47DC-ADFD-1F92767CFFDE}" dt="2026-03-27T14:38:39.849" v="250" actId="20577"/>
          <ac:graphicFrameMkLst>
            <pc:docMk/>
            <pc:sldMk cId="2738037497" sldId="351"/>
            <ac:graphicFrameMk id="3" creationId="{4D2FA7DB-0BFB-02D5-8358-734F8611607D}"/>
          </ac:graphicFrameMkLst>
        </pc:graphicFrameChg>
      </pc:sldChg>
      <pc:sldChg chg="addSp delSp modSp mod delAnim modAnim">
        <pc:chgData name="Salvador Bustamante" userId="b0a77ce9-78cd-442a-a257-3dfcbf858786" providerId="ADAL" clId="{3AB60523-C112-47DC-ADFD-1F92767CFFDE}" dt="2026-03-27T11:46:43.807" v="146" actId="20577"/>
        <pc:sldMkLst>
          <pc:docMk/>
          <pc:sldMk cId="1745958227" sldId="352"/>
        </pc:sldMkLst>
        <pc:spChg chg="add mod">
          <ac:chgData name="Salvador Bustamante" userId="b0a77ce9-78cd-442a-a257-3dfcbf858786" providerId="ADAL" clId="{3AB60523-C112-47DC-ADFD-1F92767CFFDE}" dt="2026-03-26T16:22:57.066" v="51"/>
          <ac:spMkLst>
            <pc:docMk/>
            <pc:sldMk cId="1745958227" sldId="352"/>
            <ac:spMk id="5" creationId="{C89926D4-AFD6-ABB7-6A54-218C8E26105D}"/>
          </ac:spMkLst>
        </pc:spChg>
        <pc:spChg chg="mod">
          <ac:chgData name="Salvador Bustamante" userId="b0a77ce9-78cd-442a-a257-3dfcbf858786" providerId="ADAL" clId="{3AB60523-C112-47DC-ADFD-1F92767CFFDE}" dt="2026-03-26T16:25:03.893" v="85" actId="20577"/>
          <ac:spMkLst>
            <pc:docMk/>
            <pc:sldMk cId="1745958227" sldId="352"/>
            <ac:spMk id="6" creationId="{D1C20326-CB5F-81E4-A7B4-FE936F42AF59}"/>
          </ac:spMkLst>
        </pc:spChg>
        <pc:spChg chg="add mod">
          <ac:chgData name="Salvador Bustamante" userId="b0a77ce9-78cd-442a-a257-3dfcbf858786" providerId="ADAL" clId="{3AB60523-C112-47DC-ADFD-1F92767CFFDE}" dt="2026-03-27T11:46:39.814" v="140" actId="1037"/>
          <ac:spMkLst>
            <pc:docMk/>
            <pc:sldMk cId="1745958227" sldId="352"/>
            <ac:spMk id="14" creationId="{1F78E151-D370-BBDF-C211-2F84262B6887}"/>
          </ac:spMkLst>
        </pc:spChg>
        <pc:spChg chg="add mod">
          <ac:chgData name="Salvador Bustamante" userId="b0a77ce9-78cd-442a-a257-3dfcbf858786" providerId="ADAL" clId="{3AB60523-C112-47DC-ADFD-1F92767CFFDE}" dt="2026-03-27T11:46:43.807" v="146" actId="20577"/>
          <ac:spMkLst>
            <pc:docMk/>
            <pc:sldMk cId="1745958227" sldId="352"/>
            <ac:spMk id="15" creationId="{5BC64D87-B94F-62D8-CBEF-12DBEC2C579E}"/>
          </ac:spMkLst>
        </pc:spChg>
        <pc:spChg chg="mod">
          <ac:chgData name="Salvador Bustamante" userId="b0a77ce9-78cd-442a-a257-3dfcbf858786" providerId="ADAL" clId="{3AB60523-C112-47DC-ADFD-1F92767CFFDE}" dt="2026-03-26T16:30:01.249" v="95"/>
          <ac:spMkLst>
            <pc:docMk/>
            <pc:sldMk cId="1745958227" sldId="352"/>
            <ac:spMk id="18" creationId="{2A59E9B5-91DB-26AA-AE73-BC3F3EAEC257}"/>
          </ac:spMkLst>
        </pc:spChg>
        <pc:spChg chg="mod">
          <ac:chgData name="Salvador Bustamante" userId="b0a77ce9-78cd-442a-a257-3dfcbf858786" providerId="ADAL" clId="{3AB60523-C112-47DC-ADFD-1F92767CFFDE}" dt="2026-03-26T16:24:55.056" v="81" actId="14100"/>
          <ac:spMkLst>
            <pc:docMk/>
            <pc:sldMk cId="1745958227" sldId="352"/>
            <ac:spMk id="19" creationId="{DDEFE6BC-5A75-C8FD-FE8A-F8861D8FE921}"/>
          </ac:spMkLst>
        </pc:spChg>
        <pc:spChg chg="add mod">
          <ac:chgData name="Salvador Bustamante" userId="b0a77ce9-78cd-442a-a257-3dfcbf858786" providerId="ADAL" clId="{3AB60523-C112-47DC-ADFD-1F92767CFFDE}" dt="2026-03-26T16:18:23.785" v="16"/>
          <ac:spMkLst>
            <pc:docMk/>
            <pc:sldMk cId="1745958227" sldId="352"/>
            <ac:spMk id="22" creationId="{57F946EF-D274-4A19-3572-320BDBC61140}"/>
          </ac:spMkLst>
        </pc:spChg>
        <pc:spChg chg="mod">
          <ac:chgData name="Salvador Bustamante" userId="b0a77ce9-78cd-442a-a257-3dfcbf858786" providerId="ADAL" clId="{3AB60523-C112-47DC-ADFD-1F92767CFFDE}" dt="2026-03-26T16:32:51.408" v="118" actId="1076"/>
          <ac:spMkLst>
            <pc:docMk/>
            <pc:sldMk cId="1745958227" sldId="352"/>
            <ac:spMk id="23" creationId="{D1CA5BA2-49DA-D961-C3F9-CF36761536A5}"/>
          </ac:spMkLst>
        </pc:spChg>
        <pc:spChg chg="add mod">
          <ac:chgData name="Salvador Bustamante" userId="b0a77ce9-78cd-442a-a257-3dfcbf858786" providerId="ADAL" clId="{3AB60523-C112-47DC-ADFD-1F92767CFFDE}" dt="2026-03-26T16:19:06.865" v="26" actId="1076"/>
          <ac:spMkLst>
            <pc:docMk/>
            <pc:sldMk cId="1745958227" sldId="352"/>
            <ac:spMk id="27" creationId="{35229A75-6E6B-E2D8-5E94-CCC5E709F202}"/>
          </ac:spMkLst>
        </pc:spChg>
        <pc:spChg chg="add mod">
          <ac:chgData name="Salvador Bustamante" userId="b0a77ce9-78cd-442a-a257-3dfcbf858786" providerId="ADAL" clId="{3AB60523-C112-47DC-ADFD-1F92767CFFDE}" dt="2026-03-26T16:21:41.521" v="40" actId="1076"/>
          <ac:spMkLst>
            <pc:docMk/>
            <pc:sldMk cId="1745958227" sldId="352"/>
            <ac:spMk id="29" creationId="{1581B646-530E-A935-0C3B-EB562E788D8B}"/>
          </ac:spMkLst>
        </pc:spChg>
        <pc:spChg chg="add mod">
          <ac:chgData name="Salvador Bustamante" userId="b0a77ce9-78cd-442a-a257-3dfcbf858786" providerId="ADAL" clId="{3AB60523-C112-47DC-ADFD-1F92767CFFDE}" dt="2026-03-26T16:24:24.951" v="70" actId="1076"/>
          <ac:spMkLst>
            <pc:docMk/>
            <pc:sldMk cId="1745958227" sldId="352"/>
            <ac:spMk id="81" creationId="{D6FB91E2-2038-63E7-8E9C-F3CE36F5CFE5}"/>
          </ac:spMkLst>
        </pc:spChg>
        <pc:spChg chg="add mod">
          <ac:chgData name="Salvador Bustamante" userId="b0a77ce9-78cd-442a-a257-3dfcbf858786" providerId="ADAL" clId="{3AB60523-C112-47DC-ADFD-1F92767CFFDE}" dt="2026-03-26T16:30:54.084" v="102" actId="1076"/>
          <ac:spMkLst>
            <pc:docMk/>
            <pc:sldMk cId="1745958227" sldId="352"/>
            <ac:spMk id="94" creationId="{85FA93DD-3C91-16D6-6968-8D2C88912261}"/>
          </ac:spMkLst>
        </pc:spChg>
        <pc:spChg chg="add mod">
          <ac:chgData name="Salvador Bustamante" userId="b0a77ce9-78cd-442a-a257-3dfcbf858786" providerId="ADAL" clId="{3AB60523-C112-47DC-ADFD-1F92767CFFDE}" dt="2026-03-26T16:33:06.881" v="127" actId="1038"/>
          <ac:spMkLst>
            <pc:docMk/>
            <pc:sldMk cId="1745958227" sldId="352"/>
            <ac:spMk id="96" creationId="{D1283B1A-8200-1CBF-67FE-066C2076B945}"/>
          </ac:spMkLst>
        </pc:spChg>
        <pc:spChg chg="mod">
          <ac:chgData name="Salvador Bustamante" userId="b0a77ce9-78cd-442a-a257-3dfcbf858786" providerId="ADAL" clId="{3AB60523-C112-47DC-ADFD-1F92767CFFDE}" dt="2026-03-26T16:22:18.566" v="42"/>
          <ac:spMkLst>
            <pc:docMk/>
            <pc:sldMk cId="1745958227" sldId="352"/>
            <ac:spMk id="142" creationId="{9444AC1F-4A13-94B3-5C83-ACBFFE706580}"/>
          </ac:spMkLst>
        </pc:spChg>
        <pc:spChg chg="mod">
          <ac:chgData name="Salvador Bustamante" userId="b0a77ce9-78cd-442a-a257-3dfcbf858786" providerId="ADAL" clId="{3AB60523-C112-47DC-ADFD-1F92767CFFDE}" dt="2026-03-26T16:24:12.240" v="65" actId="14100"/>
          <ac:spMkLst>
            <pc:docMk/>
            <pc:sldMk cId="1745958227" sldId="352"/>
            <ac:spMk id="245" creationId="{14C8107B-4A66-1C13-C113-CE6CDF66CF12}"/>
          </ac:spMkLst>
        </pc:spChg>
        <pc:cxnChg chg="mod">
          <ac:chgData name="Salvador Bustamante" userId="b0a77ce9-78cd-442a-a257-3dfcbf858786" providerId="ADAL" clId="{3AB60523-C112-47DC-ADFD-1F92767CFFDE}" dt="2026-03-26T16:32:51.408" v="118" actId="1076"/>
          <ac:cxnSpMkLst>
            <pc:docMk/>
            <pc:sldMk cId="1745958227" sldId="352"/>
            <ac:cxnSpMk id="13" creationId="{ECC61CD8-E31B-92D0-A07A-DD124B79E28D}"/>
          </ac:cxnSpMkLst>
        </pc:cxnChg>
        <pc:cxnChg chg="mod">
          <ac:chgData name="Salvador Bustamante" userId="b0a77ce9-78cd-442a-a257-3dfcbf858786" providerId="ADAL" clId="{3AB60523-C112-47DC-ADFD-1F92767CFFDE}" dt="2026-03-26T16:32:51.408" v="118" actId="1076"/>
          <ac:cxnSpMkLst>
            <pc:docMk/>
            <pc:sldMk cId="1745958227" sldId="352"/>
            <ac:cxnSpMk id="31" creationId="{A3601774-31A1-ADB0-1ED0-242D37DF6F3E}"/>
          </ac:cxnSpMkLst>
        </pc:cxnChg>
        <pc:cxnChg chg="mod">
          <ac:chgData name="Salvador Bustamante" userId="b0a77ce9-78cd-442a-a257-3dfcbf858786" providerId="ADAL" clId="{3AB60523-C112-47DC-ADFD-1F92767CFFDE}" dt="2026-03-26T16:32:51.408" v="118" actId="1076"/>
          <ac:cxnSpMkLst>
            <pc:docMk/>
            <pc:sldMk cId="1745958227" sldId="352"/>
            <ac:cxnSpMk id="168" creationId="{A6D00C86-F27C-A69C-A287-EF5DD0CC3660}"/>
          </ac:cxnSpMkLst>
        </pc:cxnChg>
      </pc:sldChg>
    </pc:docChg>
  </pc:docChgLst>
  <pc:docChgLst>
    <pc:chgData name="Eduard Bonet Porqueras" userId="S::ebonet@unicef.org::538f75eb-1bb6-440f-83db-09518573c53f" providerId="AD" clId="Web-{4DE557E1-07EC-7190-672E-F33C8828B78B}"/>
    <pc:docChg chg="modSld">
      <pc:chgData name="Eduard Bonet Porqueras" userId="S::ebonet@unicef.org::538f75eb-1bb6-440f-83db-09518573c53f" providerId="AD" clId="Web-{4DE557E1-07EC-7190-672E-F33C8828B78B}" dt="2026-04-19T04:59:16.421" v="145" actId="20577"/>
      <pc:docMkLst>
        <pc:docMk/>
      </pc:docMkLst>
      <pc:sldChg chg="delSp modSp">
        <pc:chgData name="Eduard Bonet Porqueras" userId="S::ebonet@unicef.org::538f75eb-1bb6-440f-83db-09518573c53f" providerId="AD" clId="Web-{4DE557E1-07EC-7190-672E-F33C8828B78B}" dt="2026-04-19T04:59:16.421" v="145" actId="20577"/>
        <pc:sldMkLst>
          <pc:docMk/>
          <pc:sldMk cId="2521806375" sldId="308"/>
        </pc:sldMkLst>
        <pc:spChg chg="mod">
          <ac:chgData name="Eduard Bonet Porqueras" userId="S::ebonet@unicef.org::538f75eb-1bb6-440f-83db-09518573c53f" providerId="AD" clId="Web-{4DE557E1-07EC-7190-672E-F33C8828B78B}" dt="2026-04-19T04:59:16.421" v="145" actId="20577"/>
          <ac:spMkLst>
            <pc:docMk/>
            <pc:sldMk cId="2521806375" sldId="308"/>
            <ac:spMk id="5" creationId="{C2308A35-6B3F-5C8A-C0B8-DF82EE30A830}"/>
          </ac:spMkLst>
        </pc:spChg>
        <pc:spChg chg="mod">
          <ac:chgData name="Eduard Bonet Porqueras" userId="S::ebonet@unicef.org::538f75eb-1bb6-440f-83db-09518573c53f" providerId="AD" clId="Web-{4DE557E1-07EC-7190-672E-F33C8828B78B}" dt="2026-04-19T04:58:30.374" v="136" actId="1076"/>
          <ac:spMkLst>
            <pc:docMk/>
            <pc:sldMk cId="2521806375" sldId="308"/>
            <ac:spMk id="7" creationId="{EB5292F8-3175-B999-EEDE-26734E275E5D}"/>
          </ac:spMkLst>
        </pc:spChg>
        <pc:spChg chg="mod">
          <ac:chgData name="Eduard Bonet Porqueras" userId="S::ebonet@unicef.org::538f75eb-1bb6-440f-83db-09518573c53f" providerId="AD" clId="Web-{4DE557E1-07EC-7190-672E-F33C8828B78B}" dt="2026-04-19T04:58:52.233" v="140" actId="1076"/>
          <ac:spMkLst>
            <pc:docMk/>
            <pc:sldMk cId="2521806375" sldId="308"/>
            <ac:spMk id="11" creationId="{0D5D20B7-0D03-A5DA-0A98-D3468F162B93}"/>
          </ac:spMkLst>
        </pc:spChg>
        <pc:picChg chg="del">
          <ac:chgData name="Eduard Bonet Porqueras" userId="S::ebonet@unicef.org::538f75eb-1bb6-440f-83db-09518573c53f" providerId="AD" clId="Web-{4DE557E1-07EC-7190-672E-F33C8828B78B}" dt="2026-04-19T04:58:08.139" v="128"/>
          <ac:picMkLst>
            <pc:docMk/>
            <pc:sldMk cId="2521806375" sldId="308"/>
            <ac:picMk id="4" creationId="{61D84B54-C65B-2BC3-0A16-FD06B67E4CA2}"/>
          </ac:picMkLst>
        </pc:picChg>
        <pc:picChg chg="mod">
          <ac:chgData name="Eduard Bonet Porqueras" userId="S::ebonet@unicef.org::538f75eb-1bb6-440f-83db-09518573c53f" providerId="AD" clId="Web-{4DE557E1-07EC-7190-672E-F33C8828B78B}" dt="2026-04-19T04:58:35.218" v="137" actId="1076"/>
          <ac:picMkLst>
            <pc:docMk/>
            <pc:sldMk cId="2521806375" sldId="308"/>
            <ac:picMk id="6" creationId="{14108CA6-50B7-9AE6-655E-E28B0F812191}"/>
          </ac:picMkLst>
        </pc:picChg>
      </pc:sldChg>
      <pc:sldChg chg="delSp">
        <pc:chgData name="Eduard Bonet Porqueras" userId="S::ebonet@unicef.org::538f75eb-1bb6-440f-83db-09518573c53f" providerId="AD" clId="Web-{4DE557E1-07EC-7190-672E-F33C8828B78B}" dt="2026-04-19T04:57:39.186" v="125"/>
        <pc:sldMkLst>
          <pc:docMk/>
          <pc:sldMk cId="727614005" sldId="309"/>
        </pc:sldMkLst>
        <pc:picChg chg="del">
          <ac:chgData name="Eduard Bonet Porqueras" userId="S::ebonet@unicef.org::538f75eb-1bb6-440f-83db-09518573c53f" providerId="AD" clId="Web-{4DE557E1-07EC-7190-672E-F33C8828B78B}" dt="2026-04-19T04:57:39.186" v="125"/>
          <ac:picMkLst>
            <pc:docMk/>
            <pc:sldMk cId="727614005" sldId="309"/>
            <ac:picMk id="4" creationId="{84A55CC0-DD43-FA5B-E734-92D5A065256E}"/>
          </ac:picMkLst>
        </pc:picChg>
        <pc:picChg chg="del">
          <ac:chgData name="Eduard Bonet Porqueras" userId="S::ebonet@unicef.org::538f75eb-1bb6-440f-83db-09518573c53f" providerId="AD" clId="Web-{4DE557E1-07EC-7190-672E-F33C8828B78B}" dt="2026-04-19T04:57:38.108" v="124"/>
          <ac:picMkLst>
            <pc:docMk/>
            <pc:sldMk cId="727614005" sldId="309"/>
            <ac:picMk id="1026" creationId="{869C11D5-2180-A8D8-D36A-284248E8249D}"/>
          </ac:picMkLst>
        </pc:picChg>
      </pc:sldChg>
      <pc:sldChg chg="delSp">
        <pc:chgData name="Eduard Bonet Porqueras" userId="S::ebonet@unicef.org::538f75eb-1bb6-440f-83db-09518573c53f" providerId="AD" clId="Web-{4DE557E1-07EC-7190-672E-F33C8828B78B}" dt="2026-04-19T04:57:49.170" v="127"/>
        <pc:sldMkLst>
          <pc:docMk/>
          <pc:sldMk cId="3190211864" sldId="328"/>
        </pc:sldMkLst>
        <pc:picChg chg="del">
          <ac:chgData name="Eduard Bonet Porqueras" userId="S::ebonet@unicef.org::538f75eb-1bb6-440f-83db-09518573c53f" providerId="AD" clId="Web-{4DE557E1-07EC-7190-672E-F33C8828B78B}" dt="2026-04-19T04:57:48.451" v="126"/>
          <ac:picMkLst>
            <pc:docMk/>
            <pc:sldMk cId="3190211864" sldId="328"/>
            <ac:picMk id="4" creationId="{B2534A56-59D7-366B-6BE4-3035987A5CF9}"/>
          </ac:picMkLst>
        </pc:picChg>
        <pc:picChg chg="del">
          <ac:chgData name="Eduard Bonet Porqueras" userId="S::ebonet@unicef.org::538f75eb-1bb6-440f-83db-09518573c53f" providerId="AD" clId="Web-{4DE557E1-07EC-7190-672E-F33C8828B78B}" dt="2026-04-19T04:57:49.170" v="127"/>
          <ac:picMkLst>
            <pc:docMk/>
            <pc:sldMk cId="3190211864" sldId="328"/>
            <ac:picMk id="1026" creationId="{D3064D5A-8DBC-5C49-1774-810CA6B038E7}"/>
          </ac:picMkLst>
        </pc:picChg>
      </pc:sldChg>
      <pc:sldChg chg="addSp delSp modSp">
        <pc:chgData name="Eduard Bonet Porqueras" userId="S::ebonet@unicef.org::538f75eb-1bb6-440f-83db-09518573c53f" providerId="AD" clId="Web-{4DE557E1-07EC-7190-672E-F33C8828B78B}" dt="2026-04-19T04:57:27.248" v="123" actId="1076"/>
        <pc:sldMkLst>
          <pc:docMk/>
          <pc:sldMk cId="1407414492" sldId="355"/>
        </pc:sldMkLst>
        <pc:spChg chg="add mod">
          <ac:chgData name="Eduard Bonet Porqueras" userId="S::ebonet@unicef.org::538f75eb-1bb6-440f-83db-09518573c53f" providerId="AD" clId="Web-{4DE557E1-07EC-7190-672E-F33C8828B78B}" dt="2026-04-19T04:57:27.248" v="123" actId="1076"/>
          <ac:spMkLst>
            <pc:docMk/>
            <pc:sldMk cId="1407414492" sldId="355"/>
            <ac:spMk id="6" creationId="{AC33480C-5812-3036-5F57-BFDF54A0BF77}"/>
          </ac:spMkLst>
        </pc:spChg>
        <pc:picChg chg="add del">
          <ac:chgData name="Eduard Bonet Porqueras" userId="S::ebonet@unicef.org::538f75eb-1bb6-440f-83db-09518573c53f" providerId="AD" clId="Web-{4DE557E1-07EC-7190-672E-F33C8828B78B}" dt="2026-04-19T04:54:26.192" v="1"/>
          <ac:picMkLst>
            <pc:docMk/>
            <pc:sldMk cId="1407414492" sldId="355"/>
            <ac:picMk id="5" creationId="{7CAD1655-5BE6-8AB9-5DF7-36014EAC385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F1394-B42B-94F6-EB24-3346B7E343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36B41F-3B6A-C3E1-F487-81EE564AFE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15F3E5-8751-7EB5-20ED-2C79CC0A8813}"/>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166DDCF0-3FAA-86F0-E517-69916F77609D}"/>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419386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78092-B759-4ACC-9AFA-C1F629773D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7E7219-EA9A-44D4-60E3-42322E80F3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DED1EF-682D-6778-2C70-DFC3DB030FB9}"/>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371F8D93-4233-6F4A-341A-48F6C412A220}"/>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327020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FR"/>
          </a:p>
        </p:txBody>
      </p:sp>
      <p:sp>
        <p:nvSpPr>
          <p:cNvPr id="4" name="Slide Number Placeholder 3"/>
          <p:cNvSpPr>
            <a:spLocks noGrp="1"/>
          </p:cNvSpPr>
          <p:nvPr>
            <p:ph type="sldNum" sz="quarter" idx="5"/>
          </p:nvPr>
        </p:nvSpPr>
        <p:spPr/>
        <p:txBody>
          <a:bodyPr/>
          <a:lstStyle/>
          <a:p>
            <a:fld id="{90083ABE-9E7F-4857-9FB1-B4EF346C82D0}" type="slidenum">
              <a:rPr lang="en-US" smtClean="0"/>
              <a:t>11</a:t>
            </a:fld>
            <a:endParaRPr lang="en-US"/>
          </a:p>
        </p:txBody>
      </p:sp>
    </p:spTree>
    <p:extLst>
      <p:ext uri="{BB962C8B-B14F-4D97-AF65-F5344CB8AC3E}">
        <p14:creationId xmlns:p14="http://schemas.microsoft.com/office/powerpoint/2010/main" val="1726407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FR"/>
          </a:p>
        </p:txBody>
      </p:sp>
      <p:sp>
        <p:nvSpPr>
          <p:cNvPr id="4" name="Slide Number Placeholder 3"/>
          <p:cNvSpPr>
            <a:spLocks noGrp="1"/>
          </p:cNvSpPr>
          <p:nvPr>
            <p:ph type="sldNum" sz="quarter" idx="5"/>
          </p:nvPr>
        </p:nvSpPr>
        <p:spPr/>
        <p:txBody>
          <a:bodyPr/>
          <a:lstStyle/>
          <a:p>
            <a:fld id="{90083ABE-9E7F-4857-9FB1-B4EF346C82D0}" type="slidenum">
              <a:rPr lang="en-US" smtClean="0"/>
              <a:t>12</a:t>
            </a:fld>
            <a:endParaRPr lang="en-US"/>
          </a:p>
        </p:txBody>
      </p:sp>
    </p:spTree>
    <p:extLst>
      <p:ext uri="{BB962C8B-B14F-4D97-AF65-F5344CB8AC3E}">
        <p14:creationId xmlns:p14="http://schemas.microsoft.com/office/powerpoint/2010/main" val="2366182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13</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fld id="{667DE062-5D5C-D348-9DA3-5CD67579FA16}" type="slidenum">
              <a:rPr lang="fr-FR" smtClean="0"/>
              <a:t>14</a:t>
            </a:fld>
            <a:endParaRPr lang="fr-FR"/>
          </a:p>
        </p:txBody>
      </p:sp>
    </p:spTree>
    <p:extLst>
      <p:ext uri="{BB962C8B-B14F-4D97-AF65-F5344CB8AC3E}">
        <p14:creationId xmlns:p14="http://schemas.microsoft.com/office/powerpoint/2010/main" val="2504177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4.svg"/><Relationship Id="rId5" Type="http://schemas.openxmlformats.org/officeDocument/2006/relationships/image" Target="../media/image6.emf"/><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hyperlink" Target="https://www.linkedin.com/pulse/understanding-theory-change-development-projects-alpha-pesanai-velxc"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mailto:ebonet@unicef.org"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hyperlink" Target="mailto:inkaba@unicef.or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7.e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3" name="Picture 2" descr="Journées mondiales - MyUnicef">
            <a:extLst>
              <a:ext uri="{FF2B5EF4-FFF2-40B4-BE49-F238E27FC236}">
                <a16:creationId xmlns:a16="http://schemas.microsoft.com/office/drawing/2014/main" id="{15CE05FA-5C60-07F0-135E-14B8FF5FCC6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907588" cy="66055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CBB7934-A945-D3DB-367A-288B94A9063E}"/>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0D5D20B7-0D03-A5DA-0A98-D3468F162B93}"/>
              </a:ext>
            </a:extLst>
          </p:cNvPr>
          <p:cNvSpPr txBox="1"/>
          <p:nvPr/>
        </p:nvSpPr>
        <p:spPr>
          <a:xfrm>
            <a:off x="117975" y="442139"/>
            <a:ext cx="9764088" cy="430887"/>
          </a:xfrm>
          <a:prstGeom prst="rect">
            <a:avLst/>
          </a:prstGeom>
          <a:solidFill>
            <a:srgbClr val="15A6EA"/>
          </a:solidFill>
        </p:spPr>
        <p:txBody>
          <a:bodyPr wrap="square" lIns="24860" tIns="0" rIns="24860" bIns="0" rtlCol="0">
            <a:spAutoFit/>
          </a:bodyPr>
          <a:lstStyle/>
          <a:p>
            <a:pPr algn="ctr"/>
            <a:r>
              <a:rPr lang="en-GB" sz="2800">
                <a:solidFill>
                  <a:schemeClr val="bg1"/>
                </a:solidFill>
              </a:rPr>
              <a:t>PROSPECTS 2.0. </a:t>
            </a:r>
            <a:r>
              <a:rPr lang="en-GB" sz="2800">
                <a:solidFill>
                  <a:schemeClr val="bg1"/>
                </a:solidFill>
                <a:highlight>
                  <a:srgbClr val="800080"/>
                </a:highlight>
              </a:rPr>
              <a:t>INTEGRATED RESULTS FRAMEWORK</a:t>
            </a:r>
          </a:p>
        </p:txBody>
      </p:sp>
      <p:sp>
        <p:nvSpPr>
          <p:cNvPr id="5" name="TextBox 4">
            <a:extLst>
              <a:ext uri="{FF2B5EF4-FFF2-40B4-BE49-F238E27FC236}">
                <a16:creationId xmlns:a16="http://schemas.microsoft.com/office/drawing/2014/main" id="{C2308A35-6B3F-5C8A-C0B8-DF82EE30A830}"/>
              </a:ext>
            </a:extLst>
          </p:cNvPr>
          <p:cNvSpPr txBox="1"/>
          <p:nvPr/>
        </p:nvSpPr>
        <p:spPr>
          <a:xfrm>
            <a:off x="71750" y="6634165"/>
            <a:ext cx="9764088" cy="169277"/>
          </a:xfrm>
          <a:prstGeom prst="rect">
            <a:avLst/>
          </a:prstGeom>
          <a:noFill/>
        </p:spPr>
        <p:txBody>
          <a:bodyPr wrap="square" lIns="24860" tIns="0" rIns="24860" bIns="0" rtlCol="0" anchor="t">
            <a:spAutoFit/>
          </a:bodyPr>
          <a:lstStyle/>
          <a:p>
            <a:pPr algn="ctr"/>
            <a:r>
              <a:rPr lang="en-GB" sz="1100" dirty="0"/>
              <a:t>ITERATIVE EVALUATION OF UNICEF IN PROSPECTS – UGANDA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129968" y="383721"/>
            <a:ext cx="775445" cy="55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56141F6-95B9-ED83-D363-91F25B59B585}"/>
              </a:ext>
            </a:extLst>
          </p:cNvPr>
          <p:cNvSpPr/>
          <p:nvPr/>
        </p:nvSpPr>
        <p:spPr>
          <a:xfrm rot="10800000">
            <a:off x="238893" y="378940"/>
            <a:ext cx="9668691" cy="1361384"/>
          </a:xfrm>
          <a:prstGeom prst="rect">
            <a:avLst/>
          </a:prstGeom>
          <a:gradFill>
            <a:gsLst>
              <a:gs pos="0">
                <a:schemeClr val="accent1">
                  <a:lumMod val="5000"/>
                  <a:lumOff val="95000"/>
                </a:schemeClr>
              </a:gs>
              <a:gs pos="88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143498" y="1667676"/>
            <a:ext cx="9764088" cy="215444"/>
          </a:xfrm>
          <a:prstGeom prst="rect">
            <a:avLst/>
          </a:prstGeom>
          <a:solidFill>
            <a:srgbClr val="15A6EA"/>
          </a:solidFill>
        </p:spPr>
        <p:txBody>
          <a:bodyPr wrap="square" lIns="24860" tIns="0" rIns="24860" bIns="0" rtlCol="0">
            <a:spAutoFit/>
          </a:bodyPr>
          <a:lstStyle/>
          <a:p>
            <a:pPr algn="ctr"/>
            <a:r>
              <a:rPr lang="en-GB" sz="1400" dirty="0">
                <a:solidFill>
                  <a:schemeClr val="bg1"/>
                </a:solidFill>
                <a:latin typeface="Helvetica" panose="020B0604020202020204" pitchFamily="34" charset="0"/>
                <a:cs typeface="Helvetica" panose="020B0604020202020204" pitchFamily="34" charset="0"/>
              </a:rPr>
              <a:t>KEY CHALLENGES IDENTIFIED</a:t>
            </a:r>
          </a:p>
        </p:txBody>
      </p:sp>
      <p:sp>
        <p:nvSpPr>
          <p:cNvPr id="7" name="TextBox 6">
            <a:extLst>
              <a:ext uri="{FF2B5EF4-FFF2-40B4-BE49-F238E27FC236}">
                <a16:creationId xmlns:a16="http://schemas.microsoft.com/office/drawing/2014/main" id="{98E9B234-B2C1-BD8F-3FA6-8C544775F59B}"/>
              </a:ext>
            </a:extLst>
          </p:cNvPr>
          <p:cNvSpPr txBox="1"/>
          <p:nvPr/>
        </p:nvSpPr>
        <p:spPr>
          <a:xfrm>
            <a:off x="498614" y="2241694"/>
            <a:ext cx="4455180" cy="600164"/>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4765933" y="2815852"/>
            <a:ext cx="4717546" cy="430887"/>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“It is essential to clarify what </a:t>
            </a:r>
            <a:r>
              <a:rPr lang="en-GB" sz="1100" b="1" i="1" kern="100">
                <a:effectLst/>
                <a:latin typeface="Helvetica" panose="020B0604020202020204" pitchFamily="34" charset="0"/>
                <a:ea typeface="Aptos" panose="020B0004020202020204" pitchFamily="34" charset="0"/>
                <a:cs typeface="Helvetica" panose="020B0604020202020204" pitchFamily="34" charset="0"/>
              </a:rPr>
              <a:t>specific data is required to monitor the sequence of services provided </a:t>
            </a:r>
            <a:r>
              <a:rPr lang="en-GB" sz="1100" i="1" kern="100">
                <a:effectLst/>
                <a:latin typeface="Helvetica" panose="020B0604020202020204" pitchFamily="34" charset="0"/>
                <a:ea typeface="Aptos" panose="020B0004020202020204" pitchFamily="34" charset="0"/>
                <a:cs typeface="Helvetica" panose="020B0604020202020204" pitchFamily="34" charset="0"/>
              </a:rPr>
              <a:t>by different agencies to users”</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873703" y="3081493"/>
            <a:ext cx="3427109"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“Emphasis should be shifted towards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allowing for more comprehensive consideration of program goals”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5480050" y="3346952"/>
            <a:ext cx="3793797"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5935473" y="1899242"/>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98614" y="513265"/>
            <a:ext cx="7219359" cy="803746"/>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a:t>
            </a:r>
            <a:r>
              <a:rPr lang="en-GB" sz="1100" b="1" kern="100" err="1">
                <a:latin typeface="Helvetica" panose="020B0604020202020204" pitchFamily="34" charset="0"/>
                <a:ea typeface="Aptos" panose="020B0004020202020204" pitchFamily="34" charset="0"/>
                <a:cs typeface="Helvetica" panose="020B0604020202020204" pitchFamily="34" charset="0"/>
              </a:rPr>
              <a:t>ToC</a:t>
            </a:r>
            <a:r>
              <a:rPr lang="en-GB" sz="1100" kern="100">
                <a:latin typeface="Helvetica" panose="020B0604020202020204" pitchFamily="34" charset="0"/>
                <a:ea typeface="Aptos" panose="020B0004020202020204" pitchFamily="34" charset="0"/>
                <a:cs typeface="Helvetica" panose="020B0604020202020204" pitchFamily="34" charset="0"/>
              </a:rPr>
              <a:t> has been customised in CO like Uganda, and the elements defined in the joint planning </a:t>
            </a:r>
            <a:r>
              <a:rPr lang="en-GB" sz="1100" b="1" kern="100">
                <a:latin typeface="Helvetica" panose="020B0604020202020204" pitchFamily="34" charset="0"/>
                <a:ea typeface="Aptos" panose="020B0004020202020204" pitchFamily="34" charset="0"/>
                <a:cs typeface="Helvetica" panose="020B0604020202020204" pitchFamily="34" charset="0"/>
              </a:rPr>
              <a:t>MACP</a:t>
            </a:r>
            <a:r>
              <a:rPr lang="en-GB" sz="1100" kern="100">
                <a:latin typeface="Helvetica" panose="020B0604020202020204" pitchFamily="34" charset="0"/>
                <a:ea typeface="Aptos" panose="020B0004020202020204" pitchFamily="34" charset="0"/>
                <a:cs typeface="Helvetica" panose="020B0604020202020204" pitchFamily="34" charset="0"/>
              </a:rPr>
              <a:t> (tab 2), are complemented by the multi-annual </a:t>
            </a:r>
            <a:r>
              <a:rPr lang="en-GB" sz="1100" b="1" kern="100">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 (tab 5) and recently by the milestones of the </a:t>
            </a:r>
            <a:r>
              <a:rPr lang="en-GB" sz="1100" b="1" kern="100">
                <a:latin typeface="Helvetica" panose="020B0604020202020204" pitchFamily="34" charset="0"/>
                <a:ea typeface="Aptos" panose="020B0004020202020204" pitchFamily="34" charset="0"/>
                <a:cs typeface="Helvetica" panose="020B0604020202020204" pitchFamily="34" charset="0"/>
              </a:rPr>
              <a:t>Policy</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GB" sz="1100" b="1" kern="100">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(tab 3).</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445585" y="4792451"/>
            <a:ext cx="2819771" cy="810543"/>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These 5 elements introduce and complement each other, a </a:t>
            </a:r>
            <a:r>
              <a:rPr lang="en-GB" sz="1100" b="1" kern="100">
                <a:effectLst/>
                <a:latin typeface="Helvetica" panose="020B0604020202020204" pitchFamily="34" charset="0"/>
                <a:ea typeface="Aptos" panose="020B0004020202020204" pitchFamily="34" charset="0"/>
                <a:cs typeface="Helvetica" panose="020B0604020202020204" pitchFamily="34" charset="0"/>
              </a:rPr>
              <a:t>common</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interface</a:t>
            </a:r>
            <a:r>
              <a:rPr lang="en-GB" sz="1100" kern="100">
                <a:effectLst/>
                <a:latin typeface="Helvetica" panose="020B0604020202020204" pitchFamily="34" charset="0"/>
                <a:ea typeface="Aptos" panose="020B0004020202020204" pitchFamily="34" charset="0"/>
                <a:cs typeface="Helvetica" panose="020B0604020202020204" pitchFamily="34" charset="0"/>
              </a:rPr>
              <a:t> to see how all of them interact and complement each other was missing. </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3524634" y="5056647"/>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has identified in its first iteration this gap and proposes an </a:t>
            </a: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6871498" y="5161248"/>
            <a:ext cx="2819771" cy="116602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155089" y="4434212"/>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14" name="Freeform 13">
            <a:extLst>
              <a:ext uri="{FF2B5EF4-FFF2-40B4-BE49-F238E27FC236}">
                <a16:creationId xmlns:a16="http://schemas.microsoft.com/office/drawing/2014/main" id="{B0F03D92-1C88-7080-2439-9B3BF1A6F568}"/>
              </a:ext>
            </a:extLst>
          </p:cNvPr>
          <p:cNvSpPr/>
          <p:nvPr/>
        </p:nvSpPr>
        <p:spPr>
          <a:xfrm>
            <a:off x="521951" y="1320524"/>
            <a:ext cx="680326" cy="3510845"/>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a:extLst>
              <a:ext uri="{FF2B5EF4-FFF2-40B4-BE49-F238E27FC236}">
                <a16:creationId xmlns:a16="http://schemas.microsoft.com/office/drawing/2014/main" id="{0C95CB31-2C99-632F-509E-3ECD55C1ACDE}"/>
              </a:ext>
            </a:extLst>
          </p:cNvPr>
          <p:cNvSpPr/>
          <p:nvPr/>
        </p:nvSpPr>
        <p:spPr>
          <a:xfrm rot="17160930" flipH="1">
            <a:off x="3031120" y="4590617"/>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a:extLst>
              <a:ext uri="{FF2B5EF4-FFF2-40B4-BE49-F238E27FC236}">
                <a16:creationId xmlns:a16="http://schemas.microsoft.com/office/drawing/2014/main" id="{6FD89D0A-4758-002D-8522-02A1EB57C275}"/>
              </a:ext>
            </a:extLst>
          </p:cNvPr>
          <p:cNvSpPr/>
          <p:nvPr/>
        </p:nvSpPr>
        <p:spPr>
          <a:xfrm rot="16615904" flipH="1">
            <a:off x="6519658" y="4880282"/>
            <a:ext cx="100185" cy="67513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370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dirty="0">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dirty="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dirty="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dirty="0">
                <a:solidFill>
                  <a:schemeClr val="bg1"/>
                </a:solidFill>
                <a:effectLst/>
                <a:latin typeface="Poppins" pitchFamily="2" charset="77"/>
                <a:ea typeface="Calibri" panose="020F0502020204030204" pitchFamily="34" charset="0"/>
                <a:cs typeface="Arial" panose="020B0604020202020204" pitchFamily="34" charset="0"/>
              </a:rPr>
              <a:t> </a:t>
            </a:r>
            <a:endParaRPr lang="en-FR" sz="700" dirty="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F75536A-8055-7054-0F9C-1B9BEDA97A2B}"/>
              </a:ext>
            </a:extLst>
          </p:cNvPr>
          <p:cNvPicPr>
            <a:picLocks noChangeAspect="1"/>
          </p:cNvPicPr>
          <p:nvPr/>
        </p:nvPicPr>
        <p:blipFill>
          <a:blip r:embed="rId2"/>
          <a:stretch>
            <a:fillRect/>
          </a:stretch>
        </p:blipFill>
        <p:spPr>
          <a:xfrm>
            <a:off x="3787900" y="1377428"/>
            <a:ext cx="5912491" cy="4085682"/>
          </a:xfrm>
          <a:prstGeom prst="rect">
            <a:avLst/>
          </a:prstGeom>
          <a:ln>
            <a:noFill/>
          </a:ln>
          <a:effectLst>
            <a:outerShdw blurRad="292100" dist="139700" dir="2700000" algn="tl" rotWithShape="0">
              <a:srgbClr val="333333">
                <a:alpha val="65000"/>
              </a:srgbClr>
            </a:outerShdw>
          </a:effectLst>
        </p:spPr>
      </p:pic>
      <p:sp>
        <p:nvSpPr>
          <p:cNvPr id="1460" name="Rectangle 1459">
            <a:extLst>
              <a:ext uri="{FF2B5EF4-FFF2-40B4-BE49-F238E27FC236}">
                <a16:creationId xmlns:a16="http://schemas.microsoft.com/office/drawing/2014/main" id="{6285F04A-269F-453E-D47B-4A0F29377DE7}"/>
              </a:ext>
            </a:extLst>
          </p:cNvPr>
          <p:cNvSpPr/>
          <p:nvPr/>
        </p:nvSpPr>
        <p:spPr>
          <a:xfrm>
            <a:off x="289654" y="323808"/>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a:extLst>
              <a:ext uri="{FF2B5EF4-FFF2-40B4-BE49-F238E27FC236}">
                <a16:creationId xmlns:a16="http://schemas.microsoft.com/office/drawing/2014/main" id="{2CBD2C24-9338-B008-6D5B-13891327F393}"/>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47420" y="2463794"/>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867619"/>
            <a:ext cx="1712915"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Tab 2 Programme portfolio</a:t>
            </a:r>
            <a:endParaRPr lang="en-FR" sz="1000" kern="10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5"/>
          <a:stretch>
            <a:fillRect/>
          </a:stretch>
        </p:blipFill>
        <p:spPr>
          <a:xfrm>
            <a:off x="683622" y="3689572"/>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Tab 5 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dirty="0">
                <a:latin typeface="Helvetica" pitchFamily="2" charset="0"/>
                <a:ea typeface="Aptos" panose="020B0004020202020204" pitchFamily="34" charset="0"/>
                <a:cs typeface="Times New Roman" panose="02020603050405020304" pitchFamily="18" charset="0"/>
              </a:rPr>
              <a:t>Tab 3 Policy Matrix</a:t>
            </a:r>
            <a:endParaRPr lang="en-FR" sz="1000" kern="100" dirty="0">
              <a:effectLst/>
              <a:latin typeface="Helvetica" pitchFamily="2" charset="0"/>
              <a:ea typeface="Aptos" panose="020B0004020202020204" pitchFamily="34" charset="0"/>
              <a:cs typeface="Times New Roman" panose="02020603050405020304" pitchFamily="18" charset="0"/>
            </a:endParaRPr>
          </a:p>
        </p:txBody>
      </p:sp>
      <p:pic>
        <p:nvPicPr>
          <p:cNvPr id="1431" name="Picture 1430">
            <a:extLst>
              <a:ext uri="{FF2B5EF4-FFF2-40B4-BE49-F238E27FC236}">
                <a16:creationId xmlns:a16="http://schemas.microsoft.com/office/drawing/2014/main" id="{206D13B5-6C7B-3AA2-ED45-06D0FA17EA8F}"/>
              </a:ext>
            </a:extLst>
          </p:cNvPr>
          <p:cNvPicPr>
            <a:picLocks noChangeAspect="1"/>
          </p:cNvPicPr>
          <p:nvPr/>
        </p:nvPicPr>
        <p:blipFill>
          <a:blip r:embed="rId7"/>
          <a:stretch>
            <a:fillRect/>
          </a:stretch>
        </p:blipFill>
        <p:spPr>
          <a:xfrm>
            <a:off x="671448" y="1482733"/>
            <a:ext cx="1550960" cy="882443"/>
          </a:xfrm>
          <a:prstGeom prst="rect">
            <a:avLst/>
          </a:prstGeom>
          <a:effectLst>
            <a:outerShdw blurRad="50800" dist="38100" dir="2700000" algn="tl" rotWithShape="0">
              <a:prstClr val="black">
                <a:alpha val="40000"/>
              </a:prstClr>
            </a:outerShdw>
          </a:effectLst>
        </p:spPr>
      </p:pic>
      <p:sp>
        <p:nvSpPr>
          <p:cNvPr id="1432" name="TextBox 1431">
            <a:extLst>
              <a:ext uri="{FF2B5EF4-FFF2-40B4-BE49-F238E27FC236}">
                <a16:creationId xmlns:a16="http://schemas.microsoft.com/office/drawing/2014/main" id="{A6F5F0C0-07CD-44E3-6EB5-938F0E9E3CDA}"/>
              </a:ext>
            </a:extLst>
          </p:cNvPr>
          <p:cNvSpPr txBox="1"/>
          <p:nvPr/>
        </p:nvSpPr>
        <p:spPr>
          <a:xfrm>
            <a:off x="1748184" y="1904647"/>
            <a:ext cx="905314"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Uganda</a:t>
            </a:r>
            <a:endParaRPr lang="en-FR" sz="1000" kern="10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2789053" cy="95232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a:stCxn id="1432" idx="3"/>
          </p:cNvCxnSpPr>
          <p:nvPr/>
        </p:nvCxnSpPr>
        <p:spPr>
          <a:xfrm>
            <a:off x="2653498" y="1984092"/>
            <a:ext cx="3841895" cy="17821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0" name="Straight Arrow Connector 1439">
            <a:extLst>
              <a:ext uri="{FF2B5EF4-FFF2-40B4-BE49-F238E27FC236}">
                <a16:creationId xmlns:a16="http://schemas.microsoft.com/office/drawing/2014/main" id="{88458F22-DDC4-035B-B146-2B94BCA1D1D1}"/>
              </a:ext>
            </a:extLst>
          </p:cNvPr>
          <p:cNvCxnSpPr>
            <a:cxnSpLocks/>
            <a:stCxn id="1411" idx="3"/>
          </p:cNvCxnSpPr>
          <p:nvPr/>
        </p:nvCxnSpPr>
        <p:spPr>
          <a:xfrm>
            <a:off x="2721139" y="2947064"/>
            <a:ext cx="3332820" cy="11433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flipV="1">
            <a:off x="2735512" y="4054525"/>
            <a:ext cx="1355830" cy="2213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a:stCxn id="1429" idx="3"/>
          </p:cNvCxnSpPr>
          <p:nvPr/>
        </p:nvCxnSpPr>
        <p:spPr>
          <a:xfrm flipV="1">
            <a:off x="2865251" y="5120855"/>
            <a:ext cx="2820846" cy="58906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3905782" y="200972"/>
            <a:ext cx="2910990" cy="523220"/>
          </a:xfrm>
          <a:prstGeom prst="rect">
            <a:avLst/>
          </a:prstGeom>
          <a:noFill/>
        </p:spPr>
        <p:txBody>
          <a:bodyPr wrap="none" rtlCol="0">
            <a:spAutoFit/>
          </a:bodyPr>
          <a:lstStyle/>
          <a:p>
            <a:r>
              <a:rPr lang="en-US" sz="2800">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a:solidFill>
                  <a:schemeClr val="bg1"/>
                </a:solidFill>
              </a:rPr>
              <a:t>Please turn to </a:t>
            </a:r>
            <a:r>
              <a:rPr lang="en-US" sz="2800">
                <a:solidFill>
                  <a:schemeClr val="bg1"/>
                </a:solidFill>
                <a:highlight>
                  <a:srgbClr val="012F53"/>
                </a:highlight>
              </a:rPr>
              <a:t>presentation</a:t>
            </a:r>
            <a:r>
              <a:rPr lang="en-US" sz="280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a:solidFill>
                  <a:schemeClr val="tx1">
                    <a:lumMod val="50000"/>
                    <a:lumOff val="50000"/>
                  </a:schemeClr>
                </a:solidFill>
              </a:rPr>
              <a:t>Click in the presentation icon</a:t>
            </a:r>
          </a:p>
          <a:p>
            <a:r>
              <a:rPr lang="en-US" sz="2000">
                <a:solidFill>
                  <a:schemeClr val="tx1">
                    <a:lumMod val="50000"/>
                    <a:lumOff val="50000"/>
                  </a:schemeClr>
                </a:solidFill>
              </a:rPr>
              <a:t>so the elements appear progressively</a:t>
            </a:r>
          </a:p>
        </p:txBody>
      </p:sp>
      <p:pic>
        <p:nvPicPr>
          <p:cNvPr id="13" name="Picture 12">
            <a:extLst>
              <a:ext uri="{FF2B5EF4-FFF2-40B4-BE49-F238E27FC236}">
                <a16:creationId xmlns:a16="http://schemas.microsoft.com/office/drawing/2014/main" id="{D9EF6902-2009-FF0D-0AC4-C0152B5E46DD}"/>
              </a:ext>
            </a:extLst>
          </p:cNvPr>
          <p:cNvPicPr>
            <a:picLocks noChangeAspect="1"/>
          </p:cNvPicPr>
          <p:nvPr/>
        </p:nvPicPr>
        <p:blipFill>
          <a:blip r:embed="rId5"/>
          <a:stretch>
            <a:fillRect/>
          </a:stretch>
        </p:blipFill>
        <p:spPr>
          <a:xfrm>
            <a:off x="562142" y="1423002"/>
            <a:ext cx="2796781" cy="1932647"/>
          </a:xfrm>
          <a:prstGeom prst="rect">
            <a:avLst/>
          </a:prstGeom>
          <a:ln>
            <a:noFill/>
          </a:ln>
          <a:effectLst>
            <a:outerShdw blurRad="292100" dist="139700" dir="2700000" algn="tl" rotWithShape="0">
              <a:srgbClr val="333333">
                <a:alpha val="65000"/>
              </a:srgbClr>
            </a:outerShdw>
          </a:effectLst>
        </p:spPr>
      </p:pic>
      <p:sp>
        <p:nvSpPr>
          <p:cNvPr id="31" name="TextBox 30">
            <a:extLst>
              <a:ext uri="{FF2B5EF4-FFF2-40B4-BE49-F238E27FC236}">
                <a16:creationId xmlns:a16="http://schemas.microsoft.com/office/drawing/2014/main" id="{2AFD1C03-5813-AF1F-C361-15A3B4DE962B}"/>
              </a:ext>
            </a:extLst>
          </p:cNvPr>
          <p:cNvSpPr txBox="1"/>
          <p:nvPr/>
        </p:nvSpPr>
        <p:spPr>
          <a:xfrm>
            <a:off x="4854202" y="4090177"/>
            <a:ext cx="3495173" cy="738664"/>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a:t>
            </a:r>
            <a:r>
              <a:rPr lang="en-US" sz="1050" b="1" kern="100">
                <a:latin typeface="Helvetica" pitchFamily="2" charset="0"/>
                <a:cs typeface="Times New Roman" panose="02020603050405020304" pitchFamily="18" charset="0"/>
              </a:rPr>
              <a:t> </a:t>
            </a:r>
            <a:r>
              <a:rPr lang="en-US" sz="1050" kern="100">
                <a:latin typeface="Helvetica" pitchFamily="2" charset="0"/>
                <a:cs typeface="Times New Roman" panose="02020603050405020304" pitchFamily="18" charset="0"/>
              </a:rPr>
              <a:t>all groups of </a:t>
            </a:r>
            <a:r>
              <a:rPr lang="en-US" sz="1050" b="1" kern="100">
                <a:latin typeface="Helvetica" pitchFamily="2" charset="0"/>
                <a:cs typeface="Times New Roman" panose="02020603050405020304" pitchFamily="18" charset="0"/>
              </a:rPr>
              <a:t>actions</a:t>
            </a:r>
            <a:r>
              <a:rPr lang="en-US" sz="1050" kern="100">
                <a:latin typeface="Helvetica" pitchFamily="2" charset="0"/>
                <a:cs typeface="Times New Roman" panose="02020603050405020304" pitchFamily="18" charset="0"/>
              </a:rPr>
              <a:t>/</a:t>
            </a:r>
            <a:r>
              <a:rPr lang="en-US" sz="1050" b="1" kern="100">
                <a:latin typeface="Helvetica" pitchFamily="2" charset="0"/>
                <a:cs typeface="Times New Roman" panose="02020603050405020304" pitchFamily="18" charset="0"/>
              </a:rPr>
              <a:t>interventions</a:t>
            </a:r>
            <a:r>
              <a:rPr lang="en-US" sz="1050" kern="100">
                <a:latin typeface="Helvetica" pitchFamily="2" charset="0"/>
                <a:cs typeface="Times New Roman" panose="02020603050405020304" pitchFamily="18" charset="0"/>
              </a:rPr>
              <a:t> considered in the Uganda MACP 2024-2027 that aim at supporting and contribute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where the Uganda MACP 2024-2027 </a:t>
            </a:r>
            <a:r>
              <a:rPr lang="en-US" sz="1050" b="1" kern="100">
                <a:latin typeface="Helvetica" pitchFamily="2" charset="0"/>
                <a:cs typeface="Times New Roman" panose="02020603050405020304" pitchFamily="18" charset="0"/>
              </a:rPr>
              <a:t>mid-term outcome indicators </a:t>
            </a:r>
            <a:r>
              <a:rPr lang="en-US" sz="1050" kern="10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relevant </a:t>
            </a:r>
            <a:r>
              <a:rPr lang="en-US" sz="1050" b="1" kern="100">
                <a:latin typeface="Helvetica" pitchFamily="2" charset="0"/>
                <a:cs typeface="Times New Roman" panose="02020603050405020304" pitchFamily="18" charset="0"/>
              </a:rPr>
              <a:t>policy matrix </a:t>
            </a:r>
            <a:r>
              <a:rPr lang="en-US" sz="1050" kern="10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74647" y="3420838"/>
            <a:ext cx="3548407" cy="577081"/>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 all PROSPECTS </a:t>
            </a:r>
            <a:r>
              <a:rPr lang="en-US" sz="1050" b="1" kern="100" dirty="0">
                <a:latin typeface="Helvetica" pitchFamily="2" charset="0"/>
                <a:cs typeface="Times New Roman" panose="02020603050405020304" pitchFamily="18" charset="0"/>
              </a:rPr>
              <a:t>short-term outcomes</a:t>
            </a:r>
            <a:r>
              <a:rPr lang="en-US" sz="1050" kern="100" dirty="0">
                <a:latin typeface="Helvetica" pitchFamily="2" charset="0"/>
                <a:cs typeface="Times New Roman" panose="02020603050405020304" pitchFamily="18" charset="0"/>
              </a:rPr>
              <a:t> (X.X) </a:t>
            </a:r>
            <a:r>
              <a:rPr lang="en-US" sz="1050" b="1" kern="100" dirty="0">
                <a:latin typeface="Helvetica" pitchFamily="2" charset="0"/>
                <a:cs typeface="Times New Roman" panose="02020603050405020304" pitchFamily="18" charset="0"/>
              </a:rPr>
              <a:t>, and mid-term outcomes </a:t>
            </a:r>
            <a:r>
              <a:rPr lang="en-US" sz="1050" kern="100" dirty="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354400" y="1370752"/>
            <a:ext cx="4628639" cy="523220"/>
          </a:xfrm>
          <a:prstGeom prst="rect">
            <a:avLst/>
          </a:prstGeom>
          <a:noFill/>
        </p:spPr>
        <p:txBody>
          <a:bodyPr wrap="none" rtlCol="0">
            <a:spAutoFit/>
          </a:bodyPr>
          <a:lstStyle/>
          <a:p>
            <a:r>
              <a:rPr lang="en-US" sz="2800">
                <a:solidFill>
                  <a:schemeClr val="tx1">
                    <a:lumMod val="50000"/>
                    <a:lumOff val="50000"/>
                  </a:schemeClr>
                </a:solidFill>
              </a:rPr>
              <a:t>You will find the framework...</a:t>
            </a:r>
          </a:p>
        </p:txBody>
      </p:sp>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879414" y="1780764"/>
            <a:ext cx="1139314" cy="17598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7" name="TextBox 46">
            <a:extLst>
              <a:ext uri="{FF2B5EF4-FFF2-40B4-BE49-F238E27FC236}">
                <a16:creationId xmlns:a16="http://schemas.microsoft.com/office/drawing/2014/main" id="{88D624BC-03CA-FC3D-E474-8A3FE01CB057}"/>
              </a:ext>
            </a:extLst>
          </p:cNvPr>
          <p:cNvSpPr txBox="1"/>
          <p:nvPr/>
        </p:nvSpPr>
        <p:spPr>
          <a:xfrm>
            <a:off x="4066930" y="1888960"/>
            <a:ext cx="3548407" cy="523220"/>
          </a:xfrm>
          <a:prstGeom prst="rect">
            <a:avLst/>
          </a:prstGeom>
          <a:noFill/>
        </p:spPr>
        <p:txBody>
          <a:bodyPr wrap="none" rtlCol="0">
            <a:spAutoFit/>
          </a:bodyPr>
          <a:lstStyle/>
          <a:p>
            <a:r>
              <a:rPr lang="en-US" sz="280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74647" y="2859262"/>
            <a:ext cx="3548407"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outcomes and inter-mediate impact </a:t>
            </a:r>
            <a:r>
              <a:rPr lang="en-US" sz="1050" kern="100">
                <a:latin typeface="Helvetica" pitchFamily="2" charset="0"/>
                <a:cs typeface="Times New Roman" panose="02020603050405020304" pitchFamily="18" charset="0"/>
              </a:rPr>
              <a:t>as per the Global Theory of Change  </a:t>
            </a:r>
          </a:p>
        </p:txBody>
      </p:sp>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3BD50-2A8D-A331-E441-FF185C750324}"/>
            </a:ext>
          </a:extLst>
        </p:cNvPr>
        <p:cNvGrpSpPr/>
        <p:nvPr/>
      </p:nvGrpSpPr>
      <p:grpSpPr>
        <a:xfrm>
          <a:off x="0" y="0"/>
          <a:ext cx="0" cy="0"/>
          <a:chOff x="0" y="0"/>
          <a:chExt cx="0" cy="0"/>
        </a:xfrm>
      </p:grpSpPr>
      <p:cxnSp>
        <p:nvCxnSpPr>
          <p:cNvPr id="68" name="Elbow Connector 70">
            <a:extLst>
              <a:ext uri="{FF2B5EF4-FFF2-40B4-BE49-F238E27FC236}">
                <a16:creationId xmlns:a16="http://schemas.microsoft.com/office/drawing/2014/main" id="{3FB9C806-2797-0331-83FE-69826C673951}"/>
              </a:ext>
            </a:extLst>
          </p:cNvPr>
          <p:cNvCxnSpPr>
            <a:cxnSpLocks/>
            <a:stCxn id="57" idx="0"/>
            <a:endCxn id="63" idx="2"/>
          </p:cNvCxnSpPr>
          <p:nvPr/>
        </p:nvCxnSpPr>
        <p:spPr>
          <a:xfrm rot="16200000" flipV="1">
            <a:off x="5524806" y="4835646"/>
            <a:ext cx="176242" cy="38998"/>
          </a:xfrm>
          <a:prstGeom prst="bentConnector3">
            <a:avLst>
              <a:gd name="adj1" fmla="val -49083"/>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5" name="Freeform 204">
            <a:extLst>
              <a:ext uri="{FF2B5EF4-FFF2-40B4-BE49-F238E27FC236}">
                <a16:creationId xmlns:a16="http://schemas.microsoft.com/office/drawing/2014/main" id="{07267DC7-3B7A-9EF6-6555-54A1CC6E7094}"/>
              </a:ext>
            </a:extLst>
          </p:cNvPr>
          <p:cNvSpPr/>
          <p:nvPr/>
        </p:nvSpPr>
        <p:spPr>
          <a:xfrm>
            <a:off x="2719637" y="2247020"/>
            <a:ext cx="5419667" cy="814372"/>
          </a:xfrm>
          <a:custGeom>
            <a:avLst/>
            <a:gdLst>
              <a:gd name="connsiteX0" fmla="*/ 5514321 w 5514321"/>
              <a:gd name="connsiteY0" fmla="*/ 1106846 h 1106846"/>
              <a:gd name="connsiteX1" fmla="*/ 4222993 w 5514321"/>
              <a:gd name="connsiteY1" fmla="*/ 646156 h 1106846"/>
              <a:gd name="connsiteX2" fmla="*/ 2715280 w 5514321"/>
              <a:gd name="connsiteY2" fmla="*/ 80764 h 1106846"/>
              <a:gd name="connsiteX3" fmla="*/ 1200587 w 5514321"/>
              <a:gd name="connsiteY3" fmla="*/ 10962 h 1106846"/>
              <a:gd name="connsiteX4" fmla="*/ 390889 w 5514321"/>
              <a:gd name="connsiteY4" fmla="*/ 150565 h 1106846"/>
              <a:gd name="connsiteX5" fmla="*/ 0 w 5514321"/>
              <a:gd name="connsiteY5" fmla="*/ 136605 h 1106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4321" h="1106846">
                <a:moveTo>
                  <a:pt x="5514321" y="1106846"/>
                </a:moveTo>
                <a:lnTo>
                  <a:pt x="4222993" y="646156"/>
                </a:lnTo>
                <a:cubicBezTo>
                  <a:pt x="3756486" y="475142"/>
                  <a:pt x="3219014" y="186630"/>
                  <a:pt x="2715280" y="80764"/>
                </a:cubicBezTo>
                <a:cubicBezTo>
                  <a:pt x="2211546" y="-25102"/>
                  <a:pt x="1587985" y="-671"/>
                  <a:pt x="1200587" y="10962"/>
                </a:cubicBezTo>
                <a:cubicBezTo>
                  <a:pt x="813189" y="22595"/>
                  <a:pt x="590987" y="129625"/>
                  <a:pt x="390889" y="150565"/>
                </a:cubicBezTo>
                <a:cubicBezTo>
                  <a:pt x="190791" y="171505"/>
                  <a:pt x="95395" y="154055"/>
                  <a:pt x="0" y="136605"/>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Helvetica" panose="020B0604020202020204" pitchFamily="34" charset="0"/>
              <a:cs typeface="Helvetica" panose="020B0604020202020204" pitchFamily="34" charset="0"/>
            </a:endParaRPr>
          </a:p>
        </p:txBody>
      </p:sp>
      <p:cxnSp>
        <p:nvCxnSpPr>
          <p:cNvPr id="122" name="Elbow Connector 70">
            <a:extLst>
              <a:ext uri="{FF2B5EF4-FFF2-40B4-BE49-F238E27FC236}">
                <a16:creationId xmlns:a16="http://schemas.microsoft.com/office/drawing/2014/main" id="{773AFD5D-B59C-C23C-8A81-9F03EF5C7A88}"/>
              </a:ext>
            </a:extLst>
          </p:cNvPr>
          <p:cNvCxnSpPr>
            <a:cxnSpLocks/>
            <a:stCxn id="65" idx="3"/>
            <a:endCxn id="110" idx="1"/>
          </p:cNvCxnSpPr>
          <p:nvPr/>
        </p:nvCxnSpPr>
        <p:spPr>
          <a:xfrm flipV="1">
            <a:off x="6592718" y="6300733"/>
            <a:ext cx="1307080" cy="35675"/>
          </a:xfrm>
          <a:prstGeom prst="bentConnector3">
            <a:avLst>
              <a:gd name="adj1" fmla="val -185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143" name="Elbow Connector 70">
            <a:extLst>
              <a:ext uri="{FF2B5EF4-FFF2-40B4-BE49-F238E27FC236}">
                <a16:creationId xmlns:a16="http://schemas.microsoft.com/office/drawing/2014/main" id="{4D3C9188-AD47-8E61-19BD-A5F0F34061A5}"/>
              </a:ext>
            </a:extLst>
          </p:cNvPr>
          <p:cNvCxnSpPr>
            <a:cxnSpLocks/>
            <a:stCxn id="191" idx="0"/>
          </p:cNvCxnSpPr>
          <p:nvPr/>
        </p:nvCxnSpPr>
        <p:spPr>
          <a:xfrm rot="16200000" flipV="1">
            <a:off x="1835340" y="4894425"/>
            <a:ext cx="788788" cy="14346"/>
          </a:xfrm>
          <a:prstGeom prst="bentConnector3">
            <a:avLst>
              <a:gd name="adj1" fmla="val -18234"/>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1" name="Elbow Connector 70">
            <a:extLst>
              <a:ext uri="{FF2B5EF4-FFF2-40B4-BE49-F238E27FC236}">
                <a16:creationId xmlns:a16="http://schemas.microsoft.com/office/drawing/2014/main" id="{0D3239D4-9E44-2154-2028-15E0F486DC69}"/>
              </a:ext>
            </a:extLst>
          </p:cNvPr>
          <p:cNvCxnSpPr>
            <a:cxnSpLocks/>
          </p:cNvCxnSpPr>
          <p:nvPr/>
        </p:nvCxnSpPr>
        <p:spPr>
          <a:xfrm rot="5400000" flipH="1" flipV="1">
            <a:off x="-19090" y="3196001"/>
            <a:ext cx="1045568" cy="291509"/>
          </a:xfrm>
          <a:prstGeom prst="bentConnector3">
            <a:avLst>
              <a:gd name="adj1" fmla="val 47988"/>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7" name="Elbow Connector 70">
            <a:extLst>
              <a:ext uri="{FF2B5EF4-FFF2-40B4-BE49-F238E27FC236}">
                <a16:creationId xmlns:a16="http://schemas.microsoft.com/office/drawing/2014/main" id="{8420B08E-9C5A-E07F-BE9A-5FC8EE3E9E92}"/>
              </a:ext>
            </a:extLst>
          </p:cNvPr>
          <p:cNvCxnSpPr>
            <a:cxnSpLocks/>
            <a:stCxn id="159" idx="0"/>
          </p:cNvCxnSpPr>
          <p:nvPr/>
        </p:nvCxnSpPr>
        <p:spPr>
          <a:xfrm rot="16200000" flipV="1">
            <a:off x="310073" y="3164472"/>
            <a:ext cx="1041082" cy="359051"/>
          </a:xfrm>
          <a:prstGeom prst="bentConnector3">
            <a:avLst>
              <a:gd name="adj1" fmla="val 48536"/>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 name="Rectangle 3">
            <a:extLst>
              <a:ext uri="{FF2B5EF4-FFF2-40B4-BE49-F238E27FC236}">
                <a16:creationId xmlns:a16="http://schemas.microsoft.com/office/drawing/2014/main" id="{845E9CF0-AD98-06F9-05F2-9567FE0A6FEB}"/>
              </a:ext>
            </a:extLst>
          </p:cNvPr>
          <p:cNvSpPr/>
          <p:nvPr/>
        </p:nvSpPr>
        <p:spPr>
          <a:xfrm>
            <a:off x="3389333" y="278662"/>
            <a:ext cx="802887" cy="496209"/>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a:solidFill>
                  <a:schemeClr val="bg1">
                    <a:lumMod val="50000"/>
                  </a:schemeClr>
                </a:solidFill>
                <a:latin typeface="Helvetica" panose="020B0604020202020204" pitchFamily="34" charset="0"/>
                <a:cs typeface="Helvetica" panose="020B0604020202020204" pitchFamily="34" charset="0"/>
              </a:rPr>
              <a:t>RESILIENCE</a:t>
            </a:r>
          </a:p>
        </p:txBody>
      </p:sp>
      <p:sp>
        <p:nvSpPr>
          <p:cNvPr id="7" name="Rectangle 6">
            <a:extLst>
              <a:ext uri="{FF2B5EF4-FFF2-40B4-BE49-F238E27FC236}">
                <a16:creationId xmlns:a16="http://schemas.microsoft.com/office/drawing/2014/main" id="{590A339B-5E1C-0603-EB2D-824E93E18261}"/>
              </a:ext>
            </a:extLst>
          </p:cNvPr>
          <p:cNvSpPr/>
          <p:nvPr/>
        </p:nvSpPr>
        <p:spPr>
          <a:xfrm>
            <a:off x="1999173" y="686425"/>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a:solidFill>
                  <a:schemeClr val="bg1">
                    <a:lumMod val="50000"/>
                  </a:schemeClr>
                </a:solidFill>
                <a:latin typeface="Helvetica" panose="020B0604020202020204" pitchFamily="34" charset="0"/>
                <a:cs typeface="Helvetica" panose="020B0604020202020204" pitchFamily="34" charset="0"/>
              </a:rPr>
              <a:t>INCLUSION</a:t>
            </a:r>
          </a:p>
        </p:txBody>
      </p:sp>
      <p:sp>
        <p:nvSpPr>
          <p:cNvPr id="8" name="Rectangle 7">
            <a:extLst>
              <a:ext uri="{FF2B5EF4-FFF2-40B4-BE49-F238E27FC236}">
                <a16:creationId xmlns:a16="http://schemas.microsoft.com/office/drawing/2014/main" id="{0514570E-FFE6-4444-AFAB-D586F7309994}"/>
              </a:ext>
            </a:extLst>
          </p:cNvPr>
          <p:cNvSpPr/>
          <p:nvPr/>
        </p:nvSpPr>
        <p:spPr>
          <a:xfrm>
            <a:off x="4466402" y="686424"/>
            <a:ext cx="1515847" cy="660659"/>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a:solidFill>
                  <a:schemeClr val="bg1">
                    <a:lumMod val="50000"/>
                  </a:schemeClr>
                </a:solidFill>
                <a:latin typeface="Helvetica" panose="020B0604020202020204" pitchFamily="34" charset="0"/>
                <a:cs typeface="Helvetica" panose="020B0604020202020204" pitchFamily="34" charset="0"/>
              </a:rPr>
              <a:t>SELF-RELIANCE</a:t>
            </a:r>
          </a:p>
        </p:txBody>
      </p:sp>
      <p:sp>
        <p:nvSpPr>
          <p:cNvPr id="16" name="Rectangle 15">
            <a:extLst>
              <a:ext uri="{FF2B5EF4-FFF2-40B4-BE49-F238E27FC236}">
                <a16:creationId xmlns:a16="http://schemas.microsoft.com/office/drawing/2014/main" id="{0006C6A7-3FD8-D6B3-DA24-900AE3F3D7E7}"/>
              </a:ext>
            </a:extLst>
          </p:cNvPr>
          <p:cNvSpPr/>
          <p:nvPr/>
        </p:nvSpPr>
        <p:spPr>
          <a:xfrm>
            <a:off x="4545853" y="4325390"/>
            <a:ext cx="253956" cy="298696"/>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17" name="Rectangle 16">
            <a:extLst>
              <a:ext uri="{FF2B5EF4-FFF2-40B4-BE49-F238E27FC236}">
                <a16:creationId xmlns:a16="http://schemas.microsoft.com/office/drawing/2014/main" id="{85D0E137-3978-B056-169F-2816F357DEE6}"/>
              </a:ext>
            </a:extLst>
          </p:cNvPr>
          <p:cNvSpPr/>
          <p:nvPr/>
        </p:nvSpPr>
        <p:spPr>
          <a:xfrm>
            <a:off x="3119008" y="15292"/>
            <a:ext cx="3926769"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spAutoFit/>
          </a:bodyPr>
          <a:lstStyle/>
          <a:p>
            <a:pPr algn="ctr"/>
            <a:r>
              <a:rPr lang="en-US" sz="900" b="1">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a:latin typeface="Helvetica" panose="020B0604020202020204" pitchFamily="34" charset="0"/>
              <a:ea typeface="Verdana" panose="020B0604030504040204" pitchFamily="34" charset="0"/>
              <a:cs typeface="Helvetica" panose="020B0604020202020204" pitchFamily="34" charset="0"/>
            </a:endParaRPr>
          </a:p>
        </p:txBody>
      </p:sp>
      <p:sp>
        <p:nvSpPr>
          <p:cNvPr id="20" name="docshape32">
            <a:extLst>
              <a:ext uri="{FF2B5EF4-FFF2-40B4-BE49-F238E27FC236}">
                <a16:creationId xmlns:a16="http://schemas.microsoft.com/office/drawing/2014/main" id="{A3F2601C-E767-DB76-6731-5106AEA006E5}"/>
              </a:ext>
            </a:extLst>
          </p:cNvPr>
          <p:cNvSpPr txBox="1">
            <a:spLocks/>
          </p:cNvSpPr>
          <p:nvPr/>
        </p:nvSpPr>
        <p:spPr bwMode="auto">
          <a:xfrm>
            <a:off x="3237763" y="3276489"/>
            <a:ext cx="1123801" cy="351761"/>
          </a:xfrm>
          <a:prstGeom prst="rect">
            <a:avLst/>
          </a:prstGeom>
          <a:solidFill>
            <a:srgbClr val="15A6EA"/>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1">
                <a:latin typeface="Helvetica" panose="020B0604020202020204" pitchFamily="34" charset="0"/>
                <a:cs typeface="Helvetica" panose="020B0604020202020204" pitchFamily="34" charset="0"/>
              </a:rPr>
              <a:t>Pillar 1. Increased </a:t>
            </a:r>
            <a:r>
              <a:rPr lang="en-US" sz="571" b="0">
                <a:latin typeface="Helvetica" panose="020B0604020202020204" pitchFamily="34" charset="0"/>
                <a:cs typeface="Helvetica" panose="020B0604020202020204" pitchFamily="34" charset="0"/>
              </a:rPr>
              <a:t>access of FDPs and HCs to </a:t>
            </a:r>
            <a:r>
              <a:rPr lang="en-US" sz="571">
                <a:latin typeface="Helvetica" panose="020B0604020202020204" pitchFamily="34" charset="0"/>
                <a:cs typeface="Helvetica" panose="020B0604020202020204" pitchFamily="34" charset="0"/>
              </a:rPr>
              <a:t>quality</a:t>
            </a:r>
            <a:r>
              <a:rPr lang="en-US" sz="571" b="0">
                <a:latin typeface="Helvetica" panose="020B0604020202020204" pitchFamily="34" charset="0"/>
                <a:cs typeface="Helvetica" panose="020B0604020202020204" pitchFamily="34" charset="0"/>
              </a:rPr>
              <a:t> </a:t>
            </a:r>
            <a:r>
              <a:rPr lang="en-US" sz="571">
                <a:latin typeface="Helvetica" panose="020B0604020202020204" pitchFamily="34" charset="0"/>
                <a:cs typeface="Helvetica" panose="020B0604020202020204" pitchFamily="34" charset="0"/>
              </a:rPr>
              <a:t>education</a:t>
            </a:r>
            <a:r>
              <a:rPr lang="en-US" sz="571" b="0">
                <a:latin typeface="Helvetica" panose="020B0604020202020204" pitchFamily="34" charset="0"/>
                <a:cs typeface="Helvetica" panose="020B0604020202020204" pitchFamily="34" charset="0"/>
              </a:rPr>
              <a:t>, skills and learning opportunities</a:t>
            </a:r>
          </a:p>
        </p:txBody>
      </p:sp>
      <p:sp>
        <p:nvSpPr>
          <p:cNvPr id="21" name="docshape33">
            <a:extLst>
              <a:ext uri="{FF2B5EF4-FFF2-40B4-BE49-F238E27FC236}">
                <a16:creationId xmlns:a16="http://schemas.microsoft.com/office/drawing/2014/main" id="{849C6494-A446-F7DD-0898-6F8D99131445}"/>
              </a:ext>
            </a:extLst>
          </p:cNvPr>
          <p:cNvSpPr txBox="1">
            <a:spLocks/>
          </p:cNvSpPr>
          <p:nvPr/>
        </p:nvSpPr>
        <p:spPr bwMode="auto">
          <a:xfrm>
            <a:off x="4968217" y="3006759"/>
            <a:ext cx="1537220" cy="263821"/>
          </a:xfrm>
          <a:prstGeom prst="rect">
            <a:avLst/>
          </a:prstGeom>
          <a:solidFill>
            <a:srgbClr val="FF9300"/>
          </a:solidFill>
          <a:ln>
            <a:noFill/>
          </a:ln>
        </p:spPr>
        <p:txBody>
          <a:bodyPr rot="0" vert="horz" wrap="square" lIns="0" tIns="0" rIns="0" bIns="0" anchor="t" anchorCtr="0" upright="1">
            <a:spAutoFit/>
          </a:bodyPr>
          <a:lstStyle/>
          <a:p>
            <a:pPr algn="ctr">
              <a:spcAft>
                <a:spcPts val="1225"/>
              </a:spcAft>
            </a:pPr>
            <a:r>
              <a:rPr lang="en-US" sz="571" b="1">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23" name="docshape18">
            <a:extLst>
              <a:ext uri="{FF2B5EF4-FFF2-40B4-BE49-F238E27FC236}">
                <a16:creationId xmlns:a16="http://schemas.microsoft.com/office/drawing/2014/main" id="{D1CA5BA2-49DA-D961-C3F9-CF36761536A5}"/>
              </a:ext>
            </a:extLst>
          </p:cNvPr>
          <p:cNvSpPr txBox="1">
            <a:spLocks/>
          </p:cNvSpPr>
          <p:nvPr/>
        </p:nvSpPr>
        <p:spPr bwMode="auto">
          <a:xfrm>
            <a:off x="3485945" y="2715223"/>
            <a:ext cx="637740" cy="263821"/>
          </a:xfrm>
          <a:prstGeom prst="rect">
            <a:avLst/>
          </a:prstGeom>
          <a:solidFill>
            <a:srgbClr val="009EDC"/>
          </a:solidFill>
          <a:ln>
            <a:noFill/>
          </a:ln>
        </p:spPr>
        <p:txBody>
          <a:bodyPr rot="0" vert="horz" wrap="square" lIns="0" tIns="0" rIns="0" bIns="0" anchor="t" anchorCtr="0" upright="1">
            <a:spAutoFit/>
          </a:bodyPr>
          <a:lstStyle/>
          <a:p>
            <a:pPr algn="ctr">
              <a:spcBef>
                <a:spcPts val="20"/>
              </a:spcBef>
            </a:pPr>
            <a:r>
              <a:rPr lang="en-US" sz="571" spc="-20">
                <a:solidFill>
                  <a:schemeClr val="bg1"/>
                </a:solidFill>
                <a:latin typeface="Helvetica" panose="020B0604020202020204" pitchFamily="34" charset="0"/>
                <a:ea typeface="Verdana" panose="020B0604030504040204" pitchFamily="34" charset="0"/>
                <a:cs typeface="Helvetica" panose="020B0604020202020204" pitchFamily="34" charset="0"/>
              </a:rPr>
              <a:t>1.2 </a:t>
            </a:r>
            <a:r>
              <a:rPr lang="en-US" sz="571">
                <a:solidFill>
                  <a:schemeClr val="bg1"/>
                </a:solidFill>
                <a:latin typeface="Helvetica" panose="020B0604020202020204" pitchFamily="34" charset="0"/>
                <a:ea typeface="Verdana" panose="020B0604030504040204" pitchFamily="34" charset="0"/>
                <a:cs typeface="Helvetica" panose="020B0604020202020204" pitchFamily="34" charset="0"/>
              </a:rPr>
              <a:t>More</a:t>
            </a:r>
            <a:r>
              <a:rPr lang="en-US" sz="571"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b="1" spc="-16">
                <a:solidFill>
                  <a:schemeClr val="bg1"/>
                </a:solidFill>
                <a:latin typeface="Helvetica" panose="020B0604020202020204" pitchFamily="34" charset="0"/>
                <a:ea typeface="Verdana" panose="020B0604030504040204" pitchFamily="34" charset="0"/>
                <a:cs typeface="Helvetica" panose="020B0604020202020204" pitchFamily="34" charset="0"/>
              </a:rPr>
              <a:t>enrolled</a:t>
            </a:r>
            <a:r>
              <a:rPr lang="en-US" sz="571" spc="-45">
                <a:solidFill>
                  <a:schemeClr val="bg1"/>
                </a:solidFill>
                <a:latin typeface="Helvetica" panose="020B0604020202020204" pitchFamily="34" charset="0"/>
                <a:ea typeface="Verdana" panose="020B0604030504040204" pitchFamily="34" charset="0"/>
                <a:cs typeface="Helvetica" panose="020B0604020202020204" pitchFamily="34" charset="0"/>
              </a:rPr>
              <a:t> and </a:t>
            </a:r>
            <a:r>
              <a:rPr lang="en-US" sz="571" b="1" spc="-45">
                <a:solidFill>
                  <a:schemeClr val="bg1"/>
                </a:solidFill>
                <a:latin typeface="Helvetica" panose="020B0604020202020204" pitchFamily="34" charset="0"/>
                <a:ea typeface="Verdana" panose="020B0604030504040204" pitchFamily="34" charset="0"/>
                <a:cs typeface="Helvetica" panose="020B0604020202020204" pitchFamily="34" charset="0"/>
              </a:rPr>
              <a:t>retained</a:t>
            </a:r>
            <a:r>
              <a:rPr lang="en-US" sz="571" spc="-45">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spc="-16">
                <a:solidFill>
                  <a:schemeClr val="bg1"/>
                </a:solidFill>
                <a:latin typeface="Helvetica" panose="020B0604020202020204" pitchFamily="34" charset="0"/>
                <a:ea typeface="Verdana" panose="020B0604030504040204" pitchFamily="34" charset="0"/>
                <a:cs typeface="Helvetica" panose="020B0604020202020204" pitchFamily="34" charset="0"/>
              </a:rPr>
              <a:t>in </a:t>
            </a:r>
            <a:r>
              <a:rPr lang="en-US" sz="571">
                <a:solidFill>
                  <a:schemeClr val="bg1"/>
                </a:solidFill>
                <a:latin typeface="Helvetica" panose="020B0604020202020204" pitchFamily="34" charset="0"/>
                <a:ea typeface="Verdana" panose="020B0604030504040204" pitchFamily="34" charset="0"/>
                <a:cs typeface="Helvetica" panose="020B0604020202020204" pitchFamily="34" charset="0"/>
              </a:rPr>
              <a:t>education at school</a:t>
            </a:r>
          </a:p>
        </p:txBody>
      </p:sp>
      <p:cxnSp>
        <p:nvCxnSpPr>
          <p:cNvPr id="30" name="Elbow Connector 29">
            <a:extLst>
              <a:ext uri="{FF2B5EF4-FFF2-40B4-BE49-F238E27FC236}">
                <a16:creationId xmlns:a16="http://schemas.microsoft.com/office/drawing/2014/main" id="{A6F5B646-C6FA-6E7D-2418-CE1D6888A61A}"/>
              </a:ext>
            </a:extLst>
          </p:cNvPr>
          <p:cNvCxnSpPr>
            <a:cxnSpLocks/>
            <a:stCxn id="46" idx="1"/>
            <a:endCxn id="20" idx="2"/>
          </p:cNvCxnSpPr>
          <p:nvPr/>
        </p:nvCxnSpPr>
        <p:spPr>
          <a:xfrm rot="10800000" flipH="1">
            <a:off x="3643444" y="3628250"/>
            <a:ext cx="156220" cy="1204110"/>
          </a:xfrm>
          <a:prstGeom prst="bentConnector4">
            <a:avLst>
              <a:gd name="adj1" fmla="val -146332"/>
              <a:gd name="adj2" fmla="val 4811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 name="Elbow Connector 30">
            <a:extLst>
              <a:ext uri="{FF2B5EF4-FFF2-40B4-BE49-F238E27FC236}">
                <a16:creationId xmlns:a16="http://schemas.microsoft.com/office/drawing/2014/main" id="{A3601774-31A1-ADB0-1ED0-242D37DF6F3E}"/>
              </a:ext>
            </a:extLst>
          </p:cNvPr>
          <p:cNvCxnSpPr>
            <a:cxnSpLocks/>
            <a:stCxn id="20" idx="0"/>
            <a:endCxn id="23" idx="2"/>
          </p:cNvCxnSpPr>
          <p:nvPr/>
        </p:nvCxnSpPr>
        <p:spPr>
          <a:xfrm rot="5400000" flipH="1" flipV="1">
            <a:off x="3653517" y="3125192"/>
            <a:ext cx="297445" cy="5151"/>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3" name="Elbow Connector 32">
            <a:extLst>
              <a:ext uri="{FF2B5EF4-FFF2-40B4-BE49-F238E27FC236}">
                <a16:creationId xmlns:a16="http://schemas.microsoft.com/office/drawing/2014/main" id="{8FEE09D9-CE1F-B641-E6FC-ABEFE2030550}"/>
              </a:ext>
            </a:extLst>
          </p:cNvPr>
          <p:cNvCxnSpPr>
            <a:cxnSpLocks/>
            <a:stCxn id="21" idx="0"/>
            <a:endCxn id="130" idx="2"/>
          </p:cNvCxnSpPr>
          <p:nvPr/>
        </p:nvCxnSpPr>
        <p:spPr>
          <a:xfrm rot="5400000" flipH="1" flipV="1">
            <a:off x="5882678" y="2331822"/>
            <a:ext cx="529087" cy="820788"/>
          </a:xfrm>
          <a:prstGeom prst="bentConnector3">
            <a:avLst>
              <a:gd name="adj1" fmla="val 67603"/>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34" name="Elbow Connector 33">
            <a:extLst>
              <a:ext uri="{FF2B5EF4-FFF2-40B4-BE49-F238E27FC236}">
                <a16:creationId xmlns:a16="http://schemas.microsoft.com/office/drawing/2014/main" id="{20A54D26-3550-4C2D-2DCE-4B09949D0669}"/>
              </a:ext>
            </a:extLst>
          </p:cNvPr>
          <p:cNvCxnSpPr>
            <a:cxnSpLocks/>
            <a:stCxn id="146" idx="0"/>
            <a:endCxn id="128" idx="3"/>
          </p:cNvCxnSpPr>
          <p:nvPr/>
        </p:nvCxnSpPr>
        <p:spPr>
          <a:xfrm rot="16200000" flipV="1">
            <a:off x="4697214" y="1777229"/>
            <a:ext cx="784769" cy="1197853"/>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2" name="Rectangle 41">
            <a:extLst>
              <a:ext uri="{FF2B5EF4-FFF2-40B4-BE49-F238E27FC236}">
                <a16:creationId xmlns:a16="http://schemas.microsoft.com/office/drawing/2014/main" id="{C25344BD-7647-220C-F913-D78D3B7219F8}"/>
              </a:ext>
            </a:extLst>
          </p:cNvPr>
          <p:cNvSpPr/>
          <p:nvPr/>
        </p:nvSpPr>
        <p:spPr>
          <a:xfrm>
            <a:off x="3643444" y="5831144"/>
            <a:ext cx="1198803" cy="29004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PROVIDE FOUNDATIONAL LEARNING SKILLS </a:t>
            </a:r>
          </a:p>
          <a:p>
            <a:pPr algn="r"/>
            <a:r>
              <a:rPr lang="en-US" sz="501">
                <a:solidFill>
                  <a:schemeClr val="bg1">
                    <a:lumMod val="50000"/>
                  </a:schemeClr>
                </a:solidFill>
                <a:latin typeface="Helvetica" panose="020B0604020202020204" pitchFamily="34" charset="0"/>
                <a:cs typeface="Helvetica" panose="020B0604020202020204" pitchFamily="34" charset="0"/>
              </a:rPr>
              <a:t>MACP 1.2</a:t>
            </a:r>
          </a:p>
        </p:txBody>
      </p:sp>
      <p:sp>
        <p:nvSpPr>
          <p:cNvPr id="43" name="Rectangle 42">
            <a:extLst>
              <a:ext uri="{FF2B5EF4-FFF2-40B4-BE49-F238E27FC236}">
                <a16:creationId xmlns:a16="http://schemas.microsoft.com/office/drawing/2014/main" id="{C7C99105-2B56-1D32-79E3-9F7D568CFD4E}"/>
              </a:ext>
            </a:extLst>
          </p:cNvPr>
          <p:cNvSpPr/>
          <p:nvPr/>
        </p:nvSpPr>
        <p:spPr>
          <a:xfrm>
            <a:off x="3643444" y="5453927"/>
            <a:ext cx="1198803" cy="29004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PROVIDE TRANSFERABLE SKILLS</a:t>
            </a:r>
          </a:p>
          <a:p>
            <a:pPr algn="r"/>
            <a:r>
              <a:rPr lang="en-US" sz="501">
                <a:solidFill>
                  <a:schemeClr val="bg1">
                    <a:lumMod val="50000"/>
                  </a:schemeClr>
                </a:solidFill>
                <a:latin typeface="Helvetica" panose="020B0604020202020204" pitchFamily="34" charset="0"/>
                <a:cs typeface="Helvetica" panose="020B0604020202020204" pitchFamily="34" charset="0"/>
              </a:rPr>
              <a:t>MACP 1.6, 1.5, 1.4, 1.3</a:t>
            </a:r>
          </a:p>
        </p:txBody>
      </p:sp>
      <p:sp>
        <p:nvSpPr>
          <p:cNvPr id="45" name="Rectangle 44">
            <a:extLst>
              <a:ext uri="{FF2B5EF4-FFF2-40B4-BE49-F238E27FC236}">
                <a16:creationId xmlns:a16="http://schemas.microsoft.com/office/drawing/2014/main" id="{7FB72917-91C1-A255-E5CD-D56638314EFD}"/>
              </a:ext>
            </a:extLst>
          </p:cNvPr>
          <p:cNvSpPr/>
          <p:nvPr/>
        </p:nvSpPr>
        <p:spPr>
          <a:xfrm>
            <a:off x="3643444" y="5065025"/>
            <a:ext cx="1198803" cy="29004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PROVIDE JOB-SPECIFIC &amp; VOCATIONAL SKILLS</a:t>
            </a:r>
          </a:p>
          <a:p>
            <a:pPr algn="r"/>
            <a:r>
              <a:rPr lang="en-US" sz="501">
                <a:solidFill>
                  <a:schemeClr val="bg1">
                    <a:lumMod val="50000"/>
                  </a:schemeClr>
                </a:solidFill>
                <a:latin typeface="Helvetica" panose="020B0604020202020204" pitchFamily="34" charset="0"/>
                <a:cs typeface="Helvetica" panose="020B0604020202020204" pitchFamily="34" charset="0"/>
              </a:rPr>
              <a:t>MACP 1.7, 1.14</a:t>
            </a:r>
          </a:p>
        </p:txBody>
      </p:sp>
      <p:sp>
        <p:nvSpPr>
          <p:cNvPr id="46" name="Rectangle 45">
            <a:extLst>
              <a:ext uri="{FF2B5EF4-FFF2-40B4-BE49-F238E27FC236}">
                <a16:creationId xmlns:a16="http://schemas.microsoft.com/office/drawing/2014/main" id="{3A444B6B-4A4E-DE5E-3080-7053D6EAFB08}"/>
              </a:ext>
            </a:extLst>
          </p:cNvPr>
          <p:cNvSpPr/>
          <p:nvPr/>
        </p:nvSpPr>
        <p:spPr>
          <a:xfrm>
            <a:off x="3643444" y="4687337"/>
            <a:ext cx="1197555" cy="29004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PROVIDE INTERNSHIP &amp; APPRENTICESHIP</a:t>
            </a:r>
            <a:endParaRPr lang="en-US" sz="500">
              <a:solidFill>
                <a:schemeClr val="bg1">
                  <a:lumMod val="50000"/>
                </a:schemeClr>
              </a:solidFill>
              <a:latin typeface="Helvetica" panose="020B0604020202020204" pitchFamily="34" charset="0"/>
              <a:cs typeface="Helvetica" panose="020B0604020202020204" pitchFamily="34" charset="0"/>
            </a:endParaRPr>
          </a:p>
          <a:p>
            <a:pPr algn="r"/>
            <a:r>
              <a:rPr lang="en-US" sz="500">
                <a:solidFill>
                  <a:schemeClr val="bg1">
                    <a:lumMod val="50000"/>
                  </a:schemeClr>
                </a:solidFill>
                <a:latin typeface="Helvetica" panose="020B0604020202020204" pitchFamily="34" charset="0"/>
                <a:cs typeface="Helvetica" panose="020B0604020202020204" pitchFamily="34" charset="0"/>
              </a:rPr>
              <a:t>MACP 1.8, 1.9</a:t>
            </a:r>
            <a:endParaRPr lang="en-US" sz="602">
              <a:solidFill>
                <a:schemeClr val="bg1">
                  <a:lumMod val="50000"/>
                </a:schemeClr>
              </a:solidFill>
              <a:latin typeface="Helvetica" panose="020B0604020202020204" pitchFamily="34" charset="0"/>
              <a:cs typeface="Helvetica" panose="020B0604020202020204" pitchFamily="34" charset="0"/>
            </a:endParaRPr>
          </a:p>
        </p:txBody>
      </p:sp>
      <p:sp>
        <p:nvSpPr>
          <p:cNvPr id="47" name="Rectangle 46">
            <a:extLst>
              <a:ext uri="{FF2B5EF4-FFF2-40B4-BE49-F238E27FC236}">
                <a16:creationId xmlns:a16="http://schemas.microsoft.com/office/drawing/2014/main" id="{BA24FAD1-C690-D5EF-47EA-2A1C6E5D746B}"/>
              </a:ext>
            </a:extLst>
          </p:cNvPr>
          <p:cNvSpPr/>
          <p:nvPr/>
        </p:nvSpPr>
        <p:spPr>
          <a:xfrm>
            <a:off x="3645778" y="6217686"/>
            <a:ext cx="1196313" cy="29004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STREGTHENING TEACHERS &amp; SYSTEMS</a:t>
            </a:r>
          </a:p>
          <a:p>
            <a:pPr algn="r"/>
            <a:r>
              <a:rPr lang="en-US" sz="501">
                <a:solidFill>
                  <a:schemeClr val="bg1">
                    <a:lumMod val="50000"/>
                  </a:schemeClr>
                </a:solidFill>
                <a:latin typeface="Helvetica" panose="020B0604020202020204" pitchFamily="34" charset="0"/>
                <a:cs typeface="Helvetica" panose="020B0604020202020204" pitchFamily="34" charset="0"/>
              </a:rPr>
              <a:t>MACP 1.1, 1. 10, 1. 11</a:t>
            </a:r>
          </a:p>
        </p:txBody>
      </p:sp>
      <p:sp>
        <p:nvSpPr>
          <p:cNvPr id="48" name="Rectangle 47">
            <a:extLst>
              <a:ext uri="{FF2B5EF4-FFF2-40B4-BE49-F238E27FC236}">
                <a16:creationId xmlns:a16="http://schemas.microsoft.com/office/drawing/2014/main" id="{C603D692-989D-7312-FF58-D0493A7208B3}"/>
              </a:ext>
            </a:extLst>
          </p:cNvPr>
          <p:cNvSpPr/>
          <p:nvPr/>
        </p:nvSpPr>
        <p:spPr>
          <a:xfrm>
            <a:off x="3718881" y="4325080"/>
            <a:ext cx="991440" cy="296908"/>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ADVOCACY EFFORTS</a:t>
            </a:r>
          </a:p>
          <a:p>
            <a:pPr algn="r"/>
            <a:r>
              <a:rPr lang="en-US" sz="602">
                <a:solidFill>
                  <a:schemeClr val="bg1">
                    <a:lumMod val="50000"/>
                  </a:schemeClr>
                </a:solidFill>
                <a:latin typeface="Helvetica" panose="020B0604020202020204" pitchFamily="34" charset="0"/>
                <a:cs typeface="Helvetica" panose="020B0604020202020204" pitchFamily="34" charset="0"/>
              </a:rPr>
              <a:t>MACP 1.12, 1.13, 2.8, 2.9, 2.11, 3,4, 3.5</a:t>
            </a: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501">
              <a:solidFill>
                <a:schemeClr val="bg1">
                  <a:lumMod val="50000"/>
                </a:schemeClr>
              </a:solidFill>
              <a:latin typeface="Helvetica" panose="020B0604020202020204" pitchFamily="34" charset="0"/>
              <a:cs typeface="Helvetica" panose="020B0604020202020204" pitchFamily="34" charset="0"/>
            </a:endParaRPr>
          </a:p>
        </p:txBody>
      </p:sp>
      <p:sp>
        <p:nvSpPr>
          <p:cNvPr id="49" name="docshape16">
            <a:extLst>
              <a:ext uri="{FF2B5EF4-FFF2-40B4-BE49-F238E27FC236}">
                <a16:creationId xmlns:a16="http://schemas.microsoft.com/office/drawing/2014/main" id="{3C0BD8AD-16DB-54B7-8E45-8AEF1F8D455E}"/>
              </a:ext>
            </a:extLst>
          </p:cNvPr>
          <p:cNvSpPr txBox="1">
            <a:spLocks/>
          </p:cNvSpPr>
          <p:nvPr/>
        </p:nvSpPr>
        <p:spPr bwMode="auto">
          <a:xfrm>
            <a:off x="2719637" y="3816574"/>
            <a:ext cx="717244" cy="351378"/>
          </a:xfrm>
          <a:prstGeom prst="rect">
            <a:avLst/>
          </a:prstGeom>
          <a:solidFill>
            <a:srgbClr val="009EDC"/>
          </a:solidFill>
          <a:ln>
            <a:noFill/>
          </a:ln>
        </p:spPr>
        <p:txBody>
          <a:bodyPr rot="0" vert="horz" wrap="square" lIns="0" tIns="0" rIns="0" bIns="0" anchor="t" anchorCtr="0" upright="1">
            <a:spAutoFit/>
          </a:bodyPr>
          <a:lstStyle/>
          <a:p>
            <a:pPr algn="ctr">
              <a:spcBef>
                <a:spcPts val="20"/>
              </a:spcBef>
            </a:pPr>
            <a:r>
              <a:rPr lang="en-US" sz="571" spc="-20">
                <a:solidFill>
                  <a:schemeClr val="bg1"/>
                </a:solidFill>
                <a:latin typeface="Helvetica" panose="020B0604020202020204" pitchFamily="34" charset="0"/>
                <a:ea typeface="Verdana" panose="020B0604030504040204" pitchFamily="34" charset="0"/>
                <a:cs typeface="Helvetica" panose="020B0604020202020204" pitchFamily="34" charset="0"/>
              </a:rPr>
              <a:t>1.1 </a:t>
            </a:r>
            <a:r>
              <a:rPr lang="en-US" sz="571" b="1" spc="-8">
                <a:solidFill>
                  <a:schemeClr val="bg1"/>
                </a:solidFill>
                <a:latin typeface="Helvetica" panose="020B0604020202020204" pitchFamily="34" charset="0"/>
                <a:ea typeface="Verdana" panose="020B0604030504040204" pitchFamily="34" charset="0"/>
                <a:cs typeface="Helvetica" panose="020B0604020202020204" pitchFamily="34" charset="0"/>
              </a:rPr>
              <a:t>Capacity</a:t>
            </a:r>
            <a:r>
              <a:rPr lang="en-US" sz="571" spc="-37">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spc="-8">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1" spc="-37">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b="1" spc="-8">
                <a:solidFill>
                  <a:schemeClr val="bg1"/>
                </a:solidFill>
                <a:latin typeface="Helvetica" panose="020B0604020202020204" pitchFamily="34" charset="0"/>
                <a:ea typeface="Verdana" panose="020B0604030504040204" pitchFamily="34" charset="0"/>
                <a:cs typeface="Helvetica" panose="020B0604020202020204" pitchFamily="34" charset="0"/>
              </a:rPr>
              <a:t>deliver</a:t>
            </a:r>
            <a:r>
              <a:rPr lang="en-US" sz="571" spc="-37">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spc="-8">
                <a:solidFill>
                  <a:schemeClr val="bg1"/>
                </a:solidFill>
                <a:latin typeface="Helvetica" panose="020B0604020202020204" pitchFamily="34" charset="0"/>
                <a:ea typeface="Verdana" panose="020B0604030504040204" pitchFamily="34" charset="0"/>
                <a:cs typeface="Helvetica" panose="020B0604020202020204" pitchFamily="34" charset="0"/>
              </a:rPr>
              <a:t>quality</a:t>
            </a:r>
            <a:r>
              <a:rPr lang="en-US" sz="571">
                <a:solidFill>
                  <a:schemeClr val="bg1"/>
                </a:solidFill>
                <a:latin typeface="Helvetica" panose="020B0604020202020204" pitchFamily="34" charset="0"/>
                <a:ea typeface="Verdana" panose="020B0604030504040204" pitchFamily="34" charset="0"/>
                <a:cs typeface="Helvetica" panose="020B0604020202020204" pitchFamily="34" charset="0"/>
              </a:rPr>
              <a:t> education and vocational</a:t>
            </a:r>
            <a:r>
              <a:rPr lang="en-US" sz="57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1">
                <a:solidFill>
                  <a:schemeClr val="bg1"/>
                </a:solidFill>
                <a:latin typeface="Helvetica" panose="020B0604020202020204" pitchFamily="34" charset="0"/>
                <a:ea typeface="Verdana" panose="020B0604030504040204" pitchFamily="34" charset="0"/>
                <a:cs typeface="Helvetica" panose="020B0604020202020204" pitchFamily="34" charset="0"/>
              </a:rPr>
              <a:t>training</a:t>
            </a:r>
          </a:p>
        </p:txBody>
      </p:sp>
      <p:cxnSp>
        <p:nvCxnSpPr>
          <p:cNvPr id="50" name="Elbow Connector 70">
            <a:extLst>
              <a:ext uri="{FF2B5EF4-FFF2-40B4-BE49-F238E27FC236}">
                <a16:creationId xmlns:a16="http://schemas.microsoft.com/office/drawing/2014/main" id="{11DE2A52-7BFA-2229-B5F8-0215AD7702F2}"/>
              </a:ext>
            </a:extLst>
          </p:cNvPr>
          <p:cNvCxnSpPr>
            <a:cxnSpLocks/>
            <a:stCxn id="45" idx="1"/>
            <a:endCxn id="20" idx="2"/>
          </p:cNvCxnSpPr>
          <p:nvPr/>
        </p:nvCxnSpPr>
        <p:spPr>
          <a:xfrm rot="10800000" flipH="1">
            <a:off x="3643444" y="3628250"/>
            <a:ext cx="156220" cy="1581798"/>
          </a:xfrm>
          <a:prstGeom prst="bentConnector4">
            <a:avLst>
              <a:gd name="adj1" fmla="val -146332"/>
              <a:gd name="adj2" fmla="val 60606"/>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1" name="Elbow Connector 70">
            <a:extLst>
              <a:ext uri="{FF2B5EF4-FFF2-40B4-BE49-F238E27FC236}">
                <a16:creationId xmlns:a16="http://schemas.microsoft.com/office/drawing/2014/main" id="{18A686BE-14AD-99F5-CD0F-FF02057C7001}"/>
              </a:ext>
            </a:extLst>
          </p:cNvPr>
          <p:cNvCxnSpPr>
            <a:cxnSpLocks/>
            <a:stCxn id="43" idx="1"/>
            <a:endCxn id="20" idx="2"/>
          </p:cNvCxnSpPr>
          <p:nvPr/>
        </p:nvCxnSpPr>
        <p:spPr>
          <a:xfrm rot="10800000" flipH="1">
            <a:off x="3643444" y="3628250"/>
            <a:ext cx="156220" cy="1970700"/>
          </a:xfrm>
          <a:prstGeom prst="bentConnector4">
            <a:avLst>
              <a:gd name="adj1" fmla="val -146332"/>
              <a:gd name="adj2" fmla="val 68198"/>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 name="Elbow Connector 70">
            <a:extLst>
              <a:ext uri="{FF2B5EF4-FFF2-40B4-BE49-F238E27FC236}">
                <a16:creationId xmlns:a16="http://schemas.microsoft.com/office/drawing/2014/main" id="{D4E23931-15AA-7F27-B580-08C0ABB4712E}"/>
              </a:ext>
            </a:extLst>
          </p:cNvPr>
          <p:cNvCxnSpPr>
            <a:cxnSpLocks/>
            <a:stCxn id="47" idx="1"/>
            <a:endCxn id="49" idx="2"/>
          </p:cNvCxnSpPr>
          <p:nvPr/>
        </p:nvCxnSpPr>
        <p:spPr>
          <a:xfrm rot="10800000">
            <a:off x="3078260" y="4167953"/>
            <a:ext cx="567519" cy="2194757"/>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 name="Elbow Connector 70">
            <a:extLst>
              <a:ext uri="{FF2B5EF4-FFF2-40B4-BE49-F238E27FC236}">
                <a16:creationId xmlns:a16="http://schemas.microsoft.com/office/drawing/2014/main" id="{2BDCC1F9-09F9-3AA1-1879-E0C307C5C094}"/>
              </a:ext>
            </a:extLst>
          </p:cNvPr>
          <p:cNvCxnSpPr>
            <a:cxnSpLocks/>
            <a:stCxn id="49" idx="0"/>
            <a:endCxn id="20" idx="1"/>
          </p:cNvCxnSpPr>
          <p:nvPr/>
        </p:nvCxnSpPr>
        <p:spPr>
          <a:xfrm rot="5400000" flipH="1" flipV="1">
            <a:off x="2975909" y="3554720"/>
            <a:ext cx="364204" cy="159504"/>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7" name="Rectangle 56">
            <a:extLst>
              <a:ext uri="{FF2B5EF4-FFF2-40B4-BE49-F238E27FC236}">
                <a16:creationId xmlns:a16="http://schemas.microsoft.com/office/drawing/2014/main" id="{5D262411-2B53-A0EA-2E37-FDE78504008D}"/>
              </a:ext>
            </a:extLst>
          </p:cNvPr>
          <p:cNvSpPr/>
          <p:nvPr/>
        </p:nvSpPr>
        <p:spPr>
          <a:xfrm>
            <a:off x="4991118" y="4943266"/>
            <a:ext cx="1282615" cy="342984"/>
          </a:xfrm>
          <a:prstGeom prst="rect">
            <a:avLst/>
          </a:prstGeom>
          <a:solidFill>
            <a:schemeClr val="accent2">
              <a:lumMod val="20000"/>
              <a:lumOff val="8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ACTIONS TO IMPROVE  LABOUR MARKET GOVERNANCE</a:t>
            </a:r>
            <a:endParaRPr lang="en-US" sz="500">
              <a:solidFill>
                <a:schemeClr val="bg1">
                  <a:lumMod val="50000"/>
                </a:schemeClr>
              </a:solidFill>
              <a:latin typeface="Helvetica" panose="020B0604020202020204" pitchFamily="34" charset="0"/>
              <a:cs typeface="Helvetica" panose="020B0604020202020204" pitchFamily="34" charset="0"/>
            </a:endParaRPr>
          </a:p>
          <a:p>
            <a:pPr algn="r"/>
            <a:r>
              <a:rPr lang="en-US" sz="500">
                <a:solidFill>
                  <a:schemeClr val="bg1">
                    <a:lumMod val="50000"/>
                  </a:schemeClr>
                </a:solidFill>
                <a:latin typeface="Helvetica" panose="020B0604020202020204" pitchFamily="34" charset="0"/>
                <a:cs typeface="Helvetica" panose="020B0604020202020204" pitchFamily="34" charset="0"/>
              </a:rPr>
              <a:t> MACP 2.1 </a:t>
            </a: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60" name="docshape24">
            <a:extLst>
              <a:ext uri="{FF2B5EF4-FFF2-40B4-BE49-F238E27FC236}">
                <a16:creationId xmlns:a16="http://schemas.microsoft.com/office/drawing/2014/main" id="{755B73CB-0EB2-9148-5730-F036CC03CBDD}"/>
              </a:ext>
            </a:extLst>
          </p:cNvPr>
          <p:cNvSpPr txBox="1">
            <a:spLocks/>
          </p:cNvSpPr>
          <p:nvPr/>
        </p:nvSpPr>
        <p:spPr bwMode="auto">
          <a:xfrm>
            <a:off x="5914319" y="3781082"/>
            <a:ext cx="847740" cy="354825"/>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spc="-20">
                <a:latin typeface="Helvetica" panose="020B0604020202020204" pitchFamily="34" charset="0"/>
                <a:ea typeface="Verdana" panose="020B0604030504040204" pitchFamily="34" charset="0"/>
                <a:cs typeface="Helvetica" panose="020B0604020202020204" pitchFamily="34" charset="0"/>
              </a:rPr>
              <a:t>2.4 C</a:t>
            </a:r>
            <a:r>
              <a:rPr lang="en-US" sz="571" b="1">
                <a:latin typeface="Helvetica" panose="020B0604020202020204" pitchFamily="34" charset="0"/>
                <a:ea typeface="Verdana" panose="020B0604030504040204" pitchFamily="34" charset="0"/>
                <a:cs typeface="Helvetica" panose="020B0604020202020204" pitchFamily="34" charset="0"/>
              </a:rPr>
              <a:t>apacity</a:t>
            </a:r>
            <a:r>
              <a:rPr lang="en-US" sz="571" spc="-8">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to</a:t>
            </a:r>
            <a:r>
              <a:rPr lang="en-US" sz="571" spc="-8">
                <a:latin typeface="Helvetica" panose="020B0604020202020204" pitchFamily="34" charset="0"/>
                <a:ea typeface="Verdana" panose="020B0604030504040204" pitchFamily="34" charset="0"/>
                <a:cs typeface="Helvetica" panose="020B0604020202020204" pitchFamily="34" charset="0"/>
              </a:rPr>
              <a:t> </a:t>
            </a:r>
            <a:r>
              <a:rPr lang="en-US" sz="571" b="1">
                <a:latin typeface="Helvetica" panose="020B0604020202020204" pitchFamily="34" charset="0"/>
                <a:ea typeface="Verdana" panose="020B0604030504040204" pitchFamily="34" charset="0"/>
                <a:cs typeface="Helvetica" panose="020B0604020202020204" pitchFamily="34" charset="0"/>
              </a:rPr>
              <a:t>protect</a:t>
            </a:r>
            <a:r>
              <a:rPr lang="en-US" sz="571">
                <a:latin typeface="Helvetica" panose="020B0604020202020204" pitchFamily="34" charset="0"/>
                <a:ea typeface="Verdana" panose="020B0604030504040204" pitchFamily="34" charset="0"/>
                <a:cs typeface="Helvetica" panose="020B0604020202020204" pitchFamily="34" charset="0"/>
              </a:rPr>
              <a:t> </a:t>
            </a:r>
            <a:r>
              <a:rPr lang="en-US" sz="571" b="1">
                <a:latin typeface="Helvetica" panose="020B0604020202020204" pitchFamily="34" charset="0"/>
                <a:ea typeface="Verdana" panose="020B0604030504040204" pitchFamily="34" charset="0"/>
                <a:cs typeface="Helvetica" panose="020B0604020202020204" pitchFamily="34" charset="0"/>
              </a:rPr>
              <a:t>rights</a:t>
            </a:r>
            <a:r>
              <a:rPr lang="en-US" sz="571">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61" name="docshape20">
            <a:extLst>
              <a:ext uri="{FF2B5EF4-FFF2-40B4-BE49-F238E27FC236}">
                <a16:creationId xmlns:a16="http://schemas.microsoft.com/office/drawing/2014/main" id="{E81C1A96-5804-EA9A-DFD0-971D5DD7788B}"/>
              </a:ext>
            </a:extLst>
          </p:cNvPr>
          <p:cNvSpPr txBox="1">
            <a:spLocks/>
          </p:cNvSpPr>
          <p:nvPr/>
        </p:nvSpPr>
        <p:spPr bwMode="auto">
          <a:xfrm>
            <a:off x="7004269" y="5423447"/>
            <a:ext cx="763035" cy="351761"/>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spc="-20">
                <a:latin typeface="Helvetica" panose="020B0604020202020204" pitchFamily="34" charset="0"/>
                <a:ea typeface="Verdana" panose="020B0604030504040204" pitchFamily="34" charset="0"/>
                <a:cs typeface="Helvetica" panose="020B0604020202020204" pitchFamily="34" charset="0"/>
              </a:rPr>
              <a:t>2.3 </a:t>
            </a:r>
            <a:r>
              <a:rPr lang="en-US" sz="571" b="1" spc="-8">
                <a:latin typeface="Helvetica" panose="020B0604020202020204" pitchFamily="34" charset="0"/>
                <a:ea typeface="Verdana" panose="020B0604030504040204" pitchFamily="34" charset="0"/>
                <a:cs typeface="Helvetica" panose="020B0604020202020204" pitchFamily="34" charset="0"/>
              </a:rPr>
              <a:t>Access</a:t>
            </a:r>
            <a:r>
              <a:rPr lang="en-US" sz="571" spc="-4">
                <a:latin typeface="Helvetica" panose="020B0604020202020204" pitchFamily="34" charset="0"/>
                <a:ea typeface="Verdana" panose="020B0604030504040204" pitchFamily="34" charset="0"/>
                <a:cs typeface="Helvetica" panose="020B0604020202020204" pitchFamily="34" charset="0"/>
              </a:rPr>
              <a:t> </a:t>
            </a:r>
            <a:r>
              <a:rPr lang="en-US" sz="571" spc="-20">
                <a:latin typeface="Helvetica" panose="020B0604020202020204" pitchFamily="34" charset="0"/>
                <a:ea typeface="Verdana" panose="020B0604030504040204" pitchFamily="34" charset="0"/>
                <a:cs typeface="Helvetica" panose="020B0604020202020204" pitchFamily="34" charset="0"/>
              </a:rPr>
              <a:t>to </a:t>
            </a:r>
            <a:r>
              <a:rPr lang="en-US" sz="571" b="1" spc="-20">
                <a:latin typeface="Helvetica" panose="020B0604020202020204" pitchFamily="34" charset="0"/>
                <a:ea typeface="Verdana" panose="020B0604030504040204" pitchFamily="34" charset="0"/>
                <a:cs typeface="Helvetica" panose="020B0604020202020204" pitchFamily="34" charset="0"/>
              </a:rPr>
              <a:t>finance</a:t>
            </a:r>
            <a:r>
              <a:rPr lang="en-US" sz="571" spc="-20">
                <a:latin typeface="Helvetica" panose="020B0604020202020204" pitchFamily="34" charset="0"/>
                <a:ea typeface="Verdana" panose="020B0604030504040204" pitchFamily="34" charset="0"/>
                <a:cs typeface="Helvetica" panose="020B0604020202020204" pitchFamily="34" charset="0"/>
              </a:rPr>
              <a:t>,</a:t>
            </a:r>
            <a:endParaRPr lang="en-US" sz="571">
              <a:latin typeface="Helvetica" panose="020B0604020202020204" pitchFamily="34" charset="0"/>
              <a:ea typeface="Verdana" panose="020B0604030504040204" pitchFamily="34" charset="0"/>
              <a:cs typeface="Helvetica" panose="020B0604020202020204" pitchFamily="34" charset="0"/>
            </a:endParaRPr>
          </a:p>
          <a:p>
            <a:pPr algn="ctr"/>
            <a:r>
              <a:rPr lang="en-US" sz="571">
                <a:latin typeface="Helvetica" panose="020B0604020202020204" pitchFamily="34" charset="0"/>
                <a:ea typeface="Verdana" panose="020B0604030504040204" pitchFamily="34" charset="0"/>
                <a:cs typeface="Helvetica" panose="020B0604020202020204" pitchFamily="34" charset="0"/>
              </a:rPr>
              <a:t>business</a:t>
            </a:r>
            <a:r>
              <a:rPr lang="en-US" sz="571" spc="-49">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development</a:t>
            </a:r>
            <a:r>
              <a:rPr lang="en-US" sz="571" spc="-49">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and entrepreneurial</a:t>
            </a:r>
            <a:r>
              <a:rPr lang="en-US" sz="571" spc="-53">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support</a:t>
            </a:r>
          </a:p>
        </p:txBody>
      </p:sp>
      <p:sp>
        <p:nvSpPr>
          <p:cNvPr id="62" name="docshape19">
            <a:extLst>
              <a:ext uri="{FF2B5EF4-FFF2-40B4-BE49-F238E27FC236}">
                <a16:creationId xmlns:a16="http://schemas.microsoft.com/office/drawing/2014/main" id="{4834A40E-D3AF-C325-386F-EFC1BFECAE24}"/>
              </a:ext>
            </a:extLst>
          </p:cNvPr>
          <p:cNvSpPr txBox="1">
            <a:spLocks/>
          </p:cNvSpPr>
          <p:nvPr/>
        </p:nvSpPr>
        <p:spPr bwMode="auto">
          <a:xfrm>
            <a:off x="6386903" y="4232850"/>
            <a:ext cx="949300" cy="263534"/>
          </a:xfrm>
          <a:prstGeom prst="rect">
            <a:avLst/>
          </a:prstGeom>
          <a:solidFill>
            <a:srgbClr val="FF9300"/>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2.2 </a:t>
            </a:r>
            <a:r>
              <a:rPr lang="en-US" sz="571" b="1">
                <a:latin typeface="Helvetica" panose="020B0604020202020204" pitchFamily="34" charset="0"/>
                <a:ea typeface="Verdana" panose="020B0604030504040204" pitchFamily="34" charset="0"/>
                <a:cs typeface="Helvetica" panose="020B0604020202020204" pitchFamily="34" charset="0"/>
              </a:rPr>
              <a:t>Investment</a:t>
            </a:r>
            <a:r>
              <a:rPr lang="en-US" sz="571">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opportunities</a:t>
            </a:r>
          </a:p>
        </p:txBody>
      </p:sp>
      <p:sp>
        <p:nvSpPr>
          <p:cNvPr id="63" name="docshape17">
            <a:extLst>
              <a:ext uri="{FF2B5EF4-FFF2-40B4-BE49-F238E27FC236}">
                <a16:creationId xmlns:a16="http://schemas.microsoft.com/office/drawing/2014/main" id="{A69F7C31-8BA4-CDD2-913A-F87FEDD140BF}"/>
              </a:ext>
            </a:extLst>
          </p:cNvPr>
          <p:cNvSpPr txBox="1">
            <a:spLocks/>
          </p:cNvSpPr>
          <p:nvPr/>
        </p:nvSpPr>
        <p:spPr bwMode="auto">
          <a:xfrm>
            <a:off x="5078348" y="4493350"/>
            <a:ext cx="1030160" cy="273674"/>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spc="-20">
                <a:latin typeface="Helvetica" panose="020B0604020202020204" pitchFamily="34" charset="0"/>
                <a:ea typeface="Verdana" panose="020B0604030504040204" pitchFamily="34" charset="0"/>
                <a:cs typeface="Helvetica" panose="020B0604020202020204" pitchFamily="34" charset="0"/>
              </a:rPr>
              <a:t>2.1</a:t>
            </a:r>
            <a:r>
              <a:rPr lang="en-US" sz="571">
                <a:latin typeface="Helvetica" panose="020B0604020202020204" pitchFamily="34" charset="0"/>
                <a:ea typeface="Verdana" panose="020B0604030504040204" pitchFamily="34" charset="0"/>
                <a:cs typeface="Helvetica" panose="020B0604020202020204" pitchFamily="34" charset="0"/>
              </a:rPr>
              <a:t> </a:t>
            </a:r>
            <a:r>
              <a:rPr lang="en-US" sz="571" err="1">
                <a:latin typeface="Helvetica" panose="020B0604020202020204" pitchFamily="34" charset="0"/>
                <a:ea typeface="Verdana" panose="020B0604030504040204" pitchFamily="34" charset="0"/>
                <a:cs typeface="Helvetica" panose="020B0604020202020204" pitchFamily="34" charset="0"/>
              </a:rPr>
              <a:t>Labour</a:t>
            </a:r>
            <a:r>
              <a:rPr lang="en-US" sz="571">
                <a:latin typeface="Helvetica" panose="020B0604020202020204" pitchFamily="34" charset="0"/>
                <a:ea typeface="Verdana" panose="020B0604030504040204" pitchFamily="34" charset="0"/>
                <a:cs typeface="Helvetica" panose="020B0604020202020204" pitchFamily="34" charset="0"/>
              </a:rPr>
              <a:t> market </a:t>
            </a:r>
            <a:r>
              <a:rPr lang="en-US" sz="571" b="1">
                <a:latin typeface="Helvetica" panose="020B0604020202020204" pitchFamily="34" charset="0"/>
                <a:ea typeface="Verdana" panose="020B0604030504040204" pitchFamily="34" charset="0"/>
                <a:cs typeface="Helvetica" panose="020B0604020202020204" pitchFamily="34" charset="0"/>
              </a:rPr>
              <a:t>governance</a:t>
            </a:r>
            <a:r>
              <a:rPr lang="en-US" sz="571">
                <a:latin typeface="Helvetica" panose="020B0604020202020204" pitchFamily="34" charset="0"/>
                <a:ea typeface="Verdana" panose="020B0604030504040204" pitchFamily="34" charset="0"/>
                <a:cs typeface="Helvetica" panose="020B0604020202020204" pitchFamily="34" charset="0"/>
              </a:rPr>
              <a:t> supporting transition to and entry into employment</a:t>
            </a:r>
          </a:p>
        </p:txBody>
      </p:sp>
      <p:sp>
        <p:nvSpPr>
          <p:cNvPr id="65" name="Rectangle 64">
            <a:extLst>
              <a:ext uri="{FF2B5EF4-FFF2-40B4-BE49-F238E27FC236}">
                <a16:creationId xmlns:a16="http://schemas.microsoft.com/office/drawing/2014/main" id="{696FDA60-28CB-224B-2E11-643EB9D83280}"/>
              </a:ext>
            </a:extLst>
          </p:cNvPr>
          <p:cNvSpPr/>
          <p:nvPr/>
        </p:nvSpPr>
        <p:spPr>
          <a:xfrm>
            <a:off x="4982669" y="6179206"/>
            <a:ext cx="1610049" cy="314403"/>
          </a:xfrm>
          <a:prstGeom prst="rect">
            <a:avLst/>
          </a:prstGeom>
          <a:solidFill>
            <a:schemeClr val="accent2">
              <a:lumMod val="20000"/>
              <a:lumOff val="8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ENHANCE BUSINESS ENVIRONMENT FOR PUBLIC AND PRIVATE INVESTMENT </a:t>
            </a:r>
            <a:r>
              <a:rPr lang="en-US" sz="501">
                <a:solidFill>
                  <a:schemeClr val="bg1">
                    <a:lumMod val="50000"/>
                  </a:schemeClr>
                </a:solidFill>
                <a:latin typeface="Helvetica" panose="020B0604020202020204" pitchFamily="34" charset="0"/>
                <a:cs typeface="Helvetica" panose="020B0604020202020204" pitchFamily="34" charset="0"/>
              </a:rPr>
              <a:t>MACP 2.2, 4.8 </a:t>
            </a: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66" name="Rectangle 65">
            <a:extLst>
              <a:ext uri="{FF2B5EF4-FFF2-40B4-BE49-F238E27FC236}">
                <a16:creationId xmlns:a16="http://schemas.microsoft.com/office/drawing/2014/main" id="{97D37B21-C3AA-0348-53B1-7668C2DBE667}"/>
              </a:ext>
            </a:extLst>
          </p:cNvPr>
          <p:cNvSpPr/>
          <p:nvPr/>
        </p:nvSpPr>
        <p:spPr>
          <a:xfrm>
            <a:off x="5000978" y="5378475"/>
            <a:ext cx="1282615" cy="314403"/>
          </a:xfrm>
          <a:prstGeom prst="rect">
            <a:avLst/>
          </a:prstGeom>
          <a:solidFill>
            <a:schemeClr val="accent2">
              <a:lumMod val="20000"/>
              <a:lumOff val="8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SUPPORT TO SCALE UP PUBLIC EMPLOYMENT PROGRAMMES</a:t>
            </a:r>
            <a:endParaRPr lang="en-US" sz="500">
              <a:solidFill>
                <a:schemeClr val="bg1">
                  <a:lumMod val="50000"/>
                </a:schemeClr>
              </a:solidFill>
              <a:latin typeface="Helvetica" panose="020B0604020202020204" pitchFamily="34" charset="0"/>
              <a:cs typeface="Helvetica" panose="020B0604020202020204" pitchFamily="34" charset="0"/>
            </a:endParaRPr>
          </a:p>
          <a:p>
            <a:pPr algn="r"/>
            <a:r>
              <a:rPr lang="en-US" sz="500">
                <a:solidFill>
                  <a:schemeClr val="bg1">
                    <a:lumMod val="50000"/>
                  </a:schemeClr>
                </a:solidFill>
                <a:latin typeface="Helvetica" panose="020B0604020202020204" pitchFamily="34" charset="0"/>
                <a:cs typeface="Helvetica" panose="020B0604020202020204" pitchFamily="34" charset="0"/>
              </a:rPr>
              <a:t> MACP 2.3 </a:t>
            </a: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67" name="Rectangle 66">
            <a:extLst>
              <a:ext uri="{FF2B5EF4-FFF2-40B4-BE49-F238E27FC236}">
                <a16:creationId xmlns:a16="http://schemas.microsoft.com/office/drawing/2014/main" id="{CA3CDD15-284B-66D5-4B26-E47C97B5EB3D}"/>
              </a:ext>
            </a:extLst>
          </p:cNvPr>
          <p:cNvSpPr/>
          <p:nvPr/>
        </p:nvSpPr>
        <p:spPr>
          <a:xfrm>
            <a:off x="4989140" y="5785104"/>
            <a:ext cx="1616528" cy="301875"/>
          </a:xfrm>
          <a:prstGeom prst="rect">
            <a:avLst/>
          </a:prstGeom>
          <a:solidFill>
            <a:schemeClr val="accent2">
              <a:lumMod val="20000"/>
              <a:lumOff val="8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501">
              <a:solidFill>
                <a:schemeClr val="bg1">
                  <a:lumMod val="50000"/>
                </a:schemeClr>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SUPPORT TO INCREASE ACCESS TO BUSINESS DEVELOPMENT SERVICES</a:t>
            </a:r>
          </a:p>
          <a:p>
            <a:pPr algn="r"/>
            <a:r>
              <a:rPr lang="en-US" sz="602">
                <a:solidFill>
                  <a:schemeClr val="tx1"/>
                </a:solidFill>
                <a:latin typeface="Helvetica" panose="020B0604020202020204" pitchFamily="34" charset="0"/>
                <a:cs typeface="Helvetica" panose="020B0604020202020204" pitchFamily="34" charset="0"/>
              </a:rPr>
              <a:t> </a:t>
            </a:r>
            <a:r>
              <a:rPr lang="en-US" sz="501">
                <a:solidFill>
                  <a:schemeClr val="bg1">
                    <a:lumMod val="50000"/>
                  </a:schemeClr>
                </a:solidFill>
                <a:latin typeface="Helvetica" panose="020B0604020202020204" pitchFamily="34" charset="0"/>
                <a:cs typeface="Helvetica" panose="020B0604020202020204" pitchFamily="34" charset="0"/>
              </a:rPr>
              <a:t>MACP 2.4, 2.5 (</a:t>
            </a:r>
            <a:r>
              <a:rPr lang="en-US" sz="501" err="1">
                <a:solidFill>
                  <a:schemeClr val="bg1">
                    <a:lumMod val="50000"/>
                  </a:schemeClr>
                </a:solidFill>
                <a:latin typeface="Helvetica" panose="020B0604020202020204" pitchFamily="34" charset="0"/>
                <a:cs typeface="Helvetica" panose="020B0604020202020204" pitchFamily="34" charset="0"/>
              </a:rPr>
              <a:t>a,b</a:t>
            </a:r>
            <a:r>
              <a:rPr lang="en-US" sz="501">
                <a:solidFill>
                  <a:schemeClr val="bg1">
                    <a:lumMod val="50000"/>
                  </a:schemeClr>
                </a:solidFill>
                <a:latin typeface="Helvetica" panose="020B0604020202020204" pitchFamily="34" charset="0"/>
                <a:cs typeface="Helvetica" panose="020B0604020202020204" pitchFamily="34" charset="0"/>
              </a:rPr>
              <a:t>), 2.8, 2.10 </a:t>
            </a:r>
          </a:p>
          <a:p>
            <a:pPr algn="r"/>
            <a:endParaRPr lang="en-US" sz="501">
              <a:solidFill>
                <a:schemeClr val="bg1">
                  <a:lumMod val="50000"/>
                </a:schemeClr>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cxnSp>
        <p:nvCxnSpPr>
          <p:cNvPr id="69" name="Elbow Connector 70">
            <a:extLst>
              <a:ext uri="{FF2B5EF4-FFF2-40B4-BE49-F238E27FC236}">
                <a16:creationId xmlns:a16="http://schemas.microsoft.com/office/drawing/2014/main" id="{B3DFF058-1A43-5F21-EC0E-A2B12AC05DB7}"/>
              </a:ext>
            </a:extLst>
          </p:cNvPr>
          <p:cNvCxnSpPr>
            <a:cxnSpLocks/>
          </p:cNvCxnSpPr>
          <p:nvPr/>
        </p:nvCxnSpPr>
        <p:spPr>
          <a:xfrm flipV="1">
            <a:off x="6592718" y="5743458"/>
            <a:ext cx="793069" cy="561200"/>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 name="Elbow Connector 70">
            <a:extLst>
              <a:ext uri="{FF2B5EF4-FFF2-40B4-BE49-F238E27FC236}">
                <a16:creationId xmlns:a16="http://schemas.microsoft.com/office/drawing/2014/main" id="{03DEB000-8CF5-D880-FDC1-EC5D7CF9575D}"/>
              </a:ext>
            </a:extLst>
          </p:cNvPr>
          <p:cNvCxnSpPr>
            <a:cxnSpLocks/>
            <a:stCxn id="67" idx="3"/>
            <a:endCxn id="62" idx="2"/>
          </p:cNvCxnSpPr>
          <p:nvPr/>
        </p:nvCxnSpPr>
        <p:spPr>
          <a:xfrm flipV="1">
            <a:off x="6605668" y="4496384"/>
            <a:ext cx="255885" cy="1439658"/>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3" name="Elbow Connector 70">
            <a:extLst>
              <a:ext uri="{FF2B5EF4-FFF2-40B4-BE49-F238E27FC236}">
                <a16:creationId xmlns:a16="http://schemas.microsoft.com/office/drawing/2014/main" id="{72054FDF-1DF5-37B8-8156-6DA157766080}"/>
              </a:ext>
            </a:extLst>
          </p:cNvPr>
          <p:cNvCxnSpPr>
            <a:cxnSpLocks/>
            <a:stCxn id="66" idx="3"/>
            <a:endCxn id="63" idx="3"/>
          </p:cNvCxnSpPr>
          <p:nvPr/>
        </p:nvCxnSpPr>
        <p:spPr>
          <a:xfrm flipH="1" flipV="1">
            <a:off x="6108508" y="4630187"/>
            <a:ext cx="175085" cy="905490"/>
          </a:xfrm>
          <a:prstGeom prst="bentConnector3">
            <a:avLst>
              <a:gd name="adj1" fmla="val -130565"/>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0">
            <a:extLst>
              <a:ext uri="{FF2B5EF4-FFF2-40B4-BE49-F238E27FC236}">
                <a16:creationId xmlns:a16="http://schemas.microsoft.com/office/drawing/2014/main" id="{CB78ADC0-70C1-CAA8-FD01-BC12E2EC17D7}"/>
              </a:ext>
            </a:extLst>
          </p:cNvPr>
          <p:cNvCxnSpPr>
            <a:cxnSpLocks/>
            <a:stCxn id="61" idx="1"/>
            <a:endCxn id="62" idx="2"/>
          </p:cNvCxnSpPr>
          <p:nvPr/>
        </p:nvCxnSpPr>
        <p:spPr>
          <a:xfrm rot="10800000">
            <a:off x="6861553" y="4496384"/>
            <a:ext cx="142716" cy="1102944"/>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6" name="Rectangle 75">
            <a:extLst>
              <a:ext uri="{FF2B5EF4-FFF2-40B4-BE49-F238E27FC236}">
                <a16:creationId xmlns:a16="http://schemas.microsoft.com/office/drawing/2014/main" id="{D2598421-266F-8D0C-56DB-94433F960D65}"/>
              </a:ext>
            </a:extLst>
          </p:cNvPr>
          <p:cNvSpPr/>
          <p:nvPr/>
        </p:nvSpPr>
        <p:spPr>
          <a:xfrm>
            <a:off x="4379632" y="3793783"/>
            <a:ext cx="1086071" cy="326918"/>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DEVELOP CAPACITIES ON RIGHTS OF WORK</a:t>
            </a:r>
          </a:p>
          <a:p>
            <a:pPr algn="r"/>
            <a:r>
              <a:rPr lang="en-US" sz="602">
                <a:solidFill>
                  <a:schemeClr val="tx1"/>
                </a:solidFill>
                <a:latin typeface="Helvetica" panose="020B0604020202020204" pitchFamily="34" charset="0"/>
                <a:cs typeface="Helvetica" panose="020B0604020202020204" pitchFamily="34" charset="0"/>
              </a:rPr>
              <a:t> </a:t>
            </a:r>
            <a:r>
              <a:rPr lang="en-US" sz="501">
                <a:solidFill>
                  <a:schemeClr val="bg1">
                    <a:lumMod val="50000"/>
                  </a:schemeClr>
                </a:solidFill>
                <a:latin typeface="Helvetica" panose="020B0604020202020204" pitchFamily="34" charset="0"/>
                <a:cs typeface="Helvetica" panose="020B0604020202020204" pitchFamily="34" charset="0"/>
              </a:rPr>
              <a:t>MACP 2.6, 2.7</a:t>
            </a: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cxnSp>
        <p:nvCxnSpPr>
          <p:cNvPr id="77" name="Elbow Connector 70">
            <a:extLst>
              <a:ext uri="{FF2B5EF4-FFF2-40B4-BE49-F238E27FC236}">
                <a16:creationId xmlns:a16="http://schemas.microsoft.com/office/drawing/2014/main" id="{6B9EDECF-219F-817D-514F-33DC25DB5598}"/>
              </a:ext>
            </a:extLst>
          </p:cNvPr>
          <p:cNvCxnSpPr>
            <a:cxnSpLocks/>
            <a:stCxn id="76" idx="3"/>
            <a:endCxn id="60" idx="1"/>
          </p:cNvCxnSpPr>
          <p:nvPr/>
        </p:nvCxnSpPr>
        <p:spPr>
          <a:xfrm>
            <a:off x="5465703" y="3957242"/>
            <a:ext cx="448616" cy="1253"/>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8" name="Elbow Connector 70">
            <a:extLst>
              <a:ext uri="{FF2B5EF4-FFF2-40B4-BE49-F238E27FC236}">
                <a16:creationId xmlns:a16="http://schemas.microsoft.com/office/drawing/2014/main" id="{5E77EF53-A3C8-8116-0A3F-164B1ADA66A9}"/>
              </a:ext>
            </a:extLst>
          </p:cNvPr>
          <p:cNvCxnSpPr>
            <a:cxnSpLocks/>
            <a:stCxn id="16" idx="3"/>
            <a:endCxn id="76" idx="2"/>
          </p:cNvCxnSpPr>
          <p:nvPr/>
        </p:nvCxnSpPr>
        <p:spPr>
          <a:xfrm flipV="1">
            <a:off x="4799809" y="4120701"/>
            <a:ext cx="122859" cy="354037"/>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79" name="Elbow Connector 70">
            <a:extLst>
              <a:ext uri="{FF2B5EF4-FFF2-40B4-BE49-F238E27FC236}">
                <a16:creationId xmlns:a16="http://schemas.microsoft.com/office/drawing/2014/main" id="{208A1E69-F456-90DC-7CFB-5475D1860954}"/>
              </a:ext>
            </a:extLst>
          </p:cNvPr>
          <p:cNvCxnSpPr>
            <a:cxnSpLocks/>
            <a:endCxn id="61" idx="3"/>
          </p:cNvCxnSpPr>
          <p:nvPr/>
        </p:nvCxnSpPr>
        <p:spPr>
          <a:xfrm rot="5400000">
            <a:off x="7624923" y="4834878"/>
            <a:ext cx="906832" cy="622069"/>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80" name="Elbow Connector 70">
            <a:extLst>
              <a:ext uri="{FF2B5EF4-FFF2-40B4-BE49-F238E27FC236}">
                <a16:creationId xmlns:a16="http://schemas.microsoft.com/office/drawing/2014/main" id="{1D59322D-EC94-1B67-CEB5-CC29D91DFE4D}"/>
              </a:ext>
            </a:extLst>
          </p:cNvPr>
          <p:cNvCxnSpPr>
            <a:cxnSpLocks/>
          </p:cNvCxnSpPr>
          <p:nvPr/>
        </p:nvCxnSpPr>
        <p:spPr>
          <a:xfrm rot="16200000" flipV="1">
            <a:off x="3642857" y="3761574"/>
            <a:ext cx="332817" cy="794196"/>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3" name="Elbow Connector 70">
            <a:extLst>
              <a:ext uri="{FF2B5EF4-FFF2-40B4-BE49-F238E27FC236}">
                <a16:creationId xmlns:a16="http://schemas.microsoft.com/office/drawing/2014/main" id="{6CFCEA2E-DE48-A4E9-8A45-F56AA6487697}"/>
              </a:ext>
            </a:extLst>
          </p:cNvPr>
          <p:cNvCxnSpPr>
            <a:cxnSpLocks/>
            <a:stCxn id="48" idx="0"/>
            <a:endCxn id="21" idx="2"/>
          </p:cNvCxnSpPr>
          <p:nvPr/>
        </p:nvCxnSpPr>
        <p:spPr>
          <a:xfrm rot="5400000" flipH="1" flipV="1">
            <a:off x="4448464" y="3036717"/>
            <a:ext cx="1054500" cy="1522226"/>
          </a:xfrm>
          <a:prstGeom prst="bentConnector3">
            <a:avLst>
              <a:gd name="adj1" fmla="val 59394"/>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101" name="docshape19">
            <a:extLst>
              <a:ext uri="{FF2B5EF4-FFF2-40B4-BE49-F238E27FC236}">
                <a16:creationId xmlns:a16="http://schemas.microsoft.com/office/drawing/2014/main" id="{A98B1379-5DEE-0D44-C204-6DFD12367FE4}"/>
              </a:ext>
            </a:extLst>
          </p:cNvPr>
          <p:cNvSpPr txBox="1">
            <a:spLocks/>
          </p:cNvSpPr>
          <p:nvPr/>
        </p:nvSpPr>
        <p:spPr bwMode="auto">
          <a:xfrm>
            <a:off x="9081595" y="4236593"/>
            <a:ext cx="763035" cy="351761"/>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4.1 Improved access to WASH facilities by refugees and host communities</a:t>
            </a:r>
          </a:p>
        </p:txBody>
      </p:sp>
      <p:sp>
        <p:nvSpPr>
          <p:cNvPr id="104" name="docshape19">
            <a:extLst>
              <a:ext uri="{FF2B5EF4-FFF2-40B4-BE49-F238E27FC236}">
                <a16:creationId xmlns:a16="http://schemas.microsoft.com/office/drawing/2014/main" id="{060970F4-CCB1-279E-208B-CB08E2C2E33C}"/>
              </a:ext>
            </a:extLst>
          </p:cNvPr>
          <p:cNvSpPr txBox="1">
            <a:spLocks/>
          </p:cNvSpPr>
          <p:nvPr/>
        </p:nvSpPr>
        <p:spPr bwMode="auto">
          <a:xfrm>
            <a:off x="7767304" y="3829561"/>
            <a:ext cx="1039340" cy="263534"/>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4.2 Enhanced management, capacity, and sustainability for critical infrastructure</a:t>
            </a:r>
          </a:p>
        </p:txBody>
      </p:sp>
      <p:sp>
        <p:nvSpPr>
          <p:cNvPr id="105" name="docshape19">
            <a:extLst>
              <a:ext uri="{FF2B5EF4-FFF2-40B4-BE49-F238E27FC236}">
                <a16:creationId xmlns:a16="http://schemas.microsoft.com/office/drawing/2014/main" id="{4CB7C2DE-D860-6895-33F0-9F668C61920B}"/>
              </a:ext>
            </a:extLst>
          </p:cNvPr>
          <p:cNvSpPr txBox="1">
            <a:spLocks/>
          </p:cNvSpPr>
          <p:nvPr/>
        </p:nvSpPr>
        <p:spPr bwMode="auto">
          <a:xfrm>
            <a:off x="9083943" y="3827991"/>
            <a:ext cx="753999" cy="351378"/>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4.3 Improved access to quality and affordable housing by FDPs and HCs </a:t>
            </a:r>
            <a:r>
              <a:rPr lang="en-US" sz="571" b="1">
                <a:latin typeface="Helvetica" panose="020B0604020202020204" pitchFamily="34" charset="0"/>
                <a:ea typeface="Verdana" panose="020B0604030504040204" pitchFamily="34" charset="0"/>
                <a:cs typeface="Helvetica" panose="020B0604020202020204" pitchFamily="34" charset="0"/>
              </a:rPr>
              <a:t>(?)</a:t>
            </a:r>
          </a:p>
        </p:txBody>
      </p:sp>
      <p:sp>
        <p:nvSpPr>
          <p:cNvPr id="107" name="docshape19">
            <a:extLst>
              <a:ext uri="{FF2B5EF4-FFF2-40B4-BE49-F238E27FC236}">
                <a16:creationId xmlns:a16="http://schemas.microsoft.com/office/drawing/2014/main" id="{0662E6A6-FBA8-7D1C-354B-87C96209B127}"/>
              </a:ext>
            </a:extLst>
          </p:cNvPr>
          <p:cNvSpPr txBox="1">
            <a:spLocks/>
          </p:cNvSpPr>
          <p:nvPr/>
        </p:nvSpPr>
        <p:spPr bwMode="auto">
          <a:xfrm>
            <a:off x="7951004" y="4341118"/>
            <a:ext cx="787834" cy="351378"/>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4.4 Improved inclusive access to digital connectivity and internet for FDPs and HCs</a:t>
            </a:r>
          </a:p>
        </p:txBody>
      </p:sp>
      <p:sp>
        <p:nvSpPr>
          <p:cNvPr id="109" name="Rectangle 108">
            <a:extLst>
              <a:ext uri="{FF2B5EF4-FFF2-40B4-BE49-F238E27FC236}">
                <a16:creationId xmlns:a16="http://schemas.microsoft.com/office/drawing/2014/main" id="{915A7B80-6C42-B7BB-EC92-7177BABBA4B1}"/>
              </a:ext>
            </a:extLst>
          </p:cNvPr>
          <p:cNvSpPr/>
          <p:nvPr/>
        </p:nvSpPr>
        <p:spPr>
          <a:xfrm>
            <a:off x="7424390" y="4811672"/>
            <a:ext cx="920434" cy="476591"/>
          </a:xfrm>
          <a:prstGeom prst="rect">
            <a:avLst/>
          </a:prstGeom>
          <a:solidFill>
            <a:schemeClr val="bg1">
              <a:lumMod val="9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EVIDENCE GENERATION &amp; DIGITAL INFRASTRUCTURE</a:t>
            </a:r>
          </a:p>
          <a:p>
            <a:pPr algn="r"/>
            <a:r>
              <a:rPr lang="en-US" sz="602">
                <a:solidFill>
                  <a:schemeClr val="tx1"/>
                </a:solidFill>
                <a:latin typeface="Helvetica" panose="020B0604020202020204" pitchFamily="34" charset="0"/>
                <a:cs typeface="Helvetica" panose="020B0604020202020204" pitchFamily="34" charset="0"/>
              </a:rPr>
              <a:t> </a:t>
            </a:r>
            <a:r>
              <a:rPr lang="en-US" sz="501">
                <a:solidFill>
                  <a:schemeClr val="bg1">
                    <a:lumMod val="50000"/>
                  </a:schemeClr>
                </a:solidFill>
                <a:latin typeface="Helvetica" panose="020B0604020202020204" pitchFamily="34" charset="0"/>
                <a:cs typeface="Helvetica" panose="020B0604020202020204" pitchFamily="34" charset="0"/>
              </a:rPr>
              <a:t>MACP 4.1, 4.5, 4.6, 4.10 </a:t>
            </a: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110" name="Rectangle 109">
            <a:extLst>
              <a:ext uri="{FF2B5EF4-FFF2-40B4-BE49-F238E27FC236}">
                <a16:creationId xmlns:a16="http://schemas.microsoft.com/office/drawing/2014/main" id="{79A83D7F-E201-1C7A-0791-22B81B2C9EF5}"/>
              </a:ext>
            </a:extLst>
          </p:cNvPr>
          <p:cNvSpPr/>
          <p:nvPr/>
        </p:nvSpPr>
        <p:spPr>
          <a:xfrm>
            <a:off x="7899798" y="6116946"/>
            <a:ext cx="1095090" cy="367574"/>
          </a:xfrm>
          <a:prstGeom prst="rect">
            <a:avLst/>
          </a:prstGeom>
          <a:solidFill>
            <a:schemeClr val="bg1">
              <a:lumMod val="9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LEVERAGING CRITICAL INFRASTRUCTURE (WASH ) </a:t>
            </a:r>
          </a:p>
          <a:p>
            <a:pPr algn="r"/>
            <a:r>
              <a:rPr lang="en-US" sz="501">
                <a:solidFill>
                  <a:schemeClr val="bg1">
                    <a:lumMod val="50000"/>
                  </a:schemeClr>
                </a:solidFill>
                <a:latin typeface="Helvetica" panose="020B0604020202020204" pitchFamily="34" charset="0"/>
                <a:cs typeface="Helvetica" panose="020B0604020202020204" pitchFamily="34" charset="0"/>
              </a:rPr>
              <a:t>MACP 4.2, 4.3, 4.4</a:t>
            </a:r>
          </a:p>
        </p:txBody>
      </p:sp>
      <p:cxnSp>
        <p:nvCxnSpPr>
          <p:cNvPr id="111" name="Elbow Connector 70">
            <a:extLst>
              <a:ext uri="{FF2B5EF4-FFF2-40B4-BE49-F238E27FC236}">
                <a16:creationId xmlns:a16="http://schemas.microsoft.com/office/drawing/2014/main" id="{75CE1605-4C00-3EE2-A09B-97F1155E5497}"/>
              </a:ext>
            </a:extLst>
          </p:cNvPr>
          <p:cNvCxnSpPr>
            <a:cxnSpLocks/>
            <a:stCxn id="125" idx="0"/>
            <a:endCxn id="101" idx="2"/>
          </p:cNvCxnSpPr>
          <p:nvPr/>
        </p:nvCxnSpPr>
        <p:spPr>
          <a:xfrm rot="5400000" flipH="1" flipV="1">
            <a:off x="8698195" y="5352028"/>
            <a:ext cx="1528591" cy="1245"/>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3" name="Elbow Connector 70">
            <a:extLst>
              <a:ext uri="{FF2B5EF4-FFF2-40B4-BE49-F238E27FC236}">
                <a16:creationId xmlns:a16="http://schemas.microsoft.com/office/drawing/2014/main" id="{B6033569-D984-C56E-6189-6118086CB076}"/>
              </a:ext>
            </a:extLst>
          </p:cNvPr>
          <p:cNvCxnSpPr>
            <a:cxnSpLocks/>
            <a:endCxn id="104" idx="1"/>
          </p:cNvCxnSpPr>
          <p:nvPr/>
        </p:nvCxnSpPr>
        <p:spPr>
          <a:xfrm rot="5400000" flipH="1" flipV="1">
            <a:off x="7278434" y="4322802"/>
            <a:ext cx="850344" cy="127396"/>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4" name="Elbow Connector 70">
            <a:extLst>
              <a:ext uri="{FF2B5EF4-FFF2-40B4-BE49-F238E27FC236}">
                <a16:creationId xmlns:a16="http://schemas.microsoft.com/office/drawing/2014/main" id="{192C9096-F014-7287-DCF9-CCF3F71607A5}"/>
              </a:ext>
            </a:extLst>
          </p:cNvPr>
          <p:cNvCxnSpPr>
            <a:cxnSpLocks/>
            <a:stCxn id="101" idx="1"/>
            <a:endCxn id="108" idx="2"/>
          </p:cNvCxnSpPr>
          <p:nvPr/>
        </p:nvCxnSpPr>
        <p:spPr>
          <a:xfrm rot="10800000">
            <a:off x="8913759" y="3232312"/>
            <a:ext cx="167836" cy="1180162"/>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5" name="Elbow Connector 70">
            <a:extLst>
              <a:ext uri="{FF2B5EF4-FFF2-40B4-BE49-F238E27FC236}">
                <a16:creationId xmlns:a16="http://schemas.microsoft.com/office/drawing/2014/main" id="{D6F5AD0C-4728-68B9-92CD-B83CA3CDE8F4}"/>
              </a:ext>
            </a:extLst>
          </p:cNvPr>
          <p:cNvCxnSpPr>
            <a:cxnSpLocks/>
            <a:stCxn id="105" idx="0"/>
            <a:endCxn id="108" idx="2"/>
          </p:cNvCxnSpPr>
          <p:nvPr/>
        </p:nvCxnSpPr>
        <p:spPr>
          <a:xfrm rot="16200000" flipV="1">
            <a:off x="8889512" y="3256560"/>
            <a:ext cx="595679" cy="547184"/>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6" name="Elbow Connector 70">
            <a:extLst>
              <a:ext uri="{FF2B5EF4-FFF2-40B4-BE49-F238E27FC236}">
                <a16:creationId xmlns:a16="http://schemas.microsoft.com/office/drawing/2014/main" id="{A9DF05ED-ECE7-5E04-0D16-7E9090C69BA9}"/>
              </a:ext>
            </a:extLst>
          </p:cNvPr>
          <p:cNvCxnSpPr>
            <a:cxnSpLocks/>
            <a:stCxn id="107" idx="3"/>
            <a:endCxn id="108" idx="2"/>
          </p:cNvCxnSpPr>
          <p:nvPr/>
        </p:nvCxnSpPr>
        <p:spPr>
          <a:xfrm flipV="1">
            <a:off x="8738838" y="3232312"/>
            <a:ext cx="174921" cy="1284495"/>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7" name="Elbow Connector 70">
            <a:extLst>
              <a:ext uri="{FF2B5EF4-FFF2-40B4-BE49-F238E27FC236}">
                <a16:creationId xmlns:a16="http://schemas.microsoft.com/office/drawing/2014/main" id="{FCACB1D0-9E6F-84FD-76F0-8D32F583F80E}"/>
              </a:ext>
            </a:extLst>
          </p:cNvPr>
          <p:cNvCxnSpPr>
            <a:cxnSpLocks/>
            <a:stCxn id="104" idx="0"/>
            <a:endCxn id="108" idx="2"/>
          </p:cNvCxnSpPr>
          <p:nvPr/>
        </p:nvCxnSpPr>
        <p:spPr>
          <a:xfrm rot="5400000" flipH="1" flipV="1">
            <a:off x="8301742" y="3217545"/>
            <a:ext cx="597249" cy="626785"/>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9" name="Elbow Connector 70">
            <a:extLst>
              <a:ext uri="{FF2B5EF4-FFF2-40B4-BE49-F238E27FC236}">
                <a16:creationId xmlns:a16="http://schemas.microsoft.com/office/drawing/2014/main" id="{1F1335B7-F1E1-63CC-BC9D-35B7754D36F7}"/>
              </a:ext>
            </a:extLst>
          </p:cNvPr>
          <p:cNvCxnSpPr>
            <a:cxnSpLocks/>
            <a:endCxn id="107" idx="1"/>
          </p:cNvCxnSpPr>
          <p:nvPr/>
        </p:nvCxnSpPr>
        <p:spPr>
          <a:xfrm rot="5400000" flipH="1" flipV="1">
            <a:off x="7697853" y="4586259"/>
            <a:ext cx="322603" cy="183700"/>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20" name="Rectangle 119">
            <a:extLst>
              <a:ext uri="{FF2B5EF4-FFF2-40B4-BE49-F238E27FC236}">
                <a16:creationId xmlns:a16="http://schemas.microsoft.com/office/drawing/2014/main" id="{A5B8F7B4-6118-3722-42B1-89FF901A63B4}"/>
              </a:ext>
            </a:extLst>
          </p:cNvPr>
          <p:cNvSpPr/>
          <p:nvPr/>
        </p:nvSpPr>
        <p:spPr>
          <a:xfrm>
            <a:off x="8460057" y="4839410"/>
            <a:ext cx="905216" cy="461626"/>
          </a:xfrm>
          <a:prstGeom prst="rect">
            <a:avLst/>
          </a:prstGeom>
          <a:solidFill>
            <a:schemeClr val="bg1">
              <a:lumMod val="9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solidFill>
                  <a:schemeClr val="tx1"/>
                </a:solidFill>
                <a:latin typeface="Helvetica" panose="020B0604020202020204" pitchFamily="34" charset="0"/>
                <a:cs typeface="Helvetica" panose="020B0604020202020204" pitchFamily="34" charset="0"/>
              </a:rPr>
              <a:t>CRITICAL INFRASTRUCTURE (REGISTRATION FACILITIES )</a:t>
            </a:r>
          </a:p>
          <a:p>
            <a:pPr algn="r"/>
            <a:r>
              <a:rPr lang="en-US" sz="602">
                <a:solidFill>
                  <a:schemeClr val="tx1"/>
                </a:solidFill>
                <a:latin typeface="Helvetica" panose="020B0604020202020204" pitchFamily="34" charset="0"/>
                <a:cs typeface="Helvetica" panose="020B0604020202020204" pitchFamily="34" charset="0"/>
              </a:rPr>
              <a:t> </a:t>
            </a:r>
            <a:r>
              <a:rPr lang="en-US" sz="501">
                <a:solidFill>
                  <a:schemeClr val="bg1">
                    <a:lumMod val="50000"/>
                  </a:schemeClr>
                </a:solidFill>
                <a:latin typeface="Helvetica" panose="020B0604020202020204" pitchFamily="34" charset="0"/>
                <a:cs typeface="Helvetica" panose="020B0604020202020204" pitchFamily="34" charset="0"/>
              </a:rPr>
              <a:t>MACP 4.7</a:t>
            </a:r>
            <a:endParaRPr lang="en-US" sz="602">
              <a:solidFill>
                <a:schemeClr val="tx1"/>
              </a:solidFill>
              <a:latin typeface="Helvetica" panose="020B0604020202020204" pitchFamily="34" charset="0"/>
              <a:cs typeface="Helvetica" panose="020B0604020202020204" pitchFamily="34" charset="0"/>
            </a:endParaRPr>
          </a:p>
        </p:txBody>
      </p:sp>
      <p:cxnSp>
        <p:nvCxnSpPr>
          <p:cNvPr id="121" name="Elbow Connector 70">
            <a:extLst>
              <a:ext uri="{FF2B5EF4-FFF2-40B4-BE49-F238E27FC236}">
                <a16:creationId xmlns:a16="http://schemas.microsoft.com/office/drawing/2014/main" id="{B9E82DB9-331E-EF17-1B31-2805E2982FD0}"/>
              </a:ext>
            </a:extLst>
          </p:cNvPr>
          <p:cNvCxnSpPr>
            <a:cxnSpLocks/>
            <a:stCxn id="120" idx="0"/>
            <a:endCxn id="108" idx="2"/>
          </p:cNvCxnSpPr>
          <p:nvPr/>
        </p:nvCxnSpPr>
        <p:spPr>
          <a:xfrm rot="5400000" flipH="1" flipV="1">
            <a:off x="8109663" y="4035314"/>
            <a:ext cx="1607098" cy="1094"/>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25" name="Rectangle 124">
            <a:extLst>
              <a:ext uri="{FF2B5EF4-FFF2-40B4-BE49-F238E27FC236}">
                <a16:creationId xmlns:a16="http://schemas.microsoft.com/office/drawing/2014/main" id="{4523BEC6-D467-BF85-8541-778E04711762}"/>
              </a:ext>
            </a:extLst>
          </p:cNvPr>
          <p:cNvSpPr/>
          <p:nvPr/>
        </p:nvSpPr>
        <p:spPr>
          <a:xfrm>
            <a:off x="9060798" y="6116945"/>
            <a:ext cx="802139" cy="354015"/>
          </a:xfrm>
          <a:prstGeom prst="rect">
            <a:avLst/>
          </a:prstGeom>
          <a:solidFill>
            <a:schemeClr val="bg1">
              <a:lumMod val="9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r>
              <a:rPr lang="en-US" sz="602">
                <a:solidFill>
                  <a:schemeClr val="tx1"/>
                </a:solidFill>
                <a:latin typeface="Helvetica" panose="020B0604020202020204" pitchFamily="34" charset="0"/>
                <a:cs typeface="Helvetica" panose="020B0604020202020204" pitchFamily="34" charset="0"/>
              </a:rPr>
              <a:t>SANITATION APPROACH AND CAMPAIGNS</a:t>
            </a:r>
          </a:p>
          <a:p>
            <a:pPr algn="r"/>
            <a:r>
              <a:rPr lang="en-US" sz="602">
                <a:solidFill>
                  <a:schemeClr val="tx1"/>
                </a:solidFill>
                <a:latin typeface="Helvetica" panose="020B0604020202020204" pitchFamily="34" charset="0"/>
                <a:cs typeface="Helvetica" panose="020B0604020202020204" pitchFamily="34" charset="0"/>
              </a:rPr>
              <a:t> </a:t>
            </a:r>
            <a:r>
              <a:rPr lang="en-US" sz="501">
                <a:solidFill>
                  <a:schemeClr val="bg1">
                    <a:lumMod val="50000"/>
                  </a:schemeClr>
                </a:solidFill>
                <a:latin typeface="Helvetica" panose="020B0604020202020204" pitchFamily="34" charset="0"/>
                <a:cs typeface="Helvetica" panose="020B0604020202020204" pitchFamily="34" charset="0"/>
              </a:rPr>
              <a:t>MACP 4.9</a:t>
            </a: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128" name="Rectangle 127">
            <a:extLst>
              <a:ext uri="{FF2B5EF4-FFF2-40B4-BE49-F238E27FC236}">
                <a16:creationId xmlns:a16="http://schemas.microsoft.com/office/drawing/2014/main" id="{1E2F0C2A-4B23-BE08-0028-3336BCE7997F}"/>
              </a:ext>
            </a:extLst>
          </p:cNvPr>
          <p:cNvSpPr/>
          <p:nvPr/>
        </p:nvSpPr>
        <p:spPr>
          <a:xfrm>
            <a:off x="3505613" y="1858411"/>
            <a:ext cx="985058" cy="25072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Improved access to rights for FDPs and HCs</a:t>
            </a:r>
          </a:p>
        </p:txBody>
      </p:sp>
      <p:sp>
        <p:nvSpPr>
          <p:cNvPr id="129" name="Rectangle 128">
            <a:extLst>
              <a:ext uri="{FF2B5EF4-FFF2-40B4-BE49-F238E27FC236}">
                <a16:creationId xmlns:a16="http://schemas.microsoft.com/office/drawing/2014/main" id="{22B34999-B730-9CF9-74D2-6DA91D3034F7}"/>
              </a:ext>
            </a:extLst>
          </p:cNvPr>
          <p:cNvSpPr/>
          <p:nvPr/>
        </p:nvSpPr>
        <p:spPr>
          <a:xfrm>
            <a:off x="1355434" y="2066307"/>
            <a:ext cx="1367745"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Access to basic services improved or enhanced, including through inclusion in national systems</a:t>
            </a:r>
          </a:p>
        </p:txBody>
      </p:sp>
      <p:sp>
        <p:nvSpPr>
          <p:cNvPr id="130" name="Rectangle 129">
            <a:extLst>
              <a:ext uri="{FF2B5EF4-FFF2-40B4-BE49-F238E27FC236}">
                <a16:creationId xmlns:a16="http://schemas.microsoft.com/office/drawing/2014/main" id="{54EF3206-4C72-7744-DB4D-777ACD019D41}"/>
              </a:ext>
            </a:extLst>
          </p:cNvPr>
          <p:cNvSpPr/>
          <p:nvPr/>
        </p:nvSpPr>
        <p:spPr>
          <a:xfrm>
            <a:off x="6010067" y="2266492"/>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Access to socio-economic opportunities enhanced</a:t>
            </a:r>
          </a:p>
        </p:txBody>
      </p:sp>
      <p:cxnSp>
        <p:nvCxnSpPr>
          <p:cNvPr id="132" name="Elbow Connector 70">
            <a:extLst>
              <a:ext uri="{FF2B5EF4-FFF2-40B4-BE49-F238E27FC236}">
                <a16:creationId xmlns:a16="http://schemas.microsoft.com/office/drawing/2014/main" id="{05EDB787-CC3C-0BCB-664A-23713FE04CFD}"/>
              </a:ext>
            </a:extLst>
          </p:cNvPr>
          <p:cNvCxnSpPr>
            <a:cxnSpLocks/>
            <a:stCxn id="134" idx="1"/>
            <a:endCxn id="157" idx="3"/>
          </p:cNvCxnSpPr>
          <p:nvPr/>
        </p:nvCxnSpPr>
        <p:spPr>
          <a:xfrm rot="10800000" flipV="1">
            <a:off x="1914868" y="4473534"/>
            <a:ext cx="1714222" cy="303414"/>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134" name="Rectangle 133">
            <a:extLst>
              <a:ext uri="{FF2B5EF4-FFF2-40B4-BE49-F238E27FC236}">
                <a16:creationId xmlns:a16="http://schemas.microsoft.com/office/drawing/2014/main" id="{C93D79F4-A433-4587-C1BC-98EC9D2D056F}"/>
              </a:ext>
            </a:extLst>
          </p:cNvPr>
          <p:cNvSpPr/>
          <p:nvPr/>
        </p:nvSpPr>
        <p:spPr>
          <a:xfrm>
            <a:off x="3629090" y="4324186"/>
            <a:ext cx="144104" cy="298696"/>
          </a:xfrm>
          <a:prstGeom prst="rect">
            <a:avLst/>
          </a:prstGeom>
          <a:solidFill>
            <a:schemeClr val="accent5">
              <a:lumMod val="20000"/>
              <a:lumOff val="80000"/>
            </a:schemeClr>
          </a:solidFill>
          <a:ln w="12700">
            <a:solidFill>
              <a:schemeClr val="accent5">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146" name="Rectangle 145">
            <a:extLst>
              <a:ext uri="{FF2B5EF4-FFF2-40B4-BE49-F238E27FC236}">
                <a16:creationId xmlns:a16="http://schemas.microsoft.com/office/drawing/2014/main" id="{D326D613-4119-13D2-4D44-DBD6D2F04C47}"/>
              </a:ext>
            </a:extLst>
          </p:cNvPr>
          <p:cNvSpPr/>
          <p:nvPr/>
        </p:nvSpPr>
        <p:spPr>
          <a:xfrm>
            <a:off x="5218782" y="2768540"/>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Livelihood of FDPs and HCs </a:t>
            </a:r>
            <a:r>
              <a:rPr lang="en-US" sz="602" err="1">
                <a:latin typeface="Helvetica" panose="020B0604020202020204" pitchFamily="34" charset="0"/>
                <a:cs typeface="Helvetica" panose="020B0604020202020204" pitchFamily="34" charset="0"/>
              </a:rPr>
              <a:t>stregthened</a:t>
            </a:r>
            <a:endParaRPr lang="en-US" sz="602">
              <a:latin typeface="Helvetica" panose="020B0604020202020204" pitchFamily="34" charset="0"/>
              <a:cs typeface="Helvetica" panose="020B0604020202020204" pitchFamily="34" charset="0"/>
            </a:endParaRPr>
          </a:p>
        </p:txBody>
      </p:sp>
      <p:sp>
        <p:nvSpPr>
          <p:cNvPr id="148" name="Rectangle 147">
            <a:extLst>
              <a:ext uri="{FF2B5EF4-FFF2-40B4-BE49-F238E27FC236}">
                <a16:creationId xmlns:a16="http://schemas.microsoft.com/office/drawing/2014/main" id="{39402184-64B9-BD2B-4E14-1ED4A6585927}"/>
              </a:ext>
            </a:extLst>
          </p:cNvPr>
          <p:cNvSpPr/>
          <p:nvPr/>
        </p:nvSpPr>
        <p:spPr>
          <a:xfrm>
            <a:off x="3612014" y="1220445"/>
            <a:ext cx="767618"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Vulnerability of  FDPs and HCs reduced</a:t>
            </a:r>
          </a:p>
        </p:txBody>
      </p:sp>
      <p:sp>
        <p:nvSpPr>
          <p:cNvPr id="152" name="Rectangle 151">
            <a:extLst>
              <a:ext uri="{FF2B5EF4-FFF2-40B4-BE49-F238E27FC236}">
                <a16:creationId xmlns:a16="http://schemas.microsoft.com/office/drawing/2014/main" id="{758E5DD6-90DB-54FE-92B9-2362EF4F576F}"/>
              </a:ext>
            </a:extLst>
          </p:cNvPr>
          <p:cNvSpPr/>
          <p:nvPr/>
        </p:nvSpPr>
        <p:spPr>
          <a:xfrm>
            <a:off x="4592416" y="904036"/>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Reduction of  FDPs and HCs long term reliance on external assistance</a:t>
            </a:r>
          </a:p>
        </p:txBody>
      </p:sp>
      <p:cxnSp>
        <p:nvCxnSpPr>
          <p:cNvPr id="153" name="Elbow Connector 102">
            <a:extLst>
              <a:ext uri="{FF2B5EF4-FFF2-40B4-BE49-F238E27FC236}">
                <a16:creationId xmlns:a16="http://schemas.microsoft.com/office/drawing/2014/main" id="{E08FCC9C-DD39-8835-B7F1-758FC7738B63}"/>
              </a:ext>
            </a:extLst>
          </p:cNvPr>
          <p:cNvCxnSpPr>
            <a:cxnSpLocks/>
            <a:stCxn id="174" idx="3"/>
            <a:endCxn id="148" idx="1"/>
          </p:cNvCxnSpPr>
          <p:nvPr/>
        </p:nvCxnSpPr>
        <p:spPr>
          <a:xfrm flipV="1">
            <a:off x="2760036" y="1345582"/>
            <a:ext cx="851978" cy="325394"/>
          </a:xfrm>
          <a:prstGeom prst="bentConnector3">
            <a:avLst>
              <a:gd name="adj1" fmla="val 50000"/>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54" name="Elbow Connector 102">
            <a:extLst>
              <a:ext uri="{FF2B5EF4-FFF2-40B4-BE49-F238E27FC236}">
                <a16:creationId xmlns:a16="http://schemas.microsoft.com/office/drawing/2014/main" id="{D374BCEE-7E60-06D7-5274-DF0AF569D851}"/>
              </a:ext>
            </a:extLst>
          </p:cNvPr>
          <p:cNvCxnSpPr>
            <a:cxnSpLocks/>
            <a:stCxn id="148" idx="0"/>
            <a:endCxn id="152" idx="1"/>
          </p:cNvCxnSpPr>
          <p:nvPr/>
        </p:nvCxnSpPr>
        <p:spPr>
          <a:xfrm rot="5400000" flipH="1" flipV="1">
            <a:off x="4210903" y="838933"/>
            <a:ext cx="166432" cy="596593"/>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5" name="Elbow Connector 102">
            <a:extLst>
              <a:ext uri="{FF2B5EF4-FFF2-40B4-BE49-F238E27FC236}">
                <a16:creationId xmlns:a16="http://schemas.microsoft.com/office/drawing/2014/main" id="{6C494460-1A28-84C9-EDEA-071C8E7C4DB5}"/>
              </a:ext>
            </a:extLst>
          </p:cNvPr>
          <p:cNvCxnSpPr>
            <a:cxnSpLocks/>
            <a:stCxn id="146" idx="0"/>
            <a:endCxn id="152" idx="2"/>
          </p:cNvCxnSpPr>
          <p:nvPr/>
        </p:nvCxnSpPr>
        <p:spPr>
          <a:xfrm rot="16200000" flipV="1">
            <a:off x="4631106" y="1711121"/>
            <a:ext cx="1564550" cy="550287"/>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8" name="Elbow Connector 102">
            <a:extLst>
              <a:ext uri="{FF2B5EF4-FFF2-40B4-BE49-F238E27FC236}">
                <a16:creationId xmlns:a16="http://schemas.microsoft.com/office/drawing/2014/main" id="{4E161F68-13B2-F6D2-EA52-98C08B5FBB8D}"/>
              </a:ext>
            </a:extLst>
          </p:cNvPr>
          <p:cNvCxnSpPr>
            <a:cxnSpLocks/>
            <a:stCxn id="128" idx="0"/>
            <a:endCxn id="148" idx="2"/>
          </p:cNvCxnSpPr>
          <p:nvPr/>
        </p:nvCxnSpPr>
        <p:spPr>
          <a:xfrm rot="16200000" flipV="1">
            <a:off x="3803137" y="1663405"/>
            <a:ext cx="387693" cy="2319"/>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60" name="Rectangle 159">
            <a:extLst>
              <a:ext uri="{FF2B5EF4-FFF2-40B4-BE49-F238E27FC236}">
                <a16:creationId xmlns:a16="http://schemas.microsoft.com/office/drawing/2014/main" id="{BBD8B133-14CE-440D-9D19-1619F5448A96}"/>
              </a:ext>
            </a:extLst>
          </p:cNvPr>
          <p:cNvSpPr/>
          <p:nvPr/>
        </p:nvSpPr>
        <p:spPr>
          <a:xfrm>
            <a:off x="2058327" y="860287"/>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Inclusion of FDPs at systems, community and individual levels, </a:t>
            </a:r>
          </a:p>
        </p:txBody>
      </p:sp>
      <p:cxnSp>
        <p:nvCxnSpPr>
          <p:cNvPr id="161" name="Elbow Connector 102">
            <a:extLst>
              <a:ext uri="{FF2B5EF4-FFF2-40B4-BE49-F238E27FC236}">
                <a16:creationId xmlns:a16="http://schemas.microsoft.com/office/drawing/2014/main" id="{4A483541-59DB-DD48-0BD4-92A9383828F1}"/>
              </a:ext>
            </a:extLst>
          </p:cNvPr>
          <p:cNvCxnSpPr>
            <a:cxnSpLocks/>
            <a:stCxn id="129" idx="0"/>
            <a:endCxn id="160" idx="2"/>
          </p:cNvCxnSpPr>
          <p:nvPr/>
        </p:nvCxnSpPr>
        <p:spPr>
          <a:xfrm rot="5400000" flipH="1" flipV="1">
            <a:off x="1892173" y="1396221"/>
            <a:ext cx="817220" cy="522953"/>
          </a:xfrm>
          <a:prstGeom prst="bentConnector3">
            <a:avLst>
              <a:gd name="adj1" fmla="val 50000"/>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63" name="Elbow Connector 102">
            <a:extLst>
              <a:ext uri="{FF2B5EF4-FFF2-40B4-BE49-F238E27FC236}">
                <a16:creationId xmlns:a16="http://schemas.microsoft.com/office/drawing/2014/main" id="{20B2BC2D-9393-15A8-7A80-0C59E2A24685}"/>
              </a:ext>
            </a:extLst>
          </p:cNvPr>
          <p:cNvCxnSpPr>
            <a:cxnSpLocks/>
            <a:stCxn id="160" idx="3"/>
            <a:endCxn id="152" idx="1"/>
          </p:cNvCxnSpPr>
          <p:nvPr/>
        </p:nvCxnSpPr>
        <p:spPr>
          <a:xfrm flipV="1">
            <a:off x="3066193" y="1054013"/>
            <a:ext cx="1526223" cy="674"/>
          </a:xfrm>
          <a:prstGeom prst="bentConnector3">
            <a:avLst>
              <a:gd name="adj1" fmla="val 50000"/>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64" name="Rectangle 163">
            <a:extLst>
              <a:ext uri="{FF2B5EF4-FFF2-40B4-BE49-F238E27FC236}">
                <a16:creationId xmlns:a16="http://schemas.microsoft.com/office/drawing/2014/main" id="{86CA5490-B777-C82A-2B7A-304A86D48312}"/>
              </a:ext>
            </a:extLst>
          </p:cNvPr>
          <p:cNvSpPr/>
          <p:nvPr/>
        </p:nvSpPr>
        <p:spPr>
          <a:xfrm>
            <a:off x="3373328" y="429459"/>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b="1">
                <a:latin typeface="Helvetica" panose="020B0604020202020204" pitchFamily="34" charset="0"/>
                <a:cs typeface="Helvetica" panose="020B0604020202020204" pitchFamily="34" charset="0"/>
              </a:rPr>
              <a:t>Resilience </a:t>
            </a:r>
            <a:r>
              <a:rPr lang="en-US" sz="602">
                <a:latin typeface="Helvetica" panose="020B0604020202020204" pitchFamily="34" charset="0"/>
                <a:cs typeface="Helvetica" panose="020B0604020202020204" pitchFamily="34" charset="0"/>
              </a:rPr>
              <a:t>of local communities and FDPs strengthened</a:t>
            </a:r>
          </a:p>
        </p:txBody>
      </p:sp>
      <p:sp>
        <p:nvSpPr>
          <p:cNvPr id="165" name="Arrow: Down 938">
            <a:extLst>
              <a:ext uri="{FF2B5EF4-FFF2-40B4-BE49-F238E27FC236}">
                <a16:creationId xmlns:a16="http://schemas.microsoft.com/office/drawing/2014/main" id="{F708263F-AA62-B09E-6FCA-DFD6115EC542}"/>
              </a:ext>
            </a:extLst>
          </p:cNvPr>
          <p:cNvSpPr/>
          <p:nvPr/>
        </p:nvSpPr>
        <p:spPr>
          <a:xfrm rot="15260348">
            <a:off x="3115661" y="659646"/>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sp>
        <p:nvSpPr>
          <p:cNvPr id="166" name="Arrow: Down 940">
            <a:extLst>
              <a:ext uri="{FF2B5EF4-FFF2-40B4-BE49-F238E27FC236}">
                <a16:creationId xmlns:a16="http://schemas.microsoft.com/office/drawing/2014/main" id="{54C9E1FF-67AB-6F11-1E5B-5901D8B83EE1}"/>
              </a:ext>
            </a:extLst>
          </p:cNvPr>
          <p:cNvSpPr/>
          <p:nvPr/>
        </p:nvSpPr>
        <p:spPr>
          <a:xfrm rot="6250073">
            <a:off x="4179180" y="638311"/>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cxnSp>
        <p:nvCxnSpPr>
          <p:cNvPr id="167" name="Elbow Connector 73">
            <a:extLst>
              <a:ext uri="{FF2B5EF4-FFF2-40B4-BE49-F238E27FC236}">
                <a16:creationId xmlns:a16="http://schemas.microsoft.com/office/drawing/2014/main" id="{60CCEB24-2AA2-9EA6-4653-013B0330D29D}"/>
              </a:ext>
            </a:extLst>
          </p:cNvPr>
          <p:cNvCxnSpPr>
            <a:cxnSpLocks/>
            <a:stCxn id="20" idx="3"/>
            <a:endCxn id="21" idx="1"/>
          </p:cNvCxnSpPr>
          <p:nvPr/>
        </p:nvCxnSpPr>
        <p:spPr>
          <a:xfrm flipV="1">
            <a:off x="4361564" y="3138670"/>
            <a:ext cx="606653" cy="313700"/>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168" name="Elbow Connector 73">
            <a:extLst>
              <a:ext uri="{FF2B5EF4-FFF2-40B4-BE49-F238E27FC236}">
                <a16:creationId xmlns:a16="http://schemas.microsoft.com/office/drawing/2014/main" id="{A6D00C86-F27C-A69C-A287-EF5DD0CC3660}"/>
              </a:ext>
            </a:extLst>
          </p:cNvPr>
          <p:cNvCxnSpPr>
            <a:cxnSpLocks/>
            <a:stCxn id="23" idx="0"/>
            <a:endCxn id="129" idx="2"/>
          </p:cNvCxnSpPr>
          <p:nvPr/>
        </p:nvCxnSpPr>
        <p:spPr>
          <a:xfrm rot="16200000" flipV="1">
            <a:off x="2776719" y="1687127"/>
            <a:ext cx="290685" cy="1765508"/>
          </a:xfrm>
          <a:prstGeom prst="bentConnector3">
            <a:avLst>
              <a:gd name="adj1" fmla="val 50000"/>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69" name="Elbow Connector 102">
            <a:extLst>
              <a:ext uri="{FF2B5EF4-FFF2-40B4-BE49-F238E27FC236}">
                <a16:creationId xmlns:a16="http://schemas.microsoft.com/office/drawing/2014/main" id="{246733F0-B039-283A-F103-168B1E6BEC04}"/>
              </a:ext>
            </a:extLst>
          </p:cNvPr>
          <p:cNvCxnSpPr>
            <a:cxnSpLocks/>
            <a:stCxn id="108" idx="0"/>
            <a:endCxn id="130" idx="3"/>
          </p:cNvCxnSpPr>
          <p:nvPr/>
        </p:nvCxnSpPr>
        <p:spPr>
          <a:xfrm rot="16200000" flipV="1">
            <a:off x="7711257" y="1765989"/>
            <a:ext cx="596409" cy="1808596"/>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70" name="TextBox 169">
            <a:extLst>
              <a:ext uri="{FF2B5EF4-FFF2-40B4-BE49-F238E27FC236}">
                <a16:creationId xmlns:a16="http://schemas.microsoft.com/office/drawing/2014/main" id="{D4834E1B-3266-3776-45E2-03C6ABCE46EC}"/>
              </a:ext>
            </a:extLst>
          </p:cNvPr>
          <p:cNvSpPr txBox="1"/>
          <p:nvPr/>
        </p:nvSpPr>
        <p:spPr>
          <a:xfrm>
            <a:off x="4513327" y="3331737"/>
            <a:ext cx="542618" cy="175689"/>
          </a:xfrm>
          <a:prstGeom prst="rect">
            <a:avLst/>
          </a:prstGeom>
          <a:solidFill>
            <a:schemeClr val="bg1"/>
          </a:solidFill>
        </p:spPr>
        <p:txBody>
          <a:bodyPr wrap="square" lIns="0" tIns="0" rIns="0" bIns="0">
            <a:spAutoFit/>
          </a:bodyPr>
          <a:lstStyle/>
          <a:p>
            <a:pPr algn="ctr"/>
            <a:r>
              <a:rPr lang="en-US" sz="571">
                <a:latin typeface="Helvetica" panose="020B0604020202020204" pitchFamily="34" charset="0"/>
                <a:cs typeface="Helvetica" panose="020B0604020202020204" pitchFamily="34" charset="0"/>
              </a:rPr>
              <a:t>Improved employability</a:t>
            </a:r>
          </a:p>
        </p:txBody>
      </p:sp>
      <p:cxnSp>
        <p:nvCxnSpPr>
          <p:cNvPr id="171" name="Elbow Connector 70">
            <a:extLst>
              <a:ext uri="{FF2B5EF4-FFF2-40B4-BE49-F238E27FC236}">
                <a16:creationId xmlns:a16="http://schemas.microsoft.com/office/drawing/2014/main" id="{9188156C-33B1-FEB6-7937-F4184747E7BC}"/>
              </a:ext>
            </a:extLst>
          </p:cNvPr>
          <p:cNvCxnSpPr>
            <a:cxnSpLocks/>
          </p:cNvCxnSpPr>
          <p:nvPr/>
        </p:nvCxnSpPr>
        <p:spPr>
          <a:xfrm rot="5400000" flipH="1" flipV="1">
            <a:off x="5127884" y="3810266"/>
            <a:ext cx="1222770" cy="143399"/>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2" name="Elbow Connector 70">
            <a:extLst>
              <a:ext uri="{FF2B5EF4-FFF2-40B4-BE49-F238E27FC236}">
                <a16:creationId xmlns:a16="http://schemas.microsoft.com/office/drawing/2014/main" id="{242B8030-AF5F-73CA-E6D2-87AB05118EFD}"/>
              </a:ext>
            </a:extLst>
          </p:cNvPr>
          <p:cNvCxnSpPr>
            <a:cxnSpLocks/>
            <a:stCxn id="62" idx="0"/>
            <a:endCxn id="21" idx="3"/>
          </p:cNvCxnSpPr>
          <p:nvPr/>
        </p:nvCxnSpPr>
        <p:spPr>
          <a:xfrm rot="16200000" flipV="1">
            <a:off x="6136405" y="3507702"/>
            <a:ext cx="1094180" cy="356116"/>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74" name="TextBox 173">
            <a:extLst>
              <a:ext uri="{FF2B5EF4-FFF2-40B4-BE49-F238E27FC236}">
                <a16:creationId xmlns:a16="http://schemas.microsoft.com/office/drawing/2014/main" id="{9BAEB270-C91C-ADAF-073C-6DD2559130DB}"/>
              </a:ext>
            </a:extLst>
          </p:cNvPr>
          <p:cNvSpPr txBox="1"/>
          <p:nvPr/>
        </p:nvSpPr>
        <p:spPr>
          <a:xfrm>
            <a:off x="2158357" y="1583035"/>
            <a:ext cx="601679" cy="175881"/>
          </a:xfrm>
          <a:prstGeom prst="rect">
            <a:avLst/>
          </a:prstGeom>
          <a:solidFill>
            <a:schemeClr val="bg1"/>
          </a:solidFill>
        </p:spPr>
        <p:txBody>
          <a:bodyPr wrap="square" lIns="0" tIns="0" rIns="0" bIns="0" anchor="t">
            <a:spAutoFit/>
          </a:bodyPr>
          <a:lstStyle/>
          <a:p>
            <a:pPr algn="ctr"/>
            <a:r>
              <a:rPr lang="en-US" sz="571">
                <a:latin typeface="Helvetica" panose="020B0604020202020204" pitchFamily="34" charset="0"/>
                <a:cs typeface="Helvetica" panose="020B0604020202020204" pitchFamily="34" charset="0"/>
              </a:rPr>
              <a:t>Refugees are protected</a:t>
            </a:r>
          </a:p>
        </p:txBody>
      </p:sp>
      <p:cxnSp>
        <p:nvCxnSpPr>
          <p:cNvPr id="178" name="Elbow Connector 102">
            <a:extLst>
              <a:ext uri="{FF2B5EF4-FFF2-40B4-BE49-F238E27FC236}">
                <a16:creationId xmlns:a16="http://schemas.microsoft.com/office/drawing/2014/main" id="{1BF63B3C-96B9-FF4D-4C13-6AF4FEFEFFD3}"/>
              </a:ext>
            </a:extLst>
          </p:cNvPr>
          <p:cNvCxnSpPr>
            <a:cxnSpLocks/>
            <a:stCxn id="129" idx="3"/>
            <a:endCxn id="128" idx="1"/>
          </p:cNvCxnSpPr>
          <p:nvPr/>
        </p:nvCxnSpPr>
        <p:spPr>
          <a:xfrm flipV="1">
            <a:off x="2723179" y="1983771"/>
            <a:ext cx="782434" cy="261652"/>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79" name="Freeform 178">
            <a:extLst>
              <a:ext uri="{FF2B5EF4-FFF2-40B4-BE49-F238E27FC236}">
                <a16:creationId xmlns:a16="http://schemas.microsoft.com/office/drawing/2014/main" id="{09F10C04-E1FC-E8BE-0C8A-CD7623B142E4}"/>
              </a:ext>
            </a:extLst>
          </p:cNvPr>
          <p:cNvSpPr/>
          <p:nvPr/>
        </p:nvSpPr>
        <p:spPr>
          <a:xfrm>
            <a:off x="2865130" y="1223640"/>
            <a:ext cx="2612572" cy="1545771"/>
          </a:xfrm>
          <a:custGeom>
            <a:avLst/>
            <a:gdLst>
              <a:gd name="connsiteX0" fmla="*/ 2612572 w 2612572"/>
              <a:gd name="connsiteY0" fmla="*/ 1545771 h 1545771"/>
              <a:gd name="connsiteX1" fmla="*/ 2122714 w 2612572"/>
              <a:gd name="connsiteY1" fmla="*/ 1121228 h 1545771"/>
              <a:gd name="connsiteX2" fmla="*/ 620486 w 2612572"/>
              <a:gd name="connsiteY2" fmla="*/ 1143000 h 1545771"/>
              <a:gd name="connsiteX3" fmla="*/ 65314 w 2612572"/>
              <a:gd name="connsiteY3" fmla="*/ 707571 h 1545771"/>
              <a:gd name="connsiteX4" fmla="*/ 32657 w 2612572"/>
              <a:gd name="connsiteY4" fmla="*/ 0 h 1545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2572" h="1545771">
                <a:moveTo>
                  <a:pt x="2612572" y="1545771"/>
                </a:moveTo>
                <a:cubicBezTo>
                  <a:pt x="2533650" y="1367063"/>
                  <a:pt x="2454728" y="1188356"/>
                  <a:pt x="2122714" y="1121228"/>
                </a:cubicBezTo>
                <a:cubicBezTo>
                  <a:pt x="1790700" y="1054100"/>
                  <a:pt x="963386" y="1211943"/>
                  <a:pt x="620486" y="1143000"/>
                </a:cubicBezTo>
                <a:cubicBezTo>
                  <a:pt x="277586" y="1074057"/>
                  <a:pt x="163285" y="898071"/>
                  <a:pt x="65314" y="707571"/>
                </a:cubicBezTo>
                <a:cubicBezTo>
                  <a:pt x="-32657" y="517071"/>
                  <a:pt x="0" y="258535"/>
                  <a:pt x="32657" y="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Helvetica" panose="020B0604020202020204" pitchFamily="34" charset="0"/>
              <a:cs typeface="Helvetica" panose="020B0604020202020204" pitchFamily="34" charset="0"/>
            </a:endParaRPr>
          </a:p>
        </p:txBody>
      </p:sp>
      <p:cxnSp>
        <p:nvCxnSpPr>
          <p:cNvPr id="181" name="Elbow Connector 102">
            <a:extLst>
              <a:ext uri="{FF2B5EF4-FFF2-40B4-BE49-F238E27FC236}">
                <a16:creationId xmlns:a16="http://schemas.microsoft.com/office/drawing/2014/main" id="{6FC81BD4-3384-B36D-AD20-996D56077E17}"/>
              </a:ext>
            </a:extLst>
          </p:cNvPr>
          <p:cNvCxnSpPr>
            <a:cxnSpLocks/>
            <a:stCxn id="61" idx="0"/>
            <a:endCxn id="130" idx="2"/>
          </p:cNvCxnSpPr>
          <p:nvPr/>
        </p:nvCxnSpPr>
        <p:spPr>
          <a:xfrm rot="16200000" flipV="1">
            <a:off x="5498814" y="3536474"/>
            <a:ext cx="2945775" cy="828172"/>
          </a:xfrm>
          <a:prstGeom prst="bentConnector3">
            <a:avLst>
              <a:gd name="adj1" fmla="val 9426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82" name="Elbow Connector 70">
            <a:extLst>
              <a:ext uri="{FF2B5EF4-FFF2-40B4-BE49-F238E27FC236}">
                <a16:creationId xmlns:a16="http://schemas.microsoft.com/office/drawing/2014/main" id="{84E1D97C-AD44-BA81-44E4-4E2D096F83CE}"/>
              </a:ext>
            </a:extLst>
          </p:cNvPr>
          <p:cNvCxnSpPr>
            <a:cxnSpLocks/>
            <a:stCxn id="110" idx="0"/>
            <a:endCxn id="101" idx="2"/>
          </p:cNvCxnSpPr>
          <p:nvPr/>
        </p:nvCxnSpPr>
        <p:spPr>
          <a:xfrm rot="5400000" flipH="1" flipV="1">
            <a:off x="8190932" y="4844765"/>
            <a:ext cx="1528592" cy="1015770"/>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0B311ECD-7696-5787-F56A-2CE808787EF7}"/>
              </a:ext>
            </a:extLst>
          </p:cNvPr>
          <p:cNvSpPr txBox="1"/>
          <p:nvPr/>
        </p:nvSpPr>
        <p:spPr>
          <a:xfrm>
            <a:off x="230700" y="2940249"/>
            <a:ext cx="732223" cy="263149"/>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Protection issues integrated in national programmes</a:t>
            </a:r>
          </a:p>
        </p:txBody>
      </p:sp>
      <p:sp>
        <p:nvSpPr>
          <p:cNvPr id="18" name="TextBox 17">
            <a:extLst>
              <a:ext uri="{FF2B5EF4-FFF2-40B4-BE49-F238E27FC236}">
                <a16:creationId xmlns:a16="http://schemas.microsoft.com/office/drawing/2014/main" id="{2A59E9B5-91DB-26AA-AE73-BC3F3EAEC257}"/>
              </a:ext>
            </a:extLst>
          </p:cNvPr>
          <p:cNvSpPr txBox="1"/>
          <p:nvPr/>
        </p:nvSpPr>
        <p:spPr>
          <a:xfrm>
            <a:off x="4844240" y="4201255"/>
            <a:ext cx="593795" cy="175433"/>
          </a:xfrm>
          <a:prstGeom prst="rect">
            <a:avLst/>
          </a:prstGeom>
          <a:noFill/>
        </p:spPr>
        <p:txBody>
          <a:bodyPr wrap="square" lIns="0" tIns="0" rIns="0" bIns="0">
            <a:spAutoFit/>
          </a:bodyPr>
          <a:lstStyle/>
          <a:p>
            <a:pPr algn="ctr"/>
            <a:r>
              <a:rPr lang="en-US" sz="570" dirty="0">
                <a:solidFill>
                  <a:srgbClr val="FF0000"/>
                </a:solidFill>
                <a:latin typeface="Helvetica" panose="020B0604020202020204" pitchFamily="34" charset="0"/>
                <a:cs typeface="Helvetica" panose="020B0604020202020204" pitchFamily="34" charset="0"/>
              </a:rPr>
              <a:t>3.3 Adopted </a:t>
            </a:r>
          </a:p>
          <a:p>
            <a:pPr algn="ctr"/>
            <a:r>
              <a:rPr lang="en-US" sz="570" dirty="0">
                <a:solidFill>
                  <a:srgbClr val="FF0000"/>
                </a:solidFill>
                <a:latin typeface="Helvetica" panose="020B0604020202020204" pitchFamily="34" charset="0"/>
                <a:cs typeface="Helvetica" panose="020B0604020202020204" pitchFamily="34" charset="0"/>
              </a:rPr>
              <a:t>TVET act</a:t>
            </a:r>
          </a:p>
        </p:txBody>
      </p:sp>
      <p:sp>
        <p:nvSpPr>
          <p:cNvPr id="19" name="TextBox 18">
            <a:extLst>
              <a:ext uri="{FF2B5EF4-FFF2-40B4-BE49-F238E27FC236}">
                <a16:creationId xmlns:a16="http://schemas.microsoft.com/office/drawing/2014/main" id="{DDEFE6BC-5A75-C8FD-FE8A-F8861D8FE921}"/>
              </a:ext>
            </a:extLst>
          </p:cNvPr>
          <p:cNvSpPr txBox="1"/>
          <p:nvPr/>
        </p:nvSpPr>
        <p:spPr>
          <a:xfrm>
            <a:off x="2786249" y="3583834"/>
            <a:ext cx="413348" cy="175433"/>
          </a:xfrm>
          <a:prstGeom prst="rect">
            <a:avLst/>
          </a:prstGeom>
          <a:solidFill>
            <a:schemeClr val="bg1"/>
          </a:solidFill>
        </p:spPr>
        <p:txBody>
          <a:bodyPr wrap="square" lIns="0" tIns="0" rIns="0" bIns="0">
            <a:spAutoFit/>
          </a:bodyPr>
          <a:lstStyle/>
          <a:p>
            <a:pPr algn="ctr"/>
            <a:r>
              <a:rPr lang="en-US" sz="570" dirty="0">
                <a:solidFill>
                  <a:srgbClr val="FF0000"/>
                </a:solidFill>
                <a:latin typeface="Helvetica" panose="020B0604020202020204" pitchFamily="34" charset="0"/>
                <a:cs typeface="Helvetica" panose="020B0604020202020204" pitchFamily="34" charset="0"/>
              </a:rPr>
              <a:t>3.1 EMIS is functional</a:t>
            </a:r>
          </a:p>
        </p:txBody>
      </p:sp>
      <p:sp>
        <p:nvSpPr>
          <p:cNvPr id="25" name="TextBox 24">
            <a:extLst>
              <a:ext uri="{FF2B5EF4-FFF2-40B4-BE49-F238E27FC236}">
                <a16:creationId xmlns:a16="http://schemas.microsoft.com/office/drawing/2014/main" id="{003B851C-B09A-31A9-46CB-40BA4F39F08A}"/>
              </a:ext>
            </a:extLst>
          </p:cNvPr>
          <p:cNvSpPr txBox="1"/>
          <p:nvPr/>
        </p:nvSpPr>
        <p:spPr>
          <a:xfrm>
            <a:off x="3593288" y="3752796"/>
            <a:ext cx="440228" cy="175433"/>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ERP II implemented</a:t>
            </a:r>
          </a:p>
        </p:txBody>
      </p:sp>
      <p:sp>
        <p:nvSpPr>
          <p:cNvPr id="32" name="TextBox 31">
            <a:extLst>
              <a:ext uri="{FF2B5EF4-FFF2-40B4-BE49-F238E27FC236}">
                <a16:creationId xmlns:a16="http://schemas.microsoft.com/office/drawing/2014/main" id="{220C3FA5-031D-E2FD-25BF-DE5D07AA6C73}"/>
              </a:ext>
            </a:extLst>
          </p:cNvPr>
          <p:cNvSpPr txBox="1"/>
          <p:nvPr/>
        </p:nvSpPr>
        <p:spPr>
          <a:xfrm>
            <a:off x="8466393" y="3577158"/>
            <a:ext cx="889340" cy="175433"/>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RSD) / registration </a:t>
            </a:r>
          </a:p>
          <a:p>
            <a:pPr algn="ctr"/>
            <a:r>
              <a:rPr lang="en-US" sz="570">
                <a:solidFill>
                  <a:srgbClr val="FF0000"/>
                </a:solidFill>
                <a:latin typeface="Helvetica" panose="020B0604020202020204" pitchFamily="34" charset="0"/>
                <a:cs typeface="Helvetica" panose="020B0604020202020204" pitchFamily="34" charset="0"/>
              </a:rPr>
              <a:t>shortcomings addressed</a:t>
            </a:r>
          </a:p>
        </p:txBody>
      </p:sp>
      <p:sp>
        <p:nvSpPr>
          <p:cNvPr id="35" name="TextBox 34">
            <a:extLst>
              <a:ext uri="{FF2B5EF4-FFF2-40B4-BE49-F238E27FC236}">
                <a16:creationId xmlns:a16="http://schemas.microsoft.com/office/drawing/2014/main" id="{EC764069-19B8-9AA6-ABEF-75A1D64CB7EB}"/>
              </a:ext>
            </a:extLst>
          </p:cNvPr>
          <p:cNvSpPr txBox="1"/>
          <p:nvPr/>
        </p:nvSpPr>
        <p:spPr>
          <a:xfrm>
            <a:off x="6456553" y="3324946"/>
            <a:ext cx="611012" cy="175433"/>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JLIRP integrated in DDP</a:t>
            </a:r>
          </a:p>
        </p:txBody>
      </p:sp>
      <p:sp>
        <p:nvSpPr>
          <p:cNvPr id="38" name="TextBox 37">
            <a:extLst>
              <a:ext uri="{FF2B5EF4-FFF2-40B4-BE49-F238E27FC236}">
                <a16:creationId xmlns:a16="http://schemas.microsoft.com/office/drawing/2014/main" id="{CDB964B6-E760-4432-EC6E-5C607F0AE439}"/>
              </a:ext>
            </a:extLst>
          </p:cNvPr>
          <p:cNvSpPr txBox="1"/>
          <p:nvPr/>
        </p:nvSpPr>
        <p:spPr>
          <a:xfrm>
            <a:off x="6650358" y="4994974"/>
            <a:ext cx="399848" cy="263149"/>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MSME strategy developed</a:t>
            </a:r>
          </a:p>
        </p:txBody>
      </p:sp>
      <p:sp>
        <p:nvSpPr>
          <p:cNvPr id="52" name="TextBox 51">
            <a:extLst>
              <a:ext uri="{FF2B5EF4-FFF2-40B4-BE49-F238E27FC236}">
                <a16:creationId xmlns:a16="http://schemas.microsoft.com/office/drawing/2014/main" id="{6BEAF61C-D95D-6E9C-3E5B-F6A957724610}"/>
              </a:ext>
            </a:extLst>
          </p:cNvPr>
          <p:cNvSpPr txBox="1"/>
          <p:nvPr/>
        </p:nvSpPr>
        <p:spPr>
          <a:xfrm>
            <a:off x="9371622" y="4711457"/>
            <a:ext cx="522031" cy="350865"/>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Transition strategy for WASH implemented</a:t>
            </a:r>
          </a:p>
        </p:txBody>
      </p:sp>
      <p:sp>
        <p:nvSpPr>
          <p:cNvPr id="59" name="TextBox 58">
            <a:extLst>
              <a:ext uri="{FF2B5EF4-FFF2-40B4-BE49-F238E27FC236}">
                <a16:creationId xmlns:a16="http://schemas.microsoft.com/office/drawing/2014/main" id="{93046C8A-6F53-B8E0-0B25-98FC6613F36B}"/>
              </a:ext>
            </a:extLst>
          </p:cNvPr>
          <p:cNvSpPr txBox="1"/>
          <p:nvPr/>
        </p:nvSpPr>
        <p:spPr>
          <a:xfrm>
            <a:off x="7897360" y="4141759"/>
            <a:ext cx="934253" cy="175433"/>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Digital referral pathways broaden access to services</a:t>
            </a:r>
          </a:p>
        </p:txBody>
      </p:sp>
      <p:sp>
        <p:nvSpPr>
          <p:cNvPr id="64" name="TextBox 63">
            <a:extLst>
              <a:ext uri="{FF2B5EF4-FFF2-40B4-BE49-F238E27FC236}">
                <a16:creationId xmlns:a16="http://schemas.microsoft.com/office/drawing/2014/main" id="{3346D8CE-160D-747D-9D4F-FA47222F4E6B}"/>
              </a:ext>
            </a:extLst>
          </p:cNvPr>
          <p:cNvSpPr txBox="1"/>
          <p:nvPr/>
        </p:nvSpPr>
        <p:spPr>
          <a:xfrm>
            <a:off x="5939732" y="858412"/>
            <a:ext cx="986161" cy="263149"/>
          </a:xfrm>
          <a:prstGeom prst="rect">
            <a:avLst/>
          </a:prstGeom>
          <a:no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Increased commitment to support return and/or third country solutions</a:t>
            </a:r>
          </a:p>
        </p:txBody>
      </p:sp>
      <p:sp>
        <p:nvSpPr>
          <p:cNvPr id="71" name="TextBox 70">
            <a:extLst>
              <a:ext uri="{FF2B5EF4-FFF2-40B4-BE49-F238E27FC236}">
                <a16:creationId xmlns:a16="http://schemas.microsoft.com/office/drawing/2014/main" id="{A794DFEA-2089-EDA0-8019-06A572F50B1F}"/>
              </a:ext>
            </a:extLst>
          </p:cNvPr>
          <p:cNvSpPr txBox="1"/>
          <p:nvPr/>
        </p:nvSpPr>
        <p:spPr>
          <a:xfrm>
            <a:off x="526362" y="1925477"/>
            <a:ext cx="796611" cy="263149"/>
          </a:xfrm>
          <a:prstGeom prst="rect">
            <a:avLst/>
          </a:prstGeom>
          <a:no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Incorporation of key inclusion and refugee protection priorities</a:t>
            </a:r>
          </a:p>
        </p:txBody>
      </p:sp>
      <p:sp>
        <p:nvSpPr>
          <p:cNvPr id="74" name="Rounded Rectangle 73">
            <a:extLst>
              <a:ext uri="{FF2B5EF4-FFF2-40B4-BE49-F238E27FC236}">
                <a16:creationId xmlns:a16="http://schemas.microsoft.com/office/drawing/2014/main" id="{E92427F6-10B2-B8FD-C85D-99DDFDF49354}"/>
              </a:ext>
            </a:extLst>
          </p:cNvPr>
          <p:cNvSpPr/>
          <p:nvPr/>
        </p:nvSpPr>
        <p:spPr>
          <a:xfrm>
            <a:off x="6218766" y="285093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a:t>
            </a:r>
            <a:endParaRPr lang="en-US" sz="488">
              <a:solidFill>
                <a:schemeClr val="bg1"/>
              </a:solidFill>
              <a:latin typeface="Helvetica" panose="020B0604020202020204" pitchFamily="34" charset="0"/>
              <a:cs typeface="Helvetica" panose="020B0604020202020204" pitchFamily="34" charset="0"/>
            </a:endParaRPr>
          </a:p>
        </p:txBody>
      </p:sp>
      <p:sp>
        <p:nvSpPr>
          <p:cNvPr id="82" name="Rounded Rectangle 81">
            <a:extLst>
              <a:ext uri="{FF2B5EF4-FFF2-40B4-BE49-F238E27FC236}">
                <a16:creationId xmlns:a16="http://schemas.microsoft.com/office/drawing/2014/main" id="{BADE5AC6-5FEC-007E-EC01-72543FB7FB0A}"/>
              </a:ext>
            </a:extLst>
          </p:cNvPr>
          <p:cNvSpPr/>
          <p:nvPr/>
        </p:nvSpPr>
        <p:spPr>
          <a:xfrm>
            <a:off x="4699427" y="3520079"/>
            <a:ext cx="146273" cy="85419"/>
          </a:xfrm>
          <a:prstGeom prst="roundRect">
            <a:avLst/>
          </a:prstGeom>
          <a:solidFill>
            <a:srgbClr val="00B0F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1b)</a:t>
            </a:r>
            <a:endParaRPr lang="en-US" sz="488">
              <a:latin typeface="Helvetica" panose="020B0604020202020204" pitchFamily="34" charset="0"/>
              <a:cs typeface="Helvetica" panose="020B0604020202020204" pitchFamily="34" charset="0"/>
            </a:endParaRPr>
          </a:p>
        </p:txBody>
      </p:sp>
      <p:sp>
        <p:nvSpPr>
          <p:cNvPr id="98" name="Rounded Rectangle 97">
            <a:extLst>
              <a:ext uri="{FF2B5EF4-FFF2-40B4-BE49-F238E27FC236}">
                <a16:creationId xmlns:a16="http://schemas.microsoft.com/office/drawing/2014/main" id="{0406D01E-0464-0732-D1EE-908784FE46C7}"/>
              </a:ext>
            </a:extLst>
          </p:cNvPr>
          <p:cNvSpPr/>
          <p:nvPr/>
        </p:nvSpPr>
        <p:spPr>
          <a:xfrm>
            <a:off x="3021102" y="3296108"/>
            <a:ext cx="146273" cy="85419"/>
          </a:xfrm>
          <a:prstGeom prst="roundRect">
            <a:avLst/>
          </a:prstGeom>
          <a:solidFill>
            <a:srgbClr val="00B0F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1</a:t>
            </a:r>
            <a:endParaRPr lang="en-US" sz="488">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77E367F5-8A5B-5004-9EC0-D7819A9537DF}"/>
              </a:ext>
            </a:extLst>
          </p:cNvPr>
          <p:cNvSpPr/>
          <p:nvPr/>
        </p:nvSpPr>
        <p:spPr>
          <a:xfrm>
            <a:off x="2500239" y="3815736"/>
            <a:ext cx="146273" cy="85419"/>
          </a:xfrm>
          <a:prstGeom prst="roundRect">
            <a:avLst/>
          </a:prstGeom>
          <a:solidFill>
            <a:srgbClr val="00B0F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1c)</a:t>
            </a:r>
            <a:endParaRPr lang="en-US" sz="488">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B52AC578-72AC-7C61-F38C-73CA5AB5971C}"/>
              </a:ext>
            </a:extLst>
          </p:cNvPr>
          <p:cNvSpPr/>
          <p:nvPr/>
        </p:nvSpPr>
        <p:spPr>
          <a:xfrm>
            <a:off x="3472852" y="5380737"/>
            <a:ext cx="146273" cy="85419"/>
          </a:xfrm>
          <a:prstGeom prst="roundRect">
            <a:avLst/>
          </a:prstGeom>
          <a:solidFill>
            <a:srgbClr val="00B0F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1d)</a:t>
            </a:r>
            <a:endParaRPr lang="en-US" sz="488">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B8174D98-8566-CC04-FD55-A152279AA2EA}"/>
              </a:ext>
            </a:extLst>
          </p:cNvPr>
          <p:cNvSpPr/>
          <p:nvPr/>
        </p:nvSpPr>
        <p:spPr>
          <a:xfrm>
            <a:off x="6531436" y="285431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2b)</a:t>
            </a:r>
            <a:endParaRPr lang="en-US" sz="488">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90DD15E6-F7D1-5A6D-6D6A-6BB60878EA55}"/>
              </a:ext>
            </a:extLst>
          </p:cNvPr>
          <p:cNvSpPr/>
          <p:nvPr/>
        </p:nvSpPr>
        <p:spPr>
          <a:xfrm>
            <a:off x="6372513" y="2850937"/>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2a)</a:t>
            </a:r>
            <a:endParaRPr lang="en-US" sz="488">
              <a:solidFill>
                <a:schemeClr val="bg1"/>
              </a:solidFill>
              <a:latin typeface="Helvetica" panose="020B0604020202020204" pitchFamily="34" charset="0"/>
              <a:cs typeface="Helvetica" panose="020B0604020202020204" pitchFamily="34" charset="0"/>
            </a:endParaRPr>
          </a:p>
        </p:txBody>
      </p:sp>
      <p:sp>
        <p:nvSpPr>
          <p:cNvPr id="118" name="Rounded Rectangle 117">
            <a:extLst>
              <a:ext uri="{FF2B5EF4-FFF2-40B4-BE49-F238E27FC236}">
                <a16:creationId xmlns:a16="http://schemas.microsoft.com/office/drawing/2014/main" id="{15729BF3-1614-83CF-8A07-ED45488F3DDC}"/>
              </a:ext>
            </a:extLst>
          </p:cNvPr>
          <p:cNvSpPr/>
          <p:nvPr/>
        </p:nvSpPr>
        <p:spPr>
          <a:xfrm>
            <a:off x="5934567" y="4320755"/>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2c)</a:t>
            </a:r>
            <a:endParaRPr lang="en-US" sz="488">
              <a:solidFill>
                <a:schemeClr val="bg1"/>
              </a:solidFill>
              <a:latin typeface="Helvetica" panose="020B0604020202020204" pitchFamily="34" charset="0"/>
              <a:cs typeface="Helvetica" panose="020B0604020202020204" pitchFamily="34" charset="0"/>
            </a:endParaRPr>
          </a:p>
        </p:txBody>
      </p:sp>
      <p:sp>
        <p:nvSpPr>
          <p:cNvPr id="123" name="Rounded Rectangle 122">
            <a:extLst>
              <a:ext uri="{FF2B5EF4-FFF2-40B4-BE49-F238E27FC236}">
                <a16:creationId xmlns:a16="http://schemas.microsoft.com/office/drawing/2014/main" id="{74477F71-0276-F1E2-780A-E247C464AEFA}"/>
              </a:ext>
            </a:extLst>
          </p:cNvPr>
          <p:cNvSpPr/>
          <p:nvPr/>
        </p:nvSpPr>
        <p:spPr>
          <a:xfrm>
            <a:off x="4176457" y="4109190"/>
            <a:ext cx="195395"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2.1.1.</a:t>
            </a:r>
            <a:endParaRPr lang="en-US" sz="488">
              <a:solidFill>
                <a:schemeClr val="bg1"/>
              </a:solidFill>
              <a:latin typeface="Helvetica" panose="020B0604020202020204" pitchFamily="34" charset="0"/>
              <a:cs typeface="Helvetica" panose="020B0604020202020204" pitchFamily="34" charset="0"/>
            </a:endParaRPr>
          </a:p>
        </p:txBody>
      </p:sp>
      <p:sp>
        <p:nvSpPr>
          <p:cNvPr id="124" name="Rounded Rectangle 123">
            <a:extLst>
              <a:ext uri="{FF2B5EF4-FFF2-40B4-BE49-F238E27FC236}">
                <a16:creationId xmlns:a16="http://schemas.microsoft.com/office/drawing/2014/main" id="{13A237DD-9384-92F8-7F8E-DFCA72C4697C}"/>
              </a:ext>
            </a:extLst>
          </p:cNvPr>
          <p:cNvSpPr/>
          <p:nvPr/>
        </p:nvSpPr>
        <p:spPr>
          <a:xfrm>
            <a:off x="8782636" y="2824692"/>
            <a:ext cx="117019" cy="8541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4</a:t>
            </a:r>
            <a:endParaRPr lang="en-US" sz="488">
              <a:latin typeface="Helvetica" panose="020B0604020202020204" pitchFamily="34" charset="0"/>
              <a:cs typeface="Helvetica" panose="020B0604020202020204" pitchFamily="34" charset="0"/>
            </a:endParaRPr>
          </a:p>
        </p:txBody>
      </p:sp>
      <p:sp>
        <p:nvSpPr>
          <p:cNvPr id="126" name="Rounded Rectangle 125">
            <a:extLst>
              <a:ext uri="{FF2B5EF4-FFF2-40B4-BE49-F238E27FC236}">
                <a16:creationId xmlns:a16="http://schemas.microsoft.com/office/drawing/2014/main" id="{53650573-BE26-B116-FB35-BB37810B29CB}"/>
              </a:ext>
            </a:extLst>
          </p:cNvPr>
          <p:cNvSpPr/>
          <p:nvPr/>
        </p:nvSpPr>
        <p:spPr>
          <a:xfrm>
            <a:off x="1237709" y="2565829"/>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3a)</a:t>
            </a:r>
            <a:endParaRPr lang="en-US" sz="488">
              <a:latin typeface="Helvetica" panose="020B0604020202020204" pitchFamily="34" charset="0"/>
              <a:cs typeface="Helvetica" panose="020B0604020202020204" pitchFamily="34" charset="0"/>
            </a:endParaRPr>
          </a:p>
        </p:txBody>
      </p:sp>
      <p:sp>
        <p:nvSpPr>
          <p:cNvPr id="127" name="Rounded Rectangle 126">
            <a:extLst>
              <a:ext uri="{FF2B5EF4-FFF2-40B4-BE49-F238E27FC236}">
                <a16:creationId xmlns:a16="http://schemas.microsoft.com/office/drawing/2014/main" id="{6FC240CD-B346-2AB9-2238-17BA379CA7BB}"/>
              </a:ext>
            </a:extLst>
          </p:cNvPr>
          <p:cNvSpPr/>
          <p:nvPr/>
        </p:nvSpPr>
        <p:spPr>
          <a:xfrm>
            <a:off x="1389621" y="1914064"/>
            <a:ext cx="195395" cy="106116"/>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2.1.2.</a:t>
            </a:r>
            <a:endParaRPr lang="en-US" sz="488">
              <a:latin typeface="Helvetica" panose="020B0604020202020204" pitchFamily="34" charset="0"/>
              <a:cs typeface="Helvetica" panose="020B0604020202020204" pitchFamily="34" charset="0"/>
            </a:endParaRPr>
          </a:p>
        </p:txBody>
      </p:sp>
      <p:sp>
        <p:nvSpPr>
          <p:cNvPr id="131" name="Rounded Rectangle 130">
            <a:extLst>
              <a:ext uri="{FF2B5EF4-FFF2-40B4-BE49-F238E27FC236}">
                <a16:creationId xmlns:a16="http://schemas.microsoft.com/office/drawing/2014/main" id="{8D707DDD-E7DF-A2E6-AD19-94A1E0DB4193}"/>
              </a:ext>
            </a:extLst>
          </p:cNvPr>
          <p:cNvSpPr/>
          <p:nvPr/>
        </p:nvSpPr>
        <p:spPr>
          <a:xfrm>
            <a:off x="1264130" y="4436368"/>
            <a:ext cx="195395" cy="106116"/>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3.1a)</a:t>
            </a:r>
            <a:endParaRPr lang="en-US" sz="488">
              <a:latin typeface="Helvetica" panose="020B0604020202020204" pitchFamily="34" charset="0"/>
              <a:cs typeface="Helvetica" panose="020B0604020202020204" pitchFamily="34" charset="0"/>
            </a:endParaRPr>
          </a:p>
        </p:txBody>
      </p:sp>
      <p:sp>
        <p:nvSpPr>
          <p:cNvPr id="133" name="Rounded Rectangle 132">
            <a:extLst>
              <a:ext uri="{FF2B5EF4-FFF2-40B4-BE49-F238E27FC236}">
                <a16:creationId xmlns:a16="http://schemas.microsoft.com/office/drawing/2014/main" id="{B1A57E83-1938-9031-7651-BD1CC0B3680F}"/>
              </a:ext>
            </a:extLst>
          </p:cNvPr>
          <p:cNvSpPr/>
          <p:nvPr/>
        </p:nvSpPr>
        <p:spPr>
          <a:xfrm>
            <a:off x="9535283" y="5139991"/>
            <a:ext cx="117019" cy="8541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4a)</a:t>
            </a:r>
            <a:endParaRPr lang="en-US" sz="488">
              <a:latin typeface="Helvetica" panose="020B0604020202020204" pitchFamily="34" charset="0"/>
              <a:cs typeface="Helvetica" panose="020B0604020202020204" pitchFamily="34" charset="0"/>
            </a:endParaRPr>
          </a:p>
        </p:txBody>
      </p:sp>
      <p:sp>
        <p:nvSpPr>
          <p:cNvPr id="135" name="Rounded Rectangle 134">
            <a:extLst>
              <a:ext uri="{FF2B5EF4-FFF2-40B4-BE49-F238E27FC236}">
                <a16:creationId xmlns:a16="http://schemas.microsoft.com/office/drawing/2014/main" id="{48F849FE-333B-9678-2728-826AAF8096E6}"/>
              </a:ext>
            </a:extLst>
          </p:cNvPr>
          <p:cNvSpPr/>
          <p:nvPr/>
        </p:nvSpPr>
        <p:spPr>
          <a:xfrm>
            <a:off x="9371738" y="4607389"/>
            <a:ext cx="117019" cy="8541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4c)</a:t>
            </a:r>
            <a:endParaRPr lang="en-US" sz="488">
              <a:latin typeface="Helvetica" panose="020B0604020202020204" pitchFamily="34" charset="0"/>
              <a:cs typeface="Helvetica" panose="020B0604020202020204" pitchFamily="34" charset="0"/>
            </a:endParaRPr>
          </a:p>
        </p:txBody>
      </p:sp>
      <p:cxnSp>
        <p:nvCxnSpPr>
          <p:cNvPr id="136" name="Elbow Connector 70">
            <a:extLst>
              <a:ext uri="{FF2B5EF4-FFF2-40B4-BE49-F238E27FC236}">
                <a16:creationId xmlns:a16="http://schemas.microsoft.com/office/drawing/2014/main" id="{C0D31B21-98C2-CD2D-C2C6-05B05A2FB5B3}"/>
              </a:ext>
            </a:extLst>
          </p:cNvPr>
          <p:cNvCxnSpPr>
            <a:cxnSpLocks/>
            <a:stCxn id="46" idx="3"/>
          </p:cNvCxnSpPr>
          <p:nvPr/>
        </p:nvCxnSpPr>
        <p:spPr>
          <a:xfrm>
            <a:off x="4840999" y="4832360"/>
            <a:ext cx="366395" cy="229962"/>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100" name="Rectangle 99">
            <a:extLst>
              <a:ext uri="{FF2B5EF4-FFF2-40B4-BE49-F238E27FC236}">
                <a16:creationId xmlns:a16="http://schemas.microsoft.com/office/drawing/2014/main" id="{41B35C5E-07BE-0F43-E4D4-78800BEBA191}"/>
              </a:ext>
            </a:extLst>
          </p:cNvPr>
          <p:cNvSpPr/>
          <p:nvPr/>
        </p:nvSpPr>
        <p:spPr>
          <a:xfrm>
            <a:off x="102333" y="3358776"/>
            <a:ext cx="1169185" cy="849745"/>
          </a:xfrm>
          <a:prstGeom prst="rect">
            <a:avLst/>
          </a:prstGeom>
          <a:solidFill>
            <a:schemeClr val="accent5">
              <a:lumMod val="20000"/>
              <a:lumOff val="8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0">
                <a:solidFill>
                  <a:schemeClr val="bg1">
                    <a:lumMod val="50000"/>
                  </a:schemeClr>
                </a:solidFill>
                <a:latin typeface="Helvetica" panose="020B0604020202020204" pitchFamily="34" charset="0"/>
                <a:cs typeface="Helvetica" panose="020B0604020202020204" pitchFamily="34" charset="0"/>
              </a:rPr>
              <a:t>PROTECTION</a:t>
            </a:r>
          </a:p>
        </p:txBody>
      </p:sp>
      <p:sp>
        <p:nvSpPr>
          <p:cNvPr id="156" name="Rectangle 155">
            <a:extLst>
              <a:ext uri="{FF2B5EF4-FFF2-40B4-BE49-F238E27FC236}">
                <a16:creationId xmlns:a16="http://schemas.microsoft.com/office/drawing/2014/main" id="{CA628D9B-22E3-1427-DB43-7E3589D0B6CE}"/>
              </a:ext>
            </a:extLst>
          </p:cNvPr>
          <p:cNvSpPr/>
          <p:nvPr/>
        </p:nvSpPr>
        <p:spPr>
          <a:xfrm>
            <a:off x="1676165" y="3373979"/>
            <a:ext cx="700302" cy="941502"/>
          </a:xfrm>
          <a:prstGeom prst="rect">
            <a:avLst/>
          </a:prstGeom>
          <a:solidFill>
            <a:schemeClr val="accent5">
              <a:lumMod val="20000"/>
              <a:lumOff val="8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0">
                <a:solidFill>
                  <a:schemeClr val="bg1">
                    <a:lumMod val="50000"/>
                  </a:schemeClr>
                </a:solidFill>
                <a:latin typeface="Helvetica" panose="020B0604020202020204" pitchFamily="34" charset="0"/>
                <a:cs typeface="Helvetica" panose="020B0604020202020204" pitchFamily="34" charset="0"/>
              </a:rPr>
              <a:t>SOCIAL PROTECTION</a:t>
            </a:r>
          </a:p>
        </p:txBody>
      </p:sp>
      <p:sp>
        <p:nvSpPr>
          <p:cNvPr id="157" name="docshape22">
            <a:extLst>
              <a:ext uri="{FF2B5EF4-FFF2-40B4-BE49-F238E27FC236}">
                <a16:creationId xmlns:a16="http://schemas.microsoft.com/office/drawing/2014/main" id="{86B553C3-EA25-D602-92D5-93E9B486889C}"/>
              </a:ext>
            </a:extLst>
          </p:cNvPr>
          <p:cNvSpPr txBox="1">
            <a:spLocks/>
          </p:cNvSpPr>
          <p:nvPr/>
        </p:nvSpPr>
        <p:spPr bwMode="auto">
          <a:xfrm>
            <a:off x="1058873" y="4557657"/>
            <a:ext cx="855995" cy="438582"/>
          </a:xfrm>
          <a:prstGeom prst="rect">
            <a:avLst/>
          </a:prstGeom>
          <a:solidFill>
            <a:srgbClr val="942093"/>
          </a:solidFill>
          <a:ln>
            <a:noFill/>
          </a:ln>
        </p:spPr>
        <p:txBody>
          <a:bodyPr rot="0" vert="horz" wrap="square" lIns="0" tIns="0" rIns="0" bIns="0" anchor="t" anchorCtr="0" upright="1">
            <a:spAutoFit/>
          </a:bodyPr>
          <a:lstStyle/>
          <a:p>
            <a:pPr marL="12933" algn="ctr">
              <a:spcBef>
                <a:spcPts val="20"/>
              </a:spcBef>
            </a:pP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US" sz="570" spc="-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US" sz="570" spc="-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US" sz="570" spc="-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US" sz="570" spc="-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US" sz="570" spc="-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159" name="docshape22">
            <a:extLst>
              <a:ext uri="{FF2B5EF4-FFF2-40B4-BE49-F238E27FC236}">
                <a16:creationId xmlns:a16="http://schemas.microsoft.com/office/drawing/2014/main" id="{9D90216C-28E9-E3B8-78AF-B36ACC4E94F9}"/>
              </a:ext>
            </a:extLst>
          </p:cNvPr>
          <p:cNvSpPr txBox="1">
            <a:spLocks/>
          </p:cNvSpPr>
          <p:nvPr/>
        </p:nvSpPr>
        <p:spPr bwMode="auto">
          <a:xfrm>
            <a:off x="734634" y="3864539"/>
            <a:ext cx="551010" cy="350865"/>
          </a:xfrm>
          <a:prstGeom prst="rect">
            <a:avLst/>
          </a:prstGeom>
          <a:solidFill>
            <a:srgbClr val="942093"/>
          </a:solidFill>
          <a:ln>
            <a:noFill/>
          </a:ln>
        </p:spPr>
        <p:txBody>
          <a:bodyPr rot="0" vert="horz" wrap="square" lIns="0" tIns="0" rIns="0" bIns="0" anchor="t" anchorCtr="0" upright="1">
            <a:spAutoFit/>
          </a:bodyPr>
          <a:lstStyle/>
          <a:p>
            <a:pPr algn="ctr">
              <a:spcBef>
                <a:spcPts val="395"/>
              </a:spcBef>
            </a:pP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3.2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Access</a:t>
            </a:r>
            <a:r>
              <a:rPr lang="en-US" sz="570" b="1" spc="-12">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162" name="docshape22">
            <a:extLst>
              <a:ext uri="{FF2B5EF4-FFF2-40B4-BE49-F238E27FC236}">
                <a16:creationId xmlns:a16="http://schemas.microsoft.com/office/drawing/2014/main" id="{7A60DC81-64D9-879F-EF15-C9F3A8CDC5B6}"/>
              </a:ext>
            </a:extLst>
          </p:cNvPr>
          <p:cNvSpPr txBox="1">
            <a:spLocks/>
          </p:cNvSpPr>
          <p:nvPr/>
        </p:nvSpPr>
        <p:spPr bwMode="auto">
          <a:xfrm>
            <a:off x="1661866" y="4121488"/>
            <a:ext cx="740250"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399"/>
              </a:spcBef>
            </a:pP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3.4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Access</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social protection</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mechanisms</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services</a:t>
            </a:r>
          </a:p>
        </p:txBody>
      </p:sp>
      <p:sp>
        <p:nvSpPr>
          <p:cNvPr id="177" name="docshape22">
            <a:extLst>
              <a:ext uri="{FF2B5EF4-FFF2-40B4-BE49-F238E27FC236}">
                <a16:creationId xmlns:a16="http://schemas.microsoft.com/office/drawing/2014/main" id="{1AB730EF-90A8-42AF-55C2-F4D0076A5B2D}"/>
              </a:ext>
            </a:extLst>
          </p:cNvPr>
          <p:cNvSpPr txBox="1">
            <a:spLocks/>
          </p:cNvSpPr>
          <p:nvPr/>
        </p:nvSpPr>
        <p:spPr bwMode="auto">
          <a:xfrm>
            <a:off x="85849" y="3864539"/>
            <a:ext cx="625200" cy="350865"/>
          </a:xfrm>
          <a:prstGeom prst="rect">
            <a:avLst/>
          </a:prstGeom>
          <a:solidFill>
            <a:srgbClr val="942093"/>
          </a:solidFill>
          <a:ln>
            <a:noFill/>
          </a:ln>
        </p:spPr>
        <p:txBody>
          <a:bodyPr rot="0" vert="horz" wrap="square" lIns="0" tIns="0" rIns="0" bIns="0" anchor="t" anchorCtr="0" upright="1">
            <a:spAutoFit/>
          </a:bodyPr>
          <a:lstStyle/>
          <a:p>
            <a:pPr algn="ctr">
              <a:spcBef>
                <a:spcPts val="644"/>
              </a:spcBef>
            </a:pP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3.3 C</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180" name="docshape22">
            <a:extLst>
              <a:ext uri="{FF2B5EF4-FFF2-40B4-BE49-F238E27FC236}">
                <a16:creationId xmlns:a16="http://schemas.microsoft.com/office/drawing/2014/main" id="{E1147C42-CEA4-35EC-617F-8C4C39A19546}"/>
              </a:ext>
            </a:extLst>
          </p:cNvPr>
          <p:cNvSpPr txBox="1">
            <a:spLocks/>
          </p:cNvSpPr>
          <p:nvPr/>
        </p:nvSpPr>
        <p:spPr bwMode="auto">
          <a:xfrm>
            <a:off x="1680445" y="3607174"/>
            <a:ext cx="705147" cy="263149"/>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3.5 </a:t>
            </a: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183" name="docshape34">
            <a:extLst>
              <a:ext uri="{FF2B5EF4-FFF2-40B4-BE49-F238E27FC236}">
                <a16:creationId xmlns:a16="http://schemas.microsoft.com/office/drawing/2014/main" id="{89569B96-822E-E2B8-64FF-24C13CB7E5AE}"/>
              </a:ext>
            </a:extLst>
          </p:cNvPr>
          <p:cNvSpPr txBox="1">
            <a:spLocks/>
          </p:cNvSpPr>
          <p:nvPr/>
        </p:nvSpPr>
        <p:spPr bwMode="auto">
          <a:xfrm>
            <a:off x="298832" y="2468106"/>
            <a:ext cx="782251" cy="350865"/>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a:latin typeface="Helvetica" panose="020B0604020202020204" pitchFamily="34" charset="0"/>
                <a:cs typeface="Helvetica" panose="020B0604020202020204" pitchFamily="34" charset="0"/>
              </a:rPr>
              <a:t>Pillar 3. Protection </a:t>
            </a:r>
            <a:r>
              <a:rPr lang="en-US" sz="570" b="0">
                <a:latin typeface="Helvetica" panose="020B0604020202020204" pitchFamily="34" charset="0"/>
                <a:cs typeface="Helvetica" panose="020B0604020202020204" pitchFamily="34" charset="0"/>
              </a:rPr>
              <a:t>– Increased government protection for FCP and HCs</a:t>
            </a:r>
          </a:p>
        </p:txBody>
      </p:sp>
      <p:sp>
        <p:nvSpPr>
          <p:cNvPr id="184" name="Rectangle 183">
            <a:extLst>
              <a:ext uri="{FF2B5EF4-FFF2-40B4-BE49-F238E27FC236}">
                <a16:creationId xmlns:a16="http://schemas.microsoft.com/office/drawing/2014/main" id="{D4404299-39E3-03D0-EB59-CCD7C975B887}"/>
              </a:ext>
            </a:extLst>
          </p:cNvPr>
          <p:cNvSpPr/>
          <p:nvPr/>
        </p:nvSpPr>
        <p:spPr>
          <a:xfrm>
            <a:off x="1645359" y="5725592"/>
            <a:ext cx="1177015" cy="35731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a:p>
            <a:pPr algn="ctr"/>
            <a:r>
              <a:rPr lang="en-US" sz="600">
                <a:solidFill>
                  <a:schemeClr val="tx1"/>
                </a:solidFill>
                <a:latin typeface="Helvetica" panose="020B0604020202020204" pitchFamily="34" charset="0"/>
                <a:cs typeface="Helvetica" panose="020B0604020202020204" pitchFamily="34" charset="0"/>
              </a:rPr>
              <a:t>SUPPORT STREGTHENING LEGAL POLICY FRAMEWORKS</a:t>
            </a:r>
            <a:endParaRPr lang="en-US" sz="500">
              <a:solidFill>
                <a:schemeClr val="bg1">
                  <a:lumMod val="50000"/>
                </a:schemeClr>
              </a:solidFill>
              <a:latin typeface="Helvetica" panose="020B0604020202020204" pitchFamily="34" charset="0"/>
              <a:cs typeface="Helvetica" panose="020B0604020202020204" pitchFamily="34" charset="0"/>
            </a:endParaRPr>
          </a:p>
          <a:p>
            <a:pPr algn="r"/>
            <a:r>
              <a:rPr lang="en-US" sz="500">
                <a:solidFill>
                  <a:schemeClr val="bg1">
                    <a:lumMod val="50000"/>
                  </a:schemeClr>
                </a:solidFill>
                <a:latin typeface="Helvetica" panose="020B0604020202020204" pitchFamily="34" charset="0"/>
                <a:cs typeface="Helvetica" panose="020B0604020202020204" pitchFamily="34" charset="0"/>
              </a:rPr>
              <a:t> MACP 3.1, 3.3</a:t>
            </a:r>
          </a:p>
          <a:p>
            <a:pPr algn="ct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p:txBody>
      </p:sp>
      <p:cxnSp>
        <p:nvCxnSpPr>
          <p:cNvPr id="185" name="Elbow Connector 70">
            <a:extLst>
              <a:ext uri="{FF2B5EF4-FFF2-40B4-BE49-F238E27FC236}">
                <a16:creationId xmlns:a16="http://schemas.microsoft.com/office/drawing/2014/main" id="{D8454462-2228-8799-0ABB-28120638029F}"/>
              </a:ext>
            </a:extLst>
          </p:cNvPr>
          <p:cNvCxnSpPr>
            <a:cxnSpLocks/>
            <a:stCxn id="184" idx="1"/>
            <a:endCxn id="157" idx="2"/>
          </p:cNvCxnSpPr>
          <p:nvPr/>
        </p:nvCxnSpPr>
        <p:spPr>
          <a:xfrm rot="10800000">
            <a:off x="1486871" y="4996240"/>
            <a:ext cx="158488" cy="908013"/>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86" name="Rectangle 185">
            <a:extLst>
              <a:ext uri="{FF2B5EF4-FFF2-40B4-BE49-F238E27FC236}">
                <a16:creationId xmlns:a16="http://schemas.microsoft.com/office/drawing/2014/main" id="{026ED1C8-BD47-208B-337E-9102DD032C18}"/>
              </a:ext>
            </a:extLst>
          </p:cNvPr>
          <p:cNvSpPr/>
          <p:nvPr/>
        </p:nvSpPr>
        <p:spPr>
          <a:xfrm>
            <a:off x="1640135" y="6150413"/>
            <a:ext cx="1190407" cy="35731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b="1">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a:p>
            <a:pPr algn="ctr"/>
            <a:r>
              <a:rPr lang="en-US" sz="600">
                <a:solidFill>
                  <a:schemeClr val="tx1"/>
                </a:solidFill>
                <a:latin typeface="Helvetica" panose="020B0604020202020204" pitchFamily="34" charset="0"/>
                <a:cs typeface="Helvetica" panose="020B0604020202020204" pitchFamily="34" charset="0"/>
              </a:rPr>
              <a:t>DEVELOPMENT OF PROTOCOLS FOR SOCIAL SAFEGUARDS AND RISKS</a:t>
            </a:r>
          </a:p>
          <a:p>
            <a:pPr algn="r"/>
            <a:r>
              <a:rPr lang="en-US" sz="600">
                <a:solidFill>
                  <a:schemeClr val="tx1"/>
                </a:solidFill>
                <a:latin typeface="Helvetica" panose="020B0604020202020204" pitchFamily="34" charset="0"/>
                <a:cs typeface="Helvetica" panose="020B0604020202020204" pitchFamily="34" charset="0"/>
              </a:rPr>
              <a:t> </a:t>
            </a:r>
            <a:r>
              <a:rPr lang="en-US" sz="500">
                <a:solidFill>
                  <a:schemeClr val="bg1">
                    <a:lumMod val="50000"/>
                  </a:schemeClr>
                </a:solidFill>
                <a:latin typeface="Helvetica" panose="020B0604020202020204" pitchFamily="34" charset="0"/>
                <a:cs typeface="Helvetica" panose="020B0604020202020204" pitchFamily="34" charset="0"/>
              </a:rPr>
              <a:t>MACP 3.2</a:t>
            </a:r>
          </a:p>
          <a:p>
            <a:pPr algn="ct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p:txBody>
      </p:sp>
      <p:cxnSp>
        <p:nvCxnSpPr>
          <p:cNvPr id="187" name="Elbow Connector 70">
            <a:extLst>
              <a:ext uri="{FF2B5EF4-FFF2-40B4-BE49-F238E27FC236}">
                <a16:creationId xmlns:a16="http://schemas.microsoft.com/office/drawing/2014/main" id="{AE4DB31B-8303-B6F9-C556-81C595453179}"/>
              </a:ext>
            </a:extLst>
          </p:cNvPr>
          <p:cNvCxnSpPr>
            <a:cxnSpLocks/>
            <a:stCxn id="186" idx="1"/>
            <a:endCxn id="157" idx="2"/>
          </p:cNvCxnSpPr>
          <p:nvPr/>
        </p:nvCxnSpPr>
        <p:spPr>
          <a:xfrm rot="10800000">
            <a:off x="1486871" y="4996239"/>
            <a:ext cx="153264" cy="1332834"/>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88" name="Rectangle 187">
            <a:extLst>
              <a:ext uri="{FF2B5EF4-FFF2-40B4-BE49-F238E27FC236}">
                <a16:creationId xmlns:a16="http://schemas.microsoft.com/office/drawing/2014/main" id="{C7D52B02-8ED9-7939-AC7E-504CCBE1BAA9}"/>
              </a:ext>
            </a:extLst>
          </p:cNvPr>
          <p:cNvSpPr/>
          <p:nvPr/>
        </p:nvSpPr>
        <p:spPr>
          <a:xfrm>
            <a:off x="158192" y="5628954"/>
            <a:ext cx="1197242" cy="411820"/>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
                <a:solidFill>
                  <a:schemeClr val="tx1"/>
                </a:solidFill>
                <a:latin typeface="Helvetica" panose="020B0604020202020204" pitchFamily="34" charset="0"/>
                <a:cs typeface="Helvetica" panose="020B0604020202020204" pitchFamily="34" charset="0"/>
              </a:rPr>
              <a:t>SUPPORT TO ASYLUM SYSTEM AND DOCUMENTATION</a:t>
            </a:r>
          </a:p>
          <a:p>
            <a:pPr algn="r"/>
            <a:r>
              <a:rPr lang="en-US" sz="600">
                <a:solidFill>
                  <a:schemeClr val="tx1"/>
                </a:solidFill>
                <a:latin typeface="Helvetica" panose="020B0604020202020204" pitchFamily="34" charset="0"/>
                <a:cs typeface="Helvetica" panose="020B0604020202020204" pitchFamily="34" charset="0"/>
              </a:rPr>
              <a:t> </a:t>
            </a:r>
            <a:r>
              <a:rPr lang="en-US" sz="500">
                <a:solidFill>
                  <a:schemeClr val="bg1">
                    <a:lumMod val="50000"/>
                  </a:schemeClr>
                </a:solidFill>
                <a:latin typeface="Helvetica" panose="020B0604020202020204" pitchFamily="34" charset="0"/>
                <a:cs typeface="Helvetica" panose="020B0604020202020204" pitchFamily="34" charset="0"/>
              </a:rPr>
              <a:t>MACP 3.6, 3.7, 3.10, 3.11</a:t>
            </a:r>
          </a:p>
        </p:txBody>
      </p:sp>
      <p:sp>
        <p:nvSpPr>
          <p:cNvPr id="190" name="Rectangle 189">
            <a:extLst>
              <a:ext uri="{FF2B5EF4-FFF2-40B4-BE49-F238E27FC236}">
                <a16:creationId xmlns:a16="http://schemas.microsoft.com/office/drawing/2014/main" id="{E40DE07E-9618-D96E-86ED-8932EE1AC833}"/>
              </a:ext>
            </a:extLst>
          </p:cNvPr>
          <p:cNvSpPr/>
          <p:nvPr/>
        </p:nvSpPr>
        <p:spPr>
          <a:xfrm>
            <a:off x="159852" y="6089482"/>
            <a:ext cx="1188746" cy="415117"/>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a:solidFill>
                <a:schemeClr val="tx1"/>
              </a:solidFill>
              <a:latin typeface="Helvetica" panose="020B0604020202020204" pitchFamily="34" charset="0"/>
              <a:cs typeface="Helvetica" panose="020B0604020202020204" pitchFamily="34" charset="0"/>
            </a:endParaRPr>
          </a:p>
          <a:p>
            <a:pPr algn="ctr"/>
            <a:r>
              <a:rPr lang="en-US" sz="600">
                <a:solidFill>
                  <a:schemeClr val="tx1"/>
                </a:solidFill>
                <a:latin typeface="Helvetica" panose="020B0604020202020204" pitchFamily="34" charset="0"/>
                <a:cs typeface="Helvetica" panose="020B0604020202020204" pitchFamily="34" charset="0"/>
              </a:rPr>
              <a:t>SUPPORT TO SAFETY FROM VIOLENCE AND EXPLOITATION</a:t>
            </a:r>
          </a:p>
          <a:p>
            <a:pPr algn="r"/>
            <a:r>
              <a:rPr lang="en-US" sz="600">
                <a:solidFill>
                  <a:schemeClr val="tx1"/>
                </a:solidFill>
                <a:latin typeface="Helvetica" panose="020B0604020202020204" pitchFamily="34" charset="0"/>
                <a:cs typeface="Helvetica" panose="020B0604020202020204" pitchFamily="34" charset="0"/>
              </a:rPr>
              <a:t> </a:t>
            </a:r>
            <a:r>
              <a:rPr lang="en-US" sz="500">
                <a:solidFill>
                  <a:schemeClr val="bg1">
                    <a:lumMod val="50000"/>
                  </a:schemeClr>
                </a:solidFill>
                <a:latin typeface="Helvetica" panose="020B0604020202020204" pitchFamily="34" charset="0"/>
                <a:cs typeface="Helvetica" panose="020B0604020202020204" pitchFamily="34" charset="0"/>
              </a:rPr>
              <a:t>MACP 3.8, 3.9, 3.12</a:t>
            </a: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p:txBody>
      </p:sp>
      <p:sp>
        <p:nvSpPr>
          <p:cNvPr id="191" name="Rectangle 190">
            <a:extLst>
              <a:ext uri="{FF2B5EF4-FFF2-40B4-BE49-F238E27FC236}">
                <a16:creationId xmlns:a16="http://schemas.microsoft.com/office/drawing/2014/main" id="{2AD33BEE-4073-DA87-F7E6-B3955664179A}"/>
              </a:ext>
            </a:extLst>
          </p:cNvPr>
          <p:cNvSpPr/>
          <p:nvPr/>
        </p:nvSpPr>
        <p:spPr>
          <a:xfrm>
            <a:off x="1639681" y="5295992"/>
            <a:ext cx="1194452" cy="35731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a:p>
            <a:pPr algn="ctr"/>
            <a:r>
              <a:rPr lang="en-US" sz="600">
                <a:solidFill>
                  <a:schemeClr val="tx1"/>
                </a:solidFill>
                <a:latin typeface="Helvetica" panose="020B0604020202020204" pitchFamily="34" charset="0"/>
                <a:cs typeface="Helvetica" panose="020B0604020202020204" pitchFamily="34" charset="0"/>
              </a:rPr>
              <a:t>SUPPORT TO COVERAGE OF SOCIAL PROTECTION SYSTEMS</a:t>
            </a:r>
          </a:p>
          <a:p>
            <a:pPr algn="r"/>
            <a:r>
              <a:rPr lang="en-US" sz="500">
                <a:solidFill>
                  <a:schemeClr val="bg1">
                    <a:lumMod val="50000"/>
                  </a:schemeClr>
                </a:solidFill>
                <a:latin typeface="Helvetica" panose="020B0604020202020204" pitchFamily="34" charset="0"/>
                <a:cs typeface="Helvetica" panose="020B0604020202020204" pitchFamily="34" charset="0"/>
              </a:rPr>
              <a:t> MACP 3.12</a:t>
            </a:r>
          </a:p>
          <a:p>
            <a:pPr algn="ctr"/>
            <a:endParaRPr lang="en-US" sz="600">
              <a:solidFill>
                <a:schemeClr val="tx1"/>
              </a:solidFill>
              <a:latin typeface="Helvetica" panose="020B0604020202020204" pitchFamily="34" charset="0"/>
              <a:cs typeface="Helvetica" panose="020B0604020202020204" pitchFamily="34" charset="0"/>
            </a:endParaRPr>
          </a:p>
          <a:p>
            <a:pPr algn="ctr"/>
            <a:endParaRPr lang="en-US" sz="600">
              <a:solidFill>
                <a:schemeClr val="tx1"/>
              </a:solidFill>
              <a:latin typeface="Helvetica" panose="020B0604020202020204" pitchFamily="34" charset="0"/>
              <a:cs typeface="Helvetica" panose="020B0604020202020204" pitchFamily="34" charset="0"/>
            </a:endParaRPr>
          </a:p>
        </p:txBody>
      </p:sp>
      <p:cxnSp>
        <p:nvCxnSpPr>
          <p:cNvPr id="192" name="Elbow Connector 70">
            <a:extLst>
              <a:ext uri="{FF2B5EF4-FFF2-40B4-BE49-F238E27FC236}">
                <a16:creationId xmlns:a16="http://schemas.microsoft.com/office/drawing/2014/main" id="{9AD0E970-3325-7600-2D3E-F5354DDD35D0}"/>
              </a:ext>
            </a:extLst>
          </p:cNvPr>
          <p:cNvCxnSpPr>
            <a:cxnSpLocks/>
            <a:stCxn id="157" idx="0"/>
            <a:endCxn id="162" idx="1"/>
          </p:cNvCxnSpPr>
          <p:nvPr/>
        </p:nvCxnSpPr>
        <p:spPr>
          <a:xfrm rot="5400000" flipH="1" flipV="1">
            <a:off x="1444000" y="4339792"/>
            <a:ext cx="260736" cy="174995"/>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3" name="Elbow Connector 70">
            <a:extLst>
              <a:ext uri="{FF2B5EF4-FFF2-40B4-BE49-F238E27FC236}">
                <a16:creationId xmlns:a16="http://schemas.microsoft.com/office/drawing/2014/main" id="{55AC452B-1D5B-BFF5-E159-ED32A4B8223E}"/>
              </a:ext>
            </a:extLst>
          </p:cNvPr>
          <p:cNvCxnSpPr>
            <a:cxnSpLocks/>
            <a:stCxn id="157" idx="0"/>
            <a:endCxn id="159" idx="3"/>
          </p:cNvCxnSpPr>
          <p:nvPr/>
        </p:nvCxnSpPr>
        <p:spPr>
          <a:xfrm rot="16200000" flipV="1">
            <a:off x="1127416" y="4198201"/>
            <a:ext cx="517685" cy="201227"/>
          </a:xfrm>
          <a:prstGeom prst="bentConnector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4" name="Elbow Connector 70">
            <a:extLst>
              <a:ext uri="{FF2B5EF4-FFF2-40B4-BE49-F238E27FC236}">
                <a16:creationId xmlns:a16="http://schemas.microsoft.com/office/drawing/2014/main" id="{97276C58-F821-8105-7E51-9FA879B9A48E}"/>
              </a:ext>
            </a:extLst>
          </p:cNvPr>
          <p:cNvCxnSpPr>
            <a:cxnSpLocks/>
          </p:cNvCxnSpPr>
          <p:nvPr/>
        </p:nvCxnSpPr>
        <p:spPr>
          <a:xfrm rot="16200000" flipV="1">
            <a:off x="-56434" y="4669956"/>
            <a:ext cx="1391795" cy="494726"/>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5" name="Elbow Connector 70">
            <a:extLst>
              <a:ext uri="{FF2B5EF4-FFF2-40B4-BE49-F238E27FC236}">
                <a16:creationId xmlns:a16="http://schemas.microsoft.com/office/drawing/2014/main" id="{7AB7A92E-C161-4B7C-10B4-8B9BB7EEB357}"/>
              </a:ext>
            </a:extLst>
          </p:cNvPr>
          <p:cNvCxnSpPr>
            <a:cxnSpLocks/>
          </p:cNvCxnSpPr>
          <p:nvPr/>
        </p:nvCxnSpPr>
        <p:spPr>
          <a:xfrm rot="10800000" flipH="1">
            <a:off x="138710" y="4215022"/>
            <a:ext cx="743182" cy="2046071"/>
          </a:xfrm>
          <a:prstGeom prst="bentConnector4">
            <a:avLst>
              <a:gd name="adj1" fmla="val -9399"/>
              <a:gd name="adj2" fmla="val 55637"/>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8" name="docshape34">
            <a:extLst>
              <a:ext uri="{FF2B5EF4-FFF2-40B4-BE49-F238E27FC236}">
                <a16:creationId xmlns:a16="http://schemas.microsoft.com/office/drawing/2014/main" id="{80B403DC-45B5-DE22-99A7-176B6D06BAAC}"/>
              </a:ext>
            </a:extLst>
          </p:cNvPr>
          <p:cNvSpPr txBox="1">
            <a:spLocks/>
          </p:cNvSpPr>
          <p:nvPr/>
        </p:nvSpPr>
        <p:spPr bwMode="auto">
          <a:xfrm>
            <a:off x="1515004" y="2648528"/>
            <a:ext cx="1038733" cy="358231"/>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a:latin typeface="Helvetica" panose="020B0604020202020204" pitchFamily="34" charset="0"/>
                <a:cs typeface="Helvetica" panose="020B0604020202020204" pitchFamily="34" charset="0"/>
              </a:rPr>
              <a:t>Pillar 3. Social Protection</a:t>
            </a:r>
            <a:r>
              <a:rPr lang="en-US" sz="570" b="0">
                <a:latin typeface="Helvetica" panose="020B0604020202020204" pitchFamily="34" charset="0"/>
                <a:cs typeface="Helvetica" panose="020B0604020202020204" pitchFamily="34" charset="0"/>
              </a:rPr>
              <a:t>. Increased inclusion of FCP and HCs in social protection systems</a:t>
            </a:r>
          </a:p>
        </p:txBody>
      </p:sp>
      <p:cxnSp>
        <p:nvCxnSpPr>
          <p:cNvPr id="199" name="Elbow Connector 70">
            <a:extLst>
              <a:ext uri="{FF2B5EF4-FFF2-40B4-BE49-F238E27FC236}">
                <a16:creationId xmlns:a16="http://schemas.microsoft.com/office/drawing/2014/main" id="{D705885A-253F-DA5C-D5A9-CECBE0548BB3}"/>
              </a:ext>
            </a:extLst>
          </p:cNvPr>
          <p:cNvCxnSpPr>
            <a:cxnSpLocks/>
            <a:stCxn id="180" idx="0"/>
            <a:endCxn id="198" idx="2"/>
          </p:cNvCxnSpPr>
          <p:nvPr/>
        </p:nvCxnSpPr>
        <p:spPr>
          <a:xfrm rot="5400000" flipH="1" flipV="1">
            <a:off x="1733488" y="3306291"/>
            <a:ext cx="600415" cy="1352"/>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0" name="Elbow Connector 70">
            <a:extLst>
              <a:ext uri="{FF2B5EF4-FFF2-40B4-BE49-F238E27FC236}">
                <a16:creationId xmlns:a16="http://schemas.microsoft.com/office/drawing/2014/main" id="{DB638F63-AE5E-9402-1E5D-8C6B16194CFF}"/>
              </a:ext>
            </a:extLst>
          </p:cNvPr>
          <p:cNvCxnSpPr>
            <a:cxnSpLocks/>
            <a:stCxn id="162" idx="0"/>
            <a:endCxn id="180" idx="2"/>
          </p:cNvCxnSpPr>
          <p:nvPr/>
        </p:nvCxnSpPr>
        <p:spPr>
          <a:xfrm rot="5400000" flipH="1" flipV="1">
            <a:off x="1906923" y="3995392"/>
            <a:ext cx="251165" cy="1028"/>
          </a:xfrm>
          <a:prstGeom prst="bentConnector3">
            <a:avLst>
              <a:gd name="adj1" fmla="val 50000"/>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2" name="Elbow Connector 102">
            <a:extLst>
              <a:ext uri="{FF2B5EF4-FFF2-40B4-BE49-F238E27FC236}">
                <a16:creationId xmlns:a16="http://schemas.microsoft.com/office/drawing/2014/main" id="{9E70E770-FD51-A79B-6B5C-051AAEB7D3B3}"/>
              </a:ext>
            </a:extLst>
          </p:cNvPr>
          <p:cNvCxnSpPr>
            <a:cxnSpLocks/>
            <a:stCxn id="183" idx="0"/>
            <a:endCxn id="129" idx="1"/>
          </p:cNvCxnSpPr>
          <p:nvPr/>
        </p:nvCxnSpPr>
        <p:spPr>
          <a:xfrm rot="5400000" flipH="1" flipV="1">
            <a:off x="911355" y="2024027"/>
            <a:ext cx="222683" cy="665476"/>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29" name="Elbow Connector 102">
            <a:extLst>
              <a:ext uri="{FF2B5EF4-FFF2-40B4-BE49-F238E27FC236}">
                <a16:creationId xmlns:a16="http://schemas.microsoft.com/office/drawing/2014/main" id="{0AD29896-02B3-EB8C-6C65-62E0F8D0D836}"/>
              </a:ext>
            </a:extLst>
          </p:cNvPr>
          <p:cNvCxnSpPr>
            <a:cxnSpLocks/>
            <a:stCxn id="198" idx="1"/>
            <a:endCxn id="129" idx="1"/>
          </p:cNvCxnSpPr>
          <p:nvPr/>
        </p:nvCxnSpPr>
        <p:spPr>
          <a:xfrm rot="10800000">
            <a:off x="1355434" y="2245424"/>
            <a:ext cx="159570" cy="582221"/>
          </a:xfrm>
          <a:prstGeom prst="bentConnector3">
            <a:avLst>
              <a:gd name="adj1" fmla="val 206991"/>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5" name="Elbow Connector 73">
            <a:extLst>
              <a:ext uri="{FF2B5EF4-FFF2-40B4-BE49-F238E27FC236}">
                <a16:creationId xmlns:a16="http://schemas.microsoft.com/office/drawing/2014/main" id="{1189D141-B885-C23F-5997-028C7182097F}"/>
              </a:ext>
            </a:extLst>
          </p:cNvPr>
          <p:cNvCxnSpPr>
            <a:cxnSpLocks/>
            <a:stCxn id="198" idx="3"/>
            <a:endCxn id="20" idx="1"/>
          </p:cNvCxnSpPr>
          <p:nvPr/>
        </p:nvCxnSpPr>
        <p:spPr>
          <a:xfrm>
            <a:off x="2553737" y="2827644"/>
            <a:ext cx="684026" cy="624726"/>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176" name="TextBox 175">
            <a:extLst>
              <a:ext uri="{FF2B5EF4-FFF2-40B4-BE49-F238E27FC236}">
                <a16:creationId xmlns:a16="http://schemas.microsoft.com/office/drawing/2014/main" id="{6F0E41F2-9CFD-1DEE-4A3D-13810968F988}"/>
              </a:ext>
            </a:extLst>
          </p:cNvPr>
          <p:cNvSpPr txBox="1"/>
          <p:nvPr/>
        </p:nvSpPr>
        <p:spPr>
          <a:xfrm>
            <a:off x="2683402" y="2877080"/>
            <a:ext cx="601679" cy="351761"/>
          </a:xfrm>
          <a:prstGeom prst="rect">
            <a:avLst/>
          </a:prstGeom>
          <a:solidFill>
            <a:schemeClr val="bg1"/>
          </a:solidFill>
        </p:spPr>
        <p:txBody>
          <a:bodyPr wrap="square" lIns="0" tIns="0" rIns="0" bIns="0">
            <a:spAutoFit/>
          </a:bodyPr>
          <a:lstStyle/>
          <a:p>
            <a:pPr algn="ctr"/>
            <a:r>
              <a:rPr lang="en-US" sz="571">
                <a:latin typeface="Helvetica" panose="020B0604020202020204" pitchFamily="34" charset="0"/>
                <a:cs typeface="Helvetica" panose="020B0604020202020204" pitchFamily="34" charset="0"/>
              </a:rPr>
              <a:t>Inclusion of refugees in the national education system</a:t>
            </a:r>
          </a:p>
        </p:txBody>
      </p:sp>
      <p:sp>
        <p:nvSpPr>
          <p:cNvPr id="149" name="TextBox 148">
            <a:extLst>
              <a:ext uri="{FF2B5EF4-FFF2-40B4-BE49-F238E27FC236}">
                <a16:creationId xmlns:a16="http://schemas.microsoft.com/office/drawing/2014/main" id="{8A5B3A53-CC3A-95FE-AD36-300D9C0ACCB7}"/>
              </a:ext>
            </a:extLst>
          </p:cNvPr>
          <p:cNvSpPr txBox="1"/>
          <p:nvPr/>
        </p:nvSpPr>
        <p:spPr>
          <a:xfrm>
            <a:off x="559726" y="4323661"/>
            <a:ext cx="665114" cy="175433"/>
          </a:xfrm>
          <a:prstGeom prst="rect">
            <a:avLst/>
          </a:prstGeom>
          <a:solidFill>
            <a:schemeClr val="bg1"/>
          </a:solidFill>
        </p:spPr>
        <p:txBody>
          <a:bodyPr wrap="square" lIns="0" tIns="0" rIns="0" bIns="0">
            <a:spAutoFit/>
          </a:bodyPr>
          <a:lstStyle/>
          <a:p>
            <a:pPr algn="ctr"/>
            <a:r>
              <a:rPr lang="en-US" sz="570" dirty="0">
                <a:solidFill>
                  <a:srgbClr val="FF0000"/>
                </a:solidFill>
                <a:latin typeface="Helvetica" panose="020B0604020202020204" pitchFamily="34" charset="0"/>
                <a:cs typeface="Helvetica" panose="020B0604020202020204" pitchFamily="34" charset="0"/>
              </a:rPr>
              <a:t>Refugees included in national statistics</a:t>
            </a:r>
          </a:p>
        </p:txBody>
      </p:sp>
      <p:sp>
        <p:nvSpPr>
          <p:cNvPr id="245" name="TextBox 244">
            <a:extLst>
              <a:ext uri="{FF2B5EF4-FFF2-40B4-BE49-F238E27FC236}">
                <a16:creationId xmlns:a16="http://schemas.microsoft.com/office/drawing/2014/main" id="{14C8107B-4A66-1C13-C113-CE6CDF66CF12}"/>
              </a:ext>
            </a:extLst>
          </p:cNvPr>
          <p:cNvSpPr txBox="1"/>
          <p:nvPr/>
        </p:nvSpPr>
        <p:spPr>
          <a:xfrm>
            <a:off x="276395" y="4943266"/>
            <a:ext cx="1035508" cy="443198"/>
          </a:xfrm>
          <a:prstGeom prst="rect">
            <a:avLst/>
          </a:prstGeom>
          <a:solidFill>
            <a:schemeClr val="bg1"/>
          </a:solidFill>
        </p:spPr>
        <p:txBody>
          <a:bodyPr wrap="square">
            <a:spAutoFit/>
          </a:bodyPr>
          <a:lstStyle/>
          <a:p>
            <a:pPr algn="ctr"/>
            <a:r>
              <a:rPr lang="en-US" sz="570" dirty="0">
                <a:solidFill>
                  <a:srgbClr val="FF0000"/>
                </a:solidFill>
                <a:latin typeface="Helvetica" panose="020B0604020202020204" pitchFamily="34" charset="0"/>
                <a:cs typeface="Helvetica" panose="020B0604020202020204" pitchFamily="34" charset="0"/>
              </a:rPr>
              <a:t>CP and GBV actions and justice delivery models prioritized by the government</a:t>
            </a:r>
          </a:p>
        </p:txBody>
      </p:sp>
      <p:sp>
        <p:nvSpPr>
          <p:cNvPr id="36" name="TextBox 35">
            <a:extLst>
              <a:ext uri="{FF2B5EF4-FFF2-40B4-BE49-F238E27FC236}">
                <a16:creationId xmlns:a16="http://schemas.microsoft.com/office/drawing/2014/main" id="{AB26C217-159E-EC41-4B94-F68A11170750}"/>
              </a:ext>
            </a:extLst>
          </p:cNvPr>
          <p:cNvSpPr txBox="1"/>
          <p:nvPr/>
        </p:nvSpPr>
        <p:spPr>
          <a:xfrm>
            <a:off x="5207394" y="3453457"/>
            <a:ext cx="986161" cy="175433"/>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National Employment Policy and Regulations adopted</a:t>
            </a:r>
          </a:p>
        </p:txBody>
      </p:sp>
      <p:sp>
        <p:nvSpPr>
          <p:cNvPr id="44" name="TextBox 43">
            <a:extLst>
              <a:ext uri="{FF2B5EF4-FFF2-40B4-BE49-F238E27FC236}">
                <a16:creationId xmlns:a16="http://schemas.microsoft.com/office/drawing/2014/main" id="{D593EE75-C21E-979C-F931-0D3969674641}"/>
              </a:ext>
            </a:extLst>
          </p:cNvPr>
          <p:cNvSpPr txBox="1"/>
          <p:nvPr/>
        </p:nvSpPr>
        <p:spPr>
          <a:xfrm>
            <a:off x="9154072" y="5654405"/>
            <a:ext cx="669257" cy="263149"/>
          </a:xfrm>
          <a:prstGeom prst="rect">
            <a:avLst/>
          </a:prstGeom>
          <a:solidFill>
            <a:schemeClr val="bg1"/>
          </a:solid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Roadmap for refugee water schemes developed</a:t>
            </a:r>
          </a:p>
        </p:txBody>
      </p:sp>
      <p:sp>
        <p:nvSpPr>
          <p:cNvPr id="108" name="docshape19">
            <a:extLst>
              <a:ext uri="{FF2B5EF4-FFF2-40B4-BE49-F238E27FC236}">
                <a16:creationId xmlns:a16="http://schemas.microsoft.com/office/drawing/2014/main" id="{EB3A6F91-8CAE-21CD-03F9-6122FDBB1261}"/>
              </a:ext>
            </a:extLst>
          </p:cNvPr>
          <p:cNvSpPr txBox="1">
            <a:spLocks/>
          </p:cNvSpPr>
          <p:nvPr/>
        </p:nvSpPr>
        <p:spPr bwMode="auto">
          <a:xfrm>
            <a:off x="8121281" y="2968491"/>
            <a:ext cx="1584956" cy="263821"/>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b="1">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sp>
        <p:nvSpPr>
          <p:cNvPr id="6" name="TextBox 5">
            <a:extLst>
              <a:ext uri="{FF2B5EF4-FFF2-40B4-BE49-F238E27FC236}">
                <a16:creationId xmlns:a16="http://schemas.microsoft.com/office/drawing/2014/main" id="{D1C20326-CB5F-81E4-A7B4-FE936F42AF59}"/>
              </a:ext>
            </a:extLst>
          </p:cNvPr>
          <p:cNvSpPr txBox="1"/>
          <p:nvPr/>
        </p:nvSpPr>
        <p:spPr>
          <a:xfrm>
            <a:off x="2964898" y="4537348"/>
            <a:ext cx="607806" cy="263149"/>
          </a:xfrm>
          <a:prstGeom prst="rect">
            <a:avLst/>
          </a:prstGeom>
          <a:solidFill>
            <a:schemeClr val="bg1"/>
          </a:solidFill>
        </p:spPr>
        <p:txBody>
          <a:bodyPr wrap="square" lIns="0" tIns="0" rIns="0" bIns="0">
            <a:spAutoFit/>
          </a:bodyPr>
          <a:lstStyle/>
          <a:p>
            <a:pPr algn="ctr"/>
            <a:r>
              <a:rPr lang="en-US" sz="570" dirty="0">
                <a:solidFill>
                  <a:srgbClr val="FF0000"/>
                </a:solidFill>
                <a:latin typeface="Helvetica" panose="020B0604020202020204" pitchFamily="34" charset="0"/>
                <a:cs typeface="Helvetica" panose="020B0604020202020204" pitchFamily="34" charset="0"/>
              </a:rPr>
              <a:t>3.2 Digital Agenda Strategy operationalized</a:t>
            </a:r>
          </a:p>
        </p:txBody>
      </p:sp>
      <p:sp>
        <p:nvSpPr>
          <p:cNvPr id="3" name="TextBox 2">
            <a:extLst>
              <a:ext uri="{FF2B5EF4-FFF2-40B4-BE49-F238E27FC236}">
                <a16:creationId xmlns:a16="http://schemas.microsoft.com/office/drawing/2014/main" id="{C37C74B6-1E3E-6597-E604-853BEFE003BA}"/>
              </a:ext>
            </a:extLst>
          </p:cNvPr>
          <p:cNvSpPr txBox="1"/>
          <p:nvPr/>
        </p:nvSpPr>
        <p:spPr>
          <a:xfrm>
            <a:off x="3835890" y="2443681"/>
            <a:ext cx="686659" cy="175689"/>
          </a:xfrm>
          <a:prstGeom prst="rect">
            <a:avLst/>
          </a:prstGeom>
          <a:solidFill>
            <a:schemeClr val="bg1"/>
          </a:solidFill>
        </p:spPr>
        <p:txBody>
          <a:bodyPr wrap="square" lIns="0" tIns="0" rIns="0" bIns="0">
            <a:spAutoFit/>
          </a:bodyPr>
          <a:lstStyle/>
          <a:p>
            <a:pPr algn="ctr"/>
            <a:r>
              <a:rPr lang="en-US" sz="571">
                <a:latin typeface="Helvetica" panose="020B0604020202020204" pitchFamily="34" charset="0"/>
                <a:cs typeface="Helvetica" panose="020B0604020202020204" pitchFamily="34" charset="0"/>
              </a:rPr>
              <a:t>Improve education outcomes</a:t>
            </a:r>
          </a:p>
        </p:txBody>
      </p:sp>
      <p:sp>
        <p:nvSpPr>
          <p:cNvPr id="142" name="TextBox 141">
            <a:extLst>
              <a:ext uri="{FF2B5EF4-FFF2-40B4-BE49-F238E27FC236}">
                <a16:creationId xmlns:a16="http://schemas.microsoft.com/office/drawing/2014/main" id="{9444AC1F-4A13-94B3-5C83-ACBFFE706580}"/>
              </a:ext>
            </a:extLst>
          </p:cNvPr>
          <p:cNvSpPr txBox="1"/>
          <p:nvPr/>
        </p:nvSpPr>
        <p:spPr>
          <a:xfrm>
            <a:off x="1596956" y="3123286"/>
            <a:ext cx="886890" cy="175433"/>
          </a:xfrm>
          <a:prstGeom prst="rect">
            <a:avLst/>
          </a:prstGeom>
          <a:solidFill>
            <a:schemeClr val="bg1"/>
          </a:solidFill>
        </p:spPr>
        <p:txBody>
          <a:bodyPr wrap="square" lIns="0" tIns="0" rIns="0" bIns="0">
            <a:spAutoFit/>
          </a:bodyPr>
          <a:lstStyle/>
          <a:p>
            <a:pPr algn="ctr"/>
            <a:r>
              <a:rPr lang="en-US" sz="570" dirty="0">
                <a:solidFill>
                  <a:srgbClr val="FF0000"/>
                </a:solidFill>
                <a:latin typeface="Helvetica" panose="020B0604020202020204" pitchFamily="34" charset="0"/>
                <a:cs typeface="Helvetica" panose="020B0604020202020204" pitchFamily="34" charset="0"/>
              </a:rPr>
              <a:t>Refugees included in NSSF on voluntary savings</a:t>
            </a:r>
          </a:p>
        </p:txBody>
      </p:sp>
      <p:cxnSp>
        <p:nvCxnSpPr>
          <p:cNvPr id="13" name="Straight Arrow Connector 12">
            <a:extLst>
              <a:ext uri="{FF2B5EF4-FFF2-40B4-BE49-F238E27FC236}">
                <a16:creationId xmlns:a16="http://schemas.microsoft.com/office/drawing/2014/main" id="{ECC61CD8-E31B-92D0-A07A-DD124B79E28D}"/>
              </a:ext>
            </a:extLst>
          </p:cNvPr>
          <p:cNvCxnSpPr>
            <a:cxnSpLocks/>
            <a:stCxn id="23" idx="0"/>
            <a:endCxn id="3" idx="2"/>
          </p:cNvCxnSpPr>
          <p:nvPr/>
        </p:nvCxnSpPr>
        <p:spPr>
          <a:xfrm flipV="1">
            <a:off x="3804815" y="2619370"/>
            <a:ext cx="374405" cy="95853"/>
          </a:xfrm>
          <a:prstGeom prst="straightConnector1">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56" name="Straight Arrow Connector 55">
            <a:extLst>
              <a:ext uri="{FF2B5EF4-FFF2-40B4-BE49-F238E27FC236}">
                <a16:creationId xmlns:a16="http://schemas.microsoft.com/office/drawing/2014/main" id="{B7392701-B4A5-EB14-AD29-049FBC6145D6}"/>
              </a:ext>
            </a:extLst>
          </p:cNvPr>
          <p:cNvCxnSpPr>
            <a:cxnSpLocks/>
          </p:cNvCxnSpPr>
          <p:nvPr/>
        </p:nvCxnSpPr>
        <p:spPr>
          <a:xfrm>
            <a:off x="4232047" y="2660683"/>
            <a:ext cx="331375" cy="645241"/>
          </a:xfrm>
          <a:prstGeom prst="straightConnector1">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4" name="Straight Arrow Connector 83">
            <a:extLst>
              <a:ext uri="{FF2B5EF4-FFF2-40B4-BE49-F238E27FC236}">
                <a16:creationId xmlns:a16="http://schemas.microsoft.com/office/drawing/2014/main" id="{599C771A-69F7-4BB5-6D0B-37BB7AE788B2}"/>
              </a:ext>
            </a:extLst>
          </p:cNvPr>
          <p:cNvCxnSpPr>
            <a:cxnSpLocks/>
            <a:stCxn id="3" idx="0"/>
          </p:cNvCxnSpPr>
          <p:nvPr/>
        </p:nvCxnSpPr>
        <p:spPr>
          <a:xfrm flipH="1" flipV="1">
            <a:off x="4168706" y="2120383"/>
            <a:ext cx="10514" cy="323298"/>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5" name="Elbow Connector 70">
            <a:extLst>
              <a:ext uri="{FF2B5EF4-FFF2-40B4-BE49-F238E27FC236}">
                <a16:creationId xmlns:a16="http://schemas.microsoft.com/office/drawing/2014/main" id="{89F93311-6B22-6454-61C1-8D265E1FC543}"/>
              </a:ext>
            </a:extLst>
          </p:cNvPr>
          <p:cNvCxnSpPr>
            <a:cxnSpLocks/>
          </p:cNvCxnSpPr>
          <p:nvPr/>
        </p:nvCxnSpPr>
        <p:spPr>
          <a:xfrm rot="10800000" flipH="1">
            <a:off x="3643444" y="3626493"/>
            <a:ext cx="156220" cy="2347917"/>
          </a:xfrm>
          <a:prstGeom prst="bentConnector4">
            <a:avLst>
              <a:gd name="adj1" fmla="val -146332"/>
              <a:gd name="adj2" fmla="val 73222"/>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2" name="Rectangle 11">
            <a:extLst>
              <a:ext uri="{FF2B5EF4-FFF2-40B4-BE49-F238E27FC236}">
                <a16:creationId xmlns:a16="http://schemas.microsoft.com/office/drawing/2014/main" id="{E16A5A41-310E-DF65-B925-7D53FB6930A2}"/>
              </a:ext>
            </a:extLst>
          </p:cNvPr>
          <p:cNvSpPr/>
          <p:nvPr/>
        </p:nvSpPr>
        <p:spPr>
          <a:xfrm>
            <a:off x="3307709" y="6629260"/>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900">
                <a:solidFill>
                  <a:schemeClr val="tx1"/>
                </a:solidFill>
                <a:latin typeface="Helvetica" panose="020B0604020202020204" pitchFamily="34" charset="0"/>
                <a:cs typeface="Helvetica" panose="020B0604020202020204" pitchFamily="34" charset="0"/>
              </a:rPr>
              <a:t>   New </a:t>
            </a:r>
            <a:r>
              <a:rPr lang="es-ES" sz="900" err="1">
                <a:solidFill>
                  <a:schemeClr val="tx1"/>
                </a:solidFill>
                <a:latin typeface="Helvetica" panose="020B0604020202020204" pitchFamily="34" charset="0"/>
                <a:cs typeface="Helvetica" panose="020B0604020202020204" pitchFamily="34" charset="0"/>
              </a:rPr>
              <a:t>Ways</a:t>
            </a:r>
            <a:r>
              <a:rPr lang="es-ES" sz="900">
                <a:solidFill>
                  <a:schemeClr val="tx1"/>
                </a:solidFill>
                <a:latin typeface="Helvetica" panose="020B0604020202020204" pitchFamily="34" charset="0"/>
                <a:cs typeface="Helvetica" panose="020B0604020202020204" pitchFamily="34" charset="0"/>
              </a:rPr>
              <a:t> of </a:t>
            </a:r>
            <a:r>
              <a:rPr lang="es-ES" sz="900" err="1">
                <a:solidFill>
                  <a:schemeClr val="tx1"/>
                </a:solidFill>
                <a:latin typeface="Helvetica" panose="020B0604020202020204" pitchFamily="34" charset="0"/>
                <a:cs typeface="Helvetica" panose="020B0604020202020204" pitchFamily="34" charset="0"/>
              </a:rPr>
              <a:t>Working</a:t>
            </a:r>
            <a:r>
              <a:rPr lang="es-ES" sz="900">
                <a:solidFill>
                  <a:schemeClr val="tx1"/>
                </a:solidFill>
                <a:latin typeface="Helvetica" panose="020B0604020202020204" pitchFamily="34" charset="0"/>
                <a:cs typeface="Helvetica" panose="020B0604020202020204" pitchFamily="34" charset="0"/>
              </a:rPr>
              <a:t> &amp; </a:t>
            </a:r>
            <a:r>
              <a:rPr lang="es-ES" sz="900" err="1">
                <a:solidFill>
                  <a:schemeClr val="tx1"/>
                </a:solidFill>
                <a:latin typeface="Helvetica" panose="020B0604020202020204" pitchFamily="34" charset="0"/>
                <a:cs typeface="Helvetica" panose="020B0604020202020204" pitchFamily="34" charset="0"/>
              </a:rPr>
              <a:t>Systems</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change</a:t>
            </a:r>
            <a:endParaRPr lang="en-US" sz="900">
              <a:solidFill>
                <a:schemeClr val="tx1"/>
              </a:solidFill>
              <a:latin typeface="Helvetica" panose="020B0604020202020204" pitchFamily="34" charset="0"/>
              <a:cs typeface="Helvetica" panose="020B0604020202020204" pitchFamily="34" charset="0"/>
            </a:endParaRPr>
          </a:p>
        </p:txBody>
      </p:sp>
      <p:sp>
        <p:nvSpPr>
          <p:cNvPr id="39" name="Arrow: Down 938">
            <a:extLst>
              <a:ext uri="{FF2B5EF4-FFF2-40B4-BE49-F238E27FC236}">
                <a16:creationId xmlns:a16="http://schemas.microsoft.com/office/drawing/2014/main" id="{9B33F931-F1EF-CFA3-0730-23F88A6E6F1D}"/>
              </a:ext>
            </a:extLst>
          </p:cNvPr>
          <p:cNvSpPr/>
          <p:nvPr/>
        </p:nvSpPr>
        <p:spPr>
          <a:xfrm rot="10800000">
            <a:off x="3320311" y="6377093"/>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sp>
        <p:nvSpPr>
          <p:cNvPr id="40" name="Arrow: Down 938">
            <a:extLst>
              <a:ext uri="{FF2B5EF4-FFF2-40B4-BE49-F238E27FC236}">
                <a16:creationId xmlns:a16="http://schemas.microsoft.com/office/drawing/2014/main" id="{1DDDA435-19F7-9E5E-E3D9-5D62A2BCEBFC}"/>
              </a:ext>
            </a:extLst>
          </p:cNvPr>
          <p:cNvSpPr/>
          <p:nvPr/>
        </p:nvSpPr>
        <p:spPr>
          <a:xfrm rot="10800000">
            <a:off x="6632280" y="6390434"/>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sp>
        <p:nvSpPr>
          <p:cNvPr id="58" name="Arrow: Down 938">
            <a:extLst>
              <a:ext uri="{FF2B5EF4-FFF2-40B4-BE49-F238E27FC236}">
                <a16:creationId xmlns:a16="http://schemas.microsoft.com/office/drawing/2014/main" id="{6577FD96-8E0A-5F97-AF98-B0E8F2BA05E8}"/>
              </a:ext>
            </a:extLst>
          </p:cNvPr>
          <p:cNvSpPr/>
          <p:nvPr/>
        </p:nvSpPr>
        <p:spPr>
          <a:xfrm rot="15003826">
            <a:off x="6915998" y="6592370"/>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sp>
        <p:nvSpPr>
          <p:cNvPr id="72" name="Arrow: Down 938">
            <a:extLst>
              <a:ext uri="{FF2B5EF4-FFF2-40B4-BE49-F238E27FC236}">
                <a16:creationId xmlns:a16="http://schemas.microsoft.com/office/drawing/2014/main" id="{41C2FE50-A93C-16CD-9C6D-7B694D7A4CF9}"/>
              </a:ext>
            </a:extLst>
          </p:cNvPr>
          <p:cNvSpPr/>
          <p:nvPr/>
        </p:nvSpPr>
        <p:spPr>
          <a:xfrm rot="7386537">
            <a:off x="3028232" y="6586353"/>
            <a:ext cx="259557" cy="188171"/>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sp>
        <p:nvSpPr>
          <p:cNvPr id="24" name="Rounded Rectangle 23">
            <a:extLst>
              <a:ext uri="{FF2B5EF4-FFF2-40B4-BE49-F238E27FC236}">
                <a16:creationId xmlns:a16="http://schemas.microsoft.com/office/drawing/2014/main" id="{1F4AEE4F-663A-76DD-5650-36BBA792EF01}"/>
              </a:ext>
            </a:extLst>
          </p:cNvPr>
          <p:cNvSpPr/>
          <p:nvPr/>
        </p:nvSpPr>
        <p:spPr>
          <a:xfrm>
            <a:off x="3337364" y="6683117"/>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a:t>
            </a:r>
            <a:endParaRPr lang="en-US" sz="488">
              <a:solidFill>
                <a:schemeClr val="bg1"/>
              </a:solidFill>
              <a:latin typeface="Helvetica" panose="020B0604020202020204" pitchFamily="34" charset="0"/>
              <a:cs typeface="Helvetica" panose="020B0604020202020204" pitchFamily="34" charset="0"/>
            </a:endParaRPr>
          </a:p>
        </p:txBody>
      </p:sp>
      <p:sp>
        <p:nvSpPr>
          <p:cNvPr id="41" name="Rounded Rectangle 40">
            <a:extLst>
              <a:ext uri="{FF2B5EF4-FFF2-40B4-BE49-F238E27FC236}">
                <a16:creationId xmlns:a16="http://schemas.microsoft.com/office/drawing/2014/main" id="{1ABC3CEA-CF75-B8CF-E6C9-AE7F5E56E1F1}"/>
              </a:ext>
            </a:extLst>
          </p:cNvPr>
          <p:cNvSpPr/>
          <p:nvPr/>
        </p:nvSpPr>
        <p:spPr>
          <a:xfrm>
            <a:off x="3464738" y="6683117"/>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5a)</a:t>
            </a:r>
            <a:endParaRPr lang="en-US" sz="488">
              <a:solidFill>
                <a:schemeClr val="bg1"/>
              </a:solidFill>
              <a:latin typeface="Helvetica" panose="020B0604020202020204" pitchFamily="34" charset="0"/>
              <a:cs typeface="Helvetica" panose="020B0604020202020204" pitchFamily="34" charset="0"/>
            </a:endParaRPr>
          </a:p>
        </p:txBody>
      </p:sp>
      <p:sp>
        <p:nvSpPr>
          <p:cNvPr id="85" name="Rounded Rectangle 84">
            <a:extLst>
              <a:ext uri="{FF2B5EF4-FFF2-40B4-BE49-F238E27FC236}">
                <a16:creationId xmlns:a16="http://schemas.microsoft.com/office/drawing/2014/main" id="{28EA08B7-693B-817D-3336-B3F527548F0D}"/>
              </a:ext>
            </a:extLst>
          </p:cNvPr>
          <p:cNvSpPr/>
          <p:nvPr/>
        </p:nvSpPr>
        <p:spPr>
          <a:xfrm>
            <a:off x="3592112" y="6683117"/>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5b)</a:t>
            </a:r>
            <a:endParaRPr lang="en-US" sz="488">
              <a:solidFill>
                <a:schemeClr val="bg1"/>
              </a:solidFill>
              <a:latin typeface="Helvetica" panose="020B0604020202020204" pitchFamily="34" charset="0"/>
              <a:cs typeface="Helvetica" panose="020B0604020202020204" pitchFamily="34" charset="0"/>
            </a:endParaRPr>
          </a:p>
        </p:txBody>
      </p:sp>
      <p:sp>
        <p:nvSpPr>
          <p:cNvPr id="86" name="Rounded Rectangle 85">
            <a:extLst>
              <a:ext uri="{FF2B5EF4-FFF2-40B4-BE49-F238E27FC236}">
                <a16:creationId xmlns:a16="http://schemas.microsoft.com/office/drawing/2014/main" id="{E97A80DE-0BA3-421B-CB54-536836F37B8B}"/>
              </a:ext>
            </a:extLst>
          </p:cNvPr>
          <p:cNvSpPr/>
          <p:nvPr/>
        </p:nvSpPr>
        <p:spPr>
          <a:xfrm>
            <a:off x="3719486" y="6683117"/>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5c)</a:t>
            </a:r>
            <a:endParaRPr lang="en-US" sz="488">
              <a:solidFill>
                <a:schemeClr val="bg1"/>
              </a:solidFill>
              <a:latin typeface="Helvetica" panose="020B0604020202020204" pitchFamily="34" charset="0"/>
              <a:cs typeface="Helvetica" panose="020B0604020202020204" pitchFamily="34" charset="0"/>
            </a:endParaRPr>
          </a:p>
        </p:txBody>
      </p:sp>
      <p:sp>
        <p:nvSpPr>
          <p:cNvPr id="87" name="Rounded Rectangle 86">
            <a:extLst>
              <a:ext uri="{FF2B5EF4-FFF2-40B4-BE49-F238E27FC236}">
                <a16:creationId xmlns:a16="http://schemas.microsoft.com/office/drawing/2014/main" id="{EE45AAB6-2DAE-77A9-9D14-4A1E1D9CA851}"/>
              </a:ext>
            </a:extLst>
          </p:cNvPr>
          <p:cNvSpPr/>
          <p:nvPr/>
        </p:nvSpPr>
        <p:spPr>
          <a:xfrm>
            <a:off x="3846861" y="6683117"/>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5d)</a:t>
            </a:r>
            <a:endParaRPr lang="en-US" sz="488">
              <a:solidFill>
                <a:schemeClr val="bg1"/>
              </a:solidFill>
              <a:latin typeface="Helvetica" panose="020B0604020202020204" pitchFamily="34" charset="0"/>
              <a:cs typeface="Helvetica" panose="020B0604020202020204" pitchFamily="34" charset="0"/>
            </a:endParaRPr>
          </a:p>
        </p:txBody>
      </p:sp>
      <p:sp>
        <p:nvSpPr>
          <p:cNvPr id="89" name="Rounded Rectangle 88">
            <a:extLst>
              <a:ext uri="{FF2B5EF4-FFF2-40B4-BE49-F238E27FC236}">
                <a16:creationId xmlns:a16="http://schemas.microsoft.com/office/drawing/2014/main" id="{1568F0DF-CAAF-2848-0DE7-B9FDA52E1CD1}"/>
              </a:ext>
            </a:extLst>
          </p:cNvPr>
          <p:cNvSpPr/>
          <p:nvPr/>
        </p:nvSpPr>
        <p:spPr>
          <a:xfrm>
            <a:off x="2372045" y="2396536"/>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5e</a:t>
            </a:r>
            <a:endParaRPr lang="en-US" sz="488">
              <a:solidFill>
                <a:schemeClr val="bg1"/>
              </a:solidFill>
              <a:latin typeface="Helvetica" panose="020B0604020202020204" pitchFamily="34" charset="0"/>
              <a:cs typeface="Helvetica" panose="020B0604020202020204" pitchFamily="34" charset="0"/>
            </a:endParaRPr>
          </a:p>
        </p:txBody>
      </p:sp>
      <p:sp>
        <p:nvSpPr>
          <p:cNvPr id="90" name="Rounded Rectangle 89">
            <a:extLst>
              <a:ext uri="{FF2B5EF4-FFF2-40B4-BE49-F238E27FC236}">
                <a16:creationId xmlns:a16="http://schemas.microsoft.com/office/drawing/2014/main" id="{0ABA9CF3-348D-0246-CD82-AFE62D9E3138}"/>
              </a:ext>
            </a:extLst>
          </p:cNvPr>
          <p:cNvSpPr/>
          <p:nvPr/>
        </p:nvSpPr>
        <p:spPr>
          <a:xfrm>
            <a:off x="2512357" y="2398958"/>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6a)</a:t>
            </a:r>
            <a:endParaRPr lang="en-US" sz="488">
              <a:solidFill>
                <a:schemeClr val="bg1"/>
              </a:solidFill>
              <a:latin typeface="Helvetica" panose="020B0604020202020204" pitchFamily="34" charset="0"/>
              <a:cs typeface="Helvetica" panose="020B0604020202020204" pitchFamily="34" charset="0"/>
            </a:endParaRPr>
          </a:p>
        </p:txBody>
      </p:sp>
      <p:sp>
        <p:nvSpPr>
          <p:cNvPr id="91" name="Rounded Rectangle 90">
            <a:extLst>
              <a:ext uri="{FF2B5EF4-FFF2-40B4-BE49-F238E27FC236}">
                <a16:creationId xmlns:a16="http://schemas.microsoft.com/office/drawing/2014/main" id="{FA33157A-A64C-5899-8BF3-6FEECDD675CE}"/>
              </a:ext>
            </a:extLst>
          </p:cNvPr>
          <p:cNvSpPr/>
          <p:nvPr/>
        </p:nvSpPr>
        <p:spPr>
          <a:xfrm>
            <a:off x="3561074" y="4365379"/>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6b)</a:t>
            </a:r>
            <a:endParaRPr lang="en-US" sz="488">
              <a:solidFill>
                <a:schemeClr val="bg1"/>
              </a:solidFill>
              <a:latin typeface="Helvetica" panose="020B0604020202020204" pitchFamily="34" charset="0"/>
              <a:cs typeface="Helvetica" panose="020B0604020202020204" pitchFamily="34" charset="0"/>
            </a:endParaRPr>
          </a:p>
        </p:txBody>
      </p:sp>
      <p:sp>
        <p:nvSpPr>
          <p:cNvPr id="138" name="Rounded Rectangle 137">
            <a:extLst>
              <a:ext uri="{FF2B5EF4-FFF2-40B4-BE49-F238E27FC236}">
                <a16:creationId xmlns:a16="http://schemas.microsoft.com/office/drawing/2014/main" id="{7177365D-0BB2-FAE5-FD67-9F338AA74405}"/>
              </a:ext>
            </a:extLst>
          </p:cNvPr>
          <p:cNvSpPr/>
          <p:nvPr/>
        </p:nvSpPr>
        <p:spPr>
          <a:xfrm>
            <a:off x="4321122" y="1404634"/>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6c)</a:t>
            </a:r>
            <a:endParaRPr lang="en-US" sz="488">
              <a:solidFill>
                <a:schemeClr val="bg1"/>
              </a:solidFill>
              <a:latin typeface="Helvetica" panose="020B0604020202020204" pitchFamily="34" charset="0"/>
              <a:cs typeface="Helvetica" panose="020B0604020202020204" pitchFamily="34" charset="0"/>
            </a:endParaRPr>
          </a:p>
        </p:txBody>
      </p:sp>
      <p:sp>
        <p:nvSpPr>
          <p:cNvPr id="139" name="Rounded Rectangle 138">
            <a:extLst>
              <a:ext uri="{FF2B5EF4-FFF2-40B4-BE49-F238E27FC236}">
                <a16:creationId xmlns:a16="http://schemas.microsoft.com/office/drawing/2014/main" id="{6D44C4BE-F9F0-DC0B-79B3-B9B76E04C574}"/>
              </a:ext>
            </a:extLst>
          </p:cNvPr>
          <p:cNvSpPr/>
          <p:nvPr/>
        </p:nvSpPr>
        <p:spPr>
          <a:xfrm>
            <a:off x="1268566" y="5699685"/>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6f)</a:t>
            </a:r>
            <a:endParaRPr lang="en-US" sz="488">
              <a:solidFill>
                <a:schemeClr val="bg1"/>
              </a:solidFill>
              <a:latin typeface="Helvetica" panose="020B0604020202020204" pitchFamily="34" charset="0"/>
              <a:cs typeface="Helvetica" panose="020B0604020202020204" pitchFamily="34" charset="0"/>
            </a:endParaRPr>
          </a:p>
        </p:txBody>
      </p:sp>
      <p:sp>
        <p:nvSpPr>
          <p:cNvPr id="10" name="TextBox 9">
            <a:extLst>
              <a:ext uri="{FF2B5EF4-FFF2-40B4-BE49-F238E27FC236}">
                <a16:creationId xmlns:a16="http://schemas.microsoft.com/office/drawing/2014/main" id="{6B8223DD-95BA-DD29-44B3-5A0063CD70E2}"/>
              </a:ext>
            </a:extLst>
          </p:cNvPr>
          <p:cNvSpPr txBox="1"/>
          <p:nvPr/>
        </p:nvSpPr>
        <p:spPr>
          <a:xfrm>
            <a:off x="367711" y="3626493"/>
            <a:ext cx="563475" cy="175433"/>
          </a:xfrm>
          <a:prstGeom prst="rect">
            <a:avLst/>
          </a:prstGeom>
          <a:noFill/>
        </p:spPr>
        <p:txBody>
          <a:bodyPr wrap="square" lIns="0" tIns="0" rIns="0" bIns="0">
            <a:spAutoFit/>
          </a:bodyPr>
          <a:lstStyle/>
          <a:p>
            <a:pPr algn="ctr"/>
            <a:r>
              <a:rPr lang="en-US" sz="570">
                <a:solidFill>
                  <a:srgbClr val="FF0000"/>
                </a:solidFill>
                <a:latin typeface="Helvetica" panose="020B0604020202020204" pitchFamily="34" charset="0"/>
                <a:cs typeface="Helvetica" panose="020B0604020202020204" pitchFamily="34" charset="0"/>
              </a:rPr>
              <a:t>Refugees access ID cards </a:t>
            </a:r>
          </a:p>
        </p:txBody>
      </p:sp>
      <p:sp>
        <p:nvSpPr>
          <p:cNvPr id="210" name="Rectangle 209">
            <a:extLst>
              <a:ext uri="{FF2B5EF4-FFF2-40B4-BE49-F238E27FC236}">
                <a16:creationId xmlns:a16="http://schemas.microsoft.com/office/drawing/2014/main" id="{A7D7E714-0028-C980-9E38-8FCE87CEF2F9}"/>
              </a:ext>
            </a:extLst>
          </p:cNvPr>
          <p:cNvSpPr/>
          <p:nvPr/>
        </p:nvSpPr>
        <p:spPr>
          <a:xfrm>
            <a:off x="8593273" y="155601"/>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1 Education</a:t>
            </a:r>
          </a:p>
        </p:txBody>
      </p:sp>
      <p:sp>
        <p:nvSpPr>
          <p:cNvPr id="211" name="Rectangle 210">
            <a:extLst>
              <a:ext uri="{FF2B5EF4-FFF2-40B4-BE49-F238E27FC236}">
                <a16:creationId xmlns:a16="http://schemas.microsoft.com/office/drawing/2014/main" id="{36272A7C-0DC2-C71F-B6E4-64991A50DE93}"/>
              </a:ext>
            </a:extLst>
          </p:cNvPr>
          <p:cNvSpPr/>
          <p:nvPr/>
        </p:nvSpPr>
        <p:spPr>
          <a:xfrm>
            <a:off x="8593273" y="259293"/>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2 Economic</a:t>
            </a:r>
          </a:p>
        </p:txBody>
      </p:sp>
      <p:sp>
        <p:nvSpPr>
          <p:cNvPr id="212" name="Rectangle 211">
            <a:extLst>
              <a:ext uri="{FF2B5EF4-FFF2-40B4-BE49-F238E27FC236}">
                <a16:creationId xmlns:a16="http://schemas.microsoft.com/office/drawing/2014/main" id="{5728F26D-5C4F-6671-0231-951F89D1240D}"/>
              </a:ext>
            </a:extLst>
          </p:cNvPr>
          <p:cNvSpPr/>
          <p:nvPr/>
        </p:nvSpPr>
        <p:spPr>
          <a:xfrm>
            <a:off x="8593273" y="362985"/>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3 Protection</a:t>
            </a:r>
          </a:p>
        </p:txBody>
      </p:sp>
      <p:sp>
        <p:nvSpPr>
          <p:cNvPr id="213" name="Rectangle 212">
            <a:extLst>
              <a:ext uri="{FF2B5EF4-FFF2-40B4-BE49-F238E27FC236}">
                <a16:creationId xmlns:a16="http://schemas.microsoft.com/office/drawing/2014/main" id="{1E0B0F43-1403-920F-5988-90DF5BF31C2C}"/>
              </a:ext>
            </a:extLst>
          </p:cNvPr>
          <p:cNvSpPr/>
          <p:nvPr/>
        </p:nvSpPr>
        <p:spPr>
          <a:xfrm>
            <a:off x="8593273" y="466677"/>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4 Infrastructure</a:t>
            </a:r>
          </a:p>
        </p:txBody>
      </p:sp>
      <p:sp>
        <p:nvSpPr>
          <p:cNvPr id="214" name="Text Box 3">
            <a:extLst>
              <a:ext uri="{FF2B5EF4-FFF2-40B4-BE49-F238E27FC236}">
                <a16:creationId xmlns:a16="http://schemas.microsoft.com/office/drawing/2014/main" id="{E4C1EC33-FDE4-3BB3-B60E-21DF5EFEEEDB}"/>
              </a:ext>
            </a:extLst>
          </p:cNvPr>
          <p:cNvSpPr txBox="1">
            <a:spLocks/>
          </p:cNvSpPr>
          <p:nvPr/>
        </p:nvSpPr>
        <p:spPr bwMode="auto">
          <a:xfrm>
            <a:off x="8593273" y="55436"/>
            <a:ext cx="1059636" cy="84318"/>
          </a:xfrm>
          <a:prstGeom prst="rect">
            <a:avLst/>
          </a:prstGeom>
          <a:solidFill>
            <a:schemeClr val="tx1"/>
          </a:solidFill>
          <a:ln>
            <a:noFill/>
          </a:ln>
        </p:spPr>
        <p:txBody>
          <a:bodyPr rot="0" vert="horz" wrap="square" lIns="0" tIns="0" rIns="0" bIns="0" anchor="ctr" anchorCtr="0" upright="1">
            <a:spAutoFit/>
          </a:bodyPr>
          <a:lstStyle/>
          <a:p>
            <a:pPr>
              <a:lnSpc>
                <a:spcPct val="96000"/>
              </a:lnSpc>
              <a:spcBef>
                <a:spcPts val="286"/>
              </a:spcBef>
            </a:pPr>
            <a:r>
              <a:rPr lang="en-US" sz="571">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a:latin typeface="Helvetica" panose="020B0604020202020204" pitchFamily="34" charset="0"/>
              <a:ea typeface="Verdana" panose="020B0604030504040204" pitchFamily="34" charset="0"/>
              <a:cs typeface="Helvetica" panose="020B0604020202020204" pitchFamily="34" charset="0"/>
            </a:endParaRPr>
          </a:p>
        </p:txBody>
      </p:sp>
      <p:sp>
        <p:nvSpPr>
          <p:cNvPr id="215" name="TextBox 214">
            <a:extLst>
              <a:ext uri="{FF2B5EF4-FFF2-40B4-BE49-F238E27FC236}">
                <a16:creationId xmlns:a16="http://schemas.microsoft.com/office/drawing/2014/main" id="{8BA3DBE9-C46E-43E5-6634-37479A6F98A9}"/>
              </a:ext>
            </a:extLst>
          </p:cNvPr>
          <p:cNvSpPr txBox="1"/>
          <p:nvPr/>
        </p:nvSpPr>
        <p:spPr>
          <a:xfrm>
            <a:off x="8532528" y="1050108"/>
            <a:ext cx="1143368" cy="180049"/>
          </a:xfrm>
          <a:prstGeom prst="rect">
            <a:avLst/>
          </a:prstGeom>
          <a:noFill/>
        </p:spPr>
        <p:txBody>
          <a:bodyPr wrap="square">
            <a:spAutoFit/>
          </a:bodyPr>
          <a:lstStyle/>
          <a:p>
            <a:r>
              <a:rPr lang="en-US" sz="570" b="1">
                <a:solidFill>
                  <a:srgbClr val="FF0000"/>
                </a:solidFill>
                <a:latin typeface="Helvetica" panose="020B0604020202020204" pitchFamily="34" charset="0"/>
                <a:cs typeface="Helvetica" panose="020B0604020202020204" pitchFamily="34" charset="0"/>
              </a:rPr>
              <a:t>Policy matrix milestones</a:t>
            </a:r>
          </a:p>
        </p:txBody>
      </p:sp>
      <p:sp>
        <p:nvSpPr>
          <p:cNvPr id="216" name="Rounded Rectangle 126">
            <a:extLst>
              <a:ext uri="{FF2B5EF4-FFF2-40B4-BE49-F238E27FC236}">
                <a16:creationId xmlns:a16="http://schemas.microsoft.com/office/drawing/2014/main" id="{4E6CAB6D-4358-2A55-768B-6B89EC6171E5}"/>
              </a:ext>
            </a:extLst>
          </p:cNvPr>
          <p:cNvSpPr/>
          <p:nvPr/>
        </p:nvSpPr>
        <p:spPr>
          <a:xfrm>
            <a:off x="8618942" y="1228232"/>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2a)</a:t>
            </a:r>
            <a:endParaRPr lang="en-US" sz="488">
              <a:latin typeface="Helvetica" panose="020B0604020202020204" pitchFamily="34" charset="0"/>
              <a:cs typeface="Helvetica" panose="020B0604020202020204" pitchFamily="34" charset="0"/>
            </a:endParaRPr>
          </a:p>
        </p:txBody>
      </p:sp>
      <p:sp>
        <p:nvSpPr>
          <p:cNvPr id="217" name="TextBox 216">
            <a:extLst>
              <a:ext uri="{FF2B5EF4-FFF2-40B4-BE49-F238E27FC236}">
                <a16:creationId xmlns:a16="http://schemas.microsoft.com/office/drawing/2014/main" id="{52768400-0A19-4319-8468-184A9E4D9D3B}"/>
              </a:ext>
            </a:extLst>
          </p:cNvPr>
          <p:cNvSpPr txBox="1"/>
          <p:nvPr/>
        </p:nvSpPr>
        <p:spPr>
          <a:xfrm>
            <a:off x="8675854" y="1201654"/>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Mid-term outcome indicators</a:t>
            </a:r>
          </a:p>
        </p:txBody>
      </p:sp>
      <p:sp>
        <p:nvSpPr>
          <p:cNvPr id="218" name="Rectangle 217">
            <a:extLst>
              <a:ext uri="{FF2B5EF4-FFF2-40B4-BE49-F238E27FC236}">
                <a16:creationId xmlns:a16="http://schemas.microsoft.com/office/drawing/2014/main" id="{6EFDCDF7-DC1F-CBA5-0378-A3E9B7FE68F9}"/>
              </a:ext>
            </a:extLst>
          </p:cNvPr>
          <p:cNvSpPr/>
          <p:nvPr/>
        </p:nvSpPr>
        <p:spPr>
          <a:xfrm>
            <a:off x="8607075" y="848015"/>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a:solidFill>
                <a:schemeClr val="tx1"/>
              </a:solidFill>
              <a:latin typeface="Helvetica" panose="020B0604020202020204" pitchFamily="34" charset="0"/>
              <a:cs typeface="Helvetica" panose="020B0604020202020204" pitchFamily="34" charset="0"/>
            </a:endParaRPr>
          </a:p>
        </p:txBody>
      </p:sp>
      <p:sp>
        <p:nvSpPr>
          <p:cNvPr id="219" name="Rectangle 218">
            <a:extLst>
              <a:ext uri="{FF2B5EF4-FFF2-40B4-BE49-F238E27FC236}">
                <a16:creationId xmlns:a16="http://schemas.microsoft.com/office/drawing/2014/main" id="{78E8DDA3-29FC-6FE5-58B5-786F693C0E4F}"/>
              </a:ext>
            </a:extLst>
          </p:cNvPr>
          <p:cNvSpPr/>
          <p:nvPr/>
        </p:nvSpPr>
        <p:spPr>
          <a:xfrm>
            <a:off x="8607075" y="629029"/>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p:txBody>
      </p:sp>
      <p:sp>
        <p:nvSpPr>
          <p:cNvPr id="220" name="Rectangle 219">
            <a:extLst>
              <a:ext uri="{FF2B5EF4-FFF2-40B4-BE49-F238E27FC236}">
                <a16:creationId xmlns:a16="http://schemas.microsoft.com/office/drawing/2014/main" id="{95350AD0-381E-2B94-7A86-49E4509545FB}"/>
              </a:ext>
            </a:extLst>
          </p:cNvPr>
          <p:cNvSpPr/>
          <p:nvPr/>
        </p:nvSpPr>
        <p:spPr>
          <a:xfrm>
            <a:off x="8607075" y="738522"/>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222" name="Rectangle 221">
            <a:extLst>
              <a:ext uri="{FF2B5EF4-FFF2-40B4-BE49-F238E27FC236}">
                <a16:creationId xmlns:a16="http://schemas.microsoft.com/office/drawing/2014/main" id="{44693A59-296D-96E1-9FF8-23697B08DBEE}"/>
              </a:ext>
            </a:extLst>
          </p:cNvPr>
          <p:cNvSpPr/>
          <p:nvPr/>
        </p:nvSpPr>
        <p:spPr>
          <a:xfrm>
            <a:off x="8607075" y="957507"/>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p:txBody>
      </p:sp>
      <p:sp>
        <p:nvSpPr>
          <p:cNvPr id="223" name="TextBox 222">
            <a:extLst>
              <a:ext uri="{FF2B5EF4-FFF2-40B4-BE49-F238E27FC236}">
                <a16:creationId xmlns:a16="http://schemas.microsoft.com/office/drawing/2014/main" id="{F0B3E1F6-68B2-4E63-6D2B-2255EDFC4784}"/>
              </a:ext>
            </a:extLst>
          </p:cNvPr>
          <p:cNvSpPr txBox="1"/>
          <p:nvPr/>
        </p:nvSpPr>
        <p:spPr>
          <a:xfrm>
            <a:off x="8704438" y="800567"/>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3</a:t>
            </a:r>
          </a:p>
        </p:txBody>
      </p:sp>
      <p:sp>
        <p:nvSpPr>
          <p:cNvPr id="224" name="TextBox 223">
            <a:extLst>
              <a:ext uri="{FF2B5EF4-FFF2-40B4-BE49-F238E27FC236}">
                <a16:creationId xmlns:a16="http://schemas.microsoft.com/office/drawing/2014/main" id="{0EAC0485-DECC-93E3-3D61-EB518CC4B233}"/>
              </a:ext>
            </a:extLst>
          </p:cNvPr>
          <p:cNvSpPr txBox="1"/>
          <p:nvPr/>
        </p:nvSpPr>
        <p:spPr>
          <a:xfrm>
            <a:off x="8704438" y="583699"/>
            <a:ext cx="1120804" cy="180049"/>
          </a:xfrm>
          <a:prstGeom prst="rect">
            <a:avLst/>
          </a:prstGeom>
          <a:noFill/>
        </p:spPr>
        <p:txBody>
          <a:bodyPr wrap="square" rtlCol="0">
            <a:spAutoFit/>
          </a:bodyPr>
          <a:lstStyle/>
          <a:p>
            <a:r>
              <a:rPr lang="en-US" sz="570" dirty="0">
                <a:latin typeface="Helvetica" panose="020B0604020202020204" pitchFamily="34" charset="0"/>
                <a:cs typeface="Helvetica" panose="020B0604020202020204" pitchFamily="34" charset="0"/>
              </a:rPr>
              <a:t>Key interventions – Pillar 1</a:t>
            </a:r>
          </a:p>
        </p:txBody>
      </p:sp>
      <p:sp>
        <p:nvSpPr>
          <p:cNvPr id="225" name="TextBox 224">
            <a:extLst>
              <a:ext uri="{FF2B5EF4-FFF2-40B4-BE49-F238E27FC236}">
                <a16:creationId xmlns:a16="http://schemas.microsoft.com/office/drawing/2014/main" id="{9A9FCFE5-E1DD-BC65-CCD9-6CFD5087DA20}"/>
              </a:ext>
            </a:extLst>
          </p:cNvPr>
          <p:cNvSpPr txBox="1"/>
          <p:nvPr/>
        </p:nvSpPr>
        <p:spPr>
          <a:xfrm>
            <a:off x="8704438" y="692133"/>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2</a:t>
            </a:r>
          </a:p>
        </p:txBody>
      </p:sp>
      <p:sp>
        <p:nvSpPr>
          <p:cNvPr id="226" name="TextBox 225">
            <a:extLst>
              <a:ext uri="{FF2B5EF4-FFF2-40B4-BE49-F238E27FC236}">
                <a16:creationId xmlns:a16="http://schemas.microsoft.com/office/drawing/2014/main" id="{56AC13D7-75E3-0A31-EE78-255A277B9DED}"/>
              </a:ext>
            </a:extLst>
          </p:cNvPr>
          <p:cNvSpPr txBox="1"/>
          <p:nvPr/>
        </p:nvSpPr>
        <p:spPr>
          <a:xfrm>
            <a:off x="8704438" y="909000"/>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4</a:t>
            </a:r>
          </a:p>
        </p:txBody>
      </p:sp>
      <p:sp>
        <p:nvSpPr>
          <p:cNvPr id="227" name="Rounded Rectangle 1">
            <a:extLst>
              <a:ext uri="{FF2B5EF4-FFF2-40B4-BE49-F238E27FC236}">
                <a16:creationId xmlns:a16="http://schemas.microsoft.com/office/drawing/2014/main" id="{0DF87C65-A0A7-F3F6-8F6B-872A240E3D84}"/>
              </a:ext>
            </a:extLst>
          </p:cNvPr>
          <p:cNvSpPr/>
          <p:nvPr/>
        </p:nvSpPr>
        <p:spPr>
          <a:xfrm>
            <a:off x="8554650" y="23541"/>
            <a:ext cx="1308287" cy="1735410"/>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Helvetica" panose="020B0604020202020204" pitchFamily="34" charset="0"/>
              <a:cs typeface="Helvetica" panose="020B0604020202020204" pitchFamily="34" charset="0"/>
            </a:endParaRPr>
          </a:p>
        </p:txBody>
      </p:sp>
      <p:cxnSp>
        <p:nvCxnSpPr>
          <p:cNvPr id="228" name="Straight Arrow Connector 227">
            <a:extLst>
              <a:ext uri="{FF2B5EF4-FFF2-40B4-BE49-F238E27FC236}">
                <a16:creationId xmlns:a16="http://schemas.microsoft.com/office/drawing/2014/main" id="{B352E613-4617-A568-87C2-0BDCB17F2496}"/>
              </a:ext>
            </a:extLst>
          </p:cNvPr>
          <p:cNvCxnSpPr>
            <a:cxnSpLocks/>
          </p:cNvCxnSpPr>
          <p:nvPr/>
        </p:nvCxnSpPr>
        <p:spPr>
          <a:xfrm>
            <a:off x="8632205" y="1447802"/>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0" name="Straight Arrow Connector 229">
            <a:extLst>
              <a:ext uri="{FF2B5EF4-FFF2-40B4-BE49-F238E27FC236}">
                <a16:creationId xmlns:a16="http://schemas.microsoft.com/office/drawing/2014/main" id="{D3A6EB5F-7AC0-2597-1FB1-AE556D56B56A}"/>
              </a:ext>
            </a:extLst>
          </p:cNvPr>
          <p:cNvCxnSpPr>
            <a:cxnSpLocks/>
          </p:cNvCxnSpPr>
          <p:nvPr/>
        </p:nvCxnSpPr>
        <p:spPr>
          <a:xfrm>
            <a:off x="8635767" y="1596525"/>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231" name="TextBox 230">
            <a:extLst>
              <a:ext uri="{FF2B5EF4-FFF2-40B4-BE49-F238E27FC236}">
                <a16:creationId xmlns:a16="http://schemas.microsoft.com/office/drawing/2014/main" id="{5C1A2297-4BF8-9555-5454-EAFDFF6EB14C}"/>
              </a:ext>
            </a:extLst>
          </p:cNvPr>
          <p:cNvSpPr txBox="1"/>
          <p:nvPr/>
        </p:nvSpPr>
        <p:spPr>
          <a:xfrm>
            <a:off x="8909955" y="1354335"/>
            <a:ext cx="1108730" cy="184666"/>
          </a:xfrm>
          <a:prstGeom prst="rect">
            <a:avLst/>
          </a:prstGeom>
          <a:noFill/>
        </p:spPr>
        <p:txBody>
          <a:bodyPr wrap="square" rtlCol="0">
            <a:spAutoFit/>
          </a:bodyPr>
          <a:lstStyle/>
          <a:p>
            <a:r>
              <a:rPr lang="es-ES" sz="570" err="1">
                <a:latin typeface="Helvetica" panose="020B0604020202020204" pitchFamily="34" charset="0"/>
                <a:cs typeface="Helvetica" panose="020B0604020202020204" pitchFamily="34" charset="0"/>
              </a:rPr>
              <a:t>Connections</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within</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pillars</a:t>
            </a:r>
            <a:endParaRPr lang="en-US" sz="570">
              <a:latin typeface="Helvetica" panose="020B0604020202020204" pitchFamily="34" charset="0"/>
              <a:cs typeface="Helvetica" panose="020B0604020202020204" pitchFamily="34" charset="0"/>
            </a:endParaRPr>
          </a:p>
        </p:txBody>
      </p:sp>
      <p:sp>
        <p:nvSpPr>
          <p:cNvPr id="232" name="TextBox 231">
            <a:extLst>
              <a:ext uri="{FF2B5EF4-FFF2-40B4-BE49-F238E27FC236}">
                <a16:creationId xmlns:a16="http://schemas.microsoft.com/office/drawing/2014/main" id="{7688237B-58A7-08C5-9DD4-FA6E10E1EF83}"/>
              </a:ext>
            </a:extLst>
          </p:cNvPr>
          <p:cNvSpPr txBox="1"/>
          <p:nvPr/>
        </p:nvSpPr>
        <p:spPr>
          <a:xfrm>
            <a:off x="8911790" y="1495279"/>
            <a:ext cx="1059635" cy="184666"/>
          </a:xfrm>
          <a:prstGeom prst="rect">
            <a:avLst/>
          </a:prstGeom>
          <a:noFill/>
        </p:spPr>
        <p:txBody>
          <a:bodyPr wrap="square" rtlCol="0">
            <a:spAutoFit/>
          </a:bodyPr>
          <a:lstStyle/>
          <a:p>
            <a:r>
              <a:rPr lang="es-ES" sz="570" err="1">
                <a:latin typeface="Helvetica" panose="020B0604020202020204" pitchFamily="34" charset="0"/>
                <a:cs typeface="Helvetica" panose="020B0604020202020204" pitchFamily="34" charset="0"/>
              </a:rPr>
              <a:t>Connections</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across</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pillars</a:t>
            </a:r>
            <a:endParaRPr lang="en-US" sz="570">
              <a:latin typeface="Helvetica" panose="020B0604020202020204" pitchFamily="34" charset="0"/>
              <a:cs typeface="Helvetica" panose="020B0604020202020204" pitchFamily="34" charset="0"/>
            </a:endParaRPr>
          </a:p>
        </p:txBody>
      </p:sp>
      <p:sp>
        <p:nvSpPr>
          <p:cNvPr id="5" name="TextBox 4">
            <a:extLst>
              <a:ext uri="{FF2B5EF4-FFF2-40B4-BE49-F238E27FC236}">
                <a16:creationId xmlns:a16="http://schemas.microsoft.com/office/drawing/2014/main" id="{C89926D4-AFD6-ABB7-6A54-218C8E26105D}"/>
              </a:ext>
            </a:extLst>
          </p:cNvPr>
          <p:cNvSpPr txBox="1"/>
          <p:nvPr/>
        </p:nvSpPr>
        <p:spPr>
          <a:xfrm>
            <a:off x="1822968" y="4563421"/>
            <a:ext cx="1120804" cy="355482"/>
          </a:xfrm>
          <a:prstGeom prst="rect">
            <a:avLst/>
          </a:prstGeom>
          <a:noFill/>
        </p:spPr>
        <p:txBody>
          <a:bodyPr wrap="square">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2.5 National Social Protection Strategy operationalized</a:t>
            </a:r>
            <a:endParaRPr lang="es-ES" dirty="0"/>
          </a:p>
        </p:txBody>
      </p:sp>
      <p:sp>
        <p:nvSpPr>
          <p:cNvPr id="22" name="TextBox 21">
            <a:extLst>
              <a:ext uri="{FF2B5EF4-FFF2-40B4-BE49-F238E27FC236}">
                <a16:creationId xmlns:a16="http://schemas.microsoft.com/office/drawing/2014/main" id="{57F946EF-D274-4A19-3572-320BDBC61140}"/>
              </a:ext>
            </a:extLst>
          </p:cNvPr>
          <p:cNvSpPr txBox="1"/>
          <p:nvPr/>
        </p:nvSpPr>
        <p:spPr>
          <a:xfrm>
            <a:off x="1780428" y="4952666"/>
            <a:ext cx="1152143" cy="368682"/>
          </a:xfrm>
          <a:prstGeom prst="rect">
            <a:avLst/>
          </a:prstGeom>
          <a:noFill/>
        </p:spPr>
        <p:txBody>
          <a:bodyPr wrap="square">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2.1 Engagement in NDP IV and relevant Programme Implementation Action Plans</a:t>
            </a:r>
            <a:endParaRPr lang="es-ES" dirty="0"/>
          </a:p>
        </p:txBody>
      </p:sp>
      <p:sp>
        <p:nvSpPr>
          <p:cNvPr id="27" name="TextBox 26">
            <a:extLst>
              <a:ext uri="{FF2B5EF4-FFF2-40B4-BE49-F238E27FC236}">
                <a16:creationId xmlns:a16="http://schemas.microsoft.com/office/drawing/2014/main" id="{35229A75-6E6B-E2D8-5E94-CCC5E709F202}"/>
              </a:ext>
            </a:extLst>
          </p:cNvPr>
          <p:cNvSpPr txBox="1"/>
          <p:nvPr/>
        </p:nvSpPr>
        <p:spPr>
          <a:xfrm>
            <a:off x="1166908" y="3420269"/>
            <a:ext cx="636277" cy="530915"/>
          </a:xfrm>
          <a:prstGeom prst="rect">
            <a:avLst/>
          </a:prstGeom>
          <a:noFill/>
        </p:spPr>
        <p:txBody>
          <a:bodyPr wrap="square">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2.2 Review of the National Strategy on Coverage Extension</a:t>
            </a:r>
            <a:endParaRPr lang="es-ES" dirty="0"/>
          </a:p>
        </p:txBody>
      </p:sp>
      <p:sp>
        <p:nvSpPr>
          <p:cNvPr id="29" name="TextBox 28">
            <a:extLst>
              <a:ext uri="{FF2B5EF4-FFF2-40B4-BE49-F238E27FC236}">
                <a16:creationId xmlns:a16="http://schemas.microsoft.com/office/drawing/2014/main" id="{1581B646-530E-A935-0C3B-EB562E788D8B}"/>
              </a:ext>
            </a:extLst>
          </p:cNvPr>
          <p:cNvSpPr txBox="1"/>
          <p:nvPr/>
        </p:nvSpPr>
        <p:spPr>
          <a:xfrm>
            <a:off x="1584338" y="1781706"/>
            <a:ext cx="909935" cy="267766"/>
          </a:xfrm>
          <a:prstGeom prst="rect">
            <a:avLst/>
          </a:prstGeom>
          <a:noFill/>
        </p:spPr>
        <p:txBody>
          <a:bodyPr wrap="square">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2.3 Transition strategy operationalized</a:t>
            </a:r>
            <a:endParaRPr lang="es-ES" dirty="0"/>
          </a:p>
        </p:txBody>
      </p:sp>
      <p:sp>
        <p:nvSpPr>
          <p:cNvPr id="81" name="TextBox 80">
            <a:extLst>
              <a:ext uri="{FF2B5EF4-FFF2-40B4-BE49-F238E27FC236}">
                <a16:creationId xmlns:a16="http://schemas.microsoft.com/office/drawing/2014/main" id="{D6FB91E2-2038-63E7-8E9C-F3CE36F5CFE5}"/>
              </a:ext>
            </a:extLst>
          </p:cNvPr>
          <p:cNvSpPr txBox="1"/>
          <p:nvPr/>
        </p:nvSpPr>
        <p:spPr>
          <a:xfrm>
            <a:off x="-109270" y="4458400"/>
            <a:ext cx="1025522" cy="443198"/>
          </a:xfrm>
          <a:prstGeom prst="rect">
            <a:avLst/>
          </a:prstGeom>
          <a:noFill/>
        </p:spPr>
        <p:txBody>
          <a:bodyPr wrap="square">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2.6 Refugee Status Determination (RSD) Guidelines Operationalized.</a:t>
            </a:r>
            <a:endParaRPr lang="es-ES" dirty="0"/>
          </a:p>
        </p:txBody>
      </p:sp>
      <p:sp>
        <p:nvSpPr>
          <p:cNvPr id="94" name="TextBox 93">
            <a:extLst>
              <a:ext uri="{FF2B5EF4-FFF2-40B4-BE49-F238E27FC236}">
                <a16:creationId xmlns:a16="http://schemas.microsoft.com/office/drawing/2014/main" id="{85FA93DD-3C91-16D6-6968-8D2C88912261}"/>
              </a:ext>
            </a:extLst>
          </p:cNvPr>
          <p:cNvSpPr txBox="1"/>
          <p:nvPr/>
        </p:nvSpPr>
        <p:spPr>
          <a:xfrm>
            <a:off x="2916178" y="4868567"/>
            <a:ext cx="444673" cy="263149"/>
          </a:xfrm>
          <a:prstGeom prst="rect">
            <a:avLst/>
          </a:prstGeom>
          <a:noFill/>
        </p:spPr>
        <p:txBody>
          <a:bodyPr wrap="square" lIns="0" tIns="0" rIns="0" bIns="0">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3.5 </a:t>
            </a:r>
          </a:p>
          <a:p>
            <a:r>
              <a:rPr lang="en-GB" dirty="0"/>
              <a:t>Analytics finalised</a:t>
            </a:r>
          </a:p>
        </p:txBody>
      </p:sp>
      <p:sp>
        <p:nvSpPr>
          <p:cNvPr id="96" name="TextBox 95">
            <a:extLst>
              <a:ext uri="{FF2B5EF4-FFF2-40B4-BE49-F238E27FC236}">
                <a16:creationId xmlns:a16="http://schemas.microsoft.com/office/drawing/2014/main" id="{D1283B1A-8200-1CBF-67FE-066C2076B945}"/>
              </a:ext>
            </a:extLst>
          </p:cNvPr>
          <p:cNvSpPr txBox="1"/>
          <p:nvPr/>
        </p:nvSpPr>
        <p:spPr>
          <a:xfrm>
            <a:off x="3317462" y="2997864"/>
            <a:ext cx="1158889" cy="263149"/>
          </a:xfrm>
          <a:prstGeom prst="rect">
            <a:avLst/>
          </a:prstGeom>
          <a:noFill/>
        </p:spPr>
        <p:txBody>
          <a:bodyPr wrap="square" lIns="0" tIns="0" rIns="0" bIns="0">
            <a:spAutoFit/>
          </a:bodyPr>
          <a:lstStyle>
            <a:defPPr>
              <a:defRPr lang="en-US"/>
            </a:defPPr>
            <a:lvl1pPr algn="ctr">
              <a:defRPr sz="570">
                <a:solidFill>
                  <a:srgbClr val="FF0000"/>
                </a:solidFill>
                <a:latin typeface="Helvetica" panose="020B0604020202020204" pitchFamily="34" charset="0"/>
                <a:cs typeface="Helvetica" panose="020B0604020202020204" pitchFamily="34" charset="0"/>
              </a:defRPr>
            </a:lvl1pPr>
          </a:lstStyle>
          <a:p>
            <a:r>
              <a:rPr lang="en-GB" dirty="0"/>
              <a:t>3.4 </a:t>
            </a:r>
          </a:p>
          <a:p>
            <a:r>
              <a:rPr lang="en-GB" dirty="0"/>
              <a:t>Infrastructure </a:t>
            </a:r>
            <a:r>
              <a:rPr lang="en-GB" dirty="0" err="1"/>
              <a:t>andregistration</a:t>
            </a:r>
            <a:r>
              <a:rPr lang="en-GB" dirty="0"/>
              <a:t> shortcomings </a:t>
            </a:r>
            <a:r>
              <a:rPr lang="en-GB" dirty="0" err="1"/>
              <a:t>addresssed</a:t>
            </a:r>
            <a:r>
              <a:rPr lang="en-GB" dirty="0"/>
              <a:t> </a:t>
            </a:r>
            <a:endParaRPr lang="es-ES" dirty="0"/>
          </a:p>
        </p:txBody>
      </p:sp>
      <p:sp>
        <p:nvSpPr>
          <p:cNvPr id="14" name="Rectangle 13">
            <a:extLst>
              <a:ext uri="{FF2B5EF4-FFF2-40B4-BE49-F238E27FC236}">
                <a16:creationId xmlns:a16="http://schemas.microsoft.com/office/drawing/2014/main" id="{1F78E151-D370-BBDF-C211-2F84262B6887}"/>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15" name="TextBox 20">
            <a:extLst>
              <a:ext uri="{FF2B5EF4-FFF2-40B4-BE49-F238E27FC236}">
                <a16:creationId xmlns:a16="http://schemas.microsoft.com/office/drawing/2014/main" id="{5BC64D87-B94F-62D8-CBEF-12DBEC2C579E}"/>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74595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0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5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2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9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8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0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29"/>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2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9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99"/>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7"/>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34"/>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0"/>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1"/>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55"/>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53"/>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9"/>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4"/>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31"/>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2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168"/>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nodeType="clickEffect">
                                  <p:stCondLst>
                                    <p:cond delay="0"/>
                                  </p:stCondLst>
                                  <p:childTnLst>
                                    <p:set>
                                      <p:cBhvr>
                                        <p:cTn id="104" dur="1" fill="hold">
                                          <p:stCondLst>
                                            <p:cond delay="0"/>
                                          </p:stCondLst>
                                        </p:cTn>
                                        <p:tgtEl>
                                          <p:spTgt spid="68"/>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63"/>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57"/>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66"/>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67"/>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65"/>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6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9"/>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70"/>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75"/>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73"/>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62"/>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60"/>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171"/>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21"/>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172"/>
                                        </p:tgtEl>
                                        <p:attrNameLst>
                                          <p:attrName>style.visibility</p:attrName>
                                        </p:attrNameLst>
                                      </p:cBhvr>
                                      <p:to>
                                        <p:strVal val="visible"/>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grpId="0" nodeType="clickEffect">
                                  <p:stCondLst>
                                    <p:cond delay="0"/>
                                  </p:stCondLst>
                                  <p:childTnLst>
                                    <p:set>
                                      <p:cBhvr>
                                        <p:cTn id="138" dur="1" fill="hold">
                                          <p:stCondLst>
                                            <p:cond delay="0"/>
                                          </p:stCondLst>
                                        </p:cTn>
                                        <p:tgtEl>
                                          <p:spTgt spid="110"/>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125"/>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111"/>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182"/>
                                        </p:tgtEl>
                                        <p:attrNameLst>
                                          <p:attrName>style.visibility</p:attrName>
                                        </p:attrNameLst>
                                      </p:cBhvr>
                                      <p:to>
                                        <p:strVal val="visible"/>
                                      </p:to>
                                    </p:set>
                                  </p:childTnLst>
                                </p:cTn>
                              </p:par>
                              <p:par>
                                <p:cTn id="145" presetID="1" presetClass="entr" presetSubtype="0" fill="hold" grpId="0" nodeType="withEffect">
                                  <p:stCondLst>
                                    <p:cond delay="0"/>
                                  </p:stCondLst>
                                  <p:childTnLst>
                                    <p:set>
                                      <p:cBhvr>
                                        <p:cTn id="146" dur="1" fill="hold">
                                          <p:stCondLst>
                                            <p:cond delay="0"/>
                                          </p:stCondLst>
                                        </p:cTn>
                                        <p:tgtEl>
                                          <p:spTgt spid="120"/>
                                        </p:tgtEl>
                                        <p:attrNameLst>
                                          <p:attrName>style.visibility</p:attrName>
                                        </p:attrNameLst>
                                      </p:cBhvr>
                                      <p:to>
                                        <p:strVal val="visible"/>
                                      </p:to>
                                    </p:set>
                                  </p:childTnLst>
                                </p:cTn>
                              </p:par>
                              <p:par>
                                <p:cTn id="147" presetID="1" presetClass="entr" presetSubtype="0" fill="hold" nodeType="withEffect">
                                  <p:stCondLst>
                                    <p:cond delay="0"/>
                                  </p:stCondLst>
                                  <p:childTnLst>
                                    <p:set>
                                      <p:cBhvr>
                                        <p:cTn id="148" dur="1" fill="hold">
                                          <p:stCondLst>
                                            <p:cond delay="0"/>
                                          </p:stCondLst>
                                        </p:cTn>
                                        <p:tgtEl>
                                          <p:spTgt spid="121"/>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101"/>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114"/>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116"/>
                                        </p:tgtEl>
                                        <p:attrNameLst>
                                          <p:attrName>style.visibility</p:attrName>
                                        </p:attrNameLst>
                                      </p:cBhvr>
                                      <p:to>
                                        <p:strVal val="visible"/>
                                      </p:to>
                                    </p:set>
                                  </p:childTnLst>
                                </p:cTn>
                              </p:par>
                              <p:par>
                                <p:cTn id="155" presetID="1" presetClass="entr" presetSubtype="0" fill="hold" grpId="0" nodeType="withEffect">
                                  <p:stCondLst>
                                    <p:cond delay="0"/>
                                  </p:stCondLst>
                                  <p:childTnLst>
                                    <p:set>
                                      <p:cBhvr>
                                        <p:cTn id="156" dur="1" fill="hold">
                                          <p:stCondLst>
                                            <p:cond delay="0"/>
                                          </p:stCondLst>
                                        </p:cTn>
                                        <p:tgtEl>
                                          <p:spTgt spid="107"/>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109"/>
                                        </p:tgtEl>
                                        <p:attrNameLst>
                                          <p:attrName>style.visibility</p:attrName>
                                        </p:attrNameLst>
                                      </p:cBhvr>
                                      <p:to>
                                        <p:strVal val="visible"/>
                                      </p:to>
                                    </p:set>
                                  </p:childTnLst>
                                </p:cTn>
                              </p:par>
                              <p:par>
                                <p:cTn id="159" presetID="1" presetClass="entr" presetSubtype="0" fill="hold" nodeType="withEffect">
                                  <p:stCondLst>
                                    <p:cond delay="0"/>
                                  </p:stCondLst>
                                  <p:childTnLst>
                                    <p:set>
                                      <p:cBhvr>
                                        <p:cTn id="160" dur="1" fill="hold">
                                          <p:stCondLst>
                                            <p:cond delay="0"/>
                                          </p:stCondLst>
                                        </p:cTn>
                                        <p:tgtEl>
                                          <p:spTgt spid="119"/>
                                        </p:tgtEl>
                                        <p:attrNameLst>
                                          <p:attrName>style.visibility</p:attrName>
                                        </p:attrNameLst>
                                      </p:cBhvr>
                                      <p:to>
                                        <p:strVal val="visible"/>
                                      </p:to>
                                    </p:set>
                                  </p:childTnLst>
                                </p:cTn>
                              </p:par>
                              <p:par>
                                <p:cTn id="161" presetID="1" presetClass="entr" presetSubtype="0" fill="hold" nodeType="withEffect">
                                  <p:stCondLst>
                                    <p:cond delay="0"/>
                                  </p:stCondLst>
                                  <p:childTnLst>
                                    <p:set>
                                      <p:cBhvr>
                                        <p:cTn id="162" dur="1" fill="hold">
                                          <p:stCondLst>
                                            <p:cond delay="0"/>
                                          </p:stCondLst>
                                        </p:cTn>
                                        <p:tgtEl>
                                          <p:spTgt spid="113"/>
                                        </p:tgtEl>
                                        <p:attrNameLst>
                                          <p:attrName>style.visibility</p:attrName>
                                        </p:attrNameLst>
                                      </p:cBhvr>
                                      <p:to>
                                        <p:strVal val="visible"/>
                                      </p:to>
                                    </p:set>
                                  </p:childTnLst>
                                </p:cTn>
                              </p:par>
                              <p:par>
                                <p:cTn id="163" presetID="1" presetClass="entr" presetSubtype="0" fill="hold" nodeType="withEffect">
                                  <p:stCondLst>
                                    <p:cond delay="0"/>
                                  </p:stCondLst>
                                  <p:childTnLst>
                                    <p:set>
                                      <p:cBhvr>
                                        <p:cTn id="164" dur="1" fill="hold">
                                          <p:stCondLst>
                                            <p:cond delay="0"/>
                                          </p:stCondLst>
                                        </p:cTn>
                                        <p:tgtEl>
                                          <p:spTgt spid="115"/>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117"/>
                                        </p:tgtEl>
                                        <p:attrNameLst>
                                          <p:attrName>style.visibility</p:attrName>
                                        </p:attrNameLst>
                                      </p:cBhvr>
                                      <p:to>
                                        <p:strVal val="visible"/>
                                      </p:to>
                                    </p:set>
                                  </p:childTnLst>
                                </p:cTn>
                              </p:par>
                              <p:par>
                                <p:cTn id="167" presetID="1" presetClass="entr" presetSubtype="0" fill="hold" grpId="0" nodeType="withEffect">
                                  <p:stCondLst>
                                    <p:cond delay="0"/>
                                  </p:stCondLst>
                                  <p:childTnLst>
                                    <p:set>
                                      <p:cBhvr>
                                        <p:cTn id="168" dur="1" fill="hold">
                                          <p:stCondLst>
                                            <p:cond delay="0"/>
                                          </p:stCondLst>
                                        </p:cTn>
                                        <p:tgtEl>
                                          <p:spTgt spid="108"/>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105"/>
                                        </p:tgtEl>
                                        <p:attrNameLst>
                                          <p:attrName>style.visibility</p:attrName>
                                        </p:attrNameLst>
                                      </p:cBhvr>
                                      <p:to>
                                        <p:strVal val="visible"/>
                                      </p:to>
                                    </p:set>
                                  </p:childTnLst>
                                </p:cTn>
                              </p:par>
                              <p:par>
                                <p:cTn id="171" presetID="1" presetClass="entr" presetSubtype="0" fill="hold" grpId="0" nodeType="withEffect">
                                  <p:stCondLst>
                                    <p:cond delay="0"/>
                                  </p:stCondLst>
                                  <p:childTnLst>
                                    <p:set>
                                      <p:cBhvr>
                                        <p:cTn id="172" dur="1" fill="hold">
                                          <p:stCondLst>
                                            <p:cond delay="0"/>
                                          </p:stCondLst>
                                        </p:cTn>
                                        <p:tgtEl>
                                          <p:spTgt spid="104"/>
                                        </p:tgtEl>
                                        <p:attrNameLst>
                                          <p:attrName>style.visibility</p:attrName>
                                        </p:attrNameLst>
                                      </p:cBhvr>
                                      <p:to>
                                        <p:strVal val="visible"/>
                                      </p:to>
                                    </p:set>
                                  </p:childTnLst>
                                </p:cTn>
                              </p:par>
                            </p:childTnLst>
                          </p:cTn>
                        </p:par>
                      </p:childTnLst>
                    </p:cTn>
                  </p:par>
                  <p:par>
                    <p:cTn id="173" fill="hold">
                      <p:stCondLst>
                        <p:cond delay="indefinite"/>
                      </p:stCondLst>
                      <p:childTnLst>
                        <p:par>
                          <p:cTn id="174" fill="hold">
                            <p:stCondLst>
                              <p:cond delay="0"/>
                            </p:stCondLst>
                            <p:childTnLst>
                              <p:par>
                                <p:cTn id="175" presetID="1" presetClass="entr" presetSubtype="0" fill="hold" grpId="0" nodeType="clickEffect">
                                  <p:stCondLst>
                                    <p:cond delay="0"/>
                                  </p:stCondLst>
                                  <p:childTnLst>
                                    <p:set>
                                      <p:cBhvr>
                                        <p:cTn id="176" dur="1" fill="hold">
                                          <p:stCondLst>
                                            <p:cond delay="0"/>
                                          </p:stCondLst>
                                        </p:cTn>
                                        <p:tgtEl>
                                          <p:spTgt spid="146"/>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155"/>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34"/>
                                        </p:tgtEl>
                                        <p:attrNameLst>
                                          <p:attrName>style.visibility</p:attrName>
                                        </p:attrNameLst>
                                      </p:cBhvr>
                                      <p:to>
                                        <p:strVal val="visible"/>
                                      </p:to>
                                    </p:set>
                                  </p:childTnLst>
                                </p:cTn>
                              </p:par>
                              <p:par>
                                <p:cTn id="181" presetID="1" presetClass="entr" presetSubtype="0" fill="hold" grpId="0" nodeType="withEffect">
                                  <p:stCondLst>
                                    <p:cond delay="0"/>
                                  </p:stCondLst>
                                  <p:childTnLst>
                                    <p:set>
                                      <p:cBhvr>
                                        <p:cTn id="182" dur="1" fill="hold">
                                          <p:stCondLst>
                                            <p:cond delay="0"/>
                                          </p:stCondLst>
                                        </p:cTn>
                                        <p:tgtEl>
                                          <p:spTgt spid="128"/>
                                        </p:tgtEl>
                                        <p:attrNameLst>
                                          <p:attrName>style.visibility</p:attrName>
                                        </p:attrNameLst>
                                      </p:cBhvr>
                                      <p:to>
                                        <p:strVal val="visible"/>
                                      </p:to>
                                    </p:set>
                                  </p:childTnLst>
                                </p:cTn>
                              </p:par>
                              <p:par>
                                <p:cTn id="183" presetID="1" presetClass="entr" presetSubtype="0" fill="hold" nodeType="withEffect">
                                  <p:stCondLst>
                                    <p:cond delay="0"/>
                                  </p:stCondLst>
                                  <p:childTnLst>
                                    <p:set>
                                      <p:cBhvr>
                                        <p:cTn id="184" dur="1" fill="hold">
                                          <p:stCondLst>
                                            <p:cond delay="0"/>
                                          </p:stCondLst>
                                        </p:cTn>
                                        <p:tgtEl>
                                          <p:spTgt spid="178"/>
                                        </p:tgtEl>
                                        <p:attrNameLst>
                                          <p:attrName>style.visibility</p:attrName>
                                        </p:attrNameLst>
                                      </p:cBhvr>
                                      <p:to>
                                        <p:strVal val="visible"/>
                                      </p:to>
                                    </p:set>
                                  </p:childTnLst>
                                </p:cTn>
                              </p:par>
                              <p:par>
                                <p:cTn id="185" presetID="1" presetClass="entr" presetSubtype="0" fill="hold" nodeType="withEffect">
                                  <p:stCondLst>
                                    <p:cond delay="0"/>
                                  </p:stCondLst>
                                  <p:childTnLst>
                                    <p:set>
                                      <p:cBhvr>
                                        <p:cTn id="186" dur="1" fill="hold">
                                          <p:stCondLst>
                                            <p:cond delay="0"/>
                                          </p:stCondLst>
                                        </p:cTn>
                                        <p:tgtEl>
                                          <p:spTgt spid="158"/>
                                        </p:tgtEl>
                                        <p:attrNameLst>
                                          <p:attrName>style.visibility</p:attrName>
                                        </p:attrNameLst>
                                      </p:cBhvr>
                                      <p:to>
                                        <p:strVal val="visible"/>
                                      </p:to>
                                    </p:set>
                                  </p:childTnLst>
                                </p:cTn>
                              </p:par>
                              <p:par>
                                <p:cTn id="187" presetID="1" presetClass="entr" presetSubtype="0" fill="hold" grpId="0" nodeType="withEffect">
                                  <p:stCondLst>
                                    <p:cond delay="0"/>
                                  </p:stCondLst>
                                  <p:childTnLst>
                                    <p:set>
                                      <p:cBhvr>
                                        <p:cTn id="188" dur="1" fill="hold">
                                          <p:stCondLst>
                                            <p:cond delay="0"/>
                                          </p:stCondLst>
                                        </p:cTn>
                                        <p:tgtEl>
                                          <p:spTgt spid="152"/>
                                        </p:tgtEl>
                                        <p:attrNameLst>
                                          <p:attrName>style.visibility</p:attrName>
                                        </p:attrNameLst>
                                      </p:cBhvr>
                                      <p:to>
                                        <p:strVal val="visible"/>
                                      </p:to>
                                    </p:set>
                                  </p:childTnLst>
                                </p:cTn>
                              </p:par>
                              <p:par>
                                <p:cTn id="189" presetID="1" presetClass="entr" presetSubtype="0" fill="hold" nodeType="withEffect">
                                  <p:stCondLst>
                                    <p:cond delay="0"/>
                                  </p:stCondLst>
                                  <p:childTnLst>
                                    <p:set>
                                      <p:cBhvr>
                                        <p:cTn id="190" dur="1" fill="hold">
                                          <p:stCondLst>
                                            <p:cond delay="0"/>
                                          </p:stCondLst>
                                        </p:cTn>
                                        <p:tgtEl>
                                          <p:spTgt spid="153"/>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7"/>
                                        </p:tgtEl>
                                        <p:attrNameLst>
                                          <p:attrName>style.visibility</p:attrName>
                                        </p:attrNameLst>
                                      </p:cBhvr>
                                      <p:to>
                                        <p:strVal val="visible"/>
                                      </p:to>
                                    </p:set>
                                  </p:childTnLst>
                                </p:cTn>
                              </p:par>
                              <p:par>
                                <p:cTn id="193" presetID="1" presetClass="entr" presetSubtype="0" fill="hold" nodeType="withEffect">
                                  <p:stCondLst>
                                    <p:cond delay="0"/>
                                  </p:stCondLst>
                                  <p:childTnLst>
                                    <p:set>
                                      <p:cBhvr>
                                        <p:cTn id="194" dur="1" fill="hold">
                                          <p:stCondLst>
                                            <p:cond delay="0"/>
                                          </p:stCondLst>
                                        </p:cTn>
                                        <p:tgtEl>
                                          <p:spTgt spid="161"/>
                                        </p:tgtEl>
                                        <p:attrNameLst>
                                          <p:attrName>style.visibility</p:attrName>
                                        </p:attrNameLst>
                                      </p:cBhvr>
                                      <p:to>
                                        <p:strVal val="visible"/>
                                      </p:to>
                                    </p:set>
                                  </p:childTnLst>
                                </p:cTn>
                              </p:par>
                              <p:par>
                                <p:cTn id="195" presetID="1" presetClass="entr" presetSubtype="0" fill="hold" grpId="0" nodeType="withEffect">
                                  <p:stCondLst>
                                    <p:cond delay="0"/>
                                  </p:stCondLst>
                                  <p:childTnLst>
                                    <p:set>
                                      <p:cBhvr>
                                        <p:cTn id="196" dur="1" fill="hold">
                                          <p:stCondLst>
                                            <p:cond delay="0"/>
                                          </p:stCondLst>
                                        </p:cTn>
                                        <p:tgtEl>
                                          <p:spTgt spid="165"/>
                                        </p:tgtEl>
                                        <p:attrNameLst>
                                          <p:attrName>style.visibility</p:attrName>
                                        </p:attrNameLst>
                                      </p:cBhvr>
                                      <p:to>
                                        <p:strVal val="visible"/>
                                      </p:to>
                                    </p:set>
                                  </p:childTnLst>
                                </p:cTn>
                              </p:par>
                              <p:par>
                                <p:cTn id="197" presetID="1" presetClass="entr" presetSubtype="0" fill="hold" grpId="0" nodeType="withEffect">
                                  <p:stCondLst>
                                    <p:cond delay="0"/>
                                  </p:stCondLst>
                                  <p:childTnLst>
                                    <p:set>
                                      <p:cBhvr>
                                        <p:cTn id="198" dur="1" fill="hold">
                                          <p:stCondLst>
                                            <p:cond delay="0"/>
                                          </p:stCondLst>
                                        </p:cTn>
                                        <p:tgtEl>
                                          <p:spTgt spid="164"/>
                                        </p:tgtEl>
                                        <p:attrNameLst>
                                          <p:attrName>style.visibility</p:attrName>
                                        </p:attrNameLst>
                                      </p:cBhvr>
                                      <p:to>
                                        <p:strVal val="visible"/>
                                      </p:to>
                                    </p:set>
                                  </p:childTnLst>
                                </p:cTn>
                              </p:par>
                              <p:par>
                                <p:cTn id="199" presetID="1" presetClass="entr" presetSubtype="0" fill="hold" grpId="0" nodeType="withEffect">
                                  <p:stCondLst>
                                    <p:cond delay="0"/>
                                  </p:stCondLst>
                                  <p:childTnLst>
                                    <p:set>
                                      <p:cBhvr>
                                        <p:cTn id="200" dur="1" fill="hold">
                                          <p:stCondLst>
                                            <p:cond delay="0"/>
                                          </p:stCondLst>
                                        </p:cTn>
                                        <p:tgtEl>
                                          <p:spTgt spid="4"/>
                                        </p:tgtEl>
                                        <p:attrNameLst>
                                          <p:attrName>style.visibility</p:attrName>
                                        </p:attrNameLst>
                                      </p:cBhvr>
                                      <p:to>
                                        <p:strVal val="visible"/>
                                      </p:to>
                                    </p:set>
                                  </p:childTnLst>
                                </p:cTn>
                              </p:par>
                              <p:par>
                                <p:cTn id="201" presetID="1" presetClass="entr" presetSubtype="0" fill="hold" grpId="0" nodeType="withEffect">
                                  <p:stCondLst>
                                    <p:cond delay="0"/>
                                  </p:stCondLst>
                                  <p:childTnLst>
                                    <p:set>
                                      <p:cBhvr>
                                        <p:cTn id="202" dur="1" fill="hold">
                                          <p:stCondLst>
                                            <p:cond delay="0"/>
                                          </p:stCondLst>
                                        </p:cTn>
                                        <p:tgtEl>
                                          <p:spTgt spid="166"/>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8"/>
                                        </p:tgtEl>
                                        <p:attrNameLst>
                                          <p:attrName>style.visibility</p:attrName>
                                        </p:attrNameLst>
                                      </p:cBhvr>
                                      <p:to>
                                        <p:strVal val="visible"/>
                                      </p:to>
                                    </p:set>
                                  </p:childTnLst>
                                </p:cTn>
                              </p:par>
                              <p:par>
                                <p:cTn id="205" presetID="1" presetClass="entr" presetSubtype="0" fill="hold" nodeType="withEffect">
                                  <p:stCondLst>
                                    <p:cond delay="0"/>
                                  </p:stCondLst>
                                  <p:childTnLst>
                                    <p:set>
                                      <p:cBhvr>
                                        <p:cTn id="206" dur="1" fill="hold">
                                          <p:stCondLst>
                                            <p:cond delay="0"/>
                                          </p:stCondLst>
                                        </p:cTn>
                                        <p:tgtEl>
                                          <p:spTgt spid="163"/>
                                        </p:tgtEl>
                                        <p:attrNameLst>
                                          <p:attrName>style.visibility</p:attrName>
                                        </p:attrNameLst>
                                      </p:cBhvr>
                                      <p:to>
                                        <p:strVal val="visible"/>
                                      </p:to>
                                    </p:set>
                                  </p:childTnLst>
                                </p:cTn>
                              </p:par>
                              <p:par>
                                <p:cTn id="207" presetID="1" presetClass="entr" presetSubtype="0" fill="hold" nodeType="withEffect">
                                  <p:stCondLst>
                                    <p:cond delay="0"/>
                                  </p:stCondLst>
                                  <p:childTnLst>
                                    <p:set>
                                      <p:cBhvr>
                                        <p:cTn id="208" dur="1" fill="hold">
                                          <p:stCondLst>
                                            <p:cond delay="0"/>
                                          </p:stCondLst>
                                        </p:cTn>
                                        <p:tgtEl>
                                          <p:spTgt spid="154"/>
                                        </p:tgtEl>
                                        <p:attrNameLst>
                                          <p:attrName>style.visibility</p:attrName>
                                        </p:attrNameLst>
                                      </p:cBhvr>
                                      <p:to>
                                        <p:strVal val="visible"/>
                                      </p:to>
                                    </p:set>
                                  </p:childTnLst>
                                </p:cTn>
                              </p:par>
                              <p:par>
                                <p:cTn id="209" presetID="1" presetClass="entr" presetSubtype="0" fill="hold" grpId="0" nodeType="withEffect">
                                  <p:stCondLst>
                                    <p:cond delay="0"/>
                                  </p:stCondLst>
                                  <p:childTnLst>
                                    <p:set>
                                      <p:cBhvr>
                                        <p:cTn id="210" dur="1" fill="hold">
                                          <p:stCondLst>
                                            <p:cond delay="0"/>
                                          </p:stCondLst>
                                        </p:cTn>
                                        <p:tgtEl>
                                          <p:spTgt spid="160"/>
                                        </p:tgtEl>
                                        <p:attrNameLst>
                                          <p:attrName>style.visibility</p:attrName>
                                        </p:attrNameLst>
                                      </p:cBhvr>
                                      <p:to>
                                        <p:strVal val="visible"/>
                                      </p:to>
                                    </p:set>
                                  </p:childTnLst>
                                </p:cTn>
                              </p:par>
                              <p:par>
                                <p:cTn id="211" presetID="1" presetClass="entr" presetSubtype="0" fill="hold" grpId="0" nodeType="withEffect">
                                  <p:stCondLst>
                                    <p:cond delay="0"/>
                                  </p:stCondLst>
                                  <p:childTnLst>
                                    <p:set>
                                      <p:cBhvr>
                                        <p:cTn id="212" dur="1" fill="hold">
                                          <p:stCondLst>
                                            <p:cond delay="0"/>
                                          </p:stCondLst>
                                        </p:cTn>
                                        <p:tgtEl>
                                          <p:spTgt spid="130"/>
                                        </p:tgtEl>
                                        <p:attrNameLst>
                                          <p:attrName>style.visibility</p:attrName>
                                        </p:attrNameLst>
                                      </p:cBhvr>
                                      <p:to>
                                        <p:strVal val="visible"/>
                                      </p:to>
                                    </p:set>
                                  </p:childTnLst>
                                </p:cTn>
                              </p:par>
                              <p:par>
                                <p:cTn id="213" presetID="1" presetClass="entr" presetSubtype="0" fill="hold" nodeType="withEffect">
                                  <p:stCondLst>
                                    <p:cond delay="0"/>
                                  </p:stCondLst>
                                  <p:childTnLst>
                                    <p:set>
                                      <p:cBhvr>
                                        <p:cTn id="214" dur="1" fill="hold">
                                          <p:stCondLst>
                                            <p:cond delay="0"/>
                                          </p:stCondLst>
                                        </p:cTn>
                                        <p:tgtEl>
                                          <p:spTgt spid="33"/>
                                        </p:tgtEl>
                                        <p:attrNameLst>
                                          <p:attrName>style.visibility</p:attrName>
                                        </p:attrNameLst>
                                      </p:cBhvr>
                                      <p:to>
                                        <p:strVal val="visible"/>
                                      </p:to>
                                    </p:set>
                                  </p:childTnLst>
                                </p:cTn>
                              </p:par>
                              <p:par>
                                <p:cTn id="215" presetID="1" presetClass="entr" presetSubtype="0" fill="hold" nodeType="withEffect">
                                  <p:stCondLst>
                                    <p:cond delay="0"/>
                                  </p:stCondLst>
                                  <p:childTnLst>
                                    <p:set>
                                      <p:cBhvr>
                                        <p:cTn id="216" dur="1" fill="hold">
                                          <p:stCondLst>
                                            <p:cond delay="0"/>
                                          </p:stCondLst>
                                        </p:cTn>
                                        <p:tgtEl>
                                          <p:spTgt spid="181"/>
                                        </p:tgtEl>
                                        <p:attrNameLst>
                                          <p:attrName>style.visibility</p:attrName>
                                        </p:attrNameLst>
                                      </p:cBhvr>
                                      <p:to>
                                        <p:strVal val="visible"/>
                                      </p:to>
                                    </p:set>
                                  </p:childTnLst>
                                </p:cTn>
                              </p:par>
                              <p:par>
                                <p:cTn id="217" presetID="1" presetClass="entr" presetSubtype="0" fill="hold" nodeType="withEffect">
                                  <p:stCondLst>
                                    <p:cond delay="0"/>
                                  </p:stCondLst>
                                  <p:childTnLst>
                                    <p:set>
                                      <p:cBhvr>
                                        <p:cTn id="218" dur="1" fill="hold">
                                          <p:stCondLst>
                                            <p:cond delay="0"/>
                                          </p:stCondLst>
                                        </p:cTn>
                                        <p:tgtEl>
                                          <p:spTgt spid="169"/>
                                        </p:tgtEl>
                                        <p:attrNameLst>
                                          <p:attrName>style.visibility</p:attrName>
                                        </p:attrNameLst>
                                      </p:cBhvr>
                                      <p:to>
                                        <p:strVal val="visible"/>
                                      </p:to>
                                    </p:set>
                                  </p:childTnLst>
                                </p:cTn>
                              </p:par>
                              <p:par>
                                <p:cTn id="219" presetID="1" presetClass="entr" presetSubtype="0" fill="hold" grpId="0" nodeType="withEffect">
                                  <p:stCondLst>
                                    <p:cond delay="0"/>
                                  </p:stCondLst>
                                  <p:childTnLst>
                                    <p:set>
                                      <p:cBhvr>
                                        <p:cTn id="220" dur="1" fill="hold">
                                          <p:stCondLst>
                                            <p:cond delay="0"/>
                                          </p:stCondLst>
                                        </p:cTn>
                                        <p:tgtEl>
                                          <p:spTgt spid="148"/>
                                        </p:tgtEl>
                                        <p:attrNameLst>
                                          <p:attrName>style.visibility</p:attrName>
                                        </p:attrNameLst>
                                      </p:cBhvr>
                                      <p:to>
                                        <p:strVal val="visible"/>
                                      </p:to>
                                    </p:set>
                                  </p:childTnLst>
                                </p:cTn>
                              </p:par>
                            </p:childTnLst>
                          </p:cTn>
                        </p:par>
                      </p:childTnLst>
                    </p:cTn>
                  </p:par>
                  <p:par>
                    <p:cTn id="221" fill="hold">
                      <p:stCondLst>
                        <p:cond delay="indefinite"/>
                      </p:stCondLst>
                      <p:childTnLst>
                        <p:par>
                          <p:cTn id="222" fill="hold">
                            <p:stCondLst>
                              <p:cond delay="0"/>
                            </p:stCondLst>
                            <p:childTnLst>
                              <p:par>
                                <p:cTn id="223" presetID="1" presetClass="entr" presetSubtype="0" fill="hold" grpId="0" nodeType="clickEffect">
                                  <p:stCondLst>
                                    <p:cond delay="0"/>
                                  </p:stCondLst>
                                  <p:childTnLst>
                                    <p:set>
                                      <p:cBhvr>
                                        <p:cTn id="224" dur="1" fill="hold">
                                          <p:stCondLst>
                                            <p:cond delay="0"/>
                                          </p:stCondLst>
                                        </p:cTn>
                                        <p:tgtEl>
                                          <p:spTgt spid="176"/>
                                        </p:tgtEl>
                                        <p:attrNameLst>
                                          <p:attrName>style.visibility</p:attrName>
                                        </p:attrNameLst>
                                      </p:cBhvr>
                                      <p:to>
                                        <p:strVal val="visible"/>
                                      </p:to>
                                    </p:set>
                                  </p:childTnLst>
                                </p:cTn>
                              </p:par>
                              <p:par>
                                <p:cTn id="225" presetID="1" presetClass="entr" presetSubtype="0" fill="hold" nodeType="withEffect">
                                  <p:stCondLst>
                                    <p:cond delay="0"/>
                                  </p:stCondLst>
                                  <p:childTnLst>
                                    <p:set>
                                      <p:cBhvr>
                                        <p:cTn id="226" dur="1" fill="hold">
                                          <p:stCondLst>
                                            <p:cond delay="0"/>
                                          </p:stCondLst>
                                        </p:cTn>
                                        <p:tgtEl>
                                          <p:spTgt spid="235"/>
                                        </p:tgtEl>
                                        <p:attrNameLst>
                                          <p:attrName>style.visibility</p:attrName>
                                        </p:attrNameLst>
                                      </p:cBhvr>
                                      <p:to>
                                        <p:strVal val="visible"/>
                                      </p:to>
                                    </p:set>
                                  </p:childTnLst>
                                </p:cTn>
                              </p:par>
                              <p:par>
                                <p:cTn id="227" presetID="1" presetClass="entr" presetSubtype="0" fill="hold" grpId="0" nodeType="withEffect">
                                  <p:stCondLst>
                                    <p:cond delay="0"/>
                                  </p:stCondLst>
                                  <p:childTnLst>
                                    <p:set>
                                      <p:cBhvr>
                                        <p:cTn id="228" dur="1" fill="hold">
                                          <p:stCondLst>
                                            <p:cond delay="0"/>
                                          </p:stCondLst>
                                        </p:cTn>
                                        <p:tgtEl>
                                          <p:spTgt spid="3"/>
                                        </p:tgtEl>
                                        <p:attrNameLst>
                                          <p:attrName>style.visibility</p:attrName>
                                        </p:attrNameLst>
                                      </p:cBhvr>
                                      <p:to>
                                        <p:strVal val="visible"/>
                                      </p:to>
                                    </p:set>
                                  </p:childTnLst>
                                </p:cTn>
                              </p:par>
                              <p:par>
                                <p:cTn id="229" presetID="1" presetClass="entr" presetSubtype="0" fill="hold" nodeType="withEffect">
                                  <p:stCondLst>
                                    <p:cond delay="0"/>
                                  </p:stCondLst>
                                  <p:childTnLst>
                                    <p:set>
                                      <p:cBhvr>
                                        <p:cTn id="230" dur="1" fill="hold">
                                          <p:stCondLst>
                                            <p:cond delay="0"/>
                                          </p:stCondLst>
                                        </p:cTn>
                                        <p:tgtEl>
                                          <p:spTgt spid="84"/>
                                        </p:tgtEl>
                                        <p:attrNameLst>
                                          <p:attrName>style.visibility</p:attrName>
                                        </p:attrNameLst>
                                      </p:cBhvr>
                                      <p:to>
                                        <p:strVal val="visible"/>
                                      </p:to>
                                    </p:set>
                                  </p:childTnLst>
                                </p:cTn>
                              </p:par>
                              <p:par>
                                <p:cTn id="231" presetID="1" presetClass="entr" presetSubtype="0" fill="hold" grpId="0" nodeType="withEffect">
                                  <p:stCondLst>
                                    <p:cond delay="0"/>
                                  </p:stCondLst>
                                  <p:childTnLst>
                                    <p:set>
                                      <p:cBhvr>
                                        <p:cTn id="232" dur="1" fill="hold">
                                          <p:stCondLst>
                                            <p:cond delay="0"/>
                                          </p:stCondLst>
                                        </p:cTn>
                                        <p:tgtEl>
                                          <p:spTgt spid="205"/>
                                        </p:tgtEl>
                                        <p:attrNameLst>
                                          <p:attrName>style.visibility</p:attrName>
                                        </p:attrNameLst>
                                      </p:cBhvr>
                                      <p:to>
                                        <p:strVal val="visible"/>
                                      </p:to>
                                    </p:set>
                                  </p:childTnLst>
                                </p:cTn>
                              </p:par>
                              <p:par>
                                <p:cTn id="233" presetID="1" presetClass="entr" presetSubtype="0" fill="hold" grpId="0" nodeType="withEffect">
                                  <p:stCondLst>
                                    <p:cond delay="0"/>
                                  </p:stCondLst>
                                  <p:childTnLst>
                                    <p:set>
                                      <p:cBhvr>
                                        <p:cTn id="234" dur="1" fill="hold">
                                          <p:stCondLst>
                                            <p:cond delay="0"/>
                                          </p:stCondLst>
                                        </p:cTn>
                                        <p:tgtEl>
                                          <p:spTgt spid="179"/>
                                        </p:tgtEl>
                                        <p:attrNameLst>
                                          <p:attrName>style.visibility</p:attrName>
                                        </p:attrNameLst>
                                      </p:cBhvr>
                                      <p:to>
                                        <p:strVal val="visible"/>
                                      </p:to>
                                    </p:set>
                                  </p:childTnLst>
                                </p:cTn>
                              </p:par>
                              <p:par>
                                <p:cTn id="235" presetID="1" presetClass="entr" presetSubtype="0" fill="hold" nodeType="withEffect">
                                  <p:stCondLst>
                                    <p:cond delay="0"/>
                                  </p:stCondLst>
                                  <p:childTnLst>
                                    <p:set>
                                      <p:cBhvr>
                                        <p:cTn id="236" dur="1" fill="hold">
                                          <p:stCondLst>
                                            <p:cond delay="0"/>
                                          </p:stCondLst>
                                        </p:cTn>
                                        <p:tgtEl>
                                          <p:spTgt spid="56"/>
                                        </p:tgtEl>
                                        <p:attrNameLst>
                                          <p:attrName>style.visibility</p:attrName>
                                        </p:attrNameLst>
                                      </p:cBhvr>
                                      <p:to>
                                        <p:strVal val="visible"/>
                                      </p:to>
                                    </p:set>
                                  </p:childTnLst>
                                </p:cTn>
                              </p:par>
                              <p:par>
                                <p:cTn id="237" presetID="1" presetClass="entr" presetSubtype="0" fill="hold" grpId="0" nodeType="withEffect">
                                  <p:stCondLst>
                                    <p:cond delay="0"/>
                                  </p:stCondLst>
                                  <p:childTnLst>
                                    <p:set>
                                      <p:cBhvr>
                                        <p:cTn id="238" dur="1" fill="hold">
                                          <p:stCondLst>
                                            <p:cond delay="0"/>
                                          </p:stCondLst>
                                        </p:cTn>
                                        <p:tgtEl>
                                          <p:spTgt spid="170"/>
                                        </p:tgtEl>
                                        <p:attrNameLst>
                                          <p:attrName>style.visibility</p:attrName>
                                        </p:attrNameLst>
                                      </p:cBhvr>
                                      <p:to>
                                        <p:strVal val="visible"/>
                                      </p:to>
                                    </p:set>
                                  </p:childTnLst>
                                </p:cTn>
                              </p:par>
                              <p:par>
                                <p:cTn id="239" presetID="1" presetClass="entr" presetSubtype="0" fill="hold" nodeType="withEffect">
                                  <p:stCondLst>
                                    <p:cond delay="0"/>
                                  </p:stCondLst>
                                  <p:childTnLst>
                                    <p:set>
                                      <p:cBhvr>
                                        <p:cTn id="240" dur="1" fill="hold">
                                          <p:stCondLst>
                                            <p:cond delay="0"/>
                                          </p:stCondLst>
                                        </p:cTn>
                                        <p:tgtEl>
                                          <p:spTgt spid="167"/>
                                        </p:tgtEl>
                                        <p:attrNameLst>
                                          <p:attrName>style.visibility</p:attrName>
                                        </p:attrNameLst>
                                      </p:cBhvr>
                                      <p:to>
                                        <p:strVal val="visible"/>
                                      </p:to>
                                    </p:set>
                                  </p:childTnLst>
                                </p:cTn>
                              </p:par>
                              <p:par>
                                <p:cTn id="241" presetID="1" presetClass="entr" presetSubtype="0" fill="hold" nodeType="withEffect">
                                  <p:stCondLst>
                                    <p:cond delay="0"/>
                                  </p:stCondLst>
                                  <p:childTnLst>
                                    <p:set>
                                      <p:cBhvr>
                                        <p:cTn id="242" dur="1" fill="hold">
                                          <p:stCondLst>
                                            <p:cond delay="0"/>
                                          </p:stCondLst>
                                        </p:cTn>
                                        <p:tgtEl>
                                          <p:spTgt spid="83"/>
                                        </p:tgtEl>
                                        <p:attrNameLst>
                                          <p:attrName>style.visibility</p:attrName>
                                        </p:attrNameLst>
                                      </p:cBhvr>
                                      <p:to>
                                        <p:strVal val="visible"/>
                                      </p:to>
                                    </p:set>
                                  </p:childTnLst>
                                </p:cTn>
                              </p:par>
                              <p:par>
                                <p:cTn id="243" presetID="1" presetClass="entr" presetSubtype="0" fill="hold" nodeType="withEffect">
                                  <p:stCondLst>
                                    <p:cond delay="0"/>
                                  </p:stCondLst>
                                  <p:childTnLst>
                                    <p:set>
                                      <p:cBhvr>
                                        <p:cTn id="244" dur="1" fill="hold">
                                          <p:stCondLst>
                                            <p:cond delay="0"/>
                                          </p:stCondLst>
                                        </p:cTn>
                                        <p:tgtEl>
                                          <p:spTgt spid="122"/>
                                        </p:tgtEl>
                                        <p:attrNameLst>
                                          <p:attrName>style.visibility</p:attrName>
                                        </p:attrNameLst>
                                      </p:cBhvr>
                                      <p:to>
                                        <p:strVal val="visible"/>
                                      </p:to>
                                    </p:set>
                                  </p:childTnLst>
                                </p:cTn>
                              </p:par>
                              <p:par>
                                <p:cTn id="245" presetID="1" presetClass="entr" presetSubtype="0" fill="hold" nodeType="withEffect">
                                  <p:stCondLst>
                                    <p:cond delay="0"/>
                                  </p:stCondLst>
                                  <p:childTnLst>
                                    <p:set>
                                      <p:cBhvr>
                                        <p:cTn id="246" dur="1" fill="hold">
                                          <p:stCondLst>
                                            <p:cond delay="0"/>
                                          </p:stCondLst>
                                        </p:cTn>
                                        <p:tgtEl>
                                          <p:spTgt spid="79"/>
                                        </p:tgtEl>
                                        <p:attrNameLst>
                                          <p:attrName>style.visibility</p:attrName>
                                        </p:attrNameLst>
                                      </p:cBhvr>
                                      <p:to>
                                        <p:strVal val="visible"/>
                                      </p:to>
                                    </p:set>
                                  </p:childTnLst>
                                </p:cTn>
                              </p:par>
                              <p:par>
                                <p:cTn id="247" presetID="1" presetClass="entr" presetSubtype="0" fill="hold" nodeType="withEffect">
                                  <p:stCondLst>
                                    <p:cond delay="0"/>
                                  </p:stCondLst>
                                  <p:childTnLst>
                                    <p:set>
                                      <p:cBhvr>
                                        <p:cTn id="248" dur="1" fill="hold">
                                          <p:stCondLst>
                                            <p:cond delay="0"/>
                                          </p:stCondLst>
                                        </p:cTn>
                                        <p:tgtEl>
                                          <p:spTgt spid="132"/>
                                        </p:tgtEl>
                                        <p:attrNameLst>
                                          <p:attrName>style.visibility</p:attrName>
                                        </p:attrNameLst>
                                      </p:cBhvr>
                                      <p:to>
                                        <p:strVal val="visible"/>
                                      </p:to>
                                    </p:set>
                                  </p:childTnLst>
                                </p:cTn>
                              </p:par>
                              <p:par>
                                <p:cTn id="249" presetID="1" presetClass="entr" presetSubtype="0" fill="hold" grpId="0" nodeType="withEffect">
                                  <p:stCondLst>
                                    <p:cond delay="0"/>
                                  </p:stCondLst>
                                  <p:childTnLst>
                                    <p:set>
                                      <p:cBhvr>
                                        <p:cTn id="250" dur="1" fill="hold">
                                          <p:stCondLst>
                                            <p:cond delay="0"/>
                                          </p:stCondLst>
                                        </p:cTn>
                                        <p:tgtEl>
                                          <p:spTgt spid="174"/>
                                        </p:tgtEl>
                                        <p:attrNameLst>
                                          <p:attrName>style.visibility</p:attrName>
                                        </p:attrNameLst>
                                      </p:cBhvr>
                                      <p:to>
                                        <p:strVal val="visible"/>
                                      </p:to>
                                    </p:set>
                                  </p:childTnLst>
                                </p:cTn>
                              </p:par>
                              <p:par>
                                <p:cTn id="251" presetID="1" presetClass="entr" presetSubtype="0" fill="hold" nodeType="withEffect">
                                  <p:stCondLst>
                                    <p:cond delay="0"/>
                                  </p:stCondLst>
                                  <p:childTnLst>
                                    <p:set>
                                      <p:cBhvr>
                                        <p:cTn id="252" dur="1" fill="hold">
                                          <p:stCondLst>
                                            <p:cond delay="0"/>
                                          </p:stCondLst>
                                        </p:cTn>
                                        <p:tgtEl>
                                          <p:spTgt spid="56"/>
                                        </p:tgtEl>
                                        <p:attrNameLst>
                                          <p:attrName>style.visibility</p:attrName>
                                        </p:attrNameLst>
                                      </p:cBhvr>
                                      <p:to>
                                        <p:strVal val="visible"/>
                                      </p:to>
                                    </p:set>
                                  </p:childTnLst>
                                </p:cTn>
                              </p:par>
                              <p:par>
                                <p:cTn id="253" presetID="1" presetClass="entr" presetSubtype="0" fill="hold" nodeType="withEffect">
                                  <p:stCondLst>
                                    <p:cond delay="0"/>
                                  </p:stCondLst>
                                  <p:childTnLst>
                                    <p:set>
                                      <p:cBhvr>
                                        <p:cTn id="254" dur="1" fill="hold">
                                          <p:stCondLst>
                                            <p:cond delay="0"/>
                                          </p:stCondLst>
                                        </p:cTn>
                                        <p:tgtEl>
                                          <p:spTgt spid="80"/>
                                        </p:tgtEl>
                                        <p:attrNameLst>
                                          <p:attrName>style.visibility</p:attrName>
                                        </p:attrNameLst>
                                      </p:cBhvr>
                                      <p:to>
                                        <p:strVal val="visible"/>
                                      </p:to>
                                    </p:set>
                                  </p:childTnLst>
                                </p:cTn>
                              </p:par>
                              <p:par>
                                <p:cTn id="255" presetID="1" presetClass="entr" presetSubtype="0" fill="hold" nodeType="withEffect">
                                  <p:stCondLst>
                                    <p:cond delay="0"/>
                                  </p:stCondLst>
                                  <p:childTnLst>
                                    <p:set>
                                      <p:cBhvr>
                                        <p:cTn id="256" dur="1" fill="hold">
                                          <p:stCondLst>
                                            <p:cond delay="0"/>
                                          </p:stCondLst>
                                        </p:cTn>
                                        <p:tgtEl>
                                          <p:spTgt spid="13"/>
                                        </p:tgtEl>
                                        <p:attrNameLst>
                                          <p:attrName>style.visibility</p:attrName>
                                        </p:attrNameLst>
                                      </p:cBhvr>
                                      <p:to>
                                        <p:strVal val="visible"/>
                                      </p:to>
                                    </p:set>
                                  </p:childTnLst>
                                </p:cTn>
                              </p:par>
                              <p:par>
                                <p:cTn id="257" presetID="1" presetClass="entr" presetSubtype="0" fill="hold" grpId="0" nodeType="withEffect">
                                  <p:stCondLst>
                                    <p:cond delay="0"/>
                                  </p:stCondLst>
                                  <p:childTnLst>
                                    <p:set>
                                      <p:cBhvr>
                                        <p:cTn id="258" dur="1" fill="hold">
                                          <p:stCondLst>
                                            <p:cond delay="0"/>
                                          </p:stCondLst>
                                        </p:cTn>
                                        <p:tgtEl>
                                          <p:spTgt spid="76"/>
                                        </p:tgtEl>
                                        <p:attrNameLst>
                                          <p:attrName>style.visibility</p:attrName>
                                        </p:attrNameLst>
                                      </p:cBhvr>
                                      <p:to>
                                        <p:strVal val="visible"/>
                                      </p:to>
                                    </p:set>
                                  </p:childTnLst>
                                </p:cTn>
                              </p:par>
                              <p:par>
                                <p:cTn id="259" presetID="1" presetClass="entr" presetSubtype="0" fill="hold" nodeType="withEffect">
                                  <p:stCondLst>
                                    <p:cond delay="0"/>
                                  </p:stCondLst>
                                  <p:childTnLst>
                                    <p:set>
                                      <p:cBhvr>
                                        <p:cTn id="260" dur="1" fill="hold">
                                          <p:stCondLst>
                                            <p:cond delay="0"/>
                                          </p:stCondLst>
                                        </p:cTn>
                                        <p:tgtEl>
                                          <p:spTgt spid="77"/>
                                        </p:tgtEl>
                                        <p:attrNameLst>
                                          <p:attrName>style.visibility</p:attrName>
                                        </p:attrNameLst>
                                      </p:cBhvr>
                                      <p:to>
                                        <p:strVal val="visible"/>
                                      </p:to>
                                    </p:set>
                                  </p:childTnLst>
                                </p:cTn>
                              </p:par>
                              <p:par>
                                <p:cTn id="261" presetID="1" presetClass="entr" presetSubtype="0" fill="hold" nodeType="withEffect">
                                  <p:stCondLst>
                                    <p:cond delay="0"/>
                                  </p:stCondLst>
                                  <p:childTnLst>
                                    <p:set>
                                      <p:cBhvr>
                                        <p:cTn id="262" dur="1" fill="hold">
                                          <p:stCondLst>
                                            <p:cond delay="0"/>
                                          </p:stCondLst>
                                        </p:cTn>
                                        <p:tgtEl>
                                          <p:spTgt spid="136"/>
                                        </p:tgtEl>
                                        <p:attrNameLst>
                                          <p:attrName>style.visibility</p:attrName>
                                        </p:attrNameLst>
                                      </p:cBhvr>
                                      <p:to>
                                        <p:strVal val="visible"/>
                                      </p:to>
                                    </p:set>
                                  </p:childTnLst>
                                </p:cTn>
                              </p:par>
                              <p:par>
                                <p:cTn id="263" presetID="1" presetClass="entr" presetSubtype="0" fill="hold" nodeType="withEffect">
                                  <p:stCondLst>
                                    <p:cond delay="0"/>
                                  </p:stCondLst>
                                  <p:childTnLst>
                                    <p:set>
                                      <p:cBhvr>
                                        <p:cTn id="264" dur="1" fill="hold">
                                          <p:stCondLst>
                                            <p:cond delay="0"/>
                                          </p:stCondLst>
                                        </p:cTn>
                                        <p:tgtEl>
                                          <p:spTgt spid="78"/>
                                        </p:tgtEl>
                                        <p:attrNameLst>
                                          <p:attrName>style.visibility</p:attrName>
                                        </p:attrNameLst>
                                      </p:cBhvr>
                                      <p:to>
                                        <p:strVal val="visible"/>
                                      </p:to>
                                    </p:set>
                                  </p:childTnLst>
                                </p:cTn>
                              </p:par>
                            </p:childTnLst>
                          </p:cTn>
                        </p:par>
                      </p:childTnLst>
                    </p:cTn>
                  </p:par>
                  <p:par>
                    <p:cTn id="265" fill="hold">
                      <p:stCondLst>
                        <p:cond delay="indefinite"/>
                      </p:stCondLst>
                      <p:childTnLst>
                        <p:par>
                          <p:cTn id="266" fill="hold">
                            <p:stCondLst>
                              <p:cond delay="0"/>
                            </p:stCondLst>
                            <p:childTnLst>
                              <p:par>
                                <p:cTn id="267" presetID="1" presetClass="entr" presetSubtype="0" fill="hold" grpId="0" nodeType="clickEffect">
                                  <p:stCondLst>
                                    <p:cond delay="0"/>
                                  </p:stCondLst>
                                  <p:childTnLst>
                                    <p:set>
                                      <p:cBhvr>
                                        <p:cTn id="268" dur="1" fill="hold">
                                          <p:stCondLst>
                                            <p:cond delay="0"/>
                                          </p:stCondLst>
                                        </p:cTn>
                                        <p:tgtEl>
                                          <p:spTgt spid="10"/>
                                        </p:tgtEl>
                                        <p:attrNameLst>
                                          <p:attrName>style.visibility</p:attrName>
                                        </p:attrNameLst>
                                      </p:cBhvr>
                                      <p:to>
                                        <p:strVal val="visible"/>
                                      </p:to>
                                    </p:set>
                                  </p:childTnLst>
                                </p:cTn>
                              </p:par>
                              <p:par>
                                <p:cTn id="269" presetID="1" presetClass="entr" presetSubtype="0" fill="hold" grpId="0" nodeType="withEffect">
                                  <p:stCondLst>
                                    <p:cond delay="0"/>
                                  </p:stCondLst>
                                  <p:childTnLst>
                                    <p:set>
                                      <p:cBhvr>
                                        <p:cTn id="270" dur="1" fill="hold">
                                          <p:stCondLst>
                                            <p:cond delay="0"/>
                                          </p:stCondLst>
                                        </p:cTn>
                                        <p:tgtEl>
                                          <p:spTgt spid="149"/>
                                        </p:tgtEl>
                                        <p:attrNameLst>
                                          <p:attrName>style.visibility</p:attrName>
                                        </p:attrNameLst>
                                      </p:cBhvr>
                                      <p:to>
                                        <p:strVal val="visible"/>
                                      </p:to>
                                    </p:set>
                                  </p:childTnLst>
                                </p:cTn>
                              </p:par>
                              <p:par>
                                <p:cTn id="271" presetID="1" presetClass="entr" presetSubtype="0" fill="hold" grpId="0" nodeType="withEffect">
                                  <p:stCondLst>
                                    <p:cond delay="0"/>
                                  </p:stCondLst>
                                  <p:childTnLst>
                                    <p:set>
                                      <p:cBhvr>
                                        <p:cTn id="272" dur="1" fill="hold">
                                          <p:stCondLst>
                                            <p:cond delay="0"/>
                                          </p:stCondLst>
                                        </p:cTn>
                                        <p:tgtEl>
                                          <p:spTgt spid="245"/>
                                        </p:tgtEl>
                                        <p:attrNameLst>
                                          <p:attrName>style.visibility</p:attrName>
                                        </p:attrNameLst>
                                      </p:cBhvr>
                                      <p:to>
                                        <p:strVal val="visible"/>
                                      </p:to>
                                    </p:set>
                                  </p:childTnLst>
                                </p:cTn>
                              </p:par>
                              <p:par>
                                <p:cTn id="273" presetID="1" presetClass="entr" presetSubtype="0" fill="hold" grpId="0" nodeType="withEffect">
                                  <p:stCondLst>
                                    <p:cond delay="0"/>
                                  </p:stCondLst>
                                  <p:childTnLst>
                                    <p:set>
                                      <p:cBhvr>
                                        <p:cTn id="274" dur="1" fill="hold">
                                          <p:stCondLst>
                                            <p:cond delay="0"/>
                                          </p:stCondLst>
                                        </p:cTn>
                                        <p:tgtEl>
                                          <p:spTgt spid="11"/>
                                        </p:tgtEl>
                                        <p:attrNameLst>
                                          <p:attrName>style.visibility</p:attrName>
                                        </p:attrNameLst>
                                      </p:cBhvr>
                                      <p:to>
                                        <p:strVal val="visible"/>
                                      </p:to>
                                    </p:set>
                                  </p:childTnLst>
                                </p:cTn>
                              </p:par>
                              <p:par>
                                <p:cTn id="275" presetID="1" presetClass="entr" presetSubtype="0" fill="hold" grpId="0" nodeType="withEffect">
                                  <p:stCondLst>
                                    <p:cond delay="0"/>
                                  </p:stCondLst>
                                  <p:childTnLst>
                                    <p:set>
                                      <p:cBhvr>
                                        <p:cTn id="276" dur="1" fill="hold">
                                          <p:stCondLst>
                                            <p:cond delay="0"/>
                                          </p:stCondLst>
                                        </p:cTn>
                                        <p:tgtEl>
                                          <p:spTgt spid="71"/>
                                        </p:tgtEl>
                                        <p:attrNameLst>
                                          <p:attrName>style.visibility</p:attrName>
                                        </p:attrNameLst>
                                      </p:cBhvr>
                                      <p:to>
                                        <p:strVal val="visible"/>
                                      </p:to>
                                    </p:set>
                                  </p:childTnLst>
                                </p:cTn>
                              </p:par>
                              <p:par>
                                <p:cTn id="277" presetID="1" presetClass="entr" presetSubtype="0" fill="hold" grpId="0" nodeType="withEffect">
                                  <p:stCondLst>
                                    <p:cond delay="0"/>
                                  </p:stCondLst>
                                  <p:childTnLst>
                                    <p:set>
                                      <p:cBhvr>
                                        <p:cTn id="278" dur="1" fill="hold">
                                          <p:stCondLst>
                                            <p:cond delay="0"/>
                                          </p:stCondLst>
                                        </p:cTn>
                                        <p:tgtEl>
                                          <p:spTgt spid="64"/>
                                        </p:tgtEl>
                                        <p:attrNameLst>
                                          <p:attrName>style.visibility</p:attrName>
                                        </p:attrNameLst>
                                      </p:cBhvr>
                                      <p:to>
                                        <p:strVal val="visible"/>
                                      </p:to>
                                    </p:set>
                                  </p:childTnLst>
                                </p:cTn>
                              </p:par>
                              <p:par>
                                <p:cTn id="279" presetID="1" presetClass="entr" presetSubtype="0" fill="hold" grpId="0" nodeType="withEffect">
                                  <p:stCondLst>
                                    <p:cond delay="0"/>
                                  </p:stCondLst>
                                  <p:childTnLst>
                                    <p:set>
                                      <p:cBhvr>
                                        <p:cTn id="280" dur="1" fill="hold">
                                          <p:stCondLst>
                                            <p:cond delay="0"/>
                                          </p:stCondLst>
                                        </p:cTn>
                                        <p:tgtEl>
                                          <p:spTgt spid="35"/>
                                        </p:tgtEl>
                                        <p:attrNameLst>
                                          <p:attrName>style.visibility</p:attrName>
                                        </p:attrNameLst>
                                      </p:cBhvr>
                                      <p:to>
                                        <p:strVal val="visible"/>
                                      </p:to>
                                    </p:set>
                                  </p:childTnLst>
                                </p:cTn>
                              </p:par>
                              <p:par>
                                <p:cTn id="281" presetID="1" presetClass="entr" presetSubtype="0" fill="hold" grpId="0" nodeType="withEffect">
                                  <p:stCondLst>
                                    <p:cond delay="0"/>
                                  </p:stCondLst>
                                  <p:childTnLst>
                                    <p:set>
                                      <p:cBhvr>
                                        <p:cTn id="282" dur="1" fill="hold">
                                          <p:stCondLst>
                                            <p:cond delay="0"/>
                                          </p:stCondLst>
                                        </p:cTn>
                                        <p:tgtEl>
                                          <p:spTgt spid="36"/>
                                        </p:tgtEl>
                                        <p:attrNameLst>
                                          <p:attrName>style.visibility</p:attrName>
                                        </p:attrNameLst>
                                      </p:cBhvr>
                                      <p:to>
                                        <p:strVal val="visible"/>
                                      </p:to>
                                    </p:set>
                                  </p:childTnLst>
                                </p:cTn>
                              </p:par>
                              <p:par>
                                <p:cTn id="283" presetID="1" presetClass="entr" presetSubtype="0" fill="hold" grpId="0" nodeType="withEffect">
                                  <p:stCondLst>
                                    <p:cond delay="0"/>
                                  </p:stCondLst>
                                  <p:childTnLst>
                                    <p:set>
                                      <p:cBhvr>
                                        <p:cTn id="284" dur="1" fill="hold">
                                          <p:stCondLst>
                                            <p:cond delay="0"/>
                                          </p:stCondLst>
                                        </p:cTn>
                                        <p:tgtEl>
                                          <p:spTgt spid="32"/>
                                        </p:tgtEl>
                                        <p:attrNameLst>
                                          <p:attrName>style.visibility</p:attrName>
                                        </p:attrNameLst>
                                      </p:cBhvr>
                                      <p:to>
                                        <p:strVal val="visible"/>
                                      </p:to>
                                    </p:set>
                                  </p:childTnLst>
                                </p:cTn>
                              </p:par>
                              <p:par>
                                <p:cTn id="285" presetID="1" presetClass="entr" presetSubtype="0" fill="hold" grpId="0" nodeType="withEffect">
                                  <p:stCondLst>
                                    <p:cond delay="0"/>
                                  </p:stCondLst>
                                  <p:childTnLst>
                                    <p:set>
                                      <p:cBhvr>
                                        <p:cTn id="286" dur="1" fill="hold">
                                          <p:stCondLst>
                                            <p:cond delay="0"/>
                                          </p:stCondLst>
                                        </p:cTn>
                                        <p:tgtEl>
                                          <p:spTgt spid="59"/>
                                        </p:tgtEl>
                                        <p:attrNameLst>
                                          <p:attrName>style.visibility</p:attrName>
                                        </p:attrNameLst>
                                      </p:cBhvr>
                                      <p:to>
                                        <p:strVal val="visible"/>
                                      </p:to>
                                    </p:set>
                                  </p:childTnLst>
                                </p:cTn>
                              </p:par>
                              <p:par>
                                <p:cTn id="287" presetID="1" presetClass="entr" presetSubtype="0" fill="hold" grpId="0" nodeType="withEffect">
                                  <p:stCondLst>
                                    <p:cond delay="0"/>
                                  </p:stCondLst>
                                  <p:childTnLst>
                                    <p:set>
                                      <p:cBhvr>
                                        <p:cTn id="288" dur="1" fill="hold">
                                          <p:stCondLst>
                                            <p:cond delay="0"/>
                                          </p:stCondLst>
                                        </p:cTn>
                                        <p:tgtEl>
                                          <p:spTgt spid="52"/>
                                        </p:tgtEl>
                                        <p:attrNameLst>
                                          <p:attrName>style.visibility</p:attrName>
                                        </p:attrNameLst>
                                      </p:cBhvr>
                                      <p:to>
                                        <p:strVal val="visible"/>
                                      </p:to>
                                    </p:set>
                                  </p:childTnLst>
                                </p:cTn>
                              </p:par>
                              <p:par>
                                <p:cTn id="289" presetID="1" presetClass="entr" presetSubtype="0" fill="hold" grpId="0" nodeType="withEffect">
                                  <p:stCondLst>
                                    <p:cond delay="0"/>
                                  </p:stCondLst>
                                  <p:childTnLst>
                                    <p:set>
                                      <p:cBhvr>
                                        <p:cTn id="290" dur="1" fill="hold">
                                          <p:stCondLst>
                                            <p:cond delay="0"/>
                                          </p:stCondLst>
                                        </p:cTn>
                                        <p:tgtEl>
                                          <p:spTgt spid="44"/>
                                        </p:tgtEl>
                                        <p:attrNameLst>
                                          <p:attrName>style.visibility</p:attrName>
                                        </p:attrNameLst>
                                      </p:cBhvr>
                                      <p:to>
                                        <p:strVal val="visible"/>
                                      </p:to>
                                    </p:set>
                                  </p:childTnLst>
                                </p:cTn>
                              </p:par>
                              <p:par>
                                <p:cTn id="291" presetID="1" presetClass="entr" presetSubtype="0" fill="hold" grpId="0" nodeType="withEffect">
                                  <p:stCondLst>
                                    <p:cond delay="0"/>
                                  </p:stCondLst>
                                  <p:childTnLst>
                                    <p:set>
                                      <p:cBhvr>
                                        <p:cTn id="292" dur="1" fill="hold">
                                          <p:stCondLst>
                                            <p:cond delay="0"/>
                                          </p:stCondLst>
                                        </p:cTn>
                                        <p:tgtEl>
                                          <p:spTgt spid="38"/>
                                        </p:tgtEl>
                                        <p:attrNameLst>
                                          <p:attrName>style.visibility</p:attrName>
                                        </p:attrNameLst>
                                      </p:cBhvr>
                                      <p:to>
                                        <p:strVal val="visible"/>
                                      </p:to>
                                    </p:set>
                                  </p:childTnLst>
                                </p:cTn>
                              </p:par>
                              <p:par>
                                <p:cTn id="293" presetID="1" presetClass="entr" presetSubtype="0" fill="hold" grpId="0" nodeType="withEffect">
                                  <p:stCondLst>
                                    <p:cond delay="0"/>
                                  </p:stCondLst>
                                  <p:childTnLst>
                                    <p:set>
                                      <p:cBhvr>
                                        <p:cTn id="294" dur="1" fill="hold">
                                          <p:stCondLst>
                                            <p:cond delay="0"/>
                                          </p:stCondLst>
                                        </p:cTn>
                                        <p:tgtEl>
                                          <p:spTgt spid="18"/>
                                        </p:tgtEl>
                                        <p:attrNameLst>
                                          <p:attrName>style.visibility</p:attrName>
                                        </p:attrNameLst>
                                      </p:cBhvr>
                                      <p:to>
                                        <p:strVal val="visible"/>
                                      </p:to>
                                    </p:set>
                                  </p:childTnLst>
                                </p:cTn>
                              </p:par>
                              <p:par>
                                <p:cTn id="295" presetID="1" presetClass="entr" presetSubtype="0" fill="hold" grpId="0" nodeType="withEffect">
                                  <p:stCondLst>
                                    <p:cond delay="0"/>
                                  </p:stCondLst>
                                  <p:childTnLst>
                                    <p:set>
                                      <p:cBhvr>
                                        <p:cTn id="296" dur="1" fill="hold">
                                          <p:stCondLst>
                                            <p:cond delay="0"/>
                                          </p:stCondLst>
                                        </p:cTn>
                                        <p:tgtEl>
                                          <p:spTgt spid="25"/>
                                        </p:tgtEl>
                                        <p:attrNameLst>
                                          <p:attrName>style.visibility</p:attrName>
                                        </p:attrNameLst>
                                      </p:cBhvr>
                                      <p:to>
                                        <p:strVal val="visible"/>
                                      </p:to>
                                    </p:set>
                                  </p:childTnLst>
                                </p:cTn>
                              </p:par>
                              <p:par>
                                <p:cTn id="297" presetID="1" presetClass="entr" presetSubtype="0" fill="hold" grpId="0" nodeType="withEffect">
                                  <p:stCondLst>
                                    <p:cond delay="0"/>
                                  </p:stCondLst>
                                  <p:childTnLst>
                                    <p:set>
                                      <p:cBhvr>
                                        <p:cTn id="298" dur="1" fill="hold">
                                          <p:stCondLst>
                                            <p:cond delay="0"/>
                                          </p:stCondLst>
                                        </p:cTn>
                                        <p:tgtEl>
                                          <p:spTgt spid="6"/>
                                        </p:tgtEl>
                                        <p:attrNameLst>
                                          <p:attrName>style.visibility</p:attrName>
                                        </p:attrNameLst>
                                      </p:cBhvr>
                                      <p:to>
                                        <p:strVal val="visible"/>
                                      </p:to>
                                    </p:set>
                                  </p:childTnLst>
                                </p:cTn>
                              </p:par>
                              <p:par>
                                <p:cTn id="299" presetID="1" presetClass="entr" presetSubtype="0" fill="hold" grpId="0" nodeType="withEffect">
                                  <p:stCondLst>
                                    <p:cond delay="0"/>
                                  </p:stCondLst>
                                  <p:childTnLst>
                                    <p:set>
                                      <p:cBhvr>
                                        <p:cTn id="300" dur="1" fill="hold">
                                          <p:stCondLst>
                                            <p:cond delay="0"/>
                                          </p:stCondLst>
                                        </p:cTn>
                                        <p:tgtEl>
                                          <p:spTgt spid="142"/>
                                        </p:tgtEl>
                                        <p:attrNameLst>
                                          <p:attrName>style.visibility</p:attrName>
                                        </p:attrNameLst>
                                      </p:cBhvr>
                                      <p:to>
                                        <p:strVal val="visible"/>
                                      </p:to>
                                    </p:set>
                                  </p:childTnLst>
                                </p:cTn>
                              </p:par>
                              <p:par>
                                <p:cTn id="301" presetID="1" presetClass="entr" presetSubtype="0" fill="hold" grpId="0" nodeType="withEffect">
                                  <p:stCondLst>
                                    <p:cond delay="0"/>
                                  </p:stCondLst>
                                  <p:childTnLst>
                                    <p:set>
                                      <p:cBhvr>
                                        <p:cTn id="302" dur="1" fill="hold">
                                          <p:stCondLst>
                                            <p:cond delay="0"/>
                                          </p:stCondLst>
                                        </p:cTn>
                                        <p:tgtEl>
                                          <p:spTgt spid="19"/>
                                        </p:tgtEl>
                                        <p:attrNameLst>
                                          <p:attrName>style.visibility</p:attrName>
                                        </p:attrNameLst>
                                      </p:cBhvr>
                                      <p:to>
                                        <p:strVal val="visible"/>
                                      </p:to>
                                    </p:set>
                                  </p:childTnLst>
                                </p:cTn>
                              </p:par>
                            </p:childTnLst>
                          </p:cTn>
                        </p:par>
                      </p:childTnLst>
                    </p:cTn>
                  </p:par>
                  <p:par>
                    <p:cTn id="303" fill="hold">
                      <p:stCondLst>
                        <p:cond delay="indefinite"/>
                      </p:stCondLst>
                      <p:childTnLst>
                        <p:par>
                          <p:cTn id="304" fill="hold">
                            <p:stCondLst>
                              <p:cond delay="0"/>
                            </p:stCondLst>
                            <p:childTnLst>
                              <p:par>
                                <p:cTn id="305" presetID="1" presetClass="entr" presetSubtype="0" fill="hold" grpId="0" nodeType="clickEffect">
                                  <p:stCondLst>
                                    <p:cond delay="0"/>
                                  </p:stCondLst>
                                  <p:childTnLst>
                                    <p:set>
                                      <p:cBhvr>
                                        <p:cTn id="306" dur="1" fill="hold">
                                          <p:stCondLst>
                                            <p:cond delay="0"/>
                                          </p:stCondLst>
                                        </p:cTn>
                                        <p:tgtEl>
                                          <p:spTgt spid="131"/>
                                        </p:tgtEl>
                                        <p:attrNameLst>
                                          <p:attrName>style.visibility</p:attrName>
                                        </p:attrNameLst>
                                      </p:cBhvr>
                                      <p:to>
                                        <p:strVal val="visible"/>
                                      </p:to>
                                    </p:set>
                                  </p:childTnLst>
                                </p:cTn>
                              </p:par>
                              <p:par>
                                <p:cTn id="307" presetID="1" presetClass="entr" presetSubtype="0" fill="hold" grpId="0" nodeType="withEffect">
                                  <p:stCondLst>
                                    <p:cond delay="0"/>
                                  </p:stCondLst>
                                  <p:childTnLst>
                                    <p:set>
                                      <p:cBhvr>
                                        <p:cTn id="308" dur="1" fill="hold">
                                          <p:stCondLst>
                                            <p:cond delay="0"/>
                                          </p:stCondLst>
                                        </p:cTn>
                                        <p:tgtEl>
                                          <p:spTgt spid="139"/>
                                        </p:tgtEl>
                                        <p:attrNameLst>
                                          <p:attrName>style.visibility</p:attrName>
                                        </p:attrNameLst>
                                      </p:cBhvr>
                                      <p:to>
                                        <p:strVal val="visible"/>
                                      </p:to>
                                    </p:set>
                                  </p:childTnLst>
                                </p:cTn>
                              </p:par>
                              <p:par>
                                <p:cTn id="309" presetID="1" presetClass="entr" presetSubtype="0" fill="hold" grpId="0" nodeType="withEffect">
                                  <p:stCondLst>
                                    <p:cond delay="0"/>
                                  </p:stCondLst>
                                  <p:childTnLst>
                                    <p:set>
                                      <p:cBhvr>
                                        <p:cTn id="310" dur="1" fill="hold">
                                          <p:stCondLst>
                                            <p:cond delay="0"/>
                                          </p:stCondLst>
                                        </p:cTn>
                                        <p:tgtEl>
                                          <p:spTgt spid="126"/>
                                        </p:tgtEl>
                                        <p:attrNameLst>
                                          <p:attrName>style.visibility</p:attrName>
                                        </p:attrNameLst>
                                      </p:cBhvr>
                                      <p:to>
                                        <p:strVal val="visible"/>
                                      </p:to>
                                    </p:set>
                                  </p:childTnLst>
                                </p:cTn>
                              </p:par>
                              <p:par>
                                <p:cTn id="311" presetID="1" presetClass="entr" presetSubtype="0" fill="hold" grpId="0" nodeType="withEffect">
                                  <p:stCondLst>
                                    <p:cond delay="0"/>
                                  </p:stCondLst>
                                  <p:childTnLst>
                                    <p:set>
                                      <p:cBhvr>
                                        <p:cTn id="312" dur="1" fill="hold">
                                          <p:stCondLst>
                                            <p:cond delay="0"/>
                                          </p:stCondLst>
                                        </p:cTn>
                                        <p:tgtEl>
                                          <p:spTgt spid="127"/>
                                        </p:tgtEl>
                                        <p:attrNameLst>
                                          <p:attrName>style.visibility</p:attrName>
                                        </p:attrNameLst>
                                      </p:cBhvr>
                                      <p:to>
                                        <p:strVal val="visible"/>
                                      </p:to>
                                    </p:set>
                                  </p:childTnLst>
                                </p:cTn>
                              </p:par>
                              <p:par>
                                <p:cTn id="313" presetID="1" presetClass="entr" presetSubtype="0" fill="hold" grpId="0" nodeType="withEffect">
                                  <p:stCondLst>
                                    <p:cond delay="0"/>
                                  </p:stCondLst>
                                  <p:childTnLst>
                                    <p:set>
                                      <p:cBhvr>
                                        <p:cTn id="314" dur="1" fill="hold">
                                          <p:stCondLst>
                                            <p:cond delay="0"/>
                                          </p:stCondLst>
                                        </p:cTn>
                                        <p:tgtEl>
                                          <p:spTgt spid="98"/>
                                        </p:tgtEl>
                                        <p:attrNameLst>
                                          <p:attrName>style.visibility</p:attrName>
                                        </p:attrNameLst>
                                      </p:cBhvr>
                                      <p:to>
                                        <p:strVal val="visible"/>
                                      </p:to>
                                    </p:set>
                                  </p:childTnLst>
                                </p:cTn>
                              </p:par>
                              <p:par>
                                <p:cTn id="315" presetID="1" presetClass="entr" presetSubtype="0" fill="hold" grpId="0" nodeType="withEffect">
                                  <p:stCondLst>
                                    <p:cond delay="0"/>
                                  </p:stCondLst>
                                  <p:childTnLst>
                                    <p:set>
                                      <p:cBhvr>
                                        <p:cTn id="316" dur="1" fill="hold">
                                          <p:stCondLst>
                                            <p:cond delay="0"/>
                                          </p:stCondLst>
                                        </p:cTn>
                                        <p:tgtEl>
                                          <p:spTgt spid="82"/>
                                        </p:tgtEl>
                                        <p:attrNameLst>
                                          <p:attrName>style.visibility</p:attrName>
                                        </p:attrNameLst>
                                      </p:cBhvr>
                                      <p:to>
                                        <p:strVal val="visible"/>
                                      </p:to>
                                    </p:set>
                                  </p:childTnLst>
                                </p:cTn>
                              </p:par>
                              <p:par>
                                <p:cTn id="317" presetID="1" presetClass="entr" presetSubtype="0" fill="hold" grpId="0" nodeType="withEffect">
                                  <p:stCondLst>
                                    <p:cond delay="0"/>
                                  </p:stCondLst>
                                  <p:childTnLst>
                                    <p:set>
                                      <p:cBhvr>
                                        <p:cTn id="318" dur="1" fill="hold">
                                          <p:stCondLst>
                                            <p:cond delay="0"/>
                                          </p:stCondLst>
                                        </p:cTn>
                                        <p:tgtEl>
                                          <p:spTgt spid="74"/>
                                        </p:tgtEl>
                                        <p:attrNameLst>
                                          <p:attrName>style.visibility</p:attrName>
                                        </p:attrNameLst>
                                      </p:cBhvr>
                                      <p:to>
                                        <p:strVal val="visible"/>
                                      </p:to>
                                    </p:set>
                                  </p:childTnLst>
                                </p:cTn>
                              </p:par>
                              <p:par>
                                <p:cTn id="319" presetID="1" presetClass="entr" presetSubtype="0" fill="hold" grpId="0" nodeType="withEffect">
                                  <p:stCondLst>
                                    <p:cond delay="0"/>
                                  </p:stCondLst>
                                  <p:childTnLst>
                                    <p:set>
                                      <p:cBhvr>
                                        <p:cTn id="320" dur="1" fill="hold">
                                          <p:stCondLst>
                                            <p:cond delay="0"/>
                                          </p:stCondLst>
                                        </p:cTn>
                                        <p:tgtEl>
                                          <p:spTgt spid="112"/>
                                        </p:tgtEl>
                                        <p:attrNameLst>
                                          <p:attrName>style.visibility</p:attrName>
                                        </p:attrNameLst>
                                      </p:cBhvr>
                                      <p:to>
                                        <p:strVal val="visible"/>
                                      </p:to>
                                    </p:set>
                                  </p:childTnLst>
                                </p:cTn>
                              </p:par>
                              <p:par>
                                <p:cTn id="321" presetID="1" presetClass="entr" presetSubtype="0" fill="hold" grpId="0" nodeType="withEffect">
                                  <p:stCondLst>
                                    <p:cond delay="0"/>
                                  </p:stCondLst>
                                  <p:childTnLst>
                                    <p:set>
                                      <p:cBhvr>
                                        <p:cTn id="322" dur="1" fill="hold">
                                          <p:stCondLst>
                                            <p:cond delay="0"/>
                                          </p:stCondLst>
                                        </p:cTn>
                                        <p:tgtEl>
                                          <p:spTgt spid="106"/>
                                        </p:tgtEl>
                                        <p:attrNameLst>
                                          <p:attrName>style.visibility</p:attrName>
                                        </p:attrNameLst>
                                      </p:cBhvr>
                                      <p:to>
                                        <p:strVal val="visible"/>
                                      </p:to>
                                    </p:set>
                                  </p:childTnLst>
                                </p:cTn>
                              </p:par>
                              <p:par>
                                <p:cTn id="323" presetID="1" presetClass="entr" presetSubtype="0" fill="hold" grpId="0" nodeType="withEffect">
                                  <p:stCondLst>
                                    <p:cond delay="0"/>
                                  </p:stCondLst>
                                  <p:childTnLst>
                                    <p:set>
                                      <p:cBhvr>
                                        <p:cTn id="324" dur="1" fill="hold">
                                          <p:stCondLst>
                                            <p:cond delay="0"/>
                                          </p:stCondLst>
                                        </p:cTn>
                                        <p:tgtEl>
                                          <p:spTgt spid="124"/>
                                        </p:tgtEl>
                                        <p:attrNameLst>
                                          <p:attrName>style.visibility</p:attrName>
                                        </p:attrNameLst>
                                      </p:cBhvr>
                                      <p:to>
                                        <p:strVal val="visible"/>
                                      </p:to>
                                    </p:set>
                                  </p:childTnLst>
                                </p:cTn>
                              </p:par>
                              <p:par>
                                <p:cTn id="325" presetID="1" presetClass="entr" presetSubtype="0" fill="hold" grpId="0" nodeType="withEffect">
                                  <p:stCondLst>
                                    <p:cond delay="0"/>
                                  </p:stCondLst>
                                  <p:childTnLst>
                                    <p:set>
                                      <p:cBhvr>
                                        <p:cTn id="326" dur="1" fill="hold">
                                          <p:stCondLst>
                                            <p:cond delay="0"/>
                                          </p:stCondLst>
                                        </p:cTn>
                                        <p:tgtEl>
                                          <p:spTgt spid="118"/>
                                        </p:tgtEl>
                                        <p:attrNameLst>
                                          <p:attrName>style.visibility</p:attrName>
                                        </p:attrNameLst>
                                      </p:cBhvr>
                                      <p:to>
                                        <p:strVal val="visible"/>
                                      </p:to>
                                    </p:set>
                                  </p:childTnLst>
                                </p:cTn>
                              </p:par>
                              <p:par>
                                <p:cTn id="327" presetID="1" presetClass="entr" presetSubtype="0" fill="hold" grpId="0" nodeType="withEffect">
                                  <p:stCondLst>
                                    <p:cond delay="0"/>
                                  </p:stCondLst>
                                  <p:childTnLst>
                                    <p:set>
                                      <p:cBhvr>
                                        <p:cTn id="328" dur="1" fill="hold">
                                          <p:stCondLst>
                                            <p:cond delay="0"/>
                                          </p:stCondLst>
                                        </p:cTn>
                                        <p:tgtEl>
                                          <p:spTgt spid="138"/>
                                        </p:tgtEl>
                                        <p:attrNameLst>
                                          <p:attrName>style.visibility</p:attrName>
                                        </p:attrNameLst>
                                      </p:cBhvr>
                                      <p:to>
                                        <p:strVal val="visible"/>
                                      </p:to>
                                    </p:set>
                                  </p:childTnLst>
                                </p:cTn>
                              </p:par>
                              <p:par>
                                <p:cTn id="329" presetID="1" presetClass="entr" presetSubtype="0" fill="hold" grpId="0" nodeType="withEffect">
                                  <p:stCondLst>
                                    <p:cond delay="0"/>
                                  </p:stCondLst>
                                  <p:childTnLst>
                                    <p:set>
                                      <p:cBhvr>
                                        <p:cTn id="330" dur="1" fill="hold">
                                          <p:stCondLst>
                                            <p:cond delay="0"/>
                                          </p:stCondLst>
                                        </p:cTn>
                                        <p:tgtEl>
                                          <p:spTgt spid="103"/>
                                        </p:tgtEl>
                                        <p:attrNameLst>
                                          <p:attrName>style.visibility</p:attrName>
                                        </p:attrNameLst>
                                      </p:cBhvr>
                                      <p:to>
                                        <p:strVal val="visible"/>
                                      </p:to>
                                    </p:set>
                                  </p:childTnLst>
                                </p:cTn>
                              </p:par>
                              <p:par>
                                <p:cTn id="331" presetID="1" presetClass="entr" presetSubtype="0" fill="hold" grpId="0" nodeType="withEffect">
                                  <p:stCondLst>
                                    <p:cond delay="0"/>
                                  </p:stCondLst>
                                  <p:childTnLst>
                                    <p:set>
                                      <p:cBhvr>
                                        <p:cTn id="332" dur="1" fill="hold">
                                          <p:stCondLst>
                                            <p:cond delay="0"/>
                                          </p:stCondLst>
                                        </p:cTn>
                                        <p:tgtEl>
                                          <p:spTgt spid="135"/>
                                        </p:tgtEl>
                                        <p:attrNameLst>
                                          <p:attrName>style.visibility</p:attrName>
                                        </p:attrNameLst>
                                      </p:cBhvr>
                                      <p:to>
                                        <p:strVal val="visible"/>
                                      </p:to>
                                    </p:set>
                                  </p:childTnLst>
                                </p:cTn>
                              </p:par>
                              <p:par>
                                <p:cTn id="333" presetID="1" presetClass="entr" presetSubtype="0" fill="hold" grpId="0" nodeType="withEffect">
                                  <p:stCondLst>
                                    <p:cond delay="0"/>
                                  </p:stCondLst>
                                  <p:childTnLst>
                                    <p:set>
                                      <p:cBhvr>
                                        <p:cTn id="334" dur="1" fill="hold">
                                          <p:stCondLst>
                                            <p:cond delay="0"/>
                                          </p:stCondLst>
                                        </p:cTn>
                                        <p:tgtEl>
                                          <p:spTgt spid="133"/>
                                        </p:tgtEl>
                                        <p:attrNameLst>
                                          <p:attrName>style.visibility</p:attrName>
                                        </p:attrNameLst>
                                      </p:cBhvr>
                                      <p:to>
                                        <p:strVal val="visible"/>
                                      </p:to>
                                    </p:set>
                                  </p:childTnLst>
                                </p:cTn>
                              </p:par>
                              <p:par>
                                <p:cTn id="335" presetID="1" presetClass="entr" presetSubtype="0" fill="hold" grpId="0" nodeType="withEffect">
                                  <p:stCondLst>
                                    <p:cond delay="0"/>
                                  </p:stCondLst>
                                  <p:childTnLst>
                                    <p:set>
                                      <p:cBhvr>
                                        <p:cTn id="336" dur="1" fill="hold">
                                          <p:stCondLst>
                                            <p:cond delay="0"/>
                                          </p:stCondLst>
                                        </p:cTn>
                                        <p:tgtEl>
                                          <p:spTgt spid="58"/>
                                        </p:tgtEl>
                                        <p:attrNameLst>
                                          <p:attrName>style.visibility</p:attrName>
                                        </p:attrNameLst>
                                      </p:cBhvr>
                                      <p:to>
                                        <p:strVal val="visible"/>
                                      </p:to>
                                    </p:set>
                                  </p:childTnLst>
                                </p:cTn>
                              </p:par>
                              <p:par>
                                <p:cTn id="337" presetID="1" presetClass="entr" presetSubtype="0" fill="hold" grpId="0" nodeType="withEffect">
                                  <p:stCondLst>
                                    <p:cond delay="0"/>
                                  </p:stCondLst>
                                  <p:childTnLst>
                                    <p:set>
                                      <p:cBhvr>
                                        <p:cTn id="338" dur="1" fill="hold">
                                          <p:stCondLst>
                                            <p:cond delay="0"/>
                                          </p:stCondLst>
                                        </p:cTn>
                                        <p:tgtEl>
                                          <p:spTgt spid="90"/>
                                        </p:tgtEl>
                                        <p:attrNameLst>
                                          <p:attrName>style.visibility</p:attrName>
                                        </p:attrNameLst>
                                      </p:cBhvr>
                                      <p:to>
                                        <p:strVal val="visible"/>
                                      </p:to>
                                    </p:set>
                                  </p:childTnLst>
                                </p:cTn>
                              </p:par>
                              <p:par>
                                <p:cTn id="339" presetID="1" presetClass="entr" presetSubtype="0" fill="hold" grpId="0" nodeType="withEffect">
                                  <p:stCondLst>
                                    <p:cond delay="0"/>
                                  </p:stCondLst>
                                  <p:childTnLst>
                                    <p:set>
                                      <p:cBhvr>
                                        <p:cTn id="340" dur="1" fill="hold">
                                          <p:stCondLst>
                                            <p:cond delay="0"/>
                                          </p:stCondLst>
                                        </p:cTn>
                                        <p:tgtEl>
                                          <p:spTgt spid="87"/>
                                        </p:tgtEl>
                                        <p:attrNameLst>
                                          <p:attrName>style.visibility</p:attrName>
                                        </p:attrNameLst>
                                      </p:cBhvr>
                                      <p:to>
                                        <p:strVal val="visible"/>
                                      </p:to>
                                    </p:set>
                                  </p:childTnLst>
                                </p:cTn>
                              </p:par>
                              <p:par>
                                <p:cTn id="341" presetID="1" presetClass="entr" presetSubtype="0" fill="hold" grpId="0" nodeType="withEffect">
                                  <p:stCondLst>
                                    <p:cond delay="0"/>
                                  </p:stCondLst>
                                  <p:childTnLst>
                                    <p:set>
                                      <p:cBhvr>
                                        <p:cTn id="342" dur="1" fill="hold">
                                          <p:stCondLst>
                                            <p:cond delay="0"/>
                                          </p:stCondLst>
                                        </p:cTn>
                                        <p:tgtEl>
                                          <p:spTgt spid="86"/>
                                        </p:tgtEl>
                                        <p:attrNameLst>
                                          <p:attrName>style.visibility</p:attrName>
                                        </p:attrNameLst>
                                      </p:cBhvr>
                                      <p:to>
                                        <p:strVal val="visible"/>
                                      </p:to>
                                    </p:set>
                                  </p:childTnLst>
                                </p:cTn>
                              </p:par>
                              <p:par>
                                <p:cTn id="343" presetID="1" presetClass="entr" presetSubtype="0" fill="hold" grpId="0" nodeType="withEffect">
                                  <p:stCondLst>
                                    <p:cond delay="0"/>
                                  </p:stCondLst>
                                  <p:childTnLst>
                                    <p:set>
                                      <p:cBhvr>
                                        <p:cTn id="344" dur="1" fill="hold">
                                          <p:stCondLst>
                                            <p:cond delay="0"/>
                                          </p:stCondLst>
                                        </p:cTn>
                                        <p:tgtEl>
                                          <p:spTgt spid="85"/>
                                        </p:tgtEl>
                                        <p:attrNameLst>
                                          <p:attrName>style.visibility</p:attrName>
                                        </p:attrNameLst>
                                      </p:cBhvr>
                                      <p:to>
                                        <p:strVal val="visible"/>
                                      </p:to>
                                    </p:set>
                                  </p:childTnLst>
                                </p:cTn>
                              </p:par>
                              <p:par>
                                <p:cTn id="345" presetID="1" presetClass="entr" presetSubtype="0" fill="hold" grpId="0" nodeType="withEffect">
                                  <p:stCondLst>
                                    <p:cond delay="0"/>
                                  </p:stCondLst>
                                  <p:childTnLst>
                                    <p:set>
                                      <p:cBhvr>
                                        <p:cTn id="346" dur="1" fill="hold">
                                          <p:stCondLst>
                                            <p:cond delay="0"/>
                                          </p:stCondLst>
                                        </p:cTn>
                                        <p:tgtEl>
                                          <p:spTgt spid="72"/>
                                        </p:tgtEl>
                                        <p:attrNameLst>
                                          <p:attrName>style.visibility</p:attrName>
                                        </p:attrNameLst>
                                      </p:cBhvr>
                                      <p:to>
                                        <p:strVal val="visible"/>
                                      </p:to>
                                    </p:set>
                                  </p:childTnLst>
                                </p:cTn>
                              </p:par>
                              <p:par>
                                <p:cTn id="347" presetID="1" presetClass="entr" presetSubtype="0" fill="hold" grpId="0" nodeType="withEffect">
                                  <p:stCondLst>
                                    <p:cond delay="0"/>
                                  </p:stCondLst>
                                  <p:childTnLst>
                                    <p:set>
                                      <p:cBhvr>
                                        <p:cTn id="348" dur="1" fill="hold">
                                          <p:stCondLst>
                                            <p:cond delay="0"/>
                                          </p:stCondLst>
                                        </p:cTn>
                                        <p:tgtEl>
                                          <p:spTgt spid="40"/>
                                        </p:tgtEl>
                                        <p:attrNameLst>
                                          <p:attrName>style.visibility</p:attrName>
                                        </p:attrNameLst>
                                      </p:cBhvr>
                                      <p:to>
                                        <p:strVal val="visible"/>
                                      </p:to>
                                    </p:set>
                                  </p:childTnLst>
                                </p:cTn>
                              </p:par>
                              <p:par>
                                <p:cTn id="349" presetID="1" presetClass="entr" presetSubtype="0" fill="hold" grpId="0" nodeType="withEffect">
                                  <p:stCondLst>
                                    <p:cond delay="0"/>
                                  </p:stCondLst>
                                  <p:childTnLst>
                                    <p:set>
                                      <p:cBhvr>
                                        <p:cTn id="350" dur="1" fill="hold">
                                          <p:stCondLst>
                                            <p:cond delay="0"/>
                                          </p:stCondLst>
                                        </p:cTn>
                                        <p:tgtEl>
                                          <p:spTgt spid="24"/>
                                        </p:tgtEl>
                                        <p:attrNameLst>
                                          <p:attrName>style.visibility</p:attrName>
                                        </p:attrNameLst>
                                      </p:cBhvr>
                                      <p:to>
                                        <p:strVal val="visible"/>
                                      </p:to>
                                    </p:set>
                                  </p:childTnLst>
                                </p:cTn>
                              </p:par>
                              <p:par>
                                <p:cTn id="351" presetID="1" presetClass="entr" presetSubtype="0" fill="hold" grpId="0" nodeType="withEffect">
                                  <p:stCondLst>
                                    <p:cond delay="0"/>
                                  </p:stCondLst>
                                  <p:childTnLst>
                                    <p:set>
                                      <p:cBhvr>
                                        <p:cTn id="352" dur="1" fill="hold">
                                          <p:stCondLst>
                                            <p:cond delay="0"/>
                                          </p:stCondLst>
                                        </p:cTn>
                                        <p:tgtEl>
                                          <p:spTgt spid="39"/>
                                        </p:tgtEl>
                                        <p:attrNameLst>
                                          <p:attrName>style.visibility</p:attrName>
                                        </p:attrNameLst>
                                      </p:cBhvr>
                                      <p:to>
                                        <p:strVal val="visible"/>
                                      </p:to>
                                    </p:set>
                                  </p:childTnLst>
                                </p:cTn>
                              </p:par>
                              <p:par>
                                <p:cTn id="353" presetID="1" presetClass="entr" presetSubtype="0" fill="hold" grpId="1" nodeType="withEffect">
                                  <p:stCondLst>
                                    <p:cond delay="0"/>
                                  </p:stCondLst>
                                  <p:childTnLst>
                                    <p:set>
                                      <p:cBhvr>
                                        <p:cTn id="354" dur="1" fill="hold">
                                          <p:stCondLst>
                                            <p:cond delay="0"/>
                                          </p:stCondLst>
                                        </p:cTn>
                                        <p:tgtEl>
                                          <p:spTgt spid="98"/>
                                        </p:tgtEl>
                                        <p:attrNameLst>
                                          <p:attrName>style.visibility</p:attrName>
                                        </p:attrNameLst>
                                      </p:cBhvr>
                                      <p:to>
                                        <p:strVal val="visible"/>
                                      </p:to>
                                    </p:set>
                                  </p:childTnLst>
                                </p:cTn>
                              </p:par>
                              <p:par>
                                <p:cTn id="355" presetID="1" presetClass="entr" presetSubtype="0" fill="hold" grpId="0" nodeType="withEffect">
                                  <p:stCondLst>
                                    <p:cond delay="0"/>
                                  </p:stCondLst>
                                  <p:childTnLst>
                                    <p:set>
                                      <p:cBhvr>
                                        <p:cTn id="356" dur="1" fill="hold">
                                          <p:stCondLst>
                                            <p:cond delay="0"/>
                                          </p:stCondLst>
                                        </p:cTn>
                                        <p:tgtEl>
                                          <p:spTgt spid="123"/>
                                        </p:tgtEl>
                                        <p:attrNameLst>
                                          <p:attrName>style.visibility</p:attrName>
                                        </p:attrNameLst>
                                      </p:cBhvr>
                                      <p:to>
                                        <p:strVal val="visible"/>
                                      </p:to>
                                    </p:set>
                                  </p:childTnLst>
                                </p:cTn>
                              </p:par>
                              <p:par>
                                <p:cTn id="357" presetID="1" presetClass="entr" presetSubtype="0" fill="hold" grpId="0" nodeType="withEffect">
                                  <p:stCondLst>
                                    <p:cond delay="0"/>
                                  </p:stCondLst>
                                  <p:childTnLst>
                                    <p:set>
                                      <p:cBhvr>
                                        <p:cTn id="358" dur="1" fill="hold">
                                          <p:stCondLst>
                                            <p:cond delay="0"/>
                                          </p:stCondLst>
                                        </p:cTn>
                                        <p:tgtEl>
                                          <p:spTgt spid="102"/>
                                        </p:tgtEl>
                                        <p:attrNameLst>
                                          <p:attrName>style.visibility</p:attrName>
                                        </p:attrNameLst>
                                      </p:cBhvr>
                                      <p:to>
                                        <p:strVal val="visible"/>
                                      </p:to>
                                    </p:set>
                                  </p:childTnLst>
                                </p:cTn>
                              </p:par>
                              <p:par>
                                <p:cTn id="359" presetID="1" presetClass="entr" presetSubtype="0" fill="hold" grpId="1" nodeType="withEffect">
                                  <p:stCondLst>
                                    <p:cond delay="0"/>
                                  </p:stCondLst>
                                  <p:childTnLst>
                                    <p:set>
                                      <p:cBhvr>
                                        <p:cTn id="360" dur="1" fill="hold">
                                          <p:stCondLst>
                                            <p:cond delay="0"/>
                                          </p:stCondLst>
                                        </p:cTn>
                                        <p:tgtEl>
                                          <p:spTgt spid="24"/>
                                        </p:tgtEl>
                                        <p:attrNameLst>
                                          <p:attrName>style.visibility</p:attrName>
                                        </p:attrNameLst>
                                      </p:cBhvr>
                                      <p:to>
                                        <p:strVal val="visible"/>
                                      </p:to>
                                    </p:set>
                                  </p:childTnLst>
                                </p:cTn>
                              </p:par>
                              <p:par>
                                <p:cTn id="361" presetID="1" presetClass="entr" presetSubtype="0" fill="hold" grpId="0" nodeType="withEffect">
                                  <p:stCondLst>
                                    <p:cond delay="0"/>
                                  </p:stCondLst>
                                  <p:childTnLst>
                                    <p:set>
                                      <p:cBhvr>
                                        <p:cTn id="362" dur="1" fill="hold">
                                          <p:stCondLst>
                                            <p:cond delay="0"/>
                                          </p:stCondLst>
                                        </p:cTn>
                                        <p:tgtEl>
                                          <p:spTgt spid="41"/>
                                        </p:tgtEl>
                                        <p:attrNameLst>
                                          <p:attrName>style.visibility</p:attrName>
                                        </p:attrNameLst>
                                      </p:cBhvr>
                                      <p:to>
                                        <p:strVal val="visible"/>
                                      </p:to>
                                    </p:set>
                                  </p:childTnLst>
                                </p:cTn>
                              </p:par>
                              <p:par>
                                <p:cTn id="363" presetID="1" presetClass="entr" presetSubtype="0" fill="hold" grpId="0" nodeType="withEffect">
                                  <p:stCondLst>
                                    <p:cond delay="0"/>
                                  </p:stCondLst>
                                  <p:childTnLst>
                                    <p:set>
                                      <p:cBhvr>
                                        <p:cTn id="364" dur="1" fill="hold">
                                          <p:stCondLst>
                                            <p:cond delay="0"/>
                                          </p:stCondLst>
                                        </p:cTn>
                                        <p:tgtEl>
                                          <p:spTgt spid="89"/>
                                        </p:tgtEl>
                                        <p:attrNameLst>
                                          <p:attrName>style.visibility</p:attrName>
                                        </p:attrNameLst>
                                      </p:cBhvr>
                                      <p:to>
                                        <p:strVal val="visible"/>
                                      </p:to>
                                    </p:set>
                                  </p:childTnLst>
                                </p:cTn>
                              </p:par>
                              <p:par>
                                <p:cTn id="365" presetID="1" presetClass="entr" presetSubtype="0" fill="hold" grpId="0" nodeType="withEffect">
                                  <p:stCondLst>
                                    <p:cond delay="0"/>
                                  </p:stCondLst>
                                  <p:childTnLst>
                                    <p:set>
                                      <p:cBhvr>
                                        <p:cTn id="366"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animBg="1"/>
      <p:bldP spid="4" grpId="0" animBg="1"/>
      <p:bldP spid="7" grpId="0" animBg="1"/>
      <p:bldP spid="8" grpId="0" animBg="1"/>
      <p:bldP spid="16" grpId="0" animBg="1"/>
      <p:bldP spid="20" grpId="0" animBg="1"/>
      <p:bldP spid="21" grpId="0" animBg="1"/>
      <p:bldP spid="23" grpId="0" animBg="1"/>
      <p:bldP spid="42" grpId="0" animBg="1"/>
      <p:bldP spid="43" grpId="0" animBg="1"/>
      <p:bldP spid="45" grpId="0" animBg="1"/>
      <p:bldP spid="46" grpId="0" animBg="1"/>
      <p:bldP spid="47" grpId="0" animBg="1"/>
      <p:bldP spid="48" grpId="0" animBg="1"/>
      <p:bldP spid="49" grpId="0" animBg="1"/>
      <p:bldP spid="57" grpId="0" animBg="1"/>
      <p:bldP spid="60" grpId="0" animBg="1"/>
      <p:bldP spid="61" grpId="0" animBg="1"/>
      <p:bldP spid="62" grpId="0" animBg="1"/>
      <p:bldP spid="63" grpId="0" animBg="1"/>
      <p:bldP spid="65" grpId="0" animBg="1"/>
      <p:bldP spid="66" grpId="0" animBg="1"/>
      <p:bldP spid="67" grpId="0" animBg="1"/>
      <p:bldP spid="76" grpId="0" animBg="1"/>
      <p:bldP spid="101" grpId="0" animBg="1"/>
      <p:bldP spid="104" grpId="0" animBg="1"/>
      <p:bldP spid="105" grpId="0" animBg="1"/>
      <p:bldP spid="107" grpId="0" animBg="1"/>
      <p:bldP spid="109" grpId="0" animBg="1"/>
      <p:bldP spid="110" grpId="0" animBg="1"/>
      <p:bldP spid="120" grpId="0" animBg="1"/>
      <p:bldP spid="125" grpId="0" animBg="1"/>
      <p:bldP spid="128" grpId="0" animBg="1"/>
      <p:bldP spid="129" grpId="0" animBg="1"/>
      <p:bldP spid="130" grpId="0" animBg="1"/>
      <p:bldP spid="134" grpId="0" animBg="1"/>
      <p:bldP spid="146" grpId="0" animBg="1"/>
      <p:bldP spid="148" grpId="0" animBg="1"/>
      <p:bldP spid="152" grpId="0" animBg="1"/>
      <p:bldP spid="160" grpId="0" animBg="1"/>
      <p:bldP spid="164" grpId="0" animBg="1"/>
      <p:bldP spid="165" grpId="0" animBg="1"/>
      <p:bldP spid="166" grpId="0" animBg="1"/>
      <p:bldP spid="170" grpId="0" animBg="1"/>
      <p:bldP spid="174" grpId="0" animBg="1"/>
      <p:bldP spid="179" grpId="0" animBg="1"/>
      <p:bldP spid="11" grpId="0" animBg="1"/>
      <p:bldP spid="18" grpId="0"/>
      <p:bldP spid="19" grpId="0" animBg="1"/>
      <p:bldP spid="25" grpId="0" animBg="1"/>
      <p:bldP spid="32" grpId="0" animBg="1"/>
      <p:bldP spid="35" grpId="0" animBg="1"/>
      <p:bldP spid="38" grpId="0" animBg="1"/>
      <p:bldP spid="52" grpId="0" animBg="1"/>
      <p:bldP spid="59" grpId="0" animBg="1"/>
      <p:bldP spid="64" grpId="0"/>
      <p:bldP spid="71" grpId="0"/>
      <p:bldP spid="74" grpId="0" animBg="1"/>
      <p:bldP spid="82" grpId="0" animBg="1"/>
      <p:bldP spid="98" grpId="0" animBg="1"/>
      <p:bldP spid="98" grpId="1" animBg="1"/>
      <p:bldP spid="102" grpId="0" animBg="1"/>
      <p:bldP spid="103" grpId="0" animBg="1"/>
      <p:bldP spid="106" grpId="0" animBg="1"/>
      <p:bldP spid="112" grpId="0" animBg="1"/>
      <p:bldP spid="118" grpId="0" animBg="1"/>
      <p:bldP spid="123" grpId="0" animBg="1"/>
      <p:bldP spid="124" grpId="0" animBg="1"/>
      <p:bldP spid="126" grpId="0" animBg="1"/>
      <p:bldP spid="127" grpId="0" animBg="1"/>
      <p:bldP spid="131" grpId="0" animBg="1"/>
      <p:bldP spid="133" grpId="0" animBg="1"/>
      <p:bldP spid="135" grpId="0" animBg="1"/>
      <p:bldP spid="100" grpId="0" animBg="1"/>
      <p:bldP spid="156" grpId="0" animBg="1"/>
      <p:bldP spid="157" grpId="0" animBg="1"/>
      <p:bldP spid="159" grpId="0" animBg="1"/>
      <p:bldP spid="162" grpId="0" animBg="1"/>
      <p:bldP spid="177" grpId="0" animBg="1"/>
      <p:bldP spid="180" grpId="0" animBg="1"/>
      <p:bldP spid="183" grpId="0" animBg="1"/>
      <p:bldP spid="184" grpId="0" animBg="1"/>
      <p:bldP spid="186" grpId="0" animBg="1"/>
      <p:bldP spid="188" grpId="0" animBg="1"/>
      <p:bldP spid="190" grpId="0" animBg="1"/>
      <p:bldP spid="191" grpId="0" animBg="1"/>
      <p:bldP spid="198" grpId="0" animBg="1"/>
      <p:bldP spid="176" grpId="0" animBg="1"/>
      <p:bldP spid="149" grpId="0" animBg="1"/>
      <p:bldP spid="245" grpId="0" animBg="1"/>
      <p:bldP spid="36" grpId="0" animBg="1"/>
      <p:bldP spid="44" grpId="0" animBg="1"/>
      <p:bldP spid="108" grpId="0" animBg="1"/>
      <p:bldP spid="6" grpId="0" animBg="1"/>
      <p:bldP spid="3" grpId="0" animBg="1"/>
      <p:bldP spid="142" grpId="0" animBg="1"/>
      <p:bldP spid="39" grpId="0" animBg="1"/>
      <p:bldP spid="40" grpId="0" animBg="1"/>
      <p:bldP spid="58" grpId="0" animBg="1"/>
      <p:bldP spid="72" grpId="0" animBg="1"/>
      <p:bldP spid="24" grpId="0" animBg="1"/>
      <p:bldP spid="24" grpId="1" animBg="1"/>
      <p:bldP spid="41" grpId="0" animBg="1"/>
      <p:bldP spid="85" grpId="0" animBg="1"/>
      <p:bldP spid="86" grpId="0" animBg="1"/>
      <p:bldP spid="87" grpId="0" animBg="1"/>
      <p:bldP spid="89" grpId="0" animBg="1"/>
      <p:bldP spid="90" grpId="0" animBg="1"/>
      <p:bldP spid="91" grpId="0" animBg="1"/>
      <p:bldP spid="138" grpId="0" animBg="1"/>
      <p:bldP spid="13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2043772" cy="2440796"/>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entry point of the logic seems to be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B6C44FAE-CC92-C9DD-8A35-C342036C7543}"/>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8641404" flipH="1">
            <a:off x="2663825" y="559289"/>
            <a:ext cx="310178" cy="182970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414569" y="498808"/>
            <a:ext cx="2043772" cy="1535100"/>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7246646" y="51326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246646" y="2322479"/>
            <a:ext cx="2563993" cy="2078518"/>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Key results made explicit</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M&amp;E tools are a simplification of the logic and expected results. However, rebuilding the results framework, some key results were implicit.</a:t>
            </a:r>
            <a:endParaRPr lang="en-GB" sz="1100" kern="100">
              <a:effectLs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included 4 key results that seem central to the logic and confluence of pillars </a:t>
            </a:r>
            <a:r>
              <a:rPr lang="en-GB" sz="1100" kern="100">
                <a:latin typeface="Helvetica" panose="020B0604020202020204" pitchFamily="34" charset="0"/>
                <a:ea typeface="Aptos" panose="020B0004020202020204" pitchFamily="34" charset="0"/>
                <a:cs typeface="Helvetica" panose="020B0604020202020204" pitchFamily="34" charset="0"/>
              </a:rPr>
              <a:t>(ex. FDP are protected, children and youth are included in the education system, better education outcomes, better employability).</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078724" y="2336936"/>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3281191">
            <a:off x="5956560" y="-17270"/>
            <a:ext cx="199185" cy="294140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91FA9B49-79C7-B869-1B61-4B67C87C6CC2}"/>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6778E5B-5347-E483-ED33-33AFD5AC30C8}"/>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687A5735-06F7-17B8-C0A4-7940F0EBA988}"/>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76B05C9-54A1-80AF-A162-5B2498067181}"/>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2DBE9A03-BAD1-3532-948A-6BF3F27625D2}"/>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D3A9DA87-BA02-29F5-9874-88FC4F6DA7EA}"/>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06201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247566" cy="1890582"/>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 overall picture on how PROSPECTS work at different levels </a:t>
            </a:r>
            <a:r>
              <a:rPr lang="en-GB" sz="1100" kern="100" dirty="0">
                <a:latin typeface="Helvetica" panose="020B0604020202020204" pitchFamily="34" charset="0"/>
                <a:ea typeface="Aptos" panose="020B0004020202020204" pitchFamily="34" charset="0"/>
                <a:cs typeface="Helvetica" panose="020B0604020202020204" pitchFamily="34" charset="0"/>
              </a:rPr>
              <a:t>will contribute to develop a clear and shared understanding of PROSPECTS within UNICEF and across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dirty="0">
                <a:solidFill>
                  <a:srgbClr val="15A6EA"/>
                </a:solidFill>
                <a:latin typeface="Helvetica" panose="020B0604020202020204" pitchFamily="34" charset="0"/>
                <a:cs typeface="Helvetica" panose="020B0604020202020204" pitchFamily="34" charset="0"/>
              </a:rPr>
              <a:t>PRACTICAL USES OF THE INTEGRATED FRAMEWORK</a:t>
            </a:r>
          </a:p>
        </p:txBody>
      </p:sp>
      <p:pic>
        <p:nvPicPr>
          <p:cNvPr id="20" name="Picture 19">
            <a:extLst>
              <a:ext uri="{FF2B5EF4-FFF2-40B4-BE49-F238E27FC236}">
                <a16:creationId xmlns:a16="http://schemas.microsoft.com/office/drawing/2014/main" id="{B6C44FAE-CC92-C9DD-8A35-C342036C7543}"/>
              </a:ext>
            </a:extLst>
          </p:cNvPr>
          <p:cNvPicPr>
            <a:picLocks noChangeAspect="1"/>
          </p:cNvPicPr>
          <p:nvPr/>
        </p:nvPicPr>
        <p:blipFill>
          <a:blip r:embed="rId3"/>
          <a:stretch>
            <a:fillRect/>
          </a:stretch>
        </p:blipFill>
        <p:spPr>
          <a:xfrm>
            <a:off x="2796604" y="1687283"/>
            <a:ext cx="4219124" cy="2915523"/>
          </a:xfrm>
          <a:prstGeom prst="rect">
            <a:avLst/>
          </a:prstGeom>
          <a:ln>
            <a:noFill/>
          </a:ln>
          <a:effectLst>
            <a:outerShdw blurRad="292100" dist="139700" dir="2700000" algn="tl" rotWithShape="0">
              <a:srgbClr val="333333">
                <a:alpha val="65000"/>
              </a:srgbClr>
            </a:outerShdw>
          </a:effectLst>
        </p:spPr>
      </p:pic>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dirty="0">
                <a:latin typeface="Helvetica" panose="020B0604020202020204" pitchFamily="34" charset="0"/>
                <a:cs typeface="Helvetica" panose="020B0604020202020204" pitchFamily="34" charset="0"/>
              </a:rPr>
              <a:t>The framework </a:t>
            </a:r>
            <a:r>
              <a:rPr lang="en-US" sz="1100" kern="100" dirty="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dirty="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dirty="0"/>
              <a:t>“The integrated framework is designed not only as a theoretical tool to improve the design of PROSPECTS but also as a practical framework that can be applied at various levels.”</a:t>
            </a:r>
            <a:endParaRPr lang="en-US" i="1" dirty="0">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dirty="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dirty="0">
              <a:latin typeface="Helvetica" panose="020B0604020202020204" pitchFamily="34" charset="0"/>
              <a:ea typeface="Aptos" panose="020B0004020202020204" pitchFamily="34" charset="0"/>
              <a:cs typeface="Helvetica" panose="020B0604020202020204" pitchFamily="34" charset="0"/>
              <a:hlinkClick r:id="rId4">
                <a:extLst>
                  <a:ext uri="{A12FA001-AC4F-418D-AE19-62706E023703}">
                    <ahyp:hlinkClr xmlns:ahyp="http://schemas.microsoft.com/office/drawing/2018/hyperlinkcolor" val="tx"/>
                  </a:ext>
                </a:extLst>
              </a:hlinkClick>
            </a:endParaRPr>
          </a:p>
          <a:p>
            <a:pPr lvl="0">
              <a:lnSpc>
                <a:spcPct val="107000"/>
              </a:lnSpc>
            </a:pP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dirty="0">
                <a:latin typeface="Helvetica" panose="020B0604020202020204" pitchFamily="34" charset="0"/>
                <a:cs typeface="Helvetica" panose="020B0604020202020204" pitchFamily="34" charset="0"/>
              </a:rPr>
              <a:t>The framework is a tool </a:t>
            </a:r>
            <a:r>
              <a:rPr lang="en-US" sz="1100" kern="100" dirty="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dirty="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709442"/>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dirty="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It can also support contribution analysis by illustrating how programme activities are expected to contribute to overarching goals.</a:t>
            </a:r>
            <a:endParaRPr lang="en-GB" sz="1100" kern="100" dirty="0">
              <a:effectLst/>
              <a:latin typeface="Helvetica" panose="020B0604020202020204" pitchFamily="34" charset="0"/>
              <a:ea typeface="Aptos" panose="020B0004020202020204" pitchFamily="34" charset="0"/>
              <a:cs typeface="Helvetica" panose="020B0604020202020204" pitchFamily="34" charset="0"/>
            </a:endParaRPr>
          </a:p>
        </p:txBody>
      </p:sp>
    </p:spTree>
    <p:extLst>
      <p:ext uri="{BB962C8B-B14F-4D97-AF65-F5344CB8AC3E}">
        <p14:creationId xmlns:p14="http://schemas.microsoft.com/office/powerpoint/2010/main" val="71944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5" grpId="0" animBg="1"/>
      <p:bldP spid="26" grpId="0"/>
      <p:bldP spid="27" grpId="0" animBg="1"/>
      <p:bldP spid="17" grpId="0" animBg="1"/>
      <p:bldP spid="30" grpId="0" animBg="1"/>
      <p:bldP spid="31" grpId="0"/>
      <p:bldP spid="32" grpId="0" animBg="1"/>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DA7B0-6297-45FE-4733-7D345C3F9245}"/>
            </a:ext>
          </a:extLst>
        </p:cNvPr>
        <p:cNvGrpSpPr/>
        <p:nvPr/>
      </p:nvGrpSpPr>
      <p:grpSpPr>
        <a:xfrm>
          <a:off x="0" y="0"/>
          <a:ext cx="0" cy="0"/>
          <a:chOff x="0" y="0"/>
          <a:chExt cx="0" cy="0"/>
        </a:xfrm>
      </p:grpSpPr>
      <p:sp>
        <p:nvSpPr>
          <p:cNvPr id="19" name="Rectángulo 18">
            <a:extLst>
              <a:ext uri="{FF2B5EF4-FFF2-40B4-BE49-F238E27FC236}">
                <a16:creationId xmlns:a16="http://schemas.microsoft.com/office/drawing/2014/main" id="{AD687B1F-A5C4-9E4C-F094-67F8C3BD295D}"/>
              </a:ext>
            </a:extLst>
          </p:cNvPr>
          <p:cNvSpPr/>
          <p:nvPr/>
        </p:nvSpPr>
        <p:spPr>
          <a:xfrm>
            <a:off x="3410643" y="4429383"/>
            <a:ext cx="5954783" cy="464684"/>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ángulo 15">
            <a:extLst>
              <a:ext uri="{FF2B5EF4-FFF2-40B4-BE49-F238E27FC236}">
                <a16:creationId xmlns:a16="http://schemas.microsoft.com/office/drawing/2014/main" id="{64E35B65-9AD4-9F22-0926-F50416E10441}"/>
              </a:ext>
            </a:extLst>
          </p:cNvPr>
          <p:cNvSpPr/>
          <p:nvPr/>
        </p:nvSpPr>
        <p:spPr>
          <a:xfrm>
            <a:off x="1905179" y="2938057"/>
            <a:ext cx="7403095" cy="464684"/>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ángulo 14">
            <a:extLst>
              <a:ext uri="{FF2B5EF4-FFF2-40B4-BE49-F238E27FC236}">
                <a16:creationId xmlns:a16="http://schemas.microsoft.com/office/drawing/2014/main" id="{F4FB309B-3EDF-077C-7D90-71305B4502D4}"/>
              </a:ext>
            </a:extLst>
          </p:cNvPr>
          <p:cNvSpPr/>
          <p:nvPr/>
        </p:nvSpPr>
        <p:spPr>
          <a:xfrm>
            <a:off x="1020596" y="1455556"/>
            <a:ext cx="8287678" cy="464684"/>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473DAB5-E439-D821-9AE7-690B613B9AEB}"/>
              </a:ext>
            </a:extLst>
          </p:cNvPr>
          <p:cNvSpPr txBox="1"/>
          <p:nvPr/>
        </p:nvSpPr>
        <p:spPr>
          <a:xfrm>
            <a:off x="1020596" y="1501276"/>
            <a:ext cx="7483105" cy="378373"/>
          </a:xfrm>
          <a:prstGeom prst="rect">
            <a:avLst/>
          </a:prstGeom>
          <a:noFill/>
        </p:spPr>
        <p:txBody>
          <a:bodyPr wrap="square">
            <a:spAutoFit/>
          </a:bodyPr>
          <a:lstStyle/>
          <a:p>
            <a:pPr lvl="0">
              <a:lnSpc>
                <a:spcPct val="107000"/>
              </a:lnSpc>
            </a:pPr>
            <a:r>
              <a:rPr lang="en-GB"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INTERNAL DISCUSSION AND VALIDATION OF THE FRAMEWORK</a:t>
            </a:r>
            <a:endParaRPr lang="en-GB"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0E245566-F18B-3CDA-9502-E96E627102FE}"/>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16F93229-B04F-4E4D-C549-E7719BA1E715}"/>
              </a:ext>
            </a:extLst>
          </p:cNvPr>
          <p:cNvSpPr txBox="1"/>
          <p:nvPr/>
        </p:nvSpPr>
        <p:spPr>
          <a:xfrm>
            <a:off x="483820" y="219479"/>
            <a:ext cx="5564659" cy="492443"/>
          </a:xfrm>
          <a:prstGeom prst="rect">
            <a:avLst/>
          </a:prstGeom>
          <a:noFill/>
        </p:spPr>
        <p:txBody>
          <a:bodyPr wrap="square" lIns="24860" tIns="0" rIns="24860" bIns="0" rtlCol="0">
            <a:spAutoFit/>
          </a:bodyPr>
          <a:lstStyle/>
          <a:p>
            <a:r>
              <a:rPr lang="en-GB" sz="3200" b="1" dirty="0">
                <a:solidFill>
                  <a:srgbClr val="15A6EA"/>
                </a:solidFill>
                <a:latin typeface="Helvetica" panose="020B0604020202020204" pitchFamily="34" charset="0"/>
                <a:cs typeface="Helvetica" panose="020B0604020202020204" pitchFamily="34" charset="0"/>
              </a:rPr>
              <a:t>SUGGESTED NEXT STEPS</a:t>
            </a:r>
          </a:p>
        </p:txBody>
      </p:sp>
      <p:sp>
        <p:nvSpPr>
          <p:cNvPr id="22" name="Oval 21">
            <a:extLst>
              <a:ext uri="{FF2B5EF4-FFF2-40B4-BE49-F238E27FC236}">
                <a16:creationId xmlns:a16="http://schemas.microsoft.com/office/drawing/2014/main" id="{395248C6-8142-3CA5-3166-C60489289E66}"/>
              </a:ext>
            </a:extLst>
          </p:cNvPr>
          <p:cNvSpPr/>
          <p:nvPr/>
        </p:nvSpPr>
        <p:spPr>
          <a:xfrm>
            <a:off x="483820" y="1481274"/>
            <a:ext cx="437666" cy="378373"/>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1</a:t>
            </a:r>
          </a:p>
        </p:txBody>
      </p:sp>
      <p:sp>
        <p:nvSpPr>
          <p:cNvPr id="4" name="TextBox 1">
            <a:extLst>
              <a:ext uri="{FF2B5EF4-FFF2-40B4-BE49-F238E27FC236}">
                <a16:creationId xmlns:a16="http://schemas.microsoft.com/office/drawing/2014/main" id="{20817FEA-4F18-0078-9888-A93D2D7A99DC}"/>
              </a:ext>
            </a:extLst>
          </p:cNvPr>
          <p:cNvSpPr txBox="1"/>
          <p:nvPr/>
        </p:nvSpPr>
        <p:spPr>
          <a:xfrm>
            <a:off x="1912925" y="2981214"/>
            <a:ext cx="7192519" cy="378373"/>
          </a:xfrm>
          <a:prstGeom prst="rect">
            <a:avLst/>
          </a:prstGeom>
          <a:noFill/>
        </p:spPr>
        <p:txBody>
          <a:bodyPr wrap="square">
            <a:spAutoFit/>
          </a:bodyPr>
          <a:lstStyle/>
          <a:p>
            <a:pPr lvl="0">
              <a:lnSpc>
                <a:spcPct val="107000"/>
              </a:lnSpc>
            </a:pPr>
            <a:r>
              <a:rPr lang="en-GB"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ORGANIZE PRESENTATION TO UGANDA</a:t>
            </a:r>
            <a:r>
              <a:rPr lang="en-GB"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PARTNERS AND MFA </a:t>
            </a:r>
            <a:endParaRPr lang="en-GB"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1">
            <a:extLst>
              <a:ext uri="{FF2B5EF4-FFF2-40B4-BE49-F238E27FC236}">
                <a16:creationId xmlns:a16="http://schemas.microsoft.com/office/drawing/2014/main" id="{1418E271-3E37-611E-3EDF-D84140F4DBE5}"/>
              </a:ext>
            </a:extLst>
          </p:cNvPr>
          <p:cNvSpPr txBox="1"/>
          <p:nvPr/>
        </p:nvSpPr>
        <p:spPr>
          <a:xfrm>
            <a:off x="3442353" y="4489391"/>
            <a:ext cx="5381607" cy="378373"/>
          </a:xfrm>
          <a:prstGeom prst="rect">
            <a:avLst/>
          </a:prstGeom>
          <a:noFill/>
        </p:spPr>
        <p:txBody>
          <a:bodyPr wrap="square">
            <a:spAutoFit/>
          </a:bodyPr>
          <a:lstStyle/>
          <a:p>
            <a:pPr lvl="0">
              <a:lnSpc>
                <a:spcPct val="107000"/>
              </a:lnSpc>
            </a:pPr>
            <a:r>
              <a:rPr lang="en-GB"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THINKING AND DOCUMENTING USES </a:t>
            </a:r>
          </a:p>
        </p:txBody>
      </p:sp>
      <p:sp>
        <p:nvSpPr>
          <p:cNvPr id="21" name="Oval 21">
            <a:extLst>
              <a:ext uri="{FF2B5EF4-FFF2-40B4-BE49-F238E27FC236}">
                <a16:creationId xmlns:a16="http://schemas.microsoft.com/office/drawing/2014/main" id="{1D1CF742-3589-77B1-448B-6470A026DC7C}"/>
              </a:ext>
            </a:extLst>
          </p:cNvPr>
          <p:cNvSpPr/>
          <p:nvPr/>
        </p:nvSpPr>
        <p:spPr>
          <a:xfrm>
            <a:off x="1371972" y="2968900"/>
            <a:ext cx="437666" cy="378373"/>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2</a:t>
            </a:r>
          </a:p>
        </p:txBody>
      </p:sp>
      <p:sp>
        <p:nvSpPr>
          <p:cNvPr id="23" name="Oval 21">
            <a:extLst>
              <a:ext uri="{FF2B5EF4-FFF2-40B4-BE49-F238E27FC236}">
                <a16:creationId xmlns:a16="http://schemas.microsoft.com/office/drawing/2014/main" id="{DF1379AF-53CD-0418-9AB0-E6A17526AE9E}"/>
              </a:ext>
            </a:extLst>
          </p:cNvPr>
          <p:cNvSpPr/>
          <p:nvPr/>
        </p:nvSpPr>
        <p:spPr>
          <a:xfrm>
            <a:off x="2870272" y="4486826"/>
            <a:ext cx="437666" cy="378373"/>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3</a:t>
            </a:r>
          </a:p>
        </p:txBody>
      </p:sp>
      <p:sp>
        <p:nvSpPr>
          <p:cNvPr id="6" name="TextBox 5">
            <a:extLst>
              <a:ext uri="{FF2B5EF4-FFF2-40B4-BE49-F238E27FC236}">
                <a16:creationId xmlns:a16="http://schemas.microsoft.com/office/drawing/2014/main" id="{AC33480C-5812-3036-5F57-BFDF54A0BF77}"/>
              </a:ext>
            </a:extLst>
          </p:cNvPr>
          <p:cNvSpPr txBox="1"/>
          <p:nvPr/>
        </p:nvSpPr>
        <p:spPr>
          <a:xfrm>
            <a:off x="2662128" y="5734233"/>
            <a:ext cx="676752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400"/>
              <a:t>Evaluation manager: Eduard Bonet </a:t>
            </a:r>
            <a:r>
              <a:rPr lang="en-GB" sz="1400" dirty="0">
                <a:hlinkClick r:id="rId3"/>
              </a:rPr>
              <a:t>ebonet@unicef.org</a:t>
            </a:r>
            <a:r>
              <a:rPr lang="en-GB" sz="1400" dirty="0"/>
              <a:t> </a:t>
            </a:r>
          </a:p>
          <a:p>
            <a:pPr algn="r"/>
            <a:r>
              <a:rPr lang="en-GB" sz="1400" dirty="0"/>
              <a:t>Evaluation team: Salvador Bustamante, Sara Vaca (</a:t>
            </a:r>
            <a:r>
              <a:rPr lang="en-GB" sz="1400" dirty="0" err="1"/>
              <a:t>Artival</a:t>
            </a:r>
            <a:r>
              <a:rPr lang="en-GB" sz="1400" dirty="0"/>
              <a:t>)</a:t>
            </a:r>
          </a:p>
          <a:p>
            <a:pPr algn="r"/>
            <a:r>
              <a:rPr lang="en-GB" sz="1400"/>
              <a:t>Evaluation UNICEF PROSPECTS focal point: Innocent Kaba </a:t>
            </a:r>
            <a:r>
              <a:rPr lang="en-GB" sz="1400" dirty="0">
                <a:hlinkClick r:id="rId4"/>
              </a:rPr>
              <a:t>inkaba@unicef.org</a:t>
            </a:r>
            <a:r>
              <a:rPr lang="en-GB" sz="1400" dirty="0"/>
              <a:t> </a:t>
            </a:r>
          </a:p>
        </p:txBody>
      </p:sp>
    </p:spTree>
    <p:extLst>
      <p:ext uri="{BB962C8B-B14F-4D97-AF65-F5344CB8AC3E}">
        <p14:creationId xmlns:p14="http://schemas.microsoft.com/office/powerpoint/2010/main" val="1407414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0FA3E-4CC9-AD91-F001-F5D5937C9E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F9CA58B-CB59-E8AA-3ACB-E752C2DCB358}"/>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89E97002-E2F4-B770-1366-2385CBF5CCB9}"/>
              </a:ext>
            </a:extLst>
          </p:cNvPr>
          <p:cNvSpPr txBox="1"/>
          <p:nvPr/>
        </p:nvSpPr>
        <p:spPr>
          <a:xfrm>
            <a:off x="143500" y="1996911"/>
            <a:ext cx="9764088" cy="2092881"/>
          </a:xfrm>
          <a:prstGeom prst="rect">
            <a:avLst/>
          </a:prstGeom>
          <a:solidFill>
            <a:srgbClr val="15A6EA"/>
          </a:solidFill>
        </p:spPr>
        <p:txBody>
          <a:bodyPr wrap="square" lIns="24860" tIns="0" rIns="24860" bIns="0" rtlCol="0">
            <a:spAutoFit/>
          </a:bodyPr>
          <a:lstStyle/>
          <a:p>
            <a:pPr algn="ctr"/>
            <a:endParaRPr lang="en-GB" sz="2000">
              <a:solidFill>
                <a:schemeClr val="bg1"/>
              </a:solidFill>
              <a:highlight>
                <a:srgbClr val="942093"/>
              </a:highlight>
            </a:endParaRPr>
          </a:p>
          <a:p>
            <a:pPr algn="ctr"/>
            <a:r>
              <a:rPr lang="en-GB" sz="9600">
                <a:solidFill>
                  <a:schemeClr val="bg1"/>
                </a:solidFill>
                <a:highlight>
                  <a:srgbClr val="942093"/>
                </a:highlight>
              </a:rPr>
              <a:t>ANNEXES</a:t>
            </a:r>
          </a:p>
          <a:p>
            <a:pPr algn="ctr"/>
            <a:endParaRPr lang="en-GB" sz="2000">
              <a:solidFill>
                <a:schemeClr val="bg1"/>
              </a:solidFill>
              <a:highlight>
                <a:srgbClr val="942093"/>
              </a:highlight>
            </a:endParaRPr>
          </a:p>
        </p:txBody>
      </p:sp>
      <p:sp>
        <p:nvSpPr>
          <p:cNvPr id="3" name="TextBox 2">
            <a:extLst>
              <a:ext uri="{FF2B5EF4-FFF2-40B4-BE49-F238E27FC236}">
                <a16:creationId xmlns:a16="http://schemas.microsoft.com/office/drawing/2014/main" id="{7AA3E475-69F4-77C3-4711-56D4EA8F64E5}"/>
              </a:ext>
            </a:extLst>
          </p:cNvPr>
          <p:cNvSpPr txBox="1"/>
          <p:nvPr/>
        </p:nvSpPr>
        <p:spPr>
          <a:xfrm>
            <a:off x="2291457" y="4186334"/>
            <a:ext cx="5471696" cy="584775"/>
          </a:xfrm>
          <a:prstGeom prst="rect">
            <a:avLst/>
          </a:prstGeom>
          <a:noFill/>
        </p:spPr>
        <p:txBody>
          <a:bodyPr wrap="square">
            <a:spAutoFit/>
          </a:bodyPr>
          <a:lstStyle/>
          <a:p>
            <a:pPr algn="ctr"/>
            <a:r>
              <a:rPr lang="en-GB" sz="1600" kern="100">
                <a:effectLst/>
                <a:latin typeface="Helvetica" panose="020B0604020202020204" pitchFamily="34" charset="0"/>
                <a:ea typeface="Aptos" panose="020B0004020202020204" pitchFamily="34" charset="0"/>
                <a:cs typeface="Helvetica" panose="020B0604020202020204" pitchFamily="34" charset="0"/>
              </a:rPr>
              <a:t>The following are the main tools/data sets used to develop the integrated framework</a:t>
            </a:r>
            <a:endParaRPr lang="en-US" sz="160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727614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89B4A-C3A0-14E7-76DC-4A5020E2FA1D}"/>
            </a:ext>
          </a:extLst>
        </p:cNvPr>
        <p:cNvGrpSpPr/>
        <p:nvPr/>
      </p:nvGrpSpPr>
      <p:grpSpPr>
        <a:xfrm>
          <a:off x="0" y="0"/>
          <a:ext cx="0" cy="0"/>
          <a:chOff x="0" y="0"/>
          <a:chExt cx="0" cy="0"/>
        </a:xfrm>
      </p:grpSpPr>
      <p:pic>
        <p:nvPicPr>
          <p:cNvPr id="62" name="Picture 61" descr="A screenshot of a computer&#10;&#10;Description automatically generated">
            <a:extLst>
              <a:ext uri="{FF2B5EF4-FFF2-40B4-BE49-F238E27FC236}">
                <a16:creationId xmlns:a16="http://schemas.microsoft.com/office/drawing/2014/main" id="{03AB312C-5209-C5AE-A6E2-7E69AB23D48F}"/>
              </a:ext>
            </a:extLst>
          </p:cNvPr>
          <p:cNvPicPr>
            <a:picLocks noChangeAspect="1"/>
          </p:cNvPicPr>
          <p:nvPr/>
        </p:nvPicPr>
        <p:blipFill>
          <a:blip r:embed="rId3"/>
          <a:stretch>
            <a:fillRect/>
          </a:stretch>
        </p:blipFill>
        <p:spPr>
          <a:xfrm>
            <a:off x="748153" y="612862"/>
            <a:ext cx="8326736" cy="6227676"/>
          </a:xfrm>
          <a:prstGeom prst="rect">
            <a:avLst/>
          </a:prstGeom>
        </p:spPr>
      </p:pic>
      <p:sp>
        <p:nvSpPr>
          <p:cNvPr id="2" name="TextBox 1">
            <a:extLst>
              <a:ext uri="{FF2B5EF4-FFF2-40B4-BE49-F238E27FC236}">
                <a16:creationId xmlns:a16="http://schemas.microsoft.com/office/drawing/2014/main" id="{A2C875A8-34EC-D870-84CE-A8EDCA7BD599}"/>
              </a:ext>
            </a:extLst>
          </p:cNvPr>
          <p:cNvSpPr txBox="1"/>
          <p:nvPr/>
        </p:nvSpPr>
        <p:spPr>
          <a:xfrm>
            <a:off x="1825657" y="-42530"/>
            <a:ext cx="6343981" cy="769313"/>
          </a:xfrm>
          <a:prstGeom prst="rect">
            <a:avLst/>
          </a:prstGeom>
          <a:noFill/>
        </p:spPr>
        <p:txBody>
          <a:bodyPr wrap="none" rtlCol="0">
            <a:spAutoFit/>
          </a:bodyPr>
          <a:lstStyle/>
          <a:p>
            <a:r>
              <a:rPr lang="fr-FR" sz="4000"/>
              <a:t>PROSPECT</a:t>
            </a:r>
            <a:r>
              <a:rPr lang="fr-FR" sz="4399"/>
              <a:t> </a:t>
            </a:r>
            <a:r>
              <a:rPr lang="fr-FR" sz="2400"/>
              <a:t>General Theory of change</a:t>
            </a:r>
          </a:p>
        </p:txBody>
      </p:sp>
      <p:sp>
        <p:nvSpPr>
          <p:cNvPr id="3" name="Rectangle 2">
            <a:extLst>
              <a:ext uri="{FF2B5EF4-FFF2-40B4-BE49-F238E27FC236}">
                <a16:creationId xmlns:a16="http://schemas.microsoft.com/office/drawing/2014/main" id="{A0793484-0427-846B-EBC2-B94AF9ACEA1B}"/>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4" name="TextBox 20">
            <a:extLst>
              <a:ext uri="{FF2B5EF4-FFF2-40B4-BE49-F238E27FC236}">
                <a16:creationId xmlns:a16="http://schemas.microsoft.com/office/drawing/2014/main" id="{451337D2-5523-AA99-3982-F6EB29343BCB}"/>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845069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89B4A-C3A0-14E7-76DC-4A5020E2FA1D}"/>
            </a:ext>
          </a:extLst>
        </p:cNvPr>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D1877B50-2161-9BE3-4B20-3069266605B1}"/>
              </a:ext>
            </a:extLst>
          </p:cNvPr>
          <p:cNvGraphicFramePr>
            <a:graphicFrameLocks noChangeAspect="1"/>
          </p:cNvGraphicFramePr>
          <p:nvPr>
            <p:extLst>
              <p:ext uri="{D42A27DB-BD31-4B8C-83A1-F6EECF244321}">
                <p14:modId xmlns:p14="http://schemas.microsoft.com/office/powerpoint/2010/main" val="3917235629"/>
              </p:ext>
            </p:extLst>
          </p:nvPr>
        </p:nvGraphicFramePr>
        <p:xfrm>
          <a:off x="1078342" y="978196"/>
          <a:ext cx="7633838" cy="4294034"/>
        </p:xfrm>
        <a:graphic>
          <a:graphicData uri="http://schemas.openxmlformats.org/presentationml/2006/ole">
            <mc:AlternateContent xmlns:mc="http://schemas.openxmlformats.org/markup-compatibility/2006">
              <mc:Choice xmlns:v="urn:schemas-microsoft-com:vml" Requires="v">
                <p:oleObj name="Acrobat Document" r:id="rId3" imgW="9143394" imgH="5143500" progId="Acrobat.Document.11">
                  <p:embed/>
                </p:oleObj>
              </mc:Choice>
              <mc:Fallback>
                <p:oleObj name="Acrobat Document" r:id="rId3" imgW="9143394" imgH="5143500" progId="Acrobat.Document.11">
                  <p:embed/>
                  <p:pic>
                    <p:nvPicPr>
                      <p:cNvPr id="2" name="Object 1">
                        <a:extLst>
                          <a:ext uri="{FF2B5EF4-FFF2-40B4-BE49-F238E27FC236}">
                            <a16:creationId xmlns:a16="http://schemas.microsoft.com/office/drawing/2014/main" id="{D1877B50-2161-9BE3-4B20-3069266605B1}"/>
                          </a:ext>
                        </a:extLst>
                      </p:cNvPr>
                      <p:cNvPicPr/>
                      <p:nvPr/>
                    </p:nvPicPr>
                    <p:blipFill>
                      <a:blip r:embed="rId4"/>
                      <a:stretch>
                        <a:fillRect/>
                      </a:stretch>
                    </p:blipFill>
                    <p:spPr>
                      <a:xfrm>
                        <a:off x="1078342" y="978196"/>
                        <a:ext cx="7633838" cy="4294034"/>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B8EC2205-D51B-B124-FA8E-2B849984C9E7}"/>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4" name="TextBox 20">
            <a:extLst>
              <a:ext uri="{FF2B5EF4-FFF2-40B4-BE49-F238E27FC236}">
                <a16:creationId xmlns:a16="http://schemas.microsoft.com/office/drawing/2014/main" id="{D5CA21E4-EDED-A026-2DC8-68C07DB46DA3}"/>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3193524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D2FA7DB-0BFB-02D5-8358-734F8611607D}"/>
              </a:ext>
            </a:extLst>
          </p:cNvPr>
          <p:cNvGraphicFramePr>
            <a:graphicFrameLocks noGrp="1"/>
          </p:cNvGraphicFramePr>
          <p:nvPr>
            <p:extLst>
              <p:ext uri="{D42A27DB-BD31-4B8C-83A1-F6EECF244321}">
                <p14:modId xmlns:p14="http://schemas.microsoft.com/office/powerpoint/2010/main" val="422722294"/>
              </p:ext>
            </p:extLst>
          </p:nvPr>
        </p:nvGraphicFramePr>
        <p:xfrm>
          <a:off x="204985" y="633760"/>
          <a:ext cx="9702603" cy="6260361"/>
        </p:xfrm>
        <a:graphic>
          <a:graphicData uri="http://schemas.openxmlformats.org/drawingml/2006/table">
            <a:tbl>
              <a:tblPr>
                <a:tableStyleId>{5C22544A-7EE6-4342-B048-85BDC9FD1C3A}</a:tableStyleId>
              </a:tblPr>
              <a:tblGrid>
                <a:gridCol w="475294">
                  <a:extLst>
                    <a:ext uri="{9D8B030D-6E8A-4147-A177-3AD203B41FA5}">
                      <a16:colId xmlns:a16="http://schemas.microsoft.com/office/drawing/2014/main" val="603614345"/>
                    </a:ext>
                  </a:extLst>
                </a:gridCol>
                <a:gridCol w="971254">
                  <a:extLst>
                    <a:ext uri="{9D8B030D-6E8A-4147-A177-3AD203B41FA5}">
                      <a16:colId xmlns:a16="http://schemas.microsoft.com/office/drawing/2014/main" val="1190288318"/>
                    </a:ext>
                  </a:extLst>
                </a:gridCol>
                <a:gridCol w="2590007">
                  <a:extLst>
                    <a:ext uri="{9D8B030D-6E8A-4147-A177-3AD203B41FA5}">
                      <a16:colId xmlns:a16="http://schemas.microsoft.com/office/drawing/2014/main" val="2074970037"/>
                    </a:ext>
                  </a:extLst>
                </a:gridCol>
                <a:gridCol w="2431576">
                  <a:extLst>
                    <a:ext uri="{9D8B030D-6E8A-4147-A177-3AD203B41FA5}">
                      <a16:colId xmlns:a16="http://schemas.microsoft.com/office/drawing/2014/main" val="921865357"/>
                    </a:ext>
                  </a:extLst>
                </a:gridCol>
                <a:gridCol w="1418994">
                  <a:extLst>
                    <a:ext uri="{9D8B030D-6E8A-4147-A177-3AD203B41FA5}">
                      <a16:colId xmlns:a16="http://schemas.microsoft.com/office/drawing/2014/main" val="2985789762"/>
                    </a:ext>
                  </a:extLst>
                </a:gridCol>
                <a:gridCol w="1815478">
                  <a:extLst>
                    <a:ext uri="{9D8B030D-6E8A-4147-A177-3AD203B41FA5}">
                      <a16:colId xmlns:a16="http://schemas.microsoft.com/office/drawing/2014/main" val="2028827749"/>
                    </a:ext>
                  </a:extLst>
                </a:gridCol>
              </a:tblGrid>
              <a:tr h="224717">
                <a:tc>
                  <a:txBody>
                    <a:bodyPr/>
                    <a:lstStyle/>
                    <a:p>
                      <a:pPr algn="l" fontAlgn="ctr"/>
                      <a:r>
                        <a:rPr lang="en-GB" sz="500" u="none" strike="noStrike">
                          <a:effectLst/>
                        </a:rPr>
                        <a:t>Pillar/Theme</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Policy Priorities (only areas that relate to the work of more than one PROSPECTS agency) </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challenges and barriers to implementation corresponding policy priorities</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milestones </a:t>
                      </a:r>
                      <a:br>
                        <a:rPr lang="en-GB" sz="500" u="none" strike="noStrike">
                          <a:effectLst/>
                        </a:rPr>
                      </a:br>
                      <a:r>
                        <a:rPr lang="en-GB" sz="500" u="none" strike="noStrike">
                          <a:effectLst/>
                        </a:rPr>
                        <a:t>(By 2027, PROSPECTS programme will contribute to achieving the below milestones) </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stakeholders</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Support through programming</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extLst>
                  <a:ext uri="{0D108BD9-81ED-4DB2-BD59-A6C34878D82A}">
                    <a16:rowId xmlns:a16="http://schemas.microsoft.com/office/drawing/2014/main" val="3774082376"/>
                  </a:ext>
                </a:extLst>
              </a:tr>
              <a:tr h="1534733">
                <a:tc>
                  <a:txBody>
                    <a:bodyPr/>
                    <a:lstStyle/>
                    <a:p>
                      <a:pPr algn="l" fontAlgn="ctr"/>
                      <a:r>
                        <a:rPr lang="en-GB" sz="500" u="none" strike="noStrike">
                          <a:solidFill>
                            <a:schemeClr val="bg1"/>
                          </a:solidFill>
                          <a:effectLst/>
                        </a:rPr>
                        <a:t>Overall Refugee Policy/CRRF</a:t>
                      </a:r>
                      <a:endParaRPr lang="en-GB" sz="500" b="0" i="0" u="none" strike="noStrike">
                        <a:solidFill>
                          <a:schemeClr val="bg1"/>
                        </a:solidFill>
                        <a:effectLst/>
                        <a:latin typeface="Calibri" panose="020F0502020204030204" pitchFamily="34" charset="0"/>
                      </a:endParaRPr>
                    </a:p>
                  </a:txBody>
                  <a:tcPr marL="1228" marR="1228" marT="1228" marB="0" anchor="ctr">
                    <a:solidFill>
                      <a:schemeClr val="accent4">
                        <a:lumMod val="50000"/>
                      </a:schemeClr>
                    </a:solidFill>
                  </a:tcPr>
                </a:tc>
                <a:tc>
                  <a:txBody>
                    <a:bodyPr/>
                    <a:lstStyle/>
                    <a:p>
                      <a:pPr algn="l" fontAlgn="t">
                        <a:buNone/>
                      </a:pPr>
                      <a:r>
                        <a:rPr lang="en-US" sz="500" b="1" i="0" u="none" strike="noStrike" dirty="0">
                          <a:solidFill>
                            <a:srgbClr val="000000"/>
                          </a:solidFill>
                          <a:effectLst/>
                          <a:latin typeface="Calibri" panose="020F0502020204030204" pitchFamily="34" charset="0"/>
                        </a:rPr>
                        <a:t>Policy priority 1. The proposed National  Refugee Policy (NRP) addresses key issues of  service integration, self reliance and  livelihoods, among others, and maintains a progressive  open-door policy to refugees. </a:t>
                      </a:r>
                      <a:br>
                        <a:rPr lang="en-US" sz="500" b="1" i="0" u="none" strike="noStrike" dirty="0">
                          <a:solidFill>
                            <a:srgbClr val="000000"/>
                          </a:solidFill>
                          <a:effectLst/>
                          <a:latin typeface="Calibri" panose="020F0502020204030204" pitchFamily="34" charset="0"/>
                        </a:rPr>
                      </a:br>
                      <a:br>
                        <a:rPr lang="en-US" sz="500" b="1" i="0" u="none" strike="noStrike" dirty="0">
                          <a:solidFill>
                            <a:srgbClr val="000000"/>
                          </a:solidFill>
                          <a:effectLst/>
                          <a:latin typeface="Calibri" panose="020F0502020204030204" pitchFamily="34" charset="0"/>
                        </a:rPr>
                      </a:br>
                      <a:endParaRPr lang="en-US" sz="500" b="1"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*Uganda does not have a unified policy on refugee administration despite having one of the most liberal legal regimes for the international protection of refugees under the Refugees Act (2006) and the Refugees Regulations (2010) implemented through various approaches and initiatives,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*The Country is formulating a national refugee policy (NRP) against a backdrop of unprecedented increases in the number of refugees,  challenges of   “stretched country refugee-accommodating capacity,” and government questioning the “sustainability of the refugee self-reliance model,” posing a potential threat of the NRP shrinking the progressive refugee regime in the country.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*The  draft NRP offers limited  forward-looking responses to   the emerging complex problems of self reliance, urban refugees, service integration,  local integration and complementary pathways. For complementyary pathways and through a strengthening linkages betwen education, livelihood and </a:t>
                      </a:r>
                      <a:r>
                        <a:rPr lang="en-US" sz="500" b="1" i="0" u="none" strike="noStrike">
                          <a:solidFill>
                            <a:srgbClr val="000000"/>
                          </a:solidFill>
                          <a:effectLst/>
                          <a:latin typeface="Calibri" panose="020F0502020204030204" pitchFamily="34" charset="0"/>
                        </a:rPr>
                        <a:t>self-reliance,  complementary pathways will foster further resilience, human capital development, and further Uganda as a leader in refugee-inclusive development at the  global level.</a:t>
                      </a:r>
                      <a:endParaRPr lang="en-U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*2024: Partners review and share  technical analysis and proposals for draft policy improvement in respective areas (ILO, UNHCR, IFC, WB, UNICEF)</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*2024: Partners review briefs and provide  joint commentary to GoU on the issues of self-reliance,  service integration, livelihoods and durable solutions to GoU (UNHCR,UNICEF, WB, IFC, ILO)</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*2025: Partners utilize commentary for sustained dialogue with GoU individually and/or  jointly)  (UNHCR,UNICEF, WB, IFC, ILO)</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*2027: Partners document progress and revise commentary script</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*2027: Partners use revised  commentary for sustained dialogue with GoU individually and/or  jointly)  (UNHCR,UNICEF, WB, IFC, ILO)</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*2027:  Policy enacted, printed and  disseminated (UNHCR, WB, IFC, ILO, NL MFA – in cooperation with other donors etc.)</a:t>
                      </a:r>
                      <a:br>
                        <a:rPr lang="en-US" sz="500" b="0" i="0" u="none" strike="noStrike">
                          <a:solidFill>
                            <a:srgbClr val="000000"/>
                          </a:solidFill>
                          <a:effectLst/>
                          <a:latin typeface="Calibri" panose="020F0502020204030204" pitchFamily="34" charset="0"/>
                        </a:rPr>
                      </a:br>
                      <a:endParaRPr lang="en-U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s-ES" sz="500" b="0" i="0" u="none" strike="noStrike">
                          <a:solidFill>
                            <a:srgbClr val="000000"/>
                          </a:solidFill>
                          <a:effectLst/>
                          <a:latin typeface="Calibri" panose="020F0502020204030204" pitchFamily="34" charset="0"/>
                        </a:rPr>
                        <a:t>Government: </a:t>
                      </a: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OPM, MoLG, MinFin, OP, Cabinet, Parliament</a:t>
                      </a:r>
                      <a:br>
                        <a:rPr lang="es-ES" sz="500" b="0" i="0" u="none" strike="noStrike">
                          <a:solidFill>
                            <a:srgbClr val="000000"/>
                          </a:solidFill>
                          <a:effectLst/>
                          <a:latin typeface="Calibri" panose="020F0502020204030204" pitchFamily="34" charset="0"/>
                        </a:rPr>
                      </a:b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UN &amp; IFIs: </a:t>
                      </a: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UNHCR, WB, IFC, ILO,UNICEF  WHO, UNFPA, UNDP and other DPs</a:t>
                      </a:r>
                      <a:br>
                        <a:rPr lang="es-ES" sz="500" b="0" i="0" u="none" strike="noStrike">
                          <a:solidFill>
                            <a:srgbClr val="000000"/>
                          </a:solidFill>
                          <a:effectLst/>
                          <a:latin typeface="Calibri" panose="020F0502020204030204" pitchFamily="34" charset="0"/>
                        </a:rPr>
                      </a:b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Coordination Fora- National Partnership Forum , LGDPF</a:t>
                      </a:r>
                      <a:br>
                        <a:rPr lang="es-ES" sz="500" b="0" i="0" u="none" strike="noStrike">
                          <a:solidFill>
                            <a:srgbClr val="000000"/>
                          </a:solidFill>
                          <a:effectLst/>
                          <a:latin typeface="Calibri" panose="020F0502020204030204" pitchFamily="34" charset="0"/>
                        </a:rPr>
                      </a:br>
                      <a:endParaRPr lang="es-E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s-ES" sz="500" b="0" i="0" u="none" strike="noStrike" dirty="0" err="1">
                          <a:solidFill>
                            <a:srgbClr val="000000"/>
                          </a:solidFill>
                          <a:effectLst/>
                          <a:latin typeface="Calibri" panose="020F0502020204030204" pitchFamily="34" charset="0"/>
                        </a:rPr>
                        <a:t>Policy</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analysis</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technical</a:t>
                      </a:r>
                      <a:r>
                        <a:rPr lang="es-ES" sz="500" b="0" i="0" u="none" strike="noStrike" dirty="0">
                          <a:solidFill>
                            <a:srgbClr val="000000"/>
                          </a:solidFill>
                          <a:effectLst/>
                          <a:latin typeface="Calibri" panose="020F0502020204030204" pitchFamily="34" charset="0"/>
                        </a:rPr>
                        <a:t> and </a:t>
                      </a:r>
                      <a:r>
                        <a:rPr lang="es-ES" sz="500" b="0" i="0" u="none" strike="noStrike" dirty="0" err="1">
                          <a:solidFill>
                            <a:srgbClr val="000000"/>
                          </a:solidFill>
                          <a:effectLst/>
                          <a:latin typeface="Calibri" panose="020F0502020204030204" pitchFamily="34" charset="0"/>
                        </a:rPr>
                        <a:t>political</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to</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inform</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joint</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advocacy</a:t>
                      </a:r>
                      <a:r>
                        <a:rPr lang="es-ES" sz="500" b="0" i="0" u="none" strike="noStrike" dirty="0">
                          <a:solidFill>
                            <a:srgbClr val="000000"/>
                          </a:solidFill>
                          <a:effectLst/>
                          <a:latin typeface="Calibri" panose="020F0502020204030204" pitchFamily="34" charset="0"/>
                        </a:rPr>
                        <a:t>; (UNHCR, ILO, UNICEF, </a:t>
                      </a:r>
                      <a:r>
                        <a:rPr lang="es-ES" sz="500" b="0" i="0" u="none" strike="noStrike" dirty="0" err="1">
                          <a:solidFill>
                            <a:srgbClr val="000000"/>
                          </a:solidFill>
                          <a:effectLst/>
                          <a:latin typeface="Calibri" panose="020F0502020204030204" pitchFamily="34" charset="0"/>
                        </a:rPr>
                        <a:t>World</a:t>
                      </a:r>
                      <a:r>
                        <a:rPr lang="es-ES" sz="500" b="0" i="0" u="none" strike="noStrike" dirty="0">
                          <a:solidFill>
                            <a:srgbClr val="000000"/>
                          </a:solidFill>
                          <a:effectLst/>
                          <a:latin typeface="Calibri" panose="020F0502020204030204" pitchFamily="34" charset="0"/>
                        </a:rPr>
                        <a:t> Bank &amp; IFC)</a:t>
                      </a:r>
                      <a:br>
                        <a:rPr lang="es-ES" sz="500" b="0" i="0" u="none" strike="noStrike" dirty="0">
                          <a:solidFill>
                            <a:srgbClr val="000000"/>
                          </a:solidFill>
                          <a:effectLst/>
                          <a:latin typeface="Calibri" panose="020F0502020204030204" pitchFamily="34" charset="0"/>
                        </a:rPr>
                      </a:br>
                      <a:br>
                        <a:rPr lang="es-ES" sz="500" b="0" i="0" u="none" strike="noStrike" dirty="0">
                          <a:solidFill>
                            <a:srgbClr val="000000"/>
                          </a:solidFill>
                          <a:effectLst/>
                          <a:latin typeface="Calibri" panose="020F0502020204030204" pitchFamily="34" charset="0"/>
                        </a:rPr>
                      </a:br>
                      <a:r>
                        <a:rPr lang="es-ES" sz="500" b="0" i="0" u="none" strike="noStrike" dirty="0" err="1">
                          <a:solidFill>
                            <a:srgbClr val="000000"/>
                          </a:solidFill>
                          <a:effectLst/>
                          <a:latin typeface="Calibri" panose="020F0502020204030204" pitchFamily="34" charset="0"/>
                        </a:rPr>
                        <a:t>Policy</a:t>
                      </a:r>
                      <a:r>
                        <a:rPr lang="es-ES" sz="500" b="0" i="0" u="none" strike="noStrike" dirty="0">
                          <a:solidFill>
                            <a:srgbClr val="000000"/>
                          </a:solidFill>
                          <a:effectLst/>
                          <a:latin typeface="Calibri" panose="020F0502020204030204" pitchFamily="34" charset="0"/>
                        </a:rPr>
                        <a:t> dialogue </a:t>
                      </a:r>
                      <a:r>
                        <a:rPr lang="es-ES" sz="500" b="0" i="0" u="none" strike="noStrike" dirty="0" err="1">
                          <a:solidFill>
                            <a:srgbClr val="000000"/>
                          </a:solidFill>
                          <a:effectLst/>
                          <a:latin typeface="Calibri" panose="020F0502020204030204" pitchFamily="34" charset="0"/>
                        </a:rPr>
                        <a:t>regarding</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issues</a:t>
                      </a:r>
                      <a:r>
                        <a:rPr lang="es-ES" sz="500" b="0" i="0" u="none" strike="noStrike" dirty="0">
                          <a:solidFill>
                            <a:srgbClr val="000000"/>
                          </a:solidFill>
                          <a:effectLst/>
                          <a:latin typeface="Calibri" panose="020F0502020204030204" pitchFamily="34" charset="0"/>
                        </a:rPr>
                        <a:t> of </a:t>
                      </a:r>
                      <a:r>
                        <a:rPr lang="es-ES" sz="500" b="0" i="0" u="none" strike="noStrike" dirty="0" err="1">
                          <a:solidFill>
                            <a:srgbClr val="000000"/>
                          </a:solidFill>
                          <a:effectLst/>
                          <a:latin typeface="Calibri" panose="020F0502020204030204" pitchFamily="34" charset="0"/>
                        </a:rPr>
                        <a:t>self</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reliance</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urban</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refugees</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service</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integration</a:t>
                      </a:r>
                      <a:r>
                        <a:rPr lang="es-ES" sz="500" b="0" i="0" u="none" strike="noStrike" dirty="0">
                          <a:solidFill>
                            <a:srgbClr val="000000"/>
                          </a:solidFill>
                          <a:effectLst/>
                          <a:latin typeface="Calibri" panose="020F0502020204030204" pitchFamily="34" charset="0"/>
                        </a:rPr>
                        <a:t>,  local </a:t>
                      </a:r>
                      <a:r>
                        <a:rPr lang="es-ES" sz="500" b="0" i="0" u="none" strike="noStrike" dirty="0" err="1">
                          <a:solidFill>
                            <a:srgbClr val="000000"/>
                          </a:solidFill>
                          <a:effectLst/>
                          <a:latin typeface="Calibri" panose="020F0502020204030204" pitchFamily="34" charset="0"/>
                        </a:rPr>
                        <a:t>integration</a:t>
                      </a:r>
                      <a:r>
                        <a:rPr lang="es-ES" sz="500" b="0" i="0" u="none" strike="noStrike" dirty="0">
                          <a:solidFill>
                            <a:srgbClr val="000000"/>
                          </a:solidFill>
                          <a:effectLst/>
                          <a:latin typeface="Calibri" panose="020F0502020204030204" pitchFamily="34" charset="0"/>
                        </a:rPr>
                        <a:t> and </a:t>
                      </a:r>
                      <a:r>
                        <a:rPr lang="es-ES" sz="500" b="0" i="0" u="none" strike="noStrike" dirty="0" err="1">
                          <a:solidFill>
                            <a:srgbClr val="000000"/>
                          </a:solidFill>
                          <a:effectLst/>
                          <a:latin typeface="Calibri" panose="020F0502020204030204" pitchFamily="34" charset="0"/>
                        </a:rPr>
                        <a:t>complementary</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pathways</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among</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others</a:t>
                      </a:r>
                      <a:r>
                        <a:rPr lang="es-ES" sz="500" b="0" i="0" u="none" strike="noStrike" dirty="0">
                          <a:solidFill>
                            <a:srgbClr val="000000"/>
                          </a:solidFill>
                          <a:effectLst/>
                          <a:latin typeface="Calibri" panose="020F0502020204030204" pitchFamily="34" charset="0"/>
                        </a:rPr>
                        <a:t> (UNHCR, WB, IFC, ILO)</a:t>
                      </a:r>
                      <a:br>
                        <a:rPr lang="es-ES" sz="500" b="0" i="0" u="none" strike="noStrike" dirty="0">
                          <a:solidFill>
                            <a:srgbClr val="000000"/>
                          </a:solidFill>
                          <a:effectLst/>
                          <a:latin typeface="Calibri" panose="020F0502020204030204" pitchFamily="34" charset="0"/>
                        </a:rPr>
                      </a:br>
                      <a:br>
                        <a:rPr lang="es-ES" sz="500" b="0" i="0" u="none" strike="noStrike" dirty="0">
                          <a:solidFill>
                            <a:srgbClr val="000000"/>
                          </a:solidFill>
                          <a:effectLst/>
                          <a:latin typeface="Calibri" panose="020F0502020204030204" pitchFamily="34" charset="0"/>
                        </a:rPr>
                      </a:br>
                      <a:r>
                        <a:rPr lang="es-ES" sz="500" b="0" i="0" u="none" strike="noStrike" dirty="0" err="1">
                          <a:solidFill>
                            <a:srgbClr val="000000"/>
                          </a:solidFill>
                          <a:effectLst/>
                          <a:latin typeface="Calibri" panose="020F0502020204030204" pitchFamily="34" charset="0"/>
                        </a:rPr>
                        <a:t>Technical</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policy</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formulation</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support</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to</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GoU</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to</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strengthen</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areas</a:t>
                      </a:r>
                      <a:r>
                        <a:rPr lang="es-ES" sz="500" b="0" i="0" u="none" strike="noStrike" dirty="0">
                          <a:solidFill>
                            <a:srgbClr val="000000"/>
                          </a:solidFill>
                          <a:effectLst/>
                          <a:latin typeface="Calibri" panose="020F0502020204030204" pitchFamily="34" charset="0"/>
                        </a:rPr>
                        <a:t>  of </a:t>
                      </a:r>
                      <a:r>
                        <a:rPr lang="es-ES" sz="500" b="0" i="0" u="none" strike="noStrike" dirty="0" err="1">
                          <a:solidFill>
                            <a:srgbClr val="000000"/>
                          </a:solidFill>
                          <a:effectLst/>
                          <a:latin typeface="Calibri" panose="020F0502020204030204" pitchFamily="34" charset="0"/>
                        </a:rPr>
                        <a:t>concern</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including</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implementation</a:t>
                      </a:r>
                      <a:r>
                        <a:rPr lang="es-ES" sz="500" b="0" i="0" u="none" strike="noStrike" dirty="0">
                          <a:solidFill>
                            <a:srgbClr val="000000"/>
                          </a:solidFill>
                          <a:effectLst/>
                          <a:latin typeface="Calibri" panose="020F0502020204030204" pitchFamily="34" charset="0"/>
                        </a:rPr>
                        <a:t> </a:t>
                      </a:r>
                      <a:r>
                        <a:rPr lang="es-ES" sz="500" b="0" i="0" u="none" strike="noStrike" dirty="0" err="1">
                          <a:solidFill>
                            <a:srgbClr val="000000"/>
                          </a:solidFill>
                          <a:effectLst/>
                          <a:latin typeface="Calibri" panose="020F0502020204030204" pitchFamily="34" charset="0"/>
                        </a:rPr>
                        <a:t>plans</a:t>
                      </a:r>
                      <a:r>
                        <a:rPr lang="es-ES" sz="500" b="0" i="0" u="none" strike="noStrike" dirty="0">
                          <a:solidFill>
                            <a:srgbClr val="000000"/>
                          </a:solidFill>
                          <a:effectLst/>
                          <a:latin typeface="Calibri" panose="020F0502020204030204" pitchFamily="34" charset="0"/>
                        </a:rPr>
                        <a:t> (UNHCR, ILO, UNICEF, </a:t>
                      </a:r>
                      <a:r>
                        <a:rPr lang="es-ES" sz="500" b="0" i="0" u="none" strike="noStrike" dirty="0" err="1">
                          <a:solidFill>
                            <a:srgbClr val="000000"/>
                          </a:solidFill>
                          <a:effectLst/>
                          <a:latin typeface="Calibri" panose="020F0502020204030204" pitchFamily="34" charset="0"/>
                        </a:rPr>
                        <a:t>World</a:t>
                      </a:r>
                      <a:r>
                        <a:rPr lang="es-ES" sz="500" b="0" i="0" u="none" strike="noStrike" dirty="0">
                          <a:solidFill>
                            <a:srgbClr val="000000"/>
                          </a:solidFill>
                          <a:effectLst/>
                          <a:latin typeface="Calibri" panose="020F0502020204030204" pitchFamily="34" charset="0"/>
                        </a:rPr>
                        <a:t> Bank &amp; IFC)</a:t>
                      </a:r>
                      <a:br>
                        <a:rPr lang="es-ES" sz="500" b="0" i="0" u="none" strike="noStrike" dirty="0">
                          <a:solidFill>
                            <a:srgbClr val="000000"/>
                          </a:solidFill>
                          <a:effectLst/>
                          <a:latin typeface="Calibri" panose="020F0502020204030204" pitchFamily="34" charset="0"/>
                        </a:rPr>
                      </a:br>
                      <a:endParaRPr lang="es-ES" sz="500" b="0"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extLst>
                  <a:ext uri="{0D108BD9-81ED-4DB2-BD59-A6C34878D82A}">
                    <a16:rowId xmlns:a16="http://schemas.microsoft.com/office/drawing/2014/main" val="793377860"/>
                  </a:ext>
                </a:extLst>
              </a:tr>
              <a:tr h="1041525">
                <a:tc>
                  <a:txBody>
                    <a:bodyPr/>
                    <a:lstStyle/>
                    <a:p>
                      <a:pPr algn="l" fontAlgn="ctr"/>
                      <a:r>
                        <a:rPr lang="en-GB" sz="500" u="none" strike="noStrike">
                          <a:effectLst/>
                        </a:rPr>
                        <a:t>Education and learning</a:t>
                      </a:r>
                      <a:endParaRPr lang="en-GB" sz="500" b="0" i="0" u="none" strike="noStrike">
                        <a:solidFill>
                          <a:srgbClr val="000000"/>
                        </a:solidFill>
                        <a:effectLst/>
                        <a:latin typeface="Calibri" panose="020F0502020204030204" pitchFamily="34" charset="0"/>
                      </a:endParaRPr>
                    </a:p>
                  </a:txBody>
                  <a:tcPr marL="1228" marR="1228" marT="1228" marB="0" anchor="ctr">
                    <a:solidFill>
                      <a:srgbClr val="15A6EA"/>
                    </a:solidFill>
                  </a:tcPr>
                </a:tc>
                <a:tc>
                  <a:txBody>
                    <a:bodyPr/>
                    <a:lstStyle/>
                    <a:p>
                      <a:pPr algn="l" fontAlgn="t">
                        <a:buNone/>
                      </a:pPr>
                      <a:r>
                        <a:rPr lang="en-US" sz="500" b="1" i="0" u="none" strike="noStrike" dirty="0">
                          <a:solidFill>
                            <a:srgbClr val="000000"/>
                          </a:solidFill>
                          <a:effectLst/>
                          <a:latin typeface="Calibri" panose="020F0502020204030204" pitchFamily="34" charset="0"/>
                        </a:rPr>
                        <a:t>Policy priority 3. Inclusion in the national education and training system</a:t>
                      </a:r>
                    </a:p>
                  </a:txBody>
                  <a:tcPr marL="0" marR="0" marT="0" marB="0">
                    <a:solidFill>
                      <a:schemeClr val="bg1">
                        <a:lumMod val="95000"/>
                      </a:schemeClr>
                    </a:solidFill>
                  </a:tcPr>
                </a:tc>
                <a:tc>
                  <a:txBody>
                    <a:bodyPr/>
                    <a:lstStyle/>
                    <a:p>
                      <a:pPr algn="l" fontAlgn="t">
                        <a:buNone/>
                      </a:pP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The implementation of the </a:t>
                      </a:r>
                      <a:r>
                        <a:rPr lang="en-US" sz="500" b="0" i="1" u="none" strike="noStrike">
                          <a:solidFill>
                            <a:srgbClr val="000000"/>
                          </a:solidFill>
                          <a:effectLst/>
                          <a:latin typeface="Calibri" panose="020F0502020204030204" pitchFamily="34" charset="0"/>
                        </a:rPr>
                        <a:t>Education Response Plan II</a:t>
                      </a:r>
                      <a:r>
                        <a:rPr lang="en-US" sz="500" b="0" i="0" u="none" strike="noStrike">
                          <a:solidFill>
                            <a:srgbClr val="000000"/>
                          </a:solidFill>
                          <a:effectLst/>
                          <a:latin typeface="Calibri" panose="020F0502020204030204" pitchFamily="34" charset="0"/>
                        </a:rPr>
                        <a:t> (ERP II) requires investment and commitment by the Government of Uganda and key development actors to achieve its stipulated outcomes and results.</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Challenges faced by the MoES in rolling out the </a:t>
                      </a:r>
                      <a:r>
                        <a:rPr lang="en-US" sz="500" b="0" i="1" u="none" strike="noStrike">
                          <a:solidFill>
                            <a:srgbClr val="000000"/>
                          </a:solidFill>
                          <a:effectLst/>
                          <a:latin typeface="Calibri" panose="020F0502020204030204" pitchFamily="34" charset="0"/>
                        </a:rPr>
                        <a:t>Education Management Information System (EMIS)</a:t>
                      </a:r>
                      <a:r>
                        <a:rPr lang="en-US" sz="500" b="0" i="0" u="none" strike="noStrike">
                          <a:solidFill>
                            <a:srgbClr val="000000"/>
                          </a:solidFill>
                          <a:effectLst/>
                          <a:latin typeface="Calibri" panose="020F0502020204030204" pitchFamily="34" charset="0"/>
                        </a:rPr>
                        <a:t> persist with delays in securing the GPE funding, which is expected to bridge this gap.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Despite the approval of the </a:t>
                      </a:r>
                      <a:r>
                        <a:rPr lang="en-US" sz="500" b="0" i="1" u="none" strike="noStrike">
                          <a:solidFill>
                            <a:srgbClr val="000000"/>
                          </a:solidFill>
                          <a:effectLst/>
                          <a:latin typeface="Calibri" panose="020F0502020204030204" pitchFamily="34" charset="0"/>
                        </a:rPr>
                        <a:t>Education Digital Agenda Strategy</a:t>
                      </a:r>
                      <a:r>
                        <a:rPr lang="en-US" sz="500" b="0" i="0" u="none" strike="noStrike">
                          <a:solidFill>
                            <a:srgbClr val="000000"/>
                          </a:solidFill>
                          <a:effectLst/>
                          <a:latin typeface="Calibri" panose="020F0502020204030204" pitchFamily="34" charset="0"/>
                        </a:rPr>
                        <a:t> by the Minister of Education and Sports, implemenation of key interventions will require technical and financial support.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The </a:t>
                      </a:r>
                      <a:r>
                        <a:rPr lang="en-US" sz="500" b="0" i="1" u="none" strike="noStrike">
                          <a:solidFill>
                            <a:srgbClr val="000000"/>
                          </a:solidFill>
                          <a:effectLst/>
                          <a:latin typeface="Calibri" panose="020F0502020204030204" pitchFamily="34" charset="0"/>
                        </a:rPr>
                        <a:t>Technical and Vocational Education and Training (TVET) Policy</a:t>
                      </a:r>
                      <a:r>
                        <a:rPr lang="en-US" sz="500" b="0" i="0" u="none" strike="noStrike">
                          <a:solidFill>
                            <a:srgbClr val="000000"/>
                          </a:solidFill>
                          <a:effectLst/>
                          <a:latin typeface="Calibri" panose="020F0502020204030204" pitchFamily="34" charset="0"/>
                        </a:rPr>
                        <a:t> was developed in 2019, and it provides for 1) a review of the TVET Act and other related laws; 2) the establishment of the TVET council; and 3) the operationalisation of the Skills Development Fund. However, some of these aspects of the policy require a legal framework (Act of Parliament) to guide its implementation.</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Refugees are challenge with costs and procedures of issue of certificate conversion/equation especially for refugees from non English speaking countries</a:t>
                      </a:r>
                    </a:p>
                  </a:txBody>
                  <a:tcPr marL="0" marR="0" marT="0" marB="0">
                    <a:solidFill>
                      <a:schemeClr val="bg1">
                        <a:lumMod val="95000"/>
                      </a:schemeClr>
                    </a:solidFill>
                  </a:tcPr>
                </a:tc>
                <a:tc>
                  <a:txBody>
                    <a:bodyPr/>
                    <a:lstStyle/>
                    <a:p>
                      <a:pPr algn="l" fontAlgn="t">
                        <a:buNone/>
                      </a:pPr>
                      <a:r>
                        <a:rPr lang="en-US" sz="500" b="0" i="0" u="sng" strike="noStrike" dirty="0">
                          <a:solidFill>
                            <a:srgbClr val="000000"/>
                          </a:solidFill>
                          <a:effectLst/>
                          <a:latin typeface="Calibri" panose="020F0502020204030204" pitchFamily="34" charset="0"/>
                        </a:rPr>
                        <a:t>Milestones related to the implementation of ERP II and broader scope it brings for integration of refugees in the mainstream education system</a:t>
                      </a:r>
                      <a:br>
                        <a:rPr lang="en-US" sz="500" b="0" i="0" u="sng" strike="noStrike" dirty="0">
                          <a:solidFill>
                            <a:srgbClr val="000000"/>
                          </a:solidFill>
                          <a:effectLst/>
                          <a:latin typeface="Calibri" panose="020F0502020204030204" pitchFamily="34" charset="0"/>
                        </a:rPr>
                      </a:br>
                      <a:br>
                        <a:rPr lang="en-US" sz="500" b="0" i="0" u="sng" strike="noStrike" dirty="0">
                          <a:solidFill>
                            <a:srgbClr val="000000"/>
                          </a:solidFill>
                          <a:effectLst/>
                          <a:latin typeface="Calibri" panose="020F0502020204030204" pitchFamily="34" charset="0"/>
                        </a:rPr>
                      </a:br>
                      <a:r>
                        <a:rPr lang="en-US" sz="500" b="0" i="0" u="sng" strike="noStrike" dirty="0">
                          <a:solidFill>
                            <a:srgbClr val="000000"/>
                          </a:solidFill>
                          <a:effectLst/>
                          <a:latin typeface="Calibri" panose="020F0502020204030204" pitchFamily="34" charset="0"/>
                        </a:rPr>
                        <a:t>3.1 EMIS</a:t>
                      </a:r>
                      <a:br>
                        <a:rPr lang="en-US" sz="500" b="0" i="0" u="sng"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2026: EMIS is functioning with refugee data included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2027. EMIS includes a majority of refugee schools in the system</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3.2 </a:t>
                      </a:r>
                      <a:r>
                        <a:rPr lang="en-US" sz="500" b="0" i="0" u="sng" strike="noStrike" dirty="0">
                          <a:solidFill>
                            <a:srgbClr val="000000"/>
                          </a:solidFill>
                          <a:effectLst/>
                          <a:latin typeface="Calibri" panose="020F0502020204030204" pitchFamily="34" charset="0"/>
                        </a:rPr>
                        <a:t>Digital Agenda Strategy</a:t>
                      </a:r>
                      <a:br>
                        <a:rPr lang="en-US" sz="500" b="0" i="0" u="sng"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2024: Digital Agenda Strategy launched by the Minister of Education and Sports and planning for implementation is initiated and includes a focus on host and refugee children and adolescents</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Costed roadmap for the implementation of the Digital Agenda Strategy developed with digital learning and skilling for refugees included.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2026: Costed roadmap implemented with digital learning and skilling for refugees included.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3.3 </a:t>
                      </a:r>
                      <a:r>
                        <a:rPr lang="en-US" sz="500" b="0" i="0" u="sng" strike="noStrike" dirty="0">
                          <a:solidFill>
                            <a:srgbClr val="000000"/>
                          </a:solidFill>
                          <a:effectLst/>
                          <a:latin typeface="Calibri" panose="020F0502020204030204" pitchFamily="34" charset="0"/>
                        </a:rPr>
                        <a:t>TVET Policy</a:t>
                      </a: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TVET Council established for the </a:t>
                      </a:r>
                      <a:r>
                        <a:rPr lang="en-US" sz="500" b="0" i="0" u="none" strike="noStrike" dirty="0" err="1">
                          <a:solidFill>
                            <a:srgbClr val="000000"/>
                          </a:solidFill>
                          <a:effectLst/>
                          <a:latin typeface="Calibri" panose="020F0502020204030204" pitchFamily="34" charset="0"/>
                        </a:rPr>
                        <a:t>operationalisation</a:t>
                      </a:r>
                      <a:r>
                        <a:rPr lang="en-US" sz="500" b="0" i="0" u="none" strike="noStrike" dirty="0">
                          <a:solidFill>
                            <a:srgbClr val="000000"/>
                          </a:solidFill>
                          <a:effectLst/>
                          <a:latin typeface="Calibri" panose="020F0502020204030204" pitchFamily="34" charset="0"/>
                        </a:rPr>
                        <a:t> of the Skills Development Fund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2026: Skills Development Fund </a:t>
                      </a:r>
                      <a:r>
                        <a:rPr lang="en-US" sz="500" b="0" i="0" u="none" strike="noStrike" dirty="0" err="1">
                          <a:solidFill>
                            <a:srgbClr val="000000"/>
                          </a:solidFill>
                          <a:effectLst/>
                          <a:latin typeface="Calibri" panose="020F0502020204030204" pitchFamily="34" charset="0"/>
                        </a:rPr>
                        <a:t>operationalised</a:t>
                      </a:r>
                      <a:r>
                        <a:rPr lang="en-US" sz="500" b="0" i="0" u="none" strike="noStrike" dirty="0">
                          <a:solidFill>
                            <a:srgbClr val="000000"/>
                          </a:solidFill>
                          <a:effectLst/>
                          <a:latin typeface="Calibri" panose="020F0502020204030204" pitchFamily="34" charset="0"/>
                        </a:rPr>
                        <a:t> and also benefitted refugees by ensuring that it has regulations that includes and provides needs-based skills for refugees. </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2027: TVET Act is adopted and includes provisions for refugee skilling</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2026: Development of a national qualification framework that supports equating of refugee qualification</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3.4 </a:t>
                      </a:r>
                      <a:r>
                        <a:rPr lang="en-US" sz="500" b="0" i="0" u="sng" strike="noStrike" dirty="0">
                          <a:solidFill>
                            <a:srgbClr val="000000"/>
                          </a:solidFill>
                          <a:effectLst/>
                          <a:latin typeface="Calibri" panose="020F0502020204030204" pitchFamily="34" charset="0"/>
                        </a:rPr>
                        <a:t>Other</a:t>
                      </a: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PROSPECTS analytics </a:t>
                      </a:r>
                      <a:r>
                        <a:rPr lang="en-US" sz="500" b="0" i="0" u="none" strike="noStrike" dirty="0" err="1">
                          <a:solidFill>
                            <a:srgbClr val="000000"/>
                          </a:solidFill>
                          <a:effectLst/>
                          <a:latin typeface="Calibri" panose="020F0502020204030204" pitchFamily="34" charset="0"/>
                        </a:rPr>
                        <a:t>finalsed</a:t>
                      </a:r>
                      <a:r>
                        <a:rPr lang="en-US" sz="500" b="0" i="0" u="none" strike="noStrike" dirty="0">
                          <a:solidFill>
                            <a:srgbClr val="000000"/>
                          </a:solidFill>
                          <a:effectLst/>
                          <a:latin typeface="Calibri" panose="020F0502020204030204" pitchFamily="34" charset="0"/>
                        </a:rPr>
                        <a:t> that will directly support implementation of ERP2 through WB financed operations - USEEP, </a:t>
                      </a:r>
                      <a:r>
                        <a:rPr lang="en-US" sz="500" b="0" i="0" u="none" strike="noStrike" dirty="0" err="1">
                          <a:solidFill>
                            <a:srgbClr val="000000"/>
                          </a:solidFill>
                          <a:effectLst/>
                          <a:latin typeface="Calibri" panose="020F0502020204030204" pitchFamily="34" charset="0"/>
                        </a:rPr>
                        <a:t>UgIFT</a:t>
                      </a:r>
                      <a:r>
                        <a:rPr lang="en-US" sz="500" b="0" i="0" u="none" strike="noStrike" dirty="0">
                          <a:solidFill>
                            <a:srgbClr val="000000"/>
                          </a:solidFill>
                          <a:effectLst/>
                          <a:latin typeface="Calibri" panose="020F0502020204030204" pitchFamily="34" charset="0"/>
                        </a:rPr>
                        <a:t> and ULEARN.</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2027: Infrastructure and HR RSD / registration shortcomings </a:t>
                      </a:r>
                      <a:r>
                        <a:rPr lang="en-US" sz="500" b="0" i="0" u="none" strike="noStrike" dirty="0" err="1">
                          <a:solidFill>
                            <a:srgbClr val="000000"/>
                          </a:solidFill>
                          <a:effectLst/>
                          <a:latin typeface="Calibri" panose="020F0502020204030204" pitchFamily="34" charset="0"/>
                        </a:rPr>
                        <a:t>addresssed</a:t>
                      </a:r>
                      <a:r>
                        <a:rPr lang="en-US" sz="500" b="0" i="0" u="none" strike="noStrike" dirty="0">
                          <a:solidFill>
                            <a:srgbClr val="000000"/>
                          </a:solidFill>
                          <a:effectLst/>
                          <a:latin typeface="Calibri" panose="020F0502020204030204" pitchFamily="34" charset="0"/>
                        </a:rPr>
                        <a:t> and sustainability strategy developed by 2027.       </a:t>
                      </a: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a:t>
                      </a:r>
                      <a:br>
                        <a:rPr lang="en-US" sz="500" b="0" i="0" u="none" strike="noStrike" dirty="0">
                          <a:solidFill>
                            <a:srgbClr val="000000"/>
                          </a:solidFill>
                          <a:effectLst/>
                          <a:latin typeface="Calibri" panose="020F0502020204030204" pitchFamily="34" charset="0"/>
                        </a:rPr>
                      </a:br>
                      <a:endParaRPr lang="en-US" sz="500" b="0"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Government:</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MoES, MoGLSD and OPM</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Development agencies:</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UNICEF, UNHCR, ILO, Save the Children, GPE in addition to other actors</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a:t>
                      </a:r>
                    </a:p>
                  </a:txBody>
                  <a:tcPr marL="0" marR="0" marT="0" marB="0">
                    <a:solidFill>
                      <a:schemeClr val="bg1">
                        <a:lumMod val="95000"/>
                      </a:schemeClr>
                    </a:solidFill>
                  </a:tcPr>
                </a:tc>
                <a:tc>
                  <a:txBody>
                    <a:bodyPr/>
                    <a:lstStyle/>
                    <a:p>
                      <a:pPr algn="l" fontAlgn="t">
                        <a:buNone/>
                      </a:pPr>
                      <a:r>
                        <a:rPr lang="en-US" sz="500" b="0" i="0" u="none" strike="noStrike" dirty="0">
                          <a:solidFill>
                            <a:srgbClr val="000000"/>
                          </a:solidFill>
                          <a:effectLst/>
                          <a:latin typeface="Calibri" panose="020F0502020204030204" pitchFamily="34" charset="0"/>
                        </a:rPr>
                        <a:t>- UNHCR and UNICEF to support the implementation of ERP II interventions and ensure learning and skilling opportunities are provided to the most marginalized children and youth from refugees and host communities</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UNICEF and ILO to support the </a:t>
                      </a:r>
                      <a:r>
                        <a:rPr lang="en-US" sz="500" b="0" i="0" u="none" strike="noStrike" dirty="0" err="1">
                          <a:solidFill>
                            <a:srgbClr val="000000"/>
                          </a:solidFill>
                          <a:effectLst/>
                          <a:latin typeface="Calibri" panose="020F0502020204030204" pitchFamily="34" charset="0"/>
                        </a:rPr>
                        <a:t>operationlization</a:t>
                      </a:r>
                      <a:r>
                        <a:rPr lang="en-US" sz="500" b="0" i="0" u="none" strike="noStrike" dirty="0">
                          <a:solidFill>
                            <a:srgbClr val="000000"/>
                          </a:solidFill>
                          <a:effectLst/>
                          <a:latin typeface="Calibri" panose="020F0502020204030204" pitchFamily="34" charset="0"/>
                        </a:rPr>
                        <a:t> of the Digital Agenda Strategy by supporting the development and implementation of a costed roadmap, with focus on building refugees' and host communities' digital competencies needed for life, active citizenship and decent work.</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UNICEF, WB and ILO to mobilize private sector partners to invest in the </a:t>
                      </a:r>
                      <a:r>
                        <a:rPr lang="en-US" sz="500" b="0" i="0" u="none" strike="noStrike" dirty="0" err="1">
                          <a:solidFill>
                            <a:srgbClr val="000000"/>
                          </a:solidFill>
                          <a:effectLst/>
                          <a:latin typeface="Calibri" panose="020F0502020204030204" pitchFamily="34" charset="0"/>
                        </a:rPr>
                        <a:t>improvemenet</a:t>
                      </a:r>
                      <a:r>
                        <a:rPr lang="en-US" sz="500" b="0" i="0" u="none" strike="noStrike" dirty="0">
                          <a:solidFill>
                            <a:srgbClr val="000000"/>
                          </a:solidFill>
                          <a:effectLst/>
                          <a:latin typeface="Calibri" panose="020F0502020204030204" pitchFamily="34" charset="0"/>
                        </a:rPr>
                        <a:t> of digital infrastructure in line with the Digital Agenda Strategy.</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ILO to facilitate engagement meetings of the relevant stakeholders (</a:t>
                      </a:r>
                      <a:r>
                        <a:rPr lang="en-US" sz="500" b="0" i="0" u="none" strike="noStrike" dirty="0" err="1">
                          <a:solidFill>
                            <a:srgbClr val="000000"/>
                          </a:solidFill>
                          <a:effectLst/>
                          <a:latin typeface="Calibri" panose="020F0502020204030204" pitchFamily="34" charset="0"/>
                        </a:rPr>
                        <a:t>MoGLSD</a:t>
                      </a:r>
                      <a:r>
                        <a:rPr lang="en-US" sz="500" b="0" i="0" u="none" strike="noStrike" dirty="0">
                          <a:solidFill>
                            <a:srgbClr val="000000"/>
                          </a:solidFill>
                          <a:effectLst/>
                          <a:latin typeface="Calibri" panose="020F0502020204030204" pitchFamily="34" charset="0"/>
                        </a:rPr>
                        <a:t> &amp;</a:t>
                      </a:r>
                      <a:r>
                        <a:rPr lang="en-US" sz="500" b="0" i="0" u="none" strike="noStrike" dirty="0" err="1">
                          <a:solidFill>
                            <a:srgbClr val="000000"/>
                          </a:solidFill>
                          <a:effectLst/>
                          <a:latin typeface="Calibri" panose="020F0502020204030204" pitchFamily="34" charset="0"/>
                        </a:rPr>
                        <a:t>MoES</a:t>
                      </a:r>
                      <a:r>
                        <a:rPr lang="en-US" sz="500" b="0" i="0" u="none" strike="noStrike" dirty="0">
                          <a:solidFill>
                            <a:srgbClr val="000000"/>
                          </a:solidFill>
                          <a:effectLst/>
                          <a:latin typeface="Calibri" panose="020F0502020204030204" pitchFamily="34" charset="0"/>
                        </a:rPr>
                        <a:t>) to input into the processes that lead to the legal framework to guide the implementation of the TVET policy. ILO will also build capacity of the stakeholders to meaningfully engage in these processes through training programmes on TVET policy implementation</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WB and UNICEF to ensure implementation of ERP II priorities by supporting the effectiveness of national education programs integrating refugees including: DRDIP, USEEP, </a:t>
                      </a:r>
                      <a:r>
                        <a:rPr lang="en-US" sz="500" b="0" i="0" u="none" strike="noStrike" dirty="0" err="1">
                          <a:solidFill>
                            <a:srgbClr val="000000"/>
                          </a:solidFill>
                          <a:effectLst/>
                          <a:latin typeface="Calibri" panose="020F0502020204030204" pitchFamily="34" charset="0"/>
                        </a:rPr>
                        <a:t>UgIFT</a:t>
                      </a:r>
                      <a:r>
                        <a:rPr lang="en-US" sz="500" b="0" i="0" u="none" strike="noStrike" dirty="0">
                          <a:solidFill>
                            <a:srgbClr val="000000"/>
                          </a:solidFill>
                          <a:effectLst/>
                          <a:latin typeface="Calibri" panose="020F0502020204030204" pitchFamily="34" charset="0"/>
                        </a:rPr>
                        <a:t> and ULEARN</a:t>
                      </a:r>
                    </a:p>
                  </a:txBody>
                  <a:tcPr marL="0" marR="0" marT="0" marB="0">
                    <a:solidFill>
                      <a:schemeClr val="bg1">
                        <a:lumMod val="95000"/>
                      </a:schemeClr>
                    </a:solidFill>
                  </a:tcPr>
                </a:tc>
                <a:extLst>
                  <a:ext uri="{0D108BD9-81ED-4DB2-BD59-A6C34878D82A}">
                    <a16:rowId xmlns:a16="http://schemas.microsoft.com/office/drawing/2014/main" val="3385578964"/>
                  </a:ext>
                </a:extLst>
              </a:tr>
              <a:tr h="1635980">
                <a:tc>
                  <a:txBody>
                    <a:bodyPr/>
                    <a:lstStyle/>
                    <a:p>
                      <a:pPr algn="l" fontAlgn="ctr"/>
                      <a:r>
                        <a:rPr lang="en-GB" sz="500" u="none" strike="noStrike">
                          <a:effectLst/>
                        </a:rPr>
                        <a:t>Economic Inclusion</a:t>
                      </a:r>
                      <a:endParaRPr lang="en-GB" sz="500" b="0" i="0" u="none" strike="noStrike">
                        <a:solidFill>
                          <a:srgbClr val="000000"/>
                        </a:solidFill>
                        <a:effectLst/>
                        <a:latin typeface="Calibri" panose="020F0502020204030204" pitchFamily="34" charset="0"/>
                      </a:endParaRPr>
                    </a:p>
                  </a:txBody>
                  <a:tcPr marL="1228" marR="1228" marT="1228" marB="0" anchor="ctr">
                    <a:solidFill>
                      <a:srgbClr val="FF9300"/>
                    </a:solidFill>
                  </a:tcPr>
                </a:tc>
                <a:tc>
                  <a:txBody>
                    <a:bodyPr/>
                    <a:lstStyle/>
                    <a:p>
                      <a:pPr algn="l" fontAlgn="t">
                        <a:buNone/>
                      </a:pPr>
                      <a:r>
                        <a:rPr lang="en-US" sz="500" b="1" i="0" u="none" strike="noStrike" dirty="0">
                          <a:solidFill>
                            <a:srgbClr val="000000"/>
                          </a:solidFill>
                          <a:effectLst/>
                          <a:latin typeface="Calibri" panose="020F0502020204030204" pitchFamily="34" charset="0"/>
                        </a:rPr>
                        <a:t>Policy </a:t>
                      </a:r>
                      <a:r>
                        <a:rPr lang="en-US" sz="500" b="1" i="0" u="none" strike="noStrike">
                          <a:solidFill>
                            <a:srgbClr val="000000"/>
                          </a:solidFill>
                          <a:effectLst/>
                          <a:latin typeface="Calibri" panose="020F0502020204030204" pitchFamily="34" charset="0"/>
                        </a:rPr>
                        <a:t>priority 4. </a:t>
                      </a:r>
                      <a:r>
                        <a:rPr lang="en-US" sz="500" b="1" i="0" u="none" strike="noStrike" dirty="0">
                          <a:solidFill>
                            <a:srgbClr val="000000"/>
                          </a:solidFill>
                          <a:effectLst/>
                          <a:latin typeface="Calibri" panose="020F0502020204030204" pitchFamily="34" charset="0"/>
                        </a:rPr>
                        <a:t>Roll out of the Jobs and Livelihood Integrated Response Plan (JILRP) (2020/21-2024/25)</a:t>
                      </a:r>
                      <a:br>
                        <a:rPr lang="en-US" sz="500" b="1" i="0" u="none" strike="noStrike" dirty="0">
                          <a:solidFill>
                            <a:srgbClr val="000000"/>
                          </a:solidFill>
                          <a:effectLst/>
                          <a:latin typeface="Calibri" panose="020F0502020204030204" pitchFamily="34" charset="0"/>
                        </a:rPr>
                      </a:br>
                      <a:br>
                        <a:rPr lang="en-US" sz="500" b="1" i="0" u="none" strike="noStrike" dirty="0">
                          <a:solidFill>
                            <a:srgbClr val="000000"/>
                          </a:solidFill>
                          <a:effectLst/>
                          <a:latin typeface="Calibri" panose="020F0502020204030204" pitchFamily="34" charset="0"/>
                        </a:rPr>
                      </a:br>
                      <a:br>
                        <a:rPr lang="en-US" sz="500" b="1" i="0" u="none" strike="noStrike" dirty="0">
                          <a:solidFill>
                            <a:srgbClr val="000000"/>
                          </a:solidFill>
                          <a:effectLst/>
                          <a:latin typeface="Calibri" panose="020F0502020204030204" pitchFamily="34" charset="0"/>
                        </a:rPr>
                      </a:br>
                      <a:endParaRPr lang="en-US" sz="500" b="1"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*JLIRP is a stand-alone plan which is not anchored on national development plan and is not part of the sector plans of the Ministries, Departments, and Agencies (MDAs) which are the traditional government funding mechanisms. </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*There is no funding attached to the plan by the Ministry of Gender Labour and Social Development (MGLSD) or other MDAs to support its implementation.</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*Delayed implementation of the JLIRP</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*limited capacity of MGLSD both financially, and in terms of human resources to convene and coordinate the implementation of all the pillars with the MDAs and LDGs</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*Insufficient collaboration/ coordination among the partners leading to duplication and ineffective programs.</a:t>
                      </a:r>
                      <a:br>
                        <a:rPr lang="en-US" sz="500" b="0" i="0" u="none" strike="noStrike">
                          <a:solidFill>
                            <a:srgbClr val="000000"/>
                          </a:solidFill>
                          <a:effectLst/>
                          <a:latin typeface="Calibri" panose="020F0502020204030204" pitchFamily="34" charset="0"/>
                        </a:rPr>
                      </a:br>
                      <a:endParaRPr lang="en-U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*2024/25 –refugee hosting districts integrate the JLIRP into their development plan and budget to facilitate refugee access to technical services and key factors of production such as farmland and capital in line with the CRRF agenda (UNHCR, ILO, UNICEF,  WB)</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*2024 – the capacity of the JLIRP secretariat is strengthened for coordination, alignment and harmonization of interventions and approaches (UNHCR,ILO, WB)</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*2025-Through dialogue and advocacy with OPM/Immigration, administrative barriers to the issue of work permits for refugees resolved (UNHCR, ILO)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*2025 - Strengthen district coordination and engagement with refugee leadership structures (UNHCR, ILO, UNICEF)</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*2025 - Operationalization of the private sector engagement strategy to complement the JLIRP in income and employment generation for self-reliance (WB, IFC, UNHCR, ILO, UNICEF).</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*2025 – comprehensive review to evaluate the JLIRP five-year implementation and performance. Based on this assessment, recommendations for extending the plan in line with NDPIV will be provided (UNHCR, ILO, NL)</a:t>
                      </a:r>
                      <a:br>
                        <a:rPr lang="en-US" sz="500" b="0" i="0" u="none" strike="noStrike">
                          <a:solidFill>
                            <a:srgbClr val="000000"/>
                          </a:solidFill>
                          <a:effectLst/>
                          <a:latin typeface="Calibri" panose="020F0502020204030204" pitchFamily="34" charset="0"/>
                        </a:rPr>
                      </a:br>
                      <a:br>
                        <a:rPr lang="en-US" sz="500" b="0" i="0" u="none" strike="noStrike">
                          <a:solidFill>
                            <a:srgbClr val="FF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a:t>
                      </a:r>
                    </a:p>
                  </a:txBody>
                  <a:tcPr marL="0" marR="0" marT="0" marB="0">
                    <a:solidFill>
                      <a:schemeClr val="bg1">
                        <a:lumMod val="95000"/>
                      </a:schemeClr>
                    </a:solidFill>
                  </a:tcPr>
                </a:tc>
                <a:tc>
                  <a:txBody>
                    <a:bodyPr/>
                    <a:lstStyle/>
                    <a:p>
                      <a:pPr algn="l" fontAlgn="t">
                        <a:buNone/>
                      </a:pPr>
                      <a:r>
                        <a:rPr lang="es-ES" sz="500" b="0" i="0" u="none" strike="noStrike">
                          <a:solidFill>
                            <a:srgbClr val="000000"/>
                          </a:solidFill>
                          <a:effectLst/>
                          <a:latin typeface="Calibri" panose="020F0502020204030204" pitchFamily="34" charset="0"/>
                        </a:rPr>
                        <a:t>- Government: MGLSD, OPM, MoLG, MoE, MAAIF, MoH,</a:t>
                      </a: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 - UNHCR, ILO, WB </a:t>
                      </a:r>
                      <a:br>
                        <a:rPr lang="es-ES" sz="500" b="0" i="0" u="none" strike="noStrike">
                          <a:solidFill>
                            <a:srgbClr val="000000"/>
                          </a:solidFill>
                          <a:effectLst/>
                          <a:latin typeface="Calibri" panose="020F0502020204030204" pitchFamily="34" charset="0"/>
                        </a:rPr>
                      </a:br>
                      <a:r>
                        <a:rPr lang="es-ES" sz="500" b="0" i="0" u="none" strike="noStrike">
                          <a:solidFill>
                            <a:srgbClr val="000000"/>
                          </a:solidFill>
                          <a:effectLst/>
                          <a:latin typeface="Calibri" panose="020F0502020204030204" pitchFamily="34" charset="0"/>
                        </a:rPr>
                        <a:t>-Livelihood and Resilience sector working group </a:t>
                      </a:r>
                      <a:br>
                        <a:rPr lang="es-ES" sz="500" b="0" i="0" u="none" strike="noStrike">
                          <a:solidFill>
                            <a:srgbClr val="000000"/>
                          </a:solidFill>
                          <a:effectLst/>
                          <a:latin typeface="Calibri" panose="020F0502020204030204" pitchFamily="34" charset="0"/>
                        </a:rPr>
                      </a:br>
                      <a:endParaRPr lang="es-E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dirty="0">
                          <a:solidFill>
                            <a:srgbClr val="000000"/>
                          </a:solidFill>
                          <a:effectLst/>
                          <a:latin typeface="Calibri" panose="020F0502020204030204" pitchFamily="34" charset="0"/>
                        </a:rPr>
                        <a:t>Technical and financial support to refugee hosting districts to undertake an integration process of the JLIRP into their DDP and budget</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Capacity building workshop for refugee hosting districts on policy integration process with MGLSD and NPA</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Capacity building of the JLIRP Secretariat by supporting the placement of program officers for technical support and  coordination</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Advocacy for Government departments and</a:t>
                      </a: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donors, particularly development donors, to</a:t>
                      </a: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provide the resources for the JLIRP.</a:t>
                      </a:r>
                      <a:br>
                        <a:rPr lang="en-US" sz="500" b="0" i="0" u="none" strike="noStrike" dirty="0">
                          <a:solidFill>
                            <a:srgbClr val="000000"/>
                          </a:solidFill>
                          <a:effectLst/>
                          <a:latin typeface="Calibri" panose="020F0502020204030204" pitchFamily="34" charset="0"/>
                        </a:rPr>
                      </a:br>
                      <a:endParaRPr lang="en-US" sz="500" b="0"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extLst>
                  <a:ext uri="{0D108BD9-81ED-4DB2-BD59-A6C34878D82A}">
                    <a16:rowId xmlns:a16="http://schemas.microsoft.com/office/drawing/2014/main" val="3346990608"/>
                  </a:ext>
                </a:extLst>
              </a:tr>
            </a:tbl>
          </a:graphicData>
        </a:graphic>
      </p:graphicFrame>
      <p:sp>
        <p:nvSpPr>
          <p:cNvPr id="2" name="TextBox 1">
            <a:extLst>
              <a:ext uri="{FF2B5EF4-FFF2-40B4-BE49-F238E27FC236}">
                <a16:creationId xmlns:a16="http://schemas.microsoft.com/office/drawing/2014/main" id="{60E51D4B-62DA-0236-C0E6-15B25E1B59DC}"/>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sp>
        <p:nvSpPr>
          <p:cNvPr id="4" name="Rectangle 3">
            <a:extLst>
              <a:ext uri="{FF2B5EF4-FFF2-40B4-BE49-F238E27FC236}">
                <a16:creationId xmlns:a16="http://schemas.microsoft.com/office/drawing/2014/main" id="{FFE4240F-984C-DBD3-7A9E-7A39FAE25279}"/>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5" name="TextBox 20">
            <a:extLst>
              <a:ext uri="{FF2B5EF4-FFF2-40B4-BE49-F238E27FC236}">
                <a16:creationId xmlns:a16="http://schemas.microsoft.com/office/drawing/2014/main" id="{85FB6037-8A75-A5EF-B536-1CF2E64F3964}"/>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738037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F3D46-B959-29BF-C248-742E3275FEAA}"/>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D0D9850-45AC-BA71-06FD-E02314F7CC47}"/>
              </a:ext>
            </a:extLst>
          </p:cNvPr>
          <p:cNvGraphicFramePr>
            <a:graphicFrameLocks noGrp="1"/>
          </p:cNvGraphicFramePr>
          <p:nvPr>
            <p:extLst>
              <p:ext uri="{D42A27DB-BD31-4B8C-83A1-F6EECF244321}">
                <p14:modId xmlns:p14="http://schemas.microsoft.com/office/powerpoint/2010/main" val="4183566954"/>
              </p:ext>
            </p:extLst>
          </p:nvPr>
        </p:nvGraphicFramePr>
        <p:xfrm>
          <a:off x="102492" y="633760"/>
          <a:ext cx="9702603" cy="2896828"/>
        </p:xfrm>
        <a:graphic>
          <a:graphicData uri="http://schemas.openxmlformats.org/drawingml/2006/table">
            <a:tbl>
              <a:tblPr>
                <a:tableStyleId>{5C22544A-7EE6-4342-B048-85BDC9FD1C3A}</a:tableStyleId>
              </a:tblPr>
              <a:tblGrid>
                <a:gridCol w="475294">
                  <a:extLst>
                    <a:ext uri="{9D8B030D-6E8A-4147-A177-3AD203B41FA5}">
                      <a16:colId xmlns:a16="http://schemas.microsoft.com/office/drawing/2014/main" val="603614345"/>
                    </a:ext>
                  </a:extLst>
                </a:gridCol>
                <a:gridCol w="971254">
                  <a:extLst>
                    <a:ext uri="{9D8B030D-6E8A-4147-A177-3AD203B41FA5}">
                      <a16:colId xmlns:a16="http://schemas.microsoft.com/office/drawing/2014/main" val="1190288318"/>
                    </a:ext>
                  </a:extLst>
                </a:gridCol>
                <a:gridCol w="2590007">
                  <a:extLst>
                    <a:ext uri="{9D8B030D-6E8A-4147-A177-3AD203B41FA5}">
                      <a16:colId xmlns:a16="http://schemas.microsoft.com/office/drawing/2014/main" val="2074970037"/>
                    </a:ext>
                  </a:extLst>
                </a:gridCol>
                <a:gridCol w="2431576">
                  <a:extLst>
                    <a:ext uri="{9D8B030D-6E8A-4147-A177-3AD203B41FA5}">
                      <a16:colId xmlns:a16="http://schemas.microsoft.com/office/drawing/2014/main" val="921865357"/>
                    </a:ext>
                  </a:extLst>
                </a:gridCol>
                <a:gridCol w="1418994">
                  <a:extLst>
                    <a:ext uri="{9D8B030D-6E8A-4147-A177-3AD203B41FA5}">
                      <a16:colId xmlns:a16="http://schemas.microsoft.com/office/drawing/2014/main" val="2985789762"/>
                    </a:ext>
                  </a:extLst>
                </a:gridCol>
                <a:gridCol w="1815478">
                  <a:extLst>
                    <a:ext uri="{9D8B030D-6E8A-4147-A177-3AD203B41FA5}">
                      <a16:colId xmlns:a16="http://schemas.microsoft.com/office/drawing/2014/main" val="2028827749"/>
                    </a:ext>
                  </a:extLst>
                </a:gridCol>
              </a:tblGrid>
              <a:tr h="224717">
                <a:tc>
                  <a:txBody>
                    <a:bodyPr/>
                    <a:lstStyle/>
                    <a:p>
                      <a:pPr algn="l" fontAlgn="ctr"/>
                      <a:r>
                        <a:rPr lang="en-GB" sz="500" u="none" strike="noStrike" dirty="0">
                          <a:effectLst/>
                        </a:rPr>
                        <a:t>Pillar/Theme</a:t>
                      </a:r>
                      <a:endParaRPr lang="en-GB" sz="500" b="1" i="0" u="none" strike="noStrike" dirty="0">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Policy Priorities (only areas that relate to the work of more than one PROSPECTS agency) </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challenges and barriers to implementation corresponding policy priorities</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milestones </a:t>
                      </a:r>
                      <a:br>
                        <a:rPr lang="en-GB" sz="500" u="none" strike="noStrike">
                          <a:effectLst/>
                        </a:rPr>
                      </a:br>
                      <a:r>
                        <a:rPr lang="en-GB" sz="500" u="none" strike="noStrike">
                          <a:effectLst/>
                        </a:rPr>
                        <a:t>(By 2027, PROSPECTS programme will contribute to achieving the below milestones) </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Key stakeholders</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tc>
                  <a:txBody>
                    <a:bodyPr/>
                    <a:lstStyle/>
                    <a:p>
                      <a:pPr algn="l" fontAlgn="ctr"/>
                      <a:r>
                        <a:rPr lang="en-GB" sz="500" u="none" strike="noStrike">
                          <a:effectLst/>
                        </a:rPr>
                        <a:t>Support through programming</a:t>
                      </a:r>
                      <a:endParaRPr lang="en-GB" sz="500" b="1" i="0" u="none" strike="noStrike">
                        <a:solidFill>
                          <a:srgbClr val="000000"/>
                        </a:solidFill>
                        <a:effectLst/>
                        <a:latin typeface="Calibri" panose="020F0502020204030204" pitchFamily="34" charset="0"/>
                      </a:endParaRPr>
                    </a:p>
                  </a:txBody>
                  <a:tcPr marL="1228" marR="1228" marT="1228" marB="0" anchor="ctr">
                    <a:solidFill>
                      <a:schemeClr val="bg1">
                        <a:lumMod val="75000"/>
                      </a:schemeClr>
                    </a:solidFill>
                  </a:tcPr>
                </a:tc>
                <a:extLst>
                  <a:ext uri="{0D108BD9-81ED-4DB2-BD59-A6C34878D82A}">
                    <a16:rowId xmlns:a16="http://schemas.microsoft.com/office/drawing/2014/main" val="3774082376"/>
                  </a:ext>
                </a:extLst>
              </a:tr>
              <a:tr h="1858901">
                <a:tc>
                  <a:txBody>
                    <a:bodyPr/>
                    <a:lstStyle/>
                    <a:p>
                      <a:pPr algn="l" fontAlgn="ctr"/>
                      <a:r>
                        <a:rPr lang="en-GB" sz="500" u="none" strike="noStrike">
                          <a:solidFill>
                            <a:schemeClr val="bg1"/>
                          </a:solidFill>
                          <a:effectLst/>
                        </a:rPr>
                        <a:t>Protection</a:t>
                      </a:r>
                      <a:endParaRPr lang="en-GB" sz="500" b="0" i="0" u="none" strike="noStrike">
                        <a:solidFill>
                          <a:schemeClr val="bg1"/>
                        </a:solidFill>
                        <a:effectLst/>
                        <a:latin typeface="Calibri" panose="020F0502020204030204" pitchFamily="34" charset="0"/>
                      </a:endParaRPr>
                    </a:p>
                  </a:txBody>
                  <a:tcPr marL="1228" marR="1228" marT="1228" marB="0" anchor="ctr">
                    <a:solidFill>
                      <a:srgbClr val="942093"/>
                    </a:solidFill>
                  </a:tcPr>
                </a:tc>
                <a:tc>
                  <a:txBody>
                    <a:bodyPr/>
                    <a:lstStyle/>
                    <a:p>
                      <a:pPr algn="l" fontAlgn="t">
                        <a:buNone/>
                      </a:pPr>
                      <a:r>
                        <a:rPr lang="en-US" sz="500" b="1" i="0" u="none" strike="noStrike" dirty="0">
                          <a:solidFill>
                            <a:srgbClr val="000000"/>
                          </a:solidFill>
                          <a:effectLst/>
                          <a:latin typeface="Calibri" panose="020F0502020204030204" pitchFamily="34" charset="0"/>
                        </a:rPr>
                        <a:t>Policy priority 2. Inclusion of critical areas of refugee protection, Social Protection and self- reliance (such as asylum, digital identity management and documentation capacity, jobs and livelihoods, social protection, education,  and related matters) in national and local  development plans and programmes.</a:t>
                      </a:r>
                      <a:br>
                        <a:rPr lang="en-US" sz="500" b="1" i="0" u="none" strike="noStrike" dirty="0">
                          <a:solidFill>
                            <a:srgbClr val="000000"/>
                          </a:solidFill>
                          <a:effectLst/>
                          <a:latin typeface="Calibri" panose="020F0502020204030204" pitchFamily="34" charset="0"/>
                        </a:rPr>
                      </a:br>
                      <a:endParaRPr lang="en-US" sz="500" b="1" i="0" u="none" strike="noStrike" dirty="0">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*Critical areas for refugee protection and self-reliance (such as asylum, digital identity management and documentation capacity, jobs and livelihoods, social protection, education,  and related matters are not integrated or addressed in national development plans and programmes or dedicated refugee sector response plans.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*Government led systems (child protection, GBV, social protection, and justice) do not consistently serve refugees and asylum seekers.</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*While the GoU and local civil society organizations are dedicated to making child protection and GBV services universally accessible, constrained human and financial resources within the national system have hampered its capacity to extend protection services to refugees.</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*Work permits for refugees cannot be stamped on refugee identity documents, but need to be stamped on refugee Convention Travel Documents (CTDs). This policy requirement affects the right to work for refugees who do not hold CTDs, which are themselves not easily acquired by refugees due to the application fees for a CTD (220,000 UGX equivalent 62 USD).</a:t>
                      </a:r>
                      <a:br>
                        <a:rPr lang="en-US" sz="500" b="0" i="0" u="none" strike="noStrike">
                          <a:solidFill>
                            <a:srgbClr val="000000"/>
                          </a:solidFill>
                          <a:effectLst/>
                          <a:latin typeface="Calibri" panose="020F0502020204030204" pitchFamily="34" charset="0"/>
                        </a:rPr>
                      </a:br>
                      <a:endParaRPr lang="en-U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r>
                        <a:rPr lang="en-US" sz="500" b="0" i="0" u="none" strike="noStrike" dirty="0">
                          <a:solidFill>
                            <a:srgbClr val="000000"/>
                          </a:solidFill>
                          <a:effectLst/>
                          <a:latin typeface="Calibri" panose="020F0502020204030204" pitchFamily="34" charset="0"/>
                        </a:rPr>
                        <a:t>2.1 2024 – Dialogue and engagement with National Planning Authority and relevant programmes to include critical areas for refugee self reliance and protection in the draft NDP IV and relevant Programme Implementation Action Plans (PIAPs)    (ILO, UNICEF, WB, UNHCR, NL MFA and other donors).  </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2.2 2024 - Review of the National Strategy on Coverage Extension to the Informal Economy to Include Refugees and HC and  Costing of the National Strategy on Coverage Extension (ILO, UNICEF, UNHCR,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rollout of the National Strategy on Coverage Extension to the Informal Economy (ILO, UNICEF,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2.3 2024 - Transition Strategy for health, education and water services from humanitarian into national systems is developed (UNICEF, UNHCR,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2.4 2025- key CP GBV CBP inclusion priorities in MGLSD frameworks, NDPIV, Governance and Security Programme, Administration of Justice Programme, the Human Capital Development Programme, District Development Plans and operational budgets (UNICEF, UNHCR,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Service Integration Strategy for protection services is developed (UNHCR, UNICEF, ILO,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 High level policy discussions for action on the Transition Strategy.  (UNHCR, WB, UNICEF)</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*2027- NDP IV, selected PIAPs and DDPs tracking and reporting progress relating to inclusion of FDPs.</a:t>
                      </a:r>
                      <a:br>
                        <a:rPr lang="en-US" sz="500" b="0" i="0" u="none" strike="noStrike" dirty="0">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2.5 2025 </a:t>
                      </a:r>
                      <a:r>
                        <a:rPr lang="en-US" sz="500" b="0" i="0" u="none" strike="noStrike" dirty="0">
                          <a:solidFill>
                            <a:srgbClr val="000000"/>
                          </a:solidFill>
                          <a:effectLst/>
                          <a:latin typeface="Calibri" panose="020F0502020204030204" pitchFamily="34" charset="0"/>
                        </a:rPr>
                        <a:t>The national social protection strategy operationalized.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 2025 Guidance note developed and implemented.</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*2025  Refugee Status Determination (RSD) Guidelines Operationalized.</a:t>
                      </a:r>
                    </a:p>
                  </a:txBody>
                  <a:tcPr marL="0" marR="0" marT="0" marB="0">
                    <a:solidFill>
                      <a:schemeClr val="bg1">
                        <a:lumMod val="95000"/>
                      </a:schemeClr>
                    </a:solidFill>
                  </a:tcPr>
                </a:tc>
                <a:tc>
                  <a:txBody>
                    <a:bodyPr/>
                    <a:lstStyle/>
                    <a:p>
                      <a:pPr algn="l" fontAlgn="t">
                        <a:buNone/>
                      </a:pPr>
                      <a:r>
                        <a:rPr lang="en-US" sz="500" b="0" i="0" u="none" strike="noStrike">
                          <a:solidFill>
                            <a:srgbClr val="000000"/>
                          </a:solidFill>
                          <a:effectLst/>
                          <a:latin typeface="Calibri" panose="020F0502020204030204" pitchFamily="34" charset="0"/>
                        </a:rPr>
                        <a:t>-Government: </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NPA and relevant programs – Human Capital Development committee</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UN &amp; IFIs:</a:t>
                      </a: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UNHCR,UNICEF, IFC, ILO, WB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Livelihood and Resilience sector working group </a:t>
                      </a:r>
                      <a:br>
                        <a:rPr lang="en-US" sz="500" b="0" i="0" u="none" strike="noStrike">
                          <a:solidFill>
                            <a:srgbClr val="000000"/>
                          </a:solidFill>
                          <a:effectLst/>
                          <a:latin typeface="Calibri" panose="020F0502020204030204" pitchFamily="34" charset="0"/>
                        </a:rPr>
                      </a:br>
                      <a:br>
                        <a:rPr lang="en-US" sz="500" b="0" i="0" u="none" strike="noStrike">
                          <a:solidFill>
                            <a:srgbClr val="000000"/>
                          </a:solidFill>
                          <a:effectLst/>
                          <a:latin typeface="Calibri" panose="020F0502020204030204" pitchFamily="34" charset="0"/>
                        </a:rPr>
                      </a:br>
                      <a:r>
                        <a:rPr lang="en-US" sz="500" b="0" i="0" u="none" strike="noStrike">
                          <a:solidFill>
                            <a:srgbClr val="000000"/>
                          </a:solidFill>
                          <a:effectLst/>
                          <a:latin typeface="Calibri" panose="020F0502020204030204" pitchFamily="34" charset="0"/>
                        </a:rPr>
                        <a:t>- implementing  and operating partners</a:t>
                      </a:r>
                      <a:br>
                        <a:rPr lang="en-US" sz="500" b="0" i="0" u="none" strike="noStrike">
                          <a:solidFill>
                            <a:srgbClr val="000000"/>
                          </a:solidFill>
                          <a:effectLst/>
                          <a:latin typeface="Calibri" panose="020F0502020204030204" pitchFamily="34" charset="0"/>
                        </a:rPr>
                      </a:br>
                      <a:endParaRPr lang="en-US" sz="500" b="0" i="0" u="none" strike="noStrike">
                        <a:solidFill>
                          <a:srgbClr val="000000"/>
                        </a:solidFill>
                        <a:effectLst/>
                        <a:latin typeface="Calibri" panose="020F0502020204030204" pitchFamily="34" charset="0"/>
                      </a:endParaRPr>
                    </a:p>
                  </a:txBody>
                  <a:tcPr marL="0" marR="0" marT="0" marB="0">
                    <a:solidFill>
                      <a:schemeClr val="bg1">
                        <a:lumMod val="95000"/>
                      </a:schemeClr>
                    </a:solidFill>
                  </a:tcPr>
                </a:tc>
                <a:tc>
                  <a:txBody>
                    <a:bodyPr/>
                    <a:lstStyle/>
                    <a:p>
                      <a:pPr algn="l" fontAlgn="t">
                        <a:buNone/>
                      </a:pP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Technical, financial, and logistical support to the National Planning Authority to mainstream critical areas for refugee protection and self-reliance in Uganda’s NDP IV (ILO, </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Capacity building of NDPIV programme working groups (HCD among others) aimed at enhancing the capacities to systematically integrate and mainstream critical areas for refugee protection and self-reliance in the development and budgeting processes of the Program Implementation Action Plans (PIAPs) and Strategic Plans (ILO, UNICEF)</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Technical and Financial support to the MGLSD to support the operationalization of the various social protection policy frameworks (ILO, UNICEF,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Technical, financial and logistical support to KCCA, </a:t>
                      </a:r>
                      <a:r>
                        <a:rPr lang="en-US" sz="500" b="0" i="0" u="none" strike="noStrike" dirty="0" err="1">
                          <a:solidFill>
                            <a:srgbClr val="000000"/>
                          </a:solidFill>
                          <a:effectLst/>
                          <a:latin typeface="Calibri" panose="020F0502020204030204" pitchFamily="34" charset="0"/>
                        </a:rPr>
                        <a:t>MoGLSD</a:t>
                      </a:r>
                      <a:r>
                        <a:rPr lang="en-US" sz="500" b="0" i="0" u="none" strike="noStrike" dirty="0">
                          <a:solidFill>
                            <a:srgbClr val="000000"/>
                          </a:solidFill>
                          <a:effectLst/>
                          <a:latin typeface="Calibri" panose="020F0502020204030204" pitchFamily="34" charset="0"/>
                        </a:rPr>
                        <a:t> and OPM  to address barriers to inclusion of refugees into GBV/CP service delivery systems(UNHCR, WB, UNICEF)</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Joint policy dialogues for uptake of key CP GBV CBP inclusion priorities in MGLSD frameworks, NDPIV, Governance and Security Programme, Administration of Justice Programme, the Human Capital Development Programme, District Development Plans and operational budgets (UNICEF, UNHCR,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Policy level discussions to popularize the transition strategy  for health, education and water services (UNICEF, UNHCR, WB)</a:t>
                      </a:r>
                      <a:br>
                        <a:rPr lang="en-US" sz="500" b="0" i="0" u="none" strike="noStrike" dirty="0">
                          <a:solidFill>
                            <a:srgbClr val="000000"/>
                          </a:solidFill>
                          <a:effectLst/>
                          <a:latin typeface="Calibri" panose="020F0502020204030204" pitchFamily="34" charset="0"/>
                        </a:rPr>
                      </a:br>
                      <a:br>
                        <a:rPr lang="en-US" sz="500" b="0" i="0" u="none" strike="noStrike" dirty="0">
                          <a:solidFill>
                            <a:srgbClr val="000000"/>
                          </a:solidFill>
                          <a:effectLst/>
                          <a:latin typeface="Calibri" panose="020F0502020204030204" pitchFamily="34" charset="0"/>
                        </a:rPr>
                      </a:br>
                      <a:r>
                        <a:rPr lang="en-US" sz="500" b="0" i="0" u="none" strike="noStrike" dirty="0">
                          <a:solidFill>
                            <a:srgbClr val="000000"/>
                          </a:solidFill>
                          <a:effectLst/>
                          <a:latin typeface="Calibri" panose="020F0502020204030204" pitchFamily="34" charset="0"/>
                        </a:rPr>
                        <a:t>Technical guidance to improve the protection sensitivity of social safeguards and risk mitigation protocols (WB, UNHCR, UNICEF)</a:t>
                      </a:r>
                    </a:p>
                  </a:txBody>
                  <a:tcPr marL="0" marR="0" marT="0" marB="0">
                    <a:solidFill>
                      <a:schemeClr val="bg1">
                        <a:lumMod val="95000"/>
                      </a:schemeClr>
                    </a:solidFill>
                  </a:tcPr>
                </a:tc>
                <a:extLst>
                  <a:ext uri="{0D108BD9-81ED-4DB2-BD59-A6C34878D82A}">
                    <a16:rowId xmlns:a16="http://schemas.microsoft.com/office/drawing/2014/main" val="834141346"/>
                  </a:ext>
                </a:extLst>
              </a:tr>
            </a:tbl>
          </a:graphicData>
        </a:graphic>
      </p:graphicFrame>
      <p:sp>
        <p:nvSpPr>
          <p:cNvPr id="2" name="TextBox 1">
            <a:extLst>
              <a:ext uri="{FF2B5EF4-FFF2-40B4-BE49-F238E27FC236}">
                <a16:creationId xmlns:a16="http://schemas.microsoft.com/office/drawing/2014/main" id="{5A402DC0-4154-7CE0-B4D2-D12E49A53DDB}"/>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sp>
        <p:nvSpPr>
          <p:cNvPr id="4" name="Rectangle 3">
            <a:extLst>
              <a:ext uri="{FF2B5EF4-FFF2-40B4-BE49-F238E27FC236}">
                <a16:creationId xmlns:a16="http://schemas.microsoft.com/office/drawing/2014/main" id="{83A7929A-D31B-01AD-492F-FE4C4C931BCB}"/>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5" name="TextBox 20">
            <a:extLst>
              <a:ext uri="{FF2B5EF4-FFF2-40B4-BE49-F238E27FC236}">
                <a16:creationId xmlns:a16="http://schemas.microsoft.com/office/drawing/2014/main" id="{3E60EFD5-B2A5-7F96-6169-F98D82413618}"/>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831719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CE40D-2035-3A79-D87B-3DECC6C6852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EAD8AEF-68AC-96CB-BD3C-1DD21D30024F}"/>
              </a:ext>
            </a:extLst>
          </p:cNvPr>
          <p:cNvGraphicFramePr>
            <a:graphicFrameLocks noGrp="1"/>
          </p:cNvGraphicFramePr>
          <p:nvPr>
            <p:extLst>
              <p:ext uri="{D42A27DB-BD31-4B8C-83A1-F6EECF244321}">
                <p14:modId xmlns:p14="http://schemas.microsoft.com/office/powerpoint/2010/main" val="3463712931"/>
              </p:ext>
            </p:extLst>
          </p:nvPr>
        </p:nvGraphicFramePr>
        <p:xfrm>
          <a:off x="238220" y="955663"/>
          <a:ext cx="2286578" cy="4724091"/>
        </p:xfrm>
        <a:graphic>
          <a:graphicData uri="http://schemas.openxmlformats.org/drawingml/2006/table">
            <a:tbl>
              <a:tblPr>
                <a:tableStyleId>{5C22544A-7EE6-4342-B048-85BDC9FD1C3A}</a:tableStyleId>
              </a:tblPr>
              <a:tblGrid>
                <a:gridCol w="309996">
                  <a:extLst>
                    <a:ext uri="{9D8B030D-6E8A-4147-A177-3AD203B41FA5}">
                      <a16:colId xmlns:a16="http://schemas.microsoft.com/office/drawing/2014/main" val="462599157"/>
                    </a:ext>
                  </a:extLst>
                </a:gridCol>
                <a:gridCol w="1976582">
                  <a:extLst>
                    <a:ext uri="{9D8B030D-6E8A-4147-A177-3AD203B41FA5}">
                      <a16:colId xmlns:a16="http://schemas.microsoft.com/office/drawing/2014/main" val="2638680865"/>
                    </a:ext>
                  </a:extLst>
                </a:gridCol>
              </a:tblGrid>
              <a:tr h="0">
                <a:tc>
                  <a:txBody>
                    <a:bodyPr/>
                    <a:lstStyle/>
                    <a:p>
                      <a:pPr algn="ctr" fontAlgn="ctr"/>
                      <a:r>
                        <a:rPr lang="en-FR" sz="700" u="none" strike="noStrike">
                          <a:solidFill>
                            <a:srgbClr val="009EDC"/>
                          </a:solidFill>
                          <a:effectLst/>
                        </a:rPr>
                        <a:t>1,1</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Increased </a:t>
                      </a:r>
                      <a:r>
                        <a:rPr lang="en-GB" sz="700" b="1" u="none" strike="noStrike">
                          <a:solidFill>
                            <a:srgbClr val="009EDC"/>
                          </a:solidFill>
                          <a:effectLst/>
                        </a:rPr>
                        <a:t>delivery</a:t>
                      </a:r>
                      <a:r>
                        <a:rPr lang="en-GB" sz="700" u="none" strike="noStrike">
                          <a:solidFill>
                            <a:srgbClr val="009EDC"/>
                          </a:solidFill>
                          <a:effectLst/>
                        </a:rPr>
                        <a:t> of </a:t>
                      </a:r>
                      <a:r>
                        <a:rPr lang="en-GB" sz="700" b="1" u="none" strike="noStrike">
                          <a:solidFill>
                            <a:srgbClr val="009EDC"/>
                          </a:solidFill>
                          <a:effectLst/>
                        </a:rPr>
                        <a:t>quality</a:t>
                      </a:r>
                      <a:r>
                        <a:rPr lang="en-GB" sz="700" u="none" strike="noStrike">
                          <a:solidFill>
                            <a:srgbClr val="009EDC"/>
                          </a:solidFill>
                          <a:effectLst/>
                        </a:rPr>
                        <a:t> </a:t>
                      </a:r>
                      <a:r>
                        <a:rPr lang="en-GB" sz="700" b="1" u="none" strike="noStrike">
                          <a:solidFill>
                            <a:srgbClr val="009EDC"/>
                          </a:solidFill>
                          <a:effectLst/>
                        </a:rPr>
                        <a:t>education</a:t>
                      </a:r>
                      <a:r>
                        <a:rPr lang="en-GB" sz="700" u="none" strike="noStrike">
                          <a:solidFill>
                            <a:srgbClr val="009EDC"/>
                          </a:solidFill>
                          <a:effectLst/>
                        </a:rPr>
                        <a:t> (formal) and increased </a:t>
                      </a:r>
                      <a:r>
                        <a:rPr lang="en-GB" sz="700" b="1" u="none" strike="noStrike">
                          <a:solidFill>
                            <a:srgbClr val="009EDC"/>
                          </a:solidFill>
                          <a:effectLst/>
                        </a:rPr>
                        <a:t>access</a:t>
                      </a:r>
                      <a:r>
                        <a:rPr lang="en-GB" sz="700" u="none" strike="noStrike">
                          <a:solidFill>
                            <a:srgbClr val="009EDC"/>
                          </a:solidFill>
                          <a:effectLst/>
                        </a:rPr>
                        <a:t> to education and </a:t>
                      </a:r>
                      <a:r>
                        <a:rPr lang="en-GB" sz="700" b="1" u="none" strike="noStrike">
                          <a:solidFill>
                            <a:srgbClr val="009EDC"/>
                          </a:solidFill>
                          <a:effectLst/>
                        </a:rPr>
                        <a:t>retention</a:t>
                      </a:r>
                      <a:r>
                        <a:rPr lang="en-GB" sz="700" u="none" strike="noStrike">
                          <a:solidFill>
                            <a:srgbClr val="009EDC"/>
                          </a:solidFill>
                          <a:effectLst/>
                        </a:rPr>
                        <a:t> in targeted refugee settlement schools.</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461406241"/>
                  </a:ext>
                </a:extLst>
              </a:tr>
              <a:tr h="478579">
                <a:tc>
                  <a:txBody>
                    <a:bodyPr/>
                    <a:lstStyle/>
                    <a:p>
                      <a:pPr algn="ctr" fontAlgn="ctr"/>
                      <a:r>
                        <a:rPr lang="en-FR" sz="700" u="none" strike="noStrike">
                          <a:solidFill>
                            <a:srgbClr val="009EDC"/>
                          </a:solidFill>
                          <a:effectLst/>
                        </a:rPr>
                        <a:t>1,2</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Provision of </a:t>
                      </a:r>
                      <a:r>
                        <a:rPr lang="en-GB" sz="700" b="1" u="none" strike="noStrike">
                          <a:solidFill>
                            <a:srgbClr val="009EDC"/>
                          </a:solidFill>
                          <a:effectLst/>
                        </a:rPr>
                        <a:t>accelerated</a:t>
                      </a:r>
                      <a:r>
                        <a:rPr lang="en-GB" sz="700" u="none" strike="noStrike">
                          <a:solidFill>
                            <a:srgbClr val="009EDC"/>
                          </a:solidFill>
                          <a:effectLst/>
                        </a:rPr>
                        <a:t> </a:t>
                      </a:r>
                      <a:r>
                        <a:rPr lang="en-GB" sz="700" b="1" u="none" strike="noStrike">
                          <a:solidFill>
                            <a:srgbClr val="009EDC"/>
                          </a:solidFill>
                          <a:effectLst/>
                        </a:rPr>
                        <a:t>learning</a:t>
                      </a:r>
                      <a:r>
                        <a:rPr lang="en-GB" sz="700" u="none" strike="noStrike">
                          <a:solidFill>
                            <a:srgbClr val="009EDC"/>
                          </a:solidFill>
                          <a:effectLst/>
                        </a:rPr>
                        <a:t> programmes for </a:t>
                      </a:r>
                      <a:r>
                        <a:rPr lang="en-GB" sz="700" b="1" u="none" strike="noStrike">
                          <a:solidFill>
                            <a:srgbClr val="009EDC"/>
                          </a:solidFill>
                          <a:effectLst/>
                        </a:rPr>
                        <a:t>out-of-school</a:t>
                      </a:r>
                      <a:r>
                        <a:rPr lang="en-GB" sz="700" u="none" strike="noStrike">
                          <a:solidFill>
                            <a:srgbClr val="009EDC"/>
                          </a:solidFill>
                          <a:effectLst/>
                        </a:rPr>
                        <a:t> adolescents to gain </a:t>
                      </a:r>
                      <a:r>
                        <a:rPr lang="en-GB" sz="700" b="1" u="none" strike="noStrike">
                          <a:solidFill>
                            <a:srgbClr val="009EDC"/>
                          </a:solidFill>
                          <a:effectLst/>
                        </a:rPr>
                        <a:t>foundational</a:t>
                      </a:r>
                      <a:r>
                        <a:rPr lang="en-GB" sz="700" u="none" strike="noStrike">
                          <a:solidFill>
                            <a:srgbClr val="009EDC"/>
                          </a:solidFill>
                          <a:effectLst/>
                        </a:rPr>
                        <a:t> </a:t>
                      </a:r>
                      <a:r>
                        <a:rPr lang="en-GB" sz="700" b="1" u="none" strike="noStrike">
                          <a:solidFill>
                            <a:srgbClr val="009EDC"/>
                          </a:solidFill>
                          <a:effectLst/>
                        </a:rPr>
                        <a:t>learning</a:t>
                      </a:r>
                      <a:r>
                        <a:rPr lang="en-GB" sz="700" u="none" strike="noStrike">
                          <a:solidFill>
                            <a:srgbClr val="009EDC"/>
                          </a:solidFill>
                          <a:effectLst/>
                        </a:rPr>
                        <a:t> </a:t>
                      </a:r>
                      <a:r>
                        <a:rPr lang="en-GB" sz="700" b="1" u="none" strike="noStrike">
                          <a:solidFill>
                            <a:srgbClr val="009EDC"/>
                          </a:solidFill>
                          <a:effectLst/>
                        </a:rPr>
                        <a:t>skills</a:t>
                      </a:r>
                      <a:r>
                        <a:rPr lang="en-GB" sz="700" u="none" strike="noStrike">
                          <a:solidFill>
                            <a:srgbClr val="009EDC"/>
                          </a:solidFill>
                          <a:effectLst/>
                        </a:rPr>
                        <a:t> needed for life and work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1349896840"/>
                  </a:ext>
                </a:extLst>
              </a:tr>
              <a:tr h="197675">
                <a:tc>
                  <a:txBody>
                    <a:bodyPr/>
                    <a:lstStyle/>
                    <a:p>
                      <a:pPr algn="ctr" fontAlgn="ctr"/>
                      <a:r>
                        <a:rPr lang="en-FR" sz="700" u="none" strike="noStrike">
                          <a:solidFill>
                            <a:srgbClr val="009EDC"/>
                          </a:solidFill>
                          <a:effectLst/>
                        </a:rPr>
                        <a:t>1,3</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Development or update of </a:t>
                      </a:r>
                      <a:r>
                        <a:rPr lang="en-GB" sz="700" b="1" u="none" strike="noStrike">
                          <a:solidFill>
                            <a:srgbClr val="009EDC"/>
                          </a:solidFill>
                          <a:effectLst/>
                        </a:rPr>
                        <a:t>educational</a:t>
                      </a:r>
                      <a:r>
                        <a:rPr lang="en-GB" sz="700" u="none" strike="noStrike">
                          <a:solidFill>
                            <a:srgbClr val="009EDC"/>
                          </a:solidFill>
                          <a:effectLst/>
                        </a:rPr>
                        <a:t> </a:t>
                      </a:r>
                      <a:r>
                        <a:rPr lang="en-GB" sz="700" b="1" u="none" strike="noStrike">
                          <a:solidFill>
                            <a:srgbClr val="009EDC"/>
                          </a:solidFill>
                          <a:effectLst/>
                        </a:rPr>
                        <a:t>skills</a:t>
                      </a:r>
                      <a:r>
                        <a:rPr lang="en-GB" sz="700" u="none" strike="noStrike">
                          <a:solidFill>
                            <a:srgbClr val="009EDC"/>
                          </a:solidFill>
                          <a:effectLst/>
                        </a:rPr>
                        <a:t> training </a:t>
                      </a:r>
                      <a:r>
                        <a:rPr lang="en-GB" sz="700" b="1" u="none" strike="noStrike">
                          <a:solidFill>
                            <a:srgbClr val="009EDC"/>
                          </a:solidFill>
                          <a:effectLst/>
                        </a:rPr>
                        <a:t>curricula</a:t>
                      </a:r>
                      <a:r>
                        <a:rPr lang="en-GB" sz="700" u="none" strike="noStrike">
                          <a:solidFill>
                            <a:srgbClr val="009EDC"/>
                          </a:solidFill>
                          <a:effectLst/>
                        </a:rPr>
                        <a:t> and programs</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3499196230"/>
                  </a:ext>
                </a:extLst>
              </a:tr>
              <a:tr h="392011">
                <a:tc>
                  <a:txBody>
                    <a:bodyPr/>
                    <a:lstStyle/>
                    <a:p>
                      <a:pPr algn="ctr" fontAlgn="ctr"/>
                      <a:r>
                        <a:rPr lang="en-FR" sz="700" u="none" strike="noStrike">
                          <a:solidFill>
                            <a:srgbClr val="009EDC"/>
                          </a:solidFill>
                          <a:effectLst/>
                        </a:rPr>
                        <a:t>1,4</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Rolling out </a:t>
                      </a:r>
                      <a:r>
                        <a:rPr lang="en-GB" sz="700" b="1" u="none" strike="noStrike">
                          <a:solidFill>
                            <a:srgbClr val="009EDC"/>
                          </a:solidFill>
                          <a:effectLst/>
                        </a:rPr>
                        <a:t>life</a:t>
                      </a:r>
                      <a:r>
                        <a:rPr lang="en-GB" sz="700" u="none" strike="noStrike">
                          <a:solidFill>
                            <a:srgbClr val="009EDC"/>
                          </a:solidFill>
                          <a:effectLst/>
                        </a:rPr>
                        <a:t> </a:t>
                      </a:r>
                      <a:r>
                        <a:rPr lang="en-GB" sz="700" b="1" u="none" strike="noStrike">
                          <a:solidFill>
                            <a:srgbClr val="009EDC"/>
                          </a:solidFill>
                          <a:effectLst/>
                        </a:rPr>
                        <a:t>skills</a:t>
                      </a:r>
                      <a:r>
                        <a:rPr lang="en-GB" sz="700" u="none" strike="noStrike">
                          <a:solidFill>
                            <a:srgbClr val="009EDC"/>
                          </a:solidFill>
                          <a:effectLst/>
                        </a:rPr>
                        <a:t> </a:t>
                      </a:r>
                      <a:r>
                        <a:rPr lang="en-GB" sz="700" b="1" u="none" strike="noStrike">
                          <a:solidFill>
                            <a:srgbClr val="009EDC"/>
                          </a:solidFill>
                          <a:effectLst/>
                        </a:rPr>
                        <a:t>training</a:t>
                      </a:r>
                      <a:r>
                        <a:rPr lang="en-GB" sz="700" u="none" strike="noStrike">
                          <a:solidFill>
                            <a:srgbClr val="009EDC"/>
                          </a:solidFill>
                          <a:effectLst/>
                        </a:rPr>
                        <a:t> for in and out-of-school adolescents within formal and non-formal education and training settings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1109073758"/>
                  </a:ext>
                </a:extLst>
              </a:tr>
              <a:tr h="259404">
                <a:tc>
                  <a:txBody>
                    <a:bodyPr/>
                    <a:lstStyle/>
                    <a:p>
                      <a:pPr algn="ctr" fontAlgn="ctr"/>
                      <a:r>
                        <a:rPr lang="en-FR" sz="700" u="none" strike="noStrike">
                          <a:solidFill>
                            <a:srgbClr val="009EDC"/>
                          </a:solidFill>
                          <a:effectLst/>
                        </a:rPr>
                        <a:t>1,5</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Supporting the scale-up of the digital Skills training for in-school and out-of-school young people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2977575994"/>
                  </a:ext>
                </a:extLst>
              </a:tr>
              <a:tr h="283814">
                <a:tc>
                  <a:txBody>
                    <a:bodyPr/>
                    <a:lstStyle/>
                    <a:p>
                      <a:pPr algn="ctr" fontAlgn="ctr"/>
                      <a:r>
                        <a:rPr lang="en-FR" sz="700" u="none" strike="noStrike">
                          <a:solidFill>
                            <a:srgbClr val="009EDC"/>
                          </a:solidFill>
                          <a:effectLst/>
                        </a:rPr>
                        <a:t>1,6</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MACP1.6 Transferable and life skills package for young people expanded through co-curricular and non-formal education programme.</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958529855"/>
                  </a:ext>
                </a:extLst>
              </a:tr>
              <a:tr h="352303">
                <a:tc>
                  <a:txBody>
                    <a:bodyPr/>
                    <a:lstStyle/>
                    <a:p>
                      <a:pPr algn="ctr" fontAlgn="ctr"/>
                      <a:r>
                        <a:rPr lang="en-FR" sz="700" u="none" strike="noStrike">
                          <a:solidFill>
                            <a:srgbClr val="009EDC"/>
                          </a:solidFill>
                          <a:effectLst/>
                        </a:rPr>
                        <a:t>1,7</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MACP1.7 </a:t>
                      </a:r>
                      <a:r>
                        <a:rPr lang="en-GB" sz="700" b="1" u="none" strike="noStrike" err="1">
                          <a:solidFill>
                            <a:srgbClr val="009EDC"/>
                          </a:solidFill>
                          <a:effectLst/>
                        </a:rPr>
                        <a:t>Modeling</a:t>
                      </a:r>
                      <a:r>
                        <a:rPr lang="en-GB" sz="700" u="none" strike="noStrike">
                          <a:solidFill>
                            <a:srgbClr val="009EDC"/>
                          </a:solidFill>
                          <a:effectLst/>
                        </a:rPr>
                        <a:t> job-specific training programmes for </a:t>
                      </a:r>
                      <a:r>
                        <a:rPr lang="en-GB" sz="700" b="1" u="none" strike="noStrike">
                          <a:solidFill>
                            <a:srgbClr val="009EDC"/>
                          </a:solidFill>
                          <a:effectLst/>
                        </a:rPr>
                        <a:t>out-of-school</a:t>
                      </a:r>
                      <a:r>
                        <a:rPr lang="en-GB" sz="700" u="none" strike="noStrike">
                          <a:solidFill>
                            <a:srgbClr val="009EDC"/>
                          </a:solidFill>
                          <a:effectLst/>
                        </a:rPr>
                        <a:t> adolescents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315087056"/>
                  </a:ext>
                </a:extLst>
              </a:tr>
              <a:tr h="305427">
                <a:tc>
                  <a:txBody>
                    <a:bodyPr/>
                    <a:lstStyle/>
                    <a:p>
                      <a:pPr algn="ctr" fontAlgn="ctr"/>
                      <a:r>
                        <a:rPr lang="en-FR" sz="700" u="none" strike="noStrike">
                          <a:solidFill>
                            <a:srgbClr val="009EDC"/>
                          </a:solidFill>
                          <a:effectLst/>
                        </a:rPr>
                        <a:t>1,8</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MACP1.8 Inclusive formal </a:t>
                      </a:r>
                      <a:r>
                        <a:rPr lang="en-GB" sz="700" b="1" u="none" strike="noStrike" err="1">
                          <a:solidFill>
                            <a:srgbClr val="009EDC"/>
                          </a:solidFill>
                          <a:effectLst/>
                        </a:rPr>
                        <a:t>intership</a:t>
                      </a:r>
                      <a:r>
                        <a:rPr lang="en-GB" sz="700" u="none" strike="noStrike">
                          <a:solidFill>
                            <a:srgbClr val="009EDC"/>
                          </a:solidFill>
                          <a:effectLst/>
                        </a:rPr>
                        <a:t> and </a:t>
                      </a:r>
                      <a:r>
                        <a:rPr lang="en-GB" sz="700" b="1" u="none" strike="noStrike">
                          <a:solidFill>
                            <a:srgbClr val="009EDC"/>
                          </a:solidFill>
                          <a:effectLst/>
                        </a:rPr>
                        <a:t>apprenticeship</a:t>
                      </a:r>
                      <a:r>
                        <a:rPr lang="en-GB" sz="700" u="none" strike="noStrike">
                          <a:solidFill>
                            <a:srgbClr val="009EDC"/>
                          </a:solidFill>
                          <a:effectLst/>
                        </a:rPr>
                        <a:t> programme</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3823224969"/>
                  </a:ext>
                </a:extLst>
              </a:tr>
              <a:tr h="172178">
                <a:tc>
                  <a:txBody>
                    <a:bodyPr/>
                    <a:lstStyle/>
                    <a:p>
                      <a:pPr algn="ctr" fontAlgn="ctr"/>
                      <a:r>
                        <a:rPr lang="en-FR" sz="700" u="none" strike="noStrike">
                          <a:solidFill>
                            <a:srgbClr val="009EDC"/>
                          </a:solidFill>
                          <a:effectLst/>
                        </a:rPr>
                        <a:t>1,9</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MACP1.9 Skills </a:t>
                      </a:r>
                      <a:r>
                        <a:rPr lang="en-GB" sz="700" b="1" u="none" strike="noStrike">
                          <a:solidFill>
                            <a:srgbClr val="009EDC"/>
                          </a:solidFill>
                          <a:effectLst/>
                        </a:rPr>
                        <a:t>recognition</a:t>
                      </a:r>
                      <a:r>
                        <a:rPr lang="en-GB" sz="700" u="none" strike="noStrike">
                          <a:solidFill>
                            <a:srgbClr val="009EDC"/>
                          </a:solidFill>
                          <a:effectLst/>
                        </a:rPr>
                        <a:t> systems strengthened</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914321413"/>
                  </a:ext>
                </a:extLst>
              </a:tr>
              <a:tr h="388885">
                <a:tc>
                  <a:txBody>
                    <a:bodyPr/>
                    <a:lstStyle/>
                    <a:p>
                      <a:pPr algn="ctr" fontAlgn="ctr"/>
                      <a:r>
                        <a:rPr lang="en-FR" sz="700" u="none" strike="noStrike">
                          <a:solidFill>
                            <a:srgbClr val="009EDC"/>
                          </a:solidFill>
                          <a:effectLst/>
                        </a:rPr>
                        <a:t>1,10</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MACP1.10 System of foreign </a:t>
                      </a:r>
                      <a:r>
                        <a:rPr lang="en-GB" sz="700" b="1" u="none" strike="noStrike">
                          <a:solidFill>
                            <a:srgbClr val="009EDC"/>
                          </a:solidFill>
                          <a:effectLst/>
                        </a:rPr>
                        <a:t>certificate</a:t>
                      </a:r>
                      <a:r>
                        <a:rPr lang="en-GB" sz="700" u="none" strike="noStrike">
                          <a:solidFill>
                            <a:srgbClr val="009EDC"/>
                          </a:solidFill>
                          <a:effectLst/>
                        </a:rPr>
                        <a:t> recognition strengthened and digitalised</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1901546630"/>
                  </a:ext>
                </a:extLst>
              </a:tr>
              <a:tr h="431897">
                <a:tc>
                  <a:txBody>
                    <a:bodyPr/>
                    <a:lstStyle/>
                    <a:p>
                      <a:pPr algn="ctr" fontAlgn="ctr"/>
                      <a:r>
                        <a:rPr lang="en-FR" sz="700" u="none" strike="noStrike">
                          <a:solidFill>
                            <a:srgbClr val="009EDC"/>
                          </a:solidFill>
                          <a:effectLst/>
                        </a:rPr>
                        <a:t>1,11</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MACP1.11 Strengthening </a:t>
                      </a:r>
                      <a:r>
                        <a:rPr lang="en-GB" sz="700" b="1" u="none" strike="noStrike">
                          <a:solidFill>
                            <a:srgbClr val="009EDC"/>
                          </a:solidFill>
                          <a:effectLst/>
                        </a:rPr>
                        <a:t>Access</a:t>
                      </a:r>
                      <a:r>
                        <a:rPr lang="en-GB" sz="700" u="none" strike="noStrike">
                          <a:solidFill>
                            <a:srgbClr val="009EDC"/>
                          </a:solidFill>
                          <a:effectLst/>
                        </a:rPr>
                        <a:t> and Quality for Learning and Skills in Uganda’s Refugee Hosting Districts</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1264054283"/>
                  </a:ext>
                </a:extLst>
              </a:tr>
              <a:tr h="351753">
                <a:tc>
                  <a:txBody>
                    <a:bodyPr/>
                    <a:lstStyle/>
                    <a:p>
                      <a:pPr algn="ctr" fontAlgn="ctr"/>
                      <a:r>
                        <a:rPr lang="en-FR" sz="700" u="none" strike="noStrike">
                          <a:solidFill>
                            <a:srgbClr val="009EDC"/>
                          </a:solidFill>
                          <a:effectLst/>
                        </a:rPr>
                        <a:t>1,12</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MACP1.12 </a:t>
                      </a:r>
                      <a:r>
                        <a:rPr lang="en-GB" sz="700" u="none" strike="noStrike" err="1">
                          <a:solidFill>
                            <a:srgbClr val="009EDC"/>
                          </a:solidFill>
                          <a:effectLst/>
                        </a:rPr>
                        <a:t>Strengtening</a:t>
                      </a:r>
                      <a:r>
                        <a:rPr lang="en-GB" sz="700" u="none" strike="noStrike">
                          <a:solidFill>
                            <a:srgbClr val="009EDC"/>
                          </a:solidFill>
                          <a:effectLst/>
                        </a:rPr>
                        <a:t> impact of WB projects, policy dialogue and CRRF coordination</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723162385"/>
                  </a:ext>
                </a:extLst>
              </a:tr>
              <a:tr h="278870">
                <a:tc>
                  <a:txBody>
                    <a:bodyPr/>
                    <a:lstStyle/>
                    <a:p>
                      <a:pPr algn="ctr" fontAlgn="ctr"/>
                      <a:r>
                        <a:rPr lang="en-FR" sz="700" u="none" strike="noStrike">
                          <a:solidFill>
                            <a:srgbClr val="009EDC"/>
                          </a:solidFill>
                          <a:effectLst/>
                        </a:rPr>
                        <a:t>1,13</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MACP1.13 Promoting meaningful engagement of young people on the move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131713857"/>
                  </a:ext>
                </a:extLst>
              </a:tr>
              <a:tr h="454652">
                <a:tc>
                  <a:txBody>
                    <a:bodyPr/>
                    <a:lstStyle/>
                    <a:p>
                      <a:pPr algn="ctr" fontAlgn="ctr"/>
                      <a:r>
                        <a:rPr lang="en-FR" sz="700" u="none" strike="noStrike">
                          <a:solidFill>
                            <a:srgbClr val="009EDC"/>
                          </a:solidFill>
                          <a:effectLst/>
                        </a:rPr>
                        <a:t>1,14</a:t>
                      </a:r>
                      <a:endParaRPr lang="en-FR" sz="700" b="1" i="0" u="none" strike="noStrike">
                        <a:solidFill>
                          <a:srgbClr val="009EDC"/>
                        </a:solidFill>
                        <a:effectLst/>
                        <a:latin typeface="Calibri" panose="020F0502020204030204" pitchFamily="34" charset="0"/>
                      </a:endParaRPr>
                    </a:p>
                  </a:txBody>
                  <a:tcPr marL="1564" marR="1564" marT="1564" marB="0" anchor="ctr"/>
                </a:tc>
                <a:tc>
                  <a:txBody>
                    <a:bodyPr/>
                    <a:lstStyle/>
                    <a:p>
                      <a:pPr algn="l" fontAlgn="ctr"/>
                      <a:r>
                        <a:rPr lang="en-GB" sz="700" u="none" strike="noStrike">
                          <a:solidFill>
                            <a:srgbClr val="009EDC"/>
                          </a:solidFill>
                          <a:effectLst/>
                        </a:rPr>
                        <a:t>MACP1.14 Access to market relevant vocational, and skills training for refugees, and host </a:t>
                      </a:r>
                      <a:r>
                        <a:rPr lang="en-GB" sz="700" u="none" strike="noStrike" err="1">
                          <a:solidFill>
                            <a:srgbClr val="009EDC"/>
                          </a:solidFill>
                          <a:effectLst/>
                        </a:rPr>
                        <a:t>communicties</a:t>
                      </a:r>
                      <a:r>
                        <a:rPr lang="en-GB" sz="700" u="none" strike="noStrike">
                          <a:solidFill>
                            <a:srgbClr val="009EDC"/>
                          </a:solidFill>
                          <a:effectLst/>
                        </a:rPr>
                        <a:t> with a focus on young people increased. </a:t>
                      </a:r>
                      <a:endParaRPr lang="en-GB" sz="700" b="0" i="0" u="none" strike="noStrike">
                        <a:solidFill>
                          <a:srgbClr val="009EDC"/>
                        </a:solidFill>
                        <a:effectLst/>
                        <a:latin typeface="Calibri" panose="020F0502020204030204" pitchFamily="34" charset="0"/>
                      </a:endParaRPr>
                    </a:p>
                  </a:txBody>
                  <a:tcPr marL="1564" marR="1564" marT="1564" marB="0" anchor="ctr"/>
                </a:tc>
                <a:extLst>
                  <a:ext uri="{0D108BD9-81ED-4DB2-BD59-A6C34878D82A}">
                    <a16:rowId xmlns:a16="http://schemas.microsoft.com/office/drawing/2014/main" val="2247175963"/>
                  </a:ext>
                </a:extLst>
              </a:tr>
            </a:tbl>
          </a:graphicData>
        </a:graphic>
      </p:graphicFrame>
      <p:graphicFrame>
        <p:nvGraphicFramePr>
          <p:cNvPr id="5" name="Table 4">
            <a:extLst>
              <a:ext uri="{FF2B5EF4-FFF2-40B4-BE49-F238E27FC236}">
                <a16:creationId xmlns:a16="http://schemas.microsoft.com/office/drawing/2014/main" id="{E98EAC5B-8BBD-98CA-413E-04E9B5A4FBF6}"/>
              </a:ext>
            </a:extLst>
          </p:cNvPr>
          <p:cNvGraphicFramePr>
            <a:graphicFrameLocks noGrp="1"/>
          </p:cNvGraphicFramePr>
          <p:nvPr>
            <p:extLst>
              <p:ext uri="{D42A27DB-BD31-4B8C-83A1-F6EECF244321}">
                <p14:modId xmlns:p14="http://schemas.microsoft.com/office/powerpoint/2010/main" val="172152547"/>
              </p:ext>
            </p:extLst>
          </p:nvPr>
        </p:nvGraphicFramePr>
        <p:xfrm>
          <a:off x="5468308" y="1016381"/>
          <a:ext cx="1967248" cy="4133022"/>
        </p:xfrm>
        <a:graphic>
          <a:graphicData uri="http://schemas.openxmlformats.org/drawingml/2006/table">
            <a:tbl>
              <a:tblPr>
                <a:tableStyleId>{5C22544A-7EE6-4342-B048-85BDC9FD1C3A}</a:tableStyleId>
              </a:tblPr>
              <a:tblGrid>
                <a:gridCol w="290044">
                  <a:extLst>
                    <a:ext uri="{9D8B030D-6E8A-4147-A177-3AD203B41FA5}">
                      <a16:colId xmlns:a16="http://schemas.microsoft.com/office/drawing/2014/main" val="2278993810"/>
                    </a:ext>
                  </a:extLst>
                </a:gridCol>
                <a:gridCol w="1677204">
                  <a:extLst>
                    <a:ext uri="{9D8B030D-6E8A-4147-A177-3AD203B41FA5}">
                      <a16:colId xmlns:a16="http://schemas.microsoft.com/office/drawing/2014/main" val="3768250504"/>
                    </a:ext>
                  </a:extLst>
                </a:gridCol>
              </a:tblGrid>
              <a:tr h="297176">
                <a:tc>
                  <a:txBody>
                    <a:bodyPr/>
                    <a:lstStyle/>
                    <a:p>
                      <a:pPr algn="ctr" fontAlgn="ctr"/>
                      <a:r>
                        <a:rPr lang="en-FR" sz="700" u="none" strike="noStrike">
                          <a:solidFill>
                            <a:srgbClr val="942093"/>
                          </a:solidFill>
                          <a:effectLst/>
                        </a:rPr>
                        <a:t>3,1</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MACP3.1 </a:t>
                      </a:r>
                      <a:r>
                        <a:rPr lang="en-GB" sz="700" b="1" u="none" strike="noStrike">
                          <a:solidFill>
                            <a:srgbClr val="942093"/>
                          </a:solidFill>
                          <a:effectLst/>
                        </a:rPr>
                        <a:t>Inclusion</a:t>
                      </a:r>
                      <a:r>
                        <a:rPr lang="en-GB" sz="700" u="none" strike="noStrike">
                          <a:solidFill>
                            <a:srgbClr val="942093"/>
                          </a:solidFill>
                          <a:effectLst/>
                        </a:rPr>
                        <a:t> of CP, GBV and CBP refugee and host community </a:t>
                      </a:r>
                      <a:r>
                        <a:rPr lang="en-GB" sz="700" b="1" u="none" strike="noStrike">
                          <a:solidFill>
                            <a:srgbClr val="942093"/>
                          </a:solidFill>
                          <a:effectLst/>
                        </a:rPr>
                        <a:t>priorities</a:t>
                      </a:r>
                      <a:r>
                        <a:rPr lang="en-GB" sz="700" u="none" strike="noStrike">
                          <a:solidFill>
                            <a:srgbClr val="942093"/>
                          </a:solidFill>
                          <a:effectLst/>
                        </a:rPr>
                        <a:t> in National and Local Development Policies, Programmes and Planning</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1293512059"/>
                  </a:ext>
                </a:extLst>
              </a:tr>
              <a:tr h="221795">
                <a:tc>
                  <a:txBody>
                    <a:bodyPr/>
                    <a:lstStyle/>
                    <a:p>
                      <a:pPr algn="ctr" fontAlgn="ctr"/>
                      <a:r>
                        <a:rPr lang="en-FR" sz="700" u="none" strike="noStrike">
                          <a:solidFill>
                            <a:srgbClr val="942093"/>
                          </a:solidFill>
                          <a:effectLst/>
                        </a:rPr>
                        <a:t>3,2</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MACP3.2 Inclusive </a:t>
                      </a:r>
                      <a:r>
                        <a:rPr lang="en-GB" sz="700" b="1" u="none" strike="noStrike">
                          <a:solidFill>
                            <a:srgbClr val="942093"/>
                          </a:solidFill>
                          <a:effectLst/>
                        </a:rPr>
                        <a:t>Social Safeguards </a:t>
                      </a:r>
                      <a:r>
                        <a:rPr lang="en-GB" sz="700" b="0" u="none" strike="noStrike">
                          <a:solidFill>
                            <a:srgbClr val="942093"/>
                          </a:solidFill>
                          <a:effectLst/>
                        </a:rPr>
                        <a:t>and</a:t>
                      </a:r>
                      <a:r>
                        <a:rPr lang="en-GB" sz="700" b="1" u="none" strike="noStrike">
                          <a:solidFill>
                            <a:srgbClr val="942093"/>
                          </a:solidFill>
                          <a:effectLst/>
                        </a:rPr>
                        <a:t> Social Risk Management Protocols</a:t>
                      </a:r>
                      <a:r>
                        <a:rPr lang="en-GB" sz="700" u="none" strike="noStrike">
                          <a:solidFill>
                            <a:srgbClr val="942093"/>
                          </a:solidFill>
                          <a:effectLst/>
                        </a:rPr>
                        <a:t> are Developed and Implemented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1135183006"/>
                  </a:ext>
                </a:extLst>
              </a:tr>
              <a:tr h="334867">
                <a:tc>
                  <a:txBody>
                    <a:bodyPr/>
                    <a:lstStyle/>
                    <a:p>
                      <a:pPr algn="ctr" fontAlgn="ctr"/>
                      <a:r>
                        <a:rPr lang="en-FR" sz="700" u="none" strike="noStrike">
                          <a:solidFill>
                            <a:srgbClr val="942093"/>
                          </a:solidFill>
                          <a:effectLst/>
                        </a:rPr>
                        <a:t>3,3</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MACP3.3 Strengthening of </a:t>
                      </a:r>
                      <a:r>
                        <a:rPr lang="en-GB" sz="700" b="1" u="none" strike="noStrike">
                          <a:solidFill>
                            <a:srgbClr val="942093"/>
                          </a:solidFill>
                          <a:effectLst/>
                        </a:rPr>
                        <a:t>policies</a:t>
                      </a:r>
                      <a:r>
                        <a:rPr lang="en-GB" sz="700" u="none" strike="noStrike">
                          <a:solidFill>
                            <a:srgbClr val="942093"/>
                          </a:solidFill>
                          <a:effectLst/>
                        </a:rPr>
                        <a:t> and implementation for third country opportunities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74739568"/>
                  </a:ext>
                </a:extLst>
              </a:tr>
              <a:tr h="271808">
                <a:tc>
                  <a:txBody>
                    <a:bodyPr/>
                    <a:lstStyle/>
                    <a:p>
                      <a:pPr algn="ctr" fontAlgn="ctr"/>
                      <a:r>
                        <a:rPr lang="en-FR" sz="700" u="none" strike="noStrike">
                          <a:solidFill>
                            <a:srgbClr val="942093"/>
                          </a:solidFill>
                          <a:effectLst/>
                        </a:rPr>
                        <a:t>3,4</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MACP3.4 Generating </a:t>
                      </a:r>
                      <a:r>
                        <a:rPr lang="en-GB" sz="700" b="1" u="none" strike="noStrike">
                          <a:solidFill>
                            <a:srgbClr val="942093"/>
                          </a:solidFill>
                          <a:effectLst/>
                        </a:rPr>
                        <a:t>Evidence</a:t>
                      </a:r>
                      <a:r>
                        <a:rPr lang="en-GB" sz="700" u="none" strike="noStrike">
                          <a:solidFill>
                            <a:srgbClr val="942093"/>
                          </a:solidFill>
                          <a:effectLst/>
                        </a:rPr>
                        <a:t> to Inform Learning and Policy Advocacy</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3129951795"/>
                  </a:ext>
                </a:extLst>
              </a:tr>
              <a:tr h="297960">
                <a:tc>
                  <a:txBody>
                    <a:bodyPr/>
                    <a:lstStyle/>
                    <a:p>
                      <a:pPr algn="ctr" fontAlgn="ctr"/>
                      <a:r>
                        <a:rPr lang="en-FR" sz="700" u="none" strike="noStrike">
                          <a:solidFill>
                            <a:srgbClr val="942093"/>
                          </a:solidFill>
                          <a:effectLst/>
                        </a:rPr>
                        <a:t>3,5</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MACP3.5 Relevant national policies and strategies are strengthened to include social protection for refugees</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423672375"/>
                  </a:ext>
                </a:extLst>
              </a:tr>
              <a:tr h="321820">
                <a:tc>
                  <a:txBody>
                    <a:bodyPr/>
                    <a:lstStyle/>
                    <a:p>
                      <a:pPr algn="ctr" fontAlgn="ctr"/>
                      <a:r>
                        <a:rPr lang="en-FR" sz="700" u="none" strike="noStrike">
                          <a:solidFill>
                            <a:srgbClr val="942093"/>
                          </a:solidFill>
                          <a:effectLst/>
                        </a:rPr>
                        <a:t>3,6</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MACP3.6 Strengthening </a:t>
                      </a:r>
                      <a:r>
                        <a:rPr lang="en-GB" sz="700" b="1" u="none" strike="noStrike">
                          <a:solidFill>
                            <a:srgbClr val="942093"/>
                          </a:solidFill>
                          <a:effectLst/>
                        </a:rPr>
                        <a:t>Birth</a:t>
                      </a:r>
                      <a:r>
                        <a:rPr lang="en-GB" sz="700" u="none" strike="noStrike">
                          <a:solidFill>
                            <a:srgbClr val="942093"/>
                          </a:solidFill>
                          <a:effectLst/>
                        </a:rPr>
                        <a:t> </a:t>
                      </a:r>
                      <a:r>
                        <a:rPr lang="en-GB" sz="700" b="1" u="none" strike="noStrike">
                          <a:solidFill>
                            <a:srgbClr val="942093"/>
                          </a:solidFill>
                          <a:effectLst/>
                        </a:rPr>
                        <a:t>Registration</a:t>
                      </a:r>
                      <a:r>
                        <a:rPr lang="en-GB" sz="700" u="none" strike="noStrike">
                          <a:solidFill>
                            <a:srgbClr val="942093"/>
                          </a:solidFill>
                          <a:effectLst/>
                        </a:rPr>
                        <a:t> and </a:t>
                      </a:r>
                      <a:r>
                        <a:rPr lang="en-GB" sz="700" b="1" u="none" strike="noStrike">
                          <a:solidFill>
                            <a:srgbClr val="942093"/>
                          </a:solidFill>
                          <a:effectLst/>
                        </a:rPr>
                        <a:t>Issuance</a:t>
                      </a:r>
                      <a:r>
                        <a:rPr lang="en-GB" sz="700" u="none" strike="noStrike">
                          <a:solidFill>
                            <a:srgbClr val="942093"/>
                          </a:solidFill>
                          <a:effectLst/>
                        </a:rPr>
                        <a:t> of Certificates</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1882757200"/>
                  </a:ext>
                </a:extLst>
              </a:tr>
              <a:tr h="339216">
                <a:tc>
                  <a:txBody>
                    <a:bodyPr/>
                    <a:lstStyle/>
                    <a:p>
                      <a:pPr algn="ctr" fontAlgn="ctr"/>
                      <a:r>
                        <a:rPr lang="en-FR" sz="700" u="none" strike="noStrike">
                          <a:solidFill>
                            <a:srgbClr val="942093"/>
                          </a:solidFill>
                          <a:effectLst/>
                        </a:rPr>
                        <a:t>3,7</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MACP3.7 Strengthen </a:t>
                      </a:r>
                      <a:r>
                        <a:rPr lang="en-GB" sz="700" b="1" u="none" strike="noStrike">
                          <a:solidFill>
                            <a:srgbClr val="942093"/>
                          </a:solidFill>
                          <a:effectLst/>
                        </a:rPr>
                        <a:t>asylum</a:t>
                      </a:r>
                      <a:r>
                        <a:rPr lang="en-GB" sz="700" u="none" strike="noStrike">
                          <a:solidFill>
                            <a:srgbClr val="942093"/>
                          </a:solidFill>
                          <a:effectLst/>
                        </a:rPr>
                        <a:t> </a:t>
                      </a:r>
                      <a:r>
                        <a:rPr lang="en-GB" sz="700" b="1" u="none" strike="noStrike">
                          <a:solidFill>
                            <a:srgbClr val="942093"/>
                          </a:solidFill>
                          <a:effectLst/>
                        </a:rPr>
                        <a:t>system</a:t>
                      </a:r>
                      <a:r>
                        <a:rPr lang="en-GB" sz="700" u="none" strike="noStrike">
                          <a:solidFill>
                            <a:srgbClr val="942093"/>
                          </a:solidFill>
                          <a:effectLst/>
                        </a:rPr>
                        <a:t> and civil registration institutions</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4172341085"/>
                  </a:ext>
                </a:extLst>
              </a:tr>
              <a:tr h="317471">
                <a:tc>
                  <a:txBody>
                    <a:bodyPr/>
                    <a:lstStyle/>
                    <a:p>
                      <a:pPr algn="ctr" fontAlgn="ctr"/>
                      <a:r>
                        <a:rPr lang="en-FR" sz="700" u="none" strike="noStrike">
                          <a:solidFill>
                            <a:srgbClr val="942093"/>
                          </a:solidFill>
                          <a:effectLst/>
                        </a:rPr>
                        <a:t>3,8</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MACP3.8 Strengthening Government ownership for CP / GBV through improved capacities, alignment and integration of local government and humanitarian systems</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202441217"/>
                  </a:ext>
                </a:extLst>
              </a:tr>
              <a:tr h="148558">
                <a:tc>
                  <a:txBody>
                    <a:bodyPr/>
                    <a:lstStyle/>
                    <a:p>
                      <a:pPr algn="ctr" fontAlgn="ctr"/>
                      <a:r>
                        <a:rPr lang="en-FR" sz="700" u="none" strike="noStrike">
                          <a:solidFill>
                            <a:srgbClr val="942093"/>
                          </a:solidFill>
                          <a:effectLst/>
                        </a:rPr>
                        <a:t>3,9</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MACP3.9 Localization CP </a:t>
                      </a:r>
                      <a:r>
                        <a:rPr lang="en-GB" sz="700" b="1" u="none" strike="noStrike">
                          <a:solidFill>
                            <a:srgbClr val="942093"/>
                          </a:solidFill>
                          <a:effectLst/>
                        </a:rPr>
                        <a:t>GBV</a:t>
                      </a:r>
                      <a:r>
                        <a:rPr lang="en-GB" sz="700" u="none" strike="noStrike">
                          <a:solidFill>
                            <a:srgbClr val="942093"/>
                          </a:solidFill>
                          <a:effectLst/>
                        </a:rPr>
                        <a:t> </a:t>
                      </a:r>
                      <a:r>
                        <a:rPr lang="en-GB" sz="700" b="1" u="none" strike="noStrike">
                          <a:solidFill>
                            <a:srgbClr val="942093"/>
                          </a:solidFill>
                          <a:effectLst/>
                        </a:rPr>
                        <a:t>Systems</a:t>
                      </a:r>
                      <a:r>
                        <a:rPr lang="en-GB" sz="700" u="none" strike="noStrike">
                          <a:solidFill>
                            <a:srgbClr val="942093"/>
                          </a:solidFill>
                          <a:effectLst/>
                        </a:rPr>
                        <a:t>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1582634332"/>
                  </a:ext>
                </a:extLst>
              </a:tr>
              <a:tr h="217715">
                <a:tc>
                  <a:txBody>
                    <a:bodyPr/>
                    <a:lstStyle/>
                    <a:p>
                      <a:pPr algn="ctr" fontAlgn="ctr"/>
                      <a:r>
                        <a:rPr lang="en-FR" sz="700" u="none" strike="noStrike">
                          <a:solidFill>
                            <a:srgbClr val="942093"/>
                          </a:solidFill>
                          <a:effectLst/>
                        </a:rPr>
                        <a:t>3.10</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MACP3.10 Streamlining and Harmonizing </a:t>
                      </a:r>
                      <a:r>
                        <a:rPr lang="en-GB" sz="700" b="1" u="none" strike="noStrike">
                          <a:solidFill>
                            <a:srgbClr val="942093"/>
                          </a:solidFill>
                          <a:effectLst/>
                        </a:rPr>
                        <a:t>MIS</a:t>
                      </a:r>
                      <a:r>
                        <a:rPr lang="en-GB" sz="700" u="none" strike="noStrike">
                          <a:solidFill>
                            <a:srgbClr val="942093"/>
                          </a:solidFill>
                          <a:effectLst/>
                        </a:rPr>
                        <a:t>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2545573672"/>
                  </a:ext>
                </a:extLst>
              </a:tr>
              <a:tr h="245714">
                <a:tc>
                  <a:txBody>
                    <a:bodyPr/>
                    <a:lstStyle/>
                    <a:p>
                      <a:pPr algn="ctr" fontAlgn="ctr"/>
                      <a:r>
                        <a:rPr lang="en-FR" sz="700" u="none" strike="noStrike">
                          <a:solidFill>
                            <a:srgbClr val="942093"/>
                          </a:solidFill>
                          <a:effectLst/>
                        </a:rPr>
                        <a:t>3,11</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MACP3.11 Mandate </a:t>
                      </a:r>
                      <a:r>
                        <a:rPr lang="en-GB" sz="700" b="1" u="none" strike="noStrike">
                          <a:solidFill>
                            <a:srgbClr val="942093"/>
                          </a:solidFill>
                          <a:effectLst/>
                        </a:rPr>
                        <a:t>Refugee</a:t>
                      </a:r>
                      <a:r>
                        <a:rPr lang="en-GB" sz="700" u="none" strike="noStrike">
                          <a:solidFill>
                            <a:srgbClr val="942093"/>
                          </a:solidFill>
                          <a:effectLst/>
                        </a:rPr>
                        <a:t> </a:t>
                      </a:r>
                      <a:r>
                        <a:rPr lang="en-GB" sz="700" b="1" u="none" strike="noStrike">
                          <a:solidFill>
                            <a:srgbClr val="942093"/>
                          </a:solidFill>
                          <a:effectLst/>
                        </a:rPr>
                        <a:t>Status</a:t>
                      </a:r>
                      <a:r>
                        <a:rPr lang="en-GB" sz="700" u="none" strike="noStrike">
                          <a:solidFill>
                            <a:srgbClr val="942093"/>
                          </a:solidFill>
                          <a:effectLst/>
                        </a:rPr>
                        <a:t> Determination procedures</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3577913786"/>
                  </a:ext>
                </a:extLst>
              </a:tr>
              <a:tr h="280506">
                <a:tc>
                  <a:txBody>
                    <a:bodyPr/>
                    <a:lstStyle/>
                    <a:p>
                      <a:pPr algn="ctr" fontAlgn="ctr"/>
                      <a:r>
                        <a:rPr lang="en-FR" sz="700" u="none" strike="noStrike">
                          <a:solidFill>
                            <a:srgbClr val="942093"/>
                          </a:solidFill>
                          <a:effectLst/>
                        </a:rPr>
                        <a:t>3,12</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MACP3.12 Complementary </a:t>
                      </a:r>
                      <a:r>
                        <a:rPr lang="en-GB" sz="700" b="1" u="none" strike="noStrike">
                          <a:solidFill>
                            <a:srgbClr val="942093"/>
                          </a:solidFill>
                          <a:effectLst/>
                        </a:rPr>
                        <a:t>CP</a:t>
                      </a:r>
                      <a:r>
                        <a:rPr lang="en-GB" sz="700" u="none" strike="noStrike">
                          <a:solidFill>
                            <a:srgbClr val="942093"/>
                          </a:solidFill>
                          <a:effectLst/>
                        </a:rPr>
                        <a:t> </a:t>
                      </a:r>
                      <a:r>
                        <a:rPr lang="en-GB" sz="700" b="1" u="none" strike="noStrike">
                          <a:solidFill>
                            <a:srgbClr val="942093"/>
                          </a:solidFill>
                          <a:effectLst/>
                        </a:rPr>
                        <a:t>Services</a:t>
                      </a:r>
                      <a:r>
                        <a:rPr lang="en-GB" sz="700" u="none" strike="noStrike">
                          <a:solidFill>
                            <a:srgbClr val="942093"/>
                          </a:solidFill>
                          <a:effectLst/>
                        </a:rPr>
                        <a:t> including Best Interests Procedures (BIA and BID)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2192306138"/>
                  </a:ext>
                </a:extLst>
              </a:tr>
              <a:tr h="128181">
                <a:tc>
                  <a:txBody>
                    <a:bodyPr/>
                    <a:lstStyle/>
                    <a:p>
                      <a:pPr algn="ctr" fontAlgn="ctr"/>
                      <a:r>
                        <a:rPr lang="en-FR" sz="700" u="none" strike="noStrike">
                          <a:solidFill>
                            <a:srgbClr val="942093"/>
                          </a:solidFill>
                          <a:effectLst/>
                        </a:rPr>
                        <a:t>3,13</a:t>
                      </a:r>
                      <a:endParaRPr lang="en-FR" sz="700" b="1" i="0" u="none" strike="noStrike">
                        <a:solidFill>
                          <a:srgbClr val="942093"/>
                        </a:solidFill>
                        <a:effectLst/>
                        <a:latin typeface="Calibri" panose="020F0502020204030204" pitchFamily="34" charset="0"/>
                      </a:endParaRPr>
                    </a:p>
                  </a:txBody>
                  <a:tcPr marL="2174" marR="2174" marT="2174" marB="0" anchor="ctr"/>
                </a:tc>
                <a:tc>
                  <a:txBody>
                    <a:bodyPr/>
                    <a:lstStyle/>
                    <a:p>
                      <a:pPr algn="l" fontAlgn="ctr"/>
                      <a:r>
                        <a:rPr lang="en-GB" sz="700" u="none" strike="noStrike">
                          <a:solidFill>
                            <a:srgbClr val="942093"/>
                          </a:solidFill>
                          <a:effectLst/>
                        </a:rPr>
                        <a:t>MACP3.13 Increased  </a:t>
                      </a:r>
                      <a:r>
                        <a:rPr lang="en-GB" sz="700" b="1" u="none" strike="noStrike">
                          <a:solidFill>
                            <a:srgbClr val="942093"/>
                          </a:solidFill>
                          <a:effectLst/>
                        </a:rPr>
                        <a:t>coverage</a:t>
                      </a:r>
                      <a:r>
                        <a:rPr lang="en-GB" sz="700" u="none" strike="noStrike">
                          <a:solidFill>
                            <a:srgbClr val="942093"/>
                          </a:solidFill>
                          <a:effectLst/>
                        </a:rPr>
                        <a:t> of  refugees and HCs into national social protection schemes </a:t>
                      </a:r>
                      <a:endParaRPr lang="en-GB" sz="700" b="0" i="0" u="none" strike="noStrike">
                        <a:solidFill>
                          <a:srgbClr val="942093"/>
                        </a:solidFill>
                        <a:effectLst/>
                        <a:latin typeface="Calibri" panose="020F0502020204030204" pitchFamily="34" charset="0"/>
                      </a:endParaRPr>
                    </a:p>
                  </a:txBody>
                  <a:tcPr marL="2174" marR="2174" marT="2174" marB="0" anchor="ctr"/>
                </a:tc>
                <a:extLst>
                  <a:ext uri="{0D108BD9-81ED-4DB2-BD59-A6C34878D82A}">
                    <a16:rowId xmlns:a16="http://schemas.microsoft.com/office/drawing/2014/main" val="2120677308"/>
                  </a:ext>
                </a:extLst>
              </a:tr>
            </a:tbl>
          </a:graphicData>
        </a:graphic>
      </p:graphicFrame>
      <p:graphicFrame>
        <p:nvGraphicFramePr>
          <p:cNvPr id="6" name="Table 5">
            <a:extLst>
              <a:ext uri="{FF2B5EF4-FFF2-40B4-BE49-F238E27FC236}">
                <a16:creationId xmlns:a16="http://schemas.microsoft.com/office/drawing/2014/main" id="{9401E94D-AA95-377B-E3CD-A1CD8F4D8C95}"/>
              </a:ext>
            </a:extLst>
          </p:cNvPr>
          <p:cNvGraphicFramePr>
            <a:graphicFrameLocks noGrp="1"/>
          </p:cNvGraphicFramePr>
          <p:nvPr>
            <p:extLst>
              <p:ext uri="{D42A27DB-BD31-4B8C-83A1-F6EECF244321}">
                <p14:modId xmlns:p14="http://schemas.microsoft.com/office/powerpoint/2010/main" val="3205306908"/>
              </p:ext>
            </p:extLst>
          </p:nvPr>
        </p:nvGraphicFramePr>
        <p:xfrm>
          <a:off x="7694920" y="955663"/>
          <a:ext cx="1967248" cy="3315056"/>
        </p:xfrm>
        <a:graphic>
          <a:graphicData uri="http://schemas.openxmlformats.org/drawingml/2006/table">
            <a:tbl>
              <a:tblPr>
                <a:tableStyleId>{5C22544A-7EE6-4342-B048-85BDC9FD1C3A}</a:tableStyleId>
              </a:tblPr>
              <a:tblGrid>
                <a:gridCol w="322790">
                  <a:extLst>
                    <a:ext uri="{9D8B030D-6E8A-4147-A177-3AD203B41FA5}">
                      <a16:colId xmlns:a16="http://schemas.microsoft.com/office/drawing/2014/main" val="276474059"/>
                    </a:ext>
                  </a:extLst>
                </a:gridCol>
                <a:gridCol w="1644458">
                  <a:extLst>
                    <a:ext uri="{9D8B030D-6E8A-4147-A177-3AD203B41FA5}">
                      <a16:colId xmlns:a16="http://schemas.microsoft.com/office/drawing/2014/main" val="3350033672"/>
                    </a:ext>
                  </a:extLst>
                </a:gridCol>
              </a:tblGrid>
              <a:tr h="224642">
                <a:tc>
                  <a:txBody>
                    <a:bodyPr/>
                    <a:lstStyle/>
                    <a:p>
                      <a:pPr algn="ctr" fontAlgn="ctr"/>
                      <a:r>
                        <a:rPr lang="en-FR" sz="700" u="none" strike="noStrike">
                          <a:solidFill>
                            <a:schemeClr val="tx1"/>
                          </a:solidFill>
                          <a:effectLst/>
                        </a:rPr>
                        <a:t>4.1</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err="1">
                          <a:solidFill>
                            <a:schemeClr val="tx1"/>
                          </a:solidFill>
                          <a:effectLst/>
                        </a:rPr>
                        <a:t>eDirectory</a:t>
                      </a:r>
                      <a:r>
                        <a:rPr lang="en-GB" sz="700" u="none" strike="noStrike">
                          <a:solidFill>
                            <a:schemeClr val="tx1"/>
                          </a:solidFill>
                          <a:effectLst/>
                        </a:rPr>
                        <a:t> and </a:t>
                      </a:r>
                      <a:r>
                        <a:rPr lang="en-GB" sz="700" u="none" strike="noStrike" err="1">
                          <a:solidFill>
                            <a:schemeClr val="tx1"/>
                          </a:solidFill>
                          <a:effectLst/>
                        </a:rPr>
                        <a:t>eReferral</a:t>
                      </a:r>
                      <a:r>
                        <a:rPr lang="en-GB" sz="700" u="none" strike="noStrike">
                          <a:solidFill>
                            <a:schemeClr val="tx1"/>
                          </a:solidFill>
                          <a:effectLst/>
                        </a:rPr>
                        <a:t> Pathways</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2072368326"/>
                  </a:ext>
                </a:extLst>
              </a:tr>
              <a:tr h="416818">
                <a:tc>
                  <a:txBody>
                    <a:bodyPr/>
                    <a:lstStyle/>
                    <a:p>
                      <a:pPr algn="ctr" fontAlgn="ctr"/>
                      <a:r>
                        <a:rPr lang="en-FR" sz="700" u="none" strike="noStrike">
                          <a:solidFill>
                            <a:schemeClr val="tx1"/>
                          </a:solidFill>
                          <a:effectLst/>
                        </a:rPr>
                        <a:t>4,2</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Government and private sector actors supported to establish and extend irrigation systems for farmers engaged in agricultural value chains</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237668805"/>
                  </a:ext>
                </a:extLst>
              </a:tr>
              <a:tr h="312613">
                <a:tc>
                  <a:txBody>
                    <a:bodyPr/>
                    <a:lstStyle/>
                    <a:p>
                      <a:pPr algn="ctr" fontAlgn="ctr"/>
                      <a:r>
                        <a:rPr lang="en-FR" sz="700" u="none" strike="noStrike">
                          <a:solidFill>
                            <a:schemeClr val="tx1"/>
                          </a:solidFill>
                          <a:effectLst/>
                        </a:rPr>
                        <a:t>4,3</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Community Centers phase II </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2388048219"/>
                  </a:ext>
                </a:extLst>
              </a:tr>
              <a:tr h="498312">
                <a:tc>
                  <a:txBody>
                    <a:bodyPr/>
                    <a:lstStyle/>
                    <a:p>
                      <a:pPr algn="ctr" fontAlgn="ctr"/>
                      <a:r>
                        <a:rPr lang="en-FR" sz="700" u="none" strike="noStrike">
                          <a:solidFill>
                            <a:schemeClr val="tx1"/>
                          </a:solidFill>
                          <a:effectLst/>
                        </a:rPr>
                        <a:t>4,4</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Rehabilitation/upgrade of schools and non-formal education </a:t>
                      </a:r>
                      <a:r>
                        <a:rPr lang="en-GB" sz="700" u="none" strike="noStrike" err="1">
                          <a:solidFill>
                            <a:schemeClr val="tx1"/>
                          </a:solidFill>
                          <a:effectLst/>
                        </a:rPr>
                        <a:t>centers</a:t>
                      </a:r>
                      <a:r>
                        <a:rPr lang="en-GB" sz="700" u="none" strike="noStrike">
                          <a:solidFill>
                            <a:schemeClr val="tx1"/>
                          </a:solidFill>
                          <a:effectLst/>
                        </a:rPr>
                        <a:t> including WASH facilities and Establishment of ICT labs in schools </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2512937061"/>
                  </a:ext>
                </a:extLst>
              </a:tr>
              <a:tr h="443423">
                <a:tc>
                  <a:txBody>
                    <a:bodyPr/>
                    <a:lstStyle/>
                    <a:p>
                      <a:pPr algn="ctr" fontAlgn="ctr"/>
                      <a:r>
                        <a:rPr lang="en-FR" sz="700" u="none" strike="noStrike">
                          <a:solidFill>
                            <a:schemeClr val="tx1"/>
                          </a:solidFill>
                          <a:effectLst/>
                        </a:rPr>
                        <a:t>4,5</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Government engaged to extend digital infrastructure to enhance access to digital connectivity services, for refugee and host communities</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634817688"/>
                  </a:ext>
                </a:extLst>
              </a:tr>
              <a:tr h="216977">
                <a:tc>
                  <a:txBody>
                    <a:bodyPr/>
                    <a:lstStyle/>
                    <a:p>
                      <a:pPr algn="ctr" fontAlgn="ctr"/>
                      <a:r>
                        <a:rPr lang="en-FR" sz="700" u="none" strike="noStrike">
                          <a:solidFill>
                            <a:schemeClr val="tx1"/>
                          </a:solidFill>
                          <a:effectLst/>
                        </a:rPr>
                        <a:t>4,6</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Long term sustained water services for refugee settlements and host communities in Uganda</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1156854224"/>
                  </a:ext>
                </a:extLst>
              </a:tr>
              <a:tr h="329242">
                <a:tc>
                  <a:txBody>
                    <a:bodyPr/>
                    <a:lstStyle/>
                    <a:p>
                      <a:pPr algn="ctr" fontAlgn="ctr"/>
                      <a:r>
                        <a:rPr lang="en-FR" sz="700" u="none" strike="noStrike">
                          <a:solidFill>
                            <a:schemeClr val="tx1"/>
                          </a:solidFill>
                          <a:effectLst/>
                        </a:rPr>
                        <a:t>4,7</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Rehabilitation and construction (including electrification) of Registration Facilities in Kampala, Imvepi, Rhino and Nakivale</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1364235990"/>
                  </a:ext>
                </a:extLst>
              </a:tr>
              <a:tr h="396864">
                <a:tc>
                  <a:txBody>
                    <a:bodyPr/>
                    <a:lstStyle/>
                    <a:p>
                      <a:pPr algn="ctr" fontAlgn="ctr"/>
                      <a:r>
                        <a:rPr lang="en-FR" sz="700" u="none" strike="noStrike">
                          <a:solidFill>
                            <a:schemeClr val="tx1"/>
                          </a:solidFill>
                          <a:effectLst/>
                        </a:rPr>
                        <a:t>4,9</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Implement Market Based Sanitation approach and Hygiene Promoition campaigns in target districts to support both host communities and FDPs</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3804170487"/>
                  </a:ext>
                </a:extLst>
              </a:tr>
              <a:tr h="237453">
                <a:tc>
                  <a:txBody>
                    <a:bodyPr/>
                    <a:lstStyle/>
                    <a:p>
                      <a:pPr algn="ctr" fontAlgn="ctr"/>
                      <a:r>
                        <a:rPr lang="en-FR" sz="700" u="none" strike="noStrike">
                          <a:solidFill>
                            <a:schemeClr val="tx1"/>
                          </a:solidFill>
                          <a:effectLst/>
                        </a:rPr>
                        <a:t>4,10</a:t>
                      </a:r>
                      <a:endParaRPr lang="en-FR" sz="700" b="1" i="0" u="none" strike="noStrike">
                        <a:solidFill>
                          <a:schemeClr val="tx1"/>
                        </a:solidFill>
                        <a:effectLst/>
                        <a:latin typeface="Calibri" panose="020F0502020204030204" pitchFamily="34" charset="0"/>
                      </a:endParaRPr>
                    </a:p>
                  </a:txBody>
                  <a:tcPr marL="3326" marR="3326" marT="3326" marB="0" anchor="ctr"/>
                </a:tc>
                <a:tc>
                  <a:txBody>
                    <a:bodyPr/>
                    <a:lstStyle/>
                    <a:p>
                      <a:pPr algn="l" fontAlgn="ctr"/>
                      <a:r>
                        <a:rPr lang="en-GB" sz="700" u="none" strike="noStrike">
                          <a:solidFill>
                            <a:schemeClr val="tx1"/>
                          </a:solidFill>
                          <a:effectLst/>
                        </a:rPr>
                        <a:t>Roll out of integrated WASH Management Information System in </a:t>
                      </a:r>
                      <a:r>
                        <a:rPr lang="en-GB" sz="700" u="none" strike="noStrike" err="1">
                          <a:solidFill>
                            <a:schemeClr val="tx1"/>
                          </a:solidFill>
                          <a:effectLst/>
                        </a:rPr>
                        <a:t>targte</a:t>
                      </a:r>
                      <a:r>
                        <a:rPr lang="en-GB" sz="700" u="none" strike="noStrike">
                          <a:solidFill>
                            <a:schemeClr val="tx1"/>
                          </a:solidFill>
                          <a:effectLst/>
                        </a:rPr>
                        <a:t> </a:t>
                      </a:r>
                      <a:r>
                        <a:rPr lang="en-GB" sz="700" u="none" strike="noStrike" err="1">
                          <a:solidFill>
                            <a:schemeClr val="tx1"/>
                          </a:solidFill>
                          <a:effectLst/>
                        </a:rPr>
                        <a:t>disitrcts</a:t>
                      </a:r>
                      <a:r>
                        <a:rPr lang="en-GB" sz="700" u="none" strike="noStrike">
                          <a:solidFill>
                            <a:schemeClr val="tx1"/>
                          </a:solidFill>
                          <a:effectLst/>
                        </a:rPr>
                        <a:t> of Isingiro, </a:t>
                      </a:r>
                      <a:r>
                        <a:rPr lang="en-GB" sz="700" u="none" strike="noStrike" err="1">
                          <a:solidFill>
                            <a:schemeClr val="tx1"/>
                          </a:solidFill>
                          <a:effectLst/>
                        </a:rPr>
                        <a:t>Terego</a:t>
                      </a:r>
                      <a:r>
                        <a:rPr lang="en-GB" sz="700" u="none" strike="noStrike">
                          <a:solidFill>
                            <a:schemeClr val="tx1"/>
                          </a:solidFill>
                          <a:effectLst/>
                        </a:rPr>
                        <a:t> and Madi </a:t>
                      </a:r>
                      <a:r>
                        <a:rPr lang="en-GB" sz="700" u="none" strike="noStrike" err="1">
                          <a:solidFill>
                            <a:schemeClr val="tx1"/>
                          </a:solidFill>
                          <a:effectLst/>
                        </a:rPr>
                        <a:t>Okollo</a:t>
                      </a:r>
                      <a:endParaRPr lang="en-GB" sz="700" b="0" i="0" u="none" strike="noStrike">
                        <a:solidFill>
                          <a:schemeClr val="tx1"/>
                        </a:solidFill>
                        <a:effectLst/>
                        <a:latin typeface="Calibri" panose="020F0502020204030204" pitchFamily="34" charset="0"/>
                      </a:endParaRPr>
                    </a:p>
                  </a:txBody>
                  <a:tcPr marL="3326" marR="3326" marT="3326" marB="0" anchor="ctr"/>
                </a:tc>
                <a:extLst>
                  <a:ext uri="{0D108BD9-81ED-4DB2-BD59-A6C34878D82A}">
                    <a16:rowId xmlns:a16="http://schemas.microsoft.com/office/drawing/2014/main" val="4268163729"/>
                  </a:ext>
                </a:extLst>
              </a:tr>
            </a:tbl>
          </a:graphicData>
        </a:graphic>
      </p:graphicFrame>
      <p:graphicFrame>
        <p:nvGraphicFramePr>
          <p:cNvPr id="35" name="Table 34">
            <a:extLst>
              <a:ext uri="{FF2B5EF4-FFF2-40B4-BE49-F238E27FC236}">
                <a16:creationId xmlns:a16="http://schemas.microsoft.com/office/drawing/2014/main" id="{158E929A-5D65-1878-215A-3BD709469293}"/>
              </a:ext>
            </a:extLst>
          </p:cNvPr>
          <p:cNvGraphicFramePr>
            <a:graphicFrameLocks noGrp="1"/>
          </p:cNvGraphicFramePr>
          <p:nvPr>
            <p:extLst>
              <p:ext uri="{D42A27DB-BD31-4B8C-83A1-F6EECF244321}">
                <p14:modId xmlns:p14="http://schemas.microsoft.com/office/powerpoint/2010/main" val="1845840709"/>
              </p:ext>
            </p:extLst>
          </p:nvPr>
        </p:nvGraphicFramePr>
        <p:xfrm>
          <a:off x="2717163" y="1016381"/>
          <a:ext cx="2484581" cy="4807775"/>
        </p:xfrm>
        <a:graphic>
          <a:graphicData uri="http://schemas.openxmlformats.org/drawingml/2006/table">
            <a:tbl>
              <a:tblPr>
                <a:tableStyleId>{5C22544A-7EE6-4342-B048-85BDC9FD1C3A}</a:tableStyleId>
              </a:tblPr>
              <a:tblGrid>
                <a:gridCol w="443281">
                  <a:extLst>
                    <a:ext uri="{9D8B030D-6E8A-4147-A177-3AD203B41FA5}">
                      <a16:colId xmlns:a16="http://schemas.microsoft.com/office/drawing/2014/main" val="2520841843"/>
                    </a:ext>
                  </a:extLst>
                </a:gridCol>
                <a:gridCol w="2041300">
                  <a:extLst>
                    <a:ext uri="{9D8B030D-6E8A-4147-A177-3AD203B41FA5}">
                      <a16:colId xmlns:a16="http://schemas.microsoft.com/office/drawing/2014/main" val="291788289"/>
                    </a:ext>
                  </a:extLst>
                </a:gridCol>
              </a:tblGrid>
              <a:tr h="217369">
                <a:tc>
                  <a:txBody>
                    <a:bodyPr/>
                    <a:lstStyle/>
                    <a:p>
                      <a:pPr algn="ctr" fontAlgn="ctr"/>
                      <a:r>
                        <a:rPr lang="en-FR" sz="700" u="none" strike="noStrike">
                          <a:solidFill>
                            <a:srgbClr val="FF9300"/>
                          </a:solidFill>
                          <a:effectLst/>
                          <a:latin typeface="Helvetica" pitchFamily="2" charset="0"/>
                        </a:rPr>
                        <a:t>2,1</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MACP2.1. Improved labour market governance  to facilitate transition from learning to earning </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4028824112"/>
                  </a:ext>
                </a:extLst>
              </a:tr>
              <a:tr h="340438">
                <a:tc>
                  <a:txBody>
                    <a:bodyPr/>
                    <a:lstStyle/>
                    <a:p>
                      <a:pPr algn="ctr" fontAlgn="ctr"/>
                      <a:r>
                        <a:rPr lang="en-FR" sz="700" u="none" strike="noStrike">
                          <a:solidFill>
                            <a:srgbClr val="FF9300"/>
                          </a:solidFill>
                          <a:effectLst/>
                          <a:latin typeface="Helvetica" pitchFamily="2" charset="0"/>
                        </a:rPr>
                        <a:t>2,2</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MACP2.2 Enhanced business environment for public, and private investment to ignite inclusive economic opportunities for refugees and host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1977155830"/>
                  </a:ext>
                </a:extLst>
              </a:tr>
              <a:tr h="549175">
                <a:tc>
                  <a:txBody>
                    <a:bodyPr/>
                    <a:lstStyle/>
                    <a:p>
                      <a:pPr algn="ctr" fontAlgn="ctr"/>
                      <a:r>
                        <a:rPr lang="en-FR" sz="700" u="none" strike="noStrike">
                          <a:solidFill>
                            <a:srgbClr val="FF9300"/>
                          </a:solidFill>
                          <a:effectLst/>
                          <a:latin typeface="Helvetica" pitchFamily="2" charset="0"/>
                        </a:rPr>
                        <a:t>2,3</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br>
                        <a:rPr lang="en-GB" sz="700" u="none" strike="noStrike">
                          <a:solidFill>
                            <a:srgbClr val="FF9300"/>
                          </a:solidFill>
                          <a:effectLst/>
                          <a:latin typeface="Helvetica" pitchFamily="2" charset="0"/>
                        </a:rPr>
                      </a:br>
                      <a:r>
                        <a:rPr lang="en-GB" sz="700" u="none" strike="noStrike">
                          <a:solidFill>
                            <a:srgbClr val="FF9300"/>
                          </a:solidFill>
                          <a:effectLst/>
                          <a:latin typeface="Helvetica" pitchFamily="2" charset="0"/>
                        </a:rPr>
                        <a:t>MACP2.3 Expanded Public employment programmes scaled and capacity of government and partners strengthened to design, implement Employment Intensive public works  that create decent work opportunities for refugees and host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2840115036"/>
                  </a:ext>
                </a:extLst>
              </a:tr>
              <a:tr h="484044">
                <a:tc>
                  <a:txBody>
                    <a:bodyPr/>
                    <a:lstStyle/>
                    <a:p>
                      <a:pPr algn="ctr" fontAlgn="ctr"/>
                      <a:r>
                        <a:rPr lang="en-FR" sz="700" u="none" strike="noStrike">
                          <a:solidFill>
                            <a:srgbClr val="FF9300"/>
                          </a:solidFill>
                          <a:effectLst/>
                          <a:latin typeface="Helvetica" pitchFamily="2" charset="0"/>
                        </a:rPr>
                        <a:t>2,4</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MACP2.4 Increased access to financial and non-financial Business Development Services to foster inclusive economic opportunities for refugees and host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1670318690"/>
                  </a:ext>
                </a:extLst>
              </a:tr>
              <a:tr h="434109">
                <a:tc>
                  <a:txBody>
                    <a:bodyPr/>
                    <a:lstStyle/>
                    <a:p>
                      <a:pPr algn="ctr" fontAlgn="ctr"/>
                      <a:r>
                        <a:rPr lang="en-GB" sz="700" u="none" strike="noStrike">
                          <a:solidFill>
                            <a:srgbClr val="FF9300"/>
                          </a:solidFill>
                          <a:effectLst/>
                          <a:latin typeface="Helvetica" pitchFamily="2" charset="0"/>
                        </a:rPr>
                        <a:t>2.5 (a)</a:t>
                      </a:r>
                      <a:endParaRPr lang="en-GB"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MACP2.5a Increased access to financial and non-financial Business Development Services to foster inclusive economic opportunities for refugees and host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964808374"/>
                  </a:ext>
                </a:extLst>
              </a:tr>
              <a:tr h="0">
                <a:tc>
                  <a:txBody>
                    <a:bodyPr/>
                    <a:lstStyle/>
                    <a:p>
                      <a:pPr algn="ctr" fontAlgn="ctr"/>
                      <a:r>
                        <a:rPr lang="en-GB" sz="700" u="none" strike="noStrike">
                          <a:solidFill>
                            <a:srgbClr val="FF9300"/>
                          </a:solidFill>
                          <a:effectLst/>
                          <a:latin typeface="Helvetica" pitchFamily="2" charset="0"/>
                        </a:rPr>
                        <a:t>2.5 (b)</a:t>
                      </a:r>
                      <a:endParaRPr lang="en-GB"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MACP2.5b IFC- Blended Finance Facility for Uganda</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227097417"/>
                  </a:ext>
                </a:extLst>
              </a:tr>
              <a:tr h="215319">
                <a:tc>
                  <a:txBody>
                    <a:bodyPr/>
                    <a:lstStyle/>
                    <a:p>
                      <a:pPr algn="ctr" fontAlgn="ctr"/>
                      <a:r>
                        <a:rPr lang="en-FR" sz="700" u="none" strike="noStrike">
                          <a:solidFill>
                            <a:srgbClr val="FF9300"/>
                          </a:solidFill>
                          <a:effectLst/>
                          <a:latin typeface="Helvetica" pitchFamily="2" charset="0"/>
                        </a:rPr>
                        <a:t>2,6</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MACP2.6 Improved capacity of partner institutions to promote and engage on rights at work for refugees, and Host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3058565744"/>
                  </a:ext>
                </a:extLst>
              </a:tr>
              <a:tr h="110836">
                <a:tc>
                  <a:txBody>
                    <a:bodyPr/>
                    <a:lstStyle/>
                    <a:p>
                      <a:pPr algn="ctr" fontAlgn="ctr"/>
                      <a:r>
                        <a:rPr lang="en-FR" sz="700" u="none" strike="noStrike">
                          <a:solidFill>
                            <a:srgbClr val="FF9300"/>
                          </a:solidFill>
                          <a:effectLst/>
                          <a:latin typeface="Helvetica" pitchFamily="2" charset="0"/>
                        </a:rPr>
                        <a:t>2,7</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MACP2.7 Awareness raised and capacity built among refugees and host communities on rights at work</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4137848621"/>
                  </a:ext>
                </a:extLst>
              </a:tr>
              <a:tr h="477444">
                <a:tc>
                  <a:txBody>
                    <a:bodyPr/>
                    <a:lstStyle/>
                    <a:p>
                      <a:pPr algn="ctr" fontAlgn="ctr"/>
                      <a:r>
                        <a:rPr lang="en-FR" sz="700" u="none" strike="noStrike">
                          <a:solidFill>
                            <a:srgbClr val="FF9300"/>
                          </a:solidFill>
                          <a:effectLst/>
                          <a:latin typeface="Helvetica" pitchFamily="2" charset="0"/>
                        </a:rPr>
                        <a:t>2,8</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MACP2.8 Enhancing value chain resilience, fostering market linkages, developing financial products to manage recurrent shocks, and strengthening financial skills of youth and women, in host and refugee communities</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3287898349"/>
                  </a:ext>
                </a:extLst>
              </a:tr>
              <a:tr h="0">
                <a:tc>
                  <a:txBody>
                    <a:bodyPr/>
                    <a:lstStyle/>
                    <a:p>
                      <a:pPr algn="ctr" fontAlgn="ctr"/>
                      <a:r>
                        <a:rPr lang="en-FR" sz="700" u="none" strike="noStrike">
                          <a:solidFill>
                            <a:srgbClr val="FF9300"/>
                          </a:solidFill>
                          <a:effectLst/>
                          <a:latin typeface="Helvetica" pitchFamily="2" charset="0"/>
                        </a:rPr>
                        <a:t>2,9</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MACP2.9 Building Resilience of Refugee Women Entrepreneurs in Uganda</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2382610061"/>
                  </a:ext>
                </a:extLst>
              </a:tr>
              <a:tr h="435592">
                <a:tc>
                  <a:txBody>
                    <a:bodyPr/>
                    <a:lstStyle/>
                    <a:p>
                      <a:pPr algn="ctr" fontAlgn="ctr"/>
                      <a:r>
                        <a:rPr lang="en-FR" sz="700" u="none" strike="noStrike">
                          <a:solidFill>
                            <a:srgbClr val="FF9300"/>
                          </a:solidFill>
                          <a:effectLst/>
                          <a:latin typeface="Helvetica" pitchFamily="2" charset="0"/>
                        </a:rPr>
                        <a:t>2,10</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MACP2.10 Building the resilience of Refugees and Host communities to Climate Change and declining Food Ration in Uganda through economic empowerment and capacity building</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1054737386"/>
                  </a:ext>
                </a:extLst>
              </a:tr>
              <a:tr h="214581">
                <a:tc>
                  <a:txBody>
                    <a:bodyPr/>
                    <a:lstStyle/>
                    <a:p>
                      <a:pPr algn="ctr" fontAlgn="ctr"/>
                      <a:r>
                        <a:rPr lang="en-FR" sz="700" u="none" strike="noStrike">
                          <a:solidFill>
                            <a:srgbClr val="FF9300"/>
                          </a:solidFill>
                          <a:effectLst/>
                          <a:latin typeface="Helvetica" pitchFamily="2" charset="0"/>
                        </a:rPr>
                        <a:t>2,11</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MACP2.11 </a:t>
                      </a:r>
                      <a:r>
                        <a:rPr lang="en-GB" sz="700" u="none" strike="noStrike" err="1">
                          <a:solidFill>
                            <a:srgbClr val="FF9300"/>
                          </a:solidFill>
                          <a:effectLst/>
                          <a:latin typeface="Helvetica" pitchFamily="2" charset="0"/>
                        </a:rPr>
                        <a:t>Strengtening</a:t>
                      </a:r>
                      <a:r>
                        <a:rPr lang="en-GB" sz="700" u="none" strike="noStrike">
                          <a:solidFill>
                            <a:srgbClr val="FF9300"/>
                          </a:solidFill>
                          <a:effectLst/>
                          <a:latin typeface="Helvetica" pitchFamily="2" charset="0"/>
                        </a:rPr>
                        <a:t> impact of WB projects, policy dialogue and CRRF coordination</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3588672362"/>
                  </a:ext>
                </a:extLst>
              </a:tr>
              <a:tr h="235437">
                <a:tc>
                  <a:txBody>
                    <a:bodyPr/>
                    <a:lstStyle/>
                    <a:p>
                      <a:pPr algn="ctr" fontAlgn="ctr"/>
                      <a:r>
                        <a:rPr lang="en-FR" sz="700" u="none" strike="noStrike">
                          <a:solidFill>
                            <a:srgbClr val="FF9300"/>
                          </a:solidFill>
                          <a:effectLst/>
                          <a:latin typeface="Helvetica" pitchFamily="2" charset="0"/>
                        </a:rPr>
                        <a:t>4,8</a:t>
                      </a:r>
                      <a:endParaRPr lang="en-FR" sz="700" b="1" i="0" u="none" strike="noStrike">
                        <a:solidFill>
                          <a:srgbClr val="FF9300"/>
                        </a:solidFill>
                        <a:effectLst/>
                        <a:latin typeface="Helvetica" pitchFamily="2" charset="0"/>
                      </a:endParaRPr>
                    </a:p>
                  </a:txBody>
                  <a:tcPr marL="1773" marR="1773" marT="1773" marB="0" anchor="ctr"/>
                </a:tc>
                <a:tc>
                  <a:txBody>
                    <a:bodyPr/>
                    <a:lstStyle/>
                    <a:p>
                      <a:pPr algn="l" fontAlgn="ctr"/>
                      <a:r>
                        <a:rPr lang="en-GB" sz="700" u="none" strike="noStrike">
                          <a:solidFill>
                            <a:srgbClr val="FF9300"/>
                          </a:solidFill>
                          <a:effectLst/>
                          <a:latin typeface="Helvetica" pitchFamily="2" charset="0"/>
                        </a:rPr>
                        <a:t>MACP4.8 </a:t>
                      </a:r>
                      <a:r>
                        <a:rPr lang="en-GB" sz="700" u="none" strike="noStrike" err="1">
                          <a:solidFill>
                            <a:srgbClr val="FF9300"/>
                          </a:solidFill>
                          <a:effectLst/>
                          <a:latin typeface="Helvetica" pitchFamily="2" charset="0"/>
                        </a:rPr>
                        <a:t>Strengtening</a:t>
                      </a:r>
                      <a:r>
                        <a:rPr lang="en-GB" sz="700" u="none" strike="noStrike">
                          <a:solidFill>
                            <a:srgbClr val="FF9300"/>
                          </a:solidFill>
                          <a:effectLst/>
                          <a:latin typeface="Helvetica" pitchFamily="2" charset="0"/>
                        </a:rPr>
                        <a:t> impact of WB projects, policy dialogue and CRRF coordination</a:t>
                      </a:r>
                      <a:endParaRPr lang="en-GB" sz="700" b="0" i="0" u="none" strike="noStrike">
                        <a:solidFill>
                          <a:srgbClr val="FF9300"/>
                        </a:solidFill>
                        <a:effectLst/>
                        <a:latin typeface="Helvetica" pitchFamily="2" charset="0"/>
                      </a:endParaRPr>
                    </a:p>
                  </a:txBody>
                  <a:tcPr marL="1773" marR="1773" marT="1773" marB="0" anchor="ctr"/>
                </a:tc>
                <a:extLst>
                  <a:ext uri="{0D108BD9-81ED-4DB2-BD59-A6C34878D82A}">
                    <a16:rowId xmlns:a16="http://schemas.microsoft.com/office/drawing/2014/main" val="3250330045"/>
                  </a:ext>
                </a:extLst>
              </a:tr>
            </a:tbl>
          </a:graphicData>
        </a:graphic>
      </p:graphicFrame>
      <p:sp>
        <p:nvSpPr>
          <p:cNvPr id="88" name="TextBox 87">
            <a:extLst>
              <a:ext uri="{FF2B5EF4-FFF2-40B4-BE49-F238E27FC236}">
                <a16:creationId xmlns:a16="http://schemas.microsoft.com/office/drawing/2014/main" id="{BDD8E092-6C58-8F96-D120-65CEAC13B6CC}"/>
              </a:ext>
            </a:extLst>
          </p:cNvPr>
          <p:cNvSpPr txBox="1"/>
          <p:nvPr/>
        </p:nvSpPr>
        <p:spPr>
          <a:xfrm>
            <a:off x="2039924" y="0"/>
            <a:ext cx="5465727" cy="707886"/>
          </a:xfrm>
          <a:prstGeom prst="rect">
            <a:avLst/>
          </a:prstGeom>
          <a:noFill/>
        </p:spPr>
        <p:txBody>
          <a:bodyPr wrap="none" rtlCol="0">
            <a:spAutoFit/>
          </a:bodyPr>
          <a:lstStyle/>
          <a:p>
            <a:r>
              <a:rPr lang="fr-FR" sz="4000"/>
              <a:t>MACP Program Portfolio</a:t>
            </a:r>
          </a:p>
        </p:txBody>
      </p:sp>
    </p:spTree>
    <p:extLst>
      <p:ext uri="{BB962C8B-B14F-4D97-AF65-F5344CB8AC3E}">
        <p14:creationId xmlns:p14="http://schemas.microsoft.com/office/powerpoint/2010/main" val="1173179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29D953E-0962-8297-4324-161EE9DBD9B4}"/>
              </a:ext>
            </a:extLst>
          </p:cNvPr>
          <p:cNvGraphicFramePr>
            <a:graphicFrameLocks noGrp="1"/>
          </p:cNvGraphicFramePr>
          <p:nvPr>
            <p:extLst>
              <p:ext uri="{D42A27DB-BD31-4B8C-83A1-F6EECF244321}">
                <p14:modId xmlns:p14="http://schemas.microsoft.com/office/powerpoint/2010/main" val="3401982583"/>
              </p:ext>
            </p:extLst>
          </p:nvPr>
        </p:nvGraphicFramePr>
        <p:xfrm>
          <a:off x="267223" y="597821"/>
          <a:ext cx="9269506" cy="5290200"/>
        </p:xfrm>
        <a:graphic>
          <a:graphicData uri="http://schemas.openxmlformats.org/drawingml/2006/table">
            <a:tbl>
              <a:tblPr>
                <a:tableStyleId>{5C22544A-7EE6-4342-B048-85BDC9FD1C3A}</a:tableStyleId>
              </a:tblPr>
              <a:tblGrid>
                <a:gridCol w="9269506">
                  <a:extLst>
                    <a:ext uri="{9D8B030D-6E8A-4147-A177-3AD203B41FA5}">
                      <a16:colId xmlns:a16="http://schemas.microsoft.com/office/drawing/2014/main" val="1998262203"/>
                    </a:ext>
                  </a:extLst>
                </a:gridCol>
              </a:tblGrid>
              <a:tr h="161482">
                <a:tc>
                  <a:txBody>
                    <a:bodyPr/>
                    <a:lstStyle/>
                    <a:p>
                      <a:pPr algn="ctr" fontAlgn="b"/>
                      <a:r>
                        <a:rPr lang="en-GB" sz="800" u="none" strike="noStrike">
                          <a:effectLst/>
                        </a:rPr>
                        <a:t>INDICATORS</a:t>
                      </a:r>
                      <a:endParaRPr lang="en-GB" sz="800" b="1" i="0" u="none" strike="noStrike">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GB" sz="800" b="0" i="0" u="none" strike="noStrike">
                          <a:solidFill>
                            <a:srgbClr val="FF0000"/>
                          </a:solidFill>
                          <a:effectLst/>
                          <a:latin typeface="Calibri" panose="020F0502020204030204" pitchFamily="34" charset="0"/>
                        </a:rPr>
                        <a:t>1a) missing?</a:t>
                      </a: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GB" sz="800" u="none" strike="noStrike">
                          <a:effectLst/>
                        </a:rPr>
                        <a:t>1b) Number of FDPs/HCs who completed a professional, technical or vocational education and/or training program or another non-formal skills training, including apprenticeships and other work-based learning programmes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GB" sz="800" u="none" strike="noStrike">
                          <a:effectLst/>
                        </a:rPr>
                        <a:t>1c) Evidence that legal frameworks and policies are inclusive for refugees in terms of access to education systems</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847116233"/>
                  </a:ext>
                </a:extLst>
              </a:tr>
              <a:tr h="111804">
                <a:tc>
                  <a:txBody>
                    <a:bodyPr/>
                    <a:lstStyle/>
                    <a:p>
                      <a:pPr algn="l" fontAlgn="b"/>
                      <a:r>
                        <a:rPr lang="en-GB" sz="800" u="none" strike="noStrike">
                          <a:effectLst/>
                        </a:rPr>
                        <a:t>1d) Number of FDPs/HCs supported by national programs whose </a:t>
                      </a:r>
                      <a:r>
                        <a:rPr lang="en-GB" sz="800" u="none" strike="noStrike" err="1">
                          <a:effectLst/>
                        </a:rPr>
                        <a:t>acces</a:t>
                      </a:r>
                      <a:r>
                        <a:rPr lang="en-GB" sz="800" u="none" strike="noStrike">
                          <a:effectLst/>
                        </a:rPr>
                        <a:t> to quality education, skills and learning opportunities have been </a:t>
                      </a:r>
                      <a:r>
                        <a:rPr lang="en-GB" sz="800" u="none" strike="noStrike" err="1">
                          <a:effectLst/>
                        </a:rPr>
                        <a:t>strengthed</a:t>
                      </a:r>
                      <a:r>
                        <a:rPr lang="en-GB" sz="800" u="none" strike="noStrike">
                          <a:effectLst/>
                        </a:rPr>
                        <a:t> by PROSPECTS supporting activities</a:t>
                      </a:r>
                      <a:endParaRPr lang="en-GB" sz="800" b="1"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40389350"/>
                  </a:ext>
                </a:extLst>
              </a:tr>
              <a:tr h="161482">
                <a:tc>
                  <a:txBody>
                    <a:bodyPr/>
                    <a:lstStyle/>
                    <a:p>
                      <a:pPr algn="l" fontAlgn="b"/>
                      <a:r>
                        <a:rPr lang="en-GB" sz="800" u="none" strike="noStrike">
                          <a:effectLst/>
                        </a:rPr>
                        <a:t>PILLAR 2: ECONOMIC INCLUSION</a:t>
                      </a:r>
                      <a:endParaRPr lang="en-GB" sz="800" b="1" i="0" u="none" strike="noStrike">
                        <a:solidFill>
                          <a:srgbClr val="000000"/>
                        </a:solidFill>
                        <a:effectLst/>
                        <a:latin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GB" sz="800" u="none" strike="noStrike">
                          <a:effectLs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GB" sz="800" u="none" strike="noStrike">
                          <a:effectLst/>
                        </a:rPr>
                        <a:t>2a) Number of new wage employment and/or self-employment (business) opportunities supported by PROSPECTS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GB" sz="800" u="none" strike="noStrike">
                          <a:effectLs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GB" sz="800" u="none" strike="noStrike">
                          <a:effectLs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019451317"/>
                  </a:ext>
                </a:extLst>
              </a:tr>
              <a:tr h="161482">
                <a:tc>
                  <a:txBody>
                    <a:bodyPr/>
                    <a:lstStyle/>
                    <a:p>
                      <a:pPr algn="l" fontAlgn="b"/>
                      <a:r>
                        <a:rPr lang="en-GB" sz="800" u="none" strike="noStrike">
                          <a:effectLst/>
                        </a:rPr>
                        <a:t>GCR indicator 2.1.1 - Proportion of refugees who have access to decent work by law</a:t>
                      </a:r>
                      <a:endParaRPr lang="en-GB" sz="800" b="0" i="0" u="none" strike="noStrike">
                        <a:solidFill>
                          <a:srgbClr val="FF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GB" sz="800" u="none" strike="noStrike">
                          <a:solidFill>
                            <a:schemeClr val="bg1"/>
                          </a:solidFill>
                          <a:effectLst/>
                        </a:rPr>
                        <a:t>PILLAR 3: PROTECTION, SOCIAL PROTECTION AND INCLUSION</a:t>
                      </a:r>
                      <a:endParaRPr lang="en-GB" sz="800" b="1" i="0" u="none" strike="noStrike">
                        <a:solidFill>
                          <a:schemeClr val="bg1"/>
                        </a:solidFill>
                        <a:effectLst/>
                        <a:latin typeface="Calibri" panose="020F0502020204030204" pitchFamily="34" charset="0"/>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GB" sz="800" u="none" strike="noStrike" dirty="0">
                          <a:effectLst/>
                        </a:rPr>
                        <a:t>3a) Extent of inclusion of FDPs in the social protection system (UNICEF SP Indicator 5.2.1)</a:t>
                      </a:r>
                      <a:endParaRPr lang="en-GB" sz="800" b="0" i="0" u="none" strike="noStrike" dirty="0">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b"/>
                      <a:r>
                        <a:rPr lang="en-GB" sz="800" u="none" strike="noStrike" dirty="0">
                          <a:effectLst/>
                        </a:rPr>
                        <a:t>GCR indicator 2.1.2 - Proportion of refugees who are able to move freely within the host country</a:t>
                      </a:r>
                      <a:endParaRPr lang="en-GB" sz="800" b="0" i="0" u="none" strike="noStrike" dirty="0">
                        <a:solidFill>
                          <a:srgbClr val="FF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62381623"/>
                  </a:ext>
                </a:extLst>
              </a:tr>
              <a:tr h="161482">
                <a:tc>
                  <a:txBody>
                    <a:bodyPr/>
                    <a:lstStyle/>
                    <a:p>
                      <a:pPr algn="l" fontAlgn="b"/>
                      <a:r>
                        <a:rPr lang="en-GB" sz="800" u="none" strike="noStrike">
                          <a:effectLst/>
                        </a:rPr>
                        <a:t>3.1a) Evidence that legal frameworks and policies are inclusive for refugees in terms of protection</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166085360"/>
                  </a:ext>
                </a:extLst>
              </a:tr>
              <a:tr h="161482">
                <a:tc>
                  <a:txBody>
                    <a:bodyPr/>
                    <a:lstStyle/>
                    <a:p>
                      <a:pPr algn="l" fontAlgn="b"/>
                      <a:r>
                        <a:rPr lang="en-GB" sz="800" u="none" strike="noStrike">
                          <a:solidFill>
                            <a:schemeClr val="bg1"/>
                          </a:solidFill>
                          <a:effectLst/>
                        </a:rPr>
                        <a:t>PILLAR 4: CRITICAL INFRASTRUCTURE</a:t>
                      </a:r>
                      <a:endParaRPr lang="en-GB" sz="800" b="1" i="0" u="none" strike="noStrike">
                        <a:solidFill>
                          <a:schemeClr val="bg1"/>
                        </a:solidFill>
                        <a:effectLst/>
                        <a:latin typeface="Calibri" panose="020F0502020204030204" pitchFamily="34" charset="0"/>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GB" sz="800" u="none" strike="noStrike">
                          <a:effectLst/>
                        </a:rPr>
                        <a:t>Mid-term Outcome 4: Improved Services, Facilities and Information Systems Essential to FDPs and HCs</a:t>
                      </a:r>
                      <a:endParaRPr lang="en-GB" sz="800" b="1"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35301755"/>
                  </a:ext>
                </a:extLst>
              </a:tr>
              <a:tr h="161482">
                <a:tc>
                  <a:txBody>
                    <a:bodyPr/>
                    <a:lstStyle/>
                    <a:p>
                      <a:pPr algn="l" fontAlgn="b"/>
                      <a:r>
                        <a:rPr lang="en-GB" sz="800" u="none" strike="noStrike">
                          <a:effectLst/>
                        </a:rPr>
                        <a:t>4a) Evidence that legislative and policy frameworks related to critical infrastructure (WASH, housing, digital connectivity) are inclusive of FDPs</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056316244"/>
                  </a:ext>
                </a:extLst>
              </a:tr>
              <a:tr h="161482">
                <a:tc>
                  <a:txBody>
                    <a:bodyPr/>
                    <a:lstStyle/>
                    <a:p>
                      <a:pPr algn="l" fontAlgn="ctr"/>
                      <a:r>
                        <a:rPr lang="en-GB" sz="800" u="none" strike="noStrike">
                          <a:effectLst/>
                        </a:rPr>
                        <a:t>4c) Proportion of FDPs/HC members using at least basic drinking water services</a:t>
                      </a:r>
                      <a:endParaRPr lang="en-GB" sz="800" b="0" i="0" u="none" strike="noStrike">
                        <a:solidFill>
                          <a:srgbClr val="000000"/>
                        </a:solidFill>
                        <a:effectLst/>
                        <a:latin typeface="Calibri" panose="020F0502020204030204" pitchFamily="34" charset="0"/>
                      </a:endParaRPr>
                    </a:p>
                  </a:txBody>
                  <a:tcPr marL="1620" marR="1620" marT="1620" marB="0" anchor="ctr"/>
                </a:tc>
                <a:extLst>
                  <a:ext uri="{0D108BD9-81ED-4DB2-BD59-A6C34878D82A}">
                    <a16:rowId xmlns:a16="http://schemas.microsoft.com/office/drawing/2014/main" val="1638945937"/>
                  </a:ext>
                </a:extLst>
              </a:tr>
              <a:tr h="161482">
                <a:tc>
                  <a:txBody>
                    <a:bodyPr/>
                    <a:lstStyle/>
                    <a:p>
                      <a:pPr algn="l" fontAlgn="b"/>
                      <a:r>
                        <a:rPr lang="en-GB" sz="800" u="none" strike="noStrike">
                          <a:effectLst/>
                        </a:rPr>
                        <a:t>5. SYSTEMS CHANGE and NWOW</a:t>
                      </a:r>
                      <a:endParaRPr lang="en-GB" sz="800" b="1" i="0" u="none" strike="noStrike">
                        <a:solidFill>
                          <a:srgbClr val="000000"/>
                        </a:solidFill>
                        <a:effectLst/>
                        <a:latin typeface="Calibri" panose="020F0502020204030204" pitchFamily="34" charset="0"/>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GB" sz="800" u="none" strike="noStrike">
                          <a:effectLst/>
                        </a:rPr>
                        <a:t>Outcome: Improved Effectiveness and Efficiency of DAFD in Prospects Countries and Beyond</a:t>
                      </a:r>
                      <a:endParaRPr lang="en-GB" sz="800" b="1"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GB" sz="800" u="none" strike="noStrike">
                          <a:effectLst/>
                        </a:rPr>
                        <a:t>5a) Evidence that the Partnership fostered improved responses and innovative ways to address protracted forced displacement in PROSPECTS countries</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GB" sz="800" u="none" strike="noStrike">
                          <a:effectLst/>
                        </a:rPr>
                        <a:t>5b) Perception of change by partners in joint-up planning and programming (strategic alignment, sequencing, layering, integrated interventions) and in the joint implementation experience</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GB" sz="800" u="none" strike="noStrike">
                          <a:effectLst/>
                        </a:rPr>
                        <a:t>5c) Extent to which collective outcome-based interventions are jointly designed and implemented (two or more partners)</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GB" sz="800" u="none" strike="noStrike">
                          <a:effectLst/>
                        </a:rPr>
                        <a:t>5d) Number of shared target geographical areas identified</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GB" sz="800" u="none" strike="noStrike">
                          <a:effectLst/>
                        </a:rPr>
                        <a:t>5e) Number of PROSPECTS beneficiaries receiving services from two partners or more</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GB" sz="800" u="none" strike="noStrike">
                          <a:effectLst/>
                        </a:rPr>
                        <a:t>6. CROSS-CUTTING INDICATORS</a:t>
                      </a:r>
                      <a:endParaRPr lang="en-GB" sz="800" b="1" i="0" u="none" strike="noStrike">
                        <a:solidFill>
                          <a:srgbClr val="000000"/>
                        </a:solidFill>
                        <a:effectLst/>
                        <a:latin typeface="Calibri" panose="020F0502020204030204" pitchFamily="34" charset="0"/>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GB" sz="800" u="none" strike="noStrike">
                          <a:effectLst/>
                        </a:rPr>
                        <a:t>6a) Extent to which PROSPECTS interventions contribute to transformative approaches and solutions for youth, gender equality and people with disabilities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GB" sz="800" u="none" strike="noStrike">
                          <a:effectLst/>
                        </a:rPr>
                        <a:t>6b) Number and % of young people involved in (</a:t>
                      </a:r>
                      <a:r>
                        <a:rPr lang="en-GB" sz="800" u="none" strike="noStrike" err="1">
                          <a:effectLst/>
                        </a:rPr>
                        <a:t>i</a:t>
                      </a:r>
                      <a:r>
                        <a:rPr lang="en-GB" sz="800" u="none" strike="noStrike">
                          <a:effectLst/>
                        </a:rPr>
                        <a:t>) voicing their recommendations, or (ii) taking action in individual or collective civic engagement initiatives, entrepreneurial action, </a:t>
                      </a:r>
                      <a:r>
                        <a:rPr lang="en-GB" sz="800" u="none" strike="noStrike" err="1">
                          <a:effectLst/>
                        </a:rPr>
                        <a:t>adovacy</a:t>
                      </a:r>
                      <a:r>
                        <a:rPr lang="en-GB" sz="800" u="none" strike="noStrike">
                          <a:effectLst/>
                        </a:rPr>
                        <a:t> </a:t>
                      </a:r>
                      <a:r>
                        <a:rPr lang="en-GB" sz="800" u="none" strike="noStrike" err="1">
                          <a:effectLst/>
                        </a:rPr>
                        <a:t>oppportunites</a:t>
                      </a:r>
                      <a:r>
                        <a:rPr lang="en-GB" sz="800" u="none" strike="noStrike">
                          <a:effectLst/>
                        </a:rPr>
                        <a:t> or (iii) providing inputs to agency specific or joint PROSPECTS programming decisions </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GB" sz="800" u="none" strike="noStrike">
                          <a:effectLst/>
                        </a:rPr>
                        <a:t>6c) Extent to which PROSPECTS interventions contribute to climate adaptation of FDPs and vulnerable HC members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800" u="none" strike="noStrike" dirty="0">
                          <a:effectLst/>
                        </a:rPr>
                        <a:t>6f) Number of platforms, management systems, and/or registration systems improved, updated and/or developed</a:t>
                      </a:r>
                      <a:endParaRPr lang="en-GB" sz="800" b="0" i="0" u="none" strike="noStrike" dirty="0">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FF3A463D-0D75-82B6-F2B7-29020D1C6F3F}"/>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sp>
        <p:nvSpPr>
          <p:cNvPr id="2" name="Rectangle 1">
            <a:extLst>
              <a:ext uri="{FF2B5EF4-FFF2-40B4-BE49-F238E27FC236}">
                <a16:creationId xmlns:a16="http://schemas.microsoft.com/office/drawing/2014/main" id="{621222B7-CF5B-E67B-7992-3B13AC1B3972}"/>
              </a:ext>
            </a:extLst>
          </p:cNvPr>
          <p:cNvSpPr/>
          <p:nvPr/>
        </p:nvSpPr>
        <p:spPr>
          <a:xfrm>
            <a:off x="7459" y="88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600" noProof="0">
              <a:latin typeface="Helvetica" pitchFamily="2" charset="0"/>
            </a:endParaRPr>
          </a:p>
        </p:txBody>
      </p:sp>
      <p:sp>
        <p:nvSpPr>
          <p:cNvPr id="5" name="TextBox 20">
            <a:extLst>
              <a:ext uri="{FF2B5EF4-FFF2-40B4-BE49-F238E27FC236}">
                <a16:creationId xmlns:a16="http://schemas.microsoft.com/office/drawing/2014/main" id="{78A31F0E-0DFE-F294-3996-BC44C07DB59F}"/>
              </a:ext>
            </a:extLst>
          </p:cNvPr>
          <p:cNvSpPr txBox="1"/>
          <p:nvPr/>
        </p:nvSpPr>
        <p:spPr>
          <a:xfrm>
            <a:off x="35590" y="82278"/>
            <a:ext cx="601679" cy="276999"/>
          </a:xfrm>
          <a:prstGeom prst="rect">
            <a:avLst/>
          </a:prstGeom>
          <a:noFill/>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UGANDA</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36281663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79BB4D-9246-4957-965E-795F7AB9B666}">
  <ds:schemaRefs>
    <ds:schemaRef ds:uri="http://schemas.microsoft.com/sharepoint/v3/contenttype/forms"/>
  </ds:schemaRefs>
</ds:datastoreItem>
</file>

<file path=customXml/itemProps2.xml><?xml version="1.0" encoding="utf-8"?>
<ds:datastoreItem xmlns:ds="http://schemas.openxmlformats.org/officeDocument/2006/customXml" ds:itemID="{4FFE2618-19AB-4B73-A4AA-0BA62BB9243D}">
  <ds:schemaRefs>
    <ds:schemaRef ds:uri="1517839c-5273-4994-b450-744d4789b94a"/>
    <ds:schemaRef ds:uri="http://schemas.microsoft.com/office/infopath/2007/PartnerControls"/>
    <ds:schemaRef ds:uri="http://purl.org/dc/dcmitype/"/>
    <ds:schemaRef ds:uri="http://www.w3.org/XML/1998/namespace"/>
    <ds:schemaRef ds:uri="http://schemas.microsoft.com/office/2006/documentManagement/types"/>
    <ds:schemaRef ds:uri="http://purl.org/dc/elements/1.1/"/>
    <ds:schemaRef ds:uri="http://schemas.openxmlformats.org/package/2006/metadata/core-properties"/>
    <ds:schemaRef ds:uri="1dcf0a39-3f8a-4cec-a6dd-00a61b587fea"/>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C783D692-9D2A-4CC1-B71D-9824735658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252</TotalTime>
  <Words>6033</Words>
  <Application>Microsoft Office PowerPoint</Application>
  <PresentationFormat>Custom</PresentationFormat>
  <Paragraphs>488</Paragraphs>
  <Slides>16</Slides>
  <Notes>11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16</vt:i4>
      </vt:variant>
    </vt:vector>
  </HeadingPairs>
  <TitlesOfParts>
    <vt:vector size="27" baseType="lpstr">
      <vt:lpstr>Aptos</vt:lpstr>
      <vt:lpstr>Aptos Display</vt:lpstr>
      <vt:lpstr>Arial</vt:lpstr>
      <vt:lpstr>Arial Black</vt:lpstr>
      <vt:lpstr>Calibri</vt:lpstr>
      <vt:lpstr>Helvetica</vt:lpstr>
      <vt:lpstr>Poppins</vt:lpstr>
      <vt:lpstr>Verdana</vt:lpstr>
      <vt:lpstr>Office Theme</vt:lpstr>
      <vt:lpstr>think-cell Slide</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38</cp:revision>
  <dcterms:created xsi:type="dcterms:W3CDTF">2024-09-27T11:41:10Z</dcterms:created>
  <dcterms:modified xsi:type="dcterms:W3CDTF">2026-09-11T16:33:01Z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