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8"/>
  </p:notesMasterIdLst>
  <p:sldIdLst>
    <p:sldId id="308" r:id="rId5"/>
    <p:sldId id="350" r:id="rId6"/>
    <p:sldId id="338" r:id="rId7"/>
    <p:sldId id="328" r:id="rId8"/>
    <p:sldId id="348" r:id="rId9"/>
    <p:sldId id="379" r:id="rId10"/>
    <p:sldId id="368" r:id="rId11"/>
    <p:sldId id="369" r:id="rId12"/>
    <p:sldId id="362" r:id="rId13"/>
    <p:sldId id="360" r:id="rId14"/>
    <p:sldId id="381" r:id="rId15"/>
    <p:sldId id="351" r:id="rId16"/>
    <p:sldId id="380" r:id="rId17"/>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15A6EA"/>
    <a:srgbClr val="942093"/>
    <a:srgbClr val="FF9300"/>
    <a:srgbClr val="009EDC"/>
    <a:srgbClr val="012F53"/>
    <a:srgbClr val="E7EBED"/>
    <a:srgbClr val="FF7E79"/>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3DBF1-9223-4CFF-AC87-2B3983EF3D51}" v="14" dt="2026-03-27T14:35:57.701"/>
    <p1510:client id="{52265DE3-77F3-436F-858A-EFACCEDE3AD1}" v="35" dt="2026-03-26T15:20:05.8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1596"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custSel modSld">
      <pc:chgData name="Salvador Bustamante" userId="b0a77ce9-78cd-442a-a257-3dfcbf858786" providerId="ADAL" clId="{3AB60523-C112-47DC-ADFD-1F92767CFFDE}" dt="2026-03-27T14:35:58.858" v="111" actId="108"/>
      <pc:docMkLst>
        <pc:docMk/>
      </pc:docMkLst>
      <pc:sldChg chg="modSp mod">
        <pc:chgData name="Salvador Bustamante" userId="b0a77ce9-78cd-442a-a257-3dfcbf858786" providerId="ADAL" clId="{3AB60523-C112-47DC-ADFD-1F92767CFFDE}" dt="2026-03-27T11:45:20.406" v="1" actId="1076"/>
        <pc:sldMkLst>
          <pc:docMk/>
          <pc:sldMk cId="3190211864" sldId="328"/>
        </pc:sldMkLst>
        <pc:spChg chg="mod">
          <ac:chgData name="Salvador Bustamante" userId="b0a77ce9-78cd-442a-a257-3dfcbf858786" providerId="ADAL" clId="{3AB60523-C112-47DC-ADFD-1F92767CFFDE}" dt="2026-03-27T11:45:16.020" v="0" actId="1076"/>
          <ac:spMkLst>
            <pc:docMk/>
            <pc:sldMk cId="3190211864" sldId="328"/>
            <ac:spMk id="2" creationId="{2CBD2C24-9338-B008-6D5B-13891327F393}"/>
          </ac:spMkLst>
        </pc:spChg>
        <pc:spChg chg="mod">
          <ac:chgData name="Salvador Bustamante" userId="b0a77ce9-78cd-442a-a257-3dfcbf858786" providerId="ADAL" clId="{3AB60523-C112-47DC-ADFD-1F92767CFFDE}" dt="2026-03-27T11:45:20.406" v="1" actId="1076"/>
          <ac:spMkLst>
            <pc:docMk/>
            <pc:sldMk cId="3190211864" sldId="328"/>
            <ac:spMk id="1460" creationId="{6285F04A-269F-453E-D47B-4A0F29377DE7}"/>
          </ac:spMkLst>
        </pc:spChg>
      </pc:sldChg>
      <pc:sldChg chg="addSp delSp modSp mod delAnim">
        <pc:chgData name="Salvador Bustamante" userId="b0a77ce9-78cd-442a-a257-3dfcbf858786" providerId="ADAL" clId="{3AB60523-C112-47DC-ADFD-1F92767CFFDE}" dt="2026-03-27T14:35:58.858" v="111" actId="108"/>
        <pc:sldMkLst>
          <pc:docMk/>
          <pc:sldMk cId="2738037497" sldId="351"/>
        </pc:sldMkLst>
        <pc:spChg chg="del">
          <ac:chgData name="Salvador Bustamante" userId="b0a77ce9-78cd-442a-a257-3dfcbf858786" providerId="ADAL" clId="{3AB60523-C112-47DC-ADFD-1F92767CFFDE}" dt="2026-03-27T11:45:44.457" v="16" actId="478"/>
          <ac:spMkLst>
            <pc:docMk/>
            <pc:sldMk cId="2738037497" sldId="351"/>
            <ac:spMk id="4" creationId="{D5544E6C-6D38-7451-3506-D5DE7B83BD24}"/>
          </ac:spMkLst>
        </pc:spChg>
        <pc:spChg chg="del">
          <ac:chgData name="Salvador Bustamante" userId="b0a77ce9-78cd-442a-a257-3dfcbf858786" providerId="ADAL" clId="{3AB60523-C112-47DC-ADFD-1F92767CFFDE}" dt="2026-03-27T11:45:44.457" v="16" actId="478"/>
          <ac:spMkLst>
            <pc:docMk/>
            <pc:sldMk cId="2738037497" sldId="351"/>
            <ac:spMk id="5" creationId="{13E35D52-6109-933B-146D-70E294B049BB}"/>
          </ac:spMkLst>
        </pc:spChg>
        <pc:spChg chg="add mod">
          <ac:chgData name="Salvador Bustamante" userId="b0a77ce9-78cd-442a-a257-3dfcbf858786" providerId="ADAL" clId="{3AB60523-C112-47DC-ADFD-1F92767CFFDE}" dt="2026-03-27T11:45:44.682" v="17"/>
          <ac:spMkLst>
            <pc:docMk/>
            <pc:sldMk cId="2738037497" sldId="351"/>
            <ac:spMk id="6" creationId="{5A8F632B-D2F2-F81E-9C38-8DEDFBE04A52}"/>
          </ac:spMkLst>
        </pc:spChg>
        <pc:spChg chg="add mod">
          <ac:chgData name="Salvador Bustamante" userId="b0a77ce9-78cd-442a-a257-3dfcbf858786" providerId="ADAL" clId="{3AB60523-C112-47DC-ADFD-1F92767CFFDE}" dt="2026-03-27T11:45:44.682" v="17"/>
          <ac:spMkLst>
            <pc:docMk/>
            <pc:sldMk cId="2738037497" sldId="351"/>
            <ac:spMk id="7" creationId="{81F16A48-3F7B-F60B-421E-9D91981452AD}"/>
          </ac:spMkLst>
        </pc:spChg>
        <pc:graphicFrameChg chg="mod modGraphic">
          <ac:chgData name="Salvador Bustamante" userId="b0a77ce9-78cd-442a-a257-3dfcbf858786" providerId="ADAL" clId="{3AB60523-C112-47DC-ADFD-1F92767CFFDE}" dt="2026-03-27T14:35:58.858" v="111" actId="108"/>
          <ac:graphicFrameMkLst>
            <pc:docMk/>
            <pc:sldMk cId="2738037497" sldId="351"/>
            <ac:graphicFrameMk id="3" creationId="{AAD707CB-FF34-A6FF-8B2F-BCBE42CC41C9}"/>
          </ac:graphicFrameMkLst>
        </pc:graphicFrameChg>
      </pc:sldChg>
      <pc:sldChg chg="addSp delSp modSp mod delAnim">
        <pc:chgData name="Salvador Bustamante" userId="b0a77ce9-78cd-442a-a257-3dfcbf858786" providerId="ADAL" clId="{3AB60523-C112-47DC-ADFD-1F92767CFFDE}" dt="2026-03-27T11:45:36.459" v="13"/>
        <pc:sldMkLst>
          <pc:docMk/>
          <pc:sldMk cId="2881748243" sldId="360"/>
        </pc:sldMkLst>
        <pc:spChg chg="add mod">
          <ac:chgData name="Salvador Bustamante" userId="b0a77ce9-78cd-442a-a257-3dfcbf858786" providerId="ADAL" clId="{3AB60523-C112-47DC-ADFD-1F92767CFFDE}" dt="2026-03-27T11:45:36.459" v="13"/>
          <ac:spMkLst>
            <pc:docMk/>
            <pc:sldMk cId="2881748243" sldId="360"/>
            <ac:spMk id="2" creationId="{58BDCC78-2272-83B5-4C33-0536E1460DAB}"/>
          </ac:spMkLst>
        </pc:spChg>
        <pc:spChg chg="del">
          <ac:chgData name="Salvador Bustamante" userId="b0a77ce9-78cd-442a-a257-3dfcbf858786" providerId="ADAL" clId="{3AB60523-C112-47DC-ADFD-1F92767CFFDE}" dt="2026-03-27T11:45:36.278" v="12" actId="478"/>
          <ac:spMkLst>
            <pc:docMk/>
            <pc:sldMk cId="2881748243" sldId="360"/>
            <ac:spMk id="3" creationId="{6C0ED810-CDF5-EB99-3969-4D8A9296898B}"/>
          </ac:spMkLst>
        </pc:spChg>
        <pc:spChg chg="del">
          <ac:chgData name="Salvador Bustamante" userId="b0a77ce9-78cd-442a-a257-3dfcbf858786" providerId="ADAL" clId="{3AB60523-C112-47DC-ADFD-1F92767CFFDE}" dt="2026-03-27T11:45:36.278" v="12" actId="478"/>
          <ac:spMkLst>
            <pc:docMk/>
            <pc:sldMk cId="2881748243" sldId="360"/>
            <ac:spMk id="7" creationId="{AD87BC3D-CD45-6ADA-EC36-15A4D963A40C}"/>
          </ac:spMkLst>
        </pc:spChg>
        <pc:spChg chg="add mod">
          <ac:chgData name="Salvador Bustamante" userId="b0a77ce9-78cd-442a-a257-3dfcbf858786" providerId="ADAL" clId="{3AB60523-C112-47DC-ADFD-1F92767CFFDE}" dt="2026-03-27T11:45:36.459" v="13"/>
          <ac:spMkLst>
            <pc:docMk/>
            <pc:sldMk cId="2881748243" sldId="360"/>
            <ac:spMk id="8" creationId="{B5C357E2-51B8-D072-F17C-4E82D135BDCF}"/>
          </ac:spMkLst>
        </pc:spChg>
      </pc:sldChg>
      <pc:sldChg chg="modSp mod">
        <pc:chgData name="Salvador Bustamante" userId="b0a77ce9-78cd-442a-a257-3dfcbf858786" providerId="ADAL" clId="{3AB60523-C112-47DC-ADFD-1F92767CFFDE}" dt="2026-03-27T11:45:28.445" v="11" actId="20577"/>
        <pc:sldMkLst>
          <pc:docMk/>
          <pc:sldMk cId="2188899188" sldId="379"/>
        </pc:sldMkLst>
        <pc:spChg chg="mod">
          <ac:chgData name="Salvador Bustamante" userId="b0a77ce9-78cd-442a-a257-3dfcbf858786" providerId="ADAL" clId="{3AB60523-C112-47DC-ADFD-1F92767CFFDE}" dt="2026-03-27T11:45:28.445" v="11" actId="20577"/>
          <ac:spMkLst>
            <pc:docMk/>
            <pc:sldMk cId="2188899188" sldId="379"/>
            <ac:spMk id="21" creationId="{5BC64D87-B94F-62D8-CBEF-12DBEC2C579E}"/>
          </ac:spMkLst>
        </pc:spChg>
      </pc:sldChg>
      <pc:sldChg chg="addSp delSp modSp mod delAnim">
        <pc:chgData name="Salvador Bustamante" userId="b0a77ce9-78cd-442a-a257-3dfcbf858786" providerId="ADAL" clId="{3AB60523-C112-47DC-ADFD-1F92767CFFDE}" dt="2026-03-27T11:45:49.491" v="19"/>
        <pc:sldMkLst>
          <pc:docMk/>
          <pc:sldMk cId="4119703130" sldId="380"/>
        </pc:sldMkLst>
        <pc:spChg chg="add mod">
          <ac:chgData name="Salvador Bustamante" userId="b0a77ce9-78cd-442a-a257-3dfcbf858786" providerId="ADAL" clId="{3AB60523-C112-47DC-ADFD-1F92767CFFDE}" dt="2026-03-27T11:45:49.491" v="19"/>
          <ac:spMkLst>
            <pc:docMk/>
            <pc:sldMk cId="4119703130" sldId="380"/>
            <ac:spMk id="2" creationId="{45902FA3-2F63-6E04-A13F-4F70B8E27949}"/>
          </ac:spMkLst>
        </pc:spChg>
        <pc:spChg chg="del">
          <ac:chgData name="Salvador Bustamante" userId="b0a77ce9-78cd-442a-a257-3dfcbf858786" providerId="ADAL" clId="{3AB60523-C112-47DC-ADFD-1F92767CFFDE}" dt="2026-03-27T11:45:49.163" v="18" actId="478"/>
          <ac:spMkLst>
            <pc:docMk/>
            <pc:sldMk cId="4119703130" sldId="380"/>
            <ac:spMk id="3" creationId="{9129A4B3-892D-FB23-0068-99B0EAE87665}"/>
          </ac:spMkLst>
        </pc:spChg>
        <pc:spChg chg="del">
          <ac:chgData name="Salvador Bustamante" userId="b0a77ce9-78cd-442a-a257-3dfcbf858786" providerId="ADAL" clId="{3AB60523-C112-47DC-ADFD-1F92767CFFDE}" dt="2026-03-27T11:45:49.163" v="18" actId="478"/>
          <ac:spMkLst>
            <pc:docMk/>
            <pc:sldMk cId="4119703130" sldId="380"/>
            <ac:spMk id="5" creationId="{D4C6A809-A0CA-DD34-A632-67490D3D7708}"/>
          </ac:spMkLst>
        </pc:spChg>
        <pc:spChg chg="add mod">
          <ac:chgData name="Salvador Bustamante" userId="b0a77ce9-78cd-442a-a257-3dfcbf858786" providerId="ADAL" clId="{3AB60523-C112-47DC-ADFD-1F92767CFFDE}" dt="2026-03-27T11:45:49.491" v="19"/>
          <ac:spMkLst>
            <pc:docMk/>
            <pc:sldMk cId="4119703130" sldId="380"/>
            <ac:spMk id="7" creationId="{D18E93D4-7C78-2D9D-65F0-CBDEA8488B13}"/>
          </ac:spMkLst>
        </pc:spChg>
      </pc:sldChg>
      <pc:sldChg chg="addSp delSp modSp mod delAnim">
        <pc:chgData name="Salvador Bustamante" userId="b0a77ce9-78cd-442a-a257-3dfcbf858786" providerId="ADAL" clId="{3AB60523-C112-47DC-ADFD-1F92767CFFDE}" dt="2026-03-27T14:34:51.336" v="95" actId="20577"/>
        <pc:sldMkLst>
          <pc:docMk/>
          <pc:sldMk cId="4011467484" sldId="381"/>
        </pc:sldMkLst>
        <pc:spChg chg="del">
          <ac:chgData name="Salvador Bustamante" userId="b0a77ce9-78cd-442a-a257-3dfcbf858786" providerId="ADAL" clId="{3AB60523-C112-47DC-ADFD-1F92767CFFDE}" dt="2026-03-27T11:45:40.164" v="14" actId="478"/>
          <ac:spMkLst>
            <pc:docMk/>
            <pc:sldMk cId="4011467484" sldId="381"/>
            <ac:spMk id="4" creationId="{D19F0C88-BA24-4DBA-E2F5-A17D10A19CD2}"/>
          </ac:spMkLst>
        </pc:spChg>
        <pc:spChg chg="del">
          <ac:chgData name="Salvador Bustamante" userId="b0a77ce9-78cd-442a-a257-3dfcbf858786" providerId="ADAL" clId="{3AB60523-C112-47DC-ADFD-1F92767CFFDE}" dt="2026-03-27T11:45:40.164" v="14" actId="478"/>
          <ac:spMkLst>
            <pc:docMk/>
            <pc:sldMk cId="4011467484" sldId="381"/>
            <ac:spMk id="5" creationId="{478771A1-339B-1B4D-34E8-A60037F2535C}"/>
          </ac:spMkLst>
        </pc:spChg>
        <pc:spChg chg="add mod">
          <ac:chgData name="Salvador Bustamante" userId="b0a77ce9-78cd-442a-a257-3dfcbf858786" providerId="ADAL" clId="{3AB60523-C112-47DC-ADFD-1F92767CFFDE}" dt="2026-03-27T11:45:40.377" v="15"/>
          <ac:spMkLst>
            <pc:docMk/>
            <pc:sldMk cId="4011467484" sldId="381"/>
            <ac:spMk id="6" creationId="{54C4F2C4-92EC-F588-2B56-46E14DC81BE3}"/>
          </ac:spMkLst>
        </pc:spChg>
        <pc:spChg chg="add mod">
          <ac:chgData name="Salvador Bustamante" userId="b0a77ce9-78cd-442a-a257-3dfcbf858786" providerId="ADAL" clId="{3AB60523-C112-47DC-ADFD-1F92767CFFDE}" dt="2026-03-27T11:45:40.377" v="15"/>
          <ac:spMkLst>
            <pc:docMk/>
            <pc:sldMk cId="4011467484" sldId="381"/>
            <ac:spMk id="7" creationId="{96A8E14D-8A15-5C46-40F3-C61E71CB03F9}"/>
          </ac:spMkLst>
        </pc:spChg>
        <pc:graphicFrameChg chg="mod modGraphic">
          <ac:chgData name="Salvador Bustamante" userId="b0a77ce9-78cd-442a-a257-3dfcbf858786" providerId="ADAL" clId="{3AB60523-C112-47DC-ADFD-1F92767CFFDE}" dt="2026-03-27T14:34:51.336" v="95" actId="20577"/>
          <ac:graphicFrameMkLst>
            <pc:docMk/>
            <pc:sldMk cId="4011467484" sldId="381"/>
            <ac:graphicFrameMk id="3" creationId="{4589E570-2609-31C5-FA28-540C3A73146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93CAD-7277-070A-9A16-0697887DC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24B35A-989C-D4B9-0696-45A4EBE252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AD3E52-C1B0-50E6-4AD9-CDF2CAF7BCC6}"/>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A583C6AE-4131-9101-8CE9-4936E06AA1F0}"/>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339422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2CA3B-2CE4-4696-7795-0D0097F6D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0A3615-321C-16DF-3382-4154681B1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E1379C-2E15-CBBD-8125-569B44F3CC4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8F590CB2-3287-6EA6-466F-3650948E33B0}"/>
              </a:ext>
            </a:extLst>
          </p:cNvPr>
          <p:cNvSpPr>
            <a:spLocks noGrp="1"/>
          </p:cNvSpPr>
          <p:nvPr>
            <p:ph type="sldNum" sz="quarter" idx="5"/>
          </p:nvPr>
        </p:nvSpPr>
        <p:spPr/>
        <p:txBody>
          <a:bodyPr/>
          <a:lstStyle/>
          <a:p>
            <a:fld id="{667DE062-5D5C-D348-9DA3-5CD67579FA16}" type="slidenum">
              <a:rPr lang="fr-FR" smtClean="0"/>
              <a:t>11</a:t>
            </a:fld>
            <a:endParaRPr lang="fr-FR"/>
          </a:p>
        </p:txBody>
      </p:sp>
    </p:spTree>
    <p:extLst>
      <p:ext uri="{BB962C8B-B14F-4D97-AF65-F5344CB8AC3E}">
        <p14:creationId xmlns:p14="http://schemas.microsoft.com/office/powerpoint/2010/main" val="1006492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12</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4ADE4-6C85-E100-F11D-DC6975C41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203BA-C622-5FF1-25F9-E6897E2D76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462FFF-5932-BB12-6C74-483C2AEECED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A3B5DA3-C17A-4A79-A394-BDECD08EC4AF}"/>
              </a:ext>
            </a:extLst>
          </p:cNvPr>
          <p:cNvSpPr>
            <a:spLocks noGrp="1"/>
          </p:cNvSpPr>
          <p:nvPr>
            <p:ph type="sldNum" sz="quarter" idx="5"/>
          </p:nvPr>
        </p:nvSpPr>
        <p:spPr/>
        <p:txBody>
          <a:bodyPr/>
          <a:lstStyle/>
          <a:p>
            <a:fld id="{9830F69C-19E8-A548-AC3B-E1ED0C5C8A9F}" type="slidenum">
              <a:rPr lang="en-FR" smtClean="0"/>
              <a:t>13</a:t>
            </a:fld>
            <a:endParaRPr lang="en-FR"/>
          </a:p>
        </p:txBody>
      </p:sp>
    </p:spTree>
    <p:extLst>
      <p:ext uri="{BB962C8B-B14F-4D97-AF65-F5344CB8AC3E}">
        <p14:creationId xmlns:p14="http://schemas.microsoft.com/office/powerpoint/2010/main" val="2024613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2308A35-6B3F-5C8A-C0B8-DF82EE30A830}"/>
              </a:ext>
            </a:extLst>
          </p:cNvPr>
          <p:cNvSpPr txBox="1"/>
          <p:nvPr/>
        </p:nvSpPr>
        <p:spPr>
          <a:xfrm>
            <a:off x="71750" y="6634165"/>
            <a:ext cx="9764088" cy="169277"/>
          </a:xfrm>
          <a:prstGeom prst="rect">
            <a:avLst/>
          </a:prstGeom>
          <a:noFill/>
        </p:spPr>
        <p:txBody>
          <a:bodyPr wrap="square" lIns="24860" tIns="0" rIns="24860" bIns="0" rtlCol="0">
            <a:spAutoFit/>
          </a:bodyPr>
          <a:lstStyle/>
          <a:p>
            <a:pPr algn="ctr"/>
            <a:r>
              <a:rPr lang="en-GB" sz="1100" dirty="0"/>
              <a:t>ITERATIVE EVALUATION – LEBANON CO (2026)</a:t>
            </a:r>
          </a:p>
        </p:txBody>
      </p:sp>
      <p:pic>
        <p:nvPicPr>
          <p:cNvPr id="3" name="Picture 2" descr="UNICEF provides cash assistance to 70,000 children in Lebanon">
            <a:extLst>
              <a:ext uri="{FF2B5EF4-FFF2-40B4-BE49-F238E27FC236}">
                <a16:creationId xmlns:a16="http://schemas.microsoft.com/office/drawing/2014/main" id="{DA3CC069-84DC-C3AE-20D8-0EC5FE8BEB0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213"/>
            <a:ext cx="9907776" cy="660518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CBB7934-A945-D3DB-367A-288B94A9063E}"/>
              </a:ext>
            </a:extLst>
          </p:cNvPr>
          <p:cNvSpPr/>
          <p:nvPr/>
        </p:nvSpPr>
        <p:spPr>
          <a:xfrm>
            <a:off x="0" y="-1213"/>
            <a:ext cx="310178" cy="6862605"/>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D60DD66-4A6C-177E-5C22-9429BF8B7A70}"/>
              </a:ext>
            </a:extLst>
          </p:cNvPr>
          <p:cNvSpPr txBox="1"/>
          <p:nvPr/>
        </p:nvSpPr>
        <p:spPr>
          <a:xfrm>
            <a:off x="310178" y="264727"/>
            <a:ext cx="9607919" cy="430887"/>
          </a:xfrm>
          <a:prstGeom prst="rect">
            <a:avLst/>
          </a:prstGeom>
          <a:solidFill>
            <a:srgbClr val="15A6EA"/>
          </a:solidFill>
        </p:spPr>
        <p:txBody>
          <a:bodyPr wrap="square" lIns="24860" tIns="0" rIns="24860" bIns="0" rtlCol="0">
            <a:spAutoFit/>
          </a:bodyPr>
          <a:lstStyle/>
          <a:p>
            <a:r>
              <a:rPr lang="en-GB" sz="2800">
                <a:solidFill>
                  <a:schemeClr val="bg1"/>
                </a:solidFill>
              </a:rPr>
              <a:t>PROSPECTS 2.0. </a:t>
            </a:r>
          </a:p>
        </p:txBody>
      </p:sp>
      <p:sp>
        <p:nvSpPr>
          <p:cNvPr id="9" name="TextBox 8">
            <a:extLst>
              <a:ext uri="{FF2B5EF4-FFF2-40B4-BE49-F238E27FC236}">
                <a16:creationId xmlns:a16="http://schemas.microsoft.com/office/drawing/2014/main" id="{A51F40C9-78FF-A1DE-C929-2F78A16DD3BF}"/>
              </a:ext>
            </a:extLst>
          </p:cNvPr>
          <p:cNvSpPr txBox="1"/>
          <p:nvPr/>
        </p:nvSpPr>
        <p:spPr>
          <a:xfrm>
            <a:off x="2978853" y="264726"/>
            <a:ext cx="5833754" cy="430887"/>
          </a:xfrm>
          <a:prstGeom prst="rect">
            <a:avLst/>
          </a:prstGeom>
          <a:solidFill>
            <a:schemeClr val="accent5">
              <a:lumMod val="75000"/>
            </a:schemeClr>
          </a:solidFill>
        </p:spPr>
        <p:txBody>
          <a:bodyPr wrap="square" lIns="24860" tIns="0" rIns="24860" bIns="0" rtlCol="0">
            <a:spAutoFit/>
          </a:bodyPr>
          <a:lstStyle/>
          <a:p>
            <a:r>
              <a:rPr lang="en-GB" sz="2800">
                <a:solidFill>
                  <a:schemeClr val="bg1"/>
                </a:solidFill>
              </a:rPr>
              <a:t>INTEGRATED RESULTS FRAMEWORK</a:t>
            </a:r>
          </a:p>
        </p:txBody>
      </p:sp>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440874"/>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5694525" y="1403845"/>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72113" cy="430887"/>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701993"/>
            <a:ext cx="3179056" cy="1107996"/>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a:t>
            </a:r>
            <a:r>
              <a:rPr lang="en-US" sz="1100" i="1" kern="10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a:effectLst/>
                <a:latin typeface="Helvetica" panose="020B0604020202020204" pitchFamily="34" charset="0"/>
                <a:ea typeface="Aptos" panose="020B0004020202020204" pitchFamily="34" charset="0"/>
                <a:cs typeface="Helvetica" panose="020B0604020202020204" pitchFamily="34" charset="0"/>
              </a:rPr>
              <a:t>”</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191182"/>
            <a:ext cx="3111021" cy="430887"/>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341818"/>
            <a:ext cx="3408225"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661731"/>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a:t>
            </a:r>
            <a:r>
              <a:rPr lang="en-GB" sz="1100" kern="100" err="1">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ToC</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US" sz="1100" kern="100">
                <a:latin typeface="Helvetica" panose="020B0604020202020204" pitchFamily="34" charset="0"/>
                <a:ea typeface="Aptos" panose="020B0004020202020204" pitchFamily="34" charset="0"/>
                <a:cs typeface="Helvetica" panose="020B0604020202020204" pitchFamily="34" charset="0"/>
              </a:rPr>
              <a:t>have been customized, and the elements defined in the MACP such as the </a:t>
            </a:r>
            <a:r>
              <a:rPr lang="en-US"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GB" sz="1100" kern="10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and by the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5775" y="1529672"/>
            <a:ext cx="2872576" cy="810478"/>
          </a:xfrm>
          <a:prstGeom prst="rect">
            <a:avLst/>
          </a:prstGeom>
          <a:noFill/>
        </p:spPr>
        <p:txBody>
          <a:bodyPr wrap="square" lIns="91440" tIns="45720" rIns="91440" bIns="45720" anchor="t">
            <a:spAutoFit/>
          </a:bodyPr>
          <a:lstStyle/>
          <a:p>
            <a:pPr>
              <a:lnSpc>
                <a:spcPct val="107000"/>
              </a:lnSpc>
            </a:pPr>
            <a:r>
              <a:rPr lang="en-GB" sz="1100" kern="100">
                <a:effectLst/>
                <a:latin typeface="Helvetica"/>
                <a:ea typeface="Aptos" panose="020B0004020202020204" pitchFamily="34" charset="0"/>
                <a:cs typeface="Helvetica"/>
              </a:rPr>
              <a:t>These </a:t>
            </a:r>
            <a:r>
              <a:rPr lang="en-GB" sz="1100" kern="100">
                <a:latin typeface="Helvetica"/>
                <a:ea typeface="Aptos" panose="020B0004020202020204" pitchFamily="34" charset="0"/>
                <a:cs typeface="Helvetica"/>
              </a:rPr>
              <a:t>4 </a:t>
            </a:r>
            <a:r>
              <a:rPr lang="en-GB" sz="1100" kern="100">
                <a:solidFill>
                  <a:schemeClr val="bg1"/>
                </a:solidFill>
                <a:effectLst/>
                <a:highlight>
                  <a:srgbClr val="15A6EA"/>
                </a:highlight>
                <a:latin typeface="Helvetica"/>
                <a:ea typeface="Aptos" panose="020B0004020202020204" pitchFamily="34" charset="0"/>
                <a:cs typeface="Helvetica"/>
              </a:rPr>
              <a:t>elements</a:t>
            </a:r>
            <a:r>
              <a:rPr lang="en-GB" sz="1100" kern="100">
                <a:effectLst/>
                <a:latin typeface="Helvetica"/>
                <a:ea typeface="Aptos" panose="020B0004020202020204" pitchFamily="34" charset="0"/>
                <a:cs typeface="Helvetica"/>
              </a:rPr>
              <a:t> complement each other; having a </a:t>
            </a:r>
            <a:r>
              <a:rPr lang="en-GB" sz="1100" b="1" kern="100">
                <a:effectLst/>
                <a:latin typeface="Helvetica"/>
                <a:ea typeface="Aptos" panose="020B0004020202020204" pitchFamily="34" charset="0"/>
                <a:cs typeface="Helvetica"/>
              </a:rPr>
              <a:t>common</a:t>
            </a:r>
            <a:r>
              <a:rPr lang="en-GB" sz="1100" kern="100">
                <a:effectLst/>
                <a:latin typeface="Helvetica"/>
                <a:ea typeface="Aptos" panose="020B0004020202020204" pitchFamily="34" charset="0"/>
                <a:cs typeface="Helvetica"/>
              </a:rPr>
              <a:t> </a:t>
            </a:r>
            <a:r>
              <a:rPr lang="en-GB" sz="1100" b="1" kern="100">
                <a:effectLst/>
                <a:latin typeface="Helvetica"/>
                <a:ea typeface="Aptos" panose="020B0004020202020204" pitchFamily="34" charset="0"/>
                <a:cs typeface="Helvetica"/>
              </a:rPr>
              <a:t>interface</a:t>
            </a:r>
            <a:r>
              <a:rPr lang="en-GB" sz="1100" kern="100">
                <a:effectLst/>
                <a:latin typeface="Helvetica"/>
                <a:ea typeface="Aptos" panose="020B0004020202020204" pitchFamily="34" charset="0"/>
                <a:cs typeface="Helvetica"/>
              </a:rPr>
              <a:t> to see how all of them interact and interlink with each other was missing. </a:t>
            </a:r>
            <a:endParaRPr lang="en-FR" sz="1100" kern="10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5985775" y="2734422"/>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GB" sz="1100" kern="10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5985775" y="4100669"/>
            <a:ext cx="3263401" cy="991682"/>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38801" y="1211460"/>
            <a:ext cx="3510722"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70577" y="2287491"/>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2714" y="3560660"/>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GB" sz="1100" kern="100">
                <a:latin typeface="Helvetica" panose="020B0604020202020204" pitchFamily="34" charset="0"/>
                <a:ea typeface="Aptos" panose="020B0004020202020204" pitchFamily="34" charset="0"/>
                <a:cs typeface="Helvetica" panose="020B0604020202020204" pitchFamily="34" charset="0"/>
              </a:rPr>
              <a:t>(In the course of fieldwork in</a:t>
            </a:r>
            <a:r>
              <a:rPr lang="en-GB" sz="1100" kern="100">
                <a:effectLst/>
                <a:latin typeface="Helvetica" panose="020B0604020202020204" pitchFamily="34" charset="0"/>
                <a:ea typeface="Aptos" panose="020B0004020202020204" pitchFamily="34" charset="0"/>
                <a:cs typeface="Helvetica" panose="020B0604020202020204" pitchFamily="34" charset="0"/>
              </a:rPr>
              <a:t> Ugand</a:t>
            </a:r>
            <a:r>
              <a:rPr lang="en-GB" sz="1100" kern="100">
                <a:latin typeface="Helvetica" panose="020B0604020202020204" pitchFamily="34" charset="0"/>
                <a:ea typeface="Aptos" panose="020B0004020202020204" pitchFamily="34" charset="0"/>
                <a:cs typeface="Helvetica" panose="020B0604020202020204" pitchFamily="34" charset="0"/>
              </a:rPr>
              <a:t>a and Kenya)</a:t>
            </a:r>
            <a:endParaRPr lang="en-US" sz="110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5921691"/>
            <a:ext cx="4484244"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t>These points were deemed relevant to all the countries by the PROSPECTS UNICEF Coordination team, PROSPECTS multilateral partners focal points at HQ (and country level in the iteration 1 countries), and the PROSPECTS Netherlands partner.</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290045" y="5220392"/>
            <a:ext cx="4374526" cy="1446550"/>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solidFill>
                  <a:schemeClr val="bg1"/>
                </a:solidFill>
                <a:highlight>
                  <a:srgbClr val="000000"/>
                </a:highlight>
              </a:rPr>
              <a:t>This solution has been very well received</a:t>
            </a:r>
            <a:r>
              <a:rPr lang="en-GB"/>
              <a:t>, like the “missing piece”, by PROSPECTS UNICEF </a:t>
            </a:r>
            <a:r>
              <a:rPr lang="en-GB">
                <a:solidFill>
                  <a:schemeClr val="bg1"/>
                </a:solidFill>
                <a:highlight>
                  <a:srgbClr val="000000"/>
                </a:highlight>
              </a:rPr>
              <a:t>Coordination team</a:t>
            </a:r>
            <a:r>
              <a:rPr lang="en-GB"/>
              <a:t>, by the two </a:t>
            </a:r>
            <a:r>
              <a:rPr lang="en-GB">
                <a:solidFill>
                  <a:schemeClr val="bg1"/>
                </a:solidFill>
                <a:highlight>
                  <a:srgbClr val="000000"/>
                </a:highlight>
              </a:rPr>
              <a:t>CO</a:t>
            </a:r>
            <a:r>
              <a:rPr lang="en-GB"/>
              <a:t> visited during the first iteration (Uganda and Kenya), and by PROSPECTS </a:t>
            </a:r>
            <a:r>
              <a:rPr lang="en-GB">
                <a:solidFill>
                  <a:schemeClr val="bg1"/>
                </a:solidFill>
                <a:highlight>
                  <a:srgbClr val="000000"/>
                </a:highlight>
              </a:rPr>
              <a:t>multilateral partners</a:t>
            </a:r>
            <a:r>
              <a:rPr lang="en-GB"/>
              <a:t> focal points at headquarters, and country level, including the PROSPECTS </a:t>
            </a:r>
            <a:r>
              <a:rPr lang="en-GB">
                <a:solidFill>
                  <a:schemeClr val="bg1"/>
                </a:solidFill>
                <a:highlight>
                  <a:srgbClr val="000000"/>
                </a:highlight>
              </a:rPr>
              <a:t>Netherlands</a:t>
            </a:r>
            <a:r>
              <a:rPr lang="en-GB"/>
              <a:t> </a:t>
            </a:r>
            <a:r>
              <a:rPr lang="en-GB">
                <a:solidFill>
                  <a:schemeClr val="bg1"/>
                </a:solidFill>
                <a:highlight>
                  <a:srgbClr val="000000"/>
                </a:highlight>
              </a:rPr>
              <a:t>partner. </a:t>
            </a:r>
            <a:r>
              <a:rPr lang="en-GB"/>
              <a:t>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73370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a:solidFill>
                  <a:schemeClr val="bg1"/>
                </a:solidFill>
                <a:effectLst/>
                <a:latin typeface="Poppins" pitchFamily="2" charset="77"/>
                <a:ea typeface="Calibri" panose="020F0502020204030204" pitchFamily="34" charset="0"/>
                <a:cs typeface="Arial" panose="020B0604020202020204" pitchFamily="34" charset="0"/>
              </a:rPr>
              <a:t> </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D438CBD-28DB-1A8F-BCE1-6CF1C669158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968281" y="1398061"/>
            <a:ext cx="6783541" cy="4665490"/>
          </a:xfrm>
          <a:prstGeom prst="rect">
            <a:avLst/>
          </a:prstGeom>
          <a:solidFill>
            <a:schemeClr val="bg1"/>
          </a:solidFill>
          <a:effectLst>
            <a:outerShdw blurRad="50800" dist="38100" dir="5400000" algn="t" rotWithShape="0">
              <a:prstClr val="black">
                <a:alpha val="40000"/>
              </a:prstClr>
            </a:outerShdw>
          </a:effectLst>
        </p:spPr>
      </p:pic>
      <p:sp>
        <p:nvSpPr>
          <p:cNvPr id="1460" name="Rectangle 1459">
            <a:extLst>
              <a:ext uri="{FF2B5EF4-FFF2-40B4-BE49-F238E27FC236}">
                <a16:creationId xmlns:a16="http://schemas.microsoft.com/office/drawing/2014/main" id="{6285F04A-269F-453E-D47B-4A0F29377DE7}"/>
              </a:ext>
            </a:extLst>
          </p:cNvPr>
          <p:cNvSpPr/>
          <p:nvPr/>
        </p:nvSpPr>
        <p:spPr>
          <a:xfrm>
            <a:off x="202685" y="402239"/>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392194" y="2459912"/>
            <a:ext cx="1328945"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Programme portfolio</a:t>
            </a:r>
            <a:endParaRPr lang="en-FR" sz="1000" kern="10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499120" y="5630476"/>
            <a:ext cx="1347471"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810140" y="4196430"/>
            <a:ext cx="906712"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Policy Matrix</a:t>
            </a:r>
            <a:endParaRPr lang="en-FR" sz="1000" kern="10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1723518" cy="97379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571762" y="2805901"/>
            <a:ext cx="1631998" cy="142645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flipV="1">
            <a:off x="2716852" y="4125077"/>
            <a:ext cx="309648" cy="15079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840975" y="3299057"/>
            <a:ext cx="3095368" cy="241895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743B618F-CBDD-2D6C-8AF1-AAD6C3C091CA}"/>
              </a:ext>
            </a:extLst>
          </p:cNvPr>
          <p:cNvSpPr txBox="1"/>
          <p:nvPr/>
        </p:nvSpPr>
        <p:spPr>
          <a:xfrm>
            <a:off x="2583600" y="402239"/>
            <a:ext cx="6015870" cy="267061"/>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placed the 4 </a:t>
            </a:r>
            <a:r>
              <a:rPr lang="en-GB" sz="1100" b="0">
                <a:solidFill>
                  <a:schemeClr val="bg1"/>
                </a:solidFill>
                <a:highlight>
                  <a:srgbClr val="009EDC"/>
                </a:highlight>
              </a:rPr>
              <a:t>elements</a:t>
            </a:r>
            <a:r>
              <a:rPr lang="en-GB" sz="1100" b="0"/>
              <a:t> in one page:</a:t>
            </a:r>
            <a:endParaRPr lang="en-US" sz="1100" b="0"/>
          </a:p>
        </p:txBody>
      </p: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US">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a:solidFill>
                  <a:schemeClr val="bg1"/>
                </a:solidFill>
              </a:rPr>
              <a:t>Please turn to </a:t>
            </a:r>
            <a:r>
              <a:rPr lang="en-US" sz="2800">
                <a:solidFill>
                  <a:schemeClr val="bg1"/>
                </a:solidFill>
                <a:highlight>
                  <a:srgbClr val="012F53"/>
                </a:highlight>
              </a:rPr>
              <a:t>presentation</a:t>
            </a:r>
            <a:r>
              <a:rPr lang="en-US" sz="280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a:solidFill>
                  <a:schemeClr val="tx1">
                    <a:lumMod val="50000"/>
                    <a:lumOff val="50000"/>
                  </a:schemeClr>
                </a:solidFill>
              </a:rPr>
              <a:t>Click in the presentation icon</a:t>
            </a:r>
          </a:p>
          <a:p>
            <a:r>
              <a:rPr lang="en-US" sz="200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a:t>
            </a:r>
            <a:r>
              <a:rPr lang="en-US" sz="1050" b="1" kern="100">
                <a:latin typeface="Helvetica" pitchFamily="2" charset="0"/>
                <a:cs typeface="Times New Roman" panose="02020603050405020304" pitchFamily="18" charset="0"/>
              </a:rPr>
              <a:t> </a:t>
            </a:r>
            <a:r>
              <a:rPr lang="en-US" sz="1050" kern="100">
                <a:latin typeface="Helvetica" pitchFamily="2" charset="0"/>
                <a:cs typeface="Times New Roman" panose="02020603050405020304" pitchFamily="18" charset="0"/>
              </a:rPr>
              <a:t>all groups of </a:t>
            </a:r>
            <a:r>
              <a:rPr lang="en-US" sz="1050" b="1" kern="100">
                <a:latin typeface="Helvetica" pitchFamily="2" charset="0"/>
                <a:cs typeface="Times New Roman" panose="02020603050405020304" pitchFamily="18" charset="0"/>
              </a:rPr>
              <a:t>actions</a:t>
            </a:r>
            <a:r>
              <a:rPr lang="en-US" sz="1050" kern="100">
                <a:latin typeface="Helvetica" pitchFamily="2" charset="0"/>
                <a:cs typeface="Times New Roman" panose="02020603050405020304" pitchFamily="18" charset="0"/>
              </a:rPr>
              <a:t>/</a:t>
            </a:r>
            <a:r>
              <a:rPr lang="en-US" sz="1050" b="1" kern="100">
                <a:latin typeface="Helvetica" pitchFamily="2" charset="0"/>
                <a:cs typeface="Times New Roman" panose="02020603050405020304" pitchFamily="18" charset="0"/>
              </a:rPr>
              <a:t>interventions</a:t>
            </a:r>
            <a:r>
              <a:rPr lang="en-US" sz="1050" kern="10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where the MACP 2024-2027 </a:t>
            </a:r>
            <a:r>
              <a:rPr lang="en-US" sz="1050" b="1" kern="100">
                <a:latin typeface="Helvetica" pitchFamily="2" charset="0"/>
                <a:cs typeface="Times New Roman" panose="02020603050405020304" pitchFamily="18" charset="0"/>
              </a:rPr>
              <a:t>mid-term outcome indicators </a:t>
            </a:r>
            <a:r>
              <a:rPr lang="en-US" sz="1050" kern="10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relevant </a:t>
            </a:r>
            <a:r>
              <a:rPr lang="en-US" sz="1050" b="1" kern="100">
                <a:latin typeface="Helvetica" pitchFamily="2" charset="0"/>
                <a:cs typeface="Times New Roman" panose="02020603050405020304" pitchFamily="18" charset="0"/>
              </a:rPr>
              <a:t>policy matrix </a:t>
            </a:r>
            <a:r>
              <a:rPr lang="en-US" sz="1050" kern="10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short-term outcomes</a:t>
            </a:r>
            <a:r>
              <a:rPr lang="en-US" sz="1050" kern="100">
                <a:latin typeface="Helvetica" pitchFamily="2" charset="0"/>
                <a:cs typeface="Times New Roman" panose="02020603050405020304" pitchFamily="18" charset="0"/>
              </a:rPr>
              <a:t> (X.X) </a:t>
            </a:r>
            <a:r>
              <a:rPr lang="en-US" sz="1050" b="1" kern="100">
                <a:latin typeface="Helvetica" pitchFamily="2" charset="0"/>
                <a:cs typeface="Times New Roman" panose="02020603050405020304" pitchFamily="18" charset="0"/>
              </a:rPr>
              <a:t>, and mid-term outcomes </a:t>
            </a:r>
            <a:r>
              <a:rPr lang="en-US" sz="1050" kern="10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US" sz="200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US" sz="200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outcomes and inter-mediate impact </a:t>
            </a:r>
            <a:r>
              <a:rPr lang="en-US" sz="1050" kern="100">
                <a:latin typeface="Helvetica" pitchFamily="2" charset="0"/>
                <a:cs typeface="Times New Roman" panose="02020603050405020304" pitchFamily="18" charset="0"/>
              </a:rPr>
              <a:t>as per the Global Theory of Change  </a:t>
            </a:r>
          </a:p>
        </p:txBody>
      </p:sp>
      <p:cxnSp>
        <p:nvCxnSpPr>
          <p:cNvPr id="14" name="Straight Arrow Connector 13">
            <a:extLst>
              <a:ext uri="{FF2B5EF4-FFF2-40B4-BE49-F238E27FC236}">
                <a16:creationId xmlns:a16="http://schemas.microsoft.com/office/drawing/2014/main" id="{6E56E07B-106A-BC3F-6C42-24C3EC4B3B89}"/>
              </a:ext>
            </a:extLst>
          </p:cNvPr>
          <p:cNvCxnSpPr>
            <a:cxnSpLocks/>
          </p:cNvCxnSpPr>
          <p:nvPr/>
        </p:nvCxnSpPr>
        <p:spPr>
          <a:xfrm>
            <a:off x="2667856" y="2503714"/>
            <a:ext cx="397657" cy="91108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B49DF785-FB1D-AA9F-31DE-6EF40896B36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84830" y="1210849"/>
            <a:ext cx="2698827" cy="1856162"/>
          </a:xfrm>
          <a:prstGeom prst="rect">
            <a:avLst/>
          </a:prstGeom>
          <a:solidFill>
            <a:schemeClr val="bg1"/>
          </a:solidFill>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26D09-1B0D-5113-8DFD-FC6FEE11A11B}"/>
            </a:ext>
          </a:extLst>
        </p:cNvPr>
        <p:cNvGrpSpPr/>
        <p:nvPr/>
      </p:nvGrpSpPr>
      <p:grpSpPr>
        <a:xfrm>
          <a:off x="0" y="0"/>
          <a:ext cx="0" cy="0"/>
          <a:chOff x="0" y="0"/>
          <a:chExt cx="0" cy="0"/>
        </a:xfrm>
      </p:grpSpPr>
      <p:sp>
        <p:nvSpPr>
          <p:cNvPr id="475" name="TextBox 474">
            <a:extLst>
              <a:ext uri="{FF2B5EF4-FFF2-40B4-BE49-F238E27FC236}">
                <a16:creationId xmlns:a16="http://schemas.microsoft.com/office/drawing/2014/main" id="{B4424E63-ECEE-5AB9-1684-B0A819B5C7C9}"/>
              </a:ext>
            </a:extLst>
          </p:cNvPr>
          <p:cNvSpPr txBox="1"/>
          <p:nvPr/>
        </p:nvSpPr>
        <p:spPr>
          <a:xfrm>
            <a:off x="137175" y="1294950"/>
            <a:ext cx="774572" cy="369332"/>
          </a:xfrm>
          <a:prstGeom prst="rect">
            <a:avLst/>
          </a:prstGeom>
          <a:noFill/>
        </p:spPr>
        <p:txBody>
          <a:bodyPr wrap="square" lIns="0" tIns="0" rIns="0" bIns="0" anchor="t">
            <a:spAutoFit/>
          </a:bodyPr>
          <a:lstStyle>
            <a:defPPr>
              <a:defRPr lang="en-US"/>
            </a:defPPr>
            <a:lvl1pPr>
              <a:defRPr sz="600">
                <a:solidFill>
                  <a:srgbClr val="FF9300"/>
                </a:solidFill>
                <a:latin typeface="Helvetica" pitchFamily="2" charset="0"/>
                <a:cs typeface="Helvetica" panose="020B0604020202020204" pitchFamily="34" charset="0"/>
              </a:defRPr>
            </a:lvl1pPr>
          </a:lstStyle>
          <a:p>
            <a:pPr algn="ctr"/>
            <a:r>
              <a:rPr lang="en-US" noProof="0" dirty="0">
                <a:solidFill>
                  <a:srgbClr val="FF0000"/>
                </a:solidFill>
                <a:highlight>
                  <a:srgbClr val="FFFFFF"/>
                </a:highlight>
              </a:rPr>
              <a:t>Access to legal residency and civil documentation is increased</a:t>
            </a:r>
          </a:p>
        </p:txBody>
      </p:sp>
      <p:cxnSp>
        <p:nvCxnSpPr>
          <p:cNvPr id="7" name="Elbow Connector 73">
            <a:extLst>
              <a:ext uri="{FF2B5EF4-FFF2-40B4-BE49-F238E27FC236}">
                <a16:creationId xmlns:a16="http://schemas.microsoft.com/office/drawing/2014/main" id="{F1BB93BA-94EC-6994-3D6E-29251071756D}"/>
              </a:ext>
            </a:extLst>
          </p:cNvPr>
          <p:cNvCxnSpPr>
            <a:cxnSpLocks/>
          </p:cNvCxnSpPr>
          <p:nvPr/>
        </p:nvCxnSpPr>
        <p:spPr>
          <a:xfrm rot="5400000" flipH="1" flipV="1">
            <a:off x="494732" y="6141997"/>
            <a:ext cx="1033709" cy="22502"/>
          </a:xfrm>
          <a:prstGeom prst="bentConnector3">
            <a:avLst>
              <a:gd name="adj1" fmla="val 1039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8" name="Elbow Connector 73">
            <a:extLst>
              <a:ext uri="{FF2B5EF4-FFF2-40B4-BE49-F238E27FC236}">
                <a16:creationId xmlns:a16="http://schemas.microsoft.com/office/drawing/2014/main" id="{824CDFE0-D001-313B-E6B2-3601A7338896}"/>
              </a:ext>
            </a:extLst>
          </p:cNvPr>
          <p:cNvCxnSpPr>
            <a:cxnSpLocks/>
            <a:stCxn id="466" idx="1"/>
            <a:endCxn id="278" idx="2"/>
          </p:cNvCxnSpPr>
          <p:nvPr/>
        </p:nvCxnSpPr>
        <p:spPr>
          <a:xfrm rot="10800000" flipH="1">
            <a:off x="8074244" y="3974905"/>
            <a:ext cx="70220" cy="1289473"/>
          </a:xfrm>
          <a:prstGeom prst="bentConnector4">
            <a:avLst>
              <a:gd name="adj1" fmla="val 87847"/>
              <a:gd name="adj2" fmla="val 267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1" name="Elbow Connector 73">
            <a:extLst>
              <a:ext uri="{FF2B5EF4-FFF2-40B4-BE49-F238E27FC236}">
                <a16:creationId xmlns:a16="http://schemas.microsoft.com/office/drawing/2014/main" id="{9072CBEE-1955-088B-70B7-709ABAE405C7}"/>
              </a:ext>
            </a:extLst>
          </p:cNvPr>
          <p:cNvCxnSpPr>
            <a:cxnSpLocks/>
            <a:stCxn id="29" idx="0"/>
            <a:endCxn id="491" idx="2"/>
          </p:cNvCxnSpPr>
          <p:nvPr/>
        </p:nvCxnSpPr>
        <p:spPr>
          <a:xfrm rot="5400000" flipH="1" flipV="1">
            <a:off x="3749951" y="4833408"/>
            <a:ext cx="1131052" cy="199138"/>
          </a:xfrm>
          <a:prstGeom prst="bentConnector3">
            <a:avLst>
              <a:gd name="adj1" fmla="val -4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7" name="Elbow Connector 73">
            <a:extLst>
              <a:ext uri="{FF2B5EF4-FFF2-40B4-BE49-F238E27FC236}">
                <a16:creationId xmlns:a16="http://schemas.microsoft.com/office/drawing/2014/main" id="{F6207461-2E96-A85E-435F-8DCD4AFA7B27}"/>
              </a:ext>
            </a:extLst>
          </p:cNvPr>
          <p:cNvCxnSpPr>
            <a:cxnSpLocks/>
            <a:stCxn id="181" idx="0"/>
            <a:endCxn id="3" idx="2"/>
          </p:cNvCxnSpPr>
          <p:nvPr/>
        </p:nvCxnSpPr>
        <p:spPr>
          <a:xfrm rot="16200000" flipV="1">
            <a:off x="2198140" y="3892174"/>
            <a:ext cx="562707" cy="106982"/>
          </a:xfrm>
          <a:prstGeom prst="bentConnector3">
            <a:avLst>
              <a:gd name="adj1" fmla="val 228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 name="Elbow Connector 73">
            <a:extLst>
              <a:ext uri="{FF2B5EF4-FFF2-40B4-BE49-F238E27FC236}">
                <a16:creationId xmlns:a16="http://schemas.microsoft.com/office/drawing/2014/main" id="{7CB14586-5BCF-0A85-DD9F-2734C0ABAD6E}"/>
              </a:ext>
            </a:extLst>
          </p:cNvPr>
          <p:cNvCxnSpPr>
            <a:cxnSpLocks/>
          </p:cNvCxnSpPr>
          <p:nvPr/>
        </p:nvCxnSpPr>
        <p:spPr>
          <a:xfrm rot="16200000" flipV="1">
            <a:off x="-416669" y="4166779"/>
            <a:ext cx="1504358" cy="461263"/>
          </a:xfrm>
          <a:prstGeom prst="bentConnector3">
            <a:avLst>
              <a:gd name="adj1" fmla="val 947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2" name="Elbow Connector 317">
            <a:extLst>
              <a:ext uri="{FF2B5EF4-FFF2-40B4-BE49-F238E27FC236}">
                <a16:creationId xmlns:a16="http://schemas.microsoft.com/office/drawing/2014/main" id="{B2261F30-BE3C-C6D5-2C8D-AAED9755DEE2}"/>
              </a:ext>
            </a:extLst>
          </p:cNvPr>
          <p:cNvCxnSpPr>
            <a:cxnSpLocks/>
            <a:endCxn id="305" idx="2"/>
          </p:cNvCxnSpPr>
          <p:nvPr/>
        </p:nvCxnSpPr>
        <p:spPr>
          <a:xfrm rot="5400000" flipH="1" flipV="1">
            <a:off x="7127227" y="980144"/>
            <a:ext cx="376130" cy="12700"/>
          </a:xfrm>
          <a:prstGeom prst="bentConnector3">
            <a:avLst>
              <a:gd name="adj1" fmla="val 1692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23" name="Elbow Connector 70">
            <a:extLst>
              <a:ext uri="{FF2B5EF4-FFF2-40B4-BE49-F238E27FC236}">
                <a16:creationId xmlns:a16="http://schemas.microsoft.com/office/drawing/2014/main" id="{08F78516-E10E-47A8-F991-F41F895DDE36}"/>
              </a:ext>
            </a:extLst>
          </p:cNvPr>
          <p:cNvCxnSpPr>
            <a:cxnSpLocks/>
            <a:stCxn id="11" idx="3"/>
            <a:endCxn id="31" idx="1"/>
          </p:cNvCxnSpPr>
          <p:nvPr/>
        </p:nvCxnSpPr>
        <p:spPr>
          <a:xfrm>
            <a:off x="5141605" y="2027016"/>
            <a:ext cx="837029" cy="20695"/>
          </a:xfrm>
          <a:prstGeom prst="bentConnector3">
            <a:avLst>
              <a:gd name="adj1" fmla="val -7223"/>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BCB08230-0FAA-78C0-FD09-0EB60BA99D81}"/>
              </a:ext>
            </a:extLst>
          </p:cNvPr>
          <p:cNvCxnSpPr>
            <a:cxnSpLocks/>
            <a:stCxn id="35" idx="0"/>
            <a:endCxn id="31" idx="2"/>
          </p:cNvCxnSpPr>
          <p:nvPr/>
        </p:nvCxnSpPr>
        <p:spPr>
          <a:xfrm rot="5400000" flipH="1" flipV="1">
            <a:off x="5504283" y="2891737"/>
            <a:ext cx="1570965" cy="32213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1" name="Elbow Connector 73">
            <a:extLst>
              <a:ext uri="{FF2B5EF4-FFF2-40B4-BE49-F238E27FC236}">
                <a16:creationId xmlns:a16="http://schemas.microsoft.com/office/drawing/2014/main" id="{7EE21995-78A0-7256-4B68-9B4427538B1C}"/>
              </a:ext>
            </a:extLst>
          </p:cNvPr>
          <p:cNvCxnSpPr>
            <a:cxnSpLocks/>
            <a:stCxn id="35" idx="0"/>
            <a:endCxn id="36" idx="2"/>
          </p:cNvCxnSpPr>
          <p:nvPr/>
        </p:nvCxnSpPr>
        <p:spPr>
          <a:xfrm rot="16200000" flipV="1">
            <a:off x="5587447" y="3297037"/>
            <a:ext cx="843860" cy="23864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5" name="Elbow Connector 73">
            <a:extLst>
              <a:ext uri="{FF2B5EF4-FFF2-40B4-BE49-F238E27FC236}">
                <a16:creationId xmlns:a16="http://schemas.microsoft.com/office/drawing/2014/main" id="{F03A0303-DB95-CE7C-84C6-0BF80C8A5A7F}"/>
              </a:ext>
            </a:extLst>
          </p:cNvPr>
          <p:cNvCxnSpPr>
            <a:cxnSpLocks/>
            <a:stCxn id="28" idx="3"/>
            <a:endCxn id="36" idx="1"/>
          </p:cNvCxnSpPr>
          <p:nvPr/>
        </p:nvCxnSpPr>
        <p:spPr>
          <a:xfrm>
            <a:off x="5093446" y="2756830"/>
            <a:ext cx="415093" cy="61908"/>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345" name="Elbow Connector 73">
            <a:extLst>
              <a:ext uri="{FF2B5EF4-FFF2-40B4-BE49-F238E27FC236}">
                <a16:creationId xmlns:a16="http://schemas.microsoft.com/office/drawing/2014/main" id="{4AC3DE72-AF1D-D96A-72B7-88E66E469445}"/>
              </a:ext>
            </a:extLst>
          </p:cNvPr>
          <p:cNvCxnSpPr>
            <a:cxnSpLocks/>
            <a:stCxn id="50" idx="0"/>
            <a:endCxn id="52" idx="2"/>
          </p:cNvCxnSpPr>
          <p:nvPr/>
        </p:nvCxnSpPr>
        <p:spPr>
          <a:xfrm rot="5400000" flipH="1" flipV="1">
            <a:off x="962162" y="3523278"/>
            <a:ext cx="624050" cy="89423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86">
            <a:extLst>
              <a:ext uri="{FF2B5EF4-FFF2-40B4-BE49-F238E27FC236}">
                <a16:creationId xmlns:a16="http://schemas.microsoft.com/office/drawing/2014/main" id="{44BE0E82-ADB5-A814-442C-4883C9D41489}"/>
              </a:ext>
            </a:extLst>
          </p:cNvPr>
          <p:cNvCxnSpPr>
            <a:cxnSpLocks/>
            <a:endCxn id="23" idx="3"/>
          </p:cNvCxnSpPr>
          <p:nvPr/>
        </p:nvCxnSpPr>
        <p:spPr>
          <a:xfrm rot="10800000">
            <a:off x="2508902" y="1582659"/>
            <a:ext cx="2506883" cy="293377"/>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102">
            <a:extLst>
              <a:ext uri="{FF2B5EF4-FFF2-40B4-BE49-F238E27FC236}">
                <a16:creationId xmlns:a16="http://schemas.microsoft.com/office/drawing/2014/main" id="{88914502-DFB6-C916-3D6D-1CA3A0D10C57}"/>
              </a:ext>
            </a:extLst>
          </p:cNvPr>
          <p:cNvCxnSpPr>
            <a:cxnSpLocks/>
            <a:stCxn id="297"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4" name="Elbow Connector 121">
            <a:extLst>
              <a:ext uri="{FF2B5EF4-FFF2-40B4-BE49-F238E27FC236}">
                <a16:creationId xmlns:a16="http://schemas.microsoft.com/office/drawing/2014/main" id="{F5325A6A-8097-C0DE-385C-A1AFDDAACE71}"/>
              </a:ext>
            </a:extLst>
          </p:cNvPr>
          <p:cNvCxnSpPr>
            <a:cxnSpLocks/>
            <a:stCxn id="304" idx="0"/>
            <a:endCxn id="312"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02" name="Arrow: Down 938">
            <a:extLst>
              <a:ext uri="{FF2B5EF4-FFF2-40B4-BE49-F238E27FC236}">
                <a16:creationId xmlns:a16="http://schemas.microsoft.com/office/drawing/2014/main" id="{BCDC38B1-17C1-ECAE-19C3-9E5BB89767E3}"/>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cxnSp>
        <p:nvCxnSpPr>
          <p:cNvPr id="84" name="Elbow Connector 83">
            <a:extLst>
              <a:ext uri="{FF2B5EF4-FFF2-40B4-BE49-F238E27FC236}">
                <a16:creationId xmlns:a16="http://schemas.microsoft.com/office/drawing/2014/main" id="{87C96C99-04FA-9F5D-0E0B-04C824D129EF}"/>
              </a:ext>
            </a:extLst>
          </p:cNvPr>
          <p:cNvCxnSpPr>
            <a:cxnSpLocks/>
            <a:stCxn id="56" idx="0"/>
            <a:endCxn id="23" idx="2"/>
          </p:cNvCxnSpPr>
          <p:nvPr/>
        </p:nvCxnSpPr>
        <p:spPr>
          <a:xfrm rot="16200000" flipV="1">
            <a:off x="1588598" y="2070311"/>
            <a:ext cx="617077" cy="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71" name="Elbow Connector 73">
            <a:extLst>
              <a:ext uri="{FF2B5EF4-FFF2-40B4-BE49-F238E27FC236}">
                <a16:creationId xmlns:a16="http://schemas.microsoft.com/office/drawing/2014/main" id="{97A1B8E3-24A2-12FE-1480-252385BFC604}"/>
              </a:ext>
            </a:extLst>
          </p:cNvPr>
          <p:cNvCxnSpPr>
            <a:cxnSpLocks/>
            <a:stCxn id="51" idx="0"/>
            <a:endCxn id="55" idx="2"/>
          </p:cNvCxnSpPr>
          <p:nvPr/>
        </p:nvCxnSpPr>
        <p:spPr>
          <a:xfrm rot="16200000" flipV="1">
            <a:off x="376151" y="2677311"/>
            <a:ext cx="982344" cy="266025"/>
          </a:xfrm>
          <a:prstGeom prst="bentConnector3">
            <a:avLst>
              <a:gd name="adj1" fmla="val 2621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785C57E4-39DB-F04C-F508-1922862E2783}"/>
              </a:ext>
            </a:extLst>
          </p:cNvPr>
          <p:cNvCxnSpPr>
            <a:cxnSpLocks/>
            <a:stCxn id="278" idx="0"/>
            <a:endCxn id="271" idx="2"/>
          </p:cNvCxnSpPr>
          <p:nvPr/>
        </p:nvCxnSpPr>
        <p:spPr>
          <a:xfrm rot="5400000" flipH="1" flipV="1">
            <a:off x="8035617" y="3345909"/>
            <a:ext cx="221391" cy="36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3" name="Freeform 222">
            <a:extLst>
              <a:ext uri="{FF2B5EF4-FFF2-40B4-BE49-F238E27FC236}">
                <a16:creationId xmlns:a16="http://schemas.microsoft.com/office/drawing/2014/main" id="{A80C4852-4F22-E3EC-0D08-E4C1A72375D4}"/>
              </a:ext>
            </a:extLst>
          </p:cNvPr>
          <p:cNvSpPr/>
          <p:nvPr/>
        </p:nvSpPr>
        <p:spPr>
          <a:xfrm rot="209561">
            <a:off x="1036205" y="2178972"/>
            <a:ext cx="2100303" cy="279732"/>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p>
        </p:txBody>
      </p:sp>
      <p:sp>
        <p:nvSpPr>
          <p:cNvPr id="71" name="Rectangle 70">
            <a:extLst>
              <a:ext uri="{FF2B5EF4-FFF2-40B4-BE49-F238E27FC236}">
                <a16:creationId xmlns:a16="http://schemas.microsoft.com/office/drawing/2014/main" id="{319455CB-31A9-97CB-B340-9100E41186AA}"/>
              </a:ext>
            </a:extLst>
          </p:cNvPr>
          <p:cNvSpPr/>
          <p:nvPr/>
        </p:nvSpPr>
        <p:spPr>
          <a:xfrm>
            <a:off x="3375576" y="6616893"/>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900" noProof="0">
                <a:solidFill>
                  <a:schemeClr val="tx1"/>
                </a:solidFill>
                <a:latin typeface="Helvetica" panose="020B0604020202020204" pitchFamily="34" charset="0"/>
                <a:cs typeface="Helvetica" panose="020B0604020202020204" pitchFamily="34" charset="0"/>
              </a:rPr>
              <a:t>   New Ways of Working &amp; Systems change</a:t>
            </a:r>
          </a:p>
        </p:txBody>
      </p:sp>
      <p:sp>
        <p:nvSpPr>
          <p:cNvPr id="8" name="TextBox 7">
            <a:extLst>
              <a:ext uri="{FF2B5EF4-FFF2-40B4-BE49-F238E27FC236}">
                <a16:creationId xmlns:a16="http://schemas.microsoft.com/office/drawing/2014/main" id="{8121E2E3-4FCA-5E59-2736-CF9B9A730E86}"/>
              </a:ext>
            </a:extLst>
          </p:cNvPr>
          <p:cNvSpPr txBox="1"/>
          <p:nvPr/>
        </p:nvSpPr>
        <p:spPr>
          <a:xfrm>
            <a:off x="3131338" y="3733884"/>
            <a:ext cx="763324" cy="36933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a:t>1.1.National Capacity to Deliver Quality Education and Vocational Training </a:t>
            </a:r>
          </a:p>
        </p:txBody>
      </p:sp>
      <p:sp>
        <p:nvSpPr>
          <p:cNvPr id="11" name="TextBox 10">
            <a:extLst>
              <a:ext uri="{FF2B5EF4-FFF2-40B4-BE49-F238E27FC236}">
                <a16:creationId xmlns:a16="http://schemas.microsoft.com/office/drawing/2014/main" id="{E4F21D76-ED8F-43D2-4E1D-56437F049681}"/>
              </a:ext>
            </a:extLst>
          </p:cNvPr>
          <p:cNvSpPr txBox="1"/>
          <p:nvPr/>
        </p:nvSpPr>
        <p:spPr>
          <a:xfrm>
            <a:off x="4302041" y="1796183"/>
            <a:ext cx="83956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b="1" noProof="0"/>
              <a:t>Pillar 1. Increased Access of refugees and HC's To Quality Education, Skills and Learning Opportunities</a:t>
            </a:r>
          </a:p>
        </p:txBody>
      </p:sp>
      <p:sp>
        <p:nvSpPr>
          <p:cNvPr id="15" name="TextBox 14">
            <a:extLst>
              <a:ext uri="{FF2B5EF4-FFF2-40B4-BE49-F238E27FC236}">
                <a16:creationId xmlns:a16="http://schemas.microsoft.com/office/drawing/2014/main" id="{41B96E10-66D1-31B5-091C-EED08692AECF}"/>
              </a:ext>
            </a:extLst>
          </p:cNvPr>
          <p:cNvSpPr txBox="1"/>
          <p:nvPr/>
        </p:nvSpPr>
        <p:spPr>
          <a:xfrm>
            <a:off x="3136959" y="2297744"/>
            <a:ext cx="76332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a:t>1.2. Refugees and HCs enrolled and retained in formal and non-formal education at primary, secondary levels</a:t>
            </a:r>
          </a:p>
        </p:txBody>
      </p:sp>
      <p:sp>
        <p:nvSpPr>
          <p:cNvPr id="28" name="TextBox 27">
            <a:extLst>
              <a:ext uri="{FF2B5EF4-FFF2-40B4-BE49-F238E27FC236}">
                <a16:creationId xmlns:a16="http://schemas.microsoft.com/office/drawing/2014/main" id="{2074ECCF-0B65-0BC6-52A9-F0D135E18CC4}"/>
              </a:ext>
            </a:extLst>
          </p:cNvPr>
          <p:cNvSpPr txBox="1"/>
          <p:nvPr/>
        </p:nvSpPr>
        <p:spPr>
          <a:xfrm>
            <a:off x="4335617" y="2456500"/>
            <a:ext cx="757829" cy="600660"/>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dirty="0"/>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5DEDA0E2-9249-CF8E-C811-7A38163EC71B}"/>
              </a:ext>
            </a:extLst>
          </p:cNvPr>
          <p:cNvSpPr txBox="1">
            <a:spLocks/>
          </p:cNvSpPr>
          <p:nvPr/>
        </p:nvSpPr>
        <p:spPr bwMode="auto">
          <a:xfrm>
            <a:off x="5978634" y="1828099"/>
            <a:ext cx="944400" cy="439223"/>
          </a:xfrm>
          <a:prstGeom prst="rect">
            <a:avLst/>
          </a:prstGeom>
          <a:solidFill>
            <a:srgbClr val="FF9300"/>
          </a:solidFill>
          <a:ln>
            <a:noFill/>
          </a:ln>
        </p:spPr>
        <p:txBody>
          <a:bodyPr rot="0" vert="horz" wrap="square" lIns="0" tIns="0" rIns="0" bIns="0" anchor="t" anchorCtr="0" upright="1">
            <a:noAutofit/>
          </a:bodyPr>
          <a:lstStyle/>
          <a:p>
            <a:pPr algn="ctr">
              <a:spcAft>
                <a:spcPts val="1225"/>
              </a:spcAft>
            </a:pPr>
            <a:r>
              <a:rPr lang="en-US" sz="571" b="1" noProof="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noProof="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noProof="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15C93BAE-4191-E0BA-7DD5-CAD1A8F40B28}"/>
              </a:ext>
            </a:extLst>
          </p:cNvPr>
          <p:cNvSpPr txBox="1">
            <a:spLocks/>
          </p:cNvSpPr>
          <p:nvPr/>
        </p:nvSpPr>
        <p:spPr bwMode="auto">
          <a:xfrm>
            <a:off x="7149973" y="2144417"/>
            <a:ext cx="782917" cy="439223"/>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a:latin typeface="Helvetica" panose="020B0604020202020204" pitchFamily="34" charset="0"/>
                <a:ea typeface="Verdana" panose="020B0604030504040204" pitchFamily="34" charset="0"/>
                <a:cs typeface="Helvetica" panose="020B0604020202020204" pitchFamily="34" charset="0"/>
              </a:rPr>
              <a:t>2.4 C</a:t>
            </a:r>
            <a:r>
              <a:rPr lang="en-US" sz="571" b="1" noProof="0">
                <a:latin typeface="Helvetica" panose="020B0604020202020204" pitchFamily="34" charset="0"/>
                <a:ea typeface="Verdana" panose="020B0604030504040204" pitchFamily="34" charset="0"/>
                <a:cs typeface="Helvetica" panose="020B0604020202020204" pitchFamily="34" charset="0"/>
              </a:rPr>
              <a:t>apacity</a:t>
            </a:r>
            <a:r>
              <a:rPr lang="en-US" sz="571" b="1" spc="-8"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to</a:t>
            </a:r>
            <a:r>
              <a:rPr lang="en-US" sz="571" spc="-8" noProof="0">
                <a:latin typeface="Helvetica" panose="020B0604020202020204" pitchFamily="34" charset="0"/>
                <a:ea typeface="Verdana" panose="020B0604030504040204" pitchFamily="34" charset="0"/>
                <a:cs typeface="Helvetica" panose="020B0604020202020204" pitchFamily="34" charset="0"/>
              </a:rPr>
              <a:t> </a:t>
            </a:r>
            <a:r>
              <a:rPr lang="en-US" sz="571" b="1" noProof="0">
                <a:latin typeface="Helvetica" panose="020B0604020202020204" pitchFamily="34" charset="0"/>
                <a:ea typeface="Verdana" panose="020B0604030504040204" pitchFamily="34" charset="0"/>
                <a:cs typeface="Helvetica" panose="020B0604020202020204" pitchFamily="34" charset="0"/>
              </a:rPr>
              <a:t>protect</a:t>
            </a:r>
            <a:r>
              <a:rPr lang="en-US" sz="571" noProof="0">
                <a:latin typeface="Helvetica" panose="020B0604020202020204" pitchFamily="34" charset="0"/>
                <a:ea typeface="Verdana" panose="020B0604030504040204" pitchFamily="34" charset="0"/>
                <a:cs typeface="Helvetica" panose="020B0604020202020204" pitchFamily="34" charset="0"/>
              </a:rPr>
              <a:t> </a:t>
            </a:r>
            <a:r>
              <a:rPr lang="en-US" sz="571" b="1" noProof="0">
                <a:latin typeface="Helvetica" panose="020B0604020202020204" pitchFamily="34" charset="0"/>
                <a:ea typeface="Verdana" panose="020B0604030504040204" pitchFamily="34" charset="0"/>
                <a:cs typeface="Helvetica" panose="020B0604020202020204" pitchFamily="34" charset="0"/>
              </a:rPr>
              <a:t>rights</a:t>
            </a:r>
            <a:r>
              <a:rPr lang="en-US" sz="571" noProof="0">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2AB36293-CB90-4616-A7BC-F0DAD031F6BB}"/>
              </a:ext>
            </a:extLst>
          </p:cNvPr>
          <p:cNvSpPr txBox="1">
            <a:spLocks/>
          </p:cNvSpPr>
          <p:nvPr/>
        </p:nvSpPr>
        <p:spPr bwMode="auto">
          <a:xfrm>
            <a:off x="6550904" y="2639390"/>
            <a:ext cx="606650" cy="542451"/>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spc="-20" noProof="0">
                <a:latin typeface="Helvetica" panose="020B0604020202020204" pitchFamily="34" charset="0"/>
                <a:ea typeface="Verdana" panose="020B0604030504040204" pitchFamily="34" charset="0"/>
                <a:cs typeface="Helvetica" panose="020B0604020202020204" pitchFamily="34" charset="0"/>
              </a:rPr>
              <a:t>2.3 </a:t>
            </a:r>
            <a:r>
              <a:rPr lang="en-US" sz="571" b="1" spc="-8" noProof="0">
                <a:latin typeface="Helvetica" panose="020B0604020202020204" pitchFamily="34" charset="0"/>
                <a:ea typeface="Verdana" panose="020B0604030504040204" pitchFamily="34" charset="0"/>
                <a:cs typeface="Helvetica" panose="020B0604020202020204" pitchFamily="34" charset="0"/>
              </a:rPr>
              <a:t>Access</a:t>
            </a:r>
            <a:r>
              <a:rPr lang="en-US" sz="571" spc="-4" noProof="0">
                <a:latin typeface="Helvetica" panose="020B0604020202020204" pitchFamily="34" charset="0"/>
                <a:ea typeface="Verdana" panose="020B0604030504040204" pitchFamily="34" charset="0"/>
                <a:cs typeface="Helvetica" panose="020B0604020202020204" pitchFamily="34" charset="0"/>
              </a:rPr>
              <a:t> </a:t>
            </a:r>
            <a:r>
              <a:rPr lang="en-US" sz="571" spc="-20" noProof="0">
                <a:latin typeface="Helvetica" panose="020B0604020202020204" pitchFamily="34" charset="0"/>
                <a:ea typeface="Verdana" panose="020B0604030504040204" pitchFamily="34" charset="0"/>
                <a:cs typeface="Helvetica" panose="020B0604020202020204" pitchFamily="34" charset="0"/>
              </a:rPr>
              <a:t>to </a:t>
            </a:r>
            <a:r>
              <a:rPr lang="en-US" sz="571" b="1" spc="-20" noProof="0">
                <a:latin typeface="Helvetica" panose="020B0604020202020204" pitchFamily="34" charset="0"/>
                <a:ea typeface="Verdana" panose="020B0604030504040204" pitchFamily="34" charset="0"/>
                <a:cs typeface="Helvetica" panose="020B0604020202020204" pitchFamily="34" charset="0"/>
              </a:rPr>
              <a:t>finance</a:t>
            </a:r>
            <a:r>
              <a:rPr lang="en-US" sz="571" spc="-20" noProof="0">
                <a:latin typeface="Helvetica" panose="020B0604020202020204" pitchFamily="34" charset="0"/>
                <a:ea typeface="Verdana" panose="020B0604030504040204" pitchFamily="34" charset="0"/>
                <a:cs typeface="Helvetica" panose="020B0604020202020204" pitchFamily="34" charset="0"/>
              </a:rPr>
              <a:t>,</a:t>
            </a:r>
            <a:endParaRPr lang="en-US" sz="571" noProof="0">
              <a:latin typeface="Helvetica" panose="020B0604020202020204" pitchFamily="34" charset="0"/>
              <a:ea typeface="Verdana" panose="020B0604030504040204" pitchFamily="34" charset="0"/>
              <a:cs typeface="Helvetica" panose="020B0604020202020204" pitchFamily="34" charset="0"/>
            </a:endParaRPr>
          </a:p>
          <a:p>
            <a:pPr algn="ctr"/>
            <a:r>
              <a:rPr lang="en-US" sz="571" noProof="0">
                <a:latin typeface="Helvetica" panose="020B0604020202020204" pitchFamily="34" charset="0"/>
                <a:ea typeface="Verdana" panose="020B0604030504040204" pitchFamily="34" charset="0"/>
                <a:cs typeface="Helvetica" panose="020B0604020202020204" pitchFamily="34" charset="0"/>
              </a:rPr>
              <a:t>business</a:t>
            </a:r>
            <a:r>
              <a:rPr lang="en-US" sz="571" spc="-49"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development</a:t>
            </a:r>
            <a:r>
              <a:rPr lang="en-US" sz="571" spc="-49"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and entrepreneurial</a:t>
            </a:r>
            <a:r>
              <a:rPr lang="en-US" sz="571" spc="-53"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44D46A79-3BA7-C339-4257-2ED366E4C9BC}"/>
              </a:ext>
            </a:extLst>
          </p:cNvPr>
          <p:cNvSpPr txBox="1">
            <a:spLocks/>
          </p:cNvSpPr>
          <p:nvPr/>
        </p:nvSpPr>
        <p:spPr bwMode="auto">
          <a:xfrm>
            <a:off x="5654047" y="3838287"/>
            <a:ext cx="949300" cy="351378"/>
          </a:xfrm>
          <a:prstGeom prst="rect">
            <a:avLst/>
          </a:prstGeom>
          <a:solidFill>
            <a:srgbClr val="FF9300"/>
          </a:solidFill>
          <a:ln>
            <a:noFill/>
          </a:ln>
        </p:spPr>
        <p:txBody>
          <a:bodyPr rot="0" vert="horz" wrap="square" lIns="0" tIns="0" rIns="0" bIns="0" anchor="t" anchorCtr="0" upright="1">
            <a:noAutofit/>
          </a:bodyPr>
          <a:lstStyle/>
          <a:p>
            <a:pPr algn="ctr">
              <a:spcBef>
                <a:spcPts val="24"/>
              </a:spcBef>
            </a:pPr>
            <a:r>
              <a:rPr lang="en-US" sz="571" noProof="0">
                <a:latin typeface="Helvetica" panose="020B0604020202020204" pitchFamily="34" charset="0"/>
                <a:ea typeface="Verdana" panose="020B0604030504040204" pitchFamily="34" charset="0"/>
                <a:cs typeface="Helvetica" panose="020B0604020202020204" pitchFamily="34" charset="0"/>
              </a:rPr>
              <a:t>2.2 </a:t>
            </a:r>
            <a:r>
              <a:rPr lang="en-US" sz="571" b="1" noProof="0">
                <a:latin typeface="Helvetica" panose="020B0604020202020204" pitchFamily="34" charset="0"/>
                <a:ea typeface="Verdana" panose="020B0604030504040204" pitchFamily="34" charset="0"/>
                <a:cs typeface="Helvetica" panose="020B0604020202020204" pitchFamily="34" charset="0"/>
              </a:rPr>
              <a:t>Investment</a:t>
            </a:r>
            <a:r>
              <a:rPr lang="en-US" sz="571" noProof="0">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opportunities</a:t>
            </a:r>
          </a:p>
          <a:p>
            <a:pPr algn="ctr">
              <a:spcBef>
                <a:spcPts val="24"/>
              </a:spcBef>
            </a:pPr>
            <a:r>
              <a:rPr lang="en-US" sz="571" noProof="0">
                <a:latin typeface="Helvetica" panose="020B0604020202020204" pitchFamily="34" charset="0"/>
                <a:ea typeface="Verdana" panose="020B0604030504040204" pitchFamily="34" charset="0"/>
                <a:cs typeface="Helvetica" panose="020B0604020202020204" pitchFamily="34" charset="0"/>
              </a:rPr>
              <a:t>2.5</a:t>
            </a:r>
          </a:p>
        </p:txBody>
      </p:sp>
      <p:sp>
        <p:nvSpPr>
          <p:cNvPr id="36" name="docshape17">
            <a:extLst>
              <a:ext uri="{FF2B5EF4-FFF2-40B4-BE49-F238E27FC236}">
                <a16:creationId xmlns:a16="http://schemas.microsoft.com/office/drawing/2014/main" id="{A3059DC2-8084-91E0-3CE9-720B721964D8}"/>
              </a:ext>
            </a:extLst>
          </p:cNvPr>
          <p:cNvSpPr txBox="1">
            <a:spLocks/>
          </p:cNvSpPr>
          <p:nvPr/>
        </p:nvSpPr>
        <p:spPr bwMode="auto">
          <a:xfrm>
            <a:off x="5508539" y="2643049"/>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a:latin typeface="Helvetica" panose="020B0604020202020204" pitchFamily="34" charset="0"/>
                <a:ea typeface="Verdana" panose="020B0604030504040204" pitchFamily="34" charset="0"/>
                <a:cs typeface="Helvetica" panose="020B0604020202020204" pitchFamily="34" charset="0"/>
              </a:rPr>
              <a:t>2.1</a:t>
            </a:r>
            <a:r>
              <a:rPr lang="en-US" sz="571" b="1" noProof="0">
                <a:latin typeface="Helvetica" panose="020B0604020202020204" pitchFamily="34" charset="0"/>
                <a:ea typeface="Verdana" panose="020B0604030504040204" pitchFamily="34" charset="0"/>
                <a:cs typeface="Helvetica" panose="020B0604020202020204" pitchFamily="34" charset="0"/>
              </a:rPr>
              <a:t> Labour market governance </a:t>
            </a:r>
            <a:r>
              <a:rPr lang="en-US" sz="571" noProof="0">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50" name="docshape22">
            <a:extLst>
              <a:ext uri="{FF2B5EF4-FFF2-40B4-BE49-F238E27FC236}">
                <a16:creationId xmlns:a16="http://schemas.microsoft.com/office/drawing/2014/main" id="{C3F012A9-37F6-1250-AAD8-1306841DA18F}"/>
              </a:ext>
            </a:extLst>
          </p:cNvPr>
          <p:cNvSpPr txBox="1">
            <a:spLocks/>
          </p:cNvSpPr>
          <p:nvPr/>
        </p:nvSpPr>
        <p:spPr bwMode="auto">
          <a:xfrm>
            <a:off x="209345" y="4282419"/>
            <a:ext cx="1235452" cy="350865"/>
          </a:xfrm>
          <a:prstGeom prst="rect">
            <a:avLst/>
          </a:prstGeom>
          <a:solidFill>
            <a:srgbClr val="942093"/>
          </a:solidFill>
          <a:ln>
            <a:noFill/>
          </a:ln>
        </p:spPr>
        <p:txBody>
          <a:bodyPr rot="0" vert="horz" wrap="square" lIns="0" tIns="0" rIns="0" bIns="0" anchor="t" anchorCtr="0" upright="1">
            <a:noAutofit/>
          </a:bodyPr>
          <a:lstStyle/>
          <a:p>
            <a:pPr marL="12933" algn="ctr">
              <a:spcBef>
                <a:spcPts val="20"/>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US" sz="570" b="1"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6ED41AD7-D443-C0C7-7FF2-750C31005D0E}"/>
              </a:ext>
            </a:extLst>
          </p:cNvPr>
          <p:cNvSpPr txBox="1">
            <a:spLocks/>
          </p:cNvSpPr>
          <p:nvPr/>
        </p:nvSpPr>
        <p:spPr bwMode="auto">
          <a:xfrm>
            <a:off x="671094" y="3301496"/>
            <a:ext cx="658482" cy="350865"/>
          </a:xfrm>
          <a:prstGeom prst="rect">
            <a:avLst/>
          </a:prstGeom>
          <a:solidFill>
            <a:srgbClr val="942093"/>
          </a:solidFill>
          <a:ln>
            <a:noFill/>
          </a:ln>
        </p:spPr>
        <p:txBody>
          <a:bodyPr rot="0" vert="horz" wrap="square" lIns="0" tIns="0" rIns="0" bIns="0" anchor="t" anchorCtr="0" upright="1">
            <a:noAutofit/>
          </a:bodyPr>
          <a:lstStyle/>
          <a:p>
            <a:pPr algn="ctr">
              <a:spcBef>
                <a:spcPts val="395"/>
              </a:spcBef>
            </a:pP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3.2 Access</a:t>
            </a:r>
            <a:r>
              <a:rPr lang="en-US" sz="570" b="1" spc="-12"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8273A765-F937-1F56-1D63-56B909911EC9}"/>
              </a:ext>
            </a:extLst>
          </p:cNvPr>
          <p:cNvSpPr txBox="1">
            <a:spLocks/>
          </p:cNvSpPr>
          <p:nvPr/>
        </p:nvSpPr>
        <p:spPr bwMode="auto">
          <a:xfrm>
            <a:off x="1365793" y="3307504"/>
            <a:ext cx="711021" cy="350865"/>
          </a:xfrm>
          <a:prstGeom prst="rect">
            <a:avLst/>
          </a:prstGeom>
          <a:solidFill>
            <a:srgbClr val="942093"/>
          </a:solidFill>
          <a:ln>
            <a:noFill/>
          </a:ln>
        </p:spPr>
        <p:txBody>
          <a:bodyPr rot="0" vert="horz" wrap="square" lIns="0" tIns="0" rIns="0" bIns="0" anchor="t" anchorCtr="0" upright="1">
            <a:noAutofit/>
          </a:bodyPr>
          <a:lstStyle>
            <a:defPPr>
              <a:defRPr lang="en-US"/>
            </a:defPPr>
            <a:lvl1pPr marL="12933" algn="ctr">
              <a:spcBef>
                <a:spcPts val="20"/>
              </a:spcBef>
              <a:defRPr sz="570" b="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a:t>3.4 Increased access to social protection mechanisms/ services</a:t>
            </a:r>
          </a:p>
        </p:txBody>
      </p:sp>
      <p:sp>
        <p:nvSpPr>
          <p:cNvPr id="53" name="docshape22">
            <a:extLst>
              <a:ext uri="{FF2B5EF4-FFF2-40B4-BE49-F238E27FC236}">
                <a16:creationId xmlns:a16="http://schemas.microsoft.com/office/drawing/2014/main" id="{58ECEFE3-CDF5-BBBC-63F8-84A3CB7885AA}"/>
              </a:ext>
            </a:extLst>
          </p:cNvPr>
          <p:cNvSpPr txBox="1">
            <a:spLocks/>
          </p:cNvSpPr>
          <p:nvPr/>
        </p:nvSpPr>
        <p:spPr bwMode="auto">
          <a:xfrm>
            <a:off x="40927" y="3313447"/>
            <a:ext cx="561975" cy="350865"/>
          </a:xfrm>
          <a:prstGeom prst="rect">
            <a:avLst/>
          </a:prstGeom>
          <a:solidFill>
            <a:srgbClr val="942093"/>
          </a:solidFill>
          <a:ln>
            <a:noFill/>
          </a:ln>
        </p:spPr>
        <p:txBody>
          <a:bodyPr rot="0" vert="horz" wrap="square" lIns="0" tIns="0" rIns="0" bIns="0" anchor="t" anchorCtr="0" upright="1">
            <a:noAutofit/>
          </a:bodyPr>
          <a:lstStyle/>
          <a:p>
            <a:pPr algn="ctr">
              <a:spcBef>
                <a:spcPts val="644"/>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US" sz="570"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5" name="docshape34">
            <a:extLst>
              <a:ext uri="{FF2B5EF4-FFF2-40B4-BE49-F238E27FC236}">
                <a16:creationId xmlns:a16="http://schemas.microsoft.com/office/drawing/2014/main" id="{E68A0D1B-0850-1D08-A070-63487D26A73C}"/>
              </a:ext>
            </a:extLst>
          </p:cNvPr>
          <p:cNvSpPr txBox="1">
            <a:spLocks/>
          </p:cNvSpPr>
          <p:nvPr/>
        </p:nvSpPr>
        <p:spPr bwMode="auto">
          <a:xfrm>
            <a:off x="421710" y="1792854"/>
            <a:ext cx="625200"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a:latin typeface="Helvetica" panose="020B0604020202020204" pitchFamily="34" charset="0"/>
                <a:cs typeface="Helvetica" panose="020B0604020202020204" pitchFamily="34" charset="0"/>
              </a:rPr>
              <a:t>Pillar 3. Protection </a:t>
            </a:r>
            <a:r>
              <a:rPr lang="en-US" sz="570" b="0" noProof="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547133DA-F8CB-269B-7E74-5C323E6CDE9C}"/>
              </a:ext>
            </a:extLst>
          </p:cNvPr>
          <p:cNvSpPr txBox="1">
            <a:spLocks/>
          </p:cNvSpPr>
          <p:nvPr/>
        </p:nvSpPr>
        <p:spPr bwMode="auto">
          <a:xfrm>
            <a:off x="1556612" y="2378850"/>
            <a:ext cx="681047"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a:latin typeface="Helvetica" panose="020B0604020202020204" pitchFamily="34" charset="0"/>
                <a:cs typeface="Helvetica" panose="020B0604020202020204" pitchFamily="34" charset="0"/>
              </a:rPr>
              <a:t>Pillar 3. Social Protection</a:t>
            </a:r>
            <a:r>
              <a:rPr lang="en-US" sz="570" b="0" noProof="0">
                <a:latin typeface="Helvetica" panose="020B0604020202020204" pitchFamily="34" charset="0"/>
                <a:cs typeface="Helvetica" panose="020B0604020202020204" pitchFamily="34" charset="0"/>
              </a:rPr>
              <a:t>. Increased inclusion of FCP and HCs in social protection systems</a:t>
            </a:r>
          </a:p>
        </p:txBody>
      </p:sp>
      <p:cxnSp>
        <p:nvCxnSpPr>
          <p:cNvPr id="94" name="Elbow Connector 73">
            <a:extLst>
              <a:ext uri="{FF2B5EF4-FFF2-40B4-BE49-F238E27FC236}">
                <a16:creationId xmlns:a16="http://schemas.microsoft.com/office/drawing/2014/main" id="{E1BAC07B-5E97-7189-6A2F-2BB51F587426}"/>
              </a:ext>
            </a:extLst>
          </p:cNvPr>
          <p:cNvCxnSpPr>
            <a:cxnSpLocks/>
            <a:stCxn id="58" idx="0"/>
            <a:endCxn id="50" idx="2"/>
          </p:cNvCxnSpPr>
          <p:nvPr/>
        </p:nvCxnSpPr>
        <p:spPr>
          <a:xfrm rot="5400000" flipH="1" flipV="1">
            <a:off x="438453" y="4608573"/>
            <a:ext cx="363906" cy="4133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A236AE97-FF92-7601-3CF4-1E979DD86EB5}"/>
              </a:ext>
            </a:extLst>
          </p:cNvPr>
          <p:cNvCxnSpPr>
            <a:cxnSpLocks/>
            <a:stCxn id="183" idx="0"/>
            <a:endCxn id="50" idx="2"/>
          </p:cNvCxnSpPr>
          <p:nvPr/>
        </p:nvCxnSpPr>
        <p:spPr>
          <a:xfrm rot="16200000" flipV="1">
            <a:off x="764708" y="4695647"/>
            <a:ext cx="356778" cy="23205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1" name="Elbow Connector 73">
            <a:extLst>
              <a:ext uri="{FF2B5EF4-FFF2-40B4-BE49-F238E27FC236}">
                <a16:creationId xmlns:a16="http://schemas.microsoft.com/office/drawing/2014/main" id="{40D1A24D-D093-C338-6405-458EFD9B02C4}"/>
              </a:ext>
            </a:extLst>
          </p:cNvPr>
          <p:cNvCxnSpPr>
            <a:cxnSpLocks/>
            <a:stCxn id="50" idx="0"/>
            <a:endCxn id="51" idx="2"/>
          </p:cNvCxnSpPr>
          <p:nvPr/>
        </p:nvCxnSpPr>
        <p:spPr>
          <a:xfrm rot="5400000" flipH="1" flipV="1">
            <a:off x="598674" y="3880758"/>
            <a:ext cx="630058" cy="17326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7" name="Elbow Connector 73">
            <a:extLst>
              <a:ext uri="{FF2B5EF4-FFF2-40B4-BE49-F238E27FC236}">
                <a16:creationId xmlns:a16="http://schemas.microsoft.com/office/drawing/2014/main" id="{E134F0CB-732C-D30D-9E11-48A4C9C5DD93}"/>
              </a:ext>
            </a:extLst>
          </p:cNvPr>
          <p:cNvCxnSpPr>
            <a:cxnSpLocks/>
            <a:stCxn id="53" idx="0"/>
            <a:endCxn id="55" idx="2"/>
          </p:cNvCxnSpPr>
          <p:nvPr/>
        </p:nvCxnSpPr>
        <p:spPr>
          <a:xfrm rot="5400000" flipH="1" flipV="1">
            <a:off x="30965" y="2610103"/>
            <a:ext cx="994295" cy="412395"/>
          </a:xfrm>
          <a:prstGeom prst="bentConnector3">
            <a:avLst>
              <a:gd name="adj1" fmla="val 2752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3AC408D3-C368-7E00-64E4-A222B9DA110A}"/>
              </a:ext>
            </a:extLst>
          </p:cNvPr>
          <p:cNvCxnSpPr>
            <a:cxnSpLocks/>
            <a:stCxn id="52" idx="0"/>
            <a:endCxn id="56" idx="2"/>
          </p:cNvCxnSpPr>
          <p:nvPr/>
        </p:nvCxnSpPr>
        <p:spPr>
          <a:xfrm rot="5400000" flipH="1" flipV="1">
            <a:off x="1608042" y="3018410"/>
            <a:ext cx="402356" cy="17583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8" name="Elbow Connector 73">
            <a:extLst>
              <a:ext uri="{FF2B5EF4-FFF2-40B4-BE49-F238E27FC236}">
                <a16:creationId xmlns:a16="http://schemas.microsoft.com/office/drawing/2014/main" id="{7B63CE79-19AB-03AC-73CB-D583589B9241}"/>
              </a:ext>
            </a:extLst>
          </p:cNvPr>
          <p:cNvCxnSpPr>
            <a:cxnSpLocks/>
            <a:stCxn id="8" idx="0"/>
            <a:endCxn id="174" idx="2"/>
          </p:cNvCxnSpPr>
          <p:nvPr/>
        </p:nvCxnSpPr>
        <p:spPr>
          <a:xfrm rot="5400000" flipH="1" flipV="1">
            <a:off x="3345464" y="3565492"/>
            <a:ext cx="335928" cy="8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1" name="Elbow Connector 73">
            <a:extLst>
              <a:ext uri="{FF2B5EF4-FFF2-40B4-BE49-F238E27FC236}">
                <a16:creationId xmlns:a16="http://schemas.microsoft.com/office/drawing/2014/main" id="{4C9D4C47-8328-BAA0-9727-32342FA43FAE}"/>
              </a:ext>
            </a:extLst>
          </p:cNvPr>
          <p:cNvCxnSpPr>
            <a:cxnSpLocks/>
            <a:stCxn id="15" idx="0"/>
            <a:endCxn id="11" idx="1"/>
          </p:cNvCxnSpPr>
          <p:nvPr/>
        </p:nvCxnSpPr>
        <p:spPr>
          <a:xfrm rot="5400000" flipH="1" flipV="1">
            <a:off x="3774967" y="1770670"/>
            <a:ext cx="270728" cy="78342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1F2A10A0-1B9E-10A0-DFF2-D808529B4DCE}"/>
              </a:ext>
            </a:extLst>
          </p:cNvPr>
          <p:cNvCxnSpPr>
            <a:cxnSpLocks/>
            <a:stCxn id="28" idx="0"/>
            <a:endCxn id="11" idx="2"/>
          </p:cNvCxnSpPr>
          <p:nvPr/>
        </p:nvCxnSpPr>
        <p:spPr>
          <a:xfrm rot="5400000" flipH="1" flipV="1">
            <a:off x="4618851" y="2353529"/>
            <a:ext cx="198652" cy="729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90967006-AA36-5001-24A7-2CA62A95F58F}"/>
              </a:ext>
            </a:extLst>
          </p:cNvPr>
          <p:cNvCxnSpPr>
            <a:cxnSpLocks/>
            <a:stCxn id="34" idx="0"/>
            <a:endCxn id="31" idx="2"/>
          </p:cNvCxnSpPr>
          <p:nvPr/>
        </p:nvCxnSpPr>
        <p:spPr>
          <a:xfrm rot="16200000" flipV="1">
            <a:off x="6466498" y="2251658"/>
            <a:ext cx="372068" cy="40339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289A8512-3CB9-49FE-3C80-63C7D1B66336}"/>
              </a:ext>
            </a:extLst>
          </p:cNvPr>
          <p:cNvCxnSpPr>
            <a:cxnSpLocks/>
            <a:stCxn id="36" idx="0"/>
            <a:endCxn id="31" idx="2"/>
          </p:cNvCxnSpPr>
          <p:nvPr/>
        </p:nvCxnSpPr>
        <p:spPr>
          <a:xfrm rot="5400000" flipH="1" flipV="1">
            <a:off x="5982582" y="2174798"/>
            <a:ext cx="375727" cy="56077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E84B843E-3425-D032-7FBF-1B5E5122233A}"/>
              </a:ext>
            </a:extLst>
          </p:cNvPr>
          <p:cNvCxnSpPr>
            <a:cxnSpLocks/>
            <a:stCxn id="33" idx="1"/>
            <a:endCxn id="31" idx="3"/>
          </p:cNvCxnSpPr>
          <p:nvPr/>
        </p:nvCxnSpPr>
        <p:spPr>
          <a:xfrm rot="10800000">
            <a:off x="6923035" y="2047711"/>
            <a:ext cx="226939" cy="3163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E01F01ED-5707-F786-3970-8E759015D11F}"/>
              </a:ext>
            </a:extLst>
          </p:cNvPr>
          <p:cNvSpPr txBox="1"/>
          <p:nvPr/>
        </p:nvSpPr>
        <p:spPr>
          <a:xfrm>
            <a:off x="7867033" y="2960062"/>
            <a:ext cx="562255"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4.1 Improve access to WASH </a:t>
            </a:r>
            <a:r>
              <a:rPr lang="en-US" noProof="0">
                <a:solidFill>
                  <a:schemeClr val="tx1"/>
                </a:solidFill>
              </a:rPr>
              <a:t>facilities</a:t>
            </a:r>
          </a:p>
        </p:txBody>
      </p:sp>
      <p:sp>
        <p:nvSpPr>
          <p:cNvPr id="278" name="TextBox 277">
            <a:extLst>
              <a:ext uri="{FF2B5EF4-FFF2-40B4-BE49-F238E27FC236}">
                <a16:creationId xmlns:a16="http://schemas.microsoft.com/office/drawing/2014/main" id="{07D4C5E8-0749-79A8-DCFB-09047A3F4D82}"/>
              </a:ext>
            </a:extLst>
          </p:cNvPr>
          <p:cNvSpPr txBox="1"/>
          <p:nvPr/>
        </p:nvSpPr>
        <p:spPr>
          <a:xfrm>
            <a:off x="7778921" y="3458452"/>
            <a:ext cx="731086" cy="51645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Installation and rehabilitation, provision and community engagement </a:t>
            </a:r>
          </a:p>
          <a:p>
            <a:r>
              <a:rPr lang="en-US" noProof="0">
                <a:solidFill>
                  <a:schemeClr val="tx1"/>
                </a:solidFill>
              </a:rPr>
              <a:t>4.1, 4.2, 4.3, 4.4</a:t>
            </a:r>
          </a:p>
        </p:txBody>
      </p:sp>
      <p:sp>
        <p:nvSpPr>
          <p:cNvPr id="280" name="docshape19">
            <a:extLst>
              <a:ext uri="{FF2B5EF4-FFF2-40B4-BE49-F238E27FC236}">
                <a16:creationId xmlns:a16="http://schemas.microsoft.com/office/drawing/2014/main" id="{40BDCFE1-A481-0313-F436-9B94EEDB49E8}"/>
              </a:ext>
            </a:extLst>
          </p:cNvPr>
          <p:cNvSpPr txBox="1">
            <a:spLocks/>
          </p:cNvSpPr>
          <p:nvPr/>
        </p:nvSpPr>
        <p:spPr bwMode="auto">
          <a:xfrm>
            <a:off x="8478731" y="2222292"/>
            <a:ext cx="1059635" cy="369332"/>
          </a:xfrm>
          <a:prstGeom prst="rect">
            <a:avLst/>
          </a:prstGeom>
          <a:solidFill>
            <a:schemeClr val="bg2">
              <a:lumMod val="90000"/>
            </a:schemeClr>
          </a:solidFill>
          <a:ln>
            <a:noFill/>
          </a:ln>
        </p:spPr>
        <p:txBody>
          <a:bodyPr rot="0" vert="horz" wrap="square" lIns="0" tIns="0" rIns="0" bIns="0" anchor="t" anchorCtr="0" upright="1">
            <a:noAutofit/>
          </a:bodyPr>
          <a:lstStyle/>
          <a:p>
            <a:pPr algn="ctr">
              <a:spcBef>
                <a:spcPts val="24"/>
              </a:spcBef>
            </a:pPr>
            <a:r>
              <a:rPr lang="en-US" sz="571" b="1" noProof="0">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noProof="0">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4" name="Elbow Connector 73">
            <a:extLst>
              <a:ext uri="{FF2B5EF4-FFF2-40B4-BE49-F238E27FC236}">
                <a16:creationId xmlns:a16="http://schemas.microsoft.com/office/drawing/2014/main" id="{853E7772-DF24-5809-46B9-325E6B8975AB}"/>
              </a:ext>
            </a:extLst>
          </p:cNvPr>
          <p:cNvCxnSpPr>
            <a:cxnSpLocks/>
            <a:stCxn id="271" idx="0"/>
            <a:endCxn id="280" idx="2"/>
          </p:cNvCxnSpPr>
          <p:nvPr/>
        </p:nvCxnSpPr>
        <p:spPr>
          <a:xfrm rot="5400000" flipH="1" flipV="1">
            <a:off x="8394136" y="2345649"/>
            <a:ext cx="368438" cy="86038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EC4C3AD2-34B3-62C2-967A-B51726B31EAF}"/>
              </a:ext>
            </a:extLst>
          </p:cNvPr>
          <p:cNvCxnSpPr>
            <a:cxnSpLocks/>
            <a:stCxn id="120" idx="0"/>
            <a:endCxn id="280" idx="2"/>
          </p:cNvCxnSpPr>
          <p:nvPr/>
        </p:nvCxnSpPr>
        <p:spPr>
          <a:xfrm rot="16200000" flipV="1">
            <a:off x="9105777" y="2494396"/>
            <a:ext cx="359442" cy="55389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7" name="Rectangle 296">
            <a:extLst>
              <a:ext uri="{FF2B5EF4-FFF2-40B4-BE49-F238E27FC236}">
                <a16:creationId xmlns:a16="http://schemas.microsoft.com/office/drawing/2014/main" id="{2AFA8026-18B7-0D65-1502-F8B59833B5BD}"/>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RESILIENCE</a:t>
            </a:r>
          </a:p>
        </p:txBody>
      </p:sp>
      <p:sp>
        <p:nvSpPr>
          <p:cNvPr id="298" name="Rectangle 297">
            <a:extLst>
              <a:ext uri="{FF2B5EF4-FFF2-40B4-BE49-F238E27FC236}">
                <a16:creationId xmlns:a16="http://schemas.microsoft.com/office/drawing/2014/main" id="{2F56DFF1-4671-A445-4FA1-64897251EAF9}"/>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INCLUSION</a:t>
            </a:r>
          </a:p>
        </p:txBody>
      </p:sp>
      <p:sp>
        <p:nvSpPr>
          <p:cNvPr id="299" name="Rectangle 298">
            <a:extLst>
              <a:ext uri="{FF2B5EF4-FFF2-40B4-BE49-F238E27FC236}">
                <a16:creationId xmlns:a16="http://schemas.microsoft.com/office/drawing/2014/main" id="{04EE03FC-B1C3-FC3D-D273-E418D01088F6}"/>
              </a:ext>
            </a:extLst>
          </p:cNvPr>
          <p:cNvSpPr/>
          <p:nvPr/>
        </p:nvSpPr>
        <p:spPr>
          <a:xfrm>
            <a:off x="6626976" y="341188"/>
            <a:ext cx="1409453" cy="532500"/>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SELF-RELIANCE</a:t>
            </a:r>
          </a:p>
        </p:txBody>
      </p:sp>
      <p:sp>
        <p:nvSpPr>
          <p:cNvPr id="300" name="Rectangle 299">
            <a:extLst>
              <a:ext uri="{FF2B5EF4-FFF2-40B4-BE49-F238E27FC236}">
                <a16:creationId xmlns:a16="http://schemas.microsoft.com/office/drawing/2014/main" id="{5C5AA2F0-349A-6CCA-8E12-092AF87BEC69}"/>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US" sz="900" noProof="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noProof="0">
              <a:latin typeface="Helvetica" panose="020B0604020202020204" pitchFamily="34" charset="0"/>
              <a:ea typeface="Verdana" panose="020B0604030504040204" pitchFamily="34" charset="0"/>
              <a:cs typeface="Helvetica" panose="020B0604020202020204" pitchFamily="34" charset="0"/>
            </a:endParaRPr>
          </a:p>
        </p:txBody>
      </p:sp>
      <p:sp>
        <p:nvSpPr>
          <p:cNvPr id="304" name="Rectangle 303">
            <a:extLst>
              <a:ext uri="{FF2B5EF4-FFF2-40B4-BE49-F238E27FC236}">
                <a16:creationId xmlns:a16="http://schemas.microsoft.com/office/drawing/2014/main" id="{6F852B9B-ABB2-9251-FCF6-CD736410C10F}"/>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Vulnerability of  FDPs and HCs reduced</a:t>
            </a:r>
          </a:p>
        </p:txBody>
      </p:sp>
      <p:sp>
        <p:nvSpPr>
          <p:cNvPr id="305" name="Rectangle 304">
            <a:extLst>
              <a:ext uri="{FF2B5EF4-FFF2-40B4-BE49-F238E27FC236}">
                <a16:creationId xmlns:a16="http://schemas.microsoft.com/office/drawing/2014/main" id="{71C9D3B5-0AF9-EF32-50C6-859E9DFD59E1}"/>
              </a:ext>
            </a:extLst>
          </p:cNvPr>
          <p:cNvSpPr/>
          <p:nvPr/>
        </p:nvSpPr>
        <p:spPr>
          <a:xfrm>
            <a:off x="6769471" y="49212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Reduction of  FDPs and HCs long term reliance on external assistance</a:t>
            </a:r>
          </a:p>
        </p:txBody>
      </p:sp>
      <p:sp>
        <p:nvSpPr>
          <p:cNvPr id="309" name="Rectangle 308">
            <a:extLst>
              <a:ext uri="{FF2B5EF4-FFF2-40B4-BE49-F238E27FC236}">
                <a16:creationId xmlns:a16="http://schemas.microsoft.com/office/drawing/2014/main" id="{F61B2FBF-12B7-447D-B241-BD59522F3A99}"/>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Inclusion of FDPs at systems, community and individual levels, </a:t>
            </a:r>
          </a:p>
        </p:txBody>
      </p:sp>
      <p:sp>
        <p:nvSpPr>
          <p:cNvPr id="312" name="Rectangle 311">
            <a:extLst>
              <a:ext uri="{FF2B5EF4-FFF2-40B4-BE49-F238E27FC236}">
                <a16:creationId xmlns:a16="http://schemas.microsoft.com/office/drawing/2014/main" id="{7435675E-702D-3CBC-FA44-6A74BB714B9E}"/>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b="1" noProof="0">
                <a:latin typeface="Helvetica" panose="020B0604020202020204" pitchFamily="34" charset="0"/>
                <a:cs typeface="Helvetica" panose="020B0604020202020204" pitchFamily="34" charset="0"/>
              </a:rPr>
              <a:t>Resilience </a:t>
            </a:r>
            <a:r>
              <a:rPr lang="en-US" sz="602" noProof="0">
                <a:latin typeface="Helvetica" panose="020B0604020202020204" pitchFamily="34" charset="0"/>
                <a:cs typeface="Helvetica" panose="020B0604020202020204" pitchFamily="34" charset="0"/>
              </a:rPr>
              <a:t>of local communities and FDPs strengthened</a:t>
            </a:r>
          </a:p>
        </p:txBody>
      </p:sp>
      <p:sp>
        <p:nvSpPr>
          <p:cNvPr id="313" name="TextBox 312">
            <a:extLst>
              <a:ext uri="{FF2B5EF4-FFF2-40B4-BE49-F238E27FC236}">
                <a16:creationId xmlns:a16="http://schemas.microsoft.com/office/drawing/2014/main" id="{886C8D12-4789-43A0-83A3-5471CE215E11}"/>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US" sz="571" noProof="0">
                <a:latin typeface="Helvetica" panose="020B0604020202020204" pitchFamily="34" charset="0"/>
                <a:cs typeface="Helvetica" panose="020B0604020202020204" pitchFamily="34" charset="0"/>
              </a:rPr>
              <a:t>Refugees are protected</a:t>
            </a:r>
          </a:p>
        </p:txBody>
      </p:sp>
      <p:cxnSp>
        <p:nvCxnSpPr>
          <p:cNvPr id="318" name="Elbow Connector 317">
            <a:extLst>
              <a:ext uri="{FF2B5EF4-FFF2-40B4-BE49-F238E27FC236}">
                <a16:creationId xmlns:a16="http://schemas.microsoft.com/office/drawing/2014/main" id="{83228343-D417-2AD0-BE28-FA542F934BCA}"/>
              </a:ext>
            </a:extLst>
          </p:cNvPr>
          <p:cNvCxnSpPr>
            <a:cxnSpLocks/>
            <a:stCxn id="31" idx="0"/>
            <a:endCxn id="526" idx="2"/>
          </p:cNvCxnSpPr>
          <p:nvPr/>
        </p:nvCxnSpPr>
        <p:spPr>
          <a:xfrm rot="16200000" flipV="1">
            <a:off x="6272994" y="1650259"/>
            <a:ext cx="281618" cy="74062"/>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30" name="Rectangle 329">
            <a:extLst>
              <a:ext uri="{FF2B5EF4-FFF2-40B4-BE49-F238E27FC236}">
                <a16:creationId xmlns:a16="http://schemas.microsoft.com/office/drawing/2014/main" id="{32C885A2-D6A8-D923-451D-1FABB3596161}"/>
              </a:ext>
            </a:extLst>
          </p:cNvPr>
          <p:cNvSpPr/>
          <p:nvPr/>
        </p:nvSpPr>
        <p:spPr>
          <a:xfrm>
            <a:off x="70919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socio-economic opportunities enhanced</a:t>
            </a:r>
          </a:p>
        </p:txBody>
      </p:sp>
      <p:cxnSp>
        <p:nvCxnSpPr>
          <p:cNvPr id="60" name="Elbow Connector 102">
            <a:extLst>
              <a:ext uri="{FF2B5EF4-FFF2-40B4-BE49-F238E27FC236}">
                <a16:creationId xmlns:a16="http://schemas.microsoft.com/office/drawing/2014/main" id="{8CC1635B-9230-D98A-4DF0-30BFD53A157E}"/>
              </a:ext>
            </a:extLst>
          </p:cNvPr>
          <p:cNvCxnSpPr>
            <a:cxnSpLocks/>
            <a:stCxn id="298" idx="0"/>
            <a:endCxn id="300"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6" name="Elbow Connector 102">
            <a:extLst>
              <a:ext uri="{FF2B5EF4-FFF2-40B4-BE49-F238E27FC236}">
                <a16:creationId xmlns:a16="http://schemas.microsoft.com/office/drawing/2014/main" id="{6AF8F52A-9697-BB5B-EEF5-F900D68BE182}"/>
              </a:ext>
            </a:extLst>
          </p:cNvPr>
          <p:cNvCxnSpPr>
            <a:cxnSpLocks/>
            <a:stCxn id="299" idx="0"/>
            <a:endCxn id="300" idx="3"/>
          </p:cNvCxnSpPr>
          <p:nvPr/>
        </p:nvCxnSpPr>
        <p:spPr>
          <a:xfrm rot="16200000" flipV="1">
            <a:off x="6826450" y="-164065"/>
            <a:ext cx="250063" cy="760444"/>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1" name="Rounded Rectangle 90">
            <a:extLst>
              <a:ext uri="{FF2B5EF4-FFF2-40B4-BE49-F238E27FC236}">
                <a16:creationId xmlns:a16="http://schemas.microsoft.com/office/drawing/2014/main" id="{6271A95A-8446-3CDD-FBE6-E01CCC97A495}"/>
              </a:ext>
            </a:extLst>
          </p:cNvPr>
          <p:cNvSpPr/>
          <p:nvPr/>
        </p:nvSpPr>
        <p:spPr>
          <a:xfrm>
            <a:off x="351240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5a,b,c,d,e</a:t>
            </a:r>
            <a:endParaRPr lang="en-US" sz="488" noProof="0">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8FEED888-D119-E569-32A2-73BEB24821C4}"/>
              </a:ext>
            </a:extLst>
          </p:cNvPr>
          <p:cNvSpPr/>
          <p:nvPr/>
        </p:nvSpPr>
        <p:spPr>
          <a:xfrm>
            <a:off x="1369901" y="319435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3a</a:t>
            </a:r>
            <a:endParaRPr lang="en-US" sz="488" noProof="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19E0C043-FA8F-5D49-8572-C357E79796CE}"/>
              </a:ext>
            </a:extLst>
          </p:cNvPr>
          <p:cNvSpPr/>
          <p:nvPr/>
        </p:nvSpPr>
        <p:spPr>
          <a:xfrm>
            <a:off x="1498102" y="128209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3c</a:t>
            </a:r>
            <a:endParaRPr lang="en-US" sz="488" noProof="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3F01D461-EAAE-18BD-8A25-B9A7D425798D}"/>
              </a:ext>
            </a:extLst>
          </p:cNvPr>
          <p:cNvSpPr/>
          <p:nvPr/>
        </p:nvSpPr>
        <p:spPr>
          <a:xfrm>
            <a:off x="3126090" y="2186915"/>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1a</a:t>
            </a:r>
            <a:endParaRPr lang="en-US" sz="488" noProof="0">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F358471B-DD79-4608-E97F-C52776194506}"/>
              </a:ext>
            </a:extLst>
          </p:cNvPr>
          <p:cNvSpPr/>
          <p:nvPr/>
        </p:nvSpPr>
        <p:spPr>
          <a:xfrm>
            <a:off x="4378704" y="275004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1b</a:t>
            </a:r>
            <a:endParaRPr lang="en-US" sz="488" noProof="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8BB5134A-238A-5D6C-ACC3-3BA5FD5E6538}"/>
              </a:ext>
            </a:extLst>
          </p:cNvPr>
          <p:cNvSpPr/>
          <p:nvPr/>
        </p:nvSpPr>
        <p:spPr>
          <a:xfrm>
            <a:off x="4521892" y="274800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1c</a:t>
            </a:r>
            <a:endParaRPr lang="en-US" sz="488" noProof="0">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978F0612-3CF5-DD7D-F6E5-F70AE5EE89AE}"/>
              </a:ext>
            </a:extLst>
          </p:cNvPr>
          <p:cNvSpPr/>
          <p:nvPr/>
        </p:nvSpPr>
        <p:spPr>
          <a:xfrm>
            <a:off x="5994124" y="172261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2a</a:t>
            </a:r>
            <a:endParaRPr lang="en-US" sz="488" noProof="0">
              <a:solidFill>
                <a:schemeClr val="bg1"/>
              </a:solidFill>
              <a:latin typeface="Helvetica" panose="020B0604020202020204" pitchFamily="34" charset="0"/>
              <a:cs typeface="Helvetica" panose="020B0604020202020204" pitchFamily="34" charset="0"/>
            </a:endParaRPr>
          </a:p>
        </p:txBody>
      </p:sp>
      <p:sp>
        <p:nvSpPr>
          <p:cNvPr id="108" name="Rounded Rectangle 107">
            <a:extLst>
              <a:ext uri="{FF2B5EF4-FFF2-40B4-BE49-F238E27FC236}">
                <a16:creationId xmlns:a16="http://schemas.microsoft.com/office/drawing/2014/main" id="{B1BBAD41-98A6-1B53-8976-C4BCB5DC3B98}"/>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2b</a:t>
            </a:r>
            <a:endParaRPr lang="en-US" sz="488" noProof="0">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97E52AF3-DE21-4413-681C-A7A08746FC87}"/>
              </a:ext>
            </a:extLst>
          </p:cNvPr>
          <p:cNvSpPr/>
          <p:nvPr/>
        </p:nvSpPr>
        <p:spPr>
          <a:xfrm>
            <a:off x="6974615" y="254346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2c</a:t>
            </a:r>
            <a:endParaRPr lang="en-US" sz="488" noProof="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06805BCA-4933-446C-0FA4-B23F8586677C}"/>
              </a:ext>
            </a:extLst>
          </p:cNvPr>
          <p:cNvSpPr/>
          <p:nvPr/>
        </p:nvSpPr>
        <p:spPr>
          <a:xfrm>
            <a:off x="6142944" y="253374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2d</a:t>
            </a:r>
            <a:endParaRPr lang="en-US" sz="488" noProof="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CA75777E-F280-6FA1-449D-7E1072BA820F}"/>
              </a:ext>
            </a:extLst>
          </p:cNvPr>
          <p:cNvSpPr/>
          <p:nvPr/>
        </p:nvSpPr>
        <p:spPr>
          <a:xfrm>
            <a:off x="8891529" y="2690381"/>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4b</a:t>
            </a:r>
            <a:endParaRPr lang="en-US" sz="488" noProof="0">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E771DBE3-CEC1-96A9-5FF3-C26ED7C03F71}"/>
              </a:ext>
            </a:extLst>
          </p:cNvPr>
          <p:cNvSpPr/>
          <p:nvPr/>
        </p:nvSpPr>
        <p:spPr>
          <a:xfrm>
            <a:off x="6355663" y="6670102"/>
            <a:ext cx="520989" cy="86176"/>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6a,b,c,d,e,f,h,i</a:t>
            </a:r>
            <a:endParaRPr lang="en-US" sz="488" noProof="0">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06BD93C9-8B3F-D8B4-7ABF-F969A4F71E5B}"/>
              </a:ext>
            </a:extLst>
          </p:cNvPr>
          <p:cNvCxnSpPr>
            <a:cxnSpLocks/>
            <a:stCxn id="280" idx="0"/>
            <a:endCxn id="330" idx="2"/>
          </p:cNvCxnSpPr>
          <p:nvPr/>
        </p:nvCxnSpPr>
        <p:spPr>
          <a:xfrm rot="16200000" flipV="1">
            <a:off x="7871565" y="1085307"/>
            <a:ext cx="904895" cy="136907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87" name="Elbow Connector 86">
            <a:extLst>
              <a:ext uri="{FF2B5EF4-FFF2-40B4-BE49-F238E27FC236}">
                <a16:creationId xmlns:a16="http://schemas.microsoft.com/office/drawing/2014/main" id="{0CCBEE65-3F60-1E37-F82F-41676B1E5362}"/>
              </a:ext>
            </a:extLst>
          </p:cNvPr>
          <p:cNvCxnSpPr>
            <a:cxnSpLocks/>
            <a:endCxn id="301"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92" name="Elbow Connector 91">
            <a:extLst>
              <a:ext uri="{FF2B5EF4-FFF2-40B4-BE49-F238E27FC236}">
                <a16:creationId xmlns:a16="http://schemas.microsoft.com/office/drawing/2014/main" id="{41B837DF-E451-C2E8-CC71-402AC637EE2E}"/>
              </a:ext>
            </a:extLst>
          </p:cNvPr>
          <p:cNvCxnSpPr>
            <a:cxnSpLocks/>
            <a:stCxn id="55" idx="0"/>
            <a:endCxn id="23" idx="1"/>
          </p:cNvCxnSpPr>
          <p:nvPr/>
        </p:nvCxnSpPr>
        <p:spPr>
          <a:xfrm rot="5400000" flipH="1" flipV="1">
            <a:off x="904741" y="1412227"/>
            <a:ext cx="210196" cy="551059"/>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47" name="Elbow Connector 73">
            <a:extLst>
              <a:ext uri="{FF2B5EF4-FFF2-40B4-BE49-F238E27FC236}">
                <a16:creationId xmlns:a16="http://schemas.microsoft.com/office/drawing/2014/main" id="{BDE7C713-98A1-053E-7954-A01EE2AE224A}"/>
              </a:ext>
            </a:extLst>
          </p:cNvPr>
          <p:cNvCxnSpPr>
            <a:cxnSpLocks/>
            <a:stCxn id="490" idx="0"/>
            <a:endCxn id="8" idx="2"/>
          </p:cNvCxnSpPr>
          <p:nvPr/>
        </p:nvCxnSpPr>
        <p:spPr>
          <a:xfrm rot="16200000" flipV="1">
            <a:off x="3361923" y="4254293"/>
            <a:ext cx="318340" cy="16185"/>
          </a:xfrm>
          <a:prstGeom prst="bentConnector3">
            <a:avLst>
              <a:gd name="adj1" fmla="val -927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2" name="Elbow Connector 73">
            <a:extLst>
              <a:ext uri="{FF2B5EF4-FFF2-40B4-BE49-F238E27FC236}">
                <a16:creationId xmlns:a16="http://schemas.microsoft.com/office/drawing/2014/main" id="{C9A216C0-35B6-4EB0-AFEF-FB382A70758F}"/>
              </a:ext>
            </a:extLst>
          </p:cNvPr>
          <p:cNvCxnSpPr>
            <a:cxnSpLocks/>
            <a:stCxn id="174" idx="0"/>
            <a:endCxn id="15" idx="2"/>
          </p:cNvCxnSpPr>
          <p:nvPr/>
        </p:nvCxnSpPr>
        <p:spPr>
          <a:xfrm rot="5400000" flipH="1" flipV="1">
            <a:off x="3381632" y="2891635"/>
            <a:ext cx="269215" cy="4764"/>
          </a:xfrm>
          <a:prstGeom prst="bentConnector3">
            <a:avLst>
              <a:gd name="adj1" fmla="val -121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7" name="TextBox 506">
            <a:extLst>
              <a:ext uri="{FF2B5EF4-FFF2-40B4-BE49-F238E27FC236}">
                <a16:creationId xmlns:a16="http://schemas.microsoft.com/office/drawing/2014/main" id="{9EEF0CBE-ADDA-4507-F62C-DA543889D2F5}"/>
              </a:ext>
            </a:extLst>
          </p:cNvPr>
          <p:cNvSpPr txBox="1"/>
          <p:nvPr/>
        </p:nvSpPr>
        <p:spPr>
          <a:xfrm>
            <a:off x="8462761" y="2957904"/>
            <a:ext cx="731862" cy="43554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4.2 </a:t>
            </a:r>
            <a:r>
              <a:rPr lang="en-US" sz="570" b="1" noProof="0">
                <a:solidFill>
                  <a:schemeClr val="tx1"/>
                </a:solidFill>
              </a:rPr>
              <a:t>Enhanced Management, Capacity, and Sustainability </a:t>
            </a:r>
            <a:r>
              <a:rPr lang="en-US" sz="570" noProof="0">
                <a:solidFill>
                  <a:schemeClr val="tx1"/>
                </a:solidFill>
              </a:rPr>
              <a:t>for water Infrastructure</a:t>
            </a:r>
          </a:p>
        </p:txBody>
      </p:sp>
      <p:sp>
        <p:nvSpPr>
          <p:cNvPr id="527" name="TextBox 526">
            <a:extLst>
              <a:ext uri="{FF2B5EF4-FFF2-40B4-BE49-F238E27FC236}">
                <a16:creationId xmlns:a16="http://schemas.microsoft.com/office/drawing/2014/main" id="{CD6F6D38-DEAB-E684-31F0-69E48D1AF0AC}"/>
              </a:ext>
            </a:extLst>
          </p:cNvPr>
          <p:cNvSpPr txBox="1"/>
          <p:nvPr/>
        </p:nvSpPr>
        <p:spPr>
          <a:xfrm>
            <a:off x="8564191" y="3561673"/>
            <a:ext cx="535795" cy="380271"/>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Community support intervention</a:t>
            </a:r>
          </a:p>
          <a:p>
            <a:r>
              <a:rPr lang="en-US" noProof="0">
                <a:solidFill>
                  <a:schemeClr val="tx1"/>
                </a:solidFill>
              </a:rPr>
              <a:t>4.5</a:t>
            </a:r>
          </a:p>
        </p:txBody>
      </p:sp>
      <p:cxnSp>
        <p:nvCxnSpPr>
          <p:cNvPr id="541" name="Elbow Connector 73">
            <a:extLst>
              <a:ext uri="{FF2B5EF4-FFF2-40B4-BE49-F238E27FC236}">
                <a16:creationId xmlns:a16="http://schemas.microsoft.com/office/drawing/2014/main" id="{09615AAD-8D72-10BA-4F6F-AF1BDA7DCF8E}"/>
              </a:ext>
            </a:extLst>
          </p:cNvPr>
          <p:cNvCxnSpPr>
            <a:cxnSpLocks/>
            <a:stCxn id="527" idx="0"/>
            <a:endCxn id="507" idx="2"/>
          </p:cNvCxnSpPr>
          <p:nvPr/>
        </p:nvCxnSpPr>
        <p:spPr>
          <a:xfrm rot="16200000" flipV="1">
            <a:off x="8746277" y="3475860"/>
            <a:ext cx="168229" cy="33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9" name="Arrow: Down 938">
            <a:extLst>
              <a:ext uri="{FF2B5EF4-FFF2-40B4-BE49-F238E27FC236}">
                <a16:creationId xmlns:a16="http://schemas.microsoft.com/office/drawing/2014/main" id="{670B2D26-8088-AD0C-8904-1DDAFB7C362D}"/>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sp>
        <p:nvSpPr>
          <p:cNvPr id="301" name="Rectangle 300">
            <a:extLst>
              <a:ext uri="{FF2B5EF4-FFF2-40B4-BE49-F238E27FC236}">
                <a16:creationId xmlns:a16="http://schemas.microsoft.com/office/drawing/2014/main" id="{1734CE87-33D5-404D-C658-6B162EBB7ED3}"/>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Improved access to rights for FDPs and HCs</a:t>
            </a:r>
          </a:p>
        </p:txBody>
      </p:sp>
      <p:sp>
        <p:nvSpPr>
          <p:cNvPr id="57" name="Rectangle 56">
            <a:extLst>
              <a:ext uri="{FF2B5EF4-FFF2-40B4-BE49-F238E27FC236}">
                <a16:creationId xmlns:a16="http://schemas.microsoft.com/office/drawing/2014/main" id="{C28459F0-5837-F579-B147-881008DD7668}"/>
              </a:ext>
            </a:extLst>
          </p:cNvPr>
          <p:cNvSpPr/>
          <p:nvPr/>
        </p:nvSpPr>
        <p:spPr>
          <a:xfrm>
            <a:off x="8630734" y="131519"/>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FF788E10-BDF3-BF70-2DE0-5CEF938D2F8F}"/>
              </a:ext>
            </a:extLst>
          </p:cNvPr>
          <p:cNvSpPr/>
          <p:nvPr/>
        </p:nvSpPr>
        <p:spPr>
          <a:xfrm>
            <a:off x="8630734" y="235211"/>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46BE21A0-9826-D5CE-E8B2-DF95A260E111}"/>
              </a:ext>
            </a:extLst>
          </p:cNvPr>
          <p:cNvSpPr/>
          <p:nvPr/>
        </p:nvSpPr>
        <p:spPr>
          <a:xfrm>
            <a:off x="8630734" y="338903"/>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310740FA-8731-322D-51BE-B5D499206200}"/>
              </a:ext>
            </a:extLst>
          </p:cNvPr>
          <p:cNvSpPr/>
          <p:nvPr/>
        </p:nvSpPr>
        <p:spPr>
          <a:xfrm>
            <a:off x="8630734" y="442595"/>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99CE048E-1892-989A-1DCB-9B59E051C910}"/>
              </a:ext>
            </a:extLst>
          </p:cNvPr>
          <p:cNvSpPr txBox="1">
            <a:spLocks/>
          </p:cNvSpPr>
          <p:nvPr/>
        </p:nvSpPr>
        <p:spPr bwMode="auto">
          <a:xfrm>
            <a:off x="8630734" y="31354"/>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US" sz="571" noProof="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noProof="0">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3FAB68C2-70A8-AB40-A42A-F6EA1BC5313A}"/>
              </a:ext>
            </a:extLst>
          </p:cNvPr>
          <p:cNvSpPr txBox="1"/>
          <p:nvPr/>
        </p:nvSpPr>
        <p:spPr>
          <a:xfrm>
            <a:off x="8569989" y="1026026"/>
            <a:ext cx="1143368" cy="180049"/>
          </a:xfrm>
          <a:prstGeom prst="rect">
            <a:avLst/>
          </a:prstGeom>
          <a:noFill/>
        </p:spPr>
        <p:txBody>
          <a:bodyPr wrap="square">
            <a:noAutofit/>
          </a:bodyPr>
          <a:lstStyle/>
          <a:p>
            <a:r>
              <a:rPr lang="en-US" sz="570" b="1" noProof="0">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1D81AD05-4B77-BE6A-D7E7-F07A988B841C}"/>
              </a:ext>
            </a:extLst>
          </p:cNvPr>
          <p:cNvSpPr/>
          <p:nvPr/>
        </p:nvSpPr>
        <p:spPr>
          <a:xfrm>
            <a:off x="8656403" y="1204150"/>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latin typeface="Helvetica" panose="020B0604020202020204" pitchFamily="34" charset="0"/>
                <a:cs typeface="Helvetica" panose="020B0604020202020204" pitchFamily="34" charset="0"/>
              </a:rPr>
              <a:t>2a)</a:t>
            </a:r>
            <a:endParaRPr lang="en-US" sz="488" noProof="0">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C0B1ED9B-DDBA-95B4-B647-5E9106311F04}"/>
              </a:ext>
            </a:extLst>
          </p:cNvPr>
          <p:cNvSpPr txBox="1"/>
          <p:nvPr/>
        </p:nvSpPr>
        <p:spPr>
          <a:xfrm>
            <a:off x="8713315" y="1177572"/>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BC11C9F8-D5E2-8907-13FC-4854A356BD2B}"/>
              </a:ext>
            </a:extLst>
          </p:cNvPr>
          <p:cNvSpPr/>
          <p:nvPr/>
        </p:nvSpPr>
        <p:spPr>
          <a:xfrm>
            <a:off x="8644536" y="823933"/>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0" noProof="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CD98E396-7497-B0D5-689B-F600F7D436D1}"/>
              </a:ext>
            </a:extLst>
          </p:cNvPr>
          <p:cNvSpPr/>
          <p:nvPr/>
        </p:nvSpPr>
        <p:spPr>
          <a:xfrm>
            <a:off x="8644536" y="604947"/>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2F813FA0-24FD-2B5C-1426-344FC846192E}"/>
              </a:ext>
            </a:extLst>
          </p:cNvPr>
          <p:cNvSpPr/>
          <p:nvPr/>
        </p:nvSpPr>
        <p:spPr>
          <a:xfrm>
            <a:off x="8644536" y="714440"/>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FFACAEED-FAEF-CACC-8D77-7A7B645CFFF1}"/>
              </a:ext>
            </a:extLst>
          </p:cNvPr>
          <p:cNvSpPr/>
          <p:nvPr/>
        </p:nvSpPr>
        <p:spPr>
          <a:xfrm>
            <a:off x="8644536" y="933425"/>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8427D12D-8368-563B-F1C4-A868C320A4AD}"/>
              </a:ext>
            </a:extLst>
          </p:cNvPr>
          <p:cNvSpPr txBox="1"/>
          <p:nvPr/>
        </p:nvSpPr>
        <p:spPr>
          <a:xfrm>
            <a:off x="8741899" y="776485"/>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EDC39880-6436-50C0-B12A-CD7BDED6F652}"/>
              </a:ext>
            </a:extLst>
          </p:cNvPr>
          <p:cNvSpPr txBox="1"/>
          <p:nvPr/>
        </p:nvSpPr>
        <p:spPr>
          <a:xfrm>
            <a:off x="8741899" y="559617"/>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94C6E189-741F-7AF6-6716-65A874D1AD99}"/>
              </a:ext>
            </a:extLst>
          </p:cNvPr>
          <p:cNvSpPr txBox="1"/>
          <p:nvPr/>
        </p:nvSpPr>
        <p:spPr>
          <a:xfrm>
            <a:off x="8741899" y="668051"/>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9BB0B4D8-B224-2D74-C8E8-8B079B09702F}"/>
              </a:ext>
            </a:extLst>
          </p:cNvPr>
          <p:cNvSpPr txBox="1"/>
          <p:nvPr/>
        </p:nvSpPr>
        <p:spPr>
          <a:xfrm>
            <a:off x="8741899" y="884918"/>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559A97DA-67EA-653C-6E6F-B7D1849EACDF}"/>
              </a:ext>
            </a:extLst>
          </p:cNvPr>
          <p:cNvSpPr/>
          <p:nvPr/>
        </p:nvSpPr>
        <p:spPr>
          <a:xfrm>
            <a:off x="8592111" y="-541"/>
            <a:ext cx="1308287" cy="1568169"/>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4528A199-A530-C091-1D45-52677FB38B7C}"/>
              </a:ext>
            </a:extLst>
          </p:cNvPr>
          <p:cNvCxnSpPr>
            <a:cxnSpLocks/>
          </p:cNvCxnSpPr>
          <p:nvPr/>
        </p:nvCxnSpPr>
        <p:spPr>
          <a:xfrm>
            <a:off x="8669666" y="1391970"/>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8C6D73C6-938C-5033-AAD3-4E0C45AB4F87}"/>
              </a:ext>
            </a:extLst>
          </p:cNvPr>
          <p:cNvCxnSpPr>
            <a:cxnSpLocks/>
          </p:cNvCxnSpPr>
          <p:nvPr/>
        </p:nvCxnSpPr>
        <p:spPr>
          <a:xfrm>
            <a:off x="8673228" y="1502593"/>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1EE3C2C4-CE54-E3F7-B1E7-786347BFBBC7}"/>
              </a:ext>
            </a:extLst>
          </p:cNvPr>
          <p:cNvSpPr txBox="1"/>
          <p:nvPr/>
        </p:nvSpPr>
        <p:spPr>
          <a:xfrm>
            <a:off x="8949251" y="1394997"/>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across pillars</a:t>
            </a:r>
          </a:p>
        </p:txBody>
      </p:sp>
      <p:cxnSp>
        <p:nvCxnSpPr>
          <p:cNvPr id="238" name="Elbow Connector 73">
            <a:extLst>
              <a:ext uri="{FF2B5EF4-FFF2-40B4-BE49-F238E27FC236}">
                <a16:creationId xmlns:a16="http://schemas.microsoft.com/office/drawing/2014/main" id="{0FA9EA84-694A-9C2F-0F3A-EF9BD449C5CF}"/>
              </a:ext>
            </a:extLst>
          </p:cNvPr>
          <p:cNvCxnSpPr>
            <a:cxnSpLocks/>
            <a:stCxn id="15" idx="3"/>
            <a:endCxn id="28" idx="1"/>
          </p:cNvCxnSpPr>
          <p:nvPr/>
        </p:nvCxnSpPr>
        <p:spPr>
          <a:xfrm>
            <a:off x="3900283" y="2528577"/>
            <a:ext cx="435334" cy="22825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7" name="Elbow Connector 73">
            <a:extLst>
              <a:ext uri="{FF2B5EF4-FFF2-40B4-BE49-F238E27FC236}">
                <a16:creationId xmlns:a16="http://schemas.microsoft.com/office/drawing/2014/main" id="{BA509F6F-DF44-C704-D2F2-C70CDF1385F9}"/>
              </a:ext>
            </a:extLst>
          </p:cNvPr>
          <p:cNvCxnSpPr>
            <a:cxnSpLocks/>
            <a:stCxn id="491" idx="0"/>
            <a:endCxn id="28" idx="2"/>
          </p:cNvCxnSpPr>
          <p:nvPr/>
        </p:nvCxnSpPr>
        <p:spPr>
          <a:xfrm rot="5400000" flipH="1" flipV="1">
            <a:off x="4186643" y="3285564"/>
            <a:ext cx="756293" cy="29948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8" name="Elbow Connector 73">
            <a:extLst>
              <a:ext uri="{FF2B5EF4-FFF2-40B4-BE49-F238E27FC236}">
                <a16:creationId xmlns:a16="http://schemas.microsoft.com/office/drawing/2014/main" id="{DC72955B-9A9B-1C71-132B-8F97CAB23411}"/>
              </a:ext>
            </a:extLst>
          </p:cNvPr>
          <p:cNvCxnSpPr>
            <a:cxnSpLocks/>
            <a:stCxn id="176" idx="0"/>
            <a:endCxn id="35" idx="2"/>
          </p:cNvCxnSpPr>
          <p:nvPr/>
        </p:nvCxnSpPr>
        <p:spPr>
          <a:xfrm rot="5400000" flipH="1" flipV="1">
            <a:off x="5969305" y="4347443"/>
            <a:ext cx="317170" cy="161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 name="TextBox 44">
            <a:extLst>
              <a:ext uri="{FF2B5EF4-FFF2-40B4-BE49-F238E27FC236}">
                <a16:creationId xmlns:a16="http://schemas.microsoft.com/office/drawing/2014/main" id="{37D09842-0814-381A-F924-72481334FEBF}"/>
              </a:ext>
            </a:extLst>
          </p:cNvPr>
          <p:cNvSpPr txBox="1"/>
          <p:nvPr/>
        </p:nvSpPr>
        <p:spPr>
          <a:xfrm>
            <a:off x="8947513" y="1293119"/>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within pillars</a:t>
            </a:r>
          </a:p>
        </p:txBody>
      </p:sp>
      <p:sp>
        <p:nvSpPr>
          <p:cNvPr id="3" name="docshape22">
            <a:extLst>
              <a:ext uri="{FF2B5EF4-FFF2-40B4-BE49-F238E27FC236}">
                <a16:creationId xmlns:a16="http://schemas.microsoft.com/office/drawing/2014/main" id="{83B31A87-D55A-DA4F-3BCA-1978DDE0290D}"/>
              </a:ext>
            </a:extLst>
          </p:cNvPr>
          <p:cNvSpPr txBox="1">
            <a:spLocks/>
          </p:cNvSpPr>
          <p:nvPr/>
        </p:nvSpPr>
        <p:spPr bwMode="auto">
          <a:xfrm>
            <a:off x="2113564" y="3313446"/>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US" sz="570"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502" name="TextBox 501">
            <a:extLst>
              <a:ext uri="{FF2B5EF4-FFF2-40B4-BE49-F238E27FC236}">
                <a16:creationId xmlns:a16="http://schemas.microsoft.com/office/drawing/2014/main" id="{B14626C0-07EF-27FD-654E-5F76E1B72B06}"/>
              </a:ext>
            </a:extLst>
          </p:cNvPr>
          <p:cNvSpPr txBox="1"/>
          <p:nvPr/>
        </p:nvSpPr>
        <p:spPr>
          <a:xfrm>
            <a:off x="9184857" y="3783912"/>
            <a:ext cx="583838"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4.3 </a:t>
            </a:r>
            <a:r>
              <a:rPr lang="en-US" noProof="0">
                <a:solidFill>
                  <a:schemeClr val="tx1"/>
                </a:solidFill>
              </a:rPr>
              <a:t>Improving access to </a:t>
            </a:r>
            <a:r>
              <a:rPr lang="en-US" b="1" noProof="0">
                <a:solidFill>
                  <a:schemeClr val="tx1"/>
                </a:solidFill>
              </a:rPr>
              <a:t>affordable housing</a:t>
            </a:r>
          </a:p>
        </p:txBody>
      </p:sp>
      <p:cxnSp>
        <p:nvCxnSpPr>
          <p:cNvPr id="510" name="Elbow Connector 73">
            <a:extLst>
              <a:ext uri="{FF2B5EF4-FFF2-40B4-BE49-F238E27FC236}">
                <a16:creationId xmlns:a16="http://schemas.microsoft.com/office/drawing/2014/main" id="{D1C8786C-3F64-87A9-03C0-34C227F7901C}"/>
              </a:ext>
            </a:extLst>
          </p:cNvPr>
          <p:cNvCxnSpPr>
            <a:cxnSpLocks/>
            <a:stCxn id="88" idx="0"/>
            <a:endCxn id="502" idx="2"/>
          </p:cNvCxnSpPr>
          <p:nvPr/>
        </p:nvCxnSpPr>
        <p:spPr>
          <a:xfrm rot="16200000" flipV="1">
            <a:off x="9344926" y="4285094"/>
            <a:ext cx="264116" cy="4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1F78E151-D370-BBDF-C211-2F84262B6887}"/>
              </a:ext>
            </a:extLst>
          </p:cNvPr>
          <p:cNvSpPr/>
          <p:nvPr/>
        </p:nvSpPr>
        <p:spPr>
          <a:xfrm>
            <a:off x="-1689" y="501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21" name="TextBox 20">
            <a:extLst>
              <a:ext uri="{FF2B5EF4-FFF2-40B4-BE49-F238E27FC236}">
                <a16:creationId xmlns:a16="http://schemas.microsoft.com/office/drawing/2014/main" id="{5BC64D87-B94F-62D8-CBEF-12DBEC2C579E}"/>
              </a:ext>
            </a:extLst>
          </p:cNvPr>
          <p:cNvSpPr txBox="1"/>
          <p:nvPr/>
        </p:nvSpPr>
        <p:spPr>
          <a:xfrm>
            <a:off x="26442" y="78438"/>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LEBANON</a:t>
            </a:r>
          </a:p>
          <a:p>
            <a:pPr algn="ctr"/>
            <a:r>
              <a:rPr lang="en-US" sz="600" noProof="0" dirty="0">
                <a:latin typeface="Helvetica" pitchFamily="2" charset="0"/>
                <a:cs typeface="Helvetica" panose="020B0604020202020204" pitchFamily="34" charset="0"/>
              </a:rPr>
              <a:t>March 2026</a:t>
            </a:r>
          </a:p>
        </p:txBody>
      </p:sp>
      <p:sp>
        <p:nvSpPr>
          <p:cNvPr id="23" name="Rectangle 22">
            <a:extLst>
              <a:ext uri="{FF2B5EF4-FFF2-40B4-BE49-F238E27FC236}">
                <a16:creationId xmlns:a16="http://schemas.microsoft.com/office/drawing/2014/main" id="{F34EE759-2EEF-9481-E529-1418C49B7BFC}"/>
              </a:ext>
            </a:extLst>
          </p:cNvPr>
          <p:cNvSpPr/>
          <p:nvPr/>
        </p:nvSpPr>
        <p:spPr>
          <a:xfrm>
            <a:off x="1285369" y="1403542"/>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 name="Elbow Connector 91">
            <a:extLst>
              <a:ext uri="{FF2B5EF4-FFF2-40B4-BE49-F238E27FC236}">
                <a16:creationId xmlns:a16="http://schemas.microsoft.com/office/drawing/2014/main" id="{12C56327-CDE3-5121-54AE-72B5718FBA2B}"/>
              </a:ext>
            </a:extLst>
          </p:cNvPr>
          <p:cNvCxnSpPr>
            <a:cxnSpLocks/>
            <a:stCxn id="23" idx="0"/>
          </p:cNvCxnSpPr>
          <p:nvPr/>
        </p:nvCxnSpPr>
        <p:spPr>
          <a:xfrm rot="5400000" flipH="1" flipV="1">
            <a:off x="1693451" y="1118140"/>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9" name="Elbow Connector 121">
            <a:extLst>
              <a:ext uri="{FF2B5EF4-FFF2-40B4-BE49-F238E27FC236}">
                <a16:creationId xmlns:a16="http://schemas.microsoft.com/office/drawing/2014/main" id="{361FEAD4-62F2-D8FC-6C1C-5C5B74F4BE30}"/>
              </a:ext>
            </a:extLst>
          </p:cNvPr>
          <p:cNvCxnSpPr>
            <a:cxnSpLocks/>
            <a:endCxn id="304"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26" name="Rectangle 525">
            <a:extLst>
              <a:ext uri="{FF2B5EF4-FFF2-40B4-BE49-F238E27FC236}">
                <a16:creationId xmlns:a16="http://schemas.microsoft.com/office/drawing/2014/main" id="{1693B2D2-E11A-06E1-B86F-2A115C209D01}"/>
              </a:ext>
            </a:extLst>
          </p:cNvPr>
          <p:cNvSpPr/>
          <p:nvPr/>
        </p:nvSpPr>
        <p:spPr>
          <a:xfrm>
            <a:off x="5900326" y="1304723"/>
            <a:ext cx="952891" cy="24175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noProof="0">
                <a:latin typeface="Helvetica" panose="020B0604020202020204" pitchFamily="34" charset="0"/>
                <a:cs typeface="Helvetica" panose="020B0604020202020204" pitchFamily="34" charset="0"/>
              </a:rPr>
              <a:t>Livelihood of FDPs and HCs strengthened</a:t>
            </a:r>
          </a:p>
        </p:txBody>
      </p:sp>
      <p:cxnSp>
        <p:nvCxnSpPr>
          <p:cNvPr id="529" name="Elbow Connector 317">
            <a:extLst>
              <a:ext uri="{FF2B5EF4-FFF2-40B4-BE49-F238E27FC236}">
                <a16:creationId xmlns:a16="http://schemas.microsoft.com/office/drawing/2014/main" id="{2C0ADA7C-5A93-1F1F-5501-F3A581156768}"/>
              </a:ext>
            </a:extLst>
          </p:cNvPr>
          <p:cNvCxnSpPr>
            <a:cxnSpLocks/>
            <a:stCxn id="526" idx="0"/>
            <a:endCxn id="330" idx="1"/>
          </p:cNvCxnSpPr>
          <p:nvPr/>
        </p:nvCxnSpPr>
        <p:spPr>
          <a:xfrm rot="5400000" flipH="1" flipV="1">
            <a:off x="6687891" y="900688"/>
            <a:ext cx="92916" cy="715154"/>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73" name="Elbow Connector 73">
            <a:extLst>
              <a:ext uri="{FF2B5EF4-FFF2-40B4-BE49-F238E27FC236}">
                <a16:creationId xmlns:a16="http://schemas.microsoft.com/office/drawing/2014/main" id="{DF3DFA3A-DB02-F6AB-ACDE-1D21F120200A}"/>
              </a:ext>
            </a:extLst>
          </p:cNvPr>
          <p:cNvCxnSpPr>
            <a:cxnSpLocks/>
            <a:stCxn id="3" idx="0"/>
            <a:endCxn id="56" idx="2"/>
          </p:cNvCxnSpPr>
          <p:nvPr/>
        </p:nvCxnSpPr>
        <p:spPr>
          <a:xfrm rot="16200000" flipV="1">
            <a:off x="1960391" y="2841893"/>
            <a:ext cx="402356" cy="52886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 name="TextBox 57">
            <a:extLst>
              <a:ext uri="{FF2B5EF4-FFF2-40B4-BE49-F238E27FC236}">
                <a16:creationId xmlns:a16="http://schemas.microsoft.com/office/drawing/2014/main" id="{572524DC-4614-055A-0065-2E708F651E90}"/>
              </a:ext>
            </a:extLst>
          </p:cNvPr>
          <p:cNvSpPr txBox="1"/>
          <p:nvPr/>
        </p:nvSpPr>
        <p:spPr>
          <a:xfrm>
            <a:off x="92059" y="4997190"/>
            <a:ext cx="643366" cy="1015663"/>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Inclusive social registry, household surveys, legal interventions on birth registration and legal residency, and legal aid.</a:t>
            </a:r>
          </a:p>
          <a:p>
            <a:r>
              <a:rPr lang="en-US" noProof="0">
                <a:solidFill>
                  <a:schemeClr val="tx1"/>
                </a:solidFill>
                <a:latin typeface="Helvetica" pitchFamily="2" charset="0"/>
              </a:rPr>
              <a:t>3.1, 3.2, 3.3, 3.4, 3.5, 3.6</a:t>
            </a:r>
          </a:p>
        </p:txBody>
      </p:sp>
      <p:sp>
        <p:nvSpPr>
          <p:cNvPr id="490" name="TextBox 489">
            <a:extLst>
              <a:ext uri="{FF2B5EF4-FFF2-40B4-BE49-F238E27FC236}">
                <a16:creationId xmlns:a16="http://schemas.microsoft.com/office/drawing/2014/main" id="{D3C6DE32-E3B4-4CFC-ED9A-B998CD2F34C1}"/>
              </a:ext>
            </a:extLst>
          </p:cNvPr>
          <p:cNvSpPr txBox="1"/>
          <p:nvPr/>
        </p:nvSpPr>
        <p:spPr>
          <a:xfrm>
            <a:off x="2989947" y="4421556"/>
            <a:ext cx="1078476"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Strengthening the TVET System and Institutional Frameworks </a:t>
            </a:r>
          </a:p>
          <a:p>
            <a:r>
              <a:rPr lang="en-US" noProof="0">
                <a:solidFill>
                  <a:schemeClr val="tx1"/>
                </a:solidFill>
                <a:latin typeface="Helvetica" pitchFamily="2" charset="0"/>
              </a:rPr>
              <a:t>1.1, 1.2, 1.5</a:t>
            </a:r>
          </a:p>
        </p:txBody>
      </p:sp>
      <p:sp>
        <p:nvSpPr>
          <p:cNvPr id="491" name="TextBox 490">
            <a:extLst>
              <a:ext uri="{FF2B5EF4-FFF2-40B4-BE49-F238E27FC236}">
                <a16:creationId xmlns:a16="http://schemas.microsoft.com/office/drawing/2014/main" id="{23CC26D2-A95E-72CE-30E1-33BC27CF0915}"/>
              </a:ext>
            </a:extLst>
          </p:cNvPr>
          <p:cNvSpPr txBox="1"/>
          <p:nvPr/>
        </p:nvSpPr>
        <p:spPr>
          <a:xfrm>
            <a:off x="4124522" y="3813453"/>
            <a:ext cx="581047" cy="553998"/>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Enhancing Private Sector Engagement in Skills Development</a:t>
            </a:r>
          </a:p>
          <a:p>
            <a:r>
              <a:rPr lang="en-US" noProof="0">
                <a:solidFill>
                  <a:schemeClr val="tx1"/>
                </a:solidFill>
                <a:latin typeface="Helvetica" pitchFamily="2" charset="0"/>
              </a:rPr>
              <a:t>1.3, 1.8</a:t>
            </a:r>
          </a:p>
        </p:txBody>
      </p:sp>
      <p:sp>
        <p:nvSpPr>
          <p:cNvPr id="492" name="TextBox 491">
            <a:extLst>
              <a:ext uri="{FF2B5EF4-FFF2-40B4-BE49-F238E27FC236}">
                <a16:creationId xmlns:a16="http://schemas.microsoft.com/office/drawing/2014/main" id="{F3D3FDC2-CE4D-FCD7-3CE2-9310D7866973}"/>
              </a:ext>
            </a:extLst>
          </p:cNvPr>
          <p:cNvSpPr txBox="1"/>
          <p:nvPr/>
        </p:nvSpPr>
        <p:spPr>
          <a:xfrm>
            <a:off x="4756809" y="3809274"/>
            <a:ext cx="619271" cy="553998"/>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Supporting Economic Empowerment through Business Formalization</a:t>
            </a:r>
          </a:p>
          <a:p>
            <a:r>
              <a:rPr lang="en-US" noProof="0">
                <a:solidFill>
                  <a:schemeClr val="tx1"/>
                </a:solidFill>
                <a:latin typeface="Helvetica" pitchFamily="2" charset="0"/>
              </a:rPr>
              <a:t>1.7</a:t>
            </a:r>
          </a:p>
        </p:txBody>
      </p:sp>
      <p:sp>
        <p:nvSpPr>
          <p:cNvPr id="64" name="TextBox 63">
            <a:extLst>
              <a:ext uri="{FF2B5EF4-FFF2-40B4-BE49-F238E27FC236}">
                <a16:creationId xmlns:a16="http://schemas.microsoft.com/office/drawing/2014/main" id="{406CC470-A82F-4DCB-A375-AB5F7C063E03}"/>
              </a:ext>
            </a:extLst>
          </p:cNvPr>
          <p:cNvSpPr txBox="1">
            <a:spLocks/>
          </p:cNvSpPr>
          <p:nvPr/>
        </p:nvSpPr>
        <p:spPr>
          <a:xfrm>
            <a:off x="6438518" y="3301072"/>
            <a:ext cx="828000" cy="369332"/>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2">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600" noProof="0">
                <a:solidFill>
                  <a:schemeClr val="tx1"/>
                </a:solidFill>
                <a:latin typeface="Helvetica" pitchFamily="2" charset="0"/>
              </a:rPr>
              <a:t>PIPELINE: Exploring opportunity with MFI and FI - Blended Finance 2.12</a:t>
            </a:r>
          </a:p>
        </p:txBody>
      </p:sp>
      <p:sp>
        <p:nvSpPr>
          <p:cNvPr id="88" name="TextBox 87">
            <a:extLst>
              <a:ext uri="{FF2B5EF4-FFF2-40B4-BE49-F238E27FC236}">
                <a16:creationId xmlns:a16="http://schemas.microsoft.com/office/drawing/2014/main" id="{D197BB7F-4B94-FEDF-1348-FB8E500E6DA7}"/>
              </a:ext>
            </a:extLst>
          </p:cNvPr>
          <p:cNvSpPr txBox="1"/>
          <p:nvPr/>
        </p:nvSpPr>
        <p:spPr>
          <a:xfrm>
            <a:off x="9177533" y="4417360"/>
            <a:ext cx="599315"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4.6. Quality and Affordable Housing Intervention</a:t>
            </a:r>
          </a:p>
        </p:txBody>
      </p:sp>
      <p:sp>
        <p:nvSpPr>
          <p:cNvPr id="89" name="TextBox 88">
            <a:extLst>
              <a:ext uri="{FF2B5EF4-FFF2-40B4-BE49-F238E27FC236}">
                <a16:creationId xmlns:a16="http://schemas.microsoft.com/office/drawing/2014/main" id="{6E3BAA3F-5048-E5F7-40A1-2D6C834CF687}"/>
              </a:ext>
            </a:extLst>
          </p:cNvPr>
          <p:cNvSpPr txBox="1"/>
          <p:nvPr/>
        </p:nvSpPr>
        <p:spPr>
          <a:xfrm>
            <a:off x="8161920" y="4120192"/>
            <a:ext cx="738724"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4.7. PIPELINE: Lebanon Solar - Blended Finance</a:t>
            </a:r>
          </a:p>
        </p:txBody>
      </p:sp>
      <p:sp>
        <p:nvSpPr>
          <p:cNvPr id="120" name="TextBox 119">
            <a:extLst>
              <a:ext uri="{FF2B5EF4-FFF2-40B4-BE49-F238E27FC236}">
                <a16:creationId xmlns:a16="http://schemas.microsoft.com/office/drawing/2014/main" id="{E6A43207-C5BD-FDE5-1B08-9C0A11D55845}"/>
              </a:ext>
            </a:extLst>
          </p:cNvPr>
          <p:cNvSpPr txBox="1"/>
          <p:nvPr/>
        </p:nvSpPr>
        <p:spPr>
          <a:xfrm>
            <a:off x="9213147" y="2951066"/>
            <a:ext cx="698599" cy="369332"/>
          </a:xfrm>
          <a:prstGeom prst="rect">
            <a:avLst/>
          </a:prstGeom>
          <a:solidFill>
            <a:schemeClr val="bg2">
              <a:lumMod val="90000"/>
            </a:schemeClr>
          </a:solidFill>
          <a:ln>
            <a:noFill/>
          </a:ln>
        </p:spPr>
        <p:txBody>
          <a:bodyPr rot="0" vert="horz" wrap="square" lIns="0" tIns="0" rIns="0" bIns="0" anchor="t" anchorCtr="0" upright="1">
            <a:spAutoFit/>
          </a:bodyPr>
          <a:lstStyle>
            <a:defPPr>
              <a:defRPr lang="en-US"/>
            </a:defPPr>
            <a:lvl1pPr algn="ctr">
              <a:spcBef>
                <a:spcPts val="24"/>
              </a:spcBef>
              <a:defRPr sz="571" b="1">
                <a:latin typeface="Helvetica" panose="020B0604020202020204" pitchFamily="34" charset="0"/>
                <a:ea typeface="Verdana" panose="020B0604030504040204" pitchFamily="34" charset="0"/>
                <a:cs typeface="Helvetica" panose="020B0604020202020204" pitchFamily="34" charset="0"/>
              </a:defRPr>
            </a:lvl1pPr>
          </a:lstStyle>
          <a:p>
            <a:r>
              <a:rPr lang="en-US" sz="600" b="0" noProof="0">
                <a:latin typeface="Helvetica" pitchFamily="2" charset="0"/>
              </a:rPr>
              <a:t>4.4: Improved Inclusive Access to Digital </a:t>
            </a:r>
            <a:r>
              <a:rPr lang="en-US" sz="600" noProof="0">
                <a:latin typeface="Helvetica" pitchFamily="2" charset="0"/>
              </a:rPr>
              <a:t>Connectivity</a:t>
            </a:r>
            <a:r>
              <a:rPr lang="en-US" sz="600" b="0" noProof="0">
                <a:latin typeface="Helvetica" pitchFamily="2" charset="0"/>
              </a:rPr>
              <a:t> and </a:t>
            </a:r>
            <a:r>
              <a:rPr lang="en-US" sz="600" noProof="0">
                <a:latin typeface="Helvetica" pitchFamily="2" charset="0"/>
              </a:rPr>
              <a:t>Internet</a:t>
            </a:r>
          </a:p>
        </p:txBody>
      </p:sp>
      <p:sp>
        <p:nvSpPr>
          <p:cNvPr id="515" name="TextBox 514">
            <a:extLst>
              <a:ext uri="{FF2B5EF4-FFF2-40B4-BE49-F238E27FC236}">
                <a16:creationId xmlns:a16="http://schemas.microsoft.com/office/drawing/2014/main" id="{62745CAE-3DA5-A32F-9C00-8CC3420E7D7F}"/>
              </a:ext>
            </a:extLst>
          </p:cNvPr>
          <p:cNvSpPr txBox="1"/>
          <p:nvPr/>
        </p:nvSpPr>
        <p:spPr>
          <a:xfrm>
            <a:off x="5304196" y="2268047"/>
            <a:ext cx="668692" cy="276999"/>
          </a:xfrm>
          <a:prstGeom prst="rect">
            <a:avLst/>
          </a:prstGeom>
          <a:solidFill>
            <a:schemeClr val="bg1"/>
          </a:solid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a:solidFill>
                  <a:srgbClr val="FF0000"/>
                </a:solidFill>
                <a:latin typeface="Helvetica" pitchFamily="2" charset="0"/>
              </a:rPr>
              <a:t>Initiate implementation of the NSF for TVET </a:t>
            </a:r>
          </a:p>
        </p:txBody>
      </p:sp>
      <p:sp>
        <p:nvSpPr>
          <p:cNvPr id="516" name="TextBox 515">
            <a:extLst>
              <a:ext uri="{FF2B5EF4-FFF2-40B4-BE49-F238E27FC236}">
                <a16:creationId xmlns:a16="http://schemas.microsoft.com/office/drawing/2014/main" id="{8514F2B0-0F3D-B109-C63C-FAB74152B798}"/>
              </a:ext>
            </a:extLst>
          </p:cNvPr>
          <p:cNvSpPr txBox="1"/>
          <p:nvPr/>
        </p:nvSpPr>
        <p:spPr>
          <a:xfrm>
            <a:off x="6951481" y="4297243"/>
            <a:ext cx="929049" cy="184666"/>
          </a:xfrm>
          <a:prstGeom prst="rect">
            <a:avLst/>
          </a:prstGeom>
          <a:no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latin typeface="Helvetica" pitchFamily="2" charset="0"/>
              </a:rPr>
              <a:t>Facilitation of social dialogue on TVET strategy </a:t>
            </a:r>
          </a:p>
        </p:txBody>
      </p:sp>
      <p:sp>
        <p:nvSpPr>
          <p:cNvPr id="517" name="TextBox 516">
            <a:extLst>
              <a:ext uri="{FF2B5EF4-FFF2-40B4-BE49-F238E27FC236}">
                <a16:creationId xmlns:a16="http://schemas.microsoft.com/office/drawing/2014/main" id="{211E5D41-9155-211C-DA9B-52B7C206B1CC}"/>
              </a:ext>
            </a:extLst>
          </p:cNvPr>
          <p:cNvSpPr txBox="1"/>
          <p:nvPr/>
        </p:nvSpPr>
        <p:spPr>
          <a:xfrm>
            <a:off x="5354731" y="3112600"/>
            <a:ext cx="1039002" cy="276999"/>
          </a:xfrm>
          <a:prstGeom prst="rect">
            <a:avLst/>
          </a:prstGeom>
          <a:no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highlight>
                  <a:srgbClr val="FFFFFF"/>
                </a:highlight>
                <a:latin typeface="Helvetica" pitchFamily="2" charset="0"/>
              </a:rPr>
              <a:t>Social dialogue between government and private sector for further engagement</a:t>
            </a:r>
          </a:p>
        </p:txBody>
      </p:sp>
      <p:sp>
        <p:nvSpPr>
          <p:cNvPr id="518" name="TextBox 517">
            <a:extLst>
              <a:ext uri="{FF2B5EF4-FFF2-40B4-BE49-F238E27FC236}">
                <a16:creationId xmlns:a16="http://schemas.microsoft.com/office/drawing/2014/main" id="{6BC52F6F-D563-FB0B-54FF-0DFDEF74DD59}"/>
              </a:ext>
            </a:extLst>
          </p:cNvPr>
          <p:cNvSpPr txBox="1"/>
          <p:nvPr/>
        </p:nvSpPr>
        <p:spPr>
          <a:xfrm>
            <a:off x="5654047" y="4997191"/>
            <a:ext cx="804996" cy="369332"/>
          </a:xfrm>
          <a:prstGeom prst="rect">
            <a:avLst/>
          </a:prstGeom>
          <a:no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latin typeface="Helvetica" pitchFamily="2" charset="0"/>
              </a:rPr>
              <a:t>Joint identification of bottlenecks to productivity and job creation in key sectors</a:t>
            </a:r>
          </a:p>
        </p:txBody>
      </p:sp>
      <p:sp>
        <p:nvSpPr>
          <p:cNvPr id="519" name="TextBox 518">
            <a:extLst>
              <a:ext uri="{FF2B5EF4-FFF2-40B4-BE49-F238E27FC236}">
                <a16:creationId xmlns:a16="http://schemas.microsoft.com/office/drawing/2014/main" id="{6E59085F-2FC1-4D29-5F16-8581CA2089C3}"/>
              </a:ext>
            </a:extLst>
          </p:cNvPr>
          <p:cNvSpPr txBox="1"/>
          <p:nvPr/>
        </p:nvSpPr>
        <p:spPr>
          <a:xfrm>
            <a:off x="5448835" y="3513861"/>
            <a:ext cx="949300" cy="276999"/>
          </a:xfrm>
          <a:prstGeom prst="rect">
            <a:avLst/>
          </a:prstGeom>
          <a:no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latin typeface="Helvetica" pitchFamily="2" charset="0"/>
              </a:rPr>
              <a:t>Social dialogue convened on integrated and inclusive employment policies                                                                                                                                                                                                                                                </a:t>
            </a:r>
          </a:p>
        </p:txBody>
      </p:sp>
      <p:sp>
        <p:nvSpPr>
          <p:cNvPr id="520" name="TextBox 519">
            <a:extLst>
              <a:ext uri="{FF2B5EF4-FFF2-40B4-BE49-F238E27FC236}">
                <a16:creationId xmlns:a16="http://schemas.microsoft.com/office/drawing/2014/main" id="{F26847DB-1CD1-3AFE-DD98-AFCCC1DC7A0B}"/>
              </a:ext>
            </a:extLst>
          </p:cNvPr>
          <p:cNvSpPr txBox="1"/>
          <p:nvPr/>
        </p:nvSpPr>
        <p:spPr>
          <a:xfrm>
            <a:off x="7153203" y="1478778"/>
            <a:ext cx="1058138" cy="369332"/>
          </a:xfrm>
          <a:prstGeom prst="rect">
            <a:avLst/>
          </a:prstGeom>
          <a:solidFill>
            <a:schemeClr val="bg1"/>
          </a:solid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latin typeface="Helvetica" pitchFamily="2" charset="0"/>
              </a:rPr>
              <a:t>Financial service providers </a:t>
            </a:r>
            <a:r>
              <a:rPr lang="en-US" sz="600" b="1" noProof="0">
                <a:solidFill>
                  <a:srgbClr val="FF0000"/>
                </a:solidFill>
                <a:latin typeface="Helvetica" pitchFamily="2" charset="0"/>
              </a:rPr>
              <a:t>offer</a:t>
            </a:r>
            <a:r>
              <a:rPr lang="en-US" sz="600" noProof="0">
                <a:solidFill>
                  <a:srgbClr val="FF0000"/>
                </a:solidFill>
                <a:latin typeface="Helvetica" pitchFamily="2" charset="0"/>
              </a:rPr>
              <a:t> </a:t>
            </a:r>
            <a:r>
              <a:rPr lang="en-US" sz="600" b="1" noProof="0">
                <a:solidFill>
                  <a:srgbClr val="FF0000"/>
                </a:solidFill>
                <a:latin typeface="Helvetica" pitchFamily="2" charset="0"/>
              </a:rPr>
              <a:t>loan</a:t>
            </a:r>
            <a:r>
              <a:rPr lang="en-US" sz="600" noProof="0">
                <a:solidFill>
                  <a:srgbClr val="FF0000"/>
                </a:solidFill>
                <a:latin typeface="Helvetica" pitchFamily="2" charset="0"/>
              </a:rPr>
              <a:t> products that target </a:t>
            </a:r>
            <a:r>
              <a:rPr lang="en-US" sz="600" b="1" noProof="0">
                <a:solidFill>
                  <a:srgbClr val="FF0000"/>
                </a:solidFill>
                <a:latin typeface="Helvetica" pitchFamily="2" charset="0"/>
              </a:rPr>
              <a:t>MSMEs</a:t>
            </a:r>
            <a:r>
              <a:rPr lang="en-US" sz="600" noProof="0">
                <a:solidFill>
                  <a:srgbClr val="FF0000"/>
                </a:solidFill>
                <a:latin typeface="Helvetica" pitchFamily="2" charset="0"/>
              </a:rPr>
              <a:t> in </a:t>
            </a:r>
            <a:r>
              <a:rPr lang="en-US" sz="600" b="1" noProof="0">
                <a:solidFill>
                  <a:srgbClr val="FF0000"/>
                </a:solidFill>
                <a:latin typeface="Helvetica" pitchFamily="2" charset="0"/>
              </a:rPr>
              <a:t>emerging</a:t>
            </a:r>
            <a:r>
              <a:rPr lang="en-US" sz="600" noProof="0">
                <a:solidFill>
                  <a:srgbClr val="FF0000"/>
                </a:solidFill>
                <a:latin typeface="Helvetica" pitchFamily="2" charset="0"/>
              </a:rPr>
              <a:t> sectors and to farmers</a:t>
            </a:r>
          </a:p>
        </p:txBody>
      </p:sp>
      <p:sp>
        <p:nvSpPr>
          <p:cNvPr id="550" name="Rounded Rectangle 549">
            <a:extLst>
              <a:ext uri="{FF2B5EF4-FFF2-40B4-BE49-F238E27FC236}">
                <a16:creationId xmlns:a16="http://schemas.microsoft.com/office/drawing/2014/main" id="{D099A064-A97F-392A-C9C7-133502F6FD2F}"/>
              </a:ext>
            </a:extLst>
          </p:cNvPr>
          <p:cNvSpPr/>
          <p:nvPr/>
        </p:nvSpPr>
        <p:spPr>
          <a:xfrm>
            <a:off x="8463358" y="2115435"/>
            <a:ext cx="117019"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600" noProof="0">
                <a:solidFill>
                  <a:schemeClr val="bg1"/>
                </a:solidFill>
                <a:latin typeface="Helvetica" pitchFamily="2" charset="0"/>
                <a:cs typeface="Helvetica" panose="020B0604020202020204" pitchFamily="34" charset="0"/>
              </a:rPr>
              <a:t>4a</a:t>
            </a:r>
          </a:p>
        </p:txBody>
      </p:sp>
      <p:sp>
        <p:nvSpPr>
          <p:cNvPr id="142" name="TextBox 141">
            <a:extLst>
              <a:ext uri="{FF2B5EF4-FFF2-40B4-BE49-F238E27FC236}">
                <a16:creationId xmlns:a16="http://schemas.microsoft.com/office/drawing/2014/main" id="{C1900F4B-EDC6-35BF-304E-C5F56D736A54}"/>
              </a:ext>
            </a:extLst>
          </p:cNvPr>
          <p:cNvSpPr txBox="1"/>
          <p:nvPr/>
        </p:nvSpPr>
        <p:spPr>
          <a:xfrm>
            <a:off x="1818191" y="6604742"/>
            <a:ext cx="1482502" cy="184666"/>
          </a:xfrm>
          <a:prstGeom prst="rect">
            <a:avLst/>
          </a:prstGeom>
          <a:solidFill>
            <a:schemeClr val="tx1">
              <a:lumMod val="75000"/>
              <a:lumOff val="25000"/>
            </a:schemeClr>
          </a:solidFill>
          <a:ln>
            <a:noFill/>
          </a:ln>
        </p:spPr>
        <p:txBody>
          <a:bodyPr rot="0" vert="horz" wrap="square" lIns="0" tIns="0" rIns="0" bIns="0" anchor="t" anchorCtr="0" upright="1">
            <a:spAutoFit/>
          </a:bodyPr>
          <a:lstStyle>
            <a:defPPr>
              <a:defRPr lang="en-US"/>
            </a:defPPr>
            <a:lvl1pPr algn="ctr">
              <a:spcBef>
                <a:spcPts val="24"/>
              </a:spcBef>
              <a:defRPr sz="600" b="0">
                <a:latin typeface="Helvetica" pitchFamily="2" charset="0"/>
                <a:ea typeface="Verdana" panose="020B0604030504040204" pitchFamily="34" charset="0"/>
                <a:cs typeface="Helvetica" panose="020B0604020202020204" pitchFamily="34" charset="0"/>
              </a:defRPr>
            </a:lvl1pPr>
          </a:lstStyle>
          <a:p>
            <a:r>
              <a:rPr lang="en-US" noProof="0">
                <a:solidFill>
                  <a:schemeClr val="bg1"/>
                </a:solidFill>
              </a:rPr>
              <a:t>5. Improved Effectiveness and Efficiency of DAFD in Prospects Countries and Beyond</a:t>
            </a:r>
          </a:p>
        </p:txBody>
      </p:sp>
      <p:sp>
        <p:nvSpPr>
          <p:cNvPr id="144" name="TextBox 143">
            <a:extLst>
              <a:ext uri="{FF2B5EF4-FFF2-40B4-BE49-F238E27FC236}">
                <a16:creationId xmlns:a16="http://schemas.microsoft.com/office/drawing/2014/main" id="{CEC9A7E9-B2D1-A84C-D0C0-44A22281592B}"/>
              </a:ext>
            </a:extLst>
          </p:cNvPr>
          <p:cNvSpPr txBox="1"/>
          <p:nvPr/>
        </p:nvSpPr>
        <p:spPr>
          <a:xfrm>
            <a:off x="7149973" y="6616893"/>
            <a:ext cx="471256" cy="184666"/>
          </a:xfrm>
          <a:prstGeom prst="rect">
            <a:avLst/>
          </a:prstGeom>
          <a:solidFill>
            <a:schemeClr val="tx1">
              <a:lumMod val="75000"/>
              <a:lumOff val="25000"/>
            </a:schemeClr>
          </a:solidFill>
          <a:ln>
            <a:noFill/>
          </a:ln>
        </p:spPr>
        <p:txBody>
          <a:bodyPr rot="0" vert="horz" wrap="square" lIns="0" tIns="0" rIns="0" bIns="0" anchor="t" anchorCtr="0" upright="1">
            <a:spAutoFit/>
          </a:bodyPr>
          <a:lstStyle>
            <a:defPPr>
              <a:defRPr lang="en-US"/>
            </a:defPPr>
            <a:lvl1pPr algn="ctr">
              <a:spcBef>
                <a:spcPts val="24"/>
              </a:spcBef>
              <a:defRPr sz="600" b="0">
                <a:latin typeface="Helvetica" pitchFamily="2" charset="0"/>
                <a:ea typeface="Verdana" panose="020B0604030504040204" pitchFamily="34" charset="0"/>
                <a:cs typeface="Helvetica" panose="020B0604020202020204" pitchFamily="34" charset="0"/>
              </a:defRPr>
            </a:lvl1pPr>
          </a:lstStyle>
          <a:p>
            <a:r>
              <a:rPr lang="en-US" noProof="0">
                <a:solidFill>
                  <a:schemeClr val="bg1"/>
                </a:solidFill>
              </a:rPr>
              <a:t>6.Cross-cutting areas</a:t>
            </a:r>
          </a:p>
        </p:txBody>
      </p:sp>
      <p:sp>
        <p:nvSpPr>
          <p:cNvPr id="170" name="TextBox 169">
            <a:extLst>
              <a:ext uri="{FF2B5EF4-FFF2-40B4-BE49-F238E27FC236}">
                <a16:creationId xmlns:a16="http://schemas.microsoft.com/office/drawing/2014/main" id="{CFBF65E3-2B81-9474-A493-AF1CD8CDA15B}"/>
              </a:ext>
            </a:extLst>
          </p:cNvPr>
          <p:cNvSpPr txBox="1"/>
          <p:nvPr/>
        </p:nvSpPr>
        <p:spPr>
          <a:xfrm>
            <a:off x="484110" y="3871421"/>
            <a:ext cx="810415" cy="369332"/>
          </a:xfrm>
          <a:prstGeom prst="rect">
            <a:avLst/>
          </a:prstGeom>
          <a:noFill/>
        </p:spPr>
        <p:txBody>
          <a:bodyPr wrap="square" lIns="0" tIns="0" rIns="0" bIns="0" anchor="t">
            <a:spAutoFit/>
          </a:bodyPr>
          <a:lstStyle>
            <a:defPPr>
              <a:defRPr lang="en-US"/>
            </a:defPPr>
            <a:lvl1pPr>
              <a:defRPr sz="600">
                <a:solidFill>
                  <a:srgbClr val="942093"/>
                </a:solidFill>
                <a:latin typeface="Helvetica" pitchFamily="2" charset="0"/>
                <a:cs typeface="Helvetica" panose="020B0604020202020204" pitchFamily="34" charset="0"/>
              </a:defRPr>
            </a:lvl1pPr>
          </a:lstStyle>
          <a:p>
            <a:pPr algn="ctr"/>
            <a:r>
              <a:rPr lang="en-US" noProof="0" dirty="0">
                <a:solidFill>
                  <a:srgbClr val="FF0000"/>
                </a:solidFill>
              </a:rPr>
              <a:t>6.1 Nexus coordination mechanisms for the NSPS in place and supported.</a:t>
            </a:r>
          </a:p>
        </p:txBody>
      </p:sp>
      <p:sp>
        <p:nvSpPr>
          <p:cNvPr id="172" name="TextBox 171">
            <a:extLst>
              <a:ext uri="{FF2B5EF4-FFF2-40B4-BE49-F238E27FC236}">
                <a16:creationId xmlns:a16="http://schemas.microsoft.com/office/drawing/2014/main" id="{7CC9A5D4-2E26-CDDA-81B5-5037156CE183}"/>
              </a:ext>
            </a:extLst>
          </p:cNvPr>
          <p:cNvSpPr txBox="1"/>
          <p:nvPr/>
        </p:nvSpPr>
        <p:spPr>
          <a:xfrm>
            <a:off x="243200" y="2443539"/>
            <a:ext cx="981382" cy="369332"/>
          </a:xfrm>
          <a:prstGeom prst="rect">
            <a:avLst/>
          </a:prstGeom>
          <a:noFill/>
        </p:spPr>
        <p:txBody>
          <a:bodyPr wrap="square" lIns="0" tIns="0" rIns="0" bIns="0" anchor="t">
            <a:spAutoFit/>
          </a:bodyPr>
          <a:lstStyle>
            <a:defPPr>
              <a:defRPr lang="en-US"/>
            </a:defPPr>
            <a:lvl1pPr>
              <a:defRPr sz="600">
                <a:solidFill>
                  <a:srgbClr val="942093"/>
                </a:solidFill>
                <a:latin typeface="Helvetica" pitchFamily="2" charset="0"/>
                <a:cs typeface="Helvetica" panose="020B0604020202020204" pitchFamily="34" charset="0"/>
              </a:defRPr>
            </a:lvl1pPr>
          </a:lstStyle>
          <a:p>
            <a:pPr algn="ctr"/>
            <a:r>
              <a:rPr lang="en-US" noProof="0" dirty="0">
                <a:solidFill>
                  <a:srgbClr val="FF0000"/>
                </a:solidFill>
                <a:highlight>
                  <a:srgbClr val="FFFFFF"/>
                </a:highlight>
              </a:rPr>
              <a:t>5.6 Child </a:t>
            </a:r>
            <a:r>
              <a:rPr lang="en-US" noProof="0" dirty="0" err="1">
                <a:solidFill>
                  <a:srgbClr val="FF0000"/>
                </a:solidFill>
                <a:highlight>
                  <a:srgbClr val="FFFFFF"/>
                </a:highlight>
              </a:rPr>
              <a:t>labour</a:t>
            </a:r>
            <a:r>
              <a:rPr lang="en-US" noProof="0" dirty="0">
                <a:solidFill>
                  <a:srgbClr val="FF0000"/>
                </a:solidFill>
                <a:highlight>
                  <a:srgbClr val="FFFFFF"/>
                </a:highlight>
              </a:rPr>
              <a:t> action plan implemented (continuous) through 8 area-based child </a:t>
            </a:r>
            <a:r>
              <a:rPr lang="en-US" noProof="0" dirty="0" err="1">
                <a:solidFill>
                  <a:srgbClr val="FF0000"/>
                </a:solidFill>
                <a:highlight>
                  <a:srgbClr val="FFFFFF"/>
                </a:highlight>
              </a:rPr>
              <a:t>labour</a:t>
            </a:r>
            <a:r>
              <a:rPr lang="en-US" noProof="0" dirty="0">
                <a:solidFill>
                  <a:srgbClr val="FF0000"/>
                </a:solidFill>
                <a:highlight>
                  <a:srgbClr val="FFFFFF"/>
                </a:highlight>
              </a:rPr>
              <a:t> task forces.</a:t>
            </a:r>
          </a:p>
        </p:txBody>
      </p:sp>
      <p:sp>
        <p:nvSpPr>
          <p:cNvPr id="173" name="TextBox 172">
            <a:extLst>
              <a:ext uri="{FF2B5EF4-FFF2-40B4-BE49-F238E27FC236}">
                <a16:creationId xmlns:a16="http://schemas.microsoft.com/office/drawing/2014/main" id="{0DA1106C-328D-CB58-A4FF-D4B55F806289}"/>
              </a:ext>
            </a:extLst>
          </p:cNvPr>
          <p:cNvSpPr txBox="1"/>
          <p:nvPr/>
        </p:nvSpPr>
        <p:spPr>
          <a:xfrm>
            <a:off x="1547061" y="1919615"/>
            <a:ext cx="744094" cy="369332"/>
          </a:xfrm>
          <a:prstGeom prst="rect">
            <a:avLst/>
          </a:prstGeom>
          <a:noFill/>
        </p:spPr>
        <p:txBody>
          <a:bodyPr wrap="square" lIns="0" tIns="0" rIns="0" bIns="0" anchor="t">
            <a:spAutoFit/>
          </a:bodyPr>
          <a:lstStyle>
            <a:defPPr>
              <a:defRPr lang="en-US"/>
            </a:defPPr>
            <a:lvl1pPr>
              <a:defRPr sz="600">
                <a:solidFill>
                  <a:srgbClr val="FF9300"/>
                </a:solidFill>
                <a:latin typeface="Helvetica" pitchFamily="2" charset="0"/>
                <a:cs typeface="Helvetica" panose="020B0604020202020204" pitchFamily="34" charset="0"/>
              </a:defRPr>
            </a:lvl1pPr>
          </a:lstStyle>
          <a:p>
            <a:pPr algn="ctr"/>
            <a:r>
              <a:rPr lang="en-US" noProof="0" dirty="0">
                <a:solidFill>
                  <a:srgbClr val="FF0000"/>
                </a:solidFill>
              </a:rPr>
              <a:t>Eligibility criteria for residency based on UNHCR registration is expanded </a:t>
            </a:r>
          </a:p>
        </p:txBody>
      </p:sp>
      <p:sp>
        <p:nvSpPr>
          <p:cNvPr id="174" name="TextBox 173">
            <a:extLst>
              <a:ext uri="{FF2B5EF4-FFF2-40B4-BE49-F238E27FC236}">
                <a16:creationId xmlns:a16="http://schemas.microsoft.com/office/drawing/2014/main" id="{F486D6FD-93A7-E47B-E303-765A5C029E30}"/>
              </a:ext>
            </a:extLst>
          </p:cNvPr>
          <p:cNvSpPr txBox="1"/>
          <p:nvPr/>
        </p:nvSpPr>
        <p:spPr>
          <a:xfrm>
            <a:off x="3108368" y="3028624"/>
            <a:ext cx="810978"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Expanding Access and Inclusion for vulnerable groups</a:t>
            </a:r>
          </a:p>
          <a:p>
            <a:r>
              <a:rPr lang="en-US" noProof="0">
                <a:solidFill>
                  <a:schemeClr val="tx1"/>
                </a:solidFill>
                <a:latin typeface="Helvetica" pitchFamily="2" charset="0"/>
              </a:rPr>
              <a:t>1.4, 1.6, 1.9, 1.10</a:t>
            </a:r>
          </a:p>
        </p:txBody>
      </p:sp>
      <p:sp>
        <p:nvSpPr>
          <p:cNvPr id="175" name="TextBox 174">
            <a:extLst>
              <a:ext uri="{FF2B5EF4-FFF2-40B4-BE49-F238E27FC236}">
                <a16:creationId xmlns:a16="http://schemas.microsoft.com/office/drawing/2014/main" id="{5119AB3E-2CF3-DE39-BFA6-D50F049595D0}"/>
              </a:ext>
            </a:extLst>
          </p:cNvPr>
          <p:cNvSpPr txBox="1"/>
          <p:nvPr/>
        </p:nvSpPr>
        <p:spPr>
          <a:xfrm>
            <a:off x="7035872" y="3733504"/>
            <a:ext cx="715869" cy="553998"/>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Improvement towards decent Work, Employability, and Career Services</a:t>
            </a:r>
          </a:p>
          <a:p>
            <a:r>
              <a:rPr lang="en-US" noProof="0">
                <a:solidFill>
                  <a:schemeClr val="tx1"/>
                </a:solidFill>
              </a:rPr>
              <a:t>2.1, 2.2, 2.5, 2.9, 2.10, 2.11</a:t>
            </a:r>
          </a:p>
        </p:txBody>
      </p:sp>
      <p:sp>
        <p:nvSpPr>
          <p:cNvPr id="176" name="TextBox 175">
            <a:extLst>
              <a:ext uri="{FF2B5EF4-FFF2-40B4-BE49-F238E27FC236}">
                <a16:creationId xmlns:a16="http://schemas.microsoft.com/office/drawing/2014/main" id="{E5E3634B-A9EB-C845-8E88-DEB7C28532AE}"/>
              </a:ext>
            </a:extLst>
          </p:cNvPr>
          <p:cNvSpPr txBox="1"/>
          <p:nvPr/>
        </p:nvSpPr>
        <p:spPr>
          <a:xfrm>
            <a:off x="5713082" y="4506835"/>
            <a:ext cx="828001" cy="369332"/>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Private Sector Development and MSME Support</a:t>
            </a:r>
          </a:p>
          <a:p>
            <a:r>
              <a:rPr lang="en-US" noProof="0">
                <a:solidFill>
                  <a:schemeClr val="tx1"/>
                </a:solidFill>
              </a:rPr>
              <a:t>2.3, 2.7, 2.13</a:t>
            </a:r>
          </a:p>
        </p:txBody>
      </p:sp>
      <p:sp>
        <p:nvSpPr>
          <p:cNvPr id="177" name="TextBox 176">
            <a:extLst>
              <a:ext uri="{FF2B5EF4-FFF2-40B4-BE49-F238E27FC236}">
                <a16:creationId xmlns:a16="http://schemas.microsoft.com/office/drawing/2014/main" id="{1705CC90-567B-D27F-568F-AA5F94415353}"/>
              </a:ext>
            </a:extLst>
          </p:cNvPr>
          <p:cNvSpPr txBox="1"/>
          <p:nvPr/>
        </p:nvSpPr>
        <p:spPr>
          <a:xfrm>
            <a:off x="6592204" y="4514624"/>
            <a:ext cx="705924" cy="369332"/>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itchFamily="2"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Agriculture and Local Economic Development</a:t>
            </a:r>
          </a:p>
          <a:p>
            <a:r>
              <a:rPr lang="en-US" noProof="0">
                <a:solidFill>
                  <a:schemeClr val="tx1"/>
                </a:solidFill>
              </a:rPr>
              <a:t>2.4, 2.6, 2.8</a:t>
            </a:r>
          </a:p>
        </p:txBody>
      </p:sp>
      <p:sp>
        <p:nvSpPr>
          <p:cNvPr id="178" name="TextBox 177">
            <a:extLst>
              <a:ext uri="{FF2B5EF4-FFF2-40B4-BE49-F238E27FC236}">
                <a16:creationId xmlns:a16="http://schemas.microsoft.com/office/drawing/2014/main" id="{12AB06C9-88A4-FA40-793F-65809508EE58}"/>
              </a:ext>
            </a:extLst>
          </p:cNvPr>
          <p:cNvSpPr txBox="1"/>
          <p:nvPr/>
        </p:nvSpPr>
        <p:spPr>
          <a:xfrm>
            <a:off x="1563414" y="4231271"/>
            <a:ext cx="550150"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Civil Documentation and legal identity</a:t>
            </a:r>
          </a:p>
          <a:p>
            <a:r>
              <a:rPr lang="en-US" noProof="0">
                <a:solidFill>
                  <a:schemeClr val="tx1"/>
                </a:solidFill>
                <a:latin typeface="Helvetica" pitchFamily="2" charset="0"/>
              </a:rPr>
              <a:t>3.3, 3.4, 3.5, 3.6</a:t>
            </a:r>
          </a:p>
        </p:txBody>
      </p:sp>
      <p:sp>
        <p:nvSpPr>
          <p:cNvPr id="181" name="TextBox 180">
            <a:extLst>
              <a:ext uri="{FF2B5EF4-FFF2-40B4-BE49-F238E27FC236}">
                <a16:creationId xmlns:a16="http://schemas.microsoft.com/office/drawing/2014/main" id="{32AE4B1E-81D9-85A1-8423-D3FE012CD61F}"/>
              </a:ext>
            </a:extLst>
          </p:cNvPr>
          <p:cNvSpPr txBox="1"/>
          <p:nvPr/>
        </p:nvSpPr>
        <p:spPr>
          <a:xfrm>
            <a:off x="2195750" y="4227018"/>
            <a:ext cx="674467"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Protection of Vulnerable Groups and Community-Based Services</a:t>
            </a:r>
          </a:p>
          <a:p>
            <a:r>
              <a:rPr lang="en-US" noProof="0">
                <a:solidFill>
                  <a:schemeClr val="tx1"/>
                </a:solidFill>
                <a:latin typeface="Helvetica" pitchFamily="2" charset="0"/>
              </a:rPr>
              <a:t>3.1, 3.7, 3.8, 3.14</a:t>
            </a:r>
          </a:p>
        </p:txBody>
      </p:sp>
      <p:sp>
        <p:nvSpPr>
          <p:cNvPr id="183" name="TextBox 182">
            <a:extLst>
              <a:ext uri="{FF2B5EF4-FFF2-40B4-BE49-F238E27FC236}">
                <a16:creationId xmlns:a16="http://schemas.microsoft.com/office/drawing/2014/main" id="{66955511-CB3A-E133-E758-9011E5620376}"/>
              </a:ext>
            </a:extLst>
          </p:cNvPr>
          <p:cNvSpPr txBox="1"/>
          <p:nvPr/>
        </p:nvSpPr>
        <p:spPr>
          <a:xfrm>
            <a:off x="788100" y="4990062"/>
            <a:ext cx="542043" cy="646331"/>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Coordination mechanisms  for social protection and GBV responses strengthened.</a:t>
            </a:r>
          </a:p>
          <a:p>
            <a:r>
              <a:rPr lang="en-US" noProof="0">
                <a:solidFill>
                  <a:schemeClr val="tx1"/>
                </a:solidFill>
                <a:latin typeface="Helvetica" pitchFamily="2" charset="0"/>
              </a:rPr>
              <a:t>3.7, 3.8x</a:t>
            </a:r>
          </a:p>
        </p:txBody>
      </p:sp>
      <p:cxnSp>
        <p:nvCxnSpPr>
          <p:cNvPr id="579" name="Elbow Connector 73">
            <a:extLst>
              <a:ext uri="{FF2B5EF4-FFF2-40B4-BE49-F238E27FC236}">
                <a16:creationId xmlns:a16="http://schemas.microsoft.com/office/drawing/2014/main" id="{2CEC3FDE-598B-420E-E9CA-0865AFDB9D95}"/>
              </a:ext>
            </a:extLst>
          </p:cNvPr>
          <p:cNvCxnSpPr>
            <a:cxnSpLocks/>
            <a:stCxn id="50" idx="3"/>
            <a:endCxn id="178" idx="1"/>
          </p:cNvCxnSpPr>
          <p:nvPr/>
        </p:nvCxnSpPr>
        <p:spPr>
          <a:xfrm>
            <a:off x="1444797" y="4457852"/>
            <a:ext cx="118617" cy="425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5" name="TextBox 584">
            <a:extLst>
              <a:ext uri="{FF2B5EF4-FFF2-40B4-BE49-F238E27FC236}">
                <a16:creationId xmlns:a16="http://schemas.microsoft.com/office/drawing/2014/main" id="{A3EDBBCE-BD02-DC45-FECE-DB054F5E7293}"/>
              </a:ext>
            </a:extLst>
          </p:cNvPr>
          <p:cNvSpPr txBox="1"/>
          <p:nvPr/>
        </p:nvSpPr>
        <p:spPr>
          <a:xfrm>
            <a:off x="1402614" y="4997191"/>
            <a:ext cx="521383"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solidFill>
                  <a:schemeClr val="lt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latin typeface="Helvetica" pitchFamily="2" charset="0"/>
              </a:rPr>
              <a:t>Social Protection Systems and Policy Reform</a:t>
            </a:r>
          </a:p>
          <a:p>
            <a:r>
              <a:rPr lang="en-US" noProof="0">
                <a:solidFill>
                  <a:schemeClr val="tx1"/>
                </a:solidFill>
                <a:latin typeface="Helvetica" pitchFamily="2" charset="0"/>
              </a:rPr>
              <a:t>3.9, 3.10, 3.11, 3.12</a:t>
            </a:r>
          </a:p>
        </p:txBody>
      </p:sp>
      <p:cxnSp>
        <p:nvCxnSpPr>
          <p:cNvPr id="587" name="Elbow Connector 73">
            <a:extLst>
              <a:ext uri="{FF2B5EF4-FFF2-40B4-BE49-F238E27FC236}">
                <a16:creationId xmlns:a16="http://schemas.microsoft.com/office/drawing/2014/main" id="{E2550050-1FE3-119F-FD7D-D8C5F8B9BDC2}"/>
              </a:ext>
            </a:extLst>
          </p:cNvPr>
          <p:cNvCxnSpPr>
            <a:cxnSpLocks/>
            <a:endCxn id="52" idx="2"/>
          </p:cNvCxnSpPr>
          <p:nvPr/>
        </p:nvCxnSpPr>
        <p:spPr>
          <a:xfrm rot="16200000" flipV="1">
            <a:off x="1478404" y="3901269"/>
            <a:ext cx="602986" cy="117185"/>
          </a:xfrm>
          <a:prstGeom prst="bentConnector3">
            <a:avLst>
              <a:gd name="adj1" fmla="val 4879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4" name="Elbow Connector 73">
            <a:extLst>
              <a:ext uri="{FF2B5EF4-FFF2-40B4-BE49-F238E27FC236}">
                <a16:creationId xmlns:a16="http://schemas.microsoft.com/office/drawing/2014/main" id="{9F721E4D-4268-2825-6F4D-9230D65942D0}"/>
              </a:ext>
            </a:extLst>
          </p:cNvPr>
          <p:cNvCxnSpPr>
            <a:cxnSpLocks/>
            <a:stCxn id="585" idx="0"/>
            <a:endCxn id="50" idx="2"/>
          </p:cNvCxnSpPr>
          <p:nvPr/>
        </p:nvCxnSpPr>
        <p:spPr>
          <a:xfrm rot="16200000" flipV="1">
            <a:off x="1063236" y="4397120"/>
            <a:ext cx="363907" cy="83623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6" name="Elbow Connector 73">
            <a:extLst>
              <a:ext uri="{FF2B5EF4-FFF2-40B4-BE49-F238E27FC236}">
                <a16:creationId xmlns:a16="http://schemas.microsoft.com/office/drawing/2014/main" id="{6B9326C2-F42B-4EE5-6DAF-0EDB9762061F}"/>
              </a:ext>
            </a:extLst>
          </p:cNvPr>
          <p:cNvCxnSpPr>
            <a:cxnSpLocks/>
            <a:stCxn id="492" idx="0"/>
            <a:endCxn id="28" idx="2"/>
          </p:cNvCxnSpPr>
          <p:nvPr/>
        </p:nvCxnSpPr>
        <p:spPr>
          <a:xfrm rot="16200000" flipV="1">
            <a:off x="4514432" y="3257260"/>
            <a:ext cx="752114" cy="35191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4" name="Elbow Connector 73">
            <a:extLst>
              <a:ext uri="{FF2B5EF4-FFF2-40B4-BE49-F238E27FC236}">
                <a16:creationId xmlns:a16="http://schemas.microsoft.com/office/drawing/2014/main" id="{D2508EB6-35FB-35D8-CEB6-0C9702B48740}"/>
              </a:ext>
            </a:extLst>
          </p:cNvPr>
          <p:cNvCxnSpPr>
            <a:cxnSpLocks/>
            <a:stCxn id="507" idx="0"/>
            <a:endCxn id="280" idx="2"/>
          </p:cNvCxnSpPr>
          <p:nvPr/>
        </p:nvCxnSpPr>
        <p:spPr>
          <a:xfrm rot="5400000" flipH="1" flipV="1">
            <a:off x="8735480" y="2684836"/>
            <a:ext cx="366280" cy="1798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5" name="Elbow Connector 73">
            <a:extLst>
              <a:ext uri="{FF2B5EF4-FFF2-40B4-BE49-F238E27FC236}">
                <a16:creationId xmlns:a16="http://schemas.microsoft.com/office/drawing/2014/main" id="{DACD3783-0D75-68A2-8F84-0B8A84EA195F}"/>
              </a:ext>
            </a:extLst>
          </p:cNvPr>
          <p:cNvCxnSpPr>
            <a:cxnSpLocks/>
            <a:stCxn id="175" idx="0"/>
            <a:endCxn id="33" idx="2"/>
          </p:cNvCxnSpPr>
          <p:nvPr/>
        </p:nvCxnSpPr>
        <p:spPr>
          <a:xfrm rot="5400000" flipH="1" flipV="1">
            <a:off x="6892687" y="3084760"/>
            <a:ext cx="1149864" cy="147625"/>
          </a:xfrm>
          <a:prstGeom prst="bentConnector3">
            <a:avLst>
              <a:gd name="adj1" fmla="val 6325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0" name="TextBox 269">
            <a:extLst>
              <a:ext uri="{FF2B5EF4-FFF2-40B4-BE49-F238E27FC236}">
                <a16:creationId xmlns:a16="http://schemas.microsoft.com/office/drawing/2014/main" id="{C6D755D0-F9D8-14FA-1794-445934DA7EB9}"/>
              </a:ext>
            </a:extLst>
          </p:cNvPr>
          <p:cNvSpPr txBox="1"/>
          <p:nvPr/>
        </p:nvSpPr>
        <p:spPr>
          <a:xfrm>
            <a:off x="7180454" y="2698951"/>
            <a:ext cx="787835" cy="184666"/>
          </a:xfrm>
          <a:prstGeom prst="rect">
            <a:avLst/>
          </a:prstGeom>
          <a:solidFill>
            <a:schemeClr val="bg1"/>
          </a:solidFill>
        </p:spPr>
        <p:txBody>
          <a:bodyPr wrap="square" lIns="0" tIns="0" rIns="0" bIns="0" anchor="t">
            <a:spAutoFit/>
          </a:bodyPr>
          <a:lstStyle>
            <a:defPPr>
              <a:defRPr lang="en-US"/>
            </a:defPPr>
            <a:lvl1pPr>
              <a:defRPr sz="571">
                <a:solidFill>
                  <a:srgbClr val="FF9300"/>
                </a:solidFill>
                <a:latin typeface="Helvetica" panose="020B0604020202020204" pitchFamily="34" charset="0"/>
                <a:cs typeface="Helvetica" panose="020B0604020202020204" pitchFamily="34" charset="0"/>
              </a:defRPr>
            </a:lvl1pPr>
          </a:lstStyle>
          <a:p>
            <a:pPr algn="ctr"/>
            <a:r>
              <a:rPr lang="en-US" sz="600" noProof="0">
                <a:solidFill>
                  <a:srgbClr val="FF0000"/>
                </a:solidFill>
                <a:latin typeface="Helvetica" pitchFamily="2" charset="0"/>
              </a:rPr>
              <a:t>Working conditions in agriculture improved </a:t>
            </a:r>
          </a:p>
        </p:txBody>
      </p:sp>
      <p:cxnSp>
        <p:nvCxnSpPr>
          <p:cNvPr id="281" name="Elbow Connector 73">
            <a:extLst>
              <a:ext uri="{FF2B5EF4-FFF2-40B4-BE49-F238E27FC236}">
                <a16:creationId xmlns:a16="http://schemas.microsoft.com/office/drawing/2014/main" id="{FAE2C37E-779A-895E-A87F-A878786A2F5B}"/>
              </a:ext>
            </a:extLst>
          </p:cNvPr>
          <p:cNvCxnSpPr>
            <a:cxnSpLocks/>
            <a:stCxn id="175" idx="1"/>
            <a:endCxn id="35" idx="3"/>
          </p:cNvCxnSpPr>
          <p:nvPr/>
        </p:nvCxnSpPr>
        <p:spPr>
          <a:xfrm rot="10800000" flipV="1">
            <a:off x="6603348" y="4010502"/>
            <a:ext cx="432525" cy="34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9" name="Elbow Connector 73">
            <a:extLst>
              <a:ext uri="{FF2B5EF4-FFF2-40B4-BE49-F238E27FC236}">
                <a16:creationId xmlns:a16="http://schemas.microsoft.com/office/drawing/2014/main" id="{B7A3B47A-A493-8C7B-7BE5-A77243724D26}"/>
              </a:ext>
            </a:extLst>
          </p:cNvPr>
          <p:cNvCxnSpPr>
            <a:cxnSpLocks/>
            <a:stCxn id="492" idx="3"/>
            <a:endCxn id="176" idx="1"/>
          </p:cNvCxnSpPr>
          <p:nvPr/>
        </p:nvCxnSpPr>
        <p:spPr>
          <a:xfrm>
            <a:off x="5376080" y="4086273"/>
            <a:ext cx="337002" cy="605228"/>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93" name="Elbow Connector 73">
            <a:extLst>
              <a:ext uri="{FF2B5EF4-FFF2-40B4-BE49-F238E27FC236}">
                <a16:creationId xmlns:a16="http://schemas.microsoft.com/office/drawing/2014/main" id="{2DCE92D2-7F36-2D13-A54A-07A025826EC6}"/>
              </a:ext>
            </a:extLst>
          </p:cNvPr>
          <p:cNvCxnSpPr>
            <a:cxnSpLocks/>
            <a:stCxn id="64" idx="0"/>
            <a:endCxn id="34" idx="2"/>
          </p:cNvCxnSpPr>
          <p:nvPr/>
        </p:nvCxnSpPr>
        <p:spPr>
          <a:xfrm rot="5400000" flipH="1" flipV="1">
            <a:off x="6793758" y="3240602"/>
            <a:ext cx="119231" cy="171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96" name="Elbow Connector 73">
            <a:extLst>
              <a:ext uri="{FF2B5EF4-FFF2-40B4-BE49-F238E27FC236}">
                <a16:creationId xmlns:a16="http://schemas.microsoft.com/office/drawing/2014/main" id="{4F14820E-9294-164A-6C8E-2D44D7343EA4}"/>
              </a:ext>
            </a:extLst>
          </p:cNvPr>
          <p:cNvCxnSpPr>
            <a:cxnSpLocks/>
            <a:stCxn id="177" idx="0"/>
            <a:endCxn id="35" idx="2"/>
          </p:cNvCxnSpPr>
          <p:nvPr/>
        </p:nvCxnSpPr>
        <p:spPr>
          <a:xfrm rot="16200000" flipV="1">
            <a:off x="6374453" y="3943910"/>
            <a:ext cx="324959" cy="81646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07" name="Elbow Connector 73">
            <a:extLst>
              <a:ext uri="{FF2B5EF4-FFF2-40B4-BE49-F238E27FC236}">
                <a16:creationId xmlns:a16="http://schemas.microsoft.com/office/drawing/2014/main" id="{45556B16-EBDE-A0FC-F7CA-89E61CC893EC}"/>
              </a:ext>
            </a:extLst>
          </p:cNvPr>
          <p:cNvCxnSpPr>
            <a:cxnSpLocks/>
            <a:stCxn id="502" idx="0"/>
            <a:endCxn id="280" idx="2"/>
          </p:cNvCxnSpPr>
          <p:nvPr/>
        </p:nvCxnSpPr>
        <p:spPr>
          <a:xfrm rot="16200000" flipV="1">
            <a:off x="8646519" y="2953654"/>
            <a:ext cx="1192288" cy="468227"/>
          </a:xfrm>
          <a:prstGeom prst="bentConnector3">
            <a:avLst>
              <a:gd name="adj1" fmla="val 2275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17" name="Freeform 316">
            <a:extLst>
              <a:ext uri="{FF2B5EF4-FFF2-40B4-BE49-F238E27FC236}">
                <a16:creationId xmlns:a16="http://schemas.microsoft.com/office/drawing/2014/main" id="{5B196560-39F3-6098-601C-8EE28C0B484D}"/>
              </a:ext>
            </a:extLst>
          </p:cNvPr>
          <p:cNvSpPr/>
          <p:nvPr/>
        </p:nvSpPr>
        <p:spPr>
          <a:xfrm>
            <a:off x="1048871" y="1680452"/>
            <a:ext cx="4921623" cy="273854"/>
          </a:xfrm>
          <a:custGeom>
            <a:avLst/>
            <a:gdLst>
              <a:gd name="connsiteX0" fmla="*/ 0 w 4921623"/>
              <a:gd name="connsiteY0" fmla="*/ 273854 h 273854"/>
              <a:gd name="connsiteX1" fmla="*/ 2402541 w 4921623"/>
              <a:gd name="connsiteY1" fmla="*/ 94560 h 273854"/>
              <a:gd name="connsiteX2" fmla="*/ 4186517 w 4921623"/>
              <a:gd name="connsiteY2" fmla="*/ 4913 h 273854"/>
              <a:gd name="connsiteX3" fmla="*/ 4921623 w 4921623"/>
              <a:gd name="connsiteY3" fmla="*/ 237995 h 273854"/>
            </a:gdLst>
            <a:ahLst/>
            <a:cxnLst>
              <a:cxn ang="0">
                <a:pos x="connsiteX0" y="connsiteY0"/>
              </a:cxn>
              <a:cxn ang="0">
                <a:pos x="connsiteX1" y="connsiteY1"/>
              </a:cxn>
              <a:cxn ang="0">
                <a:pos x="connsiteX2" y="connsiteY2"/>
              </a:cxn>
              <a:cxn ang="0">
                <a:pos x="connsiteX3" y="connsiteY3"/>
              </a:cxn>
            </a:cxnLst>
            <a:rect l="l" t="t" r="r" b="b"/>
            <a:pathLst>
              <a:path w="4921623" h="273854">
                <a:moveTo>
                  <a:pt x="0" y="273854"/>
                </a:moveTo>
                <a:lnTo>
                  <a:pt x="2402541" y="94560"/>
                </a:lnTo>
                <a:cubicBezTo>
                  <a:pt x="3100294" y="49737"/>
                  <a:pt x="3766670" y="-18993"/>
                  <a:pt x="4186517" y="4913"/>
                </a:cubicBezTo>
                <a:cubicBezTo>
                  <a:pt x="4606364" y="28819"/>
                  <a:pt x="4763993" y="133407"/>
                  <a:pt x="4921623" y="237995"/>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p>
        </p:txBody>
      </p:sp>
      <p:cxnSp>
        <p:nvCxnSpPr>
          <p:cNvPr id="319" name="Elbow Connector 73">
            <a:extLst>
              <a:ext uri="{FF2B5EF4-FFF2-40B4-BE49-F238E27FC236}">
                <a16:creationId xmlns:a16="http://schemas.microsoft.com/office/drawing/2014/main" id="{728C68F2-5E73-BD64-FAC5-1C5B8C388E1A}"/>
              </a:ext>
            </a:extLst>
          </p:cNvPr>
          <p:cNvCxnSpPr>
            <a:cxnSpLocks/>
            <a:stCxn id="175" idx="0"/>
            <a:endCxn id="34" idx="3"/>
          </p:cNvCxnSpPr>
          <p:nvPr/>
        </p:nvCxnSpPr>
        <p:spPr>
          <a:xfrm rot="16200000" flipV="1">
            <a:off x="6864237" y="3203933"/>
            <a:ext cx="822888" cy="23625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26" name="Elbow Connector 73">
            <a:extLst>
              <a:ext uri="{FF2B5EF4-FFF2-40B4-BE49-F238E27FC236}">
                <a16:creationId xmlns:a16="http://schemas.microsoft.com/office/drawing/2014/main" id="{D6967BD0-BBB5-BCB2-443A-757FD2D8CD6B}"/>
              </a:ext>
            </a:extLst>
          </p:cNvPr>
          <p:cNvCxnSpPr>
            <a:cxnSpLocks/>
            <a:stCxn id="89" idx="0"/>
            <a:endCxn id="507" idx="2"/>
          </p:cNvCxnSpPr>
          <p:nvPr/>
        </p:nvCxnSpPr>
        <p:spPr>
          <a:xfrm rot="5400000" flipH="1" flipV="1">
            <a:off x="8316613" y="3608113"/>
            <a:ext cx="726748" cy="297410"/>
          </a:xfrm>
          <a:prstGeom prst="bentConnector3">
            <a:avLst>
              <a:gd name="adj1" fmla="val 8083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 name="Rectangle 1">
            <a:extLst>
              <a:ext uri="{FF2B5EF4-FFF2-40B4-BE49-F238E27FC236}">
                <a16:creationId xmlns:a16="http://schemas.microsoft.com/office/drawing/2014/main" id="{B97AAE6C-2552-381B-A163-509F07E30F3B}"/>
              </a:ext>
            </a:extLst>
          </p:cNvPr>
          <p:cNvSpPr/>
          <p:nvPr/>
        </p:nvSpPr>
        <p:spPr>
          <a:xfrm>
            <a:off x="867323" y="6524560"/>
            <a:ext cx="836399" cy="18466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Program Coordination and Support</a:t>
            </a:r>
          </a:p>
        </p:txBody>
      </p:sp>
      <p:cxnSp>
        <p:nvCxnSpPr>
          <p:cNvPr id="4" name="Elbow Connector 73">
            <a:extLst>
              <a:ext uri="{FF2B5EF4-FFF2-40B4-BE49-F238E27FC236}">
                <a16:creationId xmlns:a16="http://schemas.microsoft.com/office/drawing/2014/main" id="{6D3E0E14-F7AC-F534-C36D-6DB46C4A28E7}"/>
              </a:ext>
            </a:extLst>
          </p:cNvPr>
          <p:cNvCxnSpPr>
            <a:cxnSpLocks/>
            <a:stCxn id="2" idx="1"/>
            <a:endCxn id="58" idx="2"/>
          </p:cNvCxnSpPr>
          <p:nvPr/>
        </p:nvCxnSpPr>
        <p:spPr>
          <a:xfrm rot="10800000">
            <a:off x="413743" y="6012853"/>
            <a:ext cx="453581" cy="60404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 name="Elbow Connector 73">
            <a:extLst>
              <a:ext uri="{FF2B5EF4-FFF2-40B4-BE49-F238E27FC236}">
                <a16:creationId xmlns:a16="http://schemas.microsoft.com/office/drawing/2014/main" id="{F5223F7E-EE13-BC7E-AD57-B387B2433FBB}"/>
              </a:ext>
            </a:extLst>
          </p:cNvPr>
          <p:cNvCxnSpPr>
            <a:cxnSpLocks/>
            <a:stCxn id="2" idx="0"/>
            <a:endCxn id="585" idx="2"/>
          </p:cNvCxnSpPr>
          <p:nvPr/>
        </p:nvCxnSpPr>
        <p:spPr>
          <a:xfrm rot="5400000" flipH="1" flipV="1">
            <a:off x="987729" y="5848984"/>
            <a:ext cx="973371" cy="37778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 name="Elbow Connector 73">
            <a:extLst>
              <a:ext uri="{FF2B5EF4-FFF2-40B4-BE49-F238E27FC236}">
                <a16:creationId xmlns:a16="http://schemas.microsoft.com/office/drawing/2014/main" id="{E0235DE7-EBB7-A7A0-2804-2EF2E9264565}"/>
              </a:ext>
            </a:extLst>
          </p:cNvPr>
          <p:cNvCxnSpPr>
            <a:cxnSpLocks/>
            <a:stCxn id="2" idx="3"/>
            <a:endCxn id="181" idx="2"/>
          </p:cNvCxnSpPr>
          <p:nvPr/>
        </p:nvCxnSpPr>
        <p:spPr>
          <a:xfrm flipV="1">
            <a:off x="1703722" y="4688683"/>
            <a:ext cx="829262" cy="192821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 name="Elbow Connector 73">
            <a:extLst>
              <a:ext uri="{FF2B5EF4-FFF2-40B4-BE49-F238E27FC236}">
                <a16:creationId xmlns:a16="http://schemas.microsoft.com/office/drawing/2014/main" id="{7A1FEC6E-EC3D-DDAE-414F-99771AB99E03}"/>
              </a:ext>
            </a:extLst>
          </p:cNvPr>
          <p:cNvCxnSpPr>
            <a:cxnSpLocks/>
            <a:endCxn id="178" idx="2"/>
          </p:cNvCxnSpPr>
          <p:nvPr/>
        </p:nvCxnSpPr>
        <p:spPr>
          <a:xfrm rot="10800000">
            <a:off x="1838489" y="4692937"/>
            <a:ext cx="694496" cy="22740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0C4A4C3E-C078-AAB6-BCB5-14E0A97EC1CA}"/>
              </a:ext>
            </a:extLst>
          </p:cNvPr>
          <p:cNvSpPr txBox="1"/>
          <p:nvPr/>
        </p:nvSpPr>
        <p:spPr>
          <a:xfrm>
            <a:off x="3679098" y="5498503"/>
            <a:ext cx="1073620"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Program coordination and support</a:t>
            </a:r>
          </a:p>
        </p:txBody>
      </p:sp>
      <p:cxnSp>
        <p:nvCxnSpPr>
          <p:cNvPr id="30" name="Elbow Connector 73">
            <a:extLst>
              <a:ext uri="{FF2B5EF4-FFF2-40B4-BE49-F238E27FC236}">
                <a16:creationId xmlns:a16="http://schemas.microsoft.com/office/drawing/2014/main" id="{A4C7A063-6E56-C389-B91C-89401DD0A145}"/>
              </a:ext>
            </a:extLst>
          </p:cNvPr>
          <p:cNvCxnSpPr>
            <a:cxnSpLocks/>
            <a:stCxn id="29" idx="1"/>
            <a:endCxn id="490" idx="2"/>
          </p:cNvCxnSpPr>
          <p:nvPr/>
        </p:nvCxnSpPr>
        <p:spPr>
          <a:xfrm rot="10800000">
            <a:off x="3529186" y="4790888"/>
            <a:ext cx="149913" cy="79994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8" name="Elbow Connector 73">
            <a:extLst>
              <a:ext uri="{FF2B5EF4-FFF2-40B4-BE49-F238E27FC236}">
                <a16:creationId xmlns:a16="http://schemas.microsoft.com/office/drawing/2014/main" id="{5ED42350-57F8-8115-6953-23C0B168C170}"/>
              </a:ext>
            </a:extLst>
          </p:cNvPr>
          <p:cNvCxnSpPr>
            <a:cxnSpLocks/>
            <a:stCxn id="29" idx="3"/>
            <a:endCxn id="492" idx="2"/>
          </p:cNvCxnSpPr>
          <p:nvPr/>
        </p:nvCxnSpPr>
        <p:spPr>
          <a:xfrm flipV="1">
            <a:off x="4752718" y="4363272"/>
            <a:ext cx="313727" cy="12275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7" name="Rectangle 46">
            <a:extLst>
              <a:ext uri="{FF2B5EF4-FFF2-40B4-BE49-F238E27FC236}">
                <a16:creationId xmlns:a16="http://schemas.microsoft.com/office/drawing/2014/main" id="{7EA5A481-B481-B62F-6208-15F3D3B3B028}"/>
              </a:ext>
            </a:extLst>
          </p:cNvPr>
          <p:cNvSpPr/>
          <p:nvPr/>
        </p:nvSpPr>
        <p:spPr>
          <a:xfrm>
            <a:off x="5932863" y="5544213"/>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Program Coordination and Support</a:t>
            </a:r>
          </a:p>
        </p:txBody>
      </p:sp>
      <p:cxnSp>
        <p:nvCxnSpPr>
          <p:cNvPr id="48" name="Elbow Connector 73">
            <a:extLst>
              <a:ext uri="{FF2B5EF4-FFF2-40B4-BE49-F238E27FC236}">
                <a16:creationId xmlns:a16="http://schemas.microsoft.com/office/drawing/2014/main" id="{2E1FC3AF-7C8E-AEF3-3970-C40330C5B003}"/>
              </a:ext>
            </a:extLst>
          </p:cNvPr>
          <p:cNvCxnSpPr>
            <a:cxnSpLocks/>
            <a:stCxn id="47" idx="0"/>
            <a:endCxn id="176" idx="2"/>
          </p:cNvCxnSpPr>
          <p:nvPr/>
        </p:nvCxnSpPr>
        <p:spPr>
          <a:xfrm rot="16200000" flipV="1">
            <a:off x="5990394" y="5012856"/>
            <a:ext cx="668046" cy="3946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 name="Elbow Connector 73">
            <a:extLst>
              <a:ext uri="{FF2B5EF4-FFF2-40B4-BE49-F238E27FC236}">
                <a16:creationId xmlns:a16="http://schemas.microsoft.com/office/drawing/2014/main" id="{03C6C22D-E289-83DF-ABF7-08E454C517EF}"/>
              </a:ext>
            </a:extLst>
          </p:cNvPr>
          <p:cNvCxnSpPr>
            <a:cxnSpLocks/>
            <a:stCxn id="47" idx="0"/>
            <a:endCxn id="177" idx="2"/>
          </p:cNvCxnSpPr>
          <p:nvPr/>
        </p:nvCxnSpPr>
        <p:spPr>
          <a:xfrm rot="5400000" flipH="1" flipV="1">
            <a:off x="6403330" y="5002378"/>
            <a:ext cx="660257" cy="4234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66" name="TextBox 465">
            <a:extLst>
              <a:ext uri="{FF2B5EF4-FFF2-40B4-BE49-F238E27FC236}">
                <a16:creationId xmlns:a16="http://schemas.microsoft.com/office/drawing/2014/main" id="{AD879FB6-E58C-D04B-F6DC-BE9615175982}"/>
              </a:ext>
            </a:extLst>
          </p:cNvPr>
          <p:cNvSpPr txBox="1"/>
          <p:nvPr/>
        </p:nvSpPr>
        <p:spPr>
          <a:xfrm>
            <a:off x="8074244" y="5149590"/>
            <a:ext cx="1389217" cy="22957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Program coordination and support</a:t>
            </a:r>
          </a:p>
        </p:txBody>
      </p:sp>
      <p:cxnSp>
        <p:nvCxnSpPr>
          <p:cNvPr id="467" name="Elbow Connector 73">
            <a:extLst>
              <a:ext uri="{FF2B5EF4-FFF2-40B4-BE49-F238E27FC236}">
                <a16:creationId xmlns:a16="http://schemas.microsoft.com/office/drawing/2014/main" id="{1B1B4C3A-35DC-9C9C-161B-DBCE7074825E}"/>
              </a:ext>
            </a:extLst>
          </p:cNvPr>
          <p:cNvCxnSpPr>
            <a:cxnSpLocks/>
            <a:stCxn id="466" idx="0"/>
            <a:endCxn id="89" idx="2"/>
          </p:cNvCxnSpPr>
          <p:nvPr/>
        </p:nvCxnSpPr>
        <p:spPr>
          <a:xfrm rot="16200000" flipV="1">
            <a:off x="8273869" y="4654605"/>
            <a:ext cx="752399" cy="23757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4" name="Elbow Connector 73">
            <a:extLst>
              <a:ext uri="{FF2B5EF4-FFF2-40B4-BE49-F238E27FC236}">
                <a16:creationId xmlns:a16="http://schemas.microsoft.com/office/drawing/2014/main" id="{E74D0C0F-19A9-8A5C-5A48-C8D8CE3B7825}"/>
              </a:ext>
            </a:extLst>
          </p:cNvPr>
          <p:cNvCxnSpPr>
            <a:cxnSpLocks/>
            <a:stCxn id="466" idx="3"/>
            <a:endCxn id="88" idx="2"/>
          </p:cNvCxnSpPr>
          <p:nvPr/>
        </p:nvCxnSpPr>
        <p:spPr>
          <a:xfrm flipV="1">
            <a:off x="9463461" y="4786692"/>
            <a:ext cx="13730" cy="47768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 name="Elbow Connector 70">
            <a:extLst>
              <a:ext uri="{FF2B5EF4-FFF2-40B4-BE49-F238E27FC236}">
                <a16:creationId xmlns:a16="http://schemas.microsoft.com/office/drawing/2014/main" id="{AFC8BE87-ED3E-E55D-D11F-3F6FB8747E5E}"/>
              </a:ext>
            </a:extLst>
          </p:cNvPr>
          <p:cNvCxnSpPr>
            <a:cxnSpLocks/>
            <a:stCxn id="280" idx="1"/>
            <a:endCxn id="33" idx="3"/>
          </p:cNvCxnSpPr>
          <p:nvPr/>
        </p:nvCxnSpPr>
        <p:spPr>
          <a:xfrm rot="10800000">
            <a:off x="7932891" y="2364030"/>
            <a:ext cx="545841" cy="42929"/>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4513CF4B-6436-EF54-997F-B2599DE67719}"/>
              </a:ext>
            </a:extLst>
          </p:cNvPr>
          <p:cNvSpPr txBox="1"/>
          <p:nvPr/>
        </p:nvSpPr>
        <p:spPr>
          <a:xfrm>
            <a:off x="38533" y="6118561"/>
            <a:ext cx="904564" cy="369332"/>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6.2. Contribution to Lebanon´s country’s social registry and national databases (MIS) </a:t>
            </a:r>
          </a:p>
        </p:txBody>
      </p:sp>
      <p:sp>
        <p:nvSpPr>
          <p:cNvPr id="16" name="TextBox 15">
            <a:extLst>
              <a:ext uri="{FF2B5EF4-FFF2-40B4-BE49-F238E27FC236}">
                <a16:creationId xmlns:a16="http://schemas.microsoft.com/office/drawing/2014/main" id="{8058CF0E-49D2-6FC1-5D7B-5241B94DD267}"/>
              </a:ext>
            </a:extLst>
          </p:cNvPr>
          <p:cNvSpPr txBox="1"/>
          <p:nvPr/>
        </p:nvSpPr>
        <p:spPr>
          <a:xfrm>
            <a:off x="1967996" y="5138076"/>
            <a:ext cx="928269" cy="461665"/>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5.1. Amendments to Law 422 and SOPs on Diversion/ Alternative Correctional Measures developed </a:t>
            </a:r>
          </a:p>
        </p:txBody>
      </p:sp>
      <p:sp>
        <p:nvSpPr>
          <p:cNvPr id="17" name="TextBox 16">
            <a:extLst>
              <a:ext uri="{FF2B5EF4-FFF2-40B4-BE49-F238E27FC236}">
                <a16:creationId xmlns:a16="http://schemas.microsoft.com/office/drawing/2014/main" id="{F818D151-9183-EC81-262B-7F2AC8F5B268}"/>
              </a:ext>
            </a:extLst>
          </p:cNvPr>
          <p:cNvSpPr txBox="1"/>
          <p:nvPr/>
        </p:nvSpPr>
        <p:spPr>
          <a:xfrm>
            <a:off x="1934194" y="5782414"/>
            <a:ext cx="1053753" cy="184666"/>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5.5. MHPSS sub strategy endorsed</a:t>
            </a:r>
          </a:p>
        </p:txBody>
      </p:sp>
      <p:sp>
        <p:nvSpPr>
          <p:cNvPr id="18" name="TextBox 17">
            <a:extLst>
              <a:ext uri="{FF2B5EF4-FFF2-40B4-BE49-F238E27FC236}">
                <a16:creationId xmlns:a16="http://schemas.microsoft.com/office/drawing/2014/main" id="{AC3C167F-BF69-1BB0-79F3-7BEAABB2898A}"/>
              </a:ext>
            </a:extLst>
          </p:cNvPr>
          <p:cNvSpPr txBox="1"/>
          <p:nvPr/>
        </p:nvSpPr>
        <p:spPr>
          <a:xfrm>
            <a:off x="48198" y="4688068"/>
            <a:ext cx="759814" cy="276999"/>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5.2. System for data collection, monitoring, and reporting </a:t>
            </a:r>
          </a:p>
        </p:txBody>
      </p:sp>
      <p:sp>
        <p:nvSpPr>
          <p:cNvPr id="22" name="TextBox 21">
            <a:extLst>
              <a:ext uri="{FF2B5EF4-FFF2-40B4-BE49-F238E27FC236}">
                <a16:creationId xmlns:a16="http://schemas.microsoft.com/office/drawing/2014/main" id="{14B0629D-B000-8899-EA37-4991420ABC14}"/>
              </a:ext>
            </a:extLst>
          </p:cNvPr>
          <p:cNvSpPr txBox="1"/>
          <p:nvPr/>
        </p:nvSpPr>
        <p:spPr>
          <a:xfrm>
            <a:off x="-5684" y="3814312"/>
            <a:ext cx="450657" cy="369332"/>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5.4. Child </a:t>
            </a:r>
            <a:r>
              <a:rPr lang="en-US" dirty="0" err="1"/>
              <a:t>labour</a:t>
            </a:r>
            <a:r>
              <a:rPr lang="en-US" dirty="0"/>
              <a:t> task forces expanded</a:t>
            </a:r>
          </a:p>
        </p:txBody>
      </p:sp>
      <p:sp>
        <p:nvSpPr>
          <p:cNvPr id="24" name="TextBox 23">
            <a:extLst>
              <a:ext uri="{FF2B5EF4-FFF2-40B4-BE49-F238E27FC236}">
                <a16:creationId xmlns:a16="http://schemas.microsoft.com/office/drawing/2014/main" id="{E47634D8-E28A-A617-18E3-0E2321C15749}"/>
              </a:ext>
            </a:extLst>
          </p:cNvPr>
          <p:cNvSpPr txBox="1"/>
          <p:nvPr/>
        </p:nvSpPr>
        <p:spPr>
          <a:xfrm>
            <a:off x="60569" y="2981664"/>
            <a:ext cx="939766" cy="276999"/>
          </a:xfrm>
          <a:prstGeom prst="rect">
            <a:avLst/>
          </a:prstGeom>
          <a:noFill/>
        </p:spPr>
        <p:txBody>
          <a:bodyPr wrap="square" lIns="0" tIns="0" rIns="0" bIns="0" anchor="t">
            <a:spAutoFit/>
          </a:bodyPr>
          <a:lstStyle>
            <a:defPPr>
              <a:defRPr lang="en-US"/>
            </a:defPPr>
            <a:lvl1pPr algn="ctr">
              <a:defRPr sz="600">
                <a:solidFill>
                  <a:srgbClr val="FF0000"/>
                </a:solidFill>
                <a:highlight>
                  <a:srgbClr val="FFFFFF"/>
                </a:highlight>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5.3. Social welfare workforce and systems strengthened </a:t>
            </a:r>
          </a:p>
        </p:txBody>
      </p:sp>
      <p:sp>
        <p:nvSpPr>
          <p:cNvPr id="26" name="TextBox 25">
            <a:extLst>
              <a:ext uri="{FF2B5EF4-FFF2-40B4-BE49-F238E27FC236}">
                <a16:creationId xmlns:a16="http://schemas.microsoft.com/office/drawing/2014/main" id="{5DF56654-7238-0517-F28B-92A34950D2DF}"/>
              </a:ext>
            </a:extLst>
          </p:cNvPr>
          <p:cNvSpPr txBox="1"/>
          <p:nvPr/>
        </p:nvSpPr>
        <p:spPr>
          <a:xfrm>
            <a:off x="1673885" y="3791701"/>
            <a:ext cx="894234" cy="351378"/>
          </a:xfrm>
          <a:prstGeom prst="rect">
            <a:avLst/>
          </a:prstGeom>
          <a:noFill/>
        </p:spPr>
        <p:txBody>
          <a:bodyPr wrap="square" lIns="0" tIns="0" rIns="0" bIns="0" anchor="t">
            <a:spAutoFit/>
          </a:bodyPr>
          <a:lstStyle>
            <a:defPPr>
              <a:defRPr lang="en-US"/>
            </a:defPPr>
            <a:lvl1pPr algn="ctr">
              <a:defRPr sz="600">
                <a:solidFill>
                  <a:srgbClr val="FF0000"/>
                </a:solidFill>
                <a:latin typeface="Helvetica" pitchFamily="2" charset="0"/>
                <a:cs typeface="Helvetica" panose="020B060402020202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 Support to sustainable financing of inclusive and gender-responsive social protection</a:t>
            </a:r>
          </a:p>
        </p:txBody>
      </p:sp>
      <p:sp>
        <p:nvSpPr>
          <p:cNvPr id="27" name="TextBox 26">
            <a:extLst>
              <a:ext uri="{FF2B5EF4-FFF2-40B4-BE49-F238E27FC236}">
                <a16:creationId xmlns:a16="http://schemas.microsoft.com/office/drawing/2014/main" id="{4755A5B4-4329-4AE3-DAB7-67DAD1315251}"/>
              </a:ext>
            </a:extLst>
          </p:cNvPr>
          <p:cNvSpPr txBox="1"/>
          <p:nvPr/>
        </p:nvSpPr>
        <p:spPr>
          <a:xfrm>
            <a:off x="4203877" y="5179751"/>
            <a:ext cx="1066787" cy="184666"/>
          </a:xfrm>
          <a:prstGeom prst="rect">
            <a:avLst/>
          </a:prstGeom>
          <a:solidFill>
            <a:schemeClr val="bg1"/>
          </a:solid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dirty="0">
                <a:solidFill>
                  <a:srgbClr val="FF0000"/>
                </a:solidFill>
                <a:latin typeface="Helvetica" pitchFamily="2" charset="0"/>
              </a:rPr>
              <a:t>1.2. Draft the MFP guidelines, policies and framework.</a:t>
            </a:r>
          </a:p>
        </p:txBody>
      </p:sp>
      <p:sp>
        <p:nvSpPr>
          <p:cNvPr id="32" name="TextBox 31">
            <a:extLst>
              <a:ext uri="{FF2B5EF4-FFF2-40B4-BE49-F238E27FC236}">
                <a16:creationId xmlns:a16="http://schemas.microsoft.com/office/drawing/2014/main" id="{3025C542-1BD2-8346-C198-0ACB9344A8E0}"/>
              </a:ext>
            </a:extLst>
          </p:cNvPr>
          <p:cNvSpPr txBox="1"/>
          <p:nvPr/>
        </p:nvSpPr>
        <p:spPr>
          <a:xfrm>
            <a:off x="4188692" y="4840596"/>
            <a:ext cx="1243070" cy="184666"/>
          </a:xfrm>
          <a:prstGeom prst="rect">
            <a:avLst/>
          </a:prstGeom>
          <a:no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dirty="0">
                <a:solidFill>
                  <a:srgbClr val="FF0000"/>
                </a:solidFill>
                <a:latin typeface="Helvetica" pitchFamily="2" charset="0"/>
              </a:rPr>
              <a:t>1.3.Pilot test and analyze the MFP guidelines, policies and framework.</a:t>
            </a:r>
          </a:p>
        </p:txBody>
      </p:sp>
      <p:sp>
        <p:nvSpPr>
          <p:cNvPr id="37" name="TextBox 36">
            <a:extLst>
              <a:ext uri="{FF2B5EF4-FFF2-40B4-BE49-F238E27FC236}">
                <a16:creationId xmlns:a16="http://schemas.microsoft.com/office/drawing/2014/main" id="{D0A218E9-F286-A892-8DD3-70660C7DFD0B}"/>
              </a:ext>
            </a:extLst>
          </p:cNvPr>
          <p:cNvSpPr txBox="1"/>
          <p:nvPr/>
        </p:nvSpPr>
        <p:spPr>
          <a:xfrm>
            <a:off x="4110593" y="3533972"/>
            <a:ext cx="1284595" cy="184666"/>
          </a:xfrm>
          <a:prstGeom prst="rect">
            <a:avLst/>
          </a:prstGeom>
          <a:no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dirty="0">
                <a:solidFill>
                  <a:srgbClr val="FF0000"/>
                </a:solidFill>
                <a:latin typeface="Helvetica" pitchFamily="2" charset="0"/>
              </a:rPr>
              <a:t>1.4. Fully operationalize the MFP guidelines , policies and framework.</a:t>
            </a:r>
          </a:p>
        </p:txBody>
      </p:sp>
      <p:sp>
        <p:nvSpPr>
          <p:cNvPr id="54" name="TextBox 53">
            <a:extLst>
              <a:ext uri="{FF2B5EF4-FFF2-40B4-BE49-F238E27FC236}">
                <a16:creationId xmlns:a16="http://schemas.microsoft.com/office/drawing/2014/main" id="{C7E82934-7DE8-8EAE-D78A-ADAAE67B1AED}"/>
              </a:ext>
            </a:extLst>
          </p:cNvPr>
          <p:cNvSpPr txBox="1"/>
          <p:nvPr/>
        </p:nvSpPr>
        <p:spPr>
          <a:xfrm>
            <a:off x="4215908" y="3174150"/>
            <a:ext cx="1075959" cy="276999"/>
          </a:xfrm>
          <a:prstGeom prst="rect">
            <a:avLst/>
          </a:prstGeom>
          <a:no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dirty="0">
                <a:solidFill>
                  <a:srgbClr val="FF0000"/>
                </a:solidFill>
                <a:latin typeface="Helvetica" pitchFamily="2" charset="0"/>
              </a:rPr>
              <a:t>1.5. Standardize and launch the MFP guidelines , policies and framework</a:t>
            </a:r>
          </a:p>
        </p:txBody>
      </p:sp>
      <p:sp>
        <p:nvSpPr>
          <p:cNvPr id="59" name="TextBox 58">
            <a:extLst>
              <a:ext uri="{FF2B5EF4-FFF2-40B4-BE49-F238E27FC236}">
                <a16:creationId xmlns:a16="http://schemas.microsoft.com/office/drawing/2014/main" id="{BD6AD752-1D5C-C65D-980F-4E8D0CC47283}"/>
              </a:ext>
            </a:extLst>
          </p:cNvPr>
          <p:cNvSpPr txBox="1"/>
          <p:nvPr/>
        </p:nvSpPr>
        <p:spPr>
          <a:xfrm>
            <a:off x="3168196" y="3503093"/>
            <a:ext cx="563973" cy="184666"/>
          </a:xfrm>
          <a:prstGeom prst="rect">
            <a:avLst/>
          </a:prstGeom>
          <a:solidFill>
            <a:schemeClr val="bg1"/>
          </a:solidFill>
        </p:spPr>
        <p:txBody>
          <a:bodyPr wrap="square" lIns="0" tIns="0" rIns="0" bIns="0" anchor="t">
            <a:spAutoFit/>
          </a:bodyPr>
          <a:lstStyle>
            <a:defPPr>
              <a:defRPr lang="en-US"/>
            </a:defPPr>
            <a:lvl1pPr algn="ctr">
              <a:defRPr sz="571">
                <a:latin typeface="Helvetica" panose="020B0604020202020204" pitchFamily="34" charset="0"/>
                <a:cs typeface="Helvetica" panose="020B0604020202020204" pitchFamily="34" charset="0"/>
              </a:defRPr>
            </a:lvl1pPr>
          </a:lstStyle>
          <a:p>
            <a:r>
              <a:rPr lang="en-US" sz="600" noProof="0" dirty="0">
                <a:solidFill>
                  <a:srgbClr val="FF0000"/>
                </a:solidFill>
                <a:latin typeface="Helvetica" pitchFamily="2" charset="0"/>
              </a:rPr>
              <a:t>1.1. Initiated 3 key reforms</a:t>
            </a:r>
          </a:p>
        </p:txBody>
      </p:sp>
    </p:spTree>
    <p:extLst>
      <p:ext uri="{BB962C8B-B14F-4D97-AF65-F5344CB8AC3E}">
        <p14:creationId xmlns:p14="http://schemas.microsoft.com/office/powerpoint/2010/main" val="218889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1"/>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3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7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8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8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7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585"/>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87"/>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604"/>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8"/>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8"/>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88"/>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201"/>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204"/>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47"/>
                                        </p:tgtEl>
                                        <p:attrNameLst>
                                          <p:attrName>style.visibility</p:attrName>
                                        </p:attrNameLst>
                                      </p:cBhvr>
                                      <p:to>
                                        <p:strVal val="visible"/>
                                      </p:to>
                                    </p:set>
                                  </p:childTnLst>
                                </p:cTn>
                              </p:par>
                            </p:childTnLst>
                          </p:cTn>
                        </p:par>
                        <p:par>
                          <p:cTn id="85" fill="hold">
                            <p:stCondLst>
                              <p:cond delay="0"/>
                            </p:stCondLst>
                            <p:childTnLst>
                              <p:par>
                                <p:cTn id="86" presetID="1"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childTnLst>
                                </p:cTn>
                              </p:par>
                              <p:par>
                                <p:cTn id="88" presetID="1" presetClass="entr" presetSubtype="0" fill="hold" nodeType="withEffect">
                                  <p:stCondLst>
                                    <p:cond delay="0"/>
                                  </p:stCondLst>
                                  <p:childTnLst>
                                    <p:set>
                                      <p:cBhvr>
                                        <p:cTn id="89" dur="1" fill="hold">
                                          <p:stCondLst>
                                            <p:cond delay="0"/>
                                          </p:stCondLst>
                                        </p:cTn>
                                        <p:tgtEl>
                                          <p:spTgt spid="602"/>
                                        </p:tgtEl>
                                        <p:attrNameLst>
                                          <p:attrName>style.visibility</p:attrName>
                                        </p:attrNameLst>
                                      </p:cBhvr>
                                      <p:to>
                                        <p:strVal val="visible"/>
                                      </p:to>
                                    </p:set>
                                  </p:childTnLst>
                                </p:cTn>
                              </p:par>
                              <p:par>
                                <p:cTn id="90" presetID="1" presetClass="entr" presetSubtype="0"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childTnLst>
                                </p:cTn>
                              </p:par>
                              <p:par>
                                <p:cTn id="92" presetID="1" presetClass="entr" presetSubtype="0" fill="hold" nodeType="withEffect">
                                  <p:stCondLst>
                                    <p:cond delay="0"/>
                                  </p:stCondLst>
                                  <p:childTnLst>
                                    <p:set>
                                      <p:cBhvr>
                                        <p:cTn id="93" dur="1" fill="hold">
                                          <p:stCondLst>
                                            <p:cond delay="0"/>
                                          </p:stCondLst>
                                        </p:cTn>
                                        <p:tgtEl>
                                          <p:spTgt spid="30"/>
                                        </p:tgtEl>
                                        <p:attrNameLst>
                                          <p:attrName>style.visibility</p:attrName>
                                        </p:attrNameLst>
                                      </p:cBhvr>
                                      <p:to>
                                        <p:strVal val="visible"/>
                                      </p:to>
                                    </p:set>
                                  </p:childTnLst>
                                </p:cTn>
                              </p:par>
                              <p:par>
                                <p:cTn id="94" presetID="1" presetClass="entr" presetSubtype="0" fill="hold" nodeType="withEffect">
                                  <p:stCondLst>
                                    <p:cond delay="0"/>
                                  </p:stCondLst>
                                  <p:childTnLst>
                                    <p:set>
                                      <p:cBhvr>
                                        <p:cTn id="95" dur="1" fill="hold">
                                          <p:stCondLst>
                                            <p:cond delay="0"/>
                                          </p:stCondLst>
                                        </p:cTn>
                                        <p:tgtEl>
                                          <p:spTgt spid="238"/>
                                        </p:tgtEl>
                                        <p:attrNameLst>
                                          <p:attrName>style.visibility</p:attrName>
                                        </p:attrNameLst>
                                      </p:cBhvr>
                                      <p:to>
                                        <p:strVal val="visible"/>
                                      </p:to>
                                    </p:set>
                                  </p:childTnLst>
                                </p:cTn>
                              </p:par>
                              <p:par>
                                <p:cTn id="96" presetID="1" presetClass="entr" presetSubtype="0" fill="hold" nodeType="withEffect">
                                  <p:stCondLst>
                                    <p:cond delay="0"/>
                                  </p:stCondLst>
                                  <p:childTnLst>
                                    <p:set>
                                      <p:cBhvr>
                                        <p:cTn id="97" dur="1" fill="hold">
                                          <p:stCondLst>
                                            <p:cond delay="0"/>
                                          </p:stCondLst>
                                        </p:cTn>
                                        <p:tgtEl>
                                          <p:spTgt spid="247"/>
                                        </p:tgtEl>
                                        <p:attrNameLst>
                                          <p:attrName>style.visibility</p:attrName>
                                        </p:attrNameLst>
                                      </p:cBhvr>
                                      <p:to>
                                        <p:strVal val="visible"/>
                                      </p:to>
                                    </p:set>
                                  </p:childTnLst>
                                </p:cTn>
                              </p:par>
                              <p:par>
                                <p:cTn id="98" presetID="1" presetClass="entr" presetSubtype="0" fill="hold" grpId="0" nodeType="withEffect">
                                  <p:stCondLst>
                                    <p:cond delay="0"/>
                                  </p:stCondLst>
                                  <p:childTnLst>
                                    <p:set>
                                      <p:cBhvr>
                                        <p:cTn id="99" dur="1" fill="hold">
                                          <p:stCondLst>
                                            <p:cond delay="0"/>
                                          </p:stCondLst>
                                        </p:cTn>
                                        <p:tgtEl>
                                          <p:spTgt spid="490"/>
                                        </p:tgtEl>
                                        <p:attrNameLst>
                                          <p:attrName>style.visibility</p:attrName>
                                        </p:attrNameLst>
                                      </p:cBhvr>
                                      <p:to>
                                        <p:strVal val="visible"/>
                                      </p:to>
                                    </p:set>
                                  </p:childTnLst>
                                </p:cTn>
                              </p:par>
                              <p:par>
                                <p:cTn id="100" presetID="1" presetClass="entr" presetSubtype="0" fill="hold" grpId="0" nodeType="withEffect">
                                  <p:stCondLst>
                                    <p:cond delay="0"/>
                                  </p:stCondLst>
                                  <p:childTnLst>
                                    <p:set>
                                      <p:cBhvr>
                                        <p:cTn id="101" dur="1" fill="hold">
                                          <p:stCondLst>
                                            <p:cond delay="0"/>
                                          </p:stCondLst>
                                        </p:cTn>
                                        <p:tgtEl>
                                          <p:spTgt spid="491"/>
                                        </p:tgtEl>
                                        <p:attrNameLst>
                                          <p:attrName>style.visibility</p:attrName>
                                        </p:attrNameLst>
                                      </p:cBhvr>
                                      <p:to>
                                        <p:strVal val="visible"/>
                                      </p:to>
                                    </p:set>
                                  </p:childTnLst>
                                </p:cTn>
                              </p:par>
                              <p:par>
                                <p:cTn id="102" presetID="1" presetClass="entr" presetSubtype="0" fill="hold" nodeType="withEffect">
                                  <p:stCondLst>
                                    <p:cond delay="0"/>
                                  </p:stCondLst>
                                  <p:childTnLst>
                                    <p:set>
                                      <p:cBhvr>
                                        <p:cTn id="103" dur="1" fill="hold">
                                          <p:stCondLst>
                                            <p:cond delay="0"/>
                                          </p:stCondLst>
                                        </p:cTn>
                                        <p:tgtEl>
                                          <p:spTgt spid="38"/>
                                        </p:tgtEl>
                                        <p:attrNameLst>
                                          <p:attrName>style.visibility</p:attrName>
                                        </p:attrNameLst>
                                      </p:cBhvr>
                                      <p:to>
                                        <p:strVal val="visible"/>
                                      </p:to>
                                    </p:set>
                                  </p:childTnLst>
                                </p:cTn>
                              </p:par>
                              <p:par>
                                <p:cTn id="104" presetID="1" presetClass="entr" presetSubtype="0" fill="hold" grpId="0" nodeType="withEffect">
                                  <p:stCondLst>
                                    <p:cond delay="0"/>
                                  </p:stCondLst>
                                  <p:childTnLst>
                                    <p:set>
                                      <p:cBhvr>
                                        <p:cTn id="105" dur="1" fill="hold">
                                          <p:stCondLst>
                                            <p:cond delay="0"/>
                                          </p:stCondLst>
                                        </p:cTn>
                                        <p:tgtEl>
                                          <p:spTgt spid="492"/>
                                        </p:tgtEl>
                                        <p:attrNameLst>
                                          <p:attrName>style.visibility</p:attrName>
                                        </p:attrNameLst>
                                      </p:cBhvr>
                                      <p:to>
                                        <p:strVal val="visible"/>
                                      </p:to>
                                    </p:set>
                                  </p:childTnLst>
                                </p:cTn>
                              </p:par>
                              <p:par>
                                <p:cTn id="106" presetID="1" presetClass="entr" presetSubtype="0" fill="hold" grpId="0" nodeType="withEffect">
                                  <p:stCondLst>
                                    <p:cond delay="0"/>
                                  </p:stCondLst>
                                  <p:childTnLst>
                                    <p:set>
                                      <p:cBhvr>
                                        <p:cTn id="107" dur="1" fill="hold">
                                          <p:stCondLst>
                                            <p:cond delay="0"/>
                                          </p:stCondLst>
                                        </p:cTn>
                                        <p:tgtEl>
                                          <p:spTgt spid="174"/>
                                        </p:tgtEl>
                                        <p:attrNameLst>
                                          <p:attrName>style.visibility</p:attrName>
                                        </p:attrNameLst>
                                      </p:cBhvr>
                                      <p:to>
                                        <p:strVal val="visible"/>
                                      </p:to>
                                    </p:set>
                                  </p:childTnLst>
                                </p:cTn>
                              </p:par>
                              <p:par>
                                <p:cTn id="108" presetID="1" presetClass="entr" presetSubtype="0" fill="hold" nodeType="withEffect">
                                  <p:stCondLst>
                                    <p:cond delay="0"/>
                                  </p:stCondLst>
                                  <p:childTnLst>
                                    <p:set>
                                      <p:cBhvr>
                                        <p:cTn id="109" dur="1" fill="hold">
                                          <p:stCondLst>
                                            <p:cond delay="0"/>
                                          </p:stCondLst>
                                        </p:cTn>
                                        <p:tgtEl>
                                          <p:spTgt spid="636"/>
                                        </p:tgtEl>
                                        <p:attrNameLst>
                                          <p:attrName>style.visibility</p:attrName>
                                        </p:attrNameLst>
                                      </p:cBhvr>
                                      <p:to>
                                        <p:strVal val="visible"/>
                                      </p:to>
                                    </p:set>
                                  </p:childTnLst>
                                </p:cTn>
                              </p:par>
                            </p:childTnLst>
                          </p:cTn>
                        </p:par>
                      </p:childTnLst>
                    </p:cTn>
                  </p:par>
                  <p:par>
                    <p:cTn id="110" fill="hold">
                      <p:stCondLst>
                        <p:cond delay="indefinite"/>
                      </p:stCondLst>
                      <p:childTnLst>
                        <p:par>
                          <p:cTn id="111" fill="hold">
                            <p:stCondLst>
                              <p:cond delay="0"/>
                            </p:stCondLst>
                            <p:childTnLst>
                              <p:par>
                                <p:cTn id="112" presetID="1" presetClass="entr" presetSubtype="0" fill="hold" nodeType="clickEffect">
                                  <p:stCondLst>
                                    <p:cond delay="0"/>
                                  </p:stCondLst>
                                  <p:childTnLst>
                                    <p:set>
                                      <p:cBhvr>
                                        <p:cTn id="113" dur="1" fill="hold">
                                          <p:stCondLst>
                                            <p:cond delay="0"/>
                                          </p:stCondLst>
                                        </p:cTn>
                                        <p:tgtEl>
                                          <p:spTgt spid="476"/>
                                        </p:tgtEl>
                                        <p:attrNameLst>
                                          <p:attrName>style.visibility</p:attrName>
                                        </p:attrNameLst>
                                      </p:cBhvr>
                                      <p:to>
                                        <p:strVal val="visible"/>
                                      </p:to>
                                    </p:set>
                                  </p:childTnLst>
                                </p:cTn>
                              </p:par>
                              <p:par>
                                <p:cTn id="114" presetID="1" presetClass="entr" presetSubtype="0" fill="hold" nodeType="withEffect">
                                  <p:stCondLst>
                                    <p:cond delay="0"/>
                                  </p:stCondLst>
                                  <p:childTnLst>
                                    <p:set>
                                      <p:cBhvr>
                                        <p:cTn id="115" dur="1" fill="hold">
                                          <p:stCondLst>
                                            <p:cond delay="0"/>
                                          </p:stCondLst>
                                        </p:cTn>
                                        <p:tgtEl>
                                          <p:spTgt spid="481"/>
                                        </p:tgtEl>
                                        <p:attrNameLst>
                                          <p:attrName>style.visibility</p:attrName>
                                        </p:attrNameLst>
                                      </p:cBhvr>
                                      <p:to>
                                        <p:strVal val="visible"/>
                                      </p:to>
                                    </p:set>
                                  </p:childTnLst>
                                </p:cTn>
                              </p:par>
                              <p:par>
                                <p:cTn id="116" presetID="1"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childTnLst>
                                </p:cTn>
                              </p:par>
                              <p:par>
                                <p:cTn id="118" presetID="1" presetClass="entr" presetSubtype="0" fill="hold" grpId="0" nodeType="withEffect">
                                  <p:stCondLst>
                                    <p:cond delay="0"/>
                                  </p:stCondLst>
                                  <p:childTnLst>
                                    <p:set>
                                      <p:cBhvr>
                                        <p:cTn id="119" dur="1" fill="hold">
                                          <p:stCondLst>
                                            <p:cond delay="0"/>
                                          </p:stCondLst>
                                        </p:cTn>
                                        <p:tgtEl>
                                          <p:spTgt spid="33"/>
                                        </p:tgtEl>
                                        <p:attrNameLst>
                                          <p:attrName>style.visibility</p:attrName>
                                        </p:attrNameLst>
                                      </p:cBhvr>
                                      <p:to>
                                        <p:strVal val="visible"/>
                                      </p:to>
                                    </p:set>
                                  </p:childTnLst>
                                </p:cTn>
                              </p:par>
                              <p:par>
                                <p:cTn id="120" presetID="1"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childTnLst>
                                </p:cTn>
                              </p:par>
                              <p:par>
                                <p:cTn id="122" presetID="1" presetClass="entr" presetSubtype="0" fill="hold" nodeType="withEffect">
                                  <p:stCondLst>
                                    <p:cond delay="0"/>
                                  </p:stCondLst>
                                  <p:childTnLst>
                                    <p:set>
                                      <p:cBhvr>
                                        <p:cTn id="123" dur="1" fill="hold">
                                          <p:stCondLst>
                                            <p:cond delay="0"/>
                                          </p:stCondLst>
                                        </p:cTn>
                                        <p:tgtEl>
                                          <p:spTgt spid="48"/>
                                        </p:tgtEl>
                                        <p:attrNameLst>
                                          <p:attrName>style.visibility</p:attrName>
                                        </p:attrNameLst>
                                      </p:cBhvr>
                                      <p:to>
                                        <p:strVal val="visible"/>
                                      </p:to>
                                    </p:set>
                                  </p:childTnLst>
                                </p:cTn>
                              </p:par>
                              <p:par>
                                <p:cTn id="124" presetID="1" presetClass="entr" presetSubtype="0"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childTnLst>
                                </p:cTn>
                              </p:par>
                              <p:par>
                                <p:cTn id="126" presetID="1" presetClass="entr" presetSubtype="0"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childTnLst>
                                </p:cTn>
                              </p:par>
                              <p:par>
                                <p:cTn id="128" presetID="1" presetClass="entr" presetSubtype="0" fill="hold" nodeType="withEffect">
                                  <p:stCondLst>
                                    <p:cond delay="0"/>
                                  </p:stCondLst>
                                  <p:childTnLst>
                                    <p:set>
                                      <p:cBhvr>
                                        <p:cTn id="129" dur="1" fill="hold">
                                          <p:stCondLst>
                                            <p:cond delay="0"/>
                                          </p:stCondLst>
                                        </p:cTn>
                                        <p:tgtEl>
                                          <p:spTgt spid="232"/>
                                        </p:tgtEl>
                                        <p:attrNameLst>
                                          <p:attrName>style.visibility</p:attrName>
                                        </p:attrNameLst>
                                      </p:cBhvr>
                                      <p:to>
                                        <p:strVal val="visible"/>
                                      </p:to>
                                    </p:set>
                                  </p:childTnLst>
                                </p:cTn>
                              </p:par>
                              <p:par>
                                <p:cTn id="130" presetID="1" presetClass="entr" presetSubtype="0" fill="hold" nodeType="withEffect">
                                  <p:stCondLst>
                                    <p:cond delay="0"/>
                                  </p:stCondLst>
                                  <p:childTnLst>
                                    <p:set>
                                      <p:cBhvr>
                                        <p:cTn id="131" dur="1" fill="hold">
                                          <p:stCondLst>
                                            <p:cond delay="0"/>
                                          </p:stCondLst>
                                        </p:cTn>
                                        <p:tgtEl>
                                          <p:spTgt spid="246"/>
                                        </p:tgtEl>
                                        <p:attrNameLst>
                                          <p:attrName>style.visibility</p:attrName>
                                        </p:attrNameLst>
                                      </p:cBhvr>
                                      <p:to>
                                        <p:strVal val="visible"/>
                                      </p:to>
                                    </p:set>
                                  </p:childTnLst>
                                </p:cTn>
                              </p:par>
                              <p:par>
                                <p:cTn id="132" presetID="1" presetClass="entr" presetSubtype="0" fill="hold" nodeType="withEffect">
                                  <p:stCondLst>
                                    <p:cond delay="0"/>
                                  </p:stCondLst>
                                  <p:childTnLst>
                                    <p:set>
                                      <p:cBhvr>
                                        <p:cTn id="133" dur="1" fill="hold">
                                          <p:stCondLst>
                                            <p:cond delay="0"/>
                                          </p:stCondLst>
                                        </p:cTn>
                                        <p:tgtEl>
                                          <p:spTgt spid="62"/>
                                        </p:tgtEl>
                                        <p:attrNameLst>
                                          <p:attrName>style.visibility</p:attrName>
                                        </p:attrNameLst>
                                      </p:cBhvr>
                                      <p:to>
                                        <p:strVal val="visible"/>
                                      </p:to>
                                    </p:set>
                                  </p:childTnLst>
                                </p:cTn>
                              </p:par>
                              <p:par>
                                <p:cTn id="134" presetID="1" presetClass="entr" presetSubtype="0" fill="hold" nodeType="withEffect">
                                  <p:stCondLst>
                                    <p:cond delay="0"/>
                                  </p:stCondLst>
                                  <p:childTnLst>
                                    <p:set>
                                      <p:cBhvr>
                                        <p:cTn id="135" dur="1" fill="hold">
                                          <p:stCondLst>
                                            <p:cond delay="0"/>
                                          </p:stCondLst>
                                        </p:cTn>
                                        <p:tgtEl>
                                          <p:spTgt spid="254"/>
                                        </p:tgtEl>
                                        <p:attrNameLst>
                                          <p:attrName>style.visibility</p:attrName>
                                        </p:attrNameLst>
                                      </p:cBhvr>
                                      <p:to>
                                        <p:strVal val="visible"/>
                                      </p:to>
                                    </p:set>
                                  </p:childTnLst>
                                </p:cTn>
                              </p:par>
                              <p:par>
                                <p:cTn id="136" presetID="1" presetClass="entr" presetSubtype="0" fill="hold" nodeType="withEffect">
                                  <p:stCondLst>
                                    <p:cond delay="0"/>
                                  </p:stCondLst>
                                  <p:childTnLst>
                                    <p:set>
                                      <p:cBhvr>
                                        <p:cTn id="137" dur="1" fill="hold">
                                          <p:stCondLst>
                                            <p:cond delay="0"/>
                                          </p:stCondLst>
                                        </p:cTn>
                                        <p:tgtEl>
                                          <p:spTgt spid="265"/>
                                        </p:tgtEl>
                                        <p:attrNameLst>
                                          <p:attrName>style.visibility</p:attrName>
                                        </p:attrNameLst>
                                      </p:cBhvr>
                                      <p:to>
                                        <p:strVal val="visible"/>
                                      </p:to>
                                    </p:set>
                                  </p:childTnLst>
                                </p:cTn>
                              </p:par>
                              <p:par>
                                <p:cTn id="138" presetID="1" presetClass="entr" presetSubtype="0" fill="hold" grpId="0" nodeType="withEffect">
                                  <p:stCondLst>
                                    <p:cond delay="0"/>
                                  </p:stCondLst>
                                  <p:childTnLst>
                                    <p:set>
                                      <p:cBhvr>
                                        <p:cTn id="139" dur="1" fill="hold">
                                          <p:stCondLst>
                                            <p:cond delay="0"/>
                                          </p:stCondLst>
                                        </p:cTn>
                                        <p:tgtEl>
                                          <p:spTgt spid="47"/>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177"/>
                                        </p:tgtEl>
                                        <p:attrNameLst>
                                          <p:attrName>style.visibility</p:attrName>
                                        </p:attrNameLst>
                                      </p:cBhvr>
                                      <p:to>
                                        <p:strVal val="visible"/>
                                      </p:to>
                                    </p:set>
                                  </p:childTnLst>
                                </p:cTn>
                              </p:par>
                              <p:par>
                                <p:cTn id="142" presetID="1" presetClass="entr" presetSubtype="0" fill="hold" grpId="0" nodeType="withEffect">
                                  <p:stCondLst>
                                    <p:cond delay="0"/>
                                  </p:stCondLst>
                                  <p:childTnLst>
                                    <p:set>
                                      <p:cBhvr>
                                        <p:cTn id="143" dur="1" fill="hold">
                                          <p:stCondLst>
                                            <p:cond delay="0"/>
                                          </p:stCondLst>
                                        </p:cTn>
                                        <p:tgtEl>
                                          <p:spTgt spid="175"/>
                                        </p:tgtEl>
                                        <p:attrNameLst>
                                          <p:attrName>style.visibility</p:attrName>
                                        </p:attrNameLst>
                                      </p:cBhvr>
                                      <p:to>
                                        <p:strVal val="visible"/>
                                      </p:to>
                                    </p:set>
                                  </p:childTnLst>
                                </p:cTn>
                              </p:par>
                              <p:par>
                                <p:cTn id="144" presetID="1" presetClass="entr" presetSubtype="0" fill="hold" grpId="0" nodeType="withEffect">
                                  <p:stCondLst>
                                    <p:cond delay="0"/>
                                  </p:stCondLst>
                                  <p:childTnLst>
                                    <p:set>
                                      <p:cBhvr>
                                        <p:cTn id="145" dur="1" fill="hold">
                                          <p:stCondLst>
                                            <p:cond delay="0"/>
                                          </p:stCondLst>
                                        </p:cTn>
                                        <p:tgtEl>
                                          <p:spTgt spid="64"/>
                                        </p:tgtEl>
                                        <p:attrNameLst>
                                          <p:attrName>style.visibility</p:attrName>
                                        </p:attrNameLst>
                                      </p:cBhvr>
                                      <p:to>
                                        <p:strVal val="visible"/>
                                      </p:to>
                                    </p:set>
                                  </p:childTnLst>
                                </p:cTn>
                              </p:par>
                              <p:par>
                                <p:cTn id="146" presetID="1" presetClass="entr" presetSubtype="0" fill="hold" nodeType="withEffect">
                                  <p:stCondLst>
                                    <p:cond delay="0"/>
                                  </p:stCondLst>
                                  <p:childTnLst>
                                    <p:set>
                                      <p:cBhvr>
                                        <p:cTn id="147" dur="1" fill="hold">
                                          <p:stCondLst>
                                            <p:cond delay="0"/>
                                          </p:stCondLst>
                                        </p:cTn>
                                        <p:tgtEl>
                                          <p:spTgt spid="281"/>
                                        </p:tgtEl>
                                        <p:attrNameLst>
                                          <p:attrName>style.visibility</p:attrName>
                                        </p:attrNameLst>
                                      </p:cBhvr>
                                      <p:to>
                                        <p:strVal val="visible"/>
                                      </p:to>
                                    </p:set>
                                  </p:childTnLst>
                                </p:cTn>
                              </p:par>
                              <p:par>
                                <p:cTn id="148" presetID="1" presetClass="entr" presetSubtype="0" fill="hold" grpId="0" nodeType="withEffect">
                                  <p:stCondLst>
                                    <p:cond delay="0"/>
                                  </p:stCondLst>
                                  <p:childTnLst>
                                    <p:set>
                                      <p:cBhvr>
                                        <p:cTn id="149" dur="1" fill="hold">
                                          <p:stCondLst>
                                            <p:cond delay="0"/>
                                          </p:stCondLst>
                                        </p:cTn>
                                        <p:tgtEl>
                                          <p:spTgt spid="176"/>
                                        </p:tgtEl>
                                        <p:attrNameLst>
                                          <p:attrName>style.visibility</p:attrName>
                                        </p:attrNameLst>
                                      </p:cBhvr>
                                      <p:to>
                                        <p:strVal val="visible"/>
                                      </p:to>
                                    </p:set>
                                  </p:childTnLst>
                                </p:cTn>
                              </p:par>
                              <p:par>
                                <p:cTn id="150" presetID="1" presetClass="entr" presetSubtype="0" fill="hold" nodeType="withEffect">
                                  <p:stCondLst>
                                    <p:cond delay="0"/>
                                  </p:stCondLst>
                                  <p:childTnLst>
                                    <p:set>
                                      <p:cBhvr>
                                        <p:cTn id="151" dur="1" fill="hold">
                                          <p:stCondLst>
                                            <p:cond delay="0"/>
                                          </p:stCondLst>
                                        </p:cTn>
                                        <p:tgtEl>
                                          <p:spTgt spid="296"/>
                                        </p:tgtEl>
                                        <p:attrNameLst>
                                          <p:attrName>style.visibility</p:attrName>
                                        </p:attrNameLst>
                                      </p:cBhvr>
                                      <p:to>
                                        <p:strVal val="visible"/>
                                      </p:to>
                                    </p:set>
                                  </p:childTnLst>
                                </p:cTn>
                              </p:par>
                              <p:par>
                                <p:cTn id="152" presetID="1" presetClass="entr" presetSubtype="0" fill="hold" nodeType="withEffect">
                                  <p:stCondLst>
                                    <p:cond delay="0"/>
                                  </p:stCondLst>
                                  <p:childTnLst>
                                    <p:set>
                                      <p:cBhvr>
                                        <p:cTn id="153" dur="1" fill="hold">
                                          <p:stCondLst>
                                            <p:cond delay="0"/>
                                          </p:stCondLst>
                                        </p:cTn>
                                        <p:tgtEl>
                                          <p:spTgt spid="293"/>
                                        </p:tgtEl>
                                        <p:attrNameLst>
                                          <p:attrName>style.visibility</p:attrName>
                                        </p:attrNameLst>
                                      </p:cBhvr>
                                      <p:to>
                                        <p:strVal val="visible"/>
                                      </p:to>
                                    </p:set>
                                  </p:childTnLst>
                                </p:cTn>
                              </p:par>
                              <p:par>
                                <p:cTn id="154" presetID="1" presetClass="entr" presetSubtype="0" fill="hold" nodeType="withEffect">
                                  <p:stCondLst>
                                    <p:cond delay="0"/>
                                  </p:stCondLst>
                                  <p:childTnLst>
                                    <p:set>
                                      <p:cBhvr>
                                        <p:cTn id="155" dur="1" fill="hold">
                                          <p:stCondLst>
                                            <p:cond delay="0"/>
                                          </p:stCondLst>
                                        </p:cTn>
                                        <p:tgtEl>
                                          <p:spTgt spid="319"/>
                                        </p:tgtEl>
                                        <p:attrNameLst>
                                          <p:attrName>style.visibility</p:attrName>
                                        </p:attrNameLst>
                                      </p:cBhvr>
                                      <p:to>
                                        <p:strVal val="visible"/>
                                      </p:to>
                                    </p:set>
                                  </p:childTnLst>
                                </p:cTn>
                              </p:par>
                              <p:par>
                                <p:cTn id="156" presetID="1" presetClass="entr" presetSubtype="0" fill="hold" nodeType="withEffect">
                                  <p:stCondLst>
                                    <p:cond delay="0"/>
                                  </p:stCondLst>
                                  <p:childTnLst>
                                    <p:set>
                                      <p:cBhvr>
                                        <p:cTn id="157" dur="1" fill="hold">
                                          <p:stCondLst>
                                            <p:cond delay="0"/>
                                          </p:stCondLst>
                                        </p:cTn>
                                        <p:tgtEl>
                                          <p:spTgt spid="568"/>
                                        </p:tgtEl>
                                        <p:attrNameLst>
                                          <p:attrName>style.visibility</p:attrName>
                                        </p:attrNameLst>
                                      </p:cBhvr>
                                      <p:to>
                                        <p:strVal val="visible"/>
                                      </p:to>
                                    </p:set>
                                  </p:childTnLst>
                                </p:cTn>
                              </p:par>
                            </p:childTnLst>
                          </p:cTn>
                        </p:par>
                      </p:childTnLst>
                    </p:cTn>
                  </p:par>
                  <p:par>
                    <p:cTn id="158" fill="hold">
                      <p:stCondLst>
                        <p:cond delay="indefinite"/>
                      </p:stCondLst>
                      <p:childTnLst>
                        <p:par>
                          <p:cTn id="159" fill="hold">
                            <p:stCondLst>
                              <p:cond delay="0"/>
                            </p:stCondLst>
                            <p:childTnLst>
                              <p:par>
                                <p:cTn id="160" presetID="1" presetClass="entr" presetSubtype="0" fill="hold" nodeType="clickEffect">
                                  <p:stCondLst>
                                    <p:cond delay="0"/>
                                  </p:stCondLst>
                                  <p:childTnLst>
                                    <p:set>
                                      <p:cBhvr>
                                        <p:cTn id="161" dur="1" fill="hold">
                                          <p:stCondLst>
                                            <p:cond delay="0"/>
                                          </p:stCondLst>
                                        </p:cTn>
                                        <p:tgtEl>
                                          <p:spTgt spid="499"/>
                                        </p:tgtEl>
                                        <p:attrNameLst>
                                          <p:attrName>style.visibility</p:attrName>
                                        </p:attrNameLst>
                                      </p:cBhvr>
                                      <p:to>
                                        <p:strVal val="visible"/>
                                      </p:to>
                                    </p:set>
                                  </p:childTnLst>
                                </p:cTn>
                              </p:par>
                              <p:par>
                                <p:cTn id="162" presetID="1" presetClass="entr" presetSubtype="0" fill="hold" grpId="0" nodeType="withEffect">
                                  <p:stCondLst>
                                    <p:cond delay="0"/>
                                  </p:stCondLst>
                                  <p:childTnLst>
                                    <p:set>
                                      <p:cBhvr>
                                        <p:cTn id="163" dur="1" fill="hold">
                                          <p:stCondLst>
                                            <p:cond delay="0"/>
                                          </p:stCondLst>
                                        </p:cTn>
                                        <p:tgtEl>
                                          <p:spTgt spid="271"/>
                                        </p:tgtEl>
                                        <p:attrNameLst>
                                          <p:attrName>style.visibility</p:attrName>
                                        </p:attrNameLst>
                                      </p:cBhvr>
                                      <p:to>
                                        <p:strVal val="visible"/>
                                      </p:to>
                                    </p:set>
                                  </p:childTnLst>
                                </p:cTn>
                              </p:par>
                              <p:par>
                                <p:cTn id="164" presetID="1" presetClass="entr" presetSubtype="0" fill="hold" grpId="0" nodeType="withEffect">
                                  <p:stCondLst>
                                    <p:cond delay="0"/>
                                  </p:stCondLst>
                                  <p:childTnLst>
                                    <p:set>
                                      <p:cBhvr>
                                        <p:cTn id="165" dur="1" fill="hold">
                                          <p:stCondLst>
                                            <p:cond delay="0"/>
                                          </p:stCondLst>
                                        </p:cTn>
                                        <p:tgtEl>
                                          <p:spTgt spid="278"/>
                                        </p:tgtEl>
                                        <p:attrNameLst>
                                          <p:attrName>style.visibility</p:attrName>
                                        </p:attrNameLst>
                                      </p:cBhvr>
                                      <p:to>
                                        <p:strVal val="visible"/>
                                      </p:to>
                                    </p:set>
                                  </p:childTnLst>
                                </p:cTn>
                              </p:par>
                              <p:par>
                                <p:cTn id="166" presetID="1" presetClass="entr" presetSubtype="0" fill="hold" grpId="0" nodeType="withEffect">
                                  <p:stCondLst>
                                    <p:cond delay="0"/>
                                  </p:stCondLst>
                                  <p:childTnLst>
                                    <p:set>
                                      <p:cBhvr>
                                        <p:cTn id="167" dur="1" fill="hold">
                                          <p:stCondLst>
                                            <p:cond delay="0"/>
                                          </p:stCondLst>
                                        </p:cTn>
                                        <p:tgtEl>
                                          <p:spTgt spid="280"/>
                                        </p:tgtEl>
                                        <p:attrNameLst>
                                          <p:attrName>style.visibility</p:attrName>
                                        </p:attrNameLst>
                                      </p:cBhvr>
                                      <p:to>
                                        <p:strVal val="visible"/>
                                      </p:to>
                                    </p:set>
                                  </p:childTnLst>
                                </p:cTn>
                              </p:par>
                              <p:par>
                                <p:cTn id="168" presetID="1" presetClass="entr" presetSubtype="0" fill="hold" nodeType="withEffect">
                                  <p:stCondLst>
                                    <p:cond delay="0"/>
                                  </p:stCondLst>
                                  <p:childTnLst>
                                    <p:set>
                                      <p:cBhvr>
                                        <p:cTn id="169" dur="1" fill="hold">
                                          <p:stCondLst>
                                            <p:cond delay="0"/>
                                          </p:stCondLst>
                                        </p:cTn>
                                        <p:tgtEl>
                                          <p:spTgt spid="284"/>
                                        </p:tgtEl>
                                        <p:attrNameLst>
                                          <p:attrName>style.visibility</p:attrName>
                                        </p:attrNameLst>
                                      </p:cBhvr>
                                      <p:to>
                                        <p:strVal val="visible"/>
                                      </p:to>
                                    </p:set>
                                  </p:childTnLst>
                                </p:cTn>
                              </p:par>
                              <p:par>
                                <p:cTn id="170" presetID="1" presetClass="entr" presetSubtype="0" fill="hold" nodeType="withEffect">
                                  <p:stCondLst>
                                    <p:cond delay="0"/>
                                  </p:stCondLst>
                                  <p:childTnLst>
                                    <p:set>
                                      <p:cBhvr>
                                        <p:cTn id="171" dur="1" fill="hold">
                                          <p:stCondLst>
                                            <p:cond delay="0"/>
                                          </p:stCondLst>
                                        </p:cTn>
                                        <p:tgtEl>
                                          <p:spTgt spid="287"/>
                                        </p:tgtEl>
                                        <p:attrNameLst>
                                          <p:attrName>style.visibility</p:attrName>
                                        </p:attrNameLst>
                                      </p:cBhvr>
                                      <p:to>
                                        <p:strVal val="visible"/>
                                      </p:to>
                                    </p:set>
                                  </p:childTnLst>
                                </p:cTn>
                              </p:par>
                              <p:par>
                                <p:cTn id="172" presetID="1" presetClass="entr" presetSubtype="0" fill="hold" grpId="0" nodeType="withEffect">
                                  <p:stCondLst>
                                    <p:cond delay="0"/>
                                  </p:stCondLst>
                                  <p:childTnLst>
                                    <p:set>
                                      <p:cBhvr>
                                        <p:cTn id="173" dur="1" fill="hold">
                                          <p:stCondLst>
                                            <p:cond delay="0"/>
                                          </p:stCondLst>
                                        </p:cTn>
                                        <p:tgtEl>
                                          <p:spTgt spid="507"/>
                                        </p:tgtEl>
                                        <p:attrNameLst>
                                          <p:attrName>style.visibility</p:attrName>
                                        </p:attrNameLst>
                                      </p:cBhvr>
                                      <p:to>
                                        <p:strVal val="visible"/>
                                      </p:to>
                                    </p:set>
                                  </p:childTnLst>
                                </p:cTn>
                              </p:par>
                              <p:par>
                                <p:cTn id="174" presetID="1" presetClass="entr" presetSubtype="0" fill="hold" grpId="0" nodeType="withEffect">
                                  <p:stCondLst>
                                    <p:cond delay="0"/>
                                  </p:stCondLst>
                                  <p:childTnLst>
                                    <p:set>
                                      <p:cBhvr>
                                        <p:cTn id="175" dur="1" fill="hold">
                                          <p:stCondLst>
                                            <p:cond delay="0"/>
                                          </p:stCondLst>
                                        </p:cTn>
                                        <p:tgtEl>
                                          <p:spTgt spid="527"/>
                                        </p:tgtEl>
                                        <p:attrNameLst>
                                          <p:attrName>style.visibility</p:attrName>
                                        </p:attrNameLst>
                                      </p:cBhvr>
                                      <p:to>
                                        <p:strVal val="visible"/>
                                      </p:to>
                                    </p:set>
                                  </p:childTnLst>
                                </p:cTn>
                              </p:par>
                              <p:par>
                                <p:cTn id="176" presetID="1" presetClass="entr" presetSubtype="0" fill="hold" nodeType="withEffect">
                                  <p:stCondLst>
                                    <p:cond delay="0"/>
                                  </p:stCondLst>
                                  <p:childTnLst>
                                    <p:set>
                                      <p:cBhvr>
                                        <p:cTn id="177" dur="1" fill="hold">
                                          <p:stCondLst>
                                            <p:cond delay="0"/>
                                          </p:stCondLst>
                                        </p:cTn>
                                        <p:tgtEl>
                                          <p:spTgt spid="478"/>
                                        </p:tgtEl>
                                        <p:attrNameLst>
                                          <p:attrName>style.visibility</p:attrName>
                                        </p:attrNameLst>
                                      </p:cBhvr>
                                      <p:to>
                                        <p:strVal val="visible"/>
                                      </p:to>
                                    </p:set>
                                  </p:childTnLst>
                                </p:cTn>
                              </p:par>
                              <p:par>
                                <p:cTn id="178" presetID="1" presetClass="entr" presetSubtype="0" fill="hold" nodeType="withEffect">
                                  <p:stCondLst>
                                    <p:cond delay="0"/>
                                  </p:stCondLst>
                                  <p:childTnLst>
                                    <p:set>
                                      <p:cBhvr>
                                        <p:cTn id="179" dur="1" fill="hold">
                                          <p:stCondLst>
                                            <p:cond delay="0"/>
                                          </p:stCondLst>
                                        </p:cTn>
                                        <p:tgtEl>
                                          <p:spTgt spid="467"/>
                                        </p:tgtEl>
                                        <p:attrNameLst>
                                          <p:attrName>style.visibility</p:attrName>
                                        </p:attrNameLst>
                                      </p:cBhvr>
                                      <p:to>
                                        <p:strVal val="visible"/>
                                      </p:to>
                                    </p:set>
                                  </p:childTnLst>
                                </p:cTn>
                              </p:par>
                              <p:par>
                                <p:cTn id="180" presetID="1" presetClass="entr" presetSubtype="0" fill="hold" grpId="0" nodeType="withEffect">
                                  <p:stCondLst>
                                    <p:cond delay="0"/>
                                  </p:stCondLst>
                                  <p:childTnLst>
                                    <p:set>
                                      <p:cBhvr>
                                        <p:cTn id="181" dur="1" fill="hold">
                                          <p:stCondLst>
                                            <p:cond delay="0"/>
                                          </p:stCondLst>
                                        </p:cTn>
                                        <p:tgtEl>
                                          <p:spTgt spid="466"/>
                                        </p:tgtEl>
                                        <p:attrNameLst>
                                          <p:attrName>style.visibility</p:attrName>
                                        </p:attrNameLst>
                                      </p:cBhvr>
                                      <p:to>
                                        <p:strVal val="visible"/>
                                      </p:to>
                                    </p:set>
                                  </p:childTnLst>
                                </p:cTn>
                              </p:par>
                              <p:par>
                                <p:cTn id="182" presetID="1" presetClass="entr" presetSubtype="0" fill="hold" nodeType="withEffect">
                                  <p:stCondLst>
                                    <p:cond delay="0"/>
                                  </p:stCondLst>
                                  <p:childTnLst>
                                    <p:set>
                                      <p:cBhvr>
                                        <p:cTn id="183" dur="1" fill="hold">
                                          <p:stCondLst>
                                            <p:cond delay="0"/>
                                          </p:stCondLst>
                                        </p:cTn>
                                        <p:tgtEl>
                                          <p:spTgt spid="474"/>
                                        </p:tgtEl>
                                        <p:attrNameLst>
                                          <p:attrName>style.visibility</p:attrName>
                                        </p:attrNameLst>
                                      </p:cBhvr>
                                      <p:to>
                                        <p:strVal val="visible"/>
                                      </p:to>
                                    </p:set>
                                  </p:childTnLst>
                                </p:cTn>
                              </p:par>
                              <p:par>
                                <p:cTn id="184" presetID="1" presetClass="entr" presetSubtype="0" fill="hold" nodeType="withEffect">
                                  <p:stCondLst>
                                    <p:cond delay="0"/>
                                  </p:stCondLst>
                                  <p:childTnLst>
                                    <p:set>
                                      <p:cBhvr>
                                        <p:cTn id="185" dur="1" fill="hold">
                                          <p:stCondLst>
                                            <p:cond delay="0"/>
                                          </p:stCondLst>
                                        </p:cTn>
                                        <p:tgtEl>
                                          <p:spTgt spid="541"/>
                                        </p:tgtEl>
                                        <p:attrNameLst>
                                          <p:attrName>style.visibility</p:attrName>
                                        </p:attrNameLst>
                                      </p:cBhvr>
                                      <p:to>
                                        <p:strVal val="visible"/>
                                      </p:to>
                                    </p:set>
                                  </p:childTnLst>
                                </p:cTn>
                              </p:par>
                              <p:par>
                                <p:cTn id="186" presetID="1" presetClass="entr" presetSubtype="0" fill="hold" grpId="0" nodeType="withEffect">
                                  <p:stCondLst>
                                    <p:cond delay="0"/>
                                  </p:stCondLst>
                                  <p:childTnLst>
                                    <p:set>
                                      <p:cBhvr>
                                        <p:cTn id="187" dur="1" fill="hold">
                                          <p:stCondLst>
                                            <p:cond delay="0"/>
                                          </p:stCondLst>
                                        </p:cTn>
                                        <p:tgtEl>
                                          <p:spTgt spid="502"/>
                                        </p:tgtEl>
                                        <p:attrNameLst>
                                          <p:attrName>style.visibility</p:attrName>
                                        </p:attrNameLst>
                                      </p:cBhvr>
                                      <p:to>
                                        <p:strVal val="visible"/>
                                      </p:to>
                                    </p:set>
                                  </p:childTnLst>
                                </p:cTn>
                              </p:par>
                              <p:par>
                                <p:cTn id="188" presetID="1" presetClass="entr" presetSubtype="0" fill="hold" nodeType="withEffect">
                                  <p:stCondLst>
                                    <p:cond delay="0"/>
                                  </p:stCondLst>
                                  <p:childTnLst>
                                    <p:set>
                                      <p:cBhvr>
                                        <p:cTn id="189" dur="1" fill="hold">
                                          <p:stCondLst>
                                            <p:cond delay="0"/>
                                          </p:stCondLst>
                                        </p:cTn>
                                        <p:tgtEl>
                                          <p:spTgt spid="510"/>
                                        </p:tgtEl>
                                        <p:attrNameLst>
                                          <p:attrName>style.visibility</p:attrName>
                                        </p:attrNameLst>
                                      </p:cBhvr>
                                      <p:to>
                                        <p:strVal val="visible"/>
                                      </p:to>
                                    </p:set>
                                  </p:childTnLst>
                                </p:cTn>
                              </p:par>
                              <p:par>
                                <p:cTn id="190" presetID="1" presetClass="entr" presetSubtype="0" fill="hold" grpId="0" nodeType="withEffect">
                                  <p:stCondLst>
                                    <p:cond delay="0"/>
                                  </p:stCondLst>
                                  <p:childTnLst>
                                    <p:set>
                                      <p:cBhvr>
                                        <p:cTn id="191" dur="1" fill="hold">
                                          <p:stCondLst>
                                            <p:cond delay="0"/>
                                          </p:stCondLst>
                                        </p:cTn>
                                        <p:tgtEl>
                                          <p:spTgt spid="88"/>
                                        </p:tgtEl>
                                        <p:attrNameLst>
                                          <p:attrName>style.visibility</p:attrName>
                                        </p:attrNameLst>
                                      </p:cBhvr>
                                      <p:to>
                                        <p:strVal val="visible"/>
                                      </p:to>
                                    </p:set>
                                  </p:childTnLst>
                                </p:cTn>
                              </p:par>
                              <p:par>
                                <p:cTn id="192" presetID="1" presetClass="entr" presetSubtype="0" fill="hold" grpId="0" nodeType="withEffect">
                                  <p:stCondLst>
                                    <p:cond delay="0"/>
                                  </p:stCondLst>
                                  <p:childTnLst>
                                    <p:set>
                                      <p:cBhvr>
                                        <p:cTn id="193" dur="1" fill="hold">
                                          <p:stCondLst>
                                            <p:cond delay="0"/>
                                          </p:stCondLst>
                                        </p:cTn>
                                        <p:tgtEl>
                                          <p:spTgt spid="89"/>
                                        </p:tgtEl>
                                        <p:attrNameLst>
                                          <p:attrName>style.visibility</p:attrName>
                                        </p:attrNameLst>
                                      </p:cBhvr>
                                      <p:to>
                                        <p:strVal val="visible"/>
                                      </p:to>
                                    </p:set>
                                  </p:childTnLst>
                                </p:cTn>
                              </p:par>
                              <p:par>
                                <p:cTn id="194" presetID="1" presetClass="entr" presetSubtype="0" fill="hold" grpId="0" nodeType="withEffect">
                                  <p:stCondLst>
                                    <p:cond delay="0"/>
                                  </p:stCondLst>
                                  <p:childTnLst>
                                    <p:set>
                                      <p:cBhvr>
                                        <p:cTn id="195" dur="1" fill="hold">
                                          <p:stCondLst>
                                            <p:cond delay="0"/>
                                          </p:stCondLst>
                                        </p:cTn>
                                        <p:tgtEl>
                                          <p:spTgt spid="120"/>
                                        </p:tgtEl>
                                        <p:attrNameLst>
                                          <p:attrName>style.visibility</p:attrName>
                                        </p:attrNameLst>
                                      </p:cBhvr>
                                      <p:to>
                                        <p:strVal val="visible"/>
                                      </p:to>
                                    </p:set>
                                  </p:childTnLst>
                                </p:cTn>
                              </p:par>
                            </p:childTnLst>
                          </p:cTn>
                        </p:par>
                      </p:childTnLst>
                    </p:cTn>
                  </p:par>
                  <p:par>
                    <p:cTn id="196" fill="hold">
                      <p:stCondLst>
                        <p:cond delay="indefinite"/>
                      </p:stCondLst>
                      <p:childTnLst>
                        <p:par>
                          <p:cTn id="197" fill="hold">
                            <p:stCondLst>
                              <p:cond delay="0"/>
                            </p:stCondLst>
                            <p:childTnLst>
                              <p:par>
                                <p:cTn id="198" presetID="1" presetClass="entr" presetSubtype="0" fill="hold" nodeType="clickEffect">
                                  <p:stCondLst>
                                    <p:cond delay="0"/>
                                  </p:stCondLst>
                                  <p:childTnLst>
                                    <p:set>
                                      <p:cBhvr>
                                        <p:cTn id="199" dur="1" fill="hold">
                                          <p:stCondLst>
                                            <p:cond delay="0"/>
                                          </p:stCondLst>
                                        </p:cTn>
                                        <p:tgtEl>
                                          <p:spTgt spid="244"/>
                                        </p:tgtEl>
                                        <p:attrNameLst>
                                          <p:attrName>style.visibility</p:attrName>
                                        </p:attrNameLst>
                                      </p:cBhvr>
                                      <p:to>
                                        <p:strVal val="visible"/>
                                      </p:to>
                                    </p:set>
                                  </p:childTnLst>
                                </p:cTn>
                              </p:par>
                              <p:par>
                                <p:cTn id="200" presetID="1" presetClass="entr" presetSubtype="0" fill="hold" nodeType="withEffect">
                                  <p:stCondLst>
                                    <p:cond delay="0"/>
                                  </p:stCondLst>
                                  <p:childTnLst>
                                    <p:set>
                                      <p:cBhvr>
                                        <p:cTn id="201" dur="1" fill="hold">
                                          <p:stCondLst>
                                            <p:cond delay="0"/>
                                          </p:stCondLst>
                                        </p:cTn>
                                        <p:tgtEl>
                                          <p:spTgt spid="92"/>
                                        </p:tgtEl>
                                        <p:attrNameLst>
                                          <p:attrName>style.visibility</p:attrName>
                                        </p:attrNameLst>
                                      </p:cBhvr>
                                      <p:to>
                                        <p:strVal val="visible"/>
                                      </p:to>
                                    </p:set>
                                  </p:childTnLst>
                                </p:cTn>
                              </p:par>
                              <p:par>
                                <p:cTn id="202" presetID="1" presetClass="entr" presetSubtype="0" fill="hold" nodeType="withEffect">
                                  <p:stCondLst>
                                    <p:cond delay="0"/>
                                  </p:stCondLst>
                                  <p:childTnLst>
                                    <p:set>
                                      <p:cBhvr>
                                        <p:cTn id="203" dur="1" fill="hold">
                                          <p:stCondLst>
                                            <p:cond delay="0"/>
                                          </p:stCondLst>
                                        </p:cTn>
                                        <p:tgtEl>
                                          <p:spTgt spid="43"/>
                                        </p:tgtEl>
                                        <p:attrNameLst>
                                          <p:attrName>style.visibility</p:attrName>
                                        </p:attrNameLst>
                                      </p:cBhvr>
                                      <p:to>
                                        <p:strVal val="visible"/>
                                      </p:to>
                                    </p:set>
                                  </p:childTnLst>
                                </p:cTn>
                              </p:par>
                              <p:par>
                                <p:cTn id="204" presetID="1" presetClass="entr" presetSubtype="0" fill="hold" nodeType="withEffect">
                                  <p:stCondLst>
                                    <p:cond delay="0"/>
                                  </p:stCondLst>
                                  <p:childTnLst>
                                    <p:set>
                                      <p:cBhvr>
                                        <p:cTn id="205" dur="1" fill="hold">
                                          <p:stCondLst>
                                            <p:cond delay="0"/>
                                          </p:stCondLst>
                                        </p:cTn>
                                        <p:tgtEl>
                                          <p:spTgt spid="84"/>
                                        </p:tgtEl>
                                        <p:attrNameLst>
                                          <p:attrName>style.visibility</p:attrName>
                                        </p:attrNameLst>
                                      </p:cBhvr>
                                      <p:to>
                                        <p:strVal val="visible"/>
                                      </p:to>
                                    </p:set>
                                  </p:childTnLst>
                                </p:cTn>
                              </p:par>
                              <p:par>
                                <p:cTn id="206" presetID="1" presetClass="entr" presetSubtype="0" fill="hold" nodeType="withEffect">
                                  <p:stCondLst>
                                    <p:cond delay="0"/>
                                  </p:stCondLst>
                                  <p:childTnLst>
                                    <p:set>
                                      <p:cBhvr>
                                        <p:cTn id="207" dur="1" fill="hold">
                                          <p:stCondLst>
                                            <p:cond delay="0"/>
                                          </p:stCondLst>
                                        </p:cTn>
                                        <p:tgtEl>
                                          <p:spTgt spid="307"/>
                                        </p:tgtEl>
                                        <p:attrNameLst>
                                          <p:attrName>style.visibility</p:attrName>
                                        </p:attrNameLst>
                                      </p:cBhvr>
                                      <p:to>
                                        <p:strVal val="visible"/>
                                      </p:to>
                                    </p:set>
                                  </p:childTnLst>
                                </p:cTn>
                              </p:par>
                              <p:par>
                                <p:cTn id="208" presetID="1" presetClass="entr" presetSubtype="0" fill="hold" nodeType="withEffect">
                                  <p:stCondLst>
                                    <p:cond delay="0"/>
                                  </p:stCondLst>
                                  <p:childTnLst>
                                    <p:set>
                                      <p:cBhvr>
                                        <p:cTn id="209" dur="1" fill="hold">
                                          <p:stCondLst>
                                            <p:cond delay="0"/>
                                          </p:stCondLst>
                                        </p:cTn>
                                        <p:tgtEl>
                                          <p:spTgt spid="326"/>
                                        </p:tgtEl>
                                        <p:attrNameLst>
                                          <p:attrName>style.visibility</p:attrName>
                                        </p:attrNameLst>
                                      </p:cBhvr>
                                      <p:to>
                                        <p:strVal val="visible"/>
                                      </p:to>
                                    </p:set>
                                  </p:childTnLst>
                                </p:cTn>
                              </p:par>
                              <p:par>
                                <p:cTn id="210" presetID="1" presetClass="entr" presetSubtype="0" fill="hold" nodeType="withEffect">
                                  <p:stCondLst>
                                    <p:cond delay="0"/>
                                  </p:stCondLst>
                                  <p:childTnLst>
                                    <p:set>
                                      <p:cBhvr>
                                        <p:cTn id="211" dur="1" fill="hold">
                                          <p:stCondLst>
                                            <p:cond delay="0"/>
                                          </p:stCondLst>
                                        </p:cTn>
                                        <p:tgtEl>
                                          <p:spTgt spid="532"/>
                                        </p:tgtEl>
                                        <p:attrNameLst>
                                          <p:attrName>style.visibility</p:attrName>
                                        </p:attrNameLst>
                                      </p:cBhvr>
                                      <p:to>
                                        <p:strVal val="visible"/>
                                      </p:to>
                                    </p:set>
                                  </p:childTnLst>
                                </p:cTn>
                              </p:par>
                              <p:par>
                                <p:cTn id="212" presetID="1" presetClass="entr" presetSubtype="0" fill="hold" nodeType="withEffect">
                                  <p:stCondLst>
                                    <p:cond delay="0"/>
                                  </p:stCondLst>
                                  <p:childTnLst>
                                    <p:set>
                                      <p:cBhvr>
                                        <p:cTn id="213" dur="1" fill="hold">
                                          <p:stCondLst>
                                            <p:cond delay="0"/>
                                          </p:stCondLst>
                                        </p:cTn>
                                        <p:tgtEl>
                                          <p:spTgt spid="222"/>
                                        </p:tgtEl>
                                        <p:attrNameLst>
                                          <p:attrName>style.visibility</p:attrName>
                                        </p:attrNameLst>
                                      </p:cBhvr>
                                      <p:to>
                                        <p:strVal val="visible"/>
                                      </p:to>
                                    </p:set>
                                  </p:childTnLst>
                                </p:cTn>
                              </p:par>
                              <p:par>
                                <p:cTn id="214" presetID="1" presetClass="entr" presetSubtype="0" fill="hold" nodeType="withEffect">
                                  <p:stCondLst>
                                    <p:cond delay="0"/>
                                  </p:stCondLst>
                                  <p:childTnLst>
                                    <p:set>
                                      <p:cBhvr>
                                        <p:cTn id="215" dur="1" fill="hold">
                                          <p:stCondLst>
                                            <p:cond delay="0"/>
                                          </p:stCondLst>
                                        </p:cTn>
                                        <p:tgtEl>
                                          <p:spTgt spid="63"/>
                                        </p:tgtEl>
                                        <p:attrNameLst>
                                          <p:attrName>style.visibility</p:attrName>
                                        </p:attrNameLst>
                                      </p:cBhvr>
                                      <p:to>
                                        <p:strVal val="visible"/>
                                      </p:to>
                                    </p:set>
                                  </p:childTnLst>
                                </p:cTn>
                              </p:par>
                              <p:par>
                                <p:cTn id="216" presetID="1" presetClass="entr" presetSubtype="0" fill="hold" nodeType="withEffect">
                                  <p:stCondLst>
                                    <p:cond delay="0"/>
                                  </p:stCondLst>
                                  <p:childTnLst>
                                    <p:set>
                                      <p:cBhvr>
                                        <p:cTn id="217" dur="1" fill="hold">
                                          <p:stCondLst>
                                            <p:cond delay="0"/>
                                          </p:stCondLst>
                                        </p:cTn>
                                        <p:tgtEl>
                                          <p:spTgt spid="234"/>
                                        </p:tgtEl>
                                        <p:attrNameLst>
                                          <p:attrName>style.visibility</p:attrName>
                                        </p:attrNameLst>
                                      </p:cBhvr>
                                      <p:to>
                                        <p:strVal val="visible"/>
                                      </p:to>
                                    </p:set>
                                  </p:childTnLst>
                                </p:cTn>
                              </p:par>
                              <p:par>
                                <p:cTn id="218" presetID="1" presetClass="entr" presetSubtype="0" fill="hold" grpId="0" nodeType="withEffect">
                                  <p:stCondLst>
                                    <p:cond delay="0"/>
                                  </p:stCondLst>
                                  <p:childTnLst>
                                    <p:set>
                                      <p:cBhvr>
                                        <p:cTn id="219" dur="1" fill="hold">
                                          <p:stCondLst>
                                            <p:cond delay="0"/>
                                          </p:stCondLst>
                                        </p:cTn>
                                        <p:tgtEl>
                                          <p:spTgt spid="202"/>
                                        </p:tgtEl>
                                        <p:attrNameLst>
                                          <p:attrName>style.visibility</p:attrName>
                                        </p:attrNameLst>
                                      </p:cBhvr>
                                      <p:to>
                                        <p:strVal val="visible"/>
                                      </p:to>
                                    </p:set>
                                  </p:childTnLst>
                                </p:cTn>
                              </p:par>
                              <p:par>
                                <p:cTn id="220" presetID="1" presetClass="entr" presetSubtype="0" fill="hold" grpId="0" nodeType="withEffect">
                                  <p:stCondLst>
                                    <p:cond delay="0"/>
                                  </p:stCondLst>
                                  <p:childTnLst>
                                    <p:set>
                                      <p:cBhvr>
                                        <p:cTn id="221" dur="1" fill="hold">
                                          <p:stCondLst>
                                            <p:cond delay="0"/>
                                          </p:stCondLst>
                                        </p:cTn>
                                        <p:tgtEl>
                                          <p:spTgt spid="297"/>
                                        </p:tgtEl>
                                        <p:attrNameLst>
                                          <p:attrName>style.visibility</p:attrName>
                                        </p:attrNameLst>
                                      </p:cBhvr>
                                      <p:to>
                                        <p:strVal val="visible"/>
                                      </p:to>
                                    </p:set>
                                  </p:childTnLst>
                                </p:cTn>
                              </p:par>
                              <p:par>
                                <p:cTn id="222" presetID="1" presetClass="entr" presetSubtype="0" fill="hold" grpId="0" nodeType="withEffect">
                                  <p:stCondLst>
                                    <p:cond delay="0"/>
                                  </p:stCondLst>
                                  <p:childTnLst>
                                    <p:set>
                                      <p:cBhvr>
                                        <p:cTn id="223" dur="1" fill="hold">
                                          <p:stCondLst>
                                            <p:cond delay="0"/>
                                          </p:stCondLst>
                                        </p:cTn>
                                        <p:tgtEl>
                                          <p:spTgt spid="298"/>
                                        </p:tgtEl>
                                        <p:attrNameLst>
                                          <p:attrName>style.visibility</p:attrName>
                                        </p:attrNameLst>
                                      </p:cBhvr>
                                      <p:to>
                                        <p:strVal val="visible"/>
                                      </p:to>
                                    </p:set>
                                  </p:childTnLst>
                                </p:cTn>
                              </p:par>
                              <p:par>
                                <p:cTn id="224" presetID="1" presetClass="entr" presetSubtype="0" fill="hold" grpId="0" nodeType="withEffect">
                                  <p:stCondLst>
                                    <p:cond delay="0"/>
                                  </p:stCondLst>
                                  <p:childTnLst>
                                    <p:set>
                                      <p:cBhvr>
                                        <p:cTn id="225" dur="1" fill="hold">
                                          <p:stCondLst>
                                            <p:cond delay="0"/>
                                          </p:stCondLst>
                                        </p:cTn>
                                        <p:tgtEl>
                                          <p:spTgt spid="299"/>
                                        </p:tgtEl>
                                        <p:attrNameLst>
                                          <p:attrName>style.visibility</p:attrName>
                                        </p:attrNameLst>
                                      </p:cBhvr>
                                      <p:to>
                                        <p:strVal val="visible"/>
                                      </p:to>
                                    </p:set>
                                  </p:childTnLst>
                                </p:cTn>
                              </p:par>
                              <p:par>
                                <p:cTn id="226" presetID="1" presetClass="entr" presetSubtype="0" fill="hold" grpId="0" nodeType="withEffect">
                                  <p:stCondLst>
                                    <p:cond delay="0"/>
                                  </p:stCondLst>
                                  <p:childTnLst>
                                    <p:set>
                                      <p:cBhvr>
                                        <p:cTn id="227" dur="1" fill="hold">
                                          <p:stCondLst>
                                            <p:cond delay="0"/>
                                          </p:stCondLst>
                                        </p:cTn>
                                        <p:tgtEl>
                                          <p:spTgt spid="300"/>
                                        </p:tgtEl>
                                        <p:attrNameLst>
                                          <p:attrName>style.visibility</p:attrName>
                                        </p:attrNameLst>
                                      </p:cBhvr>
                                      <p:to>
                                        <p:strVal val="visible"/>
                                      </p:to>
                                    </p:set>
                                  </p:childTnLst>
                                </p:cTn>
                              </p:par>
                              <p:par>
                                <p:cTn id="228" presetID="1" presetClass="entr" presetSubtype="0" fill="hold" grpId="0" nodeType="withEffect">
                                  <p:stCondLst>
                                    <p:cond delay="0"/>
                                  </p:stCondLst>
                                  <p:childTnLst>
                                    <p:set>
                                      <p:cBhvr>
                                        <p:cTn id="229" dur="1" fill="hold">
                                          <p:stCondLst>
                                            <p:cond delay="0"/>
                                          </p:stCondLst>
                                        </p:cTn>
                                        <p:tgtEl>
                                          <p:spTgt spid="304"/>
                                        </p:tgtEl>
                                        <p:attrNameLst>
                                          <p:attrName>style.visibility</p:attrName>
                                        </p:attrNameLst>
                                      </p:cBhvr>
                                      <p:to>
                                        <p:strVal val="visible"/>
                                      </p:to>
                                    </p:set>
                                  </p:childTnLst>
                                </p:cTn>
                              </p:par>
                              <p:par>
                                <p:cTn id="230" presetID="1" presetClass="entr" presetSubtype="0" fill="hold" grpId="0" nodeType="withEffect">
                                  <p:stCondLst>
                                    <p:cond delay="0"/>
                                  </p:stCondLst>
                                  <p:childTnLst>
                                    <p:set>
                                      <p:cBhvr>
                                        <p:cTn id="231" dur="1" fill="hold">
                                          <p:stCondLst>
                                            <p:cond delay="0"/>
                                          </p:stCondLst>
                                        </p:cTn>
                                        <p:tgtEl>
                                          <p:spTgt spid="305"/>
                                        </p:tgtEl>
                                        <p:attrNameLst>
                                          <p:attrName>style.visibility</p:attrName>
                                        </p:attrNameLst>
                                      </p:cBhvr>
                                      <p:to>
                                        <p:strVal val="visible"/>
                                      </p:to>
                                    </p:set>
                                  </p:childTnLst>
                                </p:cTn>
                              </p:par>
                              <p:par>
                                <p:cTn id="232" presetID="1" presetClass="entr" presetSubtype="0" fill="hold" grpId="0" nodeType="withEffect">
                                  <p:stCondLst>
                                    <p:cond delay="0"/>
                                  </p:stCondLst>
                                  <p:childTnLst>
                                    <p:set>
                                      <p:cBhvr>
                                        <p:cTn id="233" dur="1" fill="hold">
                                          <p:stCondLst>
                                            <p:cond delay="0"/>
                                          </p:stCondLst>
                                        </p:cTn>
                                        <p:tgtEl>
                                          <p:spTgt spid="309"/>
                                        </p:tgtEl>
                                        <p:attrNameLst>
                                          <p:attrName>style.visibility</p:attrName>
                                        </p:attrNameLst>
                                      </p:cBhvr>
                                      <p:to>
                                        <p:strVal val="visible"/>
                                      </p:to>
                                    </p:set>
                                  </p:childTnLst>
                                </p:cTn>
                              </p:par>
                              <p:par>
                                <p:cTn id="234" presetID="1" presetClass="entr" presetSubtype="0" fill="hold" grpId="0" nodeType="withEffect">
                                  <p:stCondLst>
                                    <p:cond delay="0"/>
                                  </p:stCondLst>
                                  <p:childTnLst>
                                    <p:set>
                                      <p:cBhvr>
                                        <p:cTn id="235" dur="1" fill="hold">
                                          <p:stCondLst>
                                            <p:cond delay="0"/>
                                          </p:stCondLst>
                                        </p:cTn>
                                        <p:tgtEl>
                                          <p:spTgt spid="312"/>
                                        </p:tgtEl>
                                        <p:attrNameLst>
                                          <p:attrName>style.visibility</p:attrName>
                                        </p:attrNameLst>
                                      </p:cBhvr>
                                      <p:to>
                                        <p:strVal val="visible"/>
                                      </p:to>
                                    </p:set>
                                  </p:childTnLst>
                                </p:cTn>
                              </p:par>
                              <p:par>
                                <p:cTn id="236" presetID="1" presetClass="entr" presetSubtype="0" fill="hold" grpId="0" nodeType="withEffect">
                                  <p:stCondLst>
                                    <p:cond delay="0"/>
                                  </p:stCondLst>
                                  <p:childTnLst>
                                    <p:set>
                                      <p:cBhvr>
                                        <p:cTn id="237" dur="1" fill="hold">
                                          <p:stCondLst>
                                            <p:cond delay="0"/>
                                          </p:stCondLst>
                                        </p:cTn>
                                        <p:tgtEl>
                                          <p:spTgt spid="313"/>
                                        </p:tgtEl>
                                        <p:attrNameLst>
                                          <p:attrName>style.visibility</p:attrName>
                                        </p:attrNameLst>
                                      </p:cBhvr>
                                      <p:to>
                                        <p:strVal val="visible"/>
                                      </p:to>
                                    </p:set>
                                  </p:childTnLst>
                                </p:cTn>
                              </p:par>
                              <p:par>
                                <p:cTn id="238" presetID="1" presetClass="entr" presetSubtype="0" fill="hold" nodeType="withEffect">
                                  <p:stCondLst>
                                    <p:cond delay="0"/>
                                  </p:stCondLst>
                                  <p:childTnLst>
                                    <p:set>
                                      <p:cBhvr>
                                        <p:cTn id="239" dur="1" fill="hold">
                                          <p:stCondLst>
                                            <p:cond delay="0"/>
                                          </p:stCondLst>
                                        </p:cTn>
                                        <p:tgtEl>
                                          <p:spTgt spid="318"/>
                                        </p:tgtEl>
                                        <p:attrNameLst>
                                          <p:attrName>style.visibility</p:attrName>
                                        </p:attrNameLst>
                                      </p:cBhvr>
                                      <p:to>
                                        <p:strVal val="visible"/>
                                      </p:to>
                                    </p:set>
                                  </p:childTnLst>
                                </p:cTn>
                              </p:par>
                              <p:par>
                                <p:cTn id="240" presetID="1" presetClass="entr" presetSubtype="0" fill="hold" grpId="0" nodeType="withEffect">
                                  <p:stCondLst>
                                    <p:cond delay="0"/>
                                  </p:stCondLst>
                                  <p:childTnLst>
                                    <p:set>
                                      <p:cBhvr>
                                        <p:cTn id="241" dur="1" fill="hold">
                                          <p:stCondLst>
                                            <p:cond delay="0"/>
                                          </p:stCondLst>
                                        </p:cTn>
                                        <p:tgtEl>
                                          <p:spTgt spid="330"/>
                                        </p:tgtEl>
                                        <p:attrNameLst>
                                          <p:attrName>style.visibility</p:attrName>
                                        </p:attrNameLst>
                                      </p:cBhvr>
                                      <p:to>
                                        <p:strVal val="visible"/>
                                      </p:to>
                                    </p:set>
                                  </p:childTnLst>
                                </p:cTn>
                              </p:par>
                              <p:par>
                                <p:cTn id="242" presetID="1" presetClass="entr" presetSubtype="0" fill="hold" nodeType="withEffect">
                                  <p:stCondLst>
                                    <p:cond delay="0"/>
                                  </p:stCondLst>
                                  <p:childTnLst>
                                    <p:set>
                                      <p:cBhvr>
                                        <p:cTn id="243" dur="1" fill="hold">
                                          <p:stCondLst>
                                            <p:cond delay="0"/>
                                          </p:stCondLst>
                                        </p:cTn>
                                        <p:tgtEl>
                                          <p:spTgt spid="60"/>
                                        </p:tgtEl>
                                        <p:attrNameLst>
                                          <p:attrName>style.visibility</p:attrName>
                                        </p:attrNameLst>
                                      </p:cBhvr>
                                      <p:to>
                                        <p:strVal val="visible"/>
                                      </p:to>
                                    </p:set>
                                  </p:childTnLst>
                                </p:cTn>
                              </p:par>
                              <p:par>
                                <p:cTn id="244" presetID="1" presetClass="entr" presetSubtype="0" fill="hold" nodeType="withEffect">
                                  <p:stCondLst>
                                    <p:cond delay="0"/>
                                  </p:stCondLst>
                                  <p:childTnLst>
                                    <p:set>
                                      <p:cBhvr>
                                        <p:cTn id="245" dur="1" fill="hold">
                                          <p:stCondLst>
                                            <p:cond delay="0"/>
                                          </p:stCondLst>
                                        </p:cTn>
                                        <p:tgtEl>
                                          <p:spTgt spid="66"/>
                                        </p:tgtEl>
                                        <p:attrNameLst>
                                          <p:attrName>style.visibility</p:attrName>
                                        </p:attrNameLst>
                                      </p:cBhvr>
                                      <p:to>
                                        <p:strVal val="visible"/>
                                      </p:to>
                                    </p:set>
                                  </p:childTnLst>
                                </p:cTn>
                              </p:par>
                              <p:par>
                                <p:cTn id="246" presetID="1" presetClass="entr" presetSubtype="0" fill="hold" nodeType="withEffect">
                                  <p:stCondLst>
                                    <p:cond delay="200"/>
                                  </p:stCondLst>
                                  <p:childTnLst>
                                    <p:set>
                                      <p:cBhvr>
                                        <p:cTn id="247" dur="1" fill="hold">
                                          <p:stCondLst>
                                            <p:cond delay="0"/>
                                          </p:stCondLst>
                                        </p:cTn>
                                        <p:tgtEl>
                                          <p:spTgt spid="87"/>
                                        </p:tgtEl>
                                        <p:attrNameLst>
                                          <p:attrName>style.visibility</p:attrName>
                                        </p:attrNameLst>
                                      </p:cBhvr>
                                      <p:to>
                                        <p:strVal val="visible"/>
                                      </p:to>
                                    </p:set>
                                  </p:childTnLst>
                                </p:cTn>
                              </p:par>
                              <p:par>
                                <p:cTn id="248" presetID="1" presetClass="entr" presetSubtype="0" fill="hold" grpId="0" nodeType="withEffect">
                                  <p:stCondLst>
                                    <p:cond delay="0"/>
                                  </p:stCondLst>
                                  <p:childTnLst>
                                    <p:set>
                                      <p:cBhvr>
                                        <p:cTn id="249" dur="1" fill="hold">
                                          <p:stCondLst>
                                            <p:cond delay="0"/>
                                          </p:stCondLst>
                                        </p:cTn>
                                        <p:tgtEl>
                                          <p:spTgt spid="239"/>
                                        </p:tgtEl>
                                        <p:attrNameLst>
                                          <p:attrName>style.visibility</p:attrName>
                                        </p:attrNameLst>
                                      </p:cBhvr>
                                      <p:to>
                                        <p:strVal val="visible"/>
                                      </p:to>
                                    </p:set>
                                  </p:childTnLst>
                                </p:cTn>
                              </p:par>
                              <p:par>
                                <p:cTn id="250" presetID="1" presetClass="entr" presetSubtype="0" fill="hold" grpId="0" nodeType="withEffect">
                                  <p:stCondLst>
                                    <p:cond delay="0"/>
                                  </p:stCondLst>
                                  <p:childTnLst>
                                    <p:set>
                                      <p:cBhvr>
                                        <p:cTn id="251" dur="1" fill="hold">
                                          <p:stCondLst>
                                            <p:cond delay="0"/>
                                          </p:stCondLst>
                                        </p:cTn>
                                        <p:tgtEl>
                                          <p:spTgt spid="301"/>
                                        </p:tgtEl>
                                        <p:attrNameLst>
                                          <p:attrName>style.visibility</p:attrName>
                                        </p:attrNameLst>
                                      </p:cBhvr>
                                      <p:to>
                                        <p:strVal val="visible"/>
                                      </p:to>
                                    </p:set>
                                  </p:childTnLst>
                                </p:cTn>
                              </p:par>
                              <p:par>
                                <p:cTn id="252" presetID="1" presetClass="entr" presetSubtype="0" fill="hold" grpId="0" nodeType="withEffect">
                                  <p:stCondLst>
                                    <p:cond delay="0"/>
                                  </p:stCondLst>
                                  <p:childTnLst>
                                    <p:set>
                                      <p:cBhvr>
                                        <p:cTn id="253" dur="1" fill="hold">
                                          <p:stCondLst>
                                            <p:cond delay="0"/>
                                          </p:stCondLst>
                                        </p:cTn>
                                        <p:tgtEl>
                                          <p:spTgt spid="23"/>
                                        </p:tgtEl>
                                        <p:attrNameLst>
                                          <p:attrName>style.visibility</p:attrName>
                                        </p:attrNameLst>
                                      </p:cBhvr>
                                      <p:to>
                                        <p:strVal val="visible"/>
                                      </p:to>
                                    </p:set>
                                  </p:childTnLst>
                                </p:cTn>
                              </p:par>
                              <p:par>
                                <p:cTn id="254" presetID="1" presetClass="entr" presetSubtype="0" fill="hold" nodeType="withEffect">
                                  <p:stCondLst>
                                    <p:cond delay="0"/>
                                  </p:stCondLst>
                                  <p:childTnLst>
                                    <p:set>
                                      <p:cBhvr>
                                        <p:cTn id="255" dur="1" fill="hold">
                                          <p:stCondLst>
                                            <p:cond delay="0"/>
                                          </p:stCondLst>
                                        </p:cTn>
                                        <p:tgtEl>
                                          <p:spTgt spid="49"/>
                                        </p:tgtEl>
                                        <p:attrNameLst>
                                          <p:attrName>style.visibility</p:attrName>
                                        </p:attrNameLst>
                                      </p:cBhvr>
                                      <p:to>
                                        <p:strVal val="visible"/>
                                      </p:to>
                                    </p:set>
                                  </p:childTnLst>
                                </p:cTn>
                              </p:par>
                              <p:par>
                                <p:cTn id="256" presetID="1" presetClass="entr" presetSubtype="0" fill="hold" nodeType="withEffect">
                                  <p:stCondLst>
                                    <p:cond delay="0"/>
                                  </p:stCondLst>
                                  <p:childTnLst>
                                    <p:set>
                                      <p:cBhvr>
                                        <p:cTn id="257" dur="1" fill="hold">
                                          <p:stCondLst>
                                            <p:cond delay="0"/>
                                          </p:stCondLst>
                                        </p:cTn>
                                        <p:tgtEl>
                                          <p:spTgt spid="489"/>
                                        </p:tgtEl>
                                        <p:attrNameLst>
                                          <p:attrName>style.visibility</p:attrName>
                                        </p:attrNameLst>
                                      </p:cBhvr>
                                      <p:to>
                                        <p:strVal val="visible"/>
                                      </p:to>
                                    </p:set>
                                  </p:childTnLst>
                                </p:cTn>
                              </p:par>
                              <p:par>
                                <p:cTn id="258" presetID="1" presetClass="entr" presetSubtype="0" fill="hold" grpId="0" nodeType="withEffect">
                                  <p:stCondLst>
                                    <p:cond delay="0"/>
                                  </p:stCondLst>
                                  <p:childTnLst>
                                    <p:set>
                                      <p:cBhvr>
                                        <p:cTn id="259" dur="1" fill="hold">
                                          <p:stCondLst>
                                            <p:cond delay="0"/>
                                          </p:stCondLst>
                                        </p:cTn>
                                        <p:tgtEl>
                                          <p:spTgt spid="526"/>
                                        </p:tgtEl>
                                        <p:attrNameLst>
                                          <p:attrName>style.visibility</p:attrName>
                                        </p:attrNameLst>
                                      </p:cBhvr>
                                      <p:to>
                                        <p:strVal val="visible"/>
                                      </p:to>
                                    </p:set>
                                  </p:childTnLst>
                                </p:cTn>
                              </p:par>
                              <p:par>
                                <p:cTn id="260" presetID="1" presetClass="entr" presetSubtype="0" fill="hold" nodeType="withEffect">
                                  <p:stCondLst>
                                    <p:cond delay="0"/>
                                  </p:stCondLst>
                                  <p:childTnLst>
                                    <p:set>
                                      <p:cBhvr>
                                        <p:cTn id="261" dur="1" fill="hold">
                                          <p:stCondLst>
                                            <p:cond delay="0"/>
                                          </p:stCondLst>
                                        </p:cTn>
                                        <p:tgtEl>
                                          <p:spTgt spid="529"/>
                                        </p:tgtEl>
                                        <p:attrNameLst>
                                          <p:attrName>style.visibility</p:attrName>
                                        </p:attrNameLst>
                                      </p:cBhvr>
                                      <p:to>
                                        <p:strVal val="visible"/>
                                      </p:to>
                                    </p:set>
                                  </p:childTnLst>
                                </p:cTn>
                              </p:par>
                            </p:childTnLst>
                          </p:cTn>
                        </p:par>
                      </p:childTnLst>
                    </p:cTn>
                  </p:par>
                  <p:par>
                    <p:cTn id="262" fill="hold">
                      <p:stCondLst>
                        <p:cond delay="indefinite"/>
                      </p:stCondLst>
                      <p:childTnLst>
                        <p:par>
                          <p:cTn id="263" fill="hold">
                            <p:stCondLst>
                              <p:cond delay="0"/>
                            </p:stCondLst>
                            <p:childTnLst>
                              <p:par>
                                <p:cTn id="264" presetID="1" presetClass="entr" presetSubtype="0" fill="hold" nodeType="clickEffect">
                                  <p:stCondLst>
                                    <p:cond delay="0"/>
                                  </p:stCondLst>
                                  <p:childTnLst>
                                    <p:set>
                                      <p:cBhvr>
                                        <p:cTn id="265" dur="1" fill="hold">
                                          <p:stCondLst>
                                            <p:cond delay="0"/>
                                          </p:stCondLst>
                                        </p:cTn>
                                        <p:tgtEl>
                                          <p:spTgt spid="123"/>
                                        </p:tgtEl>
                                        <p:attrNameLst>
                                          <p:attrName>style.visibility</p:attrName>
                                        </p:attrNameLst>
                                      </p:cBhvr>
                                      <p:to>
                                        <p:strVal val="visible"/>
                                      </p:to>
                                    </p:set>
                                  </p:childTnLst>
                                </p:cTn>
                              </p:par>
                              <p:par>
                                <p:cTn id="266" presetID="1" presetClass="entr" presetSubtype="0" fill="hold" nodeType="withEffect">
                                  <p:stCondLst>
                                    <p:cond delay="0"/>
                                  </p:stCondLst>
                                  <p:childTnLst>
                                    <p:set>
                                      <p:cBhvr>
                                        <p:cTn id="267" dur="1" fill="hold">
                                          <p:stCondLst>
                                            <p:cond delay="0"/>
                                          </p:stCondLst>
                                        </p:cTn>
                                        <p:tgtEl>
                                          <p:spTgt spid="315"/>
                                        </p:tgtEl>
                                        <p:attrNameLst>
                                          <p:attrName>style.visibility</p:attrName>
                                        </p:attrNameLst>
                                      </p:cBhvr>
                                      <p:to>
                                        <p:strVal val="visible"/>
                                      </p:to>
                                    </p:set>
                                  </p:childTnLst>
                                </p:cTn>
                              </p:par>
                              <p:par>
                                <p:cTn id="268" presetID="1" presetClass="entr" presetSubtype="0" fill="hold" nodeType="withEffect">
                                  <p:stCondLst>
                                    <p:cond delay="0"/>
                                  </p:stCondLst>
                                  <p:childTnLst>
                                    <p:set>
                                      <p:cBhvr>
                                        <p:cTn id="269" dur="1" fill="hold">
                                          <p:stCondLst>
                                            <p:cond delay="0"/>
                                          </p:stCondLst>
                                        </p:cTn>
                                        <p:tgtEl>
                                          <p:spTgt spid="289"/>
                                        </p:tgtEl>
                                        <p:attrNameLst>
                                          <p:attrName>style.visibility</p:attrName>
                                        </p:attrNameLst>
                                      </p:cBhvr>
                                      <p:to>
                                        <p:strVal val="visible"/>
                                      </p:to>
                                    </p:set>
                                  </p:childTnLst>
                                </p:cTn>
                              </p:par>
                              <p:par>
                                <p:cTn id="270" presetID="1" presetClass="entr" presetSubtype="0" fill="hold" nodeType="withEffect">
                                  <p:stCondLst>
                                    <p:cond delay="0"/>
                                  </p:stCondLst>
                                  <p:childTnLst>
                                    <p:set>
                                      <p:cBhvr>
                                        <p:cTn id="271" dur="1" fill="hold">
                                          <p:stCondLst>
                                            <p:cond delay="0"/>
                                          </p:stCondLst>
                                        </p:cTn>
                                        <p:tgtEl>
                                          <p:spTgt spid="5"/>
                                        </p:tgtEl>
                                        <p:attrNameLst>
                                          <p:attrName>style.visibility</p:attrName>
                                        </p:attrNameLst>
                                      </p:cBhvr>
                                      <p:to>
                                        <p:strVal val="visible"/>
                                      </p:to>
                                    </p:set>
                                  </p:childTnLst>
                                </p:cTn>
                              </p:par>
                              <p:par>
                                <p:cTn id="272" presetID="1" presetClass="entr" presetSubtype="0" fill="hold" grpId="0" nodeType="withEffect">
                                  <p:stCondLst>
                                    <p:cond delay="0"/>
                                  </p:stCondLst>
                                  <p:childTnLst>
                                    <p:set>
                                      <p:cBhvr>
                                        <p:cTn id="273" dur="1" fill="hold">
                                          <p:stCondLst>
                                            <p:cond delay="0"/>
                                          </p:stCondLst>
                                        </p:cTn>
                                        <p:tgtEl>
                                          <p:spTgt spid="317"/>
                                        </p:tgtEl>
                                        <p:attrNameLst>
                                          <p:attrName>style.visibility</p:attrName>
                                        </p:attrNameLst>
                                      </p:cBhvr>
                                      <p:to>
                                        <p:strVal val="visible"/>
                                      </p:to>
                                    </p:set>
                                  </p:childTnLst>
                                </p:cTn>
                              </p:par>
                              <p:par>
                                <p:cTn id="274" presetID="1" presetClass="entr" presetSubtype="0" fill="hold" grpId="0" nodeType="withEffect">
                                  <p:stCondLst>
                                    <p:cond delay="0"/>
                                  </p:stCondLst>
                                  <p:childTnLst>
                                    <p:set>
                                      <p:cBhvr>
                                        <p:cTn id="275" dur="1" fill="hold">
                                          <p:stCondLst>
                                            <p:cond delay="0"/>
                                          </p:stCondLst>
                                        </p:cTn>
                                        <p:tgtEl>
                                          <p:spTgt spid="223"/>
                                        </p:tgtEl>
                                        <p:attrNameLst>
                                          <p:attrName>style.visibility</p:attrName>
                                        </p:attrNameLst>
                                      </p:cBhvr>
                                      <p:to>
                                        <p:strVal val="visible"/>
                                      </p:to>
                                    </p:set>
                                  </p:childTnLst>
                                </p:cTn>
                              </p:par>
                              <p:par>
                                <p:cTn id="276" presetID="1" presetClass="entr" presetSubtype="0" fill="hold" grpId="0" nodeType="withEffect">
                                  <p:stCondLst>
                                    <p:cond delay="0"/>
                                  </p:stCondLst>
                                  <p:childTnLst>
                                    <p:set>
                                      <p:cBhvr>
                                        <p:cTn id="277" dur="1" fill="hold">
                                          <p:stCondLst>
                                            <p:cond delay="0"/>
                                          </p:stCondLst>
                                        </p:cTn>
                                        <p:tgtEl>
                                          <p:spTgt spid="519"/>
                                        </p:tgtEl>
                                        <p:attrNameLst>
                                          <p:attrName>style.visibility</p:attrName>
                                        </p:attrNameLst>
                                      </p:cBhvr>
                                      <p:to>
                                        <p:strVal val="visible"/>
                                      </p:to>
                                    </p:set>
                                  </p:childTnLst>
                                </p:cTn>
                              </p:par>
                              <p:par>
                                <p:cTn id="278" presetID="1" presetClass="entr" presetSubtype="0" fill="hold" grpId="0" nodeType="withEffect">
                                  <p:stCondLst>
                                    <p:cond delay="0"/>
                                  </p:stCondLst>
                                  <p:childTnLst>
                                    <p:set>
                                      <p:cBhvr>
                                        <p:cTn id="279" dur="1" fill="hold">
                                          <p:stCondLst>
                                            <p:cond delay="0"/>
                                          </p:stCondLst>
                                        </p:cTn>
                                        <p:tgtEl>
                                          <p:spTgt spid="270"/>
                                        </p:tgtEl>
                                        <p:attrNameLst>
                                          <p:attrName>style.visibility</p:attrName>
                                        </p:attrNameLst>
                                      </p:cBhvr>
                                      <p:to>
                                        <p:strVal val="visible"/>
                                      </p:to>
                                    </p:set>
                                  </p:childTnLst>
                                </p:cTn>
                              </p:par>
                              <p:par>
                                <p:cTn id="280" presetID="1" presetClass="entr" presetSubtype="0" fill="hold" grpId="0" nodeType="withEffect">
                                  <p:stCondLst>
                                    <p:cond delay="0"/>
                                  </p:stCondLst>
                                  <p:childTnLst>
                                    <p:set>
                                      <p:cBhvr>
                                        <p:cTn id="281" dur="1" fill="hold">
                                          <p:stCondLst>
                                            <p:cond delay="0"/>
                                          </p:stCondLst>
                                        </p:cTn>
                                        <p:tgtEl>
                                          <p:spTgt spid="517"/>
                                        </p:tgtEl>
                                        <p:attrNameLst>
                                          <p:attrName>style.visibility</p:attrName>
                                        </p:attrNameLst>
                                      </p:cBhvr>
                                      <p:to>
                                        <p:strVal val="visible"/>
                                      </p:to>
                                    </p:set>
                                  </p:childTnLst>
                                </p:cTn>
                              </p:par>
                              <p:par>
                                <p:cTn id="282" presetID="1" presetClass="entr" presetSubtype="0" fill="hold" grpId="0" nodeType="withEffect">
                                  <p:stCondLst>
                                    <p:cond delay="0"/>
                                  </p:stCondLst>
                                  <p:childTnLst>
                                    <p:set>
                                      <p:cBhvr>
                                        <p:cTn id="283" dur="1" fill="hold">
                                          <p:stCondLst>
                                            <p:cond delay="0"/>
                                          </p:stCondLst>
                                        </p:cTn>
                                        <p:tgtEl>
                                          <p:spTgt spid="173"/>
                                        </p:tgtEl>
                                        <p:attrNameLst>
                                          <p:attrName>style.visibility</p:attrName>
                                        </p:attrNameLst>
                                      </p:cBhvr>
                                      <p:to>
                                        <p:strVal val="visible"/>
                                      </p:to>
                                    </p:set>
                                  </p:childTnLst>
                                </p:cTn>
                              </p:par>
                              <p:par>
                                <p:cTn id="284" presetID="1" presetClass="entr" presetSubtype="0" fill="hold" grpId="0" nodeType="withEffect">
                                  <p:stCondLst>
                                    <p:cond delay="0"/>
                                  </p:stCondLst>
                                  <p:childTnLst>
                                    <p:set>
                                      <p:cBhvr>
                                        <p:cTn id="285" dur="1" fill="hold">
                                          <p:stCondLst>
                                            <p:cond delay="0"/>
                                          </p:stCondLst>
                                        </p:cTn>
                                        <p:tgtEl>
                                          <p:spTgt spid="518"/>
                                        </p:tgtEl>
                                        <p:attrNameLst>
                                          <p:attrName>style.visibility</p:attrName>
                                        </p:attrNameLst>
                                      </p:cBhvr>
                                      <p:to>
                                        <p:strVal val="visible"/>
                                      </p:to>
                                    </p:set>
                                  </p:childTnLst>
                                </p:cTn>
                              </p:par>
                              <p:par>
                                <p:cTn id="286" presetID="1" presetClass="entr" presetSubtype="0" fill="hold" grpId="0" nodeType="withEffect">
                                  <p:stCondLst>
                                    <p:cond delay="0"/>
                                  </p:stCondLst>
                                  <p:childTnLst>
                                    <p:set>
                                      <p:cBhvr>
                                        <p:cTn id="287" dur="1" fill="hold">
                                          <p:stCondLst>
                                            <p:cond delay="0"/>
                                          </p:stCondLst>
                                        </p:cTn>
                                        <p:tgtEl>
                                          <p:spTgt spid="520"/>
                                        </p:tgtEl>
                                        <p:attrNameLst>
                                          <p:attrName>style.visibility</p:attrName>
                                        </p:attrNameLst>
                                      </p:cBhvr>
                                      <p:to>
                                        <p:strVal val="visible"/>
                                      </p:to>
                                    </p:set>
                                  </p:childTnLst>
                                </p:cTn>
                              </p:par>
                              <p:par>
                                <p:cTn id="288" presetID="1" presetClass="entr" presetSubtype="0" fill="hold" grpId="0" nodeType="withEffect">
                                  <p:stCondLst>
                                    <p:cond delay="0"/>
                                  </p:stCondLst>
                                  <p:childTnLst>
                                    <p:set>
                                      <p:cBhvr>
                                        <p:cTn id="289" dur="1" fill="hold">
                                          <p:stCondLst>
                                            <p:cond delay="0"/>
                                          </p:stCondLst>
                                        </p:cTn>
                                        <p:tgtEl>
                                          <p:spTgt spid="516"/>
                                        </p:tgtEl>
                                        <p:attrNameLst>
                                          <p:attrName>style.visibility</p:attrName>
                                        </p:attrNameLst>
                                      </p:cBhvr>
                                      <p:to>
                                        <p:strVal val="visible"/>
                                      </p:to>
                                    </p:set>
                                  </p:childTnLst>
                                </p:cTn>
                              </p:par>
                              <p:par>
                                <p:cTn id="290" presetID="1" presetClass="entr" presetSubtype="0" fill="hold" grpId="0" nodeType="withEffect">
                                  <p:stCondLst>
                                    <p:cond delay="0"/>
                                  </p:stCondLst>
                                  <p:childTnLst>
                                    <p:set>
                                      <p:cBhvr>
                                        <p:cTn id="291" dur="1" fill="hold">
                                          <p:stCondLst>
                                            <p:cond delay="0"/>
                                          </p:stCondLst>
                                        </p:cTn>
                                        <p:tgtEl>
                                          <p:spTgt spid="172"/>
                                        </p:tgtEl>
                                        <p:attrNameLst>
                                          <p:attrName>style.visibility</p:attrName>
                                        </p:attrNameLst>
                                      </p:cBhvr>
                                      <p:to>
                                        <p:strVal val="visible"/>
                                      </p:to>
                                    </p:set>
                                  </p:childTnLst>
                                </p:cTn>
                              </p:par>
                              <p:par>
                                <p:cTn id="292" presetID="1" presetClass="entr" presetSubtype="0" fill="hold" grpId="0" nodeType="withEffect">
                                  <p:stCondLst>
                                    <p:cond delay="0"/>
                                  </p:stCondLst>
                                  <p:childTnLst>
                                    <p:set>
                                      <p:cBhvr>
                                        <p:cTn id="293" dur="1" fill="hold">
                                          <p:stCondLst>
                                            <p:cond delay="0"/>
                                          </p:stCondLst>
                                        </p:cTn>
                                        <p:tgtEl>
                                          <p:spTgt spid="170"/>
                                        </p:tgtEl>
                                        <p:attrNameLst>
                                          <p:attrName>style.visibility</p:attrName>
                                        </p:attrNameLst>
                                      </p:cBhvr>
                                      <p:to>
                                        <p:strVal val="visible"/>
                                      </p:to>
                                    </p:set>
                                  </p:childTnLst>
                                </p:cTn>
                              </p:par>
                              <p:par>
                                <p:cTn id="294" presetID="1" presetClass="entr" presetSubtype="0" fill="hold" grpId="0" nodeType="withEffect">
                                  <p:stCondLst>
                                    <p:cond delay="0"/>
                                  </p:stCondLst>
                                  <p:childTnLst>
                                    <p:set>
                                      <p:cBhvr>
                                        <p:cTn id="295" dur="1" fill="hold">
                                          <p:stCondLst>
                                            <p:cond delay="0"/>
                                          </p:stCondLst>
                                        </p:cTn>
                                        <p:tgtEl>
                                          <p:spTgt spid="515"/>
                                        </p:tgtEl>
                                        <p:attrNameLst>
                                          <p:attrName>style.visibility</p:attrName>
                                        </p:attrNameLst>
                                      </p:cBhvr>
                                      <p:to>
                                        <p:strVal val="visible"/>
                                      </p:to>
                                    </p:set>
                                  </p:childTnLst>
                                </p:cTn>
                              </p:par>
                            </p:childTnLst>
                          </p:cTn>
                        </p:par>
                      </p:childTnLst>
                    </p:cTn>
                  </p:par>
                  <p:par>
                    <p:cTn id="296" fill="hold">
                      <p:stCondLst>
                        <p:cond delay="indefinite"/>
                      </p:stCondLst>
                      <p:childTnLst>
                        <p:par>
                          <p:cTn id="297" fill="hold">
                            <p:stCondLst>
                              <p:cond delay="0"/>
                            </p:stCondLst>
                            <p:childTnLst>
                              <p:par>
                                <p:cTn id="298" presetID="1" presetClass="entr" presetSubtype="0" fill="hold" grpId="0" nodeType="clickEffect">
                                  <p:stCondLst>
                                    <p:cond delay="0"/>
                                  </p:stCondLst>
                                  <p:childTnLst>
                                    <p:set>
                                      <p:cBhvr>
                                        <p:cTn id="299" dur="1" fill="hold">
                                          <p:stCondLst>
                                            <p:cond delay="0"/>
                                          </p:stCondLst>
                                        </p:cTn>
                                        <p:tgtEl>
                                          <p:spTgt spid="97"/>
                                        </p:tgtEl>
                                        <p:attrNameLst>
                                          <p:attrName>style.visibility</p:attrName>
                                        </p:attrNameLst>
                                      </p:cBhvr>
                                      <p:to>
                                        <p:strVal val="visible"/>
                                      </p:to>
                                    </p:set>
                                  </p:childTnLst>
                                </p:cTn>
                              </p:par>
                              <p:par>
                                <p:cTn id="300" presetID="1" presetClass="entr" presetSubtype="0" fill="hold" grpId="0" nodeType="withEffect">
                                  <p:stCondLst>
                                    <p:cond delay="0"/>
                                  </p:stCondLst>
                                  <p:childTnLst>
                                    <p:set>
                                      <p:cBhvr>
                                        <p:cTn id="301" dur="1" fill="hold">
                                          <p:stCondLst>
                                            <p:cond delay="0"/>
                                          </p:stCondLst>
                                        </p:cTn>
                                        <p:tgtEl>
                                          <p:spTgt spid="100"/>
                                        </p:tgtEl>
                                        <p:attrNameLst>
                                          <p:attrName>style.visibility</p:attrName>
                                        </p:attrNameLst>
                                      </p:cBhvr>
                                      <p:to>
                                        <p:strVal val="visible"/>
                                      </p:to>
                                    </p:set>
                                  </p:childTnLst>
                                </p:cTn>
                              </p:par>
                              <p:par>
                                <p:cTn id="302" presetID="1" presetClass="entr" presetSubtype="0" fill="hold" grpId="0" nodeType="withEffect">
                                  <p:stCondLst>
                                    <p:cond delay="0"/>
                                  </p:stCondLst>
                                  <p:childTnLst>
                                    <p:set>
                                      <p:cBhvr>
                                        <p:cTn id="303" dur="1" fill="hold">
                                          <p:stCondLst>
                                            <p:cond delay="0"/>
                                          </p:stCondLst>
                                        </p:cTn>
                                        <p:tgtEl>
                                          <p:spTgt spid="102"/>
                                        </p:tgtEl>
                                        <p:attrNameLst>
                                          <p:attrName>style.visibility</p:attrName>
                                        </p:attrNameLst>
                                      </p:cBhvr>
                                      <p:to>
                                        <p:strVal val="visible"/>
                                      </p:to>
                                    </p:set>
                                  </p:childTnLst>
                                </p:cTn>
                              </p:par>
                              <p:par>
                                <p:cTn id="304" presetID="1" presetClass="entr" presetSubtype="0" fill="hold" grpId="0" nodeType="withEffect">
                                  <p:stCondLst>
                                    <p:cond delay="0"/>
                                  </p:stCondLst>
                                  <p:childTnLst>
                                    <p:set>
                                      <p:cBhvr>
                                        <p:cTn id="305" dur="1" fill="hold">
                                          <p:stCondLst>
                                            <p:cond delay="0"/>
                                          </p:stCondLst>
                                        </p:cTn>
                                        <p:tgtEl>
                                          <p:spTgt spid="103"/>
                                        </p:tgtEl>
                                        <p:attrNameLst>
                                          <p:attrName>style.visibility</p:attrName>
                                        </p:attrNameLst>
                                      </p:cBhvr>
                                      <p:to>
                                        <p:strVal val="visible"/>
                                      </p:to>
                                    </p:set>
                                  </p:childTnLst>
                                </p:cTn>
                              </p:par>
                              <p:par>
                                <p:cTn id="306" presetID="1" presetClass="entr" presetSubtype="0" fill="hold" grpId="0" nodeType="withEffect">
                                  <p:stCondLst>
                                    <p:cond delay="0"/>
                                  </p:stCondLst>
                                  <p:childTnLst>
                                    <p:set>
                                      <p:cBhvr>
                                        <p:cTn id="307" dur="1" fill="hold">
                                          <p:stCondLst>
                                            <p:cond delay="0"/>
                                          </p:stCondLst>
                                        </p:cTn>
                                        <p:tgtEl>
                                          <p:spTgt spid="111"/>
                                        </p:tgtEl>
                                        <p:attrNameLst>
                                          <p:attrName>style.visibility</p:attrName>
                                        </p:attrNameLst>
                                      </p:cBhvr>
                                      <p:to>
                                        <p:strVal val="visible"/>
                                      </p:to>
                                    </p:set>
                                  </p:childTnLst>
                                </p:cTn>
                              </p:par>
                              <p:par>
                                <p:cTn id="308" presetID="1" presetClass="entr" presetSubtype="0" fill="hold" grpId="0" nodeType="withEffect">
                                  <p:stCondLst>
                                    <p:cond delay="0"/>
                                  </p:stCondLst>
                                  <p:childTnLst>
                                    <p:set>
                                      <p:cBhvr>
                                        <p:cTn id="309" dur="1" fill="hold">
                                          <p:stCondLst>
                                            <p:cond delay="0"/>
                                          </p:stCondLst>
                                        </p:cTn>
                                        <p:tgtEl>
                                          <p:spTgt spid="109"/>
                                        </p:tgtEl>
                                        <p:attrNameLst>
                                          <p:attrName>style.visibility</p:attrName>
                                        </p:attrNameLst>
                                      </p:cBhvr>
                                      <p:to>
                                        <p:strVal val="visible"/>
                                      </p:to>
                                    </p:set>
                                  </p:childTnLst>
                                </p:cTn>
                              </p:par>
                              <p:par>
                                <p:cTn id="310" presetID="1" presetClass="entr" presetSubtype="0" fill="hold" grpId="0" nodeType="withEffect">
                                  <p:stCondLst>
                                    <p:cond delay="0"/>
                                  </p:stCondLst>
                                  <p:childTnLst>
                                    <p:set>
                                      <p:cBhvr>
                                        <p:cTn id="311" dur="1" fill="hold">
                                          <p:stCondLst>
                                            <p:cond delay="0"/>
                                          </p:stCondLst>
                                        </p:cTn>
                                        <p:tgtEl>
                                          <p:spTgt spid="106"/>
                                        </p:tgtEl>
                                        <p:attrNameLst>
                                          <p:attrName>style.visibility</p:attrName>
                                        </p:attrNameLst>
                                      </p:cBhvr>
                                      <p:to>
                                        <p:strVal val="visible"/>
                                      </p:to>
                                    </p:set>
                                  </p:childTnLst>
                                </p:cTn>
                              </p:par>
                              <p:par>
                                <p:cTn id="312" presetID="1" presetClass="entr" presetSubtype="0" fill="hold" grpId="0" nodeType="withEffect">
                                  <p:stCondLst>
                                    <p:cond delay="0"/>
                                  </p:stCondLst>
                                  <p:childTnLst>
                                    <p:set>
                                      <p:cBhvr>
                                        <p:cTn id="313" dur="1" fill="hold">
                                          <p:stCondLst>
                                            <p:cond delay="0"/>
                                          </p:stCondLst>
                                        </p:cTn>
                                        <p:tgtEl>
                                          <p:spTgt spid="108"/>
                                        </p:tgtEl>
                                        <p:attrNameLst>
                                          <p:attrName>style.visibility</p:attrName>
                                        </p:attrNameLst>
                                      </p:cBhvr>
                                      <p:to>
                                        <p:strVal val="visible"/>
                                      </p:to>
                                    </p:set>
                                  </p:childTnLst>
                                </p:cTn>
                              </p:par>
                              <p:par>
                                <p:cTn id="314" presetID="1" presetClass="entr" presetSubtype="0" fill="hold" grpId="0" nodeType="withEffect">
                                  <p:stCondLst>
                                    <p:cond delay="0"/>
                                  </p:stCondLst>
                                  <p:childTnLst>
                                    <p:set>
                                      <p:cBhvr>
                                        <p:cTn id="315" dur="1" fill="hold">
                                          <p:stCondLst>
                                            <p:cond delay="0"/>
                                          </p:stCondLst>
                                        </p:cTn>
                                        <p:tgtEl>
                                          <p:spTgt spid="550"/>
                                        </p:tgtEl>
                                        <p:attrNameLst>
                                          <p:attrName>style.visibility</p:attrName>
                                        </p:attrNameLst>
                                      </p:cBhvr>
                                      <p:to>
                                        <p:strVal val="visible"/>
                                      </p:to>
                                    </p:set>
                                  </p:childTnLst>
                                </p:cTn>
                              </p:par>
                              <p:par>
                                <p:cTn id="316" presetID="1" presetClass="entr" presetSubtype="0" fill="hold" grpId="0" nodeType="withEffect">
                                  <p:stCondLst>
                                    <p:cond delay="0"/>
                                  </p:stCondLst>
                                  <p:childTnLst>
                                    <p:set>
                                      <p:cBhvr>
                                        <p:cTn id="317" dur="1" fill="hold">
                                          <p:stCondLst>
                                            <p:cond delay="0"/>
                                          </p:stCondLst>
                                        </p:cTn>
                                        <p:tgtEl>
                                          <p:spTgt spid="114"/>
                                        </p:tgtEl>
                                        <p:attrNameLst>
                                          <p:attrName>style.visibility</p:attrName>
                                        </p:attrNameLst>
                                      </p:cBhvr>
                                      <p:to>
                                        <p:strVal val="visible"/>
                                      </p:to>
                                    </p:set>
                                  </p:childTnLst>
                                </p:cTn>
                              </p:par>
                              <p:par>
                                <p:cTn id="318" presetID="1" presetClass="entr" presetSubtype="0" fill="hold" grpId="0" nodeType="withEffect">
                                  <p:stCondLst>
                                    <p:cond delay="0"/>
                                  </p:stCondLst>
                                  <p:childTnLst>
                                    <p:set>
                                      <p:cBhvr>
                                        <p:cTn id="319" dur="1" fill="hold">
                                          <p:stCondLst>
                                            <p:cond delay="0"/>
                                          </p:stCondLst>
                                        </p:cTn>
                                        <p:tgtEl>
                                          <p:spTgt spid="91"/>
                                        </p:tgtEl>
                                        <p:attrNameLst>
                                          <p:attrName>style.visibility</p:attrName>
                                        </p:attrNameLst>
                                      </p:cBhvr>
                                      <p:to>
                                        <p:strVal val="visible"/>
                                      </p:to>
                                    </p:set>
                                  </p:childTnLst>
                                </p:cTn>
                              </p:par>
                              <p:par>
                                <p:cTn id="320" presetID="1" presetClass="entr" presetSubtype="0" fill="hold" grpId="0" nodeType="withEffect">
                                  <p:stCondLst>
                                    <p:cond delay="0"/>
                                  </p:stCondLst>
                                  <p:childTnLst>
                                    <p:set>
                                      <p:cBhvr>
                                        <p:cTn id="321" dur="1" fill="hold">
                                          <p:stCondLst>
                                            <p:cond delay="0"/>
                                          </p:stCondLst>
                                        </p:cTn>
                                        <p:tgtEl>
                                          <p:spTgt spid="119"/>
                                        </p:tgtEl>
                                        <p:attrNameLst>
                                          <p:attrName>style.visibility</p:attrName>
                                        </p:attrNameLst>
                                      </p:cBhvr>
                                      <p:to>
                                        <p:strVal val="visible"/>
                                      </p:to>
                                    </p:set>
                                  </p:childTnLst>
                                </p:cTn>
                              </p:par>
                              <p:par>
                                <p:cTn id="322" presetID="1" presetClass="entr" presetSubtype="0" fill="hold" grpId="1" nodeType="withEffect">
                                  <p:stCondLst>
                                    <p:cond delay="0"/>
                                  </p:stCondLst>
                                  <p:childTnLst>
                                    <p:set>
                                      <p:cBhvr>
                                        <p:cTn id="323" dur="1" fill="hold">
                                          <p:stCondLst>
                                            <p:cond delay="0"/>
                                          </p:stCondLst>
                                        </p:cTn>
                                        <p:tgtEl>
                                          <p:spTgt spid="550"/>
                                        </p:tgtEl>
                                        <p:attrNameLst>
                                          <p:attrName>style.visibility</p:attrName>
                                        </p:attrNameLst>
                                      </p:cBhvr>
                                      <p:to>
                                        <p:strVal val="visible"/>
                                      </p:to>
                                    </p:set>
                                  </p:childTnLst>
                                </p:cTn>
                              </p:par>
                              <p:par>
                                <p:cTn id="324" presetID="1" presetClass="entr" presetSubtype="0" fill="hold" grpId="0" nodeType="withEffect">
                                  <p:stCondLst>
                                    <p:cond delay="0"/>
                                  </p:stCondLst>
                                  <p:childTnLst>
                                    <p:set>
                                      <p:cBhvr>
                                        <p:cTn id="325" dur="1" fill="hold">
                                          <p:stCondLst>
                                            <p:cond delay="0"/>
                                          </p:stCondLst>
                                        </p:cTn>
                                        <p:tgtEl>
                                          <p:spTgt spid="95"/>
                                        </p:tgtEl>
                                        <p:attrNameLst>
                                          <p:attrName>style.visibility</p:attrName>
                                        </p:attrNameLst>
                                      </p:cBhvr>
                                      <p:to>
                                        <p:strVal val="visible"/>
                                      </p:to>
                                    </p:set>
                                  </p:childTnLst>
                                </p:cTn>
                              </p:par>
                              <p:par>
                                <p:cTn id="326" presetID="1" presetClass="entr" presetSubtype="0" fill="hold" grpId="2" nodeType="withEffect">
                                  <p:stCondLst>
                                    <p:cond delay="0"/>
                                  </p:stCondLst>
                                  <p:childTnLst>
                                    <p:set>
                                      <p:cBhvr>
                                        <p:cTn id="327" dur="1" fill="hold">
                                          <p:stCondLst>
                                            <p:cond delay="0"/>
                                          </p:stCondLst>
                                        </p:cTn>
                                        <p:tgtEl>
                                          <p:spTgt spid="550"/>
                                        </p:tgtEl>
                                        <p:attrNameLst>
                                          <p:attrName>style.visibility</p:attrName>
                                        </p:attrNameLst>
                                      </p:cBhvr>
                                      <p:to>
                                        <p:strVal val="visible"/>
                                      </p:to>
                                    </p:set>
                                  </p:childTnLst>
                                </p:cTn>
                              </p:par>
                              <p:par>
                                <p:cTn id="328" presetID="22" presetClass="entr" presetSubtype="8" fill="hold" grpId="0" nodeType="withEffect">
                                  <p:stCondLst>
                                    <p:cond delay="0"/>
                                  </p:stCondLst>
                                  <p:childTnLst>
                                    <p:set>
                                      <p:cBhvr>
                                        <p:cTn id="329" dur="1" fill="hold">
                                          <p:stCondLst>
                                            <p:cond delay="0"/>
                                          </p:stCondLst>
                                        </p:cTn>
                                        <p:tgtEl>
                                          <p:spTgt spid="6"/>
                                        </p:tgtEl>
                                        <p:attrNameLst>
                                          <p:attrName>style.visibility</p:attrName>
                                        </p:attrNameLst>
                                      </p:cBhvr>
                                      <p:to>
                                        <p:strVal val="visible"/>
                                      </p:to>
                                    </p:set>
                                    <p:animEffect transition="in" filter="wipe(left)">
                                      <p:cBhvr>
                                        <p:cTn id="330" dur="500"/>
                                        <p:tgtEl>
                                          <p:spTgt spid="6"/>
                                        </p:tgtEl>
                                      </p:cBhvr>
                                    </p:animEffect>
                                  </p:childTnLst>
                                </p:cTn>
                              </p:par>
                            </p:childTnLst>
                          </p:cTn>
                        </p:par>
                      </p:childTnLst>
                    </p:cTn>
                  </p:par>
                  <p:par>
                    <p:cTn id="331" fill="hold">
                      <p:stCondLst>
                        <p:cond delay="indefinite"/>
                      </p:stCondLst>
                      <p:childTnLst>
                        <p:par>
                          <p:cTn id="332" fill="hold">
                            <p:stCondLst>
                              <p:cond delay="0"/>
                            </p:stCondLst>
                            <p:childTnLst>
                              <p:par>
                                <p:cTn id="333" presetID="22" presetClass="entr" presetSubtype="8" fill="hold" grpId="0" nodeType="clickEffect">
                                  <p:stCondLst>
                                    <p:cond delay="0"/>
                                  </p:stCondLst>
                                  <p:childTnLst>
                                    <p:set>
                                      <p:cBhvr>
                                        <p:cTn id="334" dur="1" fill="hold">
                                          <p:stCondLst>
                                            <p:cond delay="0"/>
                                          </p:stCondLst>
                                        </p:cTn>
                                        <p:tgtEl>
                                          <p:spTgt spid="26"/>
                                        </p:tgtEl>
                                        <p:attrNameLst>
                                          <p:attrName>style.visibility</p:attrName>
                                        </p:attrNameLst>
                                      </p:cBhvr>
                                      <p:to>
                                        <p:strVal val="visible"/>
                                      </p:to>
                                    </p:set>
                                    <p:animEffect transition="in" filter="wipe(left)">
                                      <p:cBhvr>
                                        <p:cTn id="335" dur="500"/>
                                        <p:tgtEl>
                                          <p:spTgt spid="26"/>
                                        </p:tgtEl>
                                      </p:cBhvr>
                                    </p:animEffect>
                                  </p:childTnLst>
                                </p:cTn>
                              </p:par>
                              <p:par>
                                <p:cTn id="336" presetID="1" presetClass="entr" presetSubtype="0" fill="hold" grpId="0" nodeType="withEffect">
                                  <p:stCondLst>
                                    <p:cond delay="0"/>
                                  </p:stCondLst>
                                  <p:childTnLst>
                                    <p:set>
                                      <p:cBhvr>
                                        <p:cTn id="337" dur="1" fill="hold">
                                          <p:stCondLst>
                                            <p:cond delay="0"/>
                                          </p:stCondLst>
                                        </p:cTn>
                                        <p:tgtEl>
                                          <p:spTgt spid="27"/>
                                        </p:tgtEl>
                                        <p:attrNameLst>
                                          <p:attrName>style.visibility</p:attrName>
                                        </p:attrNameLst>
                                      </p:cBhvr>
                                      <p:to>
                                        <p:strVal val="visible"/>
                                      </p:to>
                                    </p:set>
                                  </p:childTnLst>
                                </p:cTn>
                              </p:par>
                              <p:par>
                                <p:cTn id="338" presetID="1" presetClass="entr" presetSubtype="0" fill="hold" grpId="0" nodeType="withEffect">
                                  <p:stCondLst>
                                    <p:cond delay="0"/>
                                  </p:stCondLst>
                                  <p:childTnLst>
                                    <p:set>
                                      <p:cBhvr>
                                        <p:cTn id="339" dur="1" fill="hold">
                                          <p:stCondLst>
                                            <p:cond delay="0"/>
                                          </p:stCondLst>
                                        </p:cTn>
                                        <p:tgtEl>
                                          <p:spTgt spid="32"/>
                                        </p:tgtEl>
                                        <p:attrNameLst>
                                          <p:attrName>style.visibility</p:attrName>
                                        </p:attrNameLst>
                                      </p:cBhvr>
                                      <p:to>
                                        <p:strVal val="visible"/>
                                      </p:to>
                                    </p:set>
                                  </p:childTnLst>
                                </p:cTn>
                              </p:par>
                              <p:par>
                                <p:cTn id="340" presetID="1" presetClass="entr" presetSubtype="0" fill="hold" grpId="0" nodeType="withEffect">
                                  <p:stCondLst>
                                    <p:cond delay="0"/>
                                  </p:stCondLst>
                                  <p:childTnLst>
                                    <p:set>
                                      <p:cBhvr>
                                        <p:cTn id="341" dur="1" fill="hold">
                                          <p:stCondLst>
                                            <p:cond delay="0"/>
                                          </p:stCondLst>
                                        </p:cTn>
                                        <p:tgtEl>
                                          <p:spTgt spid="37"/>
                                        </p:tgtEl>
                                        <p:attrNameLst>
                                          <p:attrName>style.visibility</p:attrName>
                                        </p:attrNameLst>
                                      </p:cBhvr>
                                      <p:to>
                                        <p:strVal val="visible"/>
                                      </p:to>
                                    </p:set>
                                  </p:childTnLst>
                                </p:cTn>
                              </p:par>
                              <p:par>
                                <p:cTn id="342" presetID="1" presetClass="entr" presetSubtype="0" fill="hold" grpId="0" nodeType="withEffect">
                                  <p:stCondLst>
                                    <p:cond delay="0"/>
                                  </p:stCondLst>
                                  <p:childTnLst>
                                    <p:set>
                                      <p:cBhvr>
                                        <p:cTn id="343" dur="1" fill="hold">
                                          <p:stCondLst>
                                            <p:cond delay="0"/>
                                          </p:stCondLst>
                                        </p:cTn>
                                        <p:tgtEl>
                                          <p:spTgt spid="54"/>
                                        </p:tgtEl>
                                        <p:attrNameLst>
                                          <p:attrName>style.visibility</p:attrName>
                                        </p:attrNameLst>
                                      </p:cBhvr>
                                      <p:to>
                                        <p:strVal val="visible"/>
                                      </p:to>
                                    </p:set>
                                  </p:childTnLst>
                                </p:cTn>
                              </p:par>
                              <p:par>
                                <p:cTn id="344" presetID="1" presetClass="entr" presetSubtype="0" fill="hold" grpId="0" nodeType="withEffect">
                                  <p:stCondLst>
                                    <p:cond delay="0"/>
                                  </p:stCondLst>
                                  <p:childTnLst>
                                    <p:set>
                                      <p:cBhvr>
                                        <p:cTn id="345" dur="1" fill="hold">
                                          <p:stCondLst>
                                            <p:cond delay="0"/>
                                          </p:stCondLst>
                                        </p:cTn>
                                        <p:tgtEl>
                                          <p:spTgt spid="59"/>
                                        </p:tgtEl>
                                        <p:attrNameLst>
                                          <p:attrName>style.visibility</p:attrName>
                                        </p:attrNameLst>
                                      </p:cBhvr>
                                      <p:to>
                                        <p:strVal val="visible"/>
                                      </p:to>
                                    </p:set>
                                  </p:childTnLst>
                                </p:cTn>
                              </p:par>
                            </p:childTnLst>
                          </p:cTn>
                        </p:par>
                      </p:childTnLst>
                    </p:cTn>
                  </p:par>
                  <p:par>
                    <p:cTn id="346" fill="hold">
                      <p:stCondLst>
                        <p:cond delay="indefinite"/>
                      </p:stCondLst>
                      <p:childTnLst>
                        <p:par>
                          <p:cTn id="347" fill="hold">
                            <p:stCondLst>
                              <p:cond delay="0"/>
                            </p:stCondLst>
                            <p:childTnLst>
                              <p:par>
                                <p:cTn id="348" presetID="1" presetClass="entr" presetSubtype="0" fill="hold" grpId="0" nodeType="clickEffect">
                                  <p:stCondLst>
                                    <p:cond delay="0"/>
                                  </p:stCondLst>
                                  <p:childTnLst>
                                    <p:set>
                                      <p:cBhvr>
                                        <p:cTn id="349" dur="1" fill="hold">
                                          <p:stCondLst>
                                            <p:cond delay="0"/>
                                          </p:stCondLst>
                                        </p:cTn>
                                        <p:tgtEl>
                                          <p:spTgt spid="4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5" grpId="0"/>
      <p:bldP spid="202" grpId="0" animBg="1"/>
      <p:bldP spid="223" grpId="0" animBg="1"/>
      <p:bldP spid="8" grpId="0" animBg="1"/>
      <p:bldP spid="11" grpId="0" animBg="1"/>
      <p:bldP spid="15" grpId="0" animBg="1"/>
      <p:bldP spid="28" grpId="0" animBg="1"/>
      <p:bldP spid="31" grpId="0" animBg="1"/>
      <p:bldP spid="33" grpId="0" animBg="1"/>
      <p:bldP spid="34" grpId="0" animBg="1"/>
      <p:bldP spid="35" grpId="0" animBg="1"/>
      <p:bldP spid="36" grpId="0" animBg="1"/>
      <p:bldP spid="50" grpId="0" animBg="1"/>
      <p:bldP spid="51" grpId="0" animBg="1"/>
      <p:bldP spid="52" grpId="0" animBg="1"/>
      <p:bldP spid="53" grpId="0" animBg="1"/>
      <p:bldP spid="55" grpId="0" animBg="1"/>
      <p:bldP spid="56" grpId="0" animBg="1"/>
      <p:bldP spid="271" grpId="0" animBg="1"/>
      <p:bldP spid="278" grpId="0" animBg="1"/>
      <p:bldP spid="280" grpId="0" animBg="1"/>
      <p:bldP spid="297" grpId="0" animBg="1"/>
      <p:bldP spid="298" grpId="0" animBg="1"/>
      <p:bldP spid="299" grpId="0" animBg="1"/>
      <p:bldP spid="300" grpId="0" animBg="1"/>
      <p:bldP spid="304" grpId="0" animBg="1"/>
      <p:bldP spid="305" grpId="0" animBg="1"/>
      <p:bldP spid="309" grpId="0" animBg="1"/>
      <p:bldP spid="312" grpId="0" animBg="1"/>
      <p:bldP spid="313" grpId="0" animBg="1"/>
      <p:bldP spid="330" grpId="0" animBg="1"/>
      <p:bldP spid="91" grpId="0" animBg="1"/>
      <p:bldP spid="95" grpId="0" animBg="1"/>
      <p:bldP spid="97" grpId="0" animBg="1"/>
      <p:bldP spid="100" grpId="0" animBg="1"/>
      <p:bldP spid="102" grpId="0" animBg="1"/>
      <p:bldP spid="103" grpId="0" animBg="1"/>
      <p:bldP spid="106" grpId="0" animBg="1"/>
      <p:bldP spid="108" grpId="0" animBg="1"/>
      <p:bldP spid="109" grpId="0" animBg="1"/>
      <p:bldP spid="111" grpId="0" animBg="1"/>
      <p:bldP spid="114" grpId="0" animBg="1"/>
      <p:bldP spid="119" grpId="0" animBg="1"/>
      <p:bldP spid="507" grpId="0" animBg="1"/>
      <p:bldP spid="527" grpId="0" animBg="1"/>
      <p:bldP spid="239" grpId="0" animBg="1"/>
      <p:bldP spid="301" grpId="0" animBg="1"/>
      <p:bldP spid="3" grpId="0" animBg="1"/>
      <p:bldP spid="502" grpId="0" animBg="1"/>
      <p:bldP spid="23" grpId="0" animBg="1"/>
      <p:bldP spid="526" grpId="0" animBg="1"/>
      <p:bldP spid="58" grpId="0" animBg="1"/>
      <p:bldP spid="490" grpId="0" animBg="1"/>
      <p:bldP spid="491" grpId="0" animBg="1"/>
      <p:bldP spid="492" grpId="0" animBg="1"/>
      <p:bldP spid="64" grpId="0" animBg="1"/>
      <p:bldP spid="88" grpId="0" animBg="1"/>
      <p:bldP spid="89" grpId="0" animBg="1"/>
      <p:bldP spid="120" grpId="0" animBg="1"/>
      <p:bldP spid="515" grpId="0" animBg="1"/>
      <p:bldP spid="516" grpId="0"/>
      <p:bldP spid="517" grpId="0"/>
      <p:bldP spid="518" grpId="0"/>
      <p:bldP spid="519" grpId="0"/>
      <p:bldP spid="520" grpId="0" animBg="1"/>
      <p:bldP spid="550" grpId="0" animBg="1"/>
      <p:bldP spid="550" grpId="1" animBg="1"/>
      <p:bldP spid="550" grpId="2" animBg="1"/>
      <p:bldP spid="170" grpId="0"/>
      <p:bldP spid="172" grpId="0"/>
      <p:bldP spid="173" grpId="0"/>
      <p:bldP spid="174" grpId="0" animBg="1"/>
      <p:bldP spid="175" grpId="0" animBg="1"/>
      <p:bldP spid="176" grpId="0" animBg="1"/>
      <p:bldP spid="177" grpId="0" animBg="1"/>
      <p:bldP spid="178" grpId="0" animBg="1"/>
      <p:bldP spid="181" grpId="0" animBg="1"/>
      <p:bldP spid="183" grpId="0" animBg="1"/>
      <p:bldP spid="585" grpId="0" animBg="1"/>
      <p:bldP spid="270" grpId="0" animBg="1"/>
      <p:bldP spid="317" grpId="0" animBg="1"/>
      <p:bldP spid="2" grpId="0" animBg="1"/>
      <p:bldP spid="29" grpId="0" animBg="1"/>
      <p:bldP spid="47" grpId="0" animBg="1"/>
      <p:bldP spid="466" grpId="0" animBg="1"/>
      <p:bldP spid="6" grpId="0" animBg="1"/>
      <p:bldP spid="26" grpId="0" animBg="1"/>
      <p:bldP spid="27" grpId="0" animBg="1"/>
      <p:bldP spid="32" grpId="0"/>
      <p:bldP spid="37" grpId="0"/>
      <p:bldP spid="54" grpId="0"/>
      <p:bldP spid="5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7F477AA-988C-3BB8-09B7-7BB92809C6A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528877" y="1781679"/>
            <a:ext cx="3847988" cy="2646516"/>
          </a:xfrm>
          <a:prstGeom prst="rect">
            <a:avLst/>
          </a:prstGeom>
          <a:solidFill>
            <a:schemeClr val="bg1"/>
          </a:solidFill>
          <a:effectLst>
            <a:outerShdw blurRad="50800" dist="38100" dir="2700000" algn="tl" rotWithShape="0">
              <a:prstClr val="black">
                <a:alpha val="40000"/>
              </a:prstClr>
            </a:outerShdw>
          </a:effectLst>
        </p:spPr>
      </p:pic>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19331" y="501313"/>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549075" y="5086581"/>
            <a:ext cx="3121108" cy="1256241"/>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NOTES</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6200000" flipH="1">
            <a:off x="2130725" y="2123474"/>
            <a:ext cx="246223" cy="878171"/>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387242" y="645087"/>
            <a:ext cx="2531935" cy="1166025"/>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some connections between pillars that are not reflected in the Global ToC diagram but they are reflected in the IF.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2398465" y="57953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451541" y="2085101"/>
            <a:ext cx="2483692" cy="1353897"/>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Lebanon’s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Program Portfolio does not include Mid-term and Short-term outcomes; it just lists actions/ results that we have grouped according to the Multi-annual mid-term outcomes indicators matrix.</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279839" y="68693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14" name="TextBox 13">
            <a:extLst>
              <a:ext uri="{FF2B5EF4-FFF2-40B4-BE49-F238E27FC236}">
                <a16:creationId xmlns:a16="http://schemas.microsoft.com/office/drawing/2014/main" id="{11CC5299-2E0A-6363-FBD4-78CA5359B86E}"/>
              </a:ext>
            </a:extLst>
          </p:cNvPr>
          <p:cNvSpPr txBox="1"/>
          <p:nvPr/>
        </p:nvSpPr>
        <p:spPr>
          <a:xfrm>
            <a:off x="2505867" y="535720"/>
            <a:ext cx="41561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4" name="TextBox 3">
            <a:extLst>
              <a:ext uri="{FF2B5EF4-FFF2-40B4-BE49-F238E27FC236}">
                <a16:creationId xmlns:a16="http://schemas.microsoft.com/office/drawing/2014/main" id="{1EE5C5AD-F518-B89A-61A8-51DF945A8A29}"/>
              </a:ext>
            </a:extLst>
          </p:cNvPr>
          <p:cNvSpPr txBox="1"/>
          <p:nvPr/>
        </p:nvSpPr>
        <p:spPr>
          <a:xfrm>
            <a:off x="7123971" y="5187306"/>
            <a:ext cx="3138832" cy="828047"/>
          </a:xfrm>
          <a:prstGeom prst="rect">
            <a:avLst/>
          </a:prstGeom>
          <a:noFill/>
        </p:spPr>
        <p:txBody>
          <a:bodyPr wrap="square">
            <a:spAutoFit/>
          </a:bodyPr>
          <a:lstStyle/>
          <a:p>
            <a:pPr lvl="0">
              <a:lnSpc>
                <a:spcPct val="107000"/>
              </a:lnSpc>
            </a:pPr>
            <a:r>
              <a:rPr lang="en-GB"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Other comments:</a:t>
            </a:r>
          </a:p>
          <a:p>
            <a:pPr marL="171450" lvl="0" indent="-171450">
              <a:lnSpc>
                <a:spcPct val="107000"/>
              </a:lnSpc>
              <a:buFont typeface="Arial" panose="020B0604020202020204" pitchFamily="34" charset="0"/>
              <a:buChar char="•"/>
            </a:pPr>
            <a:r>
              <a:rPr lang="en-GB"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Policy matrix includes expected deadlines (+)</a:t>
            </a:r>
          </a:p>
          <a:p>
            <a:pPr marL="171450" lvl="0" indent="-171450">
              <a:lnSpc>
                <a:spcPct val="107000"/>
              </a:lnSpc>
              <a:buFont typeface="Arial" panose="020B0604020202020204" pitchFamily="34" charset="0"/>
              <a:buChar char="•"/>
            </a:pPr>
            <a:r>
              <a:rPr lang="en-GB"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Policy matrix includes more strategies than          results (-)</a:t>
            </a:r>
          </a:p>
          <a:p>
            <a:pPr marL="171450" lvl="0" indent="-171450">
              <a:lnSpc>
                <a:spcPct val="107000"/>
              </a:lnSpc>
              <a:buFont typeface="Arial" panose="020B0604020202020204" pitchFamily="34" charset="0"/>
              <a:buChar char="•"/>
            </a:pPr>
            <a:r>
              <a:rPr lang="en-GB"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Indirect links among pillars are observed</a:t>
            </a:r>
          </a:p>
        </p:txBody>
      </p:sp>
      <p:sp>
        <p:nvSpPr>
          <p:cNvPr id="5" name="Rectangle 4">
            <a:extLst>
              <a:ext uri="{FF2B5EF4-FFF2-40B4-BE49-F238E27FC236}">
                <a16:creationId xmlns:a16="http://schemas.microsoft.com/office/drawing/2014/main" id="{2629FE87-D293-99F5-EA28-C1DE74F0D089}"/>
              </a:ext>
            </a:extLst>
          </p:cNvPr>
          <p:cNvSpPr/>
          <p:nvPr/>
        </p:nvSpPr>
        <p:spPr>
          <a:xfrm>
            <a:off x="136683" y="641584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896E65D-B965-D3AD-A6E9-749A8F7189DD}"/>
              </a:ext>
            </a:extLst>
          </p:cNvPr>
          <p:cNvSpPr txBox="1"/>
          <p:nvPr/>
        </p:nvSpPr>
        <p:spPr>
          <a:xfrm>
            <a:off x="164814" y="6489270"/>
            <a:ext cx="601679" cy="298800"/>
          </a:xfrm>
          <a:prstGeom prst="rect">
            <a:avLst/>
          </a:prstGeom>
          <a:noFill/>
        </p:spPr>
        <p:txBody>
          <a:bodyPr wrap="square" lIns="0" tIns="0" rIns="0" bIns="0" anchor="t">
            <a:spAutoFit/>
          </a:bodyPr>
          <a:lstStyle/>
          <a:p>
            <a:pPr algn="ctr"/>
            <a:r>
              <a:rPr lang="en-US" sz="571">
                <a:latin typeface="Helvetica" panose="020B0604020202020204" pitchFamily="34" charset="0"/>
                <a:cs typeface="Helvetica" panose="020B0604020202020204" pitchFamily="34" charset="0"/>
              </a:rPr>
              <a:t>PROSPECTS </a:t>
            </a:r>
            <a:r>
              <a:rPr lang="en-US" sz="800" b="1">
                <a:latin typeface="Helvetica" panose="020B0604020202020204" pitchFamily="34" charset="0"/>
                <a:cs typeface="Helvetica" panose="020B0604020202020204" pitchFamily="34" charset="0"/>
              </a:rPr>
              <a:t>LEBANON</a:t>
            </a:r>
            <a:endParaRPr lang="en-US" sz="571" b="1">
              <a:latin typeface="Helvetica" panose="020B0604020202020204" pitchFamily="34" charset="0"/>
              <a:cs typeface="Helvetica" panose="020B0604020202020204" pitchFamily="34" charset="0"/>
            </a:endParaRPr>
          </a:p>
          <a:p>
            <a:pPr algn="ctr"/>
            <a:r>
              <a:rPr lang="en-US" sz="571">
                <a:latin typeface="Helvetica" panose="020B0604020202020204" pitchFamily="34" charset="0"/>
                <a:cs typeface="Helvetica" panose="020B0604020202020204" pitchFamily="34" charset="0"/>
              </a:rPr>
              <a:t>May 2025</a:t>
            </a:r>
          </a:p>
        </p:txBody>
      </p:sp>
      <p:sp>
        <p:nvSpPr>
          <p:cNvPr id="12" name="Freeform 11">
            <a:extLst>
              <a:ext uri="{FF2B5EF4-FFF2-40B4-BE49-F238E27FC236}">
                <a16:creationId xmlns:a16="http://schemas.microsoft.com/office/drawing/2014/main" id="{08CC0533-B37E-6A28-0D92-C3229CFA3EEF}"/>
              </a:ext>
            </a:extLst>
          </p:cNvPr>
          <p:cNvSpPr/>
          <p:nvPr/>
        </p:nvSpPr>
        <p:spPr>
          <a:xfrm rot="173402" flipH="1">
            <a:off x="4997587" y="1263128"/>
            <a:ext cx="255835" cy="53583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a:extLst>
              <a:ext uri="{FF2B5EF4-FFF2-40B4-BE49-F238E27FC236}">
                <a16:creationId xmlns:a16="http://schemas.microsoft.com/office/drawing/2014/main" id="{803A1FF9-FD8E-1D72-BA0C-F257E109254C}"/>
              </a:ext>
            </a:extLst>
          </p:cNvPr>
          <p:cNvSpPr/>
          <p:nvPr/>
        </p:nvSpPr>
        <p:spPr>
          <a:xfrm rot="3617961" flipH="1">
            <a:off x="6745547" y="1954056"/>
            <a:ext cx="307905" cy="1364931"/>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a:extLst>
              <a:ext uri="{FF2B5EF4-FFF2-40B4-BE49-F238E27FC236}">
                <a16:creationId xmlns:a16="http://schemas.microsoft.com/office/drawing/2014/main" id="{5F1C2CC9-2B63-AF20-20B3-A5546A141578}"/>
              </a:ext>
            </a:extLst>
          </p:cNvPr>
          <p:cNvSpPr/>
          <p:nvPr/>
        </p:nvSpPr>
        <p:spPr>
          <a:xfrm rot="3283231">
            <a:off x="5787257" y="104310"/>
            <a:ext cx="398395" cy="300550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8100D479-812B-A824-D2D8-302A8051B55D}"/>
              </a:ext>
            </a:extLst>
          </p:cNvPr>
          <p:cNvSpPr/>
          <p:nvPr/>
        </p:nvSpPr>
        <p:spPr>
          <a:xfrm>
            <a:off x="7279840" y="21405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6" name="TextBox 15">
            <a:extLst>
              <a:ext uri="{FF2B5EF4-FFF2-40B4-BE49-F238E27FC236}">
                <a16:creationId xmlns:a16="http://schemas.microsoft.com/office/drawing/2014/main" id="{CFE86086-6BCE-C451-A21F-F71C2E85B13C}"/>
              </a:ext>
            </a:extLst>
          </p:cNvPr>
          <p:cNvSpPr txBox="1"/>
          <p:nvPr/>
        </p:nvSpPr>
        <p:spPr>
          <a:xfrm>
            <a:off x="4070000" y="5008378"/>
            <a:ext cx="2534087" cy="1347164"/>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a:t>
            </a:r>
            <a:r>
              <a:rPr lang="en-GB" sz="1100" kern="100">
                <a:latin typeface="Helvetica" panose="020B0604020202020204" pitchFamily="34" charset="0"/>
                <a:ea typeface="Aptos" panose="020B0004020202020204" pitchFamily="34" charset="0"/>
                <a:cs typeface="Helvetica" panose="020B0604020202020204" pitchFamily="34" charset="0"/>
              </a:rPr>
              <a:t>Multi Annual Mid-term Outcome Indicators </a:t>
            </a:r>
            <a:r>
              <a:rPr lang="en-GB" sz="1100" kern="100">
                <a:effectLst/>
                <a:latin typeface="Helvetica" panose="020B0604020202020204" pitchFamily="34" charset="0"/>
                <a:ea typeface="Aptos" panose="020B0004020202020204" pitchFamily="34" charset="0"/>
                <a:cs typeface="Helvetica" panose="020B0604020202020204" pitchFamily="34" charset="0"/>
              </a:rPr>
              <a:t>(SYSTEMS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0" name="TextBox 9">
            <a:extLst>
              <a:ext uri="{FF2B5EF4-FFF2-40B4-BE49-F238E27FC236}">
                <a16:creationId xmlns:a16="http://schemas.microsoft.com/office/drawing/2014/main" id="{8A75CC51-AD92-8A68-E3A8-D3806D0F2880}"/>
              </a:ext>
            </a:extLst>
          </p:cNvPr>
          <p:cNvSpPr txBox="1"/>
          <p:nvPr/>
        </p:nvSpPr>
        <p:spPr>
          <a:xfrm>
            <a:off x="6933839" y="3442532"/>
            <a:ext cx="2878376" cy="991682"/>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Pillar 3 Protection includes 19 milestones in the Policy matrix that have been grouped in 4 statements for clarity reasons (see all the milestones in slide 12).</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1" name="Oval 10">
            <a:extLst>
              <a:ext uri="{FF2B5EF4-FFF2-40B4-BE49-F238E27FC236}">
                <a16:creationId xmlns:a16="http://schemas.microsoft.com/office/drawing/2014/main" id="{6E9B0802-DAA4-1C34-FE19-91CC65E21B56}"/>
              </a:ext>
            </a:extLst>
          </p:cNvPr>
          <p:cNvSpPr/>
          <p:nvPr/>
        </p:nvSpPr>
        <p:spPr>
          <a:xfrm>
            <a:off x="6769172" y="346980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8" name="Freeform 17">
            <a:extLst>
              <a:ext uri="{FF2B5EF4-FFF2-40B4-BE49-F238E27FC236}">
                <a16:creationId xmlns:a16="http://schemas.microsoft.com/office/drawing/2014/main" id="{AEC7B78A-ABF0-79EA-839C-807F8B7850A2}"/>
              </a:ext>
            </a:extLst>
          </p:cNvPr>
          <p:cNvSpPr/>
          <p:nvPr/>
        </p:nvSpPr>
        <p:spPr>
          <a:xfrm rot="5573974">
            <a:off x="4682948" y="1350789"/>
            <a:ext cx="319176" cy="39592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22" grpId="0" animBg="1"/>
      <p:bldP spid="23" grpId="0" animBg="1"/>
      <p:bldP spid="24" grpId="0"/>
      <p:bldP spid="25" grpId="0" animBg="1"/>
      <p:bldP spid="26" grpId="0"/>
      <p:bldP spid="27" grpId="0" animBg="1"/>
      <p:bldP spid="14" grpId="0"/>
      <p:bldP spid="4" grpId="0" animBg="1"/>
      <p:bldP spid="12" grpId="0" animBg="1"/>
      <p:bldP spid="15" grpId="0" animBg="1"/>
      <p:bldP spid="20" grpId="0" animBg="1"/>
      <p:bldP spid="17" grpId="0" animBg="1"/>
      <p:bldP spid="16" grpId="0"/>
      <p:bldP spid="10" grpId="0"/>
      <p:bldP spid="11"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latin typeface="Helvetica" panose="020B0604020202020204" pitchFamily="34" charset="0"/>
                <a:cs typeface="Helvetica" panose="020B0604020202020204" pitchFamily="34" charset="0"/>
              </a:rPr>
              <a:t>The framework </a:t>
            </a:r>
            <a:r>
              <a:rPr lang="en-US" sz="1100" kern="10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a:t>“The integrated framework is designed not only as a conceptual tool to interrogate and possibly refine the design of PROSPECTS, but also as a practical framework that can be applied at various levels.”</a:t>
            </a:r>
            <a:endParaRPr lang="en-US" i="1">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a:latin typeface="Helvetica" panose="020B0604020202020204" pitchFamily="34" charset="0"/>
                <a:cs typeface="Helvetica" panose="020B0604020202020204" pitchFamily="34" charset="0"/>
              </a:rPr>
              <a:t>The framework is a tool </a:t>
            </a:r>
            <a:r>
              <a:rPr lang="en-US" sz="1100" kern="10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a:effectLst/>
              <a:latin typeface="Helvetica" panose="020B0604020202020204" pitchFamily="34" charset="0"/>
              <a:ea typeface="Aptos" panose="020B0004020202020204" pitchFamily="34" charset="0"/>
              <a:cs typeface="Helvetica" panose="020B0604020202020204" pitchFamily="34" charset="0"/>
            </a:endParaRPr>
          </a:p>
        </p:txBody>
      </p:sp>
      <p:pic>
        <p:nvPicPr>
          <p:cNvPr id="5" name="Picture 4">
            <a:extLst>
              <a:ext uri="{FF2B5EF4-FFF2-40B4-BE49-F238E27FC236}">
                <a16:creationId xmlns:a16="http://schemas.microsoft.com/office/drawing/2014/main" id="{3CAE4F97-B216-428E-13BC-B119228F751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856135" y="1459893"/>
            <a:ext cx="4246101" cy="2920325"/>
          </a:xfrm>
          <a:prstGeom prst="rect">
            <a:avLst/>
          </a:prstGeom>
          <a:solidFill>
            <a:schemeClr val="bg1"/>
          </a:solidFill>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B6C44FAE-CC92-C9DD-8A35-C342036C7543}"/>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91FA9B49-79C7-B869-1B61-4B67C87C6CC2}"/>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6778E5B-5347-E483-ED33-33AFD5AC30C8}"/>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687A5735-06F7-17B8-C0A4-7940F0EBA988}"/>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76B05C9-54A1-80AF-A162-5B2498067181}"/>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2DBE9A03-BAD1-3532-948A-6BF3F27625D2}"/>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D3A9DA87-BA02-29F5-9874-88FC4F6DA7EA}"/>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623433AF-F27D-AB25-194B-AD3725848447}"/>
              </a:ext>
            </a:extLst>
          </p:cNvPr>
          <p:cNvSpPr/>
          <p:nvPr/>
        </p:nvSpPr>
        <p:spPr>
          <a:xfrm>
            <a:off x="0" y="0"/>
            <a:ext cx="990758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a:t>Annexes </a:t>
            </a:r>
          </a:p>
          <a:p>
            <a:pPr algn="ctr"/>
            <a:r>
              <a:rPr lang="en-GB" sz="8000"/>
              <a:t>LEBANON</a:t>
            </a:r>
          </a:p>
        </p:txBody>
      </p:sp>
    </p:spTree>
    <p:extLst>
      <p:ext uri="{BB962C8B-B14F-4D97-AF65-F5344CB8AC3E}">
        <p14:creationId xmlns:p14="http://schemas.microsoft.com/office/powerpoint/2010/main" val="4006201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4113755" cy="523220"/>
          </a:xfrm>
          <a:prstGeom prst="rect">
            <a:avLst/>
          </a:prstGeom>
          <a:noFill/>
        </p:spPr>
        <p:txBody>
          <a:bodyPr wrap="none" rtlCol="0">
            <a:spAutoFit/>
          </a:bodyPr>
          <a:lstStyle/>
          <a:p>
            <a:r>
              <a:rPr lang="fr-FR" sz="2800">
                <a:latin typeface="Helvetica" pitchFamily="2" charset="0"/>
              </a:rPr>
              <a:t>MACP Program Portfolio</a:t>
            </a:r>
          </a:p>
        </p:txBody>
      </p:sp>
      <p:graphicFrame>
        <p:nvGraphicFramePr>
          <p:cNvPr id="4" name="Table 3">
            <a:extLst>
              <a:ext uri="{FF2B5EF4-FFF2-40B4-BE49-F238E27FC236}">
                <a16:creationId xmlns:a16="http://schemas.microsoft.com/office/drawing/2014/main" id="{26417421-0EC3-2454-AD79-E72FB96F6F52}"/>
              </a:ext>
            </a:extLst>
          </p:cNvPr>
          <p:cNvGraphicFramePr>
            <a:graphicFrameLocks noGrp="1"/>
          </p:cNvGraphicFramePr>
          <p:nvPr>
            <p:extLst>
              <p:ext uri="{D42A27DB-BD31-4B8C-83A1-F6EECF244321}">
                <p14:modId xmlns:p14="http://schemas.microsoft.com/office/powerpoint/2010/main" val="1070816601"/>
              </p:ext>
            </p:extLst>
          </p:nvPr>
        </p:nvGraphicFramePr>
        <p:xfrm>
          <a:off x="126095" y="857250"/>
          <a:ext cx="2638880" cy="4956266"/>
        </p:xfrm>
        <a:graphic>
          <a:graphicData uri="http://schemas.openxmlformats.org/drawingml/2006/table">
            <a:tbl>
              <a:tblPr>
                <a:tableStyleId>{5C22544A-7EE6-4342-B048-85BDC9FD1C3A}</a:tableStyleId>
              </a:tblPr>
              <a:tblGrid>
                <a:gridCol w="323636">
                  <a:extLst>
                    <a:ext uri="{9D8B030D-6E8A-4147-A177-3AD203B41FA5}">
                      <a16:colId xmlns:a16="http://schemas.microsoft.com/office/drawing/2014/main" val="871533382"/>
                    </a:ext>
                  </a:extLst>
                </a:gridCol>
                <a:gridCol w="2315244">
                  <a:extLst>
                    <a:ext uri="{9D8B030D-6E8A-4147-A177-3AD203B41FA5}">
                      <a16:colId xmlns:a16="http://schemas.microsoft.com/office/drawing/2014/main" val="2094650841"/>
                    </a:ext>
                  </a:extLst>
                </a:gridCol>
              </a:tblGrid>
              <a:tr h="235280">
                <a:tc>
                  <a:txBody>
                    <a:bodyPr/>
                    <a:lstStyle/>
                    <a:p>
                      <a:pPr algn="ctr" fontAlgn="ctr"/>
                      <a:endParaRPr lang="en-FR" sz="900" b="1" i="0" u="none" strike="noStrike">
                        <a:solidFill>
                          <a:schemeClr val="bg1"/>
                        </a:solidFill>
                        <a:effectLst/>
                        <a:latin typeface="Calibri" panose="020F0502020204030204" pitchFamily="34" charset="0"/>
                      </a:endParaRPr>
                    </a:p>
                  </a:txBody>
                  <a:tcPr marL="0" marR="0" marT="0" marB="0" anchor="ctr">
                    <a:solidFill>
                      <a:srgbClr val="15A6EA"/>
                    </a:solidFill>
                  </a:tcPr>
                </a:tc>
                <a:tc>
                  <a:txBody>
                    <a:bodyPr/>
                    <a:lstStyle/>
                    <a:p>
                      <a:pPr algn="l" fontAlgn="ctr"/>
                      <a:r>
                        <a:rPr lang="en-GB" sz="900" b="1" i="0" u="none" strike="noStrike">
                          <a:solidFill>
                            <a:schemeClr val="bg1"/>
                          </a:solidFill>
                          <a:effectLst/>
                          <a:latin typeface="Calibri" panose="020F0502020204030204" pitchFamily="34" charset="0"/>
                        </a:rPr>
                        <a:t>Pillar 1: EDUCATION AND LEARNING	</a:t>
                      </a:r>
                    </a:p>
                  </a:txBody>
                  <a:tcPr marL="0" marR="0" marT="0" marB="0" anchor="ctr">
                    <a:solidFill>
                      <a:srgbClr val="15A6EA"/>
                    </a:solidFill>
                  </a:tcPr>
                </a:tc>
                <a:extLst>
                  <a:ext uri="{0D108BD9-81ED-4DB2-BD59-A6C34878D82A}">
                    <a16:rowId xmlns:a16="http://schemas.microsoft.com/office/drawing/2014/main" val="1063711717"/>
                  </a:ext>
                </a:extLst>
              </a:tr>
              <a:tr h="572958">
                <a:tc>
                  <a:txBody>
                    <a:bodyPr/>
                    <a:lstStyle/>
                    <a:p>
                      <a:pPr algn="ctr" fontAlgn="ctr"/>
                      <a:r>
                        <a:rPr lang="en-FR" sz="900" u="none" strike="noStrike">
                          <a:solidFill>
                            <a:srgbClr val="15A6EA"/>
                          </a:solidFill>
                          <a:effectLst/>
                        </a:rPr>
                        <a:t>1,1</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Support the implementation of the National </a:t>
                      </a:r>
                      <a:r>
                        <a:rPr lang="en-GB" sz="900" b="1" u="none" strike="noStrike">
                          <a:solidFill>
                            <a:srgbClr val="15A6EA"/>
                          </a:solidFill>
                          <a:effectLst/>
                        </a:rPr>
                        <a:t>Strategic</a:t>
                      </a:r>
                      <a:r>
                        <a:rPr lang="en-GB" sz="900" u="none" strike="noStrike">
                          <a:solidFill>
                            <a:srgbClr val="15A6EA"/>
                          </a:solidFill>
                          <a:effectLst/>
                        </a:rPr>
                        <a:t> </a:t>
                      </a:r>
                      <a:r>
                        <a:rPr lang="en-GB" sz="900" b="1" u="none" strike="noStrike">
                          <a:solidFill>
                            <a:srgbClr val="15A6EA"/>
                          </a:solidFill>
                          <a:effectLst/>
                        </a:rPr>
                        <a:t>Framework</a:t>
                      </a:r>
                      <a:r>
                        <a:rPr lang="en-GB" sz="900" u="none" strike="noStrike">
                          <a:solidFill>
                            <a:srgbClr val="15A6EA"/>
                          </a:solidFill>
                          <a:effectLst/>
                        </a:rPr>
                        <a:t> for </a:t>
                      </a:r>
                      <a:r>
                        <a:rPr lang="en-GB" sz="900" b="1" u="none" strike="noStrike">
                          <a:solidFill>
                            <a:srgbClr val="15A6EA"/>
                          </a:solidFill>
                          <a:effectLst/>
                        </a:rPr>
                        <a:t>TVET</a:t>
                      </a:r>
                      <a:r>
                        <a:rPr lang="en-GB" sz="900" u="none" strike="noStrike">
                          <a:solidFill>
                            <a:srgbClr val="15A6EA"/>
                          </a:solidFill>
                          <a:effectLst/>
                        </a:rPr>
                        <a:t>, enhance the operational efficiency of the services provided by the Directorate General of TVET, and support the </a:t>
                      </a:r>
                      <a:r>
                        <a:rPr lang="en-GB" sz="900" b="1" u="none" strike="noStrike">
                          <a:solidFill>
                            <a:srgbClr val="15A6EA"/>
                          </a:solidFill>
                          <a:effectLst/>
                        </a:rPr>
                        <a:t>National</a:t>
                      </a:r>
                      <a:r>
                        <a:rPr lang="en-GB" sz="900" u="none" strike="noStrike">
                          <a:solidFill>
                            <a:srgbClr val="15A6EA"/>
                          </a:solidFill>
                          <a:effectLst/>
                        </a:rPr>
                        <a:t> </a:t>
                      </a:r>
                      <a:r>
                        <a:rPr lang="en-GB" sz="900" b="1" u="none" strike="noStrike">
                          <a:solidFill>
                            <a:srgbClr val="15A6EA"/>
                          </a:solidFill>
                          <a:effectLst/>
                        </a:rPr>
                        <a:t>Youth</a:t>
                      </a:r>
                      <a:r>
                        <a:rPr lang="en-GB" sz="900" u="none" strike="noStrike">
                          <a:solidFill>
                            <a:srgbClr val="15A6EA"/>
                          </a:solidFill>
                          <a:effectLst/>
                        </a:rPr>
                        <a:t> </a:t>
                      </a:r>
                      <a:r>
                        <a:rPr lang="en-GB" sz="900" b="1" u="none" strike="noStrike">
                          <a:solidFill>
                            <a:srgbClr val="15A6EA"/>
                          </a:solidFill>
                          <a:effectLst/>
                        </a:rPr>
                        <a:t>Action</a:t>
                      </a:r>
                      <a:r>
                        <a:rPr lang="en-GB" sz="900" u="none" strike="noStrike">
                          <a:solidFill>
                            <a:srgbClr val="15A6EA"/>
                          </a:solidFill>
                          <a:effectLst/>
                        </a:rPr>
                        <a:t> </a:t>
                      </a:r>
                      <a:r>
                        <a:rPr lang="en-GB" sz="900" b="1" u="none" strike="noStrike">
                          <a:solidFill>
                            <a:srgbClr val="15A6EA"/>
                          </a:solidFill>
                          <a:effectLst/>
                        </a:rPr>
                        <a:t>Plan</a:t>
                      </a:r>
                      <a:endParaRPr lang="en-GB" sz="900" b="1"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2784524384"/>
                  </a:ext>
                </a:extLst>
              </a:tr>
              <a:tr h="245953">
                <a:tc>
                  <a:txBody>
                    <a:bodyPr/>
                    <a:lstStyle/>
                    <a:p>
                      <a:pPr algn="ctr" fontAlgn="ctr"/>
                      <a:r>
                        <a:rPr lang="en-FR" sz="900" u="none" strike="noStrike">
                          <a:solidFill>
                            <a:srgbClr val="15A6EA"/>
                          </a:solidFill>
                          <a:effectLst/>
                        </a:rPr>
                        <a:t>1,2</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b"/>
                      <a:r>
                        <a:rPr lang="en-GB" sz="900" u="none" strike="noStrike">
                          <a:solidFill>
                            <a:srgbClr val="15A6EA"/>
                          </a:solidFill>
                          <a:effectLst/>
                        </a:rPr>
                        <a:t>Institutionalization of skills assessments, forecasting, and monitoring of skill delivery outcomes enhanced within the private sector to actively contribute to better matching of skills with </a:t>
                      </a:r>
                      <a:r>
                        <a:rPr lang="en-GB" sz="900" u="none" strike="noStrike" err="1">
                          <a:solidFill>
                            <a:srgbClr val="15A6EA"/>
                          </a:solidFill>
                          <a:effectLst/>
                        </a:rPr>
                        <a:t>labor</a:t>
                      </a:r>
                      <a:r>
                        <a:rPr lang="en-GB" sz="900" u="none" strike="noStrike">
                          <a:solidFill>
                            <a:srgbClr val="15A6EA"/>
                          </a:solidFill>
                          <a:effectLst/>
                        </a:rPr>
                        <a:t> market needs by increasing private sector participation in the education / TVET sectors</a:t>
                      </a:r>
                      <a:endParaRPr lang="en-GB" sz="900" b="0" i="0" u="none" strike="noStrike">
                        <a:solidFill>
                          <a:srgbClr val="15A6EA"/>
                        </a:solidFill>
                        <a:effectLst/>
                        <a:latin typeface="Calibri" panose="020F0502020204030204" pitchFamily="34" charset="0"/>
                      </a:endParaRPr>
                    </a:p>
                  </a:txBody>
                  <a:tcPr marL="0" marR="0" marT="0" marB="0" anchor="b"/>
                </a:tc>
                <a:extLst>
                  <a:ext uri="{0D108BD9-81ED-4DB2-BD59-A6C34878D82A}">
                    <a16:rowId xmlns:a16="http://schemas.microsoft.com/office/drawing/2014/main" val="26378161"/>
                  </a:ext>
                </a:extLst>
              </a:tr>
              <a:tr h="251905">
                <a:tc>
                  <a:txBody>
                    <a:bodyPr/>
                    <a:lstStyle/>
                    <a:p>
                      <a:pPr algn="ctr" fontAlgn="ctr"/>
                      <a:r>
                        <a:rPr lang="en-FR" sz="900" u="none" strike="noStrike">
                          <a:solidFill>
                            <a:srgbClr val="15A6EA"/>
                          </a:solidFill>
                          <a:effectLst/>
                        </a:rPr>
                        <a:t>1,3</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Skilling Up Lebanon </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1233174000"/>
                  </a:ext>
                </a:extLst>
              </a:tr>
              <a:tr h="399673">
                <a:tc>
                  <a:txBody>
                    <a:bodyPr/>
                    <a:lstStyle/>
                    <a:p>
                      <a:pPr algn="ctr" fontAlgn="ctr"/>
                      <a:r>
                        <a:rPr lang="en-FR" sz="900" u="none" strike="noStrike">
                          <a:solidFill>
                            <a:srgbClr val="15A6EA"/>
                          </a:solidFill>
                          <a:effectLst/>
                        </a:rPr>
                        <a:t>1,4</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b"/>
                      <a:r>
                        <a:rPr lang="en-GB" sz="900" u="none" strike="noStrike">
                          <a:solidFill>
                            <a:srgbClr val="15A6EA"/>
                          </a:solidFill>
                          <a:effectLst/>
                        </a:rPr>
                        <a:t>Multiple Flexible Learning to Earning Pathways for marginalized children and adolescents</a:t>
                      </a:r>
                      <a:endParaRPr lang="en-GB" sz="900" b="0" i="0" u="none" strike="noStrike">
                        <a:solidFill>
                          <a:srgbClr val="15A6EA"/>
                        </a:solidFill>
                        <a:effectLst/>
                        <a:latin typeface="Calibri" panose="020F0502020204030204" pitchFamily="34" charset="0"/>
                      </a:endParaRPr>
                    </a:p>
                  </a:txBody>
                  <a:tcPr marL="0" marR="0" marT="0" marB="0" anchor="b"/>
                </a:tc>
                <a:extLst>
                  <a:ext uri="{0D108BD9-81ED-4DB2-BD59-A6C34878D82A}">
                    <a16:rowId xmlns:a16="http://schemas.microsoft.com/office/drawing/2014/main" val="211085100"/>
                  </a:ext>
                </a:extLst>
              </a:tr>
              <a:tr h="609730">
                <a:tc>
                  <a:txBody>
                    <a:bodyPr/>
                    <a:lstStyle/>
                    <a:p>
                      <a:pPr algn="ctr" fontAlgn="ctr"/>
                      <a:r>
                        <a:rPr lang="en-FR" sz="900" u="none" strike="noStrike">
                          <a:solidFill>
                            <a:srgbClr val="15A6EA"/>
                          </a:solidFill>
                          <a:effectLst/>
                        </a:rPr>
                        <a:t>1,5</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Accelerating TVET pathways and strengthening the capacity of TVET schools  to deliver market relevant skills trainings, with strong linkages to the private sector </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521121487"/>
                  </a:ext>
                </a:extLst>
              </a:tr>
              <a:tr h="447187">
                <a:tc>
                  <a:txBody>
                    <a:bodyPr/>
                    <a:lstStyle/>
                    <a:p>
                      <a:pPr algn="ctr" fontAlgn="ctr"/>
                      <a:r>
                        <a:rPr lang="en-FR" sz="900" u="none" strike="noStrike">
                          <a:solidFill>
                            <a:srgbClr val="15A6EA"/>
                          </a:solidFill>
                          <a:effectLst/>
                        </a:rPr>
                        <a:t>1,6</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Increase access of FDPs And HCs to an integrated package of learning, skilling, and empowerment</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2698677559"/>
                  </a:ext>
                </a:extLst>
              </a:tr>
              <a:tr h="360335">
                <a:tc>
                  <a:txBody>
                    <a:bodyPr/>
                    <a:lstStyle/>
                    <a:p>
                      <a:pPr algn="ctr" fontAlgn="ctr"/>
                      <a:r>
                        <a:rPr lang="en-FR" sz="900" u="none" strike="noStrike">
                          <a:solidFill>
                            <a:srgbClr val="15A6EA"/>
                          </a:solidFill>
                          <a:effectLst/>
                        </a:rPr>
                        <a:t>1,7</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Facilitate business formalization, including MSMEs, with industrial associations and local chambers </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1949851866"/>
                  </a:ext>
                </a:extLst>
              </a:tr>
              <a:tr h="268312">
                <a:tc>
                  <a:txBody>
                    <a:bodyPr/>
                    <a:lstStyle/>
                    <a:p>
                      <a:pPr algn="ctr" fontAlgn="ctr"/>
                      <a:r>
                        <a:rPr lang="en-FR" sz="900" u="none" strike="noStrike">
                          <a:solidFill>
                            <a:srgbClr val="15A6EA"/>
                          </a:solidFill>
                          <a:effectLst/>
                        </a:rPr>
                        <a:t>1,8</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WBL programs targeting Syrian refugees and Lebanese in promising sectors scaled up with more engagement of the private sector. </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198683197"/>
                  </a:ext>
                </a:extLst>
              </a:tr>
              <a:tr h="353557">
                <a:tc>
                  <a:txBody>
                    <a:bodyPr/>
                    <a:lstStyle/>
                    <a:p>
                      <a:pPr algn="ctr" fontAlgn="ctr"/>
                      <a:r>
                        <a:rPr lang="en-FR" sz="900" u="none" strike="noStrike">
                          <a:solidFill>
                            <a:srgbClr val="15A6EA"/>
                          </a:solidFill>
                          <a:effectLst/>
                        </a:rPr>
                        <a:t>1,9</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Youth engagement and empowerment activities</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2853224362"/>
                  </a:ext>
                </a:extLst>
              </a:tr>
              <a:tr h="190054">
                <a:tc>
                  <a:txBody>
                    <a:bodyPr/>
                    <a:lstStyle/>
                    <a:p>
                      <a:pPr algn="ctr" fontAlgn="ctr"/>
                      <a:r>
                        <a:rPr lang="en-FR" sz="900" u="none" strike="noStrike">
                          <a:solidFill>
                            <a:srgbClr val="15A6EA"/>
                          </a:solidFill>
                          <a:effectLst/>
                        </a:rPr>
                        <a:t>1,10</a:t>
                      </a:r>
                      <a:endParaRPr lang="en-FR" sz="900" b="0" i="0" u="none" strike="noStrike">
                        <a:solidFill>
                          <a:srgbClr val="15A6EA"/>
                        </a:solidFill>
                        <a:effectLst/>
                        <a:latin typeface="Calibri" panose="020F0502020204030204" pitchFamily="34" charset="0"/>
                      </a:endParaRPr>
                    </a:p>
                  </a:txBody>
                  <a:tcPr marL="0" marR="0" marT="0" marB="0" anchor="ctr"/>
                </a:tc>
                <a:tc>
                  <a:txBody>
                    <a:bodyPr/>
                    <a:lstStyle/>
                    <a:p>
                      <a:pPr algn="l" fontAlgn="ctr"/>
                      <a:r>
                        <a:rPr lang="en-GB" sz="900" u="none" strike="noStrike">
                          <a:solidFill>
                            <a:srgbClr val="15A6EA"/>
                          </a:solidFill>
                          <a:effectLst/>
                        </a:rPr>
                        <a:t>CIS - TVET </a:t>
                      </a:r>
                      <a:endParaRPr lang="en-GB" sz="900" b="0" i="0" u="none" strike="noStrike">
                        <a:solidFill>
                          <a:srgbClr val="15A6EA"/>
                        </a:solidFill>
                        <a:effectLst/>
                        <a:latin typeface="Calibri" panose="020F0502020204030204" pitchFamily="34" charset="0"/>
                      </a:endParaRPr>
                    </a:p>
                  </a:txBody>
                  <a:tcPr marL="0" marR="0" marT="0" marB="0" anchor="ctr"/>
                </a:tc>
                <a:extLst>
                  <a:ext uri="{0D108BD9-81ED-4DB2-BD59-A6C34878D82A}">
                    <a16:rowId xmlns:a16="http://schemas.microsoft.com/office/drawing/2014/main" val="3739765988"/>
                  </a:ext>
                </a:extLst>
              </a:tr>
            </a:tbl>
          </a:graphicData>
        </a:graphic>
      </p:graphicFrame>
      <p:graphicFrame>
        <p:nvGraphicFramePr>
          <p:cNvPr id="5" name="Table 4">
            <a:extLst>
              <a:ext uri="{FF2B5EF4-FFF2-40B4-BE49-F238E27FC236}">
                <a16:creationId xmlns:a16="http://schemas.microsoft.com/office/drawing/2014/main" id="{902AE207-6554-4C01-C851-CC1C883518BC}"/>
              </a:ext>
            </a:extLst>
          </p:cNvPr>
          <p:cNvGraphicFramePr>
            <a:graphicFrameLocks noGrp="1"/>
          </p:cNvGraphicFramePr>
          <p:nvPr>
            <p:extLst>
              <p:ext uri="{D42A27DB-BD31-4B8C-83A1-F6EECF244321}">
                <p14:modId xmlns:p14="http://schemas.microsoft.com/office/powerpoint/2010/main" val="2163162076"/>
              </p:ext>
            </p:extLst>
          </p:nvPr>
        </p:nvGraphicFramePr>
        <p:xfrm>
          <a:off x="3003142" y="857250"/>
          <a:ext cx="2303813" cy="5193330"/>
        </p:xfrm>
        <a:graphic>
          <a:graphicData uri="http://schemas.openxmlformats.org/drawingml/2006/table">
            <a:tbl>
              <a:tblPr>
                <a:tableStyleId>{5C22544A-7EE6-4342-B048-85BDC9FD1C3A}</a:tableStyleId>
              </a:tblPr>
              <a:tblGrid>
                <a:gridCol w="355886">
                  <a:extLst>
                    <a:ext uri="{9D8B030D-6E8A-4147-A177-3AD203B41FA5}">
                      <a16:colId xmlns:a16="http://schemas.microsoft.com/office/drawing/2014/main" val="511431470"/>
                    </a:ext>
                  </a:extLst>
                </a:gridCol>
                <a:gridCol w="1947927">
                  <a:extLst>
                    <a:ext uri="{9D8B030D-6E8A-4147-A177-3AD203B41FA5}">
                      <a16:colId xmlns:a16="http://schemas.microsoft.com/office/drawing/2014/main" val="2889257961"/>
                    </a:ext>
                  </a:extLst>
                </a:gridCol>
              </a:tblGrid>
              <a:tr h="303316">
                <a:tc>
                  <a:txBody>
                    <a:bodyPr/>
                    <a:lstStyle/>
                    <a:p>
                      <a:pPr algn="ctr" fontAlgn="ctr"/>
                      <a:endParaRPr lang="en-FR" sz="800" b="0" i="0" u="none" strike="noStrike">
                        <a:solidFill>
                          <a:schemeClr val="bg1"/>
                        </a:solidFill>
                        <a:effectLst/>
                        <a:latin typeface="Calibri" panose="020F0502020204030204" pitchFamily="34" charset="0"/>
                      </a:endParaRPr>
                    </a:p>
                  </a:txBody>
                  <a:tcPr marL="0" marR="0" marT="0" marB="0" anchor="ctr">
                    <a:solidFill>
                      <a:srgbClr val="FF9300"/>
                    </a:solidFill>
                  </a:tcPr>
                </a:tc>
                <a:tc>
                  <a:txBody>
                    <a:bodyPr/>
                    <a:lstStyle/>
                    <a:p>
                      <a:pPr algn="l" fontAlgn="ctr"/>
                      <a:r>
                        <a:rPr lang="en-GB" sz="800" b="0" i="0" u="none" strike="noStrike">
                          <a:solidFill>
                            <a:schemeClr val="bg1"/>
                          </a:solidFill>
                          <a:effectLst/>
                          <a:latin typeface="Calibri" panose="020F0502020204030204" pitchFamily="34" charset="0"/>
                        </a:rPr>
                        <a:t>Pillar 2: ECONOMIC INCLUSION	</a:t>
                      </a:r>
                    </a:p>
                  </a:txBody>
                  <a:tcPr marL="0" marR="0" marT="0" marB="0" anchor="ctr">
                    <a:solidFill>
                      <a:srgbClr val="FF9300"/>
                    </a:solidFill>
                  </a:tcPr>
                </a:tc>
                <a:extLst>
                  <a:ext uri="{0D108BD9-81ED-4DB2-BD59-A6C34878D82A}">
                    <a16:rowId xmlns:a16="http://schemas.microsoft.com/office/drawing/2014/main" val="1827337746"/>
                  </a:ext>
                </a:extLst>
              </a:tr>
              <a:tr h="609748">
                <a:tc>
                  <a:txBody>
                    <a:bodyPr/>
                    <a:lstStyle/>
                    <a:p>
                      <a:pPr algn="ctr" fontAlgn="ctr"/>
                      <a:r>
                        <a:rPr lang="en-FR" sz="800" u="none" strike="noStrike">
                          <a:solidFill>
                            <a:srgbClr val="FF9300"/>
                          </a:solidFill>
                          <a:effectLst/>
                        </a:rPr>
                        <a:t>2,1</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Evidence based dialogue on challenges and </a:t>
                      </a:r>
                      <a:r>
                        <a:rPr lang="en-GB" sz="800" u="none" strike="noStrike" err="1">
                          <a:solidFill>
                            <a:srgbClr val="FF9300"/>
                          </a:solidFill>
                          <a:effectLst/>
                        </a:rPr>
                        <a:t>opportunites</a:t>
                      </a:r>
                      <a:r>
                        <a:rPr lang="en-GB" sz="800" u="none" strike="noStrike">
                          <a:solidFill>
                            <a:srgbClr val="FF9300"/>
                          </a:solidFill>
                          <a:effectLst/>
                        </a:rPr>
                        <a:t> for livelihoods and decent work opportunities for vulnerable Lebanese and Syrian refugees, including in the digital and green sectors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337526383"/>
                  </a:ext>
                </a:extLst>
              </a:tr>
              <a:tr h="717929">
                <a:tc>
                  <a:txBody>
                    <a:bodyPr/>
                    <a:lstStyle/>
                    <a:p>
                      <a:pPr algn="ctr" fontAlgn="ctr"/>
                      <a:r>
                        <a:rPr lang="en-FR" sz="800" u="none" strike="noStrike">
                          <a:solidFill>
                            <a:srgbClr val="FF9300"/>
                          </a:solidFill>
                          <a:effectLst/>
                        </a:rPr>
                        <a:t>2,2</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Accessible and market relevant career guidance and employment services delivered to both Lebanese HC and Syrian refugees using ILO tested tools and </a:t>
                      </a:r>
                      <a:r>
                        <a:rPr lang="en-GB" sz="800" b="0" i="0" u="none" strike="noStrike" kern="1200">
                          <a:solidFill>
                            <a:srgbClr val="FF9300"/>
                          </a:solidFill>
                          <a:effectLst/>
                          <a:latin typeface="Calibri" panose="020F0502020204030204" pitchFamily="34" charset="0"/>
                          <a:ea typeface="+mn-ea"/>
                          <a:cs typeface="+mn-cs"/>
                        </a:rPr>
                        <a:t>methodologies</a:t>
                      </a:r>
                    </a:p>
                  </a:txBody>
                  <a:tcPr marL="0" marR="0" marT="0" marB="0" anchor="ctr"/>
                </a:tc>
                <a:extLst>
                  <a:ext uri="{0D108BD9-81ED-4DB2-BD59-A6C34878D82A}">
                    <a16:rowId xmlns:a16="http://schemas.microsoft.com/office/drawing/2014/main" val="251836736"/>
                  </a:ext>
                </a:extLst>
              </a:tr>
              <a:tr h="157354">
                <a:tc>
                  <a:txBody>
                    <a:bodyPr/>
                    <a:lstStyle/>
                    <a:p>
                      <a:pPr algn="ctr" fontAlgn="ctr"/>
                      <a:r>
                        <a:rPr lang="en-FR" sz="800" u="none" strike="noStrike">
                          <a:solidFill>
                            <a:srgbClr val="FF9300"/>
                          </a:solidFill>
                          <a:effectLst/>
                        </a:rPr>
                        <a:t>2,3</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Facilitate business formalization, including MSMEs, with industrial associations and local chambers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87921822"/>
                  </a:ext>
                </a:extLst>
              </a:tr>
              <a:tr h="188825">
                <a:tc>
                  <a:txBody>
                    <a:bodyPr/>
                    <a:lstStyle/>
                    <a:p>
                      <a:pPr algn="ctr" fontAlgn="ctr"/>
                      <a:r>
                        <a:rPr lang="en-FR" sz="800" u="none" strike="noStrike">
                          <a:solidFill>
                            <a:srgbClr val="FF9300"/>
                          </a:solidFill>
                          <a:effectLst/>
                        </a:rPr>
                        <a:t>2,4</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EIIP supporting local infrastructure in the agriculture sector and short-term job creation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932318212"/>
                  </a:ext>
                </a:extLst>
              </a:tr>
              <a:tr h="167921">
                <a:tc>
                  <a:txBody>
                    <a:bodyPr/>
                    <a:lstStyle/>
                    <a:p>
                      <a:pPr algn="ctr" fontAlgn="ctr"/>
                      <a:r>
                        <a:rPr lang="en-FR" sz="800" u="none" strike="noStrike">
                          <a:solidFill>
                            <a:srgbClr val="FF9300"/>
                          </a:solidFill>
                          <a:effectLst/>
                        </a:rPr>
                        <a:t>2,5</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Youth Innovation Programme (GIL)</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391553475"/>
                  </a:ext>
                </a:extLst>
              </a:tr>
              <a:tr h="409121">
                <a:tc>
                  <a:txBody>
                    <a:bodyPr/>
                    <a:lstStyle/>
                    <a:p>
                      <a:pPr algn="ctr" fontAlgn="ctr"/>
                      <a:r>
                        <a:rPr lang="en-FR" sz="800" u="none" strike="noStrike">
                          <a:solidFill>
                            <a:srgbClr val="FF9300"/>
                          </a:solidFill>
                          <a:effectLst/>
                        </a:rPr>
                        <a:t>2,6</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Support to value chain development and access to finance in the agriculture sector expanded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641123104"/>
                  </a:ext>
                </a:extLst>
              </a:tr>
              <a:tr h="251767">
                <a:tc>
                  <a:txBody>
                    <a:bodyPr/>
                    <a:lstStyle/>
                    <a:p>
                      <a:pPr algn="ctr" fontAlgn="ctr"/>
                      <a:r>
                        <a:rPr lang="en-FR" sz="800" u="none" strike="noStrike">
                          <a:solidFill>
                            <a:srgbClr val="FF9300"/>
                          </a:solidFill>
                          <a:effectLst/>
                        </a:rPr>
                        <a:t>2,7</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Technical and financial support  to business start-ups, MSMEs and social and solidarity economy (SSE) initatives in emerging sectors scaled up to enhance their contributions to local economic development and job creation.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48058314"/>
                  </a:ext>
                </a:extLst>
              </a:tr>
              <a:tr h="251767">
                <a:tc>
                  <a:txBody>
                    <a:bodyPr/>
                    <a:lstStyle/>
                    <a:p>
                      <a:pPr algn="ctr" fontAlgn="ctr"/>
                      <a:r>
                        <a:rPr lang="en-FR" sz="800" u="none" strike="noStrike">
                          <a:solidFill>
                            <a:srgbClr val="FF9300"/>
                          </a:solidFill>
                          <a:effectLst/>
                        </a:rPr>
                        <a:t>2,8</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Enhanced occupational safety and health in the agriculture and agro-food sector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053602357"/>
                  </a:ext>
                </a:extLst>
              </a:tr>
              <a:tr h="129817">
                <a:tc>
                  <a:txBody>
                    <a:bodyPr/>
                    <a:lstStyle/>
                    <a:p>
                      <a:pPr algn="ctr" fontAlgn="ctr"/>
                      <a:r>
                        <a:rPr lang="en-FR" sz="800" u="none" strike="noStrike">
                          <a:solidFill>
                            <a:srgbClr val="FF9300"/>
                          </a:solidFill>
                          <a:effectLst/>
                        </a:rPr>
                        <a:t>2,9</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FF9300"/>
                          </a:solidFill>
                          <a:effectLst/>
                        </a:rPr>
                        <a:t>Improved capacity of partner institutions to promote and engage on rights at work for refugees, and Host communities </a:t>
                      </a:r>
                      <a:endParaRPr lang="en-GB" sz="800" b="0" i="0" u="none" strike="noStrike">
                        <a:solidFill>
                          <a:srgbClr val="FF93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182203683"/>
                  </a:ext>
                </a:extLst>
              </a:tr>
              <a:tr h="346179">
                <a:tc>
                  <a:txBody>
                    <a:bodyPr/>
                    <a:lstStyle/>
                    <a:p>
                      <a:pPr algn="ctr" fontAlgn="ctr"/>
                      <a:r>
                        <a:rPr lang="en-FR" sz="800" u="none" strike="noStrike">
                          <a:solidFill>
                            <a:srgbClr val="FF9300"/>
                          </a:solidFill>
                          <a:effectLst/>
                        </a:rPr>
                        <a:t>2,10</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b"/>
                      <a:r>
                        <a:rPr lang="en-GB" sz="800" u="none" strike="noStrike">
                          <a:solidFill>
                            <a:srgbClr val="FF9300"/>
                          </a:solidFill>
                          <a:effectLst/>
                        </a:rPr>
                        <a:t>Employment and Entrepreneurship: Start Mashreq (Fully funded under Propsects 1.0)</a:t>
                      </a:r>
                      <a:endParaRPr lang="en-GB" sz="800" b="0" i="0" u="none" strike="noStrike">
                        <a:solidFill>
                          <a:srgbClr val="FF9300"/>
                        </a:solidFill>
                        <a:effectLst/>
                        <a:latin typeface="Calibri" panose="020F0502020204030204" pitchFamily="34" charset="0"/>
                      </a:endParaRPr>
                    </a:p>
                  </a:txBody>
                  <a:tcPr marL="0" marR="0" marT="0" marB="0" anchor="b"/>
                </a:tc>
                <a:extLst>
                  <a:ext uri="{0D108BD9-81ED-4DB2-BD59-A6C34878D82A}">
                    <a16:rowId xmlns:a16="http://schemas.microsoft.com/office/drawing/2014/main" val="981464012"/>
                  </a:ext>
                </a:extLst>
              </a:tr>
              <a:tr h="314709">
                <a:tc>
                  <a:txBody>
                    <a:bodyPr/>
                    <a:lstStyle/>
                    <a:p>
                      <a:pPr algn="ctr" fontAlgn="ctr"/>
                      <a:r>
                        <a:rPr lang="en-FR" sz="800" u="none" strike="noStrike">
                          <a:solidFill>
                            <a:srgbClr val="FF9300"/>
                          </a:solidFill>
                          <a:effectLst/>
                        </a:rPr>
                        <a:t>2,11</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b"/>
                      <a:r>
                        <a:rPr lang="en-GB" sz="800" u="none" strike="noStrike">
                          <a:solidFill>
                            <a:srgbClr val="FF9300"/>
                          </a:solidFill>
                          <a:effectLst/>
                        </a:rPr>
                        <a:t>Labor Upskilling</a:t>
                      </a:r>
                      <a:endParaRPr lang="en-GB" sz="800" b="0" i="0" u="none" strike="noStrike">
                        <a:solidFill>
                          <a:srgbClr val="FF9300"/>
                        </a:solidFill>
                        <a:effectLst/>
                        <a:latin typeface="Calibri" panose="020F0502020204030204" pitchFamily="34" charset="0"/>
                      </a:endParaRPr>
                    </a:p>
                  </a:txBody>
                  <a:tcPr marL="0" marR="0" marT="0" marB="0" anchor="b"/>
                </a:tc>
                <a:extLst>
                  <a:ext uri="{0D108BD9-81ED-4DB2-BD59-A6C34878D82A}">
                    <a16:rowId xmlns:a16="http://schemas.microsoft.com/office/drawing/2014/main" val="1797885315"/>
                  </a:ext>
                </a:extLst>
              </a:tr>
              <a:tr h="157354">
                <a:tc>
                  <a:txBody>
                    <a:bodyPr/>
                    <a:lstStyle/>
                    <a:p>
                      <a:pPr algn="ctr" fontAlgn="ctr"/>
                      <a:r>
                        <a:rPr lang="en-FR" sz="800" u="none" strike="noStrike">
                          <a:solidFill>
                            <a:srgbClr val="FF9300"/>
                          </a:solidFill>
                          <a:effectLst/>
                        </a:rPr>
                        <a:t>2,13</a:t>
                      </a:r>
                      <a:endParaRPr lang="en-FR" sz="800" b="0" i="0" u="none" strike="noStrike">
                        <a:solidFill>
                          <a:srgbClr val="FF9300"/>
                        </a:solidFill>
                        <a:effectLst/>
                        <a:latin typeface="Calibri" panose="020F0502020204030204" pitchFamily="34" charset="0"/>
                      </a:endParaRPr>
                    </a:p>
                  </a:txBody>
                  <a:tcPr marL="0" marR="0" marT="0" marB="0" anchor="ctr"/>
                </a:tc>
                <a:tc>
                  <a:txBody>
                    <a:bodyPr/>
                    <a:lstStyle/>
                    <a:p>
                      <a:pPr algn="l" fontAlgn="b"/>
                      <a:r>
                        <a:rPr lang="en-GB" sz="800" u="none" strike="noStrike">
                          <a:solidFill>
                            <a:srgbClr val="FF9300"/>
                          </a:solidFill>
                          <a:effectLst/>
                        </a:rPr>
                        <a:t>PIPELINE: Exploring opportunity with </a:t>
                      </a:r>
                      <a:br>
                        <a:rPr lang="en-GB" sz="800" u="none" strike="noStrike">
                          <a:solidFill>
                            <a:srgbClr val="FF9300"/>
                          </a:solidFill>
                          <a:effectLst/>
                        </a:rPr>
                      </a:br>
                      <a:r>
                        <a:rPr lang="en-GB" sz="800" u="none" strike="noStrike">
                          <a:solidFill>
                            <a:srgbClr val="FF9300"/>
                          </a:solidFill>
                          <a:effectLst/>
                        </a:rPr>
                        <a:t>MFI and FI - Blended Finance</a:t>
                      </a:r>
                      <a:endParaRPr lang="en-GB" sz="800" b="0" i="0" u="none" strike="noStrike">
                        <a:solidFill>
                          <a:srgbClr val="FF9300"/>
                        </a:solidFill>
                        <a:effectLst/>
                        <a:latin typeface="Calibri" panose="020F0502020204030204" pitchFamily="34" charset="0"/>
                      </a:endParaRPr>
                    </a:p>
                  </a:txBody>
                  <a:tcPr marL="0" marR="0" marT="0" marB="0" anchor="b"/>
                </a:tc>
                <a:extLst>
                  <a:ext uri="{0D108BD9-81ED-4DB2-BD59-A6C34878D82A}">
                    <a16:rowId xmlns:a16="http://schemas.microsoft.com/office/drawing/2014/main" val="1713232787"/>
                  </a:ext>
                </a:extLst>
              </a:tr>
            </a:tbl>
          </a:graphicData>
        </a:graphic>
      </p:graphicFrame>
      <p:graphicFrame>
        <p:nvGraphicFramePr>
          <p:cNvPr id="6" name="Table 5">
            <a:extLst>
              <a:ext uri="{FF2B5EF4-FFF2-40B4-BE49-F238E27FC236}">
                <a16:creationId xmlns:a16="http://schemas.microsoft.com/office/drawing/2014/main" id="{8C2C71AB-574B-B689-7C18-53D4DA723494}"/>
              </a:ext>
            </a:extLst>
          </p:cNvPr>
          <p:cNvGraphicFramePr>
            <a:graphicFrameLocks noGrp="1"/>
          </p:cNvGraphicFramePr>
          <p:nvPr>
            <p:extLst>
              <p:ext uri="{D42A27DB-BD31-4B8C-83A1-F6EECF244321}">
                <p14:modId xmlns:p14="http://schemas.microsoft.com/office/powerpoint/2010/main" val="260199082"/>
              </p:ext>
            </p:extLst>
          </p:nvPr>
        </p:nvGraphicFramePr>
        <p:xfrm>
          <a:off x="5545122" y="857250"/>
          <a:ext cx="2217780" cy="4986645"/>
        </p:xfrm>
        <a:graphic>
          <a:graphicData uri="http://schemas.openxmlformats.org/drawingml/2006/table">
            <a:tbl>
              <a:tblPr>
                <a:tableStyleId>{5C22544A-7EE6-4342-B048-85BDC9FD1C3A}</a:tableStyleId>
              </a:tblPr>
              <a:tblGrid>
                <a:gridCol w="282559">
                  <a:extLst>
                    <a:ext uri="{9D8B030D-6E8A-4147-A177-3AD203B41FA5}">
                      <a16:colId xmlns:a16="http://schemas.microsoft.com/office/drawing/2014/main" val="2817629068"/>
                    </a:ext>
                  </a:extLst>
                </a:gridCol>
                <a:gridCol w="1935221">
                  <a:extLst>
                    <a:ext uri="{9D8B030D-6E8A-4147-A177-3AD203B41FA5}">
                      <a16:colId xmlns:a16="http://schemas.microsoft.com/office/drawing/2014/main" val="1847950388"/>
                    </a:ext>
                  </a:extLst>
                </a:gridCol>
              </a:tblGrid>
              <a:tr h="362692">
                <a:tc>
                  <a:txBody>
                    <a:bodyPr/>
                    <a:lstStyle/>
                    <a:p>
                      <a:pPr algn="ctr" fontAlgn="ctr"/>
                      <a:endParaRPr lang="en-FR" sz="800" b="0" i="0" u="none" strike="noStrike">
                        <a:solidFill>
                          <a:schemeClr val="bg1"/>
                        </a:solidFill>
                        <a:effectLst/>
                        <a:latin typeface="Calibri" panose="020F0502020204030204" pitchFamily="34" charset="0"/>
                      </a:endParaRPr>
                    </a:p>
                  </a:txBody>
                  <a:tcPr marL="0" marR="0" marT="0" marB="0" anchor="ctr">
                    <a:solidFill>
                      <a:srgbClr val="942093"/>
                    </a:solidFill>
                  </a:tcPr>
                </a:tc>
                <a:tc>
                  <a:txBody>
                    <a:bodyPr/>
                    <a:lstStyle/>
                    <a:p>
                      <a:pPr algn="l" fontAlgn="ctr"/>
                      <a:r>
                        <a:rPr lang="en-GB" sz="800" b="0" i="0" u="none" strike="noStrike">
                          <a:solidFill>
                            <a:schemeClr val="bg1"/>
                          </a:solidFill>
                          <a:effectLst/>
                          <a:latin typeface="Calibri" panose="020F0502020204030204" pitchFamily="34" charset="0"/>
                        </a:rPr>
                        <a:t>Pillar 3: PROTECTION AND SOCIAL PROTECTION		</a:t>
                      </a:r>
                    </a:p>
                  </a:txBody>
                  <a:tcPr marL="0" marR="0" marT="0" marB="0" anchor="ctr">
                    <a:solidFill>
                      <a:srgbClr val="942093"/>
                    </a:solidFill>
                  </a:tcPr>
                </a:tc>
                <a:extLst>
                  <a:ext uri="{0D108BD9-81ED-4DB2-BD59-A6C34878D82A}">
                    <a16:rowId xmlns:a16="http://schemas.microsoft.com/office/drawing/2014/main" val="2225491583"/>
                  </a:ext>
                </a:extLst>
              </a:tr>
              <a:tr h="362692">
                <a:tc>
                  <a:txBody>
                    <a:bodyPr/>
                    <a:lstStyle/>
                    <a:p>
                      <a:pPr algn="ctr" fontAlgn="ctr"/>
                      <a:r>
                        <a:rPr lang="en-FR" sz="800" u="none" strike="noStrike">
                          <a:solidFill>
                            <a:srgbClr val="942093"/>
                          </a:solidFill>
                          <a:effectLst/>
                        </a:rPr>
                        <a:t>3.1</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Support for the Social Recovery Needs of Vulnerable Groups </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009036708"/>
                  </a:ext>
                </a:extLst>
              </a:tr>
              <a:tr h="103597">
                <a:tc>
                  <a:txBody>
                    <a:bodyPr/>
                    <a:lstStyle/>
                    <a:p>
                      <a:pPr algn="ctr" fontAlgn="ctr"/>
                      <a:r>
                        <a:rPr lang="en-FR" sz="800" u="none" strike="noStrike">
                          <a:solidFill>
                            <a:srgbClr val="942093"/>
                          </a:solidFill>
                          <a:effectLst/>
                        </a:rPr>
                        <a:t>3,2</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Household Survey for Inclusive Development in Lebanon</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62615416"/>
                  </a:ext>
                </a:extLst>
              </a:tr>
              <a:tr h="103597">
                <a:tc>
                  <a:txBody>
                    <a:bodyPr/>
                    <a:lstStyle/>
                    <a:p>
                      <a:pPr algn="ctr" fontAlgn="ctr"/>
                      <a:r>
                        <a:rPr lang="en-FR" sz="800" u="none" strike="noStrike">
                          <a:solidFill>
                            <a:srgbClr val="942093"/>
                          </a:solidFill>
                          <a:effectLst/>
                        </a:rPr>
                        <a:t>3,3</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Registration intervention</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3954364469"/>
                  </a:ext>
                </a:extLst>
              </a:tr>
              <a:tr h="103597">
                <a:tc>
                  <a:txBody>
                    <a:bodyPr/>
                    <a:lstStyle/>
                    <a:p>
                      <a:pPr algn="ctr" fontAlgn="ctr"/>
                      <a:r>
                        <a:rPr lang="en-FR" sz="800" u="none" strike="noStrike">
                          <a:solidFill>
                            <a:srgbClr val="942093"/>
                          </a:solidFill>
                          <a:effectLst/>
                        </a:rPr>
                        <a:t>3,4</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Institution strenghtening for Birth registration</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1217159925"/>
                  </a:ext>
                </a:extLst>
              </a:tr>
              <a:tr h="233093">
                <a:tc>
                  <a:txBody>
                    <a:bodyPr/>
                    <a:lstStyle/>
                    <a:p>
                      <a:pPr algn="ctr" fontAlgn="ctr"/>
                      <a:r>
                        <a:rPr lang="en-FR" sz="800" u="none" strike="noStrike">
                          <a:solidFill>
                            <a:srgbClr val="942093"/>
                          </a:solidFill>
                          <a:effectLst/>
                        </a:rPr>
                        <a:t>3,5</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Institution strenghtening for Legal Residency</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4107795827"/>
                  </a:ext>
                </a:extLst>
              </a:tr>
              <a:tr h="129496">
                <a:tc>
                  <a:txBody>
                    <a:bodyPr/>
                    <a:lstStyle/>
                    <a:p>
                      <a:pPr algn="ctr" fontAlgn="ctr"/>
                      <a:r>
                        <a:rPr lang="en-FR" sz="800" u="none" strike="noStrike">
                          <a:solidFill>
                            <a:srgbClr val="942093"/>
                          </a:solidFill>
                          <a:effectLst/>
                        </a:rPr>
                        <a:t>3,6</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Legal Aid intervention for increased access to civil documentation and Legal residency</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944104122"/>
                  </a:ext>
                </a:extLst>
              </a:tr>
              <a:tr h="348065">
                <a:tc>
                  <a:txBody>
                    <a:bodyPr/>
                    <a:lstStyle/>
                    <a:p>
                      <a:pPr algn="ctr" fontAlgn="ctr"/>
                      <a:r>
                        <a:rPr lang="en-FR" sz="800" u="none" strike="noStrike">
                          <a:solidFill>
                            <a:srgbClr val="942093"/>
                          </a:solidFill>
                          <a:effectLst/>
                        </a:rPr>
                        <a:t>3,7</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Strategic strenghtening of national frameworks on Child Protection and GBV</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434236554"/>
                  </a:ext>
                </a:extLst>
              </a:tr>
              <a:tr h="225631">
                <a:tc>
                  <a:txBody>
                    <a:bodyPr/>
                    <a:lstStyle/>
                    <a:p>
                      <a:pPr algn="ctr" fontAlgn="ctr"/>
                      <a:r>
                        <a:rPr lang="en-FR" sz="800" u="none" strike="noStrike">
                          <a:solidFill>
                            <a:srgbClr val="942093"/>
                          </a:solidFill>
                          <a:effectLst/>
                        </a:rPr>
                        <a:t>3,8</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Inclusive prevention, protection and social services delivery at Community Level </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748511373"/>
                  </a:ext>
                </a:extLst>
              </a:tr>
              <a:tr h="155395">
                <a:tc>
                  <a:txBody>
                    <a:bodyPr/>
                    <a:lstStyle/>
                    <a:p>
                      <a:pPr algn="ctr" fontAlgn="ctr"/>
                      <a:r>
                        <a:rPr lang="en-FR" sz="800" u="none" strike="noStrike">
                          <a:solidFill>
                            <a:srgbClr val="942093"/>
                          </a:solidFill>
                          <a:effectLst/>
                        </a:rPr>
                        <a:t>3,9</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Systems Strengthening, Evidence Generation and Policy </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822084099"/>
                  </a:ext>
                </a:extLst>
              </a:tr>
              <a:tr h="320503">
                <a:tc>
                  <a:txBody>
                    <a:bodyPr/>
                    <a:lstStyle/>
                    <a:p>
                      <a:pPr algn="ctr" fontAlgn="ctr"/>
                      <a:r>
                        <a:rPr lang="en-FR" sz="800" u="none" strike="noStrike">
                          <a:solidFill>
                            <a:srgbClr val="942093"/>
                          </a:solidFill>
                          <a:effectLst/>
                        </a:rPr>
                        <a:t>3,10</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Enhanced "nexus" coordination and capacity of humanitarian and development actors for inclusive,  integrated and rights-based contributory and non-contributory social protection approaches </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318369314"/>
                  </a:ext>
                </a:extLst>
              </a:tr>
              <a:tr h="450808">
                <a:tc>
                  <a:txBody>
                    <a:bodyPr/>
                    <a:lstStyle/>
                    <a:p>
                      <a:pPr algn="ctr" fontAlgn="ctr"/>
                      <a:r>
                        <a:rPr lang="en-FR" sz="800" u="none" strike="noStrike">
                          <a:solidFill>
                            <a:srgbClr val="942093"/>
                          </a:solidFill>
                          <a:effectLst/>
                        </a:rPr>
                        <a:t>3,11</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Expand the Coverage of National Social Protection Benefits</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958773405"/>
                  </a:ext>
                </a:extLst>
              </a:tr>
              <a:tr h="258992">
                <a:tc>
                  <a:txBody>
                    <a:bodyPr/>
                    <a:lstStyle/>
                    <a:p>
                      <a:pPr algn="ctr" fontAlgn="ctr"/>
                      <a:r>
                        <a:rPr lang="en-FR" sz="800" u="none" strike="noStrike">
                          <a:solidFill>
                            <a:srgbClr val="942093"/>
                          </a:solidFill>
                          <a:effectLst/>
                        </a:rPr>
                        <a:t>3,12</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b"/>
                      <a:r>
                        <a:rPr lang="en-GB" sz="800" u="none" strike="noStrike">
                          <a:solidFill>
                            <a:srgbClr val="942093"/>
                          </a:solidFill>
                          <a:effectLst/>
                        </a:rPr>
                        <a:t>Piloting of private-public partnership and insurance based models for host communities and refugees to support extension of health coverage to vulnerable populations (e.g. persons with disabilities, agriculture)</a:t>
                      </a:r>
                      <a:endParaRPr lang="en-GB" sz="800" b="0" i="0" u="none" strike="noStrike">
                        <a:solidFill>
                          <a:srgbClr val="942093"/>
                        </a:solidFill>
                        <a:effectLst/>
                        <a:latin typeface="Calibri" panose="020F0502020204030204" pitchFamily="34" charset="0"/>
                      </a:endParaRPr>
                    </a:p>
                  </a:txBody>
                  <a:tcPr marL="0" marR="0" marT="0" marB="0" anchor="b"/>
                </a:tc>
                <a:extLst>
                  <a:ext uri="{0D108BD9-81ED-4DB2-BD59-A6C34878D82A}">
                    <a16:rowId xmlns:a16="http://schemas.microsoft.com/office/drawing/2014/main" val="3787546693"/>
                  </a:ext>
                </a:extLst>
              </a:tr>
              <a:tr h="77698">
                <a:tc>
                  <a:txBody>
                    <a:bodyPr/>
                    <a:lstStyle/>
                    <a:p>
                      <a:pPr algn="ctr" fontAlgn="ctr"/>
                      <a:r>
                        <a:rPr lang="en-FR" sz="800" u="none" strike="noStrike">
                          <a:solidFill>
                            <a:srgbClr val="942093"/>
                          </a:solidFill>
                          <a:effectLst/>
                        </a:rPr>
                        <a:t>3,13</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Targeting and Data sharing intervention</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2721522842"/>
                  </a:ext>
                </a:extLst>
              </a:tr>
              <a:tr h="414388">
                <a:tc>
                  <a:txBody>
                    <a:bodyPr/>
                    <a:lstStyle/>
                    <a:p>
                      <a:pPr algn="ctr" fontAlgn="ctr"/>
                      <a:r>
                        <a:rPr lang="en-FR" sz="800" u="none" strike="noStrike">
                          <a:solidFill>
                            <a:srgbClr val="942093"/>
                          </a:solidFill>
                          <a:effectLst/>
                        </a:rPr>
                        <a:t>3,14</a:t>
                      </a:r>
                      <a:endParaRPr lang="en-FR" sz="8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800" u="none" strike="noStrike">
                          <a:solidFill>
                            <a:srgbClr val="942093"/>
                          </a:solidFill>
                          <a:effectLst/>
                        </a:rPr>
                        <a:t>Integrated support in addressing child labour and its root causes</a:t>
                      </a:r>
                      <a:endParaRPr lang="en-GB" sz="800" b="0" i="0" u="none" strike="noStrike">
                        <a:solidFill>
                          <a:srgbClr val="942093"/>
                        </a:solidFill>
                        <a:effectLst/>
                        <a:latin typeface="Calibri" panose="020F0502020204030204" pitchFamily="34" charset="0"/>
                      </a:endParaRPr>
                    </a:p>
                  </a:txBody>
                  <a:tcPr marL="0" marR="0" marT="0" marB="0" anchor="ctr"/>
                </a:tc>
                <a:extLst>
                  <a:ext uri="{0D108BD9-81ED-4DB2-BD59-A6C34878D82A}">
                    <a16:rowId xmlns:a16="http://schemas.microsoft.com/office/drawing/2014/main" val="3113216429"/>
                  </a:ext>
                </a:extLst>
              </a:tr>
            </a:tbl>
          </a:graphicData>
        </a:graphic>
      </p:graphicFrame>
      <p:graphicFrame>
        <p:nvGraphicFramePr>
          <p:cNvPr id="10" name="Table 9">
            <a:extLst>
              <a:ext uri="{FF2B5EF4-FFF2-40B4-BE49-F238E27FC236}">
                <a16:creationId xmlns:a16="http://schemas.microsoft.com/office/drawing/2014/main" id="{97C01008-A8D4-94AC-6E50-F86A70FEB3AA}"/>
              </a:ext>
            </a:extLst>
          </p:cNvPr>
          <p:cNvGraphicFramePr>
            <a:graphicFrameLocks noGrp="1"/>
          </p:cNvGraphicFramePr>
          <p:nvPr>
            <p:extLst>
              <p:ext uri="{D42A27DB-BD31-4B8C-83A1-F6EECF244321}">
                <p14:modId xmlns:p14="http://schemas.microsoft.com/office/powerpoint/2010/main" val="2198203764"/>
              </p:ext>
            </p:extLst>
          </p:nvPr>
        </p:nvGraphicFramePr>
        <p:xfrm>
          <a:off x="7895773" y="857249"/>
          <a:ext cx="1885719" cy="3214006"/>
        </p:xfrm>
        <a:graphic>
          <a:graphicData uri="http://schemas.openxmlformats.org/drawingml/2006/table">
            <a:tbl>
              <a:tblPr>
                <a:tableStyleId>{5C22544A-7EE6-4342-B048-85BDC9FD1C3A}</a:tableStyleId>
              </a:tblPr>
              <a:tblGrid>
                <a:gridCol w="365890">
                  <a:extLst>
                    <a:ext uri="{9D8B030D-6E8A-4147-A177-3AD203B41FA5}">
                      <a16:colId xmlns:a16="http://schemas.microsoft.com/office/drawing/2014/main" val="2034329468"/>
                    </a:ext>
                  </a:extLst>
                </a:gridCol>
                <a:gridCol w="1519829">
                  <a:extLst>
                    <a:ext uri="{9D8B030D-6E8A-4147-A177-3AD203B41FA5}">
                      <a16:colId xmlns:a16="http://schemas.microsoft.com/office/drawing/2014/main" val="807128524"/>
                    </a:ext>
                  </a:extLst>
                </a:gridCol>
              </a:tblGrid>
              <a:tr h="283699">
                <a:tc>
                  <a:txBody>
                    <a:bodyPr/>
                    <a:lstStyle/>
                    <a:p>
                      <a:pPr algn="ctr" fontAlgn="ctr"/>
                      <a:endParaRPr lang="en-FR" sz="900" b="0"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tc>
                  <a:txBody>
                    <a:bodyPr/>
                    <a:lstStyle/>
                    <a:p>
                      <a:pPr algn="l" fontAlgn="ctr"/>
                      <a:r>
                        <a:rPr lang="en-GB" sz="800" b="0" i="0" u="none" strike="noStrike" kern="1200">
                          <a:solidFill>
                            <a:schemeClr val="bg1"/>
                          </a:solidFill>
                          <a:effectLst/>
                          <a:latin typeface="Calibri" panose="020F0502020204030204" pitchFamily="34" charset="0"/>
                          <a:ea typeface="+mn-ea"/>
                          <a:cs typeface="+mn-cs"/>
                        </a:rPr>
                        <a:t>Pillar 4: CRITICAL INFRASTRUCTURE	</a:t>
                      </a:r>
                    </a:p>
                  </a:txBody>
                  <a:tcPr marL="0" marR="0" marT="0" marB="0" anchor="ctr">
                    <a:solidFill>
                      <a:schemeClr val="tx1">
                        <a:lumMod val="75000"/>
                        <a:lumOff val="25000"/>
                      </a:schemeClr>
                    </a:solidFill>
                  </a:tcPr>
                </a:tc>
                <a:extLst>
                  <a:ext uri="{0D108BD9-81ED-4DB2-BD59-A6C34878D82A}">
                    <a16:rowId xmlns:a16="http://schemas.microsoft.com/office/drawing/2014/main" val="2570910995"/>
                  </a:ext>
                </a:extLst>
              </a:tr>
              <a:tr h="567398">
                <a:tc>
                  <a:txBody>
                    <a:bodyPr/>
                    <a:lstStyle/>
                    <a:p>
                      <a:pPr algn="ctr" fontAlgn="ctr"/>
                      <a:r>
                        <a:rPr lang="en-FR" sz="800" u="none" strike="noStrike">
                          <a:effectLst/>
                        </a:rPr>
                        <a:t>4,1</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The Installation/ Rehabilitation of WASH facilities in Makani/ </a:t>
                      </a:r>
                      <a:r>
                        <a:rPr lang="en-GB" sz="800" u="none" strike="noStrike" err="1">
                          <a:effectLst/>
                        </a:rPr>
                        <a:t>Dirasa</a:t>
                      </a:r>
                      <a:r>
                        <a:rPr lang="en-GB" sz="800" u="none" strike="noStrike">
                          <a:effectLst/>
                        </a:rPr>
                        <a:t> </a:t>
                      </a:r>
                      <a:r>
                        <a:rPr lang="en-GB" sz="800" u="none" strike="noStrike" err="1">
                          <a:effectLst/>
                        </a:rPr>
                        <a:t>Centers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621017269"/>
                  </a:ext>
                </a:extLst>
              </a:tr>
              <a:tr h="567398">
                <a:tc>
                  <a:txBody>
                    <a:bodyPr/>
                    <a:lstStyle/>
                    <a:p>
                      <a:pPr algn="ctr" fontAlgn="ctr"/>
                      <a:r>
                        <a:rPr lang="en-FR" sz="800" u="none" strike="noStrike">
                          <a:effectLst/>
                        </a:rPr>
                        <a:t>4,2</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WASH Facilities Installation/ Rehab - Household level for students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35106391"/>
                  </a:ext>
                </a:extLst>
              </a:tr>
              <a:tr h="476404">
                <a:tc>
                  <a:txBody>
                    <a:bodyPr/>
                    <a:lstStyle/>
                    <a:p>
                      <a:pPr algn="ctr" fontAlgn="ctr"/>
                      <a:r>
                        <a:rPr lang="en-FR" sz="800" u="none" strike="noStrike">
                          <a:effectLst/>
                        </a:rPr>
                        <a:t>4,3</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Provision and distribution of Hygiene items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150443772"/>
                  </a:ext>
                </a:extLst>
              </a:tr>
              <a:tr h="283699">
                <a:tc>
                  <a:txBody>
                    <a:bodyPr/>
                    <a:lstStyle/>
                    <a:p>
                      <a:pPr algn="ctr" fontAlgn="ctr"/>
                      <a:r>
                        <a:rPr lang="en-FR" sz="800" u="none" strike="noStrike">
                          <a:effectLst/>
                        </a:rPr>
                        <a:t>4,4</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Community Engagement on WASH</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776993736"/>
                  </a:ext>
                </a:extLst>
              </a:tr>
              <a:tr h="394405">
                <a:tc>
                  <a:txBody>
                    <a:bodyPr/>
                    <a:lstStyle/>
                    <a:p>
                      <a:pPr algn="ctr" fontAlgn="ctr"/>
                      <a:r>
                        <a:rPr lang="en-FR" sz="800" u="none" strike="noStrike">
                          <a:effectLst/>
                        </a:rPr>
                        <a:t>4,5</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Community Support Intervention</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962198004"/>
                  </a:ext>
                </a:extLst>
              </a:tr>
              <a:tr h="357304">
                <a:tc>
                  <a:txBody>
                    <a:bodyPr/>
                    <a:lstStyle/>
                    <a:p>
                      <a:pPr algn="ctr" fontAlgn="ctr"/>
                      <a:r>
                        <a:rPr lang="en-FR" sz="800" u="none" strike="noStrike">
                          <a:effectLst/>
                        </a:rPr>
                        <a:t>4,6</a:t>
                      </a:r>
                      <a:endParaRPr lang="en-FR" sz="8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Quality and Affordable Housing Intervention</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6986692"/>
                  </a:ext>
                </a:extLst>
              </a:tr>
              <a:tr h="283699">
                <a:tc>
                  <a:txBody>
                    <a:bodyPr/>
                    <a:lstStyle/>
                    <a:p>
                      <a:pPr algn="ctr" fontAlgn="ctr"/>
                      <a:r>
                        <a:rPr lang="en-FR" sz="800" u="none" strike="noStrike">
                          <a:effectLst/>
                        </a:rPr>
                        <a:t>4,7</a:t>
                      </a:r>
                      <a:endParaRPr lang="en-FR" sz="800" b="0" i="0" u="none" strike="noStrike">
                        <a:solidFill>
                          <a:srgbClr val="0070C0"/>
                        </a:solidFill>
                        <a:effectLst/>
                        <a:latin typeface="Calibri" panose="020F0502020204030204" pitchFamily="34" charset="0"/>
                      </a:endParaRPr>
                    </a:p>
                  </a:txBody>
                  <a:tcPr marL="0" marR="0" marT="0" marB="0" anchor="ctr"/>
                </a:tc>
                <a:tc>
                  <a:txBody>
                    <a:bodyPr/>
                    <a:lstStyle/>
                    <a:p>
                      <a:pPr algn="l" fontAlgn="ctr"/>
                      <a:r>
                        <a:rPr lang="en-GB" sz="800" u="none" strike="noStrike">
                          <a:effectLst/>
                        </a:rPr>
                        <a:t>PIPELINE: Lebanon Solar - Blended Finance</a:t>
                      </a:r>
                      <a:endParaRPr lang="en-GB" sz="80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834944306"/>
                  </a:ext>
                </a:extLst>
              </a:tr>
            </a:tbl>
          </a:graphicData>
        </a:graphic>
      </p:graphicFrame>
      <p:sp>
        <p:nvSpPr>
          <p:cNvPr id="2" name="Rectangle 1">
            <a:extLst>
              <a:ext uri="{FF2B5EF4-FFF2-40B4-BE49-F238E27FC236}">
                <a16:creationId xmlns:a16="http://schemas.microsoft.com/office/drawing/2014/main" id="{58BDCC78-2272-83B5-4C33-0536E1460DAB}"/>
              </a:ext>
            </a:extLst>
          </p:cNvPr>
          <p:cNvSpPr/>
          <p:nvPr/>
        </p:nvSpPr>
        <p:spPr>
          <a:xfrm>
            <a:off x="-1689" y="501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8" name="TextBox 7">
            <a:extLst>
              <a:ext uri="{FF2B5EF4-FFF2-40B4-BE49-F238E27FC236}">
                <a16:creationId xmlns:a16="http://schemas.microsoft.com/office/drawing/2014/main" id="{B5C357E2-51B8-D072-F17C-4E82D135BDCF}"/>
              </a:ext>
            </a:extLst>
          </p:cNvPr>
          <p:cNvSpPr txBox="1"/>
          <p:nvPr/>
        </p:nvSpPr>
        <p:spPr>
          <a:xfrm>
            <a:off x="26442" y="78438"/>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LEBANON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88174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FD025-6D21-5FA1-FC71-098D49181A4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21EAA61-8B73-10E8-EC48-6DBA37810CC0}"/>
              </a:ext>
            </a:extLst>
          </p:cNvPr>
          <p:cNvSpPr txBox="1"/>
          <p:nvPr/>
        </p:nvSpPr>
        <p:spPr>
          <a:xfrm>
            <a:off x="3255736" y="0"/>
            <a:ext cx="2595069" cy="523220"/>
          </a:xfrm>
          <a:prstGeom prst="rect">
            <a:avLst/>
          </a:prstGeom>
          <a:noFill/>
        </p:spPr>
        <p:txBody>
          <a:bodyPr wrap="none" rtlCol="0">
            <a:spAutoFit/>
          </a:bodyPr>
          <a:lstStyle/>
          <a:p>
            <a:r>
              <a:rPr lang="fr-FR" sz="2800"/>
              <a:t>POLICY MATRIX</a:t>
            </a:r>
          </a:p>
        </p:txBody>
      </p:sp>
      <p:graphicFrame>
        <p:nvGraphicFramePr>
          <p:cNvPr id="3" name="Table 2">
            <a:extLst>
              <a:ext uri="{FF2B5EF4-FFF2-40B4-BE49-F238E27FC236}">
                <a16:creationId xmlns:a16="http://schemas.microsoft.com/office/drawing/2014/main" id="{4589E570-2609-31C5-FA28-540C3A731466}"/>
              </a:ext>
            </a:extLst>
          </p:cNvPr>
          <p:cNvGraphicFramePr>
            <a:graphicFrameLocks noGrp="1"/>
          </p:cNvGraphicFramePr>
          <p:nvPr>
            <p:extLst>
              <p:ext uri="{D42A27DB-BD31-4B8C-83A1-F6EECF244321}">
                <p14:modId xmlns:p14="http://schemas.microsoft.com/office/powerpoint/2010/main" val="1573102749"/>
              </p:ext>
            </p:extLst>
          </p:nvPr>
        </p:nvGraphicFramePr>
        <p:xfrm>
          <a:off x="0" y="488430"/>
          <a:ext cx="9907587" cy="5486400"/>
        </p:xfrm>
        <a:graphic>
          <a:graphicData uri="http://schemas.openxmlformats.org/drawingml/2006/table">
            <a:tbl>
              <a:tblPr>
                <a:tableStyleId>{5C22544A-7EE6-4342-B048-85BDC9FD1C3A}</a:tableStyleId>
              </a:tblPr>
              <a:tblGrid>
                <a:gridCol w="717630">
                  <a:extLst>
                    <a:ext uri="{9D8B030D-6E8A-4147-A177-3AD203B41FA5}">
                      <a16:colId xmlns:a16="http://schemas.microsoft.com/office/drawing/2014/main" val="1121198147"/>
                    </a:ext>
                  </a:extLst>
                </a:gridCol>
                <a:gridCol w="2546565">
                  <a:extLst>
                    <a:ext uri="{9D8B030D-6E8A-4147-A177-3AD203B41FA5}">
                      <a16:colId xmlns:a16="http://schemas.microsoft.com/office/drawing/2014/main" val="3817238251"/>
                    </a:ext>
                  </a:extLst>
                </a:gridCol>
                <a:gridCol w="1665614">
                  <a:extLst>
                    <a:ext uri="{9D8B030D-6E8A-4147-A177-3AD203B41FA5}">
                      <a16:colId xmlns:a16="http://schemas.microsoft.com/office/drawing/2014/main" val="3129217532"/>
                    </a:ext>
                  </a:extLst>
                </a:gridCol>
                <a:gridCol w="1023730">
                  <a:extLst>
                    <a:ext uri="{9D8B030D-6E8A-4147-A177-3AD203B41FA5}">
                      <a16:colId xmlns:a16="http://schemas.microsoft.com/office/drawing/2014/main" val="525876025"/>
                    </a:ext>
                  </a:extLst>
                </a:gridCol>
                <a:gridCol w="3954048">
                  <a:extLst>
                    <a:ext uri="{9D8B030D-6E8A-4147-A177-3AD203B41FA5}">
                      <a16:colId xmlns:a16="http://schemas.microsoft.com/office/drawing/2014/main" val="3220728573"/>
                    </a:ext>
                  </a:extLst>
                </a:gridCol>
              </a:tblGrid>
              <a:tr h="34011">
                <a:tc>
                  <a:txBody>
                    <a:bodyPr/>
                    <a:lstStyle/>
                    <a:p>
                      <a:pPr algn="ctr" fontAlgn="ctr"/>
                      <a:r>
                        <a:rPr lang="en-GB" sz="450" u="none" strike="noStrike">
                          <a:solidFill>
                            <a:schemeClr val="bg1"/>
                          </a:solidFill>
                          <a:effectLst/>
                        </a:rPr>
                        <a:t>Policy Priorities</a:t>
                      </a:r>
                      <a:endParaRPr lang="en-GB" sz="45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450" u="none" strike="noStrike">
                          <a:solidFill>
                            <a:schemeClr val="bg1"/>
                          </a:solidFill>
                          <a:effectLst/>
                        </a:rPr>
                        <a:t>Key challenges</a:t>
                      </a:r>
                      <a:endParaRPr lang="en-GB" sz="45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l" fontAlgn="ctr"/>
                      <a:r>
                        <a:rPr lang="en-GB" sz="450" u="none" strike="noStrike">
                          <a:solidFill>
                            <a:schemeClr val="bg1"/>
                          </a:solidFill>
                          <a:effectLst/>
                        </a:rPr>
                        <a:t>Key milestones</a:t>
                      </a:r>
                      <a:endParaRPr lang="en-GB" sz="45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450" u="none" strike="noStrike">
                          <a:solidFill>
                            <a:schemeClr val="bg1"/>
                          </a:solidFill>
                          <a:effectLst/>
                        </a:rPr>
                        <a:t>Key stakeholders</a:t>
                      </a:r>
                      <a:endParaRPr lang="en-GB" sz="45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450" u="none" strike="noStrike">
                          <a:solidFill>
                            <a:schemeClr val="bg1"/>
                          </a:solidFill>
                          <a:effectLst/>
                        </a:rPr>
                        <a:t>Support through programming</a:t>
                      </a:r>
                      <a:endParaRPr lang="en-GB" sz="45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extLst>
                  <a:ext uri="{0D108BD9-81ED-4DB2-BD59-A6C34878D82A}">
                    <a16:rowId xmlns:a16="http://schemas.microsoft.com/office/drawing/2014/main" val="3801639351"/>
                  </a:ext>
                </a:extLst>
              </a:tr>
              <a:tr h="31005">
                <a:tc>
                  <a:txBody>
                    <a:bodyPr/>
                    <a:lstStyle/>
                    <a:p>
                      <a:pPr algn="l" fontAlgn="ctr"/>
                      <a:r>
                        <a:rPr lang="en-GB" sz="450" u="none" strike="noStrike" dirty="0">
                          <a:solidFill>
                            <a:schemeClr val="bg1"/>
                          </a:solidFill>
                          <a:effectLst/>
                        </a:rPr>
                        <a:t>Policy priority 1. Enabling access to nonformal education MFP (NFE/TVET) while ensuring a seamless transition to formal education systems (public and TVET schools).</a:t>
                      </a:r>
                      <a:endParaRPr lang="en-GB" sz="450" b="0" i="0" u="none" strike="noStrike" dirty="0">
                        <a:solidFill>
                          <a:schemeClr val="bg1"/>
                        </a:solidFill>
                        <a:effectLst/>
                        <a:latin typeface="Calibri" panose="020F0502020204030204" pitchFamily="34" charset="0"/>
                      </a:endParaRPr>
                    </a:p>
                  </a:txBody>
                  <a:tcPr marL="0" marR="0" marT="0" marB="0" anchor="ctr">
                    <a:solidFill>
                      <a:srgbClr val="15A6EA"/>
                    </a:solidFill>
                  </a:tcPr>
                </a:tc>
                <a:tc>
                  <a:txBody>
                    <a:bodyPr/>
                    <a:lstStyle/>
                    <a:p>
                      <a:pPr algn="l" fontAlgn="ctr"/>
                      <a:r>
                        <a:rPr lang="en-GB" sz="450" u="none" strike="noStrike">
                          <a:effectLst/>
                        </a:rPr>
                        <a:t>•        Ambiguity in the legal structure governing NFE programmes, leading to unclear mandates between MOSA and the Ministry of Education and Higher Education (MEHE). Efforts are underway to develop a system-level action plan addressing this.</a:t>
                      </a:r>
                      <a:br>
                        <a:rPr lang="en-GB" sz="450" u="none" strike="noStrike">
                          <a:effectLst/>
                        </a:rPr>
                      </a:br>
                      <a:r>
                        <a:rPr lang="en-GB" sz="450" u="none" strike="noStrike">
                          <a:effectLst/>
                        </a:rPr>
                        <a:t>•        Challenges in gaining unanimous support from sector partners for the introduction of standardized database systems, curriculum upgrades, and teacher training. The MFP taskforce, alongside Prospects partners, is orchestrating a consultation phase to bolster this vital initiative.</a:t>
                      </a:r>
                      <a:br>
                        <a:rPr lang="en-GB" sz="450" u="none" strike="noStrike">
                          <a:effectLst/>
                        </a:rPr>
                      </a:br>
                      <a:r>
                        <a:rPr lang="en-GB" sz="450" u="none" strike="noStrike">
                          <a:effectLst/>
                        </a:rPr>
                        <a:t>•        The current lack of a central database for out-of-school children (OOSC). Initiatives are being undertaken to consolidate this information, ensuring precise policy interventions.</a:t>
                      </a:r>
                      <a:br>
                        <a:rPr lang="en-GB" sz="450" u="none" strike="noStrike">
                          <a:effectLst/>
                        </a:rPr>
                      </a:br>
                      <a:r>
                        <a:rPr lang="en-GB" sz="450" u="none" strike="noStrike">
                          <a:effectLst/>
                        </a:rPr>
                        <a:t>•        Insufficient integration of both horizontal and vertical academic pathways, as well as modular courses, in facilitating continual academic and professional growth.</a:t>
                      </a:r>
                      <a:br>
                        <a:rPr lang="en-GB" sz="450" u="none" strike="noStrike">
                          <a:effectLst/>
                        </a:rPr>
                      </a:br>
                      <a:r>
                        <a:rPr lang="en-GB" sz="450" u="none" strike="noStrike">
                          <a:effectLst/>
                        </a:rPr>
                        <a:t>•        Predominant absence of career counselling in most TVET institutions.</a:t>
                      </a:r>
                      <a:br>
                        <a:rPr lang="en-GB" sz="450" u="none" strike="noStrike">
                          <a:effectLst/>
                        </a:rPr>
                      </a:br>
                      <a:r>
                        <a:rPr lang="en-GB" sz="450" u="none" strike="noStrike">
                          <a:effectLst/>
                        </a:rPr>
                        <a:t>•        Outdated curriculum structures that aren't competency focused.</a:t>
                      </a:r>
                      <a:br>
                        <a:rPr lang="en-GB" sz="450" u="none" strike="noStrike">
                          <a:effectLst/>
                        </a:rPr>
                      </a:br>
                      <a:r>
                        <a:rPr lang="en-GB" sz="450" u="none" strike="noStrike">
                          <a:effectLst/>
                        </a:rPr>
                        <a:t>•        No unified benchmarks for evaluating competencies, curriculum quality, and impact.</a:t>
                      </a:r>
                      <a:br>
                        <a:rPr lang="en-GB" sz="450" u="none" strike="noStrike">
                          <a:effectLst/>
                        </a:rPr>
                      </a:b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450" u="none" strike="noStrike" dirty="0">
                          <a:solidFill>
                            <a:srgbClr val="15A6EA"/>
                          </a:solidFill>
                          <a:effectLst/>
                        </a:rPr>
                        <a:t>1.1 By end of 2024: The TVET Directorate in cooperation with Prospects partners, will initiate 3 key reforms based on the strategic objectives of the TVET National Strategic Framework (2024-2028) in cooperation with TVET private sector task forces.</a:t>
                      </a:r>
                    </a:p>
                    <a:p>
                      <a:pPr algn="l" fontAlgn="ctr"/>
                      <a:br>
                        <a:rPr lang="en-GB" sz="450" u="none" strike="noStrike" dirty="0">
                          <a:solidFill>
                            <a:srgbClr val="15A6EA"/>
                          </a:solidFill>
                          <a:effectLst/>
                        </a:rPr>
                      </a:br>
                      <a:r>
                        <a:rPr lang="en-GB" sz="450" u="none" strike="noStrike" dirty="0">
                          <a:solidFill>
                            <a:srgbClr val="15A6EA"/>
                          </a:solidFill>
                          <a:effectLst/>
                        </a:rPr>
                        <a:t>1.2 By the end of 2024: Draft the MFP guidelines, policies and framework.</a:t>
                      </a:r>
                      <a:br>
                        <a:rPr lang="en-GB" sz="450" u="none" strike="noStrike" dirty="0">
                          <a:solidFill>
                            <a:srgbClr val="15A6EA"/>
                          </a:solidFill>
                          <a:effectLst/>
                        </a:rPr>
                      </a:br>
                      <a:r>
                        <a:rPr lang="en-GB" sz="450" u="none" strike="noStrike" dirty="0">
                          <a:solidFill>
                            <a:srgbClr val="15A6EA"/>
                          </a:solidFill>
                          <a:effectLst/>
                        </a:rPr>
                        <a:t>1.3 By the end of 2025: Pilot test and </a:t>
                      </a:r>
                      <a:r>
                        <a:rPr lang="en-GB" sz="450" u="none" strike="noStrike" dirty="0" err="1">
                          <a:solidFill>
                            <a:srgbClr val="15A6EA"/>
                          </a:solidFill>
                          <a:effectLst/>
                        </a:rPr>
                        <a:t>analyze</a:t>
                      </a:r>
                      <a:r>
                        <a:rPr lang="en-GB" sz="450" u="none" strike="noStrike" dirty="0">
                          <a:solidFill>
                            <a:srgbClr val="15A6EA"/>
                          </a:solidFill>
                          <a:effectLst/>
                        </a:rPr>
                        <a:t> the MFP guidelines, policies and framework.</a:t>
                      </a:r>
                      <a:br>
                        <a:rPr lang="en-GB" sz="450" u="none" strike="noStrike" dirty="0">
                          <a:solidFill>
                            <a:srgbClr val="15A6EA"/>
                          </a:solidFill>
                          <a:effectLst/>
                        </a:rPr>
                      </a:br>
                      <a:r>
                        <a:rPr lang="en-GB" sz="450" u="none" strike="noStrike" dirty="0">
                          <a:solidFill>
                            <a:srgbClr val="15A6EA"/>
                          </a:solidFill>
                          <a:effectLst/>
                        </a:rPr>
                        <a:t>1.4 By the end of 2026: Fully operationalize the MFP guidelines , policies and framework.</a:t>
                      </a:r>
                      <a:br>
                        <a:rPr lang="en-GB" sz="450" u="none" strike="noStrike" dirty="0">
                          <a:solidFill>
                            <a:srgbClr val="15A6EA"/>
                          </a:solidFill>
                          <a:effectLst/>
                        </a:rPr>
                      </a:br>
                      <a:r>
                        <a:rPr lang="en-GB" sz="450" u="none" strike="noStrike" dirty="0">
                          <a:solidFill>
                            <a:srgbClr val="15A6EA"/>
                          </a:solidFill>
                          <a:effectLst/>
                        </a:rPr>
                        <a:t>1.5 By the end of 2027: Standardize and launch the MFP guidelines , policies and framework at the national level as an integral part of the MEHE’s new 5-year strategic plan.</a:t>
                      </a:r>
                      <a:endParaRPr lang="en-GB" sz="450" b="0" i="0" u="none" strike="noStrike" dirty="0">
                        <a:solidFill>
                          <a:srgbClr val="15A6EA"/>
                        </a:solidFill>
                        <a:effectLst/>
                        <a:latin typeface="Calibri" panose="020F0502020204030204" pitchFamily="34" charset="0"/>
                      </a:endParaRPr>
                    </a:p>
                  </a:txBody>
                  <a:tcPr marL="0" marR="0" marT="0" marB="0" anchor="ctr"/>
                </a:tc>
                <a:tc>
                  <a:txBody>
                    <a:bodyPr/>
                    <a:lstStyle/>
                    <a:p>
                      <a:pPr algn="l" fontAlgn="ctr"/>
                      <a:r>
                        <a:rPr lang="en-GB" sz="450" u="none" strike="noStrike">
                          <a:effectLst/>
                        </a:rPr>
                        <a:t>The government bodies in Lebanon such as MEHE, TVET Directorate, and various ministries; essential NGOs at both local and international levels contributing to MFP programs; the TVET private sector and their taskforces; academic personnel like directors and teachers within the TVET framework; collaboration with donors, especially the Education Donor Working Group; NGOs and partners focusing on capacity building and program execution.</a:t>
                      </a: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450" u="none" strike="noStrike">
                          <a:effectLst/>
                        </a:rPr>
                        <a:t>The policy's execution will standardize and enhance MFP programs for sector partners nationally. It aims to bolster initiatives supporting out of learning children and youth, dedicated to supporting marginalized children by providing access to top-tier education and holistic services. Furthermore, as part of the educational revival in Lebanon, UNICEF and UNHCR will support education sector partners under pillar 1 to prioritize broadening access to education, modernizing learning techniques, and improving the institutional capacity of educational institutions to cater to the private sector's demands and the market fund and move from learning to earning. </a:t>
                      </a:r>
                      <a:br>
                        <a:rPr lang="en-GB" sz="450" u="none" strike="noStrike">
                          <a:effectLst/>
                        </a:rPr>
                      </a:br>
                      <a:br>
                        <a:rPr lang="en-GB" sz="450" u="none" strike="noStrike">
                          <a:effectLst/>
                        </a:rPr>
                      </a:br>
                      <a:endParaRPr lang="en-GB" sz="45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717261223"/>
                  </a:ext>
                </a:extLst>
              </a:tr>
              <a:tr h="1101946">
                <a:tc>
                  <a:txBody>
                    <a:bodyPr/>
                    <a:lstStyle/>
                    <a:p>
                      <a:pPr algn="l" fontAlgn="ctr"/>
                      <a:r>
                        <a:rPr lang="en-GB" sz="450" u="none" strike="noStrike" dirty="0">
                          <a:solidFill>
                            <a:schemeClr val="bg1"/>
                          </a:solidFill>
                          <a:effectLst/>
                        </a:rPr>
                        <a:t>Policy priority 2. Strengthening  TVET </a:t>
                      </a:r>
                      <a:r>
                        <a:rPr lang="en-GB" sz="450" u="none" strike="noStrike" dirty="0" err="1">
                          <a:solidFill>
                            <a:schemeClr val="bg1"/>
                          </a:solidFill>
                          <a:effectLst/>
                        </a:rPr>
                        <a:t>goverance</a:t>
                      </a:r>
                      <a:r>
                        <a:rPr lang="en-GB" sz="450" u="none" strike="noStrike" dirty="0">
                          <a:solidFill>
                            <a:schemeClr val="bg1"/>
                          </a:solidFill>
                          <a:effectLst/>
                        </a:rPr>
                        <a:t> to deliver quality, efficient, and effective market relevant skills training, with strong linkages to the  private sector </a:t>
                      </a:r>
                      <a:endParaRPr lang="en-GB" sz="450" b="0" i="0" u="none" strike="noStrike" dirty="0">
                        <a:solidFill>
                          <a:schemeClr val="bg1"/>
                        </a:solidFill>
                        <a:effectLst/>
                        <a:latin typeface="Calibri" panose="020F0502020204030204" pitchFamily="34" charset="0"/>
                      </a:endParaRPr>
                    </a:p>
                  </a:txBody>
                  <a:tcPr marL="0" marR="0" marT="0" marB="0" anchor="ctr">
                    <a:solidFill>
                      <a:srgbClr val="FF9300"/>
                    </a:solidFill>
                  </a:tcPr>
                </a:tc>
                <a:tc>
                  <a:txBody>
                    <a:bodyPr/>
                    <a:lstStyle/>
                    <a:p>
                      <a:pPr algn="l" fontAlgn="ctr"/>
                      <a:r>
                        <a:rPr lang="en-GB" sz="450" u="none" strike="noStrike">
                          <a:effectLst/>
                        </a:rPr>
                        <a:t>-Centralised and outdated governance system with limited inter-institutional coordination mechanisms to harmonize practices, define priorities and learn from progress, and limited systemic engagement of the private sector. </a:t>
                      </a:r>
                      <a:br>
                        <a:rPr lang="en-GB" sz="450" u="none" strike="noStrike">
                          <a:effectLst/>
                        </a:rPr>
                      </a:br>
                      <a:r>
                        <a:rPr lang="en-GB" sz="450" u="none" strike="noStrike">
                          <a:effectLst/>
                        </a:rPr>
                        <a:t>-The resources allocated to the different TVET institutions are neither sufficient nor lined with outputs, hence not adequately directed towards market relevant skills delivery. This negatively impacts the provision and quality of training. Partnerships with the private sector to leverage private funds are very limited.  </a:t>
                      </a:r>
                      <a:br>
                        <a:rPr lang="en-GB" sz="450" u="none" strike="noStrike">
                          <a:effectLst/>
                        </a:rPr>
                      </a:br>
                      <a:r>
                        <a:rPr lang="en-GB" sz="450" u="none" strike="noStrike">
                          <a:effectLst/>
                        </a:rPr>
                        <a:t>-The scarcity of accurate and reliable information on the current and future needs of the labour market impedes TVET training in adapting programmes to address these needs.  </a:t>
                      </a:r>
                      <a:br>
                        <a:rPr lang="en-GB" sz="450" u="none" strike="noStrike">
                          <a:effectLst/>
                        </a:rPr>
                      </a:br>
                      <a:r>
                        <a:rPr lang="en-GB" sz="450" u="none" strike="noStrike">
                          <a:effectLst/>
                        </a:rPr>
                        <a:t>-The formal TVET remains centralized, while work-based learning is weak and there is little involvement of the private sector in programme design, delivery and assessment. Most curricula remain outdated, not based on the competencies demanded by industries, while infrastructure, such as job-related equipment and learning materials, is weak. Shortage of qualified trainers and teachers compounds the poor quality of the TVET system. </a:t>
                      </a:r>
                      <a:br>
                        <a:rPr lang="en-GB" sz="450" u="none" strike="noStrike">
                          <a:effectLst/>
                        </a:rPr>
                      </a:br>
                      <a:r>
                        <a:rPr lang="en-GB" sz="450" u="none" strike="noStrike">
                          <a:effectLst/>
                        </a:rPr>
                        <a:t>-The system suffers from a constrained access to TVET for vulnerable people, such as those with disabilities or a migrant background, while gender-specific issues are not sufficiently tackled to improve equality across the different TVET programmes.</a:t>
                      </a:r>
                      <a:br>
                        <a:rPr lang="en-GB" sz="450" u="none" strike="noStrike">
                          <a:effectLst/>
                        </a:rPr>
                      </a:br>
                      <a:r>
                        <a:rPr lang="en-GB" sz="450" u="none" strike="noStrike">
                          <a:effectLst/>
                        </a:rPr>
                        <a:t>- Impact of the economic crisis on the TVET sector and schools which has triggered a major drop in the access and quality of learning</a:t>
                      </a:r>
                      <a:br>
                        <a:rPr lang="en-GB" sz="450" u="none" strike="noStrike">
                          <a:effectLst/>
                        </a:rPr>
                      </a:b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450" u="none" strike="noStrike">
                          <a:solidFill>
                            <a:srgbClr val="FF9300"/>
                          </a:solidFill>
                          <a:effectLst/>
                        </a:rPr>
                        <a:t>- By 2024 initiate implementation of the NSF for TVET </a:t>
                      </a:r>
                      <a:br>
                        <a:rPr lang="en-GB" sz="450" u="none" strike="noStrike">
                          <a:solidFill>
                            <a:srgbClr val="FF9300"/>
                          </a:solidFill>
                          <a:effectLst/>
                        </a:rPr>
                      </a:br>
                      <a:r>
                        <a:rPr lang="en-GB" sz="450" u="none" strike="noStrike">
                          <a:solidFill>
                            <a:srgbClr val="FF9300"/>
                          </a:solidFill>
                          <a:effectLst/>
                        </a:rPr>
                        <a:t>-By 2024 facilitation of social dialogue on TVET strategy </a:t>
                      </a:r>
                      <a:br>
                        <a:rPr lang="en-GB" sz="450" u="none" strike="noStrike">
                          <a:solidFill>
                            <a:srgbClr val="FF9300"/>
                          </a:solidFill>
                          <a:effectLst/>
                        </a:rPr>
                      </a:br>
                      <a:r>
                        <a:rPr lang="en-GB" sz="450" u="none" strike="noStrike">
                          <a:solidFill>
                            <a:srgbClr val="FF9300"/>
                          </a:solidFill>
                          <a:effectLst/>
                        </a:rPr>
                        <a:t>- By 2025, facilitation of social dialogue between government and private sector for further engagement and strengthened collaboration on skills policy and system development </a:t>
                      </a:r>
                      <a:endParaRPr lang="en-GB" sz="45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450" u="none" strike="noStrike">
                          <a:effectLst/>
                        </a:rPr>
                        <a:t>MEHE/DGTVET, MOA, MOSA, MOL_NEO, NVTC, GIZ</a:t>
                      </a: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450" u="none" strike="noStrike">
                          <a:effectLst/>
                        </a:rPr>
                        <a:t>-Institutionalization of skills assessments, forecasting, and monitoring of skill delivery outcomes</a:t>
                      </a:r>
                      <a:br>
                        <a:rPr lang="en-GB" sz="450" u="none" strike="noStrike">
                          <a:effectLst/>
                        </a:rPr>
                      </a:br>
                      <a:r>
                        <a:rPr lang="en-GB" sz="450" u="none" strike="noStrike">
                          <a:effectLst/>
                        </a:rPr>
                        <a:t>-Strengthening the capacity of TVET schools to deliver market relevant skills training </a:t>
                      </a:r>
                      <a:br>
                        <a:rPr lang="en-GB" sz="450" u="none" strike="noStrike">
                          <a:effectLst/>
                        </a:rPr>
                      </a:br>
                      <a:r>
                        <a:rPr lang="en-GB" sz="450" u="none" strike="noStrike">
                          <a:effectLst/>
                        </a:rPr>
                        <a:t>- Support the implementation of the National Strategic Framework for TVET </a:t>
                      </a:r>
                      <a:br>
                        <a:rPr lang="en-GB" sz="450" u="none" strike="noStrike">
                          <a:effectLst/>
                        </a:rPr>
                      </a:br>
                      <a:r>
                        <a:rPr lang="en-GB" sz="450" u="none" strike="noStrike">
                          <a:effectLst/>
                        </a:rPr>
                        <a:t>-Support to enhance the operational efficiency of the services provided by the Directorate General of TVET</a:t>
                      </a:r>
                      <a:br>
                        <a:rPr lang="en-GB" sz="450" u="none" strike="noStrike">
                          <a:effectLst/>
                        </a:rPr>
                      </a:br>
                      <a:r>
                        <a:rPr lang="en-GB" sz="450" u="none" strike="noStrike">
                          <a:effectLst/>
                        </a:rPr>
                        <a:t>- Facilitating access to education by preparing TVET centers, schools, and institutes to adapt modern learning methods. Thus, the institutional capacity of TVET centers, school and institutes will be supported to deliver quality education relevant to private sector needs.</a:t>
                      </a:r>
                      <a:br>
                        <a:rPr lang="en-GB" sz="450" u="none" strike="noStrike">
                          <a:effectLst/>
                        </a:rPr>
                      </a:br>
                      <a:r>
                        <a:rPr lang="en-GB" sz="450" u="none" strike="noStrike">
                          <a:effectLst/>
                        </a:rPr>
                        <a:t>The work around modernizing new BT curricula will be in cooperation with the TVET Directorate and TVET schools to limit the mismatch between TVET curricula and market needs.</a:t>
                      </a:r>
                      <a:br>
                        <a:rPr lang="en-GB" sz="450" u="none" strike="noStrike">
                          <a:effectLst/>
                        </a:rPr>
                      </a:br>
                      <a:r>
                        <a:rPr lang="en-GB" sz="450" u="none" strike="noStrike">
                          <a:effectLst/>
                        </a:rPr>
                        <a:t>- Developing new capacity building programmes to targeted schools, teachers and directors in TVET will be an important pillar to work on under the system strengthening and policy activities such as: building the capacities of curricula developers and roll out the EMIS through IT focal points and school directors.</a:t>
                      </a:r>
                      <a:br>
                        <a:rPr lang="en-GB" sz="450" u="none" strike="noStrike">
                          <a:effectLst/>
                        </a:rPr>
                      </a:br>
                      <a:r>
                        <a:rPr lang="en-GB" sz="450" u="none" strike="noStrike">
                          <a:effectLst/>
                        </a:rPr>
                        <a:t>-Building on the momentum of SUL, the focus is now on scaling up the offering and reach a higher and broader segment of the Lebanese youth, including refugees. The FT platform supports youth through their digital learning journey and job search in the tech and creative sectors with a specific priority for the full subsidy (i.e., access to free trainings and certification) given to refugees based in Lebanon and young people with disabilities (PWD). A microwork activity is already proposed to specifically target refugees, vulnerable and low-skilled youth to offer them digital literacy training linked to microwork opportunities. Finally, to ensure the initiative's long-term growth and sustainability, plans are in place to evaluate the impact of both the Forastech platform and the microwork activities, and develop sustainability plans to become self-financed in the medium to long term.</a:t>
                      </a:r>
                      <a:br>
                        <a:rPr lang="en-GB" sz="450" u="none" strike="noStrike">
                          <a:effectLst/>
                        </a:rPr>
                      </a:br>
                      <a:r>
                        <a:rPr lang="en-GB" sz="450" u="none" strike="noStrike">
                          <a:effectLst/>
                        </a:rPr>
                        <a:t>- Introducing the necessary adaptations and reforms to the TVET sector, including the digitalization and CBT curricula development, to ensure that the needed governance structure is there for the strategy's successful implementation and for funding to be secured.</a:t>
                      </a:r>
                      <a:br>
                        <a:rPr lang="en-GB" sz="450" u="none" strike="noStrike">
                          <a:effectLst/>
                        </a:rPr>
                      </a:br>
                      <a:r>
                        <a:rPr lang="en-GB" sz="450" u="none" strike="noStrike">
                          <a:effectLst/>
                        </a:rPr>
                        <a:t>- Establishing a modern and integrated qualification system that simulates international systems, integrating international standards for recognition and covering all levels of learning in vocational and technical education and training.</a:t>
                      </a:r>
                      <a:br>
                        <a:rPr lang="en-GB" sz="450" u="none" strike="noStrike">
                          <a:effectLst/>
                        </a:rPr>
                      </a:br>
                      <a:r>
                        <a:rPr lang="en-GB" sz="450" u="none" strike="noStrike">
                          <a:effectLst/>
                        </a:rPr>
                        <a:t>- Providing adequate capacity building to ensure that caretakers of TVET in the central administration, administrators in technical institutes and schools, and teachers are capacitated to implement the strategy and to improving quality and up-to-date knowledge and skills.</a:t>
                      </a:r>
                      <a:br>
                        <a:rPr lang="en-GB" sz="450" u="none" strike="noStrike">
                          <a:effectLst/>
                        </a:rPr>
                      </a:br>
                      <a:r>
                        <a:rPr lang="en-GB" sz="450" u="none" strike="noStrike">
                          <a:effectLst/>
                        </a:rPr>
                        <a:t>- Promoting and encouraging the inclusiveness of marginalized youth, women, refugees, and persons with disabilities leaving no one behind.</a:t>
                      </a:r>
                      <a:br>
                        <a:rPr lang="en-GB" sz="450" u="none" strike="noStrike">
                          <a:effectLst/>
                        </a:rPr>
                      </a:br>
                      <a:r>
                        <a:rPr lang="en-GB" sz="450" u="none" strike="noStrike">
                          <a:effectLst/>
                        </a:rPr>
                        <a:t>- Expanding work-based learning (WBL) opportunities to TVET graduates in cooperation with private sector employers.</a:t>
                      </a:r>
                      <a:br>
                        <a:rPr lang="en-GB" sz="450" u="none" strike="noStrike">
                          <a:effectLst/>
                        </a:rPr>
                      </a:br>
                      <a:r>
                        <a:rPr lang="en-GB" sz="450" u="none" strike="noStrike">
                          <a:effectLst/>
                        </a:rPr>
                        <a:t>- Working on the current emerging needs for sustainable education and economic development by promoting lifelong learning and putting an equal focus on providing quality and relevant education and training to address the problems of youth unemployment, thus seeking to create a competent, motivated, and adaptable workforce capable of driving economic growth and sustainable development.</a:t>
                      </a:r>
                      <a:br>
                        <a:rPr lang="en-GB" sz="450" u="none" strike="noStrike">
                          <a:effectLst/>
                        </a:rPr>
                      </a:br>
                      <a:r>
                        <a:rPr lang="en-GB" sz="450" u="none" strike="noStrike">
                          <a:effectLst/>
                        </a:rPr>
                        <a:t>- Introducing entrepreneurial thinking and entrepreneurship education while concurrently building the capacity of TVET teachers to mainstream entrepreneurship education at TVET schools and equip youth with entrepreneurship skills.</a:t>
                      </a:r>
                      <a:br>
                        <a:rPr lang="en-GB" sz="450" u="none" strike="noStrike">
                          <a:effectLst/>
                        </a:rPr>
                      </a:br>
                      <a:r>
                        <a:rPr lang="en-GB" sz="450" u="none" strike="noStrike">
                          <a:effectLst/>
                        </a:rPr>
                        <a:t>- Ensuring a highly participatory process that establishes a support network of stakeholders from the private, non-profit, and public sectors to ensure sustainable and innovative quality and market driven TVET.</a:t>
                      </a:r>
                      <a:endParaRPr lang="en-GB" sz="45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190136397"/>
                  </a:ext>
                </a:extLst>
              </a:tr>
              <a:tr h="849928">
                <a:tc>
                  <a:txBody>
                    <a:bodyPr/>
                    <a:lstStyle/>
                    <a:p>
                      <a:pPr algn="l" fontAlgn="ctr"/>
                      <a:r>
                        <a:rPr lang="en-GB" sz="450" u="none" strike="noStrike" dirty="0">
                          <a:solidFill>
                            <a:schemeClr val="bg1"/>
                          </a:solidFill>
                          <a:effectLst/>
                        </a:rPr>
                        <a:t>Policy priority 3. Promote local economic development and decent job creation in critical and emerging sectors  </a:t>
                      </a:r>
                      <a:endParaRPr lang="en-GB" sz="450" b="0" i="0" u="none" strike="noStrike" dirty="0">
                        <a:solidFill>
                          <a:schemeClr val="bg1"/>
                        </a:solidFill>
                        <a:effectLst/>
                        <a:latin typeface="Calibri" panose="020F0502020204030204" pitchFamily="34" charset="0"/>
                      </a:endParaRPr>
                    </a:p>
                  </a:txBody>
                  <a:tcPr marL="0" marR="0" marT="0" marB="0" anchor="ctr">
                    <a:solidFill>
                      <a:srgbClr val="FF9300"/>
                    </a:solidFill>
                  </a:tcPr>
                </a:tc>
                <a:tc>
                  <a:txBody>
                    <a:bodyPr/>
                    <a:lstStyle/>
                    <a:p>
                      <a:pPr algn="l" fontAlgn="ctr"/>
                      <a:r>
                        <a:rPr lang="en-GB" sz="450" u="none" strike="noStrike">
                          <a:effectLst/>
                        </a:rPr>
                        <a:t>-A fragile economy with structural macroeconomic deficiencies and preexisting labour market challenges thar were exacerbated by the compounded </a:t>
                      </a:r>
                      <a:r>
                        <a:rPr lang="en-GB" sz="450" u="none" strike="noStrike" err="1">
                          <a:effectLst/>
                        </a:rPr>
                        <a:t>crisies</a:t>
                      </a:r>
                      <a:r>
                        <a:rPr lang="en-GB" sz="450" u="none" strike="noStrike">
                          <a:effectLst/>
                        </a:rPr>
                        <a:t>.                                                                                                                                                                                                                         -Deficient demand for labour, particularly in high-productivity, high value-added sectors.   </a:t>
                      </a:r>
                      <a:br>
                        <a:rPr lang="en-GB" sz="450" u="none" strike="noStrike">
                          <a:effectLst/>
                        </a:rPr>
                      </a:br>
                      <a:r>
                        <a:rPr lang="en-GB" sz="450" u="none" strike="noStrike">
                          <a:effectLst/>
                        </a:rPr>
                        <a:t>-Weak labour market governance and social dialogue                                                                                                                                                                   -The National Employment Office (NEO) is unable to implement a comprehensive employment strategy that defines a shared vision for Lebanon's future growth and productivity. Furthermore, NEO is underutilized and is unable </a:t>
                      </a:r>
                      <a:r>
                        <a:rPr lang="en-GB" sz="450" u="none" strike="noStrike" err="1">
                          <a:effectLst/>
                        </a:rPr>
                        <a:t>ot</a:t>
                      </a:r>
                      <a:r>
                        <a:rPr lang="en-GB" sz="450" u="none" strike="noStrike">
                          <a:effectLst/>
                        </a:rPr>
                        <a:t> provide efficient public employment services (PES) to Lebanese while by Law, it is unable to service non-Lebanese. </a:t>
                      </a:r>
                      <a:br>
                        <a:rPr lang="en-GB" sz="450" u="none" strike="noStrike">
                          <a:effectLst/>
                        </a:rPr>
                      </a:br>
                      <a:r>
                        <a:rPr lang="en-GB" sz="450" u="none" strike="noStrike">
                          <a:effectLst/>
                        </a:rPr>
                        <a:t>-High </a:t>
                      </a:r>
                      <a:r>
                        <a:rPr lang="en-GB" sz="450" u="none" strike="noStrike" err="1">
                          <a:effectLst/>
                        </a:rPr>
                        <a:t>unemploymet</a:t>
                      </a:r>
                      <a:r>
                        <a:rPr lang="en-GB" sz="450" u="none" strike="noStrike">
                          <a:effectLst/>
                        </a:rPr>
                        <a:t> rates, particularly amongst youth that significantly increased after the crisis. </a:t>
                      </a:r>
                      <a:br>
                        <a:rPr lang="en-GB" sz="450" u="none" strike="noStrike">
                          <a:effectLst/>
                        </a:rPr>
                      </a:br>
                      <a:r>
                        <a:rPr lang="en-GB" sz="450" u="none" strike="noStrike">
                          <a:effectLst/>
                        </a:rPr>
                        <a:t>-Large share of informal employment, which reached more than 64% amongst vulnerable Lebanese and 90% amongst Syrian refugees (ILO 2021 .                                                                                                                                                                                                                              </a:t>
                      </a:r>
                      <a:br>
                        <a:rPr lang="en-GB" sz="450" u="none" strike="noStrike">
                          <a:effectLst/>
                        </a:rPr>
                      </a:br>
                      <a:r>
                        <a:rPr lang="en-GB" sz="450" u="none" strike="noStrike">
                          <a:effectLst/>
                        </a:rPr>
                        <a:t>There is an absence of an integrated development plan for the economy, which would otherwise foster growth in economic activities needed to create value-added jobs.                                                                                                                                                                                     There are  gaps in local economic development and social solidarity economy (SSE) initiatives that generate income and improve </a:t>
                      </a:r>
                      <a:r>
                        <a:rPr lang="en-GB" sz="450" u="none" strike="noStrike" err="1">
                          <a:effectLst/>
                        </a:rPr>
                        <a:t>livalihoods</a:t>
                      </a:r>
                      <a:r>
                        <a:rPr lang="en-GB" sz="450" u="none" strike="noStrike">
                          <a:effectLst/>
                        </a:rPr>
                        <a:t> at the local level. </a:t>
                      </a:r>
                      <a:br>
                        <a:rPr lang="en-GB" sz="450" u="none" strike="noStrike">
                          <a:effectLst/>
                        </a:rPr>
                      </a:br>
                      <a:r>
                        <a:rPr lang="en-GB" sz="450" u="none" strike="noStrike">
                          <a:effectLst/>
                        </a:rPr>
                        <a:t>MSMEs account for the majority of businesses in Lebanon (90%), but operate with small profit margins and demonstrate limited ability to scale. They also have limited access to finance, especially after the economic and financial crisis.                                                                                                                                                                                                                                                                                                          -Refugees' access to the labour market is </a:t>
                      </a:r>
                      <a:r>
                        <a:rPr lang="en-GB" sz="450" u="none" strike="noStrike" err="1">
                          <a:effectLst/>
                        </a:rPr>
                        <a:t>severly</a:t>
                      </a:r>
                      <a:r>
                        <a:rPr lang="en-GB" sz="450" u="none" strike="noStrike">
                          <a:effectLst/>
                        </a:rPr>
                        <a:t> restricted by sector and permit procedures, as a result most work informally (as mentioned previously)                                                                                                                                                                                                                                        The agriculture and </a:t>
                      </a:r>
                      <a:r>
                        <a:rPr lang="en-GB" sz="450" u="none" strike="noStrike" err="1">
                          <a:effectLst/>
                        </a:rPr>
                        <a:t>agro</a:t>
                      </a:r>
                      <a:r>
                        <a:rPr lang="en-GB" sz="450" u="none" strike="noStrike">
                          <a:effectLst/>
                        </a:rPr>
                        <a:t>-foods sectors both employ a large share of refugee and vulnerable host community workers, while also having important links to Lebanon’s own food security in a time of hyperinflation and interrupted food supplies. The cost and supply of inputs,  outdated </a:t>
                      </a:r>
                      <a:r>
                        <a:rPr lang="en-GB" sz="450" u="none" strike="noStrike" err="1">
                          <a:effectLst/>
                        </a:rPr>
                        <a:t>agricutural</a:t>
                      </a:r>
                      <a:r>
                        <a:rPr lang="en-GB" sz="450" u="none" strike="noStrike">
                          <a:effectLst/>
                        </a:rPr>
                        <a:t> practices, limited access to finance, weak cooperatives, alongside other market system challenges, constrain production potential in the sector and the associated job creation across value chains. The crisis has also severely impacted the sector and the farmers' ability to sustain, let alone increase their production.                                                                                                                                                                                                                                                                                                                 The </a:t>
                      </a:r>
                      <a:r>
                        <a:rPr lang="en-GB" sz="450" u="none" strike="noStrike" err="1">
                          <a:effectLst/>
                        </a:rPr>
                        <a:t>agricuture</a:t>
                      </a:r>
                      <a:r>
                        <a:rPr lang="en-GB" sz="450" u="none" strike="noStrike">
                          <a:effectLst/>
                        </a:rPr>
                        <a:t> sector is </a:t>
                      </a:r>
                      <a:r>
                        <a:rPr lang="en-GB" sz="450" u="none" strike="noStrike" err="1">
                          <a:effectLst/>
                        </a:rPr>
                        <a:t>charecterized</a:t>
                      </a:r>
                      <a:r>
                        <a:rPr lang="en-GB" sz="450" u="none" strike="noStrike">
                          <a:effectLst/>
                        </a:rPr>
                        <a:t> by poor working conditions and major deficits in occupational safety and Health (OSH).                                                                                                                                                                                While there are some emerging opportunities in the green and digital sectors, which can particularly attract young people, there are still skills gaps that need to be addressed in order to leverage the </a:t>
                      </a:r>
                      <a:r>
                        <a:rPr lang="en-GB" sz="450" u="none" strike="noStrike" err="1">
                          <a:effectLst/>
                        </a:rPr>
                        <a:t>potetnail</a:t>
                      </a:r>
                      <a:r>
                        <a:rPr lang="en-GB" sz="450" u="none" strike="noStrike">
                          <a:effectLst/>
                        </a:rPr>
                        <a:t> of these sectors, and there is also a need for financial and non-financial services to support business start-ups in these emerging and innovative sectors.                                                                                                                                                                                                                               </a:t>
                      </a:r>
                      <a:br>
                        <a:rPr lang="en-GB" sz="450" u="none" strike="noStrike">
                          <a:effectLst/>
                        </a:rPr>
                      </a:b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br>
                        <a:rPr lang="en-GB" sz="450" u="none" strike="noStrike">
                          <a:solidFill>
                            <a:srgbClr val="FF9300"/>
                          </a:solidFill>
                          <a:effectLst/>
                        </a:rPr>
                      </a:br>
                      <a:r>
                        <a:rPr lang="en-GB" sz="450" u="none" strike="noStrike">
                          <a:solidFill>
                            <a:srgbClr val="FF9300"/>
                          </a:solidFill>
                          <a:effectLst/>
                        </a:rPr>
                        <a:t>-By the end of 2024, joint identification of bottlenecks to productivity and job creation in key sectors employing refugee and </a:t>
                      </a:r>
                      <a:r>
                        <a:rPr lang="en-GB" sz="450" u="none" strike="noStrike" err="1">
                          <a:solidFill>
                            <a:srgbClr val="FF9300"/>
                          </a:solidFill>
                          <a:effectLst/>
                        </a:rPr>
                        <a:t>vulnable</a:t>
                      </a:r>
                      <a:r>
                        <a:rPr lang="en-GB" sz="450" u="none" strike="noStrike">
                          <a:solidFill>
                            <a:srgbClr val="FF9300"/>
                          </a:solidFill>
                          <a:effectLst/>
                        </a:rPr>
                        <a:t> host community members                                                                                                                                                                              -By 2025, social dialogue convened on integrated and inclusive employment policies                                                                                                                                                                                                                                                 -By 2026, financial service providers /MFIs are offering loan products to farmers and cooperatives to introduce innovative practices, boost </a:t>
                      </a:r>
                      <a:r>
                        <a:rPr lang="en-GB" sz="450" u="none" strike="noStrike" err="1">
                          <a:solidFill>
                            <a:srgbClr val="FF9300"/>
                          </a:solidFill>
                          <a:effectLst/>
                        </a:rPr>
                        <a:t>producitvty</a:t>
                      </a:r>
                      <a:r>
                        <a:rPr lang="en-GB" sz="450" u="none" strike="noStrike">
                          <a:solidFill>
                            <a:srgbClr val="FF9300"/>
                          </a:solidFill>
                          <a:effectLst/>
                        </a:rPr>
                        <a:t> and working conditions. </a:t>
                      </a:r>
                      <a:br>
                        <a:rPr lang="en-GB" sz="450" u="none" strike="noStrike">
                          <a:solidFill>
                            <a:srgbClr val="FF9300"/>
                          </a:solidFill>
                          <a:effectLst/>
                        </a:rPr>
                      </a:br>
                      <a:r>
                        <a:rPr lang="en-GB" sz="450" u="none" strike="noStrike">
                          <a:solidFill>
                            <a:srgbClr val="FF9300"/>
                          </a:solidFill>
                          <a:effectLst/>
                        </a:rPr>
                        <a:t>-By 2026, financial service providers are offering  loan products that target MSMEs in emerging sectors, including green and digital economy                                                                                                                                                                                                 By 2026, working conditions in the </a:t>
                      </a:r>
                      <a:r>
                        <a:rPr lang="en-GB" sz="450" u="none" strike="noStrike" err="1">
                          <a:solidFill>
                            <a:srgbClr val="FF9300"/>
                          </a:solidFill>
                          <a:effectLst/>
                        </a:rPr>
                        <a:t>agricuture</a:t>
                      </a:r>
                      <a:r>
                        <a:rPr lang="en-GB" sz="450" u="none" strike="noStrike">
                          <a:solidFill>
                            <a:srgbClr val="FF9300"/>
                          </a:solidFill>
                          <a:effectLst/>
                        </a:rPr>
                        <a:t> sector are improved </a:t>
                      </a:r>
                      <a:br>
                        <a:rPr lang="en-GB" sz="450" u="none" strike="noStrike">
                          <a:solidFill>
                            <a:srgbClr val="FF9300"/>
                          </a:solidFill>
                          <a:effectLst/>
                        </a:rPr>
                      </a:br>
                      <a:endParaRPr lang="en-GB" sz="450" b="0" i="0" u="none" strike="noStrike">
                        <a:solidFill>
                          <a:srgbClr val="FF9300"/>
                        </a:solidFill>
                        <a:effectLst/>
                        <a:latin typeface="Calibri" panose="020F0502020204030204" pitchFamily="34" charset="0"/>
                      </a:endParaRPr>
                    </a:p>
                  </a:txBody>
                  <a:tcPr marL="0" marR="0" marT="0" marB="0" anchor="ctr"/>
                </a:tc>
                <a:tc>
                  <a:txBody>
                    <a:bodyPr/>
                    <a:lstStyle/>
                    <a:p>
                      <a:pPr algn="l" fontAlgn="ctr"/>
                      <a:r>
                        <a:rPr lang="en-GB" sz="450" u="none" strike="noStrike">
                          <a:effectLst/>
                        </a:rPr>
                        <a:t>Ministry of Labour, microfinance institutions and financial service providers, Ministry of Agriculture,  Association of Lebanese Industrialists (ALI), General Confederation of Lebanese Workers</a:t>
                      </a:r>
                      <a:endParaRPr lang="en-GB" sz="45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450" u="none" strike="noStrike" dirty="0">
                          <a:effectLst/>
                        </a:rPr>
                        <a:t>Evidence based dialogue convened building off of joint legislative and policy reviews (2.1)</a:t>
                      </a:r>
                      <a:br>
                        <a:rPr lang="en-GB" sz="450" u="none" strike="noStrike" dirty="0">
                          <a:effectLst/>
                        </a:rPr>
                      </a:br>
                      <a:br>
                        <a:rPr lang="en-GB" sz="450" u="none" strike="noStrike" dirty="0">
                          <a:effectLst/>
                        </a:rPr>
                      </a:br>
                      <a:r>
                        <a:rPr lang="en-GB" sz="450" u="none" strike="noStrike" dirty="0">
                          <a:effectLst/>
                        </a:rPr>
                        <a:t>Support to integrating career guidance and employment services using ILO tools in existing UNHCR and UNICEF platforms (CDCs, innovation labs, etc.)</a:t>
                      </a:r>
                      <a:br>
                        <a:rPr lang="en-GB" sz="450" u="none" strike="noStrike" dirty="0">
                          <a:effectLst/>
                        </a:rPr>
                      </a:br>
                      <a:br>
                        <a:rPr lang="en-GB" sz="450" u="none" strike="noStrike" dirty="0">
                          <a:effectLst/>
                        </a:rPr>
                      </a:br>
                      <a:r>
                        <a:rPr lang="en-GB" sz="450" u="none" strike="noStrike" dirty="0">
                          <a:effectLst/>
                        </a:rPr>
                        <a:t>Support to value chain development and access to finance in the agriculture sector (2.3)                                          Roll out of trainings on OSH and rights at work </a:t>
                      </a:r>
                      <a:br>
                        <a:rPr lang="en-GB" sz="450" u="none" strike="noStrike" dirty="0">
                          <a:effectLst/>
                        </a:rPr>
                      </a:br>
                      <a:br>
                        <a:rPr lang="en-GB" sz="450" u="none" strike="noStrike" dirty="0">
                          <a:effectLst/>
                        </a:rPr>
                      </a:br>
                      <a:r>
                        <a:rPr lang="en-GB" sz="450" u="none" strike="noStrike" dirty="0">
                          <a:effectLst/>
                        </a:rPr>
                        <a:t>Technical and financial support to business start </a:t>
                      </a:r>
                      <a:r>
                        <a:rPr lang="en-GB" sz="450" u="none" strike="noStrike" dirty="0" err="1">
                          <a:effectLst/>
                        </a:rPr>
                        <a:t>ups,SSEs</a:t>
                      </a:r>
                      <a:r>
                        <a:rPr lang="en-GB" sz="450" u="none" strike="noStrike" dirty="0">
                          <a:effectLst/>
                        </a:rPr>
                        <a:t>, including in digital and green sectors (2.3)                          ILO facilitated "Formalize Your Business Training" (2.3)</a:t>
                      </a:r>
                      <a:endParaRPr lang="en-GB" sz="45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728984291"/>
                  </a:ext>
                </a:extLst>
              </a:tr>
            </a:tbl>
          </a:graphicData>
        </a:graphic>
      </p:graphicFrame>
      <p:sp>
        <p:nvSpPr>
          <p:cNvPr id="6" name="Rectangle 5">
            <a:extLst>
              <a:ext uri="{FF2B5EF4-FFF2-40B4-BE49-F238E27FC236}">
                <a16:creationId xmlns:a16="http://schemas.microsoft.com/office/drawing/2014/main" id="{54C4F2C4-92EC-F588-2B56-46E14DC81BE3}"/>
              </a:ext>
            </a:extLst>
          </p:cNvPr>
          <p:cNvSpPr/>
          <p:nvPr/>
        </p:nvSpPr>
        <p:spPr>
          <a:xfrm>
            <a:off x="-1689" y="501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96A8E14D-8A15-5C46-40F3-C61E71CB03F9}"/>
              </a:ext>
            </a:extLst>
          </p:cNvPr>
          <p:cNvSpPr txBox="1"/>
          <p:nvPr/>
        </p:nvSpPr>
        <p:spPr>
          <a:xfrm>
            <a:off x="26442" y="78438"/>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LEBANON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4011467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2595069" cy="523220"/>
          </a:xfrm>
          <a:prstGeom prst="rect">
            <a:avLst/>
          </a:prstGeom>
          <a:noFill/>
        </p:spPr>
        <p:txBody>
          <a:bodyPr wrap="none" rtlCol="0">
            <a:spAutoFit/>
          </a:bodyPr>
          <a:lstStyle/>
          <a:p>
            <a:r>
              <a:rPr lang="fr-FR" sz="2800"/>
              <a:t>POLICY MATRIX</a:t>
            </a:r>
          </a:p>
        </p:txBody>
      </p:sp>
      <p:graphicFrame>
        <p:nvGraphicFramePr>
          <p:cNvPr id="3" name="Table 2">
            <a:extLst>
              <a:ext uri="{FF2B5EF4-FFF2-40B4-BE49-F238E27FC236}">
                <a16:creationId xmlns:a16="http://schemas.microsoft.com/office/drawing/2014/main" id="{AAD707CB-FF34-A6FF-8B2F-BCBE42CC41C9}"/>
              </a:ext>
            </a:extLst>
          </p:cNvPr>
          <p:cNvGraphicFramePr>
            <a:graphicFrameLocks noGrp="1"/>
          </p:cNvGraphicFramePr>
          <p:nvPr>
            <p:extLst>
              <p:ext uri="{D42A27DB-BD31-4B8C-83A1-F6EECF244321}">
                <p14:modId xmlns:p14="http://schemas.microsoft.com/office/powerpoint/2010/main" val="3338009932"/>
              </p:ext>
            </p:extLst>
          </p:nvPr>
        </p:nvGraphicFramePr>
        <p:xfrm>
          <a:off x="0" y="488430"/>
          <a:ext cx="9907587" cy="6096000"/>
        </p:xfrm>
        <a:graphic>
          <a:graphicData uri="http://schemas.openxmlformats.org/drawingml/2006/table">
            <a:tbl>
              <a:tblPr>
                <a:tableStyleId>{5C22544A-7EE6-4342-B048-85BDC9FD1C3A}</a:tableStyleId>
              </a:tblPr>
              <a:tblGrid>
                <a:gridCol w="717630">
                  <a:extLst>
                    <a:ext uri="{9D8B030D-6E8A-4147-A177-3AD203B41FA5}">
                      <a16:colId xmlns:a16="http://schemas.microsoft.com/office/drawing/2014/main" val="1121198147"/>
                    </a:ext>
                  </a:extLst>
                </a:gridCol>
                <a:gridCol w="2546565">
                  <a:extLst>
                    <a:ext uri="{9D8B030D-6E8A-4147-A177-3AD203B41FA5}">
                      <a16:colId xmlns:a16="http://schemas.microsoft.com/office/drawing/2014/main" val="3817238251"/>
                    </a:ext>
                  </a:extLst>
                </a:gridCol>
                <a:gridCol w="2647507">
                  <a:extLst>
                    <a:ext uri="{9D8B030D-6E8A-4147-A177-3AD203B41FA5}">
                      <a16:colId xmlns:a16="http://schemas.microsoft.com/office/drawing/2014/main" val="3129217532"/>
                    </a:ext>
                  </a:extLst>
                </a:gridCol>
                <a:gridCol w="1232810">
                  <a:extLst>
                    <a:ext uri="{9D8B030D-6E8A-4147-A177-3AD203B41FA5}">
                      <a16:colId xmlns:a16="http://schemas.microsoft.com/office/drawing/2014/main" val="525876025"/>
                    </a:ext>
                  </a:extLst>
                </a:gridCol>
                <a:gridCol w="2763075">
                  <a:extLst>
                    <a:ext uri="{9D8B030D-6E8A-4147-A177-3AD203B41FA5}">
                      <a16:colId xmlns:a16="http://schemas.microsoft.com/office/drawing/2014/main" val="3220728573"/>
                    </a:ext>
                  </a:extLst>
                </a:gridCol>
              </a:tblGrid>
              <a:tr h="34011">
                <a:tc>
                  <a:txBody>
                    <a:bodyPr/>
                    <a:lstStyle/>
                    <a:p>
                      <a:pPr algn="ctr" fontAlgn="ctr"/>
                      <a:r>
                        <a:rPr lang="en-GB" sz="500" u="none" strike="noStrike">
                          <a:solidFill>
                            <a:schemeClr val="bg1"/>
                          </a:solidFill>
                          <a:effectLst/>
                        </a:rPr>
                        <a:t>Policy Priorities</a:t>
                      </a:r>
                      <a:endParaRPr lang="en-GB" sz="50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500" u="none" strike="noStrike">
                          <a:solidFill>
                            <a:schemeClr val="bg1"/>
                          </a:solidFill>
                          <a:effectLst/>
                        </a:rPr>
                        <a:t>Key challenges</a:t>
                      </a:r>
                      <a:endParaRPr lang="en-GB" sz="50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l" fontAlgn="ctr"/>
                      <a:r>
                        <a:rPr lang="en-GB" sz="500" u="none" strike="noStrike">
                          <a:solidFill>
                            <a:schemeClr val="bg1"/>
                          </a:solidFill>
                          <a:effectLst/>
                        </a:rPr>
                        <a:t>Key milestones</a:t>
                      </a:r>
                      <a:endParaRPr lang="en-GB" sz="50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500" u="none" strike="noStrike">
                          <a:solidFill>
                            <a:schemeClr val="bg1"/>
                          </a:solidFill>
                          <a:effectLst/>
                        </a:rPr>
                        <a:t>Key stakeholders</a:t>
                      </a:r>
                      <a:endParaRPr lang="en-GB" sz="50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tc>
                  <a:txBody>
                    <a:bodyPr/>
                    <a:lstStyle/>
                    <a:p>
                      <a:pPr algn="ctr" fontAlgn="ctr"/>
                      <a:r>
                        <a:rPr lang="en-GB" sz="500" u="none" strike="noStrike">
                          <a:solidFill>
                            <a:schemeClr val="bg1"/>
                          </a:solidFill>
                          <a:effectLst/>
                        </a:rPr>
                        <a:t>Support through programming</a:t>
                      </a:r>
                      <a:endParaRPr lang="en-GB" sz="500" b="1" i="0" u="none" strike="noStrike">
                        <a:solidFill>
                          <a:schemeClr val="bg1"/>
                        </a:solidFill>
                        <a:effectLst/>
                        <a:latin typeface="Calibri" panose="020F0502020204030204" pitchFamily="34" charset="0"/>
                      </a:endParaRPr>
                    </a:p>
                  </a:txBody>
                  <a:tcPr marL="0" marR="0" marT="0" marB="0" anchor="ctr">
                    <a:solidFill>
                      <a:schemeClr val="tx1">
                        <a:lumMod val="65000"/>
                        <a:lumOff val="35000"/>
                      </a:schemeClr>
                    </a:solidFill>
                  </a:tcPr>
                </a:tc>
                <a:extLst>
                  <a:ext uri="{0D108BD9-81ED-4DB2-BD59-A6C34878D82A}">
                    <a16:rowId xmlns:a16="http://schemas.microsoft.com/office/drawing/2014/main" val="3801639351"/>
                  </a:ext>
                </a:extLst>
              </a:tr>
              <a:tr h="510160">
                <a:tc>
                  <a:txBody>
                    <a:bodyPr/>
                    <a:lstStyle/>
                    <a:p>
                      <a:pPr algn="l" fontAlgn="ctr"/>
                      <a:br>
                        <a:rPr lang="en-GB" sz="500" u="none" strike="noStrike" dirty="0">
                          <a:solidFill>
                            <a:schemeClr val="bg1"/>
                          </a:solidFill>
                          <a:effectLst/>
                        </a:rPr>
                      </a:br>
                      <a:r>
                        <a:rPr lang="en-GB" sz="500" u="none" strike="noStrike" kern="1200" dirty="0">
                          <a:solidFill>
                            <a:schemeClr val="bg1"/>
                          </a:solidFill>
                          <a:effectLst/>
                          <a:latin typeface="+mn-lt"/>
                          <a:ea typeface="+mn-ea"/>
                          <a:cs typeface="+mn-cs"/>
                        </a:rPr>
                        <a:t>Policy priority 4. </a:t>
                      </a:r>
                      <a:br>
                        <a:rPr lang="en-GB" sz="500" u="none" strike="noStrike" kern="1200" dirty="0">
                          <a:solidFill>
                            <a:schemeClr val="bg1"/>
                          </a:solidFill>
                          <a:effectLst/>
                          <a:latin typeface="+mn-lt"/>
                          <a:ea typeface="+mn-ea"/>
                          <a:cs typeface="+mn-cs"/>
                        </a:rPr>
                      </a:br>
                      <a:r>
                        <a:rPr lang="en-GB" sz="500" u="none" strike="noStrike" kern="1200" dirty="0">
                          <a:solidFill>
                            <a:schemeClr val="bg1"/>
                          </a:solidFill>
                          <a:effectLst/>
                          <a:latin typeface="+mn-lt"/>
                          <a:ea typeface="+mn-ea"/>
                          <a:cs typeface="+mn-cs"/>
                        </a:rPr>
                        <a:t>Strengthening access to civil documentation </a:t>
                      </a:r>
                      <a:r>
                        <a:rPr lang="en-GB" sz="500" u="none" strike="noStrike" dirty="0">
                          <a:solidFill>
                            <a:schemeClr val="bg1"/>
                          </a:solidFill>
                          <a:effectLst/>
                        </a:rPr>
                        <a:t>and Legal stay </a:t>
                      </a:r>
                      <a:endParaRPr lang="en-GB" sz="500" b="0" i="0" u="none" strike="noStrike" dirty="0">
                        <a:solidFill>
                          <a:schemeClr val="bg1"/>
                        </a:solidFill>
                        <a:effectLst/>
                        <a:latin typeface="Calibri" panose="020F0502020204030204" pitchFamily="34" charset="0"/>
                      </a:endParaRPr>
                    </a:p>
                  </a:txBody>
                  <a:tcPr marL="0" marR="0" marT="0" marB="0" anchor="ctr">
                    <a:solidFill>
                      <a:srgbClr val="942093"/>
                    </a:solidFill>
                  </a:tcPr>
                </a:tc>
                <a:tc>
                  <a:txBody>
                    <a:bodyPr/>
                    <a:lstStyle/>
                    <a:p>
                      <a:pPr algn="l" fontAlgn="ctr"/>
                      <a:br>
                        <a:rPr lang="en-GB" sz="500" u="none" strike="noStrike">
                          <a:effectLst/>
                        </a:rPr>
                      </a:br>
                      <a:r>
                        <a:rPr lang="en-GB" sz="500" u="none" strike="noStrike">
                          <a:effectLst/>
                        </a:rPr>
                        <a:t>• Lebanon is not party to the 1951 Convention Relating to the Status of Refugees and its 1967 Protocol</a:t>
                      </a:r>
                      <a:br>
                        <a:rPr lang="en-GB" sz="500" u="none" strike="noStrike">
                          <a:effectLst/>
                        </a:rPr>
                      </a:br>
                      <a:r>
                        <a:rPr lang="en-GB" sz="500" u="none" strike="noStrike">
                          <a:effectLst/>
                        </a:rPr>
                        <a:t>• Absence of an established legal framework addressing refugees </a:t>
                      </a:r>
                      <a:br>
                        <a:rPr lang="en-GB" sz="500" u="none" strike="noStrike">
                          <a:effectLst/>
                        </a:rPr>
                      </a:br>
                      <a:r>
                        <a:rPr lang="en-GB" sz="500" u="none" strike="noStrike">
                          <a:effectLst/>
                        </a:rPr>
                        <a:t>• Registration of Syrian refugees  suspended by the Government of Lebanon since 2015</a:t>
                      </a:r>
                      <a:br>
                        <a:rPr lang="en-GB" sz="500" u="none" strike="noStrike">
                          <a:effectLst/>
                        </a:rPr>
                      </a:br>
                      <a:r>
                        <a:rPr lang="en-GB" sz="500" u="none" strike="noStrike">
                          <a:effectLst/>
                        </a:rPr>
                        <a:t>• Anti-refugee rethoric and lack of political impacting respect for fundamental legal rights and obligations </a:t>
                      </a:r>
                      <a:br>
                        <a:rPr lang="en-GB" sz="500" u="none" strike="noStrike">
                          <a:effectLst/>
                        </a:rPr>
                      </a:br>
                      <a:r>
                        <a:rPr lang="en-GB" sz="500" u="none" strike="noStrike">
                          <a:effectLst/>
                        </a:rPr>
                        <a:t>• History of political gridlock and instability, which can hinder legislative and broader reforms                                                                                                                                                                                                                                                                                                                                                                                                                           • Eligibility to obtain legal residency based on registration with UNHCR limited to pre-2015 registration</a:t>
                      </a:r>
                      <a:br>
                        <a:rPr lang="en-GB" sz="500" u="none" strike="noStrike">
                          <a:effectLst/>
                        </a:rPr>
                      </a:br>
                      <a:r>
                        <a:rPr lang="en-GB" sz="500" u="none" strike="noStrike">
                          <a:effectLst/>
                        </a:rPr>
                        <a:t>• Inconsistent practices and limited capacity of General Security Office (GSO) centers responsible for processing legal residency</a:t>
                      </a:r>
                      <a:br>
                        <a:rPr lang="en-GB" sz="500" u="none" strike="noStrike">
                          <a:effectLst/>
                        </a:rPr>
                      </a:br>
                      <a:r>
                        <a:rPr lang="en-GB" sz="500" u="none" strike="noStrike">
                          <a:effectLst/>
                        </a:rPr>
                        <a:t>• Reluctance of refugees to approach GSO due to fear and lack of trust in the ability to obtain residency</a:t>
                      </a:r>
                      <a:br>
                        <a:rPr lang="en-GB" sz="500" u="none" strike="noStrike">
                          <a:effectLst/>
                        </a:rPr>
                      </a:br>
                      <a:r>
                        <a:rPr lang="en-GB" sz="500" u="none" strike="noStrike">
                          <a:effectLst/>
                        </a:rPr>
                        <a:t>• Limited capacity of civil registry offices</a:t>
                      </a:r>
                      <a:br>
                        <a:rPr lang="en-GB" sz="500" u="none" strike="noStrike">
                          <a:effectLst/>
                        </a:rPr>
                      </a:br>
                      <a:r>
                        <a:rPr lang="en-GB" sz="500" u="none" strike="noStrike">
                          <a:effectLst/>
                        </a:rPr>
                        <a:t>• FDPs' lack of required civil documentation such as proof of marriage and identification documents</a:t>
                      </a:r>
                      <a:br>
                        <a:rPr lang="en-GB" sz="500" u="none" strike="noStrike">
                          <a:effectLst/>
                        </a:rPr>
                      </a:br>
                      <a:r>
                        <a:rPr lang="en-GB" sz="500" u="none" strike="noStrike">
                          <a:effectLst/>
                        </a:rPr>
                        <a:t>• Complicated, lengthy, inconsistent, and costly five-step birth registration process (inconsistency/fees especially at mukhtar level)</a:t>
                      </a:r>
                      <a:br>
                        <a:rPr lang="en-GB" sz="500" u="none" strike="noStrike">
                          <a:effectLst/>
                        </a:rPr>
                      </a:br>
                      <a:r>
                        <a:rPr lang="en-GB" sz="500" u="none" strike="noStrike">
                          <a:effectLst/>
                        </a:rPr>
                        <a:t>• Lack of information and awareness by refugees on the process and the importance of birth registration</a:t>
                      </a:r>
                      <a:br>
                        <a:rPr lang="en-GB" sz="500" u="none" strike="noStrike">
                          <a:effectLst/>
                        </a:rPr>
                      </a:b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500" u="none" strike="noStrike">
                          <a:solidFill>
                            <a:srgbClr val="942093"/>
                          </a:solidFill>
                          <a:effectLst/>
                        </a:rPr>
                        <a:t>                                                                                                                                                                                                    </a:t>
                      </a:r>
                      <a:br>
                        <a:rPr lang="en-GB" sz="500" u="none" strike="noStrike">
                          <a:solidFill>
                            <a:srgbClr val="942093"/>
                          </a:solidFill>
                          <a:effectLst/>
                        </a:rPr>
                      </a:br>
                      <a:r>
                        <a:rPr lang="en-GB" sz="500" u="none" strike="noStrike">
                          <a:solidFill>
                            <a:srgbClr val="942093"/>
                          </a:solidFill>
                          <a:effectLst/>
                        </a:rPr>
                        <a:t>• By 2024, a series of advocacy interventions are made for LAF/GSO to align on safeguards to non-refoulement                                                                                                                                                                          </a:t>
                      </a:r>
                    </a:p>
                    <a:p>
                      <a:pPr algn="l" fontAlgn="ctr"/>
                      <a:r>
                        <a:rPr lang="en-GB" sz="500" u="none" strike="noStrike">
                          <a:solidFill>
                            <a:srgbClr val="942093"/>
                          </a:solidFill>
                          <a:effectLst/>
                        </a:rPr>
                        <a:t> • By 2024, access to legal residency and  civil documentation is increased with a focus on birth registration of refugees born of Syrian parents to prevent statelessness                                                                                                                                                                                </a:t>
                      </a:r>
                      <a:br>
                        <a:rPr lang="en-GB" sz="500" u="none" strike="noStrike">
                          <a:solidFill>
                            <a:srgbClr val="942093"/>
                          </a:solidFill>
                          <a:effectLst/>
                        </a:rPr>
                      </a:br>
                      <a:r>
                        <a:rPr lang="en-GB" sz="500" u="none" strike="noStrike">
                          <a:solidFill>
                            <a:srgbClr val="942093"/>
                          </a:solidFill>
                          <a:effectLst/>
                        </a:rPr>
                        <a:t>• By 2026, eligibility criteria for residency based on UNHCR registration is expanded                                                                                  </a:t>
                      </a:r>
                      <a:br>
                        <a:rPr lang="en-GB" sz="500" u="none" strike="noStrike">
                          <a:solidFill>
                            <a:srgbClr val="942093"/>
                          </a:solidFill>
                          <a:effectLst/>
                        </a:rPr>
                      </a:br>
                      <a:r>
                        <a:rPr lang="en-GB" sz="500" u="none" strike="noStrike">
                          <a:solidFill>
                            <a:srgbClr val="942093"/>
                          </a:solidFill>
                          <a:effectLst/>
                        </a:rPr>
                        <a:t>• By 2025, GSO and civil registry offices capacity to process claims is increased</a:t>
                      </a:r>
                      <a:br>
                        <a:rPr lang="en-GB" sz="500" u="none" strike="noStrike">
                          <a:solidFill>
                            <a:srgbClr val="942093"/>
                          </a:solidFill>
                          <a:effectLst/>
                        </a:rPr>
                      </a:br>
                      <a:r>
                        <a:rPr lang="en-GB" sz="500" u="none" strike="noStrike">
                          <a:solidFill>
                            <a:srgbClr val="942093"/>
                          </a:solidFill>
                          <a:effectLst/>
                        </a:rPr>
                        <a:t>• By 2024, consistency of GSO practices is increased, and number of refugees approaching GSO centers is increased                                                                                                                                                                                                                             • By 2024, community awareness and trust in the process is expanded                                                                                                          </a:t>
                      </a:r>
                      <a:br>
                        <a:rPr lang="en-GB" sz="500" u="none" strike="noStrike">
                          <a:solidFill>
                            <a:srgbClr val="942093"/>
                          </a:solidFill>
                          <a:effectLst/>
                        </a:rPr>
                      </a:br>
                      <a:r>
                        <a:rPr lang="en-GB" sz="500" u="none" strike="noStrike">
                          <a:solidFill>
                            <a:srgbClr val="942093"/>
                          </a:solidFill>
                          <a:effectLst/>
                        </a:rPr>
                        <a:t>• By 2024, percentage of births registered is increased</a:t>
                      </a:r>
                      <a:br>
                        <a:rPr lang="en-GB" sz="500" u="none" strike="noStrike">
                          <a:solidFill>
                            <a:srgbClr val="942093"/>
                          </a:solidFill>
                          <a:effectLst/>
                        </a:rPr>
                      </a:br>
                      <a:r>
                        <a:rPr lang="en-GB" sz="500" u="none" strike="noStrike">
                          <a:solidFill>
                            <a:srgbClr val="942093"/>
                          </a:solidFill>
                          <a:effectLst/>
                        </a:rPr>
                        <a:t>• By 2024, updated key advocacy messages are regularly shared with Prospects Partners and donors on core protection principles, access to identity, and legal stay.</a:t>
                      </a:r>
                      <a:endParaRPr lang="en-GB" sz="500" b="0" i="0" u="none" strike="noStrike">
                        <a:solidFill>
                          <a:srgbClr val="942093"/>
                        </a:solidFill>
                        <a:effectLst/>
                        <a:latin typeface="Calibri" panose="020F0502020204030204" pitchFamily="34" charset="0"/>
                      </a:endParaRPr>
                    </a:p>
                  </a:txBody>
                  <a:tcPr marL="0" marR="0" marT="0" marB="0" anchor="ctr"/>
                </a:tc>
                <a:tc>
                  <a:txBody>
                    <a:bodyPr/>
                    <a:lstStyle/>
                    <a:p>
                      <a:pPr algn="l" fontAlgn="ctr"/>
                      <a:r>
                        <a:rPr lang="en-GB" sz="500" u="none" strike="noStrike">
                          <a:effectLst/>
                        </a:rPr>
                        <a:t>MFA, PMO, Presidency, LAS, LAF, GSO, MOIM/PSD, MoJ, MOSA, Parliament including parliamentary committees, civil society actors, religious leaders, UN agencies.</a:t>
                      </a: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br>
                        <a:rPr lang="en-GB" sz="500" u="none" strike="noStrike">
                          <a:effectLst/>
                        </a:rPr>
                      </a:br>
                      <a:r>
                        <a:rPr lang="en-GB" sz="500" u="none" strike="noStrike">
                          <a:effectLst/>
                        </a:rPr>
                        <a:t>• Advocacy and policy dialogue interventions</a:t>
                      </a:r>
                      <a:br>
                        <a:rPr lang="en-GB" sz="500" u="none" strike="noStrike">
                          <a:effectLst/>
                        </a:rPr>
                      </a:br>
                      <a:r>
                        <a:rPr lang="en-GB" sz="500" u="none" strike="noStrike">
                          <a:effectLst/>
                        </a:rPr>
                        <a:t>• Registration interventions</a:t>
                      </a:r>
                      <a:br>
                        <a:rPr lang="en-GB" sz="500" u="none" strike="noStrike">
                          <a:effectLst/>
                        </a:rPr>
                      </a:br>
                      <a:r>
                        <a:rPr lang="en-GB" sz="500" u="none" strike="noStrike">
                          <a:effectLst/>
                        </a:rPr>
                        <a:t>• Legal aid, counselling and representation, and group </a:t>
                      </a:r>
                      <a:r>
                        <a:rPr lang="en-GB" sz="500" u="none" strike="noStrike" err="1">
                          <a:effectLst/>
                        </a:rPr>
                        <a:t>accompaniement</a:t>
                      </a:r>
                      <a:r>
                        <a:rPr lang="en-GB" sz="500" u="none" strike="noStrike">
                          <a:effectLst/>
                        </a:rPr>
                        <a:t> to the GSO to restore trust and increase numbers of residency applications/renewals                                                                            </a:t>
                      </a:r>
                      <a:br>
                        <a:rPr lang="en-GB" sz="500" u="none" strike="noStrike">
                          <a:effectLst/>
                        </a:rPr>
                      </a:br>
                      <a:r>
                        <a:rPr lang="en-GB" sz="500" u="none" strike="noStrike">
                          <a:effectLst/>
                        </a:rPr>
                        <a:t>• Capacity support to GSO to increase access to Legal residency; and to MOIM/PSD for birth registration                                              </a:t>
                      </a:r>
                      <a:br>
                        <a:rPr lang="en-GB" sz="500" u="none" strike="noStrike">
                          <a:effectLst/>
                        </a:rPr>
                      </a:br>
                      <a:br>
                        <a:rPr lang="en-GB" sz="500" u="none" strike="noStrike">
                          <a:effectLst/>
                        </a:rPr>
                      </a:br>
                      <a:br>
                        <a:rPr lang="en-GB" sz="500" u="none" strike="noStrike">
                          <a:effectLst/>
                        </a:rPr>
                      </a:b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5129593"/>
                  </a:ext>
                </a:extLst>
              </a:tr>
              <a:tr h="612192">
                <a:tc>
                  <a:txBody>
                    <a:bodyPr/>
                    <a:lstStyle/>
                    <a:p>
                      <a:pPr algn="l" fontAlgn="ctr"/>
                      <a:r>
                        <a:rPr lang="en-GB" sz="500" u="none" strike="noStrike" kern="1200" dirty="0">
                          <a:solidFill>
                            <a:schemeClr val="bg1"/>
                          </a:solidFill>
                          <a:effectLst/>
                          <a:latin typeface="+mn-lt"/>
                          <a:ea typeface="+mn-ea"/>
                          <a:cs typeface="+mn-cs"/>
                        </a:rPr>
                        <a:t>Policy priority 5. Reforming and </a:t>
                      </a:r>
                      <a:r>
                        <a:rPr lang="en-GB" sz="500" u="none" strike="noStrike" dirty="0">
                          <a:solidFill>
                            <a:schemeClr val="bg1"/>
                          </a:solidFill>
                          <a:effectLst/>
                        </a:rPr>
                        <a:t>implementing inclusive Child Protection and GBV legal frameworks and Action Plans</a:t>
                      </a:r>
                      <a:endParaRPr lang="en-GB" sz="500" b="0" i="0" u="none" strike="noStrike" dirty="0">
                        <a:solidFill>
                          <a:schemeClr val="bg1"/>
                        </a:solidFill>
                        <a:effectLst/>
                        <a:latin typeface="Calibri" panose="020F0502020204030204" pitchFamily="34" charset="0"/>
                      </a:endParaRPr>
                    </a:p>
                  </a:txBody>
                  <a:tcPr marL="0" marR="0" marT="0" marB="0" anchor="ctr">
                    <a:solidFill>
                      <a:srgbClr val="942093"/>
                    </a:solidFill>
                  </a:tcPr>
                </a:tc>
                <a:tc>
                  <a:txBody>
                    <a:bodyPr/>
                    <a:lstStyle/>
                    <a:p>
                      <a:pPr algn="l" fontAlgn="ctr"/>
                      <a:br>
                        <a:rPr lang="en-GB" sz="500" u="none" strike="noStrike">
                          <a:effectLst/>
                        </a:rPr>
                      </a:br>
                      <a:r>
                        <a:rPr lang="en-GB" sz="500" u="none" strike="noStrike">
                          <a:effectLst/>
                        </a:rPr>
                        <a:t>• Religious and Sectarian challenges hampering attempts to revise law 422, touching on the Personal Status Law </a:t>
                      </a:r>
                      <a:br>
                        <a:rPr lang="en-GB" sz="500" u="none" strike="noStrike">
                          <a:effectLst/>
                        </a:rPr>
                      </a:br>
                      <a:r>
                        <a:rPr lang="en-GB" sz="500" u="none" strike="noStrike">
                          <a:effectLst/>
                        </a:rPr>
                        <a:t>• Conservative social norms, hampering introduction of progressive changes, especially related to gender and family rights and efforts to address and prevent GBV and promote gender equality</a:t>
                      </a:r>
                      <a:br>
                        <a:rPr lang="en-GB" sz="500" u="none" strike="noStrike">
                          <a:effectLst/>
                        </a:rPr>
                      </a:br>
                      <a:r>
                        <a:rPr lang="en-GB" sz="500" u="none" strike="noStrike">
                          <a:effectLst/>
                        </a:rPr>
                        <a:t>• Weak judicial system, affecting access to justice of individuals and groups at risk, including children (boys and girls), women at risk, survivors of GBV, etc.</a:t>
                      </a:r>
                      <a:br>
                        <a:rPr lang="en-GB" sz="500" u="none" strike="noStrike">
                          <a:effectLst/>
                        </a:rPr>
                      </a:br>
                      <a:r>
                        <a:rPr lang="en-GB" sz="500" u="none" strike="noStrike">
                          <a:effectLst/>
                        </a:rPr>
                        <a:t>• National social workforce' lack of capacity and expertise</a:t>
                      </a:r>
                      <a:br>
                        <a:rPr lang="en-GB" sz="500" u="none" strike="noStrike">
                          <a:effectLst/>
                        </a:rPr>
                      </a:br>
                      <a:r>
                        <a:rPr lang="en-GB" sz="500" u="none" strike="noStrike">
                          <a:effectLst/>
                        </a:rPr>
                        <a:t>• Sharp increase in child labour and weak social welfare system </a:t>
                      </a: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500" u="none" strike="noStrike" dirty="0">
                          <a:solidFill>
                            <a:srgbClr val="942093"/>
                          </a:solidFill>
                          <a:effectLst/>
                        </a:rPr>
                        <a:t>5.1 By end of 2024, Law 422 enacted and by end of 2025, SOPs on Diversion/ Alternative Correctional Measures developed for it's implementation;  By end of 2024, revision of Standard Operating Procedures for the Protection of Juveniles in Lebanon</a:t>
                      </a:r>
                      <a:br>
                        <a:rPr lang="en-GB" sz="500" u="none" strike="noStrike" dirty="0">
                          <a:solidFill>
                            <a:srgbClr val="942093"/>
                          </a:solidFill>
                          <a:effectLst/>
                        </a:rPr>
                      </a:br>
                      <a:r>
                        <a:rPr lang="en-GB" sz="500" u="none" strike="noStrike" dirty="0">
                          <a:solidFill>
                            <a:srgbClr val="942093"/>
                          </a:solidFill>
                          <a:effectLst/>
                        </a:rPr>
                        <a:t>5.2 By 2026, a robust system for data collection, monitoring, and reporting is developed to evaluate the effectiveness of the revised SOP </a:t>
                      </a:r>
                      <a:br>
                        <a:rPr lang="en-GB" sz="500" u="none" strike="noStrike" dirty="0">
                          <a:solidFill>
                            <a:srgbClr val="942093"/>
                          </a:solidFill>
                          <a:effectLst/>
                        </a:rPr>
                      </a:br>
                      <a:r>
                        <a:rPr lang="en-GB" sz="500" u="none" strike="noStrike" dirty="0">
                          <a:solidFill>
                            <a:srgbClr val="942093"/>
                          </a:solidFill>
                          <a:effectLst/>
                        </a:rPr>
                        <a:t>5.3 Social welfare workforce strengthened (continuous) and by end of 2024, interministerial pathways for case management endorsed and fully operational; </a:t>
                      </a:r>
                      <a:br>
                        <a:rPr lang="en-GB" sz="500" u="none" strike="noStrike" dirty="0">
                          <a:solidFill>
                            <a:srgbClr val="942093"/>
                          </a:solidFill>
                          <a:effectLst/>
                        </a:rPr>
                      </a:br>
                      <a:r>
                        <a:rPr lang="en-GB" sz="500" u="none" strike="noStrike" dirty="0">
                          <a:solidFill>
                            <a:srgbClr val="942093"/>
                          </a:solidFill>
                          <a:effectLst/>
                        </a:rPr>
                        <a:t>5.4 By end of 2027, Child labour action plan implemented (continuous) through 8 area based child labour task forces; (gradual expansion with 2 task forces annually)</a:t>
                      </a:r>
                      <a:br>
                        <a:rPr lang="en-GB" sz="500" u="none" strike="noStrike" dirty="0">
                          <a:solidFill>
                            <a:srgbClr val="942093"/>
                          </a:solidFill>
                          <a:effectLst/>
                        </a:rPr>
                      </a:br>
                      <a:r>
                        <a:rPr lang="en-GB" sz="500" u="none" strike="noStrike" dirty="0">
                          <a:solidFill>
                            <a:srgbClr val="942093"/>
                          </a:solidFill>
                          <a:effectLst/>
                        </a:rPr>
                        <a:t>5.5 By end of 2024, MHPSS sub strategy endorsed and on course for implementation nationwide; </a:t>
                      </a:r>
                      <a:br>
                        <a:rPr lang="en-GB" sz="500" u="none" strike="noStrike" dirty="0">
                          <a:solidFill>
                            <a:srgbClr val="942093"/>
                          </a:solidFill>
                          <a:effectLst/>
                        </a:rPr>
                      </a:br>
                      <a:r>
                        <a:rPr lang="en-GB" sz="500" u="none" strike="noStrike" dirty="0">
                          <a:solidFill>
                            <a:srgbClr val="942093"/>
                          </a:solidFill>
                          <a:effectLst/>
                        </a:rPr>
                        <a:t>5.6 Child marriage action plan to be launched in October 2023 and implemented by end 2027</a:t>
                      </a:r>
                      <a:br>
                        <a:rPr lang="en-GB" sz="500" u="none" strike="noStrike" dirty="0">
                          <a:solidFill>
                            <a:srgbClr val="942093"/>
                          </a:solidFill>
                          <a:effectLst/>
                        </a:rPr>
                      </a:br>
                      <a:br>
                        <a:rPr lang="en-GB" sz="500" u="none" strike="noStrike" dirty="0">
                          <a:solidFill>
                            <a:srgbClr val="942093"/>
                          </a:solidFill>
                          <a:effectLst/>
                        </a:rPr>
                      </a:br>
                      <a:endParaRPr lang="en-GB" sz="500" b="0" i="0" u="none" strike="noStrike" dirty="0">
                        <a:solidFill>
                          <a:srgbClr val="942093"/>
                        </a:solidFill>
                        <a:effectLst/>
                        <a:latin typeface="Calibri" panose="020F0502020204030204" pitchFamily="34" charset="0"/>
                      </a:endParaRPr>
                    </a:p>
                  </a:txBody>
                  <a:tcPr marL="0" marR="0" marT="0" marB="0" anchor="ctr"/>
                </a:tc>
                <a:tc>
                  <a:txBody>
                    <a:bodyPr/>
                    <a:lstStyle/>
                    <a:p>
                      <a:pPr algn="l" fontAlgn="ctr"/>
                      <a:r>
                        <a:rPr lang="en-GB" sz="500" u="none" strike="noStrike">
                          <a:effectLst/>
                        </a:rPr>
                        <a:t>MOSA, Ministry of Interior and Municipalities (MOIM), Ministry of Justice (MOJ), Ministry of Education and Higher Education (MEHE), Ministry of Public Health (MOPH), Parliament including parliamentary committees, National Commission For Lebanese Women (NCLW), civil society actors, religious leaders, UN agencies, private sector, media</a:t>
                      </a: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500" u="none" strike="noStrike" dirty="0">
                          <a:effectLst/>
                        </a:rPr>
                        <a:t>                                                                                                           </a:t>
                      </a:r>
                      <a:br>
                        <a:rPr lang="en-GB" sz="500" u="none" strike="noStrike" dirty="0">
                          <a:effectLst/>
                        </a:rPr>
                      </a:br>
                      <a:r>
                        <a:rPr lang="en-GB" sz="500" u="none" strike="noStrike" dirty="0">
                          <a:effectLst/>
                        </a:rPr>
                        <a:t>•  UNICEF and UNHCR, in collaboration and coordination with MOSA, will strengthen the social workforce through the roll out of the revised child protection case management Standard Operating Procedures (strengthening government leadership for child protection by setting inclusive service delivery standards) and building the capacity of the social workforce</a:t>
                      </a:r>
                      <a:br>
                        <a:rPr lang="en-GB" sz="500" u="none" strike="noStrike" dirty="0">
                          <a:effectLst/>
                        </a:rPr>
                      </a:br>
                      <a:r>
                        <a:rPr lang="en-GB" sz="500" u="none" strike="noStrike" dirty="0">
                          <a:effectLst/>
                        </a:rPr>
                        <a:t>• Child protection advocacy and policy dialogue interventions</a:t>
                      </a:r>
                      <a:br>
                        <a:rPr lang="en-GB" sz="500" u="none" strike="noStrike" dirty="0">
                          <a:effectLst/>
                        </a:rPr>
                      </a:br>
                      <a:r>
                        <a:rPr lang="en-GB" sz="500" u="none" strike="noStrike" dirty="0">
                          <a:effectLst/>
                        </a:rPr>
                        <a:t>• Training and capacity building of national social workforce (i.e. CP and GBV case workers)</a:t>
                      </a:r>
                      <a:br>
                        <a:rPr lang="en-GB" sz="500" u="none" strike="noStrike" dirty="0">
                          <a:effectLst/>
                        </a:rPr>
                      </a:br>
                      <a:r>
                        <a:rPr lang="en-GB" sz="500" u="none" strike="noStrike" dirty="0">
                          <a:effectLst/>
                        </a:rPr>
                        <a:t>• Revised Standard Operating Procedures for the Protection of Juveniles in Lebanon, is used by all CP trained case management partners including UNHCR partners   </a:t>
                      </a:r>
                      <a:br>
                        <a:rPr lang="en-GB" sz="500" u="none" strike="noStrike" dirty="0">
                          <a:effectLst/>
                        </a:rPr>
                      </a:br>
                      <a:r>
                        <a:rPr lang="en-GB" sz="500" u="none" strike="noStrike" dirty="0">
                          <a:effectLst/>
                        </a:rPr>
                        <a:t>• Child protection case management through BID is provided and Critical CP and GBV services provided to children out of school, working, in contact or in conflict with the law</a:t>
                      </a:r>
                      <a:br>
                        <a:rPr lang="en-GB" sz="500" u="none" strike="noStrike" dirty="0">
                          <a:effectLst/>
                        </a:rPr>
                      </a:br>
                      <a:r>
                        <a:rPr lang="en-GB" sz="500" u="none" strike="noStrike" dirty="0">
                          <a:effectLst/>
                        </a:rPr>
                        <a:t>• Child labour action plan is implemented through 8 area-based child labour task forces  and will serve as the main body overseeing and guiding child labour quality programming through its National Plan of Action.</a:t>
                      </a:r>
                      <a:br>
                        <a:rPr lang="en-GB" sz="500" u="none" strike="noStrike" dirty="0">
                          <a:effectLst/>
                        </a:rPr>
                      </a:br>
                      <a:r>
                        <a:rPr lang="en-GB" sz="500" u="none" strike="noStrike" dirty="0">
                          <a:effectLst/>
                        </a:rPr>
                        <a:t>• Qudwa strategy, is rolled out nationwide and documented</a:t>
                      </a:r>
                      <a:br>
                        <a:rPr lang="en-GB" sz="500" u="none" strike="noStrike" dirty="0">
                          <a:effectLst/>
                        </a:rPr>
                      </a:br>
                      <a:r>
                        <a:rPr lang="en-GB" sz="500" u="none" strike="noStrike" dirty="0">
                          <a:effectLst/>
                        </a:rPr>
                        <a:t>• Mental health and psychosocial support (MHPSS) is provided at heath facilities and community levels with tailored interventions for specific age and gender profiles.</a:t>
                      </a:r>
                      <a:br>
                        <a:rPr lang="en-GB" sz="500" u="none" strike="noStrike" dirty="0">
                          <a:effectLst/>
                        </a:rPr>
                      </a:br>
                      <a:r>
                        <a:rPr lang="en-GB" sz="500" u="none" strike="noStrike" dirty="0">
                          <a:effectLst/>
                        </a:rPr>
                        <a:t>•The Bank and IRC will broaden the reach of GBV programming to specifically address refugee women who are victims of abuse and are not housed in safe shelters. This would include direct targeting of GBV survivors located in refugee camps or areas with high refugee populations, making use of IRC’s extensive expertise in case management, prevention, and response strategies to support action by establishing new partnerships with specialized actors. The strategy would encompass direct awareness-raising, community mobilization, and capacity-building within both refugee communities and among local partners.</a:t>
                      </a:r>
                      <a:br>
                        <a:rPr lang="en-GB" sz="500" u="none" strike="noStrike" dirty="0">
                          <a:effectLst/>
                        </a:rPr>
                      </a:br>
                      <a:br>
                        <a:rPr lang="en-GB" sz="500" u="none" strike="noStrike" dirty="0">
                          <a:effectLst/>
                        </a:rPr>
                      </a:br>
                      <a:br>
                        <a:rPr lang="en-GB" sz="500" u="none" strike="noStrike" dirty="0">
                          <a:effectLst/>
                        </a:rPr>
                      </a:br>
                      <a:endParaRPr lang="en-GB" sz="5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665005862"/>
                  </a:ext>
                </a:extLst>
              </a:tr>
              <a:tr h="633062">
                <a:tc>
                  <a:txBody>
                    <a:bodyPr/>
                    <a:lstStyle/>
                    <a:p>
                      <a:pPr algn="l" fontAlgn="ctr"/>
                      <a:r>
                        <a:rPr lang="en-GB" sz="500" u="none" strike="noStrike" kern="1200" dirty="0">
                          <a:solidFill>
                            <a:schemeClr val="bg1"/>
                          </a:solidFill>
                          <a:effectLst/>
                          <a:latin typeface="+mn-lt"/>
                          <a:ea typeface="+mn-ea"/>
                          <a:cs typeface="+mn-cs"/>
                        </a:rPr>
                        <a:t>Policy priority 6. </a:t>
                      </a:r>
                      <a:r>
                        <a:rPr lang="en-GB" sz="500" u="none" strike="noStrike" dirty="0">
                          <a:solidFill>
                            <a:schemeClr val="bg1"/>
                          </a:solidFill>
                          <a:effectLst/>
                        </a:rPr>
                        <a:t>Support the national priority to build a comprehensive and coordinated social protection system under the National Social Protection Strategy (NSPS) that benefits children as well as people with disabilities while simultaneously providing referrals to key services ('cash </a:t>
                      </a:r>
                      <a:r>
                        <a:rPr lang="en-GB" sz="500" u="none" strike="noStrike" dirty="0" err="1">
                          <a:solidFill>
                            <a:schemeClr val="bg1"/>
                          </a:solidFill>
                          <a:effectLst/>
                        </a:rPr>
                        <a:t>plus'</a:t>
                      </a:r>
                      <a:r>
                        <a:rPr lang="en-GB" sz="500" u="none" strike="noStrike" dirty="0">
                          <a:solidFill>
                            <a:schemeClr val="bg1"/>
                          </a:solidFill>
                          <a:effectLst/>
                        </a:rPr>
                        <a:t>).</a:t>
                      </a:r>
                      <a:endParaRPr lang="en-GB" sz="500" b="0" i="0" u="none" strike="noStrike" dirty="0">
                        <a:solidFill>
                          <a:schemeClr val="bg1"/>
                        </a:solidFill>
                        <a:effectLst/>
                        <a:latin typeface="Calibri" panose="020F0502020204030204" pitchFamily="34" charset="0"/>
                      </a:endParaRPr>
                    </a:p>
                  </a:txBody>
                  <a:tcPr marL="0" marR="0" marT="0" marB="0" anchor="ctr">
                    <a:solidFill>
                      <a:srgbClr val="942093"/>
                    </a:solidFill>
                  </a:tcPr>
                </a:tc>
                <a:tc>
                  <a:txBody>
                    <a:bodyPr/>
                    <a:lstStyle/>
                    <a:p>
                      <a:pPr algn="l" fontAlgn="ctr"/>
                      <a:r>
                        <a:rPr lang="en-GB" sz="500" u="none" strike="noStrike">
                          <a:effectLst/>
                        </a:rPr>
                        <a:t>1. Limited pace of political reforms</a:t>
                      </a:r>
                      <a:br>
                        <a:rPr lang="en-GB" sz="500" u="none" strike="noStrike">
                          <a:effectLst/>
                        </a:rPr>
                      </a:br>
                      <a:r>
                        <a:rPr lang="en-GB" sz="500" u="none" strike="noStrike">
                          <a:effectLst/>
                        </a:rPr>
                        <a:t>2. Low investment in social protection and other essential public services</a:t>
                      </a:r>
                      <a:br>
                        <a:rPr lang="en-GB" sz="500" u="none" strike="noStrike">
                          <a:effectLst/>
                        </a:rPr>
                      </a:br>
                      <a:r>
                        <a:rPr lang="en-GB" sz="500" u="none" strike="noStrike">
                          <a:effectLst/>
                        </a:rPr>
                        <a:t>3. Anti-refugee sentiment and rising politization of assistance to refugees   4. Social protection gaps </a:t>
                      </a: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500" u="none" strike="noStrike" dirty="0">
                          <a:solidFill>
                            <a:srgbClr val="942093"/>
                          </a:solidFill>
                          <a:effectLst/>
                        </a:rPr>
                        <a:t>6.1. By 2025, Nexus coordination mechanisms for National Social Protection Strategy in place and key actions supported: Once the Strategy is approved, Social Protection Actors such as UNICEF, the WB, ILO and others will be supporting the establishment of a government led coordination structure (a secretariat with key functions will be established in addition to thematic technical assistance). The foreseen coordination architecture is inclusive a high-level steering committee in addition to thematic / pillar level working groups. In addition, coordination is expected to continue through existing crisis response sector working groups (</a:t>
                      </a:r>
                      <a:r>
                        <a:rPr lang="en-GB" sz="500" u="none" strike="noStrike" dirty="0" err="1">
                          <a:solidFill>
                            <a:srgbClr val="942093"/>
                          </a:solidFill>
                          <a:effectLst/>
                        </a:rPr>
                        <a:t>ie</a:t>
                      </a:r>
                      <a:r>
                        <a:rPr lang="en-GB" sz="500" u="none" strike="noStrike" dirty="0">
                          <a:solidFill>
                            <a:srgbClr val="942093"/>
                          </a:solidFill>
                          <a:effectLst/>
                        </a:rPr>
                        <a:t>: Basic Assistance) on the potential alignment and synergies of benefits and assistance packages provided.  </a:t>
                      </a:r>
                      <a:br>
                        <a:rPr lang="en-GB" sz="500" u="none" strike="noStrike" dirty="0">
                          <a:solidFill>
                            <a:srgbClr val="942093"/>
                          </a:solidFill>
                          <a:effectLst/>
                        </a:rPr>
                      </a:br>
                      <a:r>
                        <a:rPr lang="en-GB" sz="500" u="none" strike="noStrike" dirty="0">
                          <a:solidFill>
                            <a:srgbClr val="942093"/>
                          </a:solidFill>
                          <a:effectLst/>
                        </a:rPr>
                        <a:t>6.2. In 2024 technical support to build national databases and the social registry that is inclusive of persons with disabilities which is inclusive of the technical assistance provided to MOSA’s Rights and Access programme to upgrade their existing disability roster and its respective Management Information System, which facilitates interoperability with other available databases at national level as well as contributes towards building the country’s social registry, as per the National Social Protection Strategy.</a:t>
                      </a:r>
                      <a:br>
                        <a:rPr lang="en-GB" sz="500" u="none" strike="noStrike" dirty="0">
                          <a:solidFill>
                            <a:srgbClr val="942093"/>
                          </a:solidFill>
                          <a:effectLst/>
                        </a:rPr>
                      </a:br>
                      <a:r>
                        <a:rPr lang="en-GB" sz="500" u="none" strike="noStrike">
                          <a:solidFill>
                            <a:srgbClr val="942093"/>
                          </a:solidFill>
                          <a:effectLst/>
                        </a:rPr>
                        <a:t>6.3</a:t>
                      </a:r>
                      <a:r>
                        <a:rPr lang="en-GB" sz="500" u="none" strike="noStrike" dirty="0">
                          <a:solidFill>
                            <a:srgbClr val="942093"/>
                          </a:solidFill>
                          <a:effectLst/>
                        </a:rPr>
                        <a:t>. In 2024, technical support  will be provided to build national databases and the social registry that is inclusive of persons with disabilities: which is inclusive of the technical assistance provided to MOSA’s Rights and Access programme to upgrade their existing disability roster and its respective Management Information System, which facilitates interoperability with other available databases at national level as well as contributes towards building the country’s social registry, as per the National Social Protection Strategy.</a:t>
                      </a:r>
                      <a:br>
                        <a:rPr lang="en-GB" sz="500" u="none" strike="noStrike" dirty="0">
                          <a:solidFill>
                            <a:srgbClr val="942093"/>
                          </a:solidFill>
                          <a:effectLst/>
                        </a:rPr>
                      </a:br>
                      <a:r>
                        <a:rPr lang="en-GB" sz="500" u="none" strike="noStrike" dirty="0">
                          <a:solidFill>
                            <a:srgbClr val="942093"/>
                          </a:solidFill>
                          <a:effectLst/>
                        </a:rPr>
                        <a:t>4. •Throughout the duration of the grant, build referrals to NDA recipients (cash plus) to support learning and employment education, youth, and child protection services: as a key component of the design of national social grants programmes, linkages and referrals to recipients receiving assistance will be further established to existing programmes and services to maximize cross sectoral outcomes of the intervention                                        </a:t>
                      </a:r>
                      <a:br>
                        <a:rPr lang="en-GB" sz="500" u="none" strike="noStrike" dirty="0">
                          <a:solidFill>
                            <a:srgbClr val="942093"/>
                          </a:solidFill>
                          <a:effectLst/>
                        </a:rPr>
                      </a:br>
                      <a:r>
                        <a:rPr lang="en-GB" sz="500" u="none" strike="noStrike" dirty="0">
                          <a:solidFill>
                            <a:srgbClr val="942093"/>
                          </a:solidFill>
                          <a:effectLst/>
                        </a:rPr>
                        <a:t>5. A PPP model for health insurance for </a:t>
                      </a:r>
                      <a:r>
                        <a:rPr lang="en-GB" sz="500" u="none" strike="noStrike" dirty="0" err="1">
                          <a:solidFill>
                            <a:srgbClr val="942093"/>
                          </a:solidFill>
                          <a:effectLst/>
                        </a:rPr>
                        <a:t>PwD</a:t>
                      </a:r>
                      <a:r>
                        <a:rPr lang="en-GB" sz="500" u="none" strike="noStrike" dirty="0">
                          <a:solidFill>
                            <a:srgbClr val="942093"/>
                          </a:solidFill>
                          <a:effectLst/>
                        </a:rPr>
                        <a:t> and workers in informal economy amongst vulnerable Lebanese and Syrian refugees is piloted to fill in a critical gap in extending health coverage to two of the most vulnerable segments of the population that do not have any levels of healthcare protection at the moment.  </a:t>
                      </a:r>
                      <a:endParaRPr lang="en-GB" sz="500" b="0" i="0" u="none" strike="noStrike" dirty="0">
                        <a:solidFill>
                          <a:srgbClr val="942093"/>
                        </a:solidFill>
                        <a:effectLst/>
                        <a:latin typeface="Calibri" panose="020F0502020204030204" pitchFamily="34" charset="0"/>
                      </a:endParaRPr>
                    </a:p>
                  </a:txBody>
                  <a:tcPr marL="0" marR="0" marT="0" marB="0" anchor="ctr"/>
                </a:tc>
                <a:tc>
                  <a:txBody>
                    <a:bodyPr/>
                    <a:lstStyle/>
                    <a:p>
                      <a:pPr algn="l" fontAlgn="ctr"/>
                      <a:r>
                        <a:rPr lang="en-GB" sz="500" u="none" strike="noStrike">
                          <a:effectLst/>
                        </a:rPr>
                        <a:t>The Government of Lebanon, especially the Ministry of Social Affairs (</a:t>
                      </a:r>
                      <a:r>
                        <a:rPr lang="en-GB" sz="500" u="none" strike="noStrike" err="1">
                          <a:effectLst/>
                        </a:rPr>
                        <a:t>MoSA</a:t>
                      </a:r>
                      <a:r>
                        <a:rPr lang="en-GB" sz="500" u="none" strike="noStrike">
                          <a:effectLst/>
                        </a:rPr>
                        <a:t>); National Social Security Fund (NSSF); MOPH; WHO; Think Tanks, Research Institutes, NGOs, and INGOs</a:t>
                      </a:r>
                      <a:endParaRPr lang="en-GB" sz="5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GB" sz="500" u="none" strike="noStrike" dirty="0">
                          <a:effectLst/>
                        </a:rPr>
                        <a:t>The National Disability Allowance implemented by UNICEF with ILO and the Ministry of Social Affairs is the first social protection scheme to include forcibly displaced persons (FDPs) in Lebanon. The action will contribute towards schemes that extend access to national social protection benefits as part of the National Social Protection Strategy with an inclusive and life-cycle approach, and help strengthen evidence, capacity and coordination platforms for the implementation of the strategy, including a stronger HDP nexus link. </a:t>
                      </a:r>
                      <a:br>
                        <a:rPr lang="en-GB" sz="500" u="none" strike="noStrike" dirty="0">
                          <a:effectLst/>
                        </a:rPr>
                      </a:br>
                      <a:br>
                        <a:rPr lang="en-GB" sz="500" u="none" strike="noStrike" dirty="0">
                          <a:effectLst/>
                        </a:rPr>
                      </a:br>
                      <a:r>
                        <a:rPr lang="en-GB" sz="500" u="none" strike="noStrike" dirty="0">
                          <a:effectLst/>
                        </a:rPr>
                        <a:t>The Bank will support the identification of previously unreached beneficiaries and the provision of medical consultations, diagnostic tests, needs assessments (medications, assistive devices, and disposable care items), psychomotor/speech therapy, and physiotherapy sessions through 3 PHCCs and 2 MMUs across Beirut &amp; Mount Lebanon. The ongoing project is also currently working to develop and pilot an identification, counselling, and referral system (ICRS) as a one-stop-shop for end users to increase their awareness and access to NGO service providers in this space. It will work on enlisting community health workers and volunteers from the refugee community to bridge information gaps and increase refugee community awareness. By establishing partnerships with local health actors specialized in inclusion, disability, mental health, and psychosocial support within refugee-dense areas, we would amplify the project's reach and accessibility. Expanding primary healthcare aligns seamlessly with existing PHCCs serving a substantial refugee population across the country. Furthermore, we would develop and share focused communication materials to bolster refugees' access to services, ultimately achieving more program engagement. ILO will also support the development and small scale piloting of private-public partnership model to address health financing gaps based across the humanitarian-development spectrum.</a:t>
                      </a:r>
                      <a:br>
                        <a:rPr lang="en-GB" sz="500" u="none" strike="noStrike" dirty="0">
                          <a:effectLst/>
                        </a:rPr>
                      </a:br>
                      <a:br>
                        <a:rPr lang="en-GB" sz="500" u="none" strike="noStrike" dirty="0">
                          <a:effectLst/>
                        </a:rPr>
                      </a:br>
                      <a:endParaRPr lang="en-GB" sz="5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838308620"/>
                  </a:ext>
                </a:extLst>
              </a:tr>
            </a:tbl>
          </a:graphicData>
        </a:graphic>
      </p:graphicFrame>
      <p:sp>
        <p:nvSpPr>
          <p:cNvPr id="6" name="Rectangle 5">
            <a:extLst>
              <a:ext uri="{FF2B5EF4-FFF2-40B4-BE49-F238E27FC236}">
                <a16:creationId xmlns:a16="http://schemas.microsoft.com/office/drawing/2014/main" id="{5A8F632B-D2F2-F81E-9C38-8DEDFBE04A52}"/>
              </a:ext>
            </a:extLst>
          </p:cNvPr>
          <p:cNvSpPr/>
          <p:nvPr/>
        </p:nvSpPr>
        <p:spPr>
          <a:xfrm>
            <a:off x="-1689" y="501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81F16A48-3F7B-F60B-421E-9D91981452AD}"/>
              </a:ext>
            </a:extLst>
          </p:cNvPr>
          <p:cNvSpPr txBox="1"/>
          <p:nvPr/>
        </p:nvSpPr>
        <p:spPr>
          <a:xfrm>
            <a:off x="26442" y="78438"/>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LEBANON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738037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CFCEE-E6DD-1CF0-6A4E-95D1E19177F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71752D5-99EA-9F61-DE96-6FD1699948DE}"/>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6" name="Table 5">
            <a:extLst>
              <a:ext uri="{FF2B5EF4-FFF2-40B4-BE49-F238E27FC236}">
                <a16:creationId xmlns:a16="http://schemas.microsoft.com/office/drawing/2014/main" id="{A33A3452-3FED-A60F-0D38-343FFD3ADCEF}"/>
              </a:ext>
            </a:extLst>
          </p:cNvPr>
          <p:cNvGraphicFramePr>
            <a:graphicFrameLocks noGrp="1"/>
          </p:cNvGraphicFramePr>
          <p:nvPr>
            <p:extLst>
              <p:ext uri="{D42A27DB-BD31-4B8C-83A1-F6EECF244321}">
                <p14:modId xmlns:p14="http://schemas.microsoft.com/office/powerpoint/2010/main" val="1135701997"/>
              </p:ext>
            </p:extLst>
          </p:nvPr>
        </p:nvGraphicFramePr>
        <p:xfrm>
          <a:off x="0" y="600972"/>
          <a:ext cx="5008731" cy="2456662"/>
        </p:xfrm>
        <a:graphic>
          <a:graphicData uri="http://schemas.openxmlformats.org/drawingml/2006/table">
            <a:tbl>
              <a:tblPr>
                <a:tableStyleId>{5C22544A-7EE6-4342-B048-85BDC9FD1C3A}</a:tableStyleId>
              </a:tblPr>
              <a:tblGrid>
                <a:gridCol w="5008731">
                  <a:extLst>
                    <a:ext uri="{9D8B030D-6E8A-4147-A177-3AD203B41FA5}">
                      <a16:colId xmlns:a16="http://schemas.microsoft.com/office/drawing/2014/main" val="1499611965"/>
                    </a:ext>
                  </a:extLst>
                </a:gridCol>
              </a:tblGrid>
              <a:tr h="118858">
                <a:tc>
                  <a:txBody>
                    <a:bodyPr/>
                    <a:lstStyle/>
                    <a:p>
                      <a:pPr algn="l" fontAlgn="ctr"/>
                      <a:r>
                        <a:rPr lang="en-GB" sz="600" u="none" strike="noStrike">
                          <a:effectLst/>
                          <a:latin typeface="Helvetica" pitchFamily="2" charset="0"/>
                        </a:rPr>
                        <a:t>PILLAR 1: EDUCATION AND LEARNING</a:t>
                      </a:r>
                      <a:endParaRPr lang="en-GB" sz="600" b="1" i="0" u="none" strike="noStrike">
                        <a:solidFill>
                          <a:srgbClr val="000000"/>
                        </a:solidFill>
                        <a:effectLst/>
                        <a:latin typeface="Helvetica" pitchFamily="2" charset="0"/>
                      </a:endParaRPr>
                    </a:p>
                  </a:txBody>
                  <a:tcPr marL="0" marR="0" marT="0" marB="0" anchor="ctr">
                    <a:solidFill>
                      <a:srgbClr val="15A6EA"/>
                    </a:solidFill>
                  </a:tcPr>
                </a:tc>
                <a:extLst>
                  <a:ext uri="{0D108BD9-81ED-4DB2-BD59-A6C34878D82A}">
                    <a16:rowId xmlns:a16="http://schemas.microsoft.com/office/drawing/2014/main" val="2069367456"/>
                  </a:ext>
                </a:extLst>
              </a:tr>
              <a:tr h="164834">
                <a:tc>
                  <a:txBody>
                    <a:bodyPr/>
                    <a:lstStyle/>
                    <a:p>
                      <a:pPr algn="l" fontAlgn="ctr"/>
                      <a:r>
                        <a:rPr lang="en-GB" sz="600" u="none" strike="noStrike">
                          <a:effectLst/>
                          <a:latin typeface="Helvetica" pitchFamily="2" charset="0"/>
                        </a:rPr>
                        <a:t>Mid-term Outcome 1: Increased Access of FDPs And HCs To Quality Education, Skills and Learning Opportunities</a:t>
                      </a:r>
                      <a:endParaRPr lang="en-GB" sz="600" b="1" i="0" u="none" strike="noStrike">
                        <a:solidFill>
                          <a:srgbClr val="000000"/>
                        </a:solidFill>
                        <a:effectLst/>
                        <a:latin typeface="Helvetica" pitchFamily="2" charset="0"/>
                      </a:endParaRPr>
                    </a:p>
                  </a:txBody>
                  <a:tcPr marL="0" marR="0" marT="0" marB="0" anchor="ctr">
                    <a:solidFill>
                      <a:srgbClr val="15A6EA"/>
                    </a:solidFill>
                  </a:tcPr>
                </a:tc>
                <a:extLst>
                  <a:ext uri="{0D108BD9-81ED-4DB2-BD59-A6C34878D82A}">
                    <a16:rowId xmlns:a16="http://schemas.microsoft.com/office/drawing/2014/main" val="2612240790"/>
                  </a:ext>
                </a:extLst>
              </a:tr>
              <a:tr h="74341">
                <a:tc>
                  <a:txBody>
                    <a:bodyPr/>
                    <a:lstStyle/>
                    <a:p>
                      <a:pPr algn="l" fontAlgn="ctr"/>
                      <a:r>
                        <a:rPr lang="en-GB" sz="600" u="none" strike="noStrike">
                          <a:effectLst/>
                          <a:latin typeface="Helvetica" pitchFamily="2" charset="0"/>
                        </a:rPr>
                        <a:t>1a) Number of FDPs/HCs who completed their primary or secondary education program (formal and non-formal)</a:t>
                      </a:r>
                      <a:endParaRPr lang="en-GB" sz="6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592319849"/>
                  </a:ext>
                </a:extLst>
              </a:tr>
              <a:tr h="224130">
                <a:tc>
                  <a:txBody>
                    <a:bodyPr/>
                    <a:lstStyle/>
                    <a:p>
                      <a:pPr algn="l" fontAlgn="ctr"/>
                      <a:r>
                        <a:rPr lang="en-GB" sz="600" u="none" strike="noStrike">
                          <a:effectLst/>
                          <a:latin typeface="Helvetica" pitchFamily="2" charset="0"/>
                        </a:rPr>
                        <a:t>1b) Number of FDPs/HCs who completed a professional, technical or vocational education and/or training program or another non-formal skills training </a:t>
                      </a:r>
                      <a:endParaRPr lang="en-GB" sz="6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2018675092"/>
                  </a:ext>
                </a:extLst>
              </a:tr>
              <a:tr h="110498">
                <a:tc>
                  <a:txBody>
                    <a:bodyPr/>
                    <a:lstStyle/>
                    <a:p>
                      <a:pPr algn="l" fontAlgn="ctr"/>
                      <a:r>
                        <a:rPr lang="en-GB" sz="600" u="none" strike="noStrike">
                          <a:effectLst/>
                          <a:latin typeface="Helvetica" pitchFamily="2" charset="0"/>
                        </a:rPr>
                        <a:t>1c) Evidence that legal frameworks and policies are inclusive for refugees in terms of access to education systems</a:t>
                      </a:r>
                      <a:endParaRPr lang="en-GB" sz="600" b="0" i="0" u="none" strike="noStrike">
                        <a:solidFill>
                          <a:srgbClr val="0070C0"/>
                        </a:solidFill>
                        <a:effectLst/>
                        <a:latin typeface="Helvetica" pitchFamily="2" charset="0"/>
                      </a:endParaRPr>
                    </a:p>
                  </a:txBody>
                  <a:tcPr marL="0" marR="0" marT="0" marB="0" anchor="ctr"/>
                </a:tc>
                <a:extLst>
                  <a:ext uri="{0D108BD9-81ED-4DB2-BD59-A6C34878D82A}">
                    <a16:rowId xmlns:a16="http://schemas.microsoft.com/office/drawing/2014/main" val="1719483278"/>
                  </a:ext>
                </a:extLst>
              </a:tr>
              <a:tr h="93945">
                <a:tc>
                  <a:txBody>
                    <a:bodyPr/>
                    <a:lstStyle/>
                    <a:p>
                      <a:pPr algn="l" fontAlgn="ctr"/>
                      <a:r>
                        <a:rPr lang="en-GB" sz="600" u="none" strike="noStrike">
                          <a:effectLst/>
                          <a:latin typeface="Helvetica" pitchFamily="2" charset="0"/>
                        </a:rPr>
                        <a:t>1d) Evidence that PROSPECTS contributed to institutional capacity strengthening in relation to inclusion in education and trainings for FDPs &amp; HCs</a:t>
                      </a:r>
                      <a:endParaRPr lang="en-GB" sz="600" b="0" i="0" u="none" strike="noStrike">
                        <a:solidFill>
                          <a:srgbClr val="F6B26B"/>
                        </a:solidFill>
                        <a:effectLst/>
                        <a:latin typeface="Helvetica" pitchFamily="2" charset="0"/>
                      </a:endParaRPr>
                    </a:p>
                  </a:txBody>
                  <a:tcPr marL="0" marR="0" marT="0" marB="0" anchor="ctr"/>
                </a:tc>
                <a:extLst>
                  <a:ext uri="{0D108BD9-81ED-4DB2-BD59-A6C34878D82A}">
                    <a16:rowId xmlns:a16="http://schemas.microsoft.com/office/drawing/2014/main" val="1765448785"/>
                  </a:ext>
                </a:extLst>
              </a:tr>
              <a:tr h="109757">
                <a:tc>
                  <a:txBody>
                    <a:bodyPr/>
                    <a:lstStyle/>
                    <a:p>
                      <a:pPr algn="l" fontAlgn="ctr"/>
                      <a:r>
                        <a:rPr lang="en-GB" sz="600" u="none" strike="noStrike">
                          <a:effectLst/>
                          <a:latin typeface="Helvetica" pitchFamily="2" charset="0"/>
                        </a:rPr>
                        <a:t>Short-term Outcome 1.1: Increased National Capacity to Deliver Quality Education and Vocational Training</a:t>
                      </a:r>
                      <a:endParaRPr lang="en-GB" sz="600" b="1" i="0" u="none" strike="noStrike">
                        <a:solidFill>
                          <a:srgbClr val="000000"/>
                        </a:solidFill>
                        <a:effectLst/>
                        <a:latin typeface="Helvetica" pitchFamily="2" charset="0"/>
                      </a:endParaRPr>
                    </a:p>
                  </a:txBody>
                  <a:tcPr marL="0" marR="0" marT="0" marB="0" anchor="ctr">
                    <a:solidFill>
                      <a:srgbClr val="15A6EA"/>
                    </a:solidFill>
                  </a:tcPr>
                </a:tc>
                <a:extLst>
                  <a:ext uri="{0D108BD9-81ED-4DB2-BD59-A6C34878D82A}">
                    <a16:rowId xmlns:a16="http://schemas.microsoft.com/office/drawing/2014/main" val="708210605"/>
                  </a:ext>
                </a:extLst>
              </a:tr>
              <a:tr h="68128">
                <a:tc>
                  <a:txBody>
                    <a:bodyPr/>
                    <a:lstStyle/>
                    <a:p>
                      <a:pPr algn="l" fontAlgn="ctr"/>
                      <a:r>
                        <a:rPr lang="en-GB" sz="600" u="none" strike="noStrike">
                          <a:effectLst/>
                          <a:latin typeface="Helvetica" pitchFamily="2" charset="0"/>
                        </a:rPr>
                        <a:t>1.1a) Number of teachers/ facilitators/ TVET trainers completing professional development trainings</a:t>
                      </a:r>
                      <a:endParaRPr lang="en-GB" sz="6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1381603369"/>
                  </a:ext>
                </a:extLst>
              </a:tr>
              <a:tr h="175872">
                <a:tc>
                  <a:txBody>
                    <a:bodyPr/>
                    <a:lstStyle/>
                    <a:p>
                      <a:pPr algn="l" fontAlgn="ctr"/>
                      <a:r>
                        <a:rPr lang="en-GB" sz="600" u="none" strike="noStrike">
                          <a:effectLst/>
                          <a:latin typeface="Helvetica" pitchFamily="2" charset="0"/>
                        </a:rPr>
                        <a:t>1.1b) Number of educational skills training curricula and programs (online &amp; offline), improved/ updated/ developed (with formal and non-formal educational and skills training systems) </a:t>
                      </a:r>
                      <a:endParaRPr lang="en-GB" sz="6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385339698"/>
                  </a:ext>
                </a:extLst>
              </a:tr>
              <a:tr h="175872">
                <a:tc>
                  <a:txBody>
                    <a:bodyPr/>
                    <a:lstStyle/>
                    <a:p>
                      <a:pPr algn="l" fontAlgn="ctr"/>
                      <a:r>
                        <a:rPr lang="en-GB" sz="600" b="1" i="0" u="none" strike="noStrike">
                          <a:solidFill>
                            <a:srgbClr val="000000"/>
                          </a:solidFill>
                          <a:effectLst/>
                          <a:latin typeface="Helvetica" pitchFamily="2" charset="0"/>
                        </a:rPr>
                        <a:t>Short-term Outcome 1.2: More FDPs And HCs Enrolled and Retained in Formal and Non-Formal Education At (Pre-) Primary and Secondary Levels</a:t>
                      </a:r>
                    </a:p>
                  </a:txBody>
                  <a:tcPr marL="0" marR="0" marT="0" marB="0" anchor="ctr">
                    <a:solidFill>
                      <a:srgbClr val="15A6EA"/>
                    </a:solidFill>
                  </a:tcPr>
                </a:tc>
                <a:extLst>
                  <a:ext uri="{0D108BD9-81ED-4DB2-BD59-A6C34878D82A}">
                    <a16:rowId xmlns:a16="http://schemas.microsoft.com/office/drawing/2014/main" val="1251976536"/>
                  </a:ext>
                </a:extLst>
              </a:tr>
              <a:tr h="96917">
                <a:tc>
                  <a:txBody>
                    <a:bodyPr/>
                    <a:lstStyle/>
                    <a:p>
                      <a:pPr algn="l" fontAlgn="ctr"/>
                      <a:r>
                        <a:rPr lang="en-GB" sz="600" b="0" i="0" u="none" strike="noStrike">
                          <a:solidFill>
                            <a:srgbClr val="00B050"/>
                          </a:solidFill>
                          <a:effectLst/>
                          <a:latin typeface="Helvetica" pitchFamily="2" charset="0"/>
                        </a:rPr>
                        <a:t>1.2a) Number of new FDPs/HCs enrolled in pre-primary/primary/secondary education (formal and non-formal) </a:t>
                      </a:r>
                    </a:p>
                  </a:txBody>
                  <a:tcPr marL="0" marR="0" marT="0" marB="0" anchor="ctr"/>
                </a:tc>
                <a:extLst>
                  <a:ext uri="{0D108BD9-81ED-4DB2-BD59-A6C34878D82A}">
                    <a16:rowId xmlns:a16="http://schemas.microsoft.com/office/drawing/2014/main" val="1245306126"/>
                  </a:ext>
                </a:extLst>
              </a:tr>
              <a:tr h="175872">
                <a:tc>
                  <a:txBody>
                    <a:bodyPr/>
                    <a:lstStyle/>
                    <a:p>
                      <a:pPr algn="l" fontAlgn="ctr"/>
                      <a:r>
                        <a:rPr lang="en-GB" sz="600" b="0" i="0" u="none" strike="noStrike">
                          <a:solidFill>
                            <a:srgbClr val="000000"/>
                          </a:solidFill>
                          <a:effectLst/>
                          <a:latin typeface="Helvetica" pitchFamily="2" charset="0"/>
                        </a:rPr>
                        <a:t>1.2b) Number of FDPs/HCs retained in Primary/Secondary Education Program, Including Acceleration Education Programs and Early Childhood Education</a:t>
                      </a:r>
                    </a:p>
                  </a:txBody>
                  <a:tcPr marL="0" marR="0" marT="0" marB="0" anchor="ctr"/>
                </a:tc>
                <a:extLst>
                  <a:ext uri="{0D108BD9-81ED-4DB2-BD59-A6C34878D82A}">
                    <a16:rowId xmlns:a16="http://schemas.microsoft.com/office/drawing/2014/main" val="609266644"/>
                  </a:ext>
                </a:extLst>
              </a:tr>
              <a:tr h="102768">
                <a:tc>
                  <a:txBody>
                    <a:bodyPr/>
                    <a:lstStyle/>
                    <a:p>
                      <a:pPr algn="l" fontAlgn="ctr"/>
                      <a:r>
                        <a:rPr lang="en-GB" sz="600" b="0" i="0" u="none" strike="noStrike">
                          <a:solidFill>
                            <a:srgbClr val="000000"/>
                          </a:solidFill>
                          <a:effectLst/>
                          <a:latin typeface="Helvetica" pitchFamily="2" charset="0"/>
                        </a:rPr>
                        <a:t>1.2c) Number of FDPs/HCs</a:t>
                      </a:r>
                      <a:r>
                        <a:rPr lang="en-GB" sz="600" b="0" i="0" u="none" strike="noStrike">
                          <a:solidFill>
                            <a:srgbClr val="00B050"/>
                          </a:solidFill>
                          <a:effectLst/>
                          <a:latin typeface="Helvetica" pitchFamily="2" charset="0"/>
                        </a:rPr>
                        <a:t> </a:t>
                      </a:r>
                      <a:r>
                        <a:rPr lang="en-GB" sz="600" b="0" i="0" u="none" strike="noStrike">
                          <a:solidFill>
                            <a:srgbClr val="000000"/>
                          </a:solidFill>
                          <a:effectLst/>
                          <a:latin typeface="Helvetica" pitchFamily="2" charset="0"/>
                        </a:rPr>
                        <a:t>provided with in-kind or financial support to attend educational programs</a:t>
                      </a:r>
                    </a:p>
                  </a:txBody>
                  <a:tcPr marL="0" marR="0" marT="0" marB="0" anchor="ctr"/>
                </a:tc>
                <a:extLst>
                  <a:ext uri="{0D108BD9-81ED-4DB2-BD59-A6C34878D82A}">
                    <a16:rowId xmlns:a16="http://schemas.microsoft.com/office/drawing/2014/main" val="2305592243"/>
                  </a:ext>
                </a:extLst>
              </a:tr>
              <a:tr h="89864">
                <a:tc>
                  <a:txBody>
                    <a:bodyPr/>
                    <a:lstStyle/>
                    <a:p>
                      <a:pPr algn="ctr" fontAlgn="ctr"/>
                      <a:r>
                        <a:rPr lang="en-GB" sz="600" b="0" i="0" u="none" strike="noStrike">
                          <a:solidFill>
                            <a:srgbClr val="FF0000"/>
                          </a:solidFill>
                          <a:effectLst/>
                          <a:latin typeface="Helvetica" pitchFamily="2" charset="0"/>
                        </a:rPr>
                        <a:t>GCR indicator 2.2.1 - Proportion of refugee children enrolled in the national education system (primary and secondary)</a:t>
                      </a:r>
                    </a:p>
                  </a:txBody>
                  <a:tcPr marL="0" marR="0" marT="0" marB="0" anchor="ctr"/>
                </a:tc>
                <a:extLst>
                  <a:ext uri="{0D108BD9-81ED-4DB2-BD59-A6C34878D82A}">
                    <a16:rowId xmlns:a16="http://schemas.microsoft.com/office/drawing/2014/main" val="3331464913"/>
                  </a:ext>
                </a:extLst>
              </a:tr>
              <a:tr h="172841">
                <a:tc>
                  <a:txBody>
                    <a:bodyPr/>
                    <a:lstStyle/>
                    <a:p>
                      <a:pPr algn="l" fontAlgn="ctr"/>
                      <a:r>
                        <a:rPr lang="en-GB" sz="600" b="1" i="0" u="none" strike="noStrike">
                          <a:solidFill>
                            <a:srgbClr val="000000"/>
                          </a:solidFill>
                          <a:effectLst/>
                          <a:latin typeface="Helvetica" pitchFamily="2" charset="0"/>
                        </a:rPr>
                        <a:t>Short-term Outcome 1.3: More FDPs and HCs Access Occupational Relevant Skills and Skills Recognition for Transition to Work</a:t>
                      </a:r>
                    </a:p>
                  </a:txBody>
                  <a:tcPr marL="0" marR="0" marT="0" marB="0" anchor="ctr">
                    <a:solidFill>
                      <a:srgbClr val="15A6EA"/>
                    </a:solidFill>
                  </a:tcPr>
                </a:tc>
                <a:extLst>
                  <a:ext uri="{0D108BD9-81ED-4DB2-BD59-A6C34878D82A}">
                    <a16:rowId xmlns:a16="http://schemas.microsoft.com/office/drawing/2014/main" val="3007659470"/>
                  </a:ext>
                </a:extLst>
              </a:tr>
              <a:tr h="85691">
                <a:tc>
                  <a:txBody>
                    <a:bodyPr/>
                    <a:lstStyle/>
                    <a:p>
                      <a:pPr algn="l" fontAlgn="ctr"/>
                      <a:r>
                        <a:rPr lang="en-GB" sz="600" b="0" i="0" u="none" strike="noStrike">
                          <a:solidFill>
                            <a:srgbClr val="000000"/>
                          </a:solidFill>
                          <a:effectLst/>
                          <a:latin typeface="Helvetica" pitchFamily="2" charset="0"/>
                        </a:rPr>
                        <a:t>1.3a) Number of FDPs/HCs who enrolled in professional, technical or vocational education and/or formal/informal skills training program </a:t>
                      </a:r>
                    </a:p>
                  </a:txBody>
                  <a:tcPr marL="0" marR="0" marT="0" marB="0" anchor="ctr"/>
                </a:tc>
                <a:extLst>
                  <a:ext uri="{0D108BD9-81ED-4DB2-BD59-A6C34878D82A}">
                    <a16:rowId xmlns:a16="http://schemas.microsoft.com/office/drawing/2014/main" val="1531884577"/>
                  </a:ext>
                </a:extLst>
              </a:tr>
              <a:tr h="175872">
                <a:tc>
                  <a:txBody>
                    <a:bodyPr/>
                    <a:lstStyle/>
                    <a:p>
                      <a:pPr algn="l" fontAlgn="ctr"/>
                      <a:r>
                        <a:rPr lang="en-GB" sz="600" b="0" i="0" u="none" strike="noStrike">
                          <a:solidFill>
                            <a:srgbClr val="000000"/>
                          </a:solidFill>
                          <a:effectLst/>
                          <a:latin typeface="Helvetica" pitchFamily="2" charset="0"/>
                        </a:rPr>
                        <a:t>1.3b) Number of FDPs/HCs accessing apprenticeships, internships, fellowships, on-the-job training and work-based learning opportunities and other transition pathways to employability</a:t>
                      </a:r>
                    </a:p>
                  </a:txBody>
                  <a:tcPr marL="0" marR="0" marT="0" marB="0" anchor="ctr"/>
                </a:tc>
                <a:extLst>
                  <a:ext uri="{0D108BD9-81ED-4DB2-BD59-A6C34878D82A}">
                    <a16:rowId xmlns:a16="http://schemas.microsoft.com/office/drawing/2014/main" val="2574286914"/>
                  </a:ext>
                </a:extLst>
              </a:tr>
              <a:tr h="164834">
                <a:tc>
                  <a:txBody>
                    <a:bodyPr/>
                    <a:lstStyle/>
                    <a:p>
                      <a:pPr algn="l" fontAlgn="ctr"/>
                      <a:r>
                        <a:rPr lang="en-GB" sz="600" b="0" i="0" u="none" strike="noStrike">
                          <a:solidFill>
                            <a:srgbClr val="000000"/>
                          </a:solidFill>
                          <a:effectLst/>
                          <a:latin typeface="Helvetica" pitchFamily="2" charset="0"/>
                        </a:rPr>
                        <a:t>1.3c) Number of FDPs/HCs’ skills and qualifications recognized (RPL, credential evaluation, micro-credentialing, certification etc.)</a:t>
                      </a:r>
                    </a:p>
                  </a:txBody>
                  <a:tcPr marL="0" marR="0" marT="0" marB="0" anchor="ctr"/>
                </a:tc>
                <a:extLst>
                  <a:ext uri="{0D108BD9-81ED-4DB2-BD59-A6C34878D82A}">
                    <a16:rowId xmlns:a16="http://schemas.microsoft.com/office/drawing/2014/main" val="1570009766"/>
                  </a:ext>
                </a:extLst>
              </a:tr>
            </a:tbl>
          </a:graphicData>
        </a:graphic>
      </p:graphicFrame>
      <p:graphicFrame>
        <p:nvGraphicFramePr>
          <p:cNvPr id="15" name="Table 14">
            <a:extLst>
              <a:ext uri="{FF2B5EF4-FFF2-40B4-BE49-F238E27FC236}">
                <a16:creationId xmlns:a16="http://schemas.microsoft.com/office/drawing/2014/main" id="{318673DA-B695-0455-07A3-EB3217174465}"/>
              </a:ext>
            </a:extLst>
          </p:cNvPr>
          <p:cNvGraphicFramePr>
            <a:graphicFrameLocks noGrp="1"/>
          </p:cNvGraphicFramePr>
          <p:nvPr>
            <p:extLst>
              <p:ext uri="{D42A27DB-BD31-4B8C-83A1-F6EECF244321}">
                <p14:modId xmlns:p14="http://schemas.microsoft.com/office/powerpoint/2010/main" val="1468688909"/>
              </p:ext>
            </p:extLst>
          </p:nvPr>
        </p:nvGraphicFramePr>
        <p:xfrm>
          <a:off x="31686" y="3102821"/>
          <a:ext cx="4170663" cy="1850988"/>
        </p:xfrm>
        <a:graphic>
          <a:graphicData uri="http://schemas.openxmlformats.org/drawingml/2006/table">
            <a:tbl>
              <a:tblPr>
                <a:tableStyleId>{5C22544A-7EE6-4342-B048-85BDC9FD1C3A}</a:tableStyleId>
              </a:tblPr>
              <a:tblGrid>
                <a:gridCol w="4170663">
                  <a:extLst>
                    <a:ext uri="{9D8B030D-6E8A-4147-A177-3AD203B41FA5}">
                      <a16:colId xmlns:a16="http://schemas.microsoft.com/office/drawing/2014/main" val="1829634524"/>
                    </a:ext>
                  </a:extLst>
                </a:gridCol>
              </a:tblGrid>
              <a:tr h="73589">
                <a:tc>
                  <a:txBody>
                    <a:bodyPr/>
                    <a:lstStyle/>
                    <a:p>
                      <a:pPr algn="ctr" fontAlgn="ctr"/>
                      <a:r>
                        <a:rPr lang="en-GB" sz="500" u="none" strike="noStrike">
                          <a:effectLst/>
                          <a:latin typeface="Helvetica" pitchFamily="2" charset="0"/>
                        </a:rPr>
                        <a:t>PILLAR 2: ECONOMIC INCLUSION</a:t>
                      </a:r>
                      <a:endParaRPr lang="en-GB" sz="500" b="1" i="0" u="none" strike="noStrike">
                        <a:solidFill>
                          <a:srgbClr val="000000"/>
                        </a:solidFill>
                        <a:effectLst/>
                        <a:latin typeface="Helvetica" pitchFamily="2" charset="0"/>
                      </a:endParaRPr>
                    </a:p>
                  </a:txBody>
                  <a:tcPr marL="0" marR="0" marT="0" marB="0" anchor="ctr">
                    <a:solidFill>
                      <a:srgbClr val="FF9300"/>
                    </a:solidFill>
                  </a:tcPr>
                </a:tc>
                <a:extLst>
                  <a:ext uri="{0D108BD9-81ED-4DB2-BD59-A6C34878D82A}">
                    <a16:rowId xmlns:a16="http://schemas.microsoft.com/office/drawing/2014/main" val="2810798875"/>
                  </a:ext>
                </a:extLst>
              </a:tr>
              <a:tr h="113593">
                <a:tc>
                  <a:txBody>
                    <a:bodyPr/>
                    <a:lstStyle/>
                    <a:p>
                      <a:pPr algn="l" fontAlgn="ctr"/>
                      <a:r>
                        <a:rPr lang="en-GB" sz="500" u="none" strike="noStrike">
                          <a:effectLst/>
                          <a:latin typeface="Helvetica" pitchFamily="2" charset="0"/>
                        </a:rPr>
                        <a:t>Mid-term Outcome 2: Improved livelihoods and expanded economic opportunities for FDPs and HCs, through access to entrepreneurship and employment with dignity</a:t>
                      </a:r>
                      <a:endParaRPr lang="en-GB" sz="500" b="1" i="0" u="none" strike="noStrike">
                        <a:solidFill>
                          <a:srgbClr val="000000"/>
                        </a:solidFill>
                        <a:effectLst/>
                        <a:latin typeface="Helvetica" pitchFamily="2" charset="0"/>
                      </a:endParaRPr>
                    </a:p>
                  </a:txBody>
                  <a:tcPr marL="0" marR="0" marT="0" marB="0" anchor="ctr">
                    <a:solidFill>
                      <a:srgbClr val="FF9300"/>
                    </a:solidFill>
                  </a:tcPr>
                </a:tc>
                <a:extLst>
                  <a:ext uri="{0D108BD9-81ED-4DB2-BD59-A6C34878D82A}">
                    <a16:rowId xmlns:a16="http://schemas.microsoft.com/office/drawing/2014/main" val="3170477402"/>
                  </a:ext>
                </a:extLst>
              </a:tr>
              <a:tr h="75729">
                <a:tc>
                  <a:txBody>
                    <a:bodyPr/>
                    <a:lstStyle/>
                    <a:p>
                      <a:pPr algn="l" fontAlgn="ctr"/>
                      <a:r>
                        <a:rPr lang="en-GB" sz="500" u="none" strike="noStrike">
                          <a:effectLst/>
                          <a:latin typeface="Helvetica" pitchFamily="2" charset="0"/>
                        </a:rPr>
                        <a:t>2a) Number of new wage employment and/or self-employment (business) opportunities supported by PROSPECTS</a:t>
                      </a:r>
                      <a:endParaRPr lang="en-GB" sz="500" b="0" i="0" u="none" strike="noStrike">
                        <a:solidFill>
                          <a:srgbClr val="00B050"/>
                        </a:solidFill>
                        <a:effectLst/>
                        <a:latin typeface="Helvetica" pitchFamily="2" charset="0"/>
                      </a:endParaRPr>
                    </a:p>
                  </a:txBody>
                  <a:tcPr marL="0" marR="0" marT="0" marB="0" anchor="ctr"/>
                </a:tc>
                <a:extLst>
                  <a:ext uri="{0D108BD9-81ED-4DB2-BD59-A6C34878D82A}">
                    <a16:rowId xmlns:a16="http://schemas.microsoft.com/office/drawing/2014/main" val="999685383"/>
                  </a:ext>
                </a:extLst>
              </a:tr>
              <a:tr h="183584">
                <a:tc>
                  <a:txBody>
                    <a:bodyPr/>
                    <a:lstStyle/>
                    <a:p>
                      <a:pPr algn="l" fontAlgn="ctr"/>
                      <a:r>
                        <a:rPr lang="en-GB" sz="500" u="none" strike="noStrike">
                          <a:effectLst/>
                          <a:latin typeface="Helvetica" pitchFamily="2" charset="0"/>
                        </a:rPr>
                        <a:t>2b) Number of FDPs/HC members already employed or self-employed who have either increased their income, enhanced their working conditions or maintained resilient livelihoods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1517249689"/>
                  </a:ext>
                </a:extLst>
              </a:tr>
              <a:tr h="183584">
                <a:tc>
                  <a:txBody>
                    <a:bodyPr/>
                    <a:lstStyle/>
                    <a:p>
                      <a:pPr algn="l" fontAlgn="ctr"/>
                      <a:r>
                        <a:rPr lang="en-GB" sz="500" u="none" strike="noStrike">
                          <a:effectLst/>
                          <a:latin typeface="Helvetica" pitchFamily="2" charset="0"/>
                        </a:rPr>
                        <a:t>2c) Number of Government institutions, BDS providers, financial institutions, input providers and/or cooperatives that have introduced new services or scaled their service offer for FDPs and HCs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744401933"/>
                  </a:ext>
                </a:extLst>
              </a:tr>
              <a:tr h="137688">
                <a:tc>
                  <a:txBody>
                    <a:bodyPr/>
                    <a:lstStyle/>
                    <a:p>
                      <a:pPr algn="l" fontAlgn="ctr"/>
                      <a:r>
                        <a:rPr lang="en-GB" sz="500" u="none" strike="noStrike">
                          <a:effectLst/>
                          <a:latin typeface="Helvetica" pitchFamily="2" charset="0"/>
                        </a:rPr>
                        <a:t>2d) Evidence that legal frameworks and policies are inclusive for refugees in terms of access to </a:t>
                      </a:r>
                      <a:r>
                        <a:rPr lang="en-GB" sz="500" u="none" strike="noStrike" err="1">
                          <a:effectLst/>
                          <a:latin typeface="Helvetica" pitchFamily="2" charset="0"/>
                        </a:rPr>
                        <a:t>labor</a:t>
                      </a:r>
                      <a:r>
                        <a:rPr lang="en-GB" sz="500" u="none" strike="noStrike">
                          <a:effectLst/>
                          <a:latin typeface="Helvetica" pitchFamily="2" charset="0"/>
                        </a:rPr>
                        <a:t> market and formality</a:t>
                      </a:r>
                      <a:endParaRPr lang="en-GB" sz="500" b="0" i="0" u="none" strike="noStrike">
                        <a:solidFill>
                          <a:srgbClr val="0070C0"/>
                        </a:solidFill>
                        <a:effectLst/>
                        <a:latin typeface="Helvetica" pitchFamily="2" charset="0"/>
                      </a:endParaRPr>
                    </a:p>
                  </a:txBody>
                  <a:tcPr marL="0" marR="0" marT="0" marB="0" anchor="ctr"/>
                </a:tc>
                <a:extLst>
                  <a:ext uri="{0D108BD9-81ED-4DB2-BD59-A6C34878D82A}">
                    <a16:rowId xmlns:a16="http://schemas.microsoft.com/office/drawing/2014/main" val="2591547145"/>
                  </a:ext>
                </a:extLst>
              </a:tr>
              <a:tr h="137688">
                <a:tc>
                  <a:txBody>
                    <a:bodyPr/>
                    <a:lstStyle/>
                    <a:p>
                      <a:pPr algn="ctr" fontAlgn="ctr"/>
                      <a:r>
                        <a:rPr lang="en-GB" sz="500" u="none" strike="noStrike">
                          <a:effectLst/>
                          <a:latin typeface="Helvetica" pitchFamily="2" charset="0"/>
                        </a:rPr>
                        <a:t>2e) Evidence that PROSPECTS contributed to institutional capacity strengthening in relation to inclusion of FDPs and HCs in the labour market and to improved labour rights</a:t>
                      </a:r>
                      <a:endParaRPr lang="en-GB" sz="500" b="0" i="0" u="none" strike="noStrike">
                        <a:solidFill>
                          <a:srgbClr val="F6B26B"/>
                        </a:solidFill>
                        <a:effectLst/>
                        <a:latin typeface="Helvetica" pitchFamily="2" charset="0"/>
                      </a:endParaRPr>
                    </a:p>
                  </a:txBody>
                  <a:tcPr marL="0" marR="0" marT="0" marB="0" anchor="ctr"/>
                </a:tc>
                <a:extLst>
                  <a:ext uri="{0D108BD9-81ED-4DB2-BD59-A6C34878D82A}">
                    <a16:rowId xmlns:a16="http://schemas.microsoft.com/office/drawing/2014/main" val="969359253"/>
                  </a:ext>
                </a:extLst>
              </a:tr>
              <a:tr h="91793">
                <a:tc>
                  <a:txBody>
                    <a:bodyPr/>
                    <a:lstStyle/>
                    <a:p>
                      <a:pPr algn="ctr" fontAlgn="ctr"/>
                      <a:r>
                        <a:rPr lang="en-GB" sz="500" u="none" strike="noStrike">
                          <a:effectLst/>
                          <a:latin typeface="Helvetica" pitchFamily="2" charset="0"/>
                        </a:rPr>
                        <a:t>GCR indicator 2.1.1 - Proportion of refugees who have access to decent work by law</a:t>
                      </a:r>
                      <a:endParaRPr lang="en-GB" sz="500" b="0" i="0" u="none" strike="noStrike">
                        <a:solidFill>
                          <a:srgbClr val="FF0000"/>
                        </a:solidFill>
                        <a:effectLst/>
                        <a:latin typeface="Helvetica" pitchFamily="2" charset="0"/>
                      </a:endParaRPr>
                    </a:p>
                  </a:txBody>
                  <a:tcPr marL="0" marR="0" marT="0" marB="0" anchor="ctr"/>
                </a:tc>
                <a:extLst>
                  <a:ext uri="{0D108BD9-81ED-4DB2-BD59-A6C34878D82A}">
                    <a16:rowId xmlns:a16="http://schemas.microsoft.com/office/drawing/2014/main" val="750700962"/>
                  </a:ext>
                </a:extLst>
              </a:tr>
              <a:tr h="113593">
                <a:tc>
                  <a:txBody>
                    <a:bodyPr/>
                    <a:lstStyle/>
                    <a:p>
                      <a:pPr algn="l" fontAlgn="ctr"/>
                      <a:r>
                        <a:rPr lang="en-GB" sz="500" u="none" strike="noStrike">
                          <a:effectLst/>
                          <a:latin typeface="Helvetica" pitchFamily="2" charset="0"/>
                        </a:rPr>
                        <a:t>Short-term Outcome 2.1: Improved Labour Market Governance Supporting Transition to and Entry into Employment and Formalization</a:t>
                      </a:r>
                      <a:endParaRPr lang="en-GB" sz="500" b="1" i="0" u="none" strike="noStrike">
                        <a:solidFill>
                          <a:srgbClr val="000000"/>
                        </a:solidFill>
                        <a:effectLst/>
                        <a:latin typeface="Helvetica" pitchFamily="2" charset="0"/>
                      </a:endParaRPr>
                    </a:p>
                  </a:txBody>
                  <a:tcPr marL="0" marR="0" marT="0" marB="0" anchor="ctr">
                    <a:solidFill>
                      <a:srgbClr val="FF9300"/>
                    </a:solidFill>
                  </a:tcPr>
                </a:tc>
                <a:extLst>
                  <a:ext uri="{0D108BD9-81ED-4DB2-BD59-A6C34878D82A}">
                    <a16:rowId xmlns:a16="http://schemas.microsoft.com/office/drawing/2014/main" val="119929890"/>
                  </a:ext>
                </a:extLst>
              </a:tr>
              <a:tr h="137688">
                <a:tc>
                  <a:txBody>
                    <a:bodyPr/>
                    <a:lstStyle/>
                    <a:p>
                      <a:pPr algn="l" fontAlgn="ctr"/>
                      <a:r>
                        <a:rPr lang="en-GB" sz="500" u="none" strike="noStrike">
                          <a:effectLst/>
                          <a:latin typeface="Helvetica" pitchFamily="2" charset="0"/>
                        </a:rPr>
                        <a:t>2.1a) Number of FDPs/HCs who have been issued work permits and/or business registrations (or other relevant operating licenses) with support from prospects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3554245595"/>
                  </a:ext>
                </a:extLst>
              </a:tr>
              <a:tr h="137688">
                <a:tc>
                  <a:txBody>
                    <a:bodyPr/>
                    <a:lstStyle/>
                    <a:p>
                      <a:pPr algn="l" fontAlgn="ctr"/>
                      <a:r>
                        <a:rPr lang="en-GB" sz="500" u="none" strike="noStrike">
                          <a:effectLst/>
                          <a:latin typeface="Helvetica" pitchFamily="2" charset="0"/>
                        </a:rPr>
                        <a:t>2.1b) Number of FDPs/HCs completing career counselling, JSC, life skills &amp; employability trainings and/or other short-term trainings &amp; support services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2154147295"/>
                  </a:ext>
                </a:extLst>
              </a:tr>
              <a:tr h="137688">
                <a:tc>
                  <a:txBody>
                    <a:bodyPr/>
                    <a:lstStyle/>
                    <a:p>
                      <a:pPr algn="l" fontAlgn="ctr"/>
                      <a:r>
                        <a:rPr lang="en-GB" sz="500" u="none" strike="noStrike">
                          <a:effectLst/>
                          <a:latin typeface="Helvetica" pitchFamily="2" charset="0"/>
                        </a:rPr>
                        <a:t>Short-term Outcome 2.2: Increased Private Sector or Public Investment and Enhanced Business Environment for Creating Economic Opportunities for FDPs and HCs</a:t>
                      </a:r>
                      <a:endParaRPr lang="en-GB" sz="500" b="1" i="0" u="none" strike="noStrike">
                        <a:solidFill>
                          <a:srgbClr val="000000"/>
                        </a:solidFill>
                        <a:effectLst/>
                        <a:latin typeface="Helvetica" pitchFamily="2" charset="0"/>
                      </a:endParaRPr>
                    </a:p>
                  </a:txBody>
                  <a:tcPr marL="0" marR="0" marT="0" marB="0" anchor="ctr">
                    <a:solidFill>
                      <a:srgbClr val="FF9300"/>
                    </a:solidFill>
                  </a:tcPr>
                </a:tc>
                <a:extLst>
                  <a:ext uri="{0D108BD9-81ED-4DB2-BD59-A6C34878D82A}">
                    <a16:rowId xmlns:a16="http://schemas.microsoft.com/office/drawing/2014/main" val="3112850368"/>
                  </a:ext>
                </a:extLst>
              </a:tr>
              <a:tr h="91793">
                <a:tc>
                  <a:txBody>
                    <a:bodyPr/>
                    <a:lstStyle/>
                    <a:p>
                      <a:pPr algn="l" fontAlgn="ctr"/>
                      <a:r>
                        <a:rPr lang="en-GB" sz="500" u="none" strike="noStrike">
                          <a:effectLst/>
                          <a:latin typeface="Helvetica" pitchFamily="2" charset="0"/>
                        </a:rPr>
                        <a:t>2.2a) Value of financing invested and leveraged (US$) in target areas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2392793052"/>
                  </a:ext>
                </a:extLst>
              </a:tr>
              <a:tr h="134553">
                <a:tc>
                  <a:txBody>
                    <a:bodyPr/>
                    <a:lstStyle/>
                    <a:p>
                      <a:pPr algn="l" fontAlgn="ctr"/>
                      <a:r>
                        <a:rPr lang="en-GB" sz="500" u="none" strike="noStrike">
                          <a:effectLst/>
                          <a:latin typeface="Helvetica" pitchFamily="2" charset="0"/>
                        </a:rPr>
                        <a:t>2.2b) Number of workdays created for FDPs/HCs through labor-intensive investments</a:t>
                      </a:r>
                      <a:endParaRPr lang="en-GB" sz="500" b="0" i="0" u="none" strike="noStrike">
                        <a:solidFill>
                          <a:srgbClr val="000000"/>
                        </a:solidFill>
                        <a:effectLst/>
                        <a:latin typeface="Helvetica" pitchFamily="2" charset="0"/>
                      </a:endParaRPr>
                    </a:p>
                  </a:txBody>
                  <a:tcPr marL="0" marR="0" marT="0" marB="0" anchor="ctr"/>
                </a:tc>
                <a:extLst>
                  <a:ext uri="{0D108BD9-81ED-4DB2-BD59-A6C34878D82A}">
                    <a16:rowId xmlns:a16="http://schemas.microsoft.com/office/drawing/2014/main" val="3369841931"/>
                  </a:ext>
                </a:extLst>
              </a:tr>
            </a:tbl>
          </a:graphicData>
        </a:graphic>
      </p:graphicFrame>
      <p:graphicFrame>
        <p:nvGraphicFramePr>
          <p:cNvPr id="16" name="Table 15">
            <a:extLst>
              <a:ext uri="{FF2B5EF4-FFF2-40B4-BE49-F238E27FC236}">
                <a16:creationId xmlns:a16="http://schemas.microsoft.com/office/drawing/2014/main" id="{8769C72F-5899-6250-22B8-D6A7EF97C366}"/>
              </a:ext>
            </a:extLst>
          </p:cNvPr>
          <p:cNvGraphicFramePr>
            <a:graphicFrameLocks noGrp="1"/>
          </p:cNvGraphicFramePr>
          <p:nvPr>
            <p:extLst>
              <p:ext uri="{D42A27DB-BD31-4B8C-83A1-F6EECF244321}">
                <p14:modId xmlns:p14="http://schemas.microsoft.com/office/powerpoint/2010/main" val="1220901278"/>
              </p:ext>
            </p:extLst>
          </p:nvPr>
        </p:nvGraphicFramePr>
        <p:xfrm>
          <a:off x="90622" y="5085592"/>
          <a:ext cx="4111727" cy="1097280"/>
        </p:xfrm>
        <a:graphic>
          <a:graphicData uri="http://schemas.openxmlformats.org/drawingml/2006/table">
            <a:tbl>
              <a:tblPr>
                <a:tableStyleId>{5C22544A-7EE6-4342-B048-85BDC9FD1C3A}</a:tableStyleId>
              </a:tblPr>
              <a:tblGrid>
                <a:gridCol w="4111727">
                  <a:extLst>
                    <a:ext uri="{9D8B030D-6E8A-4147-A177-3AD203B41FA5}">
                      <a16:colId xmlns:a16="http://schemas.microsoft.com/office/drawing/2014/main" val="2458383389"/>
                    </a:ext>
                  </a:extLst>
                </a:gridCol>
              </a:tblGrid>
              <a:tr h="41021">
                <a:tc>
                  <a:txBody>
                    <a:bodyPr/>
                    <a:lstStyle/>
                    <a:p>
                      <a:pPr algn="l" fontAlgn="ctr"/>
                      <a:r>
                        <a:rPr lang="en-GB" sz="600" u="none" strike="noStrike">
                          <a:effectLst/>
                        </a:rPr>
                        <a:t>Short-term Outcome 2.3: Increased Access to Finance, Business Development and Entrepreneurial Support</a:t>
                      </a:r>
                      <a:endParaRPr lang="en-GB" sz="6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1922418754"/>
                  </a:ext>
                </a:extLst>
              </a:tr>
              <a:tr h="44000">
                <a:tc>
                  <a:txBody>
                    <a:bodyPr/>
                    <a:lstStyle/>
                    <a:p>
                      <a:pPr algn="l" fontAlgn="ctr"/>
                      <a:r>
                        <a:rPr lang="en-GB" sz="600" u="none" strike="noStrike">
                          <a:effectLst/>
                        </a:rPr>
                        <a:t>2.3a) Number of FDPs/HCs accessing financial services (bank account, loan or another financial product) to support their business/coop with PROSPECTS support</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33295021"/>
                  </a:ext>
                </a:extLst>
              </a:tr>
              <a:tr h="67317">
                <a:tc>
                  <a:txBody>
                    <a:bodyPr/>
                    <a:lstStyle/>
                    <a:p>
                      <a:pPr algn="l" fontAlgn="ctr"/>
                      <a:r>
                        <a:rPr lang="en-GB" sz="600" u="none" strike="noStrike">
                          <a:effectLst/>
                        </a:rPr>
                        <a:t>2.3b) Number of FDPs/HCs accessing BDS services or trained on entrepreneurship/ financial education / cooperative development / other business skills</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298022149"/>
                  </a:ext>
                </a:extLst>
              </a:tr>
              <a:tr h="67317">
                <a:tc>
                  <a:txBody>
                    <a:bodyPr/>
                    <a:lstStyle/>
                    <a:p>
                      <a:pPr algn="l" fontAlgn="ctr"/>
                      <a:r>
                        <a:rPr lang="en-GB" sz="600" u="none" strike="noStrike">
                          <a:effectLst/>
                        </a:rPr>
                        <a:t>2.3c) Number of FDP/HC market actors trained and/or sensitized to improve linkages to FDPs/HCs and to other market actors for better value chain integration</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538399770"/>
                  </a:ext>
                </a:extLst>
              </a:tr>
              <a:tr h="67317">
                <a:tc>
                  <a:txBody>
                    <a:bodyPr/>
                    <a:lstStyle/>
                    <a:p>
                      <a:pPr algn="l" fontAlgn="ctr"/>
                      <a:r>
                        <a:rPr lang="en-GB" sz="600" u="none" strike="noStrike">
                          <a:effectLst/>
                        </a:rPr>
                        <a:t>Short-term Outcome 2.4: Enhanced Capacity to Protect Rights at Work and Promote Safe and Secure Working Environments for All Workers</a:t>
                      </a:r>
                      <a:endParaRPr lang="en-GB" sz="6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1040295108"/>
                  </a:ext>
                </a:extLst>
              </a:tr>
              <a:tr h="44878">
                <a:tc>
                  <a:txBody>
                    <a:bodyPr/>
                    <a:lstStyle/>
                    <a:p>
                      <a:pPr algn="l" fontAlgn="ctr"/>
                      <a:r>
                        <a:rPr lang="en-GB" sz="600" u="none" strike="noStrike">
                          <a:effectLst/>
                        </a:rPr>
                        <a:t>2.4a) Number of institutions with improved capacities to promote and engage on rights at work with FDPs and HCs.  </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11556622"/>
                  </a:ext>
                </a:extLst>
              </a:tr>
              <a:tr h="89756">
                <a:tc>
                  <a:txBody>
                    <a:bodyPr/>
                    <a:lstStyle/>
                    <a:p>
                      <a:pPr algn="l" fontAlgn="ctr"/>
                      <a:r>
                        <a:rPr lang="en-GB" sz="600" u="none" strike="noStrike">
                          <a:effectLst/>
                        </a:rPr>
                        <a:t>2.4b) Number of beneficiaries who attended awareness-raising and capacity-building efforts on, among others, addressing informality, rights at work and improving quality and conditions of work</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26377443"/>
                  </a:ext>
                </a:extLst>
              </a:tr>
            </a:tbl>
          </a:graphicData>
        </a:graphic>
      </p:graphicFrame>
      <p:graphicFrame>
        <p:nvGraphicFramePr>
          <p:cNvPr id="17" name="Table 16">
            <a:extLst>
              <a:ext uri="{FF2B5EF4-FFF2-40B4-BE49-F238E27FC236}">
                <a16:creationId xmlns:a16="http://schemas.microsoft.com/office/drawing/2014/main" id="{00D67B9B-9A02-A207-8E2B-851A62019DAE}"/>
              </a:ext>
            </a:extLst>
          </p:cNvPr>
          <p:cNvGraphicFramePr>
            <a:graphicFrameLocks noGrp="1"/>
          </p:cNvGraphicFramePr>
          <p:nvPr>
            <p:extLst>
              <p:ext uri="{D42A27DB-BD31-4B8C-83A1-F6EECF244321}">
                <p14:modId xmlns:p14="http://schemas.microsoft.com/office/powerpoint/2010/main" val="2762697148"/>
              </p:ext>
            </p:extLst>
          </p:nvPr>
        </p:nvGraphicFramePr>
        <p:xfrm>
          <a:off x="5063669" y="536688"/>
          <a:ext cx="4656276" cy="1974355"/>
        </p:xfrm>
        <a:graphic>
          <a:graphicData uri="http://schemas.openxmlformats.org/drawingml/2006/table">
            <a:tbl>
              <a:tblPr>
                <a:tableStyleId>{5C22544A-7EE6-4342-B048-85BDC9FD1C3A}</a:tableStyleId>
              </a:tblPr>
              <a:tblGrid>
                <a:gridCol w="4656276">
                  <a:extLst>
                    <a:ext uri="{9D8B030D-6E8A-4147-A177-3AD203B41FA5}">
                      <a16:colId xmlns:a16="http://schemas.microsoft.com/office/drawing/2014/main" val="2441106446"/>
                    </a:ext>
                  </a:extLst>
                </a:gridCol>
              </a:tblGrid>
              <a:tr h="97694">
                <a:tc>
                  <a:txBody>
                    <a:bodyPr/>
                    <a:lstStyle/>
                    <a:p>
                      <a:pPr algn="l" fontAlgn="ctr"/>
                      <a:r>
                        <a:rPr lang="en-GB" sz="700" u="none" strike="noStrike">
                          <a:solidFill>
                            <a:schemeClr val="bg1"/>
                          </a:solidFill>
                          <a:effectLst/>
                        </a:rPr>
                        <a:t>PILLAR 3: PROTECTION, SOCIAL PROTECTION AND INCLUSION</a:t>
                      </a:r>
                      <a:endParaRPr lang="en-GB" sz="7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3943165285"/>
                  </a:ext>
                </a:extLst>
              </a:tr>
              <a:tr h="201495">
                <a:tc>
                  <a:txBody>
                    <a:bodyPr/>
                    <a:lstStyle/>
                    <a:p>
                      <a:pPr algn="l" fontAlgn="ctr"/>
                      <a:r>
                        <a:rPr lang="en-GB" sz="500" u="none" strike="noStrike">
                          <a:solidFill>
                            <a:schemeClr val="bg1"/>
                          </a:solidFill>
                          <a:effectLst/>
                        </a:rPr>
                        <a:t>Mid-term Outcome 3: Protection: Increased Government Protection for FDPs and HCs</a:t>
                      </a:r>
                      <a:br>
                        <a:rPr lang="en-GB" sz="500" u="none" strike="noStrike">
                          <a:solidFill>
                            <a:schemeClr val="bg1"/>
                          </a:solidFill>
                          <a:effectLst/>
                        </a:rPr>
                      </a:br>
                      <a:r>
                        <a:rPr lang="en-GB" sz="500" u="none" strike="noStrike">
                          <a:solidFill>
                            <a:schemeClr val="bg1"/>
                          </a:solidFill>
                          <a:effectLst/>
                        </a:rPr>
                        <a:t>Protection: Increased Government Protection for FDPs and HCs Social Protection: Increased Inclusion of FDPs and HCs In Community-based, Local and/or National Social Protection Systems</a:t>
                      </a:r>
                      <a:endParaRPr lang="en-GB" sz="5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841667541"/>
                  </a:ext>
                </a:extLst>
              </a:tr>
              <a:tr h="0">
                <a:tc>
                  <a:txBody>
                    <a:bodyPr/>
                    <a:lstStyle/>
                    <a:p>
                      <a:pPr algn="l" fontAlgn="ctr"/>
                      <a:r>
                        <a:rPr lang="en-GB" sz="500" u="none" strike="noStrike">
                          <a:effectLst/>
                        </a:rPr>
                        <a:t>3a) Extent of inclusion of FDPs in the social protection system and alignment of national SP system with international standards</a:t>
                      </a:r>
                      <a:endParaRPr lang="en-GB" sz="500" b="0" i="0" u="none" strike="noStrike">
                        <a:solidFill>
                          <a:srgbClr val="BF9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0804371"/>
                  </a:ext>
                </a:extLst>
              </a:tr>
              <a:tr h="0">
                <a:tc>
                  <a:txBody>
                    <a:bodyPr/>
                    <a:lstStyle/>
                    <a:p>
                      <a:pPr algn="l" fontAlgn="ctr"/>
                      <a:r>
                        <a:rPr lang="en-GB" sz="500" u="none" strike="noStrike">
                          <a:effectLst/>
                        </a:rPr>
                        <a:t>3b) Evidence that PROSPECTS contributed to strengthened institutional capacity to include protection systems in national and sub national systems and development planning</a:t>
                      </a:r>
                      <a:endParaRPr lang="en-GB" sz="5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695327130"/>
                  </a:ext>
                </a:extLst>
              </a:tr>
              <a:tr h="100748">
                <a:tc>
                  <a:txBody>
                    <a:bodyPr/>
                    <a:lstStyle/>
                    <a:p>
                      <a:pPr algn="l" fontAlgn="ctr"/>
                      <a:r>
                        <a:rPr lang="en-GB" sz="500" u="none" strike="noStrike">
                          <a:effectLst/>
                        </a:rPr>
                        <a:t>3c) Evidence that PROSPECTS contributed to institutional capacity strengthening in relation to inclusion of FDPs and HCs in social protection systems</a:t>
                      </a:r>
                      <a:endParaRPr lang="en-GB" sz="5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3738469270"/>
                  </a:ext>
                </a:extLst>
              </a:tr>
              <a:tr h="76324">
                <a:tc>
                  <a:txBody>
                    <a:bodyPr/>
                    <a:lstStyle/>
                    <a:p>
                      <a:pPr algn="l" fontAlgn="ctr"/>
                      <a:r>
                        <a:rPr lang="en-GB" sz="500" u="none" strike="noStrike">
                          <a:effectLst/>
                        </a:rPr>
                        <a:t>GCR indicator 2.1.2 - Proportion of refugees who are able to move freely within the host country</a:t>
                      </a:r>
                      <a:endParaRPr lang="en-GB" sz="500" b="0" i="0" u="none" strike="noStrike">
                        <a:solidFill>
                          <a:srgbClr val="FF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2840016"/>
                  </a:ext>
                </a:extLst>
              </a:tr>
              <a:tr h="100748">
                <a:tc>
                  <a:txBody>
                    <a:bodyPr/>
                    <a:lstStyle/>
                    <a:p>
                      <a:pPr algn="l" fontAlgn="ctr"/>
                      <a:r>
                        <a:rPr lang="en-GB" sz="500" u="none" strike="noStrike">
                          <a:solidFill>
                            <a:schemeClr val="bg1"/>
                          </a:solidFill>
                          <a:effectLst/>
                        </a:rPr>
                        <a:t>Short-term Outcome 3.1: Strengthened Legal, Policy and Regulatory Environment for Refugee Protection/Social Protection and Inclusion</a:t>
                      </a:r>
                      <a:endParaRPr lang="en-GB" sz="5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1505111657"/>
                  </a:ext>
                </a:extLst>
              </a:tr>
              <a:tr h="72508">
                <a:tc>
                  <a:txBody>
                    <a:bodyPr/>
                    <a:lstStyle/>
                    <a:p>
                      <a:pPr algn="l" fontAlgn="ctr"/>
                      <a:r>
                        <a:rPr lang="en-GB" sz="500" u="none" strike="noStrike">
                          <a:effectLst/>
                        </a:rPr>
                        <a:t>3.1a) Evidence that legal frameworks and policies are inclusive for refugees in terms of protection </a:t>
                      </a:r>
                      <a:endParaRPr lang="en-GB" sz="50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1721083610"/>
                  </a:ext>
                </a:extLst>
              </a:tr>
              <a:tr h="192718">
                <a:tc>
                  <a:txBody>
                    <a:bodyPr/>
                    <a:lstStyle/>
                    <a:p>
                      <a:pPr algn="l" fontAlgn="ctr"/>
                      <a:r>
                        <a:rPr lang="en-GB" sz="500" u="none" strike="noStrike">
                          <a:effectLst/>
                        </a:rPr>
                        <a:t>3.1b) Evidence on how PROSPECTS has contributed to a change in legal frameworks, policies and asylum system related to inclusive social protection for refugees and HCs, based on security standards and principles</a:t>
                      </a:r>
                      <a:endParaRPr lang="en-GB" sz="500" b="0" i="0" u="none" strike="noStrike">
                        <a:solidFill>
                          <a:srgbClr val="4A86E8"/>
                        </a:solidFill>
                        <a:effectLst/>
                        <a:latin typeface="Calibri" panose="020F0502020204030204" pitchFamily="34" charset="0"/>
                      </a:endParaRPr>
                    </a:p>
                  </a:txBody>
                  <a:tcPr marL="0" marR="0" marT="0" marB="0" anchor="ctr"/>
                </a:tc>
                <a:extLst>
                  <a:ext uri="{0D108BD9-81ED-4DB2-BD59-A6C34878D82A}">
                    <a16:rowId xmlns:a16="http://schemas.microsoft.com/office/drawing/2014/main" val="104936500"/>
                  </a:ext>
                </a:extLst>
              </a:tr>
              <a:tr h="100748">
                <a:tc>
                  <a:txBody>
                    <a:bodyPr/>
                    <a:lstStyle/>
                    <a:p>
                      <a:pPr algn="l" fontAlgn="ctr"/>
                      <a:r>
                        <a:rPr lang="en-GB" sz="500" u="none" strike="noStrike">
                          <a:solidFill>
                            <a:schemeClr val="bg1"/>
                          </a:solidFill>
                          <a:effectLst/>
                        </a:rPr>
                        <a:t>Short-term Outcome 3.2: Refugees and HCs Have Increased Access To (Strengthened) Community-based, Local and/or National Protection Mechanisms/Services</a:t>
                      </a:r>
                      <a:endParaRPr lang="en-GB" sz="5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604353694"/>
                  </a:ext>
                </a:extLst>
              </a:tr>
              <a:tr h="67165">
                <a:tc>
                  <a:txBody>
                    <a:bodyPr/>
                    <a:lstStyle/>
                    <a:p>
                      <a:pPr algn="l" fontAlgn="ctr"/>
                      <a:r>
                        <a:rPr lang="en-GB" sz="500" u="none" strike="noStrike">
                          <a:effectLst/>
                        </a:rPr>
                        <a:t>3.2a) Number of refugees and asylum seekers benefitting from national civil status, identity or legal status documentation </a:t>
                      </a: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862659830"/>
                  </a:ext>
                </a:extLst>
              </a:tr>
              <a:tr h="122118">
                <a:tc>
                  <a:txBody>
                    <a:bodyPr/>
                    <a:lstStyle/>
                    <a:p>
                      <a:pPr algn="l" fontAlgn="ctr"/>
                      <a:r>
                        <a:rPr lang="en-GB" sz="500" u="none" strike="noStrike">
                          <a:effectLst/>
                        </a:rPr>
                        <a:t>3.2b) Number of FDPs and HCs benefitting from national specialized protective services, case management services and mental health and psychosocial support</a:t>
                      </a:r>
                      <a:endParaRPr lang="en-GB" sz="50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0181407"/>
                  </a:ext>
                </a:extLst>
              </a:tr>
              <a:tr h="81412">
                <a:tc>
                  <a:txBody>
                    <a:bodyPr/>
                    <a:lstStyle/>
                    <a:p>
                      <a:pPr algn="l" fontAlgn="ctr"/>
                      <a:r>
                        <a:rPr lang="en-GB" sz="500" u="none" strike="noStrike">
                          <a:effectLst/>
                        </a:rPr>
                        <a:t>3.2c) Extent national child protection system is inclusive of refugee children</a:t>
                      </a: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708264460"/>
                  </a:ext>
                </a:extLst>
              </a:tr>
              <a:tr h="122118">
                <a:tc>
                  <a:txBody>
                    <a:bodyPr/>
                    <a:lstStyle/>
                    <a:p>
                      <a:pPr algn="l" fontAlgn="ctr"/>
                      <a:r>
                        <a:rPr lang="en-GB" sz="500" u="none" strike="sngStrike">
                          <a:effectLst/>
                        </a:rPr>
                        <a:t>3.2d) Prospects has provided technical or financial assistance to strengthen the asylum system, in accordance with international standards (yes/no)  </a:t>
                      </a: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687190756"/>
                  </a:ext>
                </a:extLst>
              </a:tr>
              <a:tr h="162823">
                <a:tc>
                  <a:txBody>
                    <a:bodyPr/>
                    <a:lstStyle/>
                    <a:p>
                      <a:pPr algn="l" fontAlgn="ctr"/>
                      <a:r>
                        <a:rPr lang="en-GB" sz="500" u="none" strike="noStrike">
                          <a:solidFill>
                            <a:schemeClr val="bg1"/>
                          </a:solidFill>
                          <a:effectLst/>
                        </a:rPr>
                        <a:t>Short-term Outcome 3.3 Refugees and HCs Who Do Not Have Access to the Community-based, Local And/or National-level Protection Services Are Provided with Complementary Partner-delivered Protection</a:t>
                      </a:r>
                      <a:endParaRPr lang="en-GB" sz="5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735053911"/>
                  </a:ext>
                </a:extLst>
              </a:tr>
              <a:tr h="122118">
                <a:tc>
                  <a:txBody>
                    <a:bodyPr/>
                    <a:lstStyle/>
                    <a:p>
                      <a:pPr algn="l" fontAlgn="ctr"/>
                      <a:r>
                        <a:rPr lang="en-GB" sz="500" u="none" strike="noStrike">
                          <a:effectLst/>
                        </a:rPr>
                        <a:t>3.3a) Number of individuals processed through UNHCR mandate registration and/or refugee status determination procedures</a:t>
                      </a: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03286831"/>
                  </a:ext>
                </a:extLst>
              </a:tr>
              <a:tr h="67165">
                <a:tc>
                  <a:txBody>
                    <a:bodyPr/>
                    <a:lstStyle/>
                    <a:p>
                      <a:pPr algn="l" fontAlgn="ctr"/>
                      <a:r>
                        <a:rPr lang="en-GB" sz="500" u="none" strike="noStrike">
                          <a:effectLst/>
                        </a:rPr>
                        <a:t>3.3b) Proportion of children at heightened risk who are supported by a Best Interests Procedure</a:t>
                      </a:r>
                      <a:endParaRPr lang="en-GB" sz="5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68588761"/>
                  </a:ext>
                </a:extLst>
              </a:tr>
            </a:tbl>
          </a:graphicData>
        </a:graphic>
      </p:graphicFrame>
      <p:graphicFrame>
        <p:nvGraphicFramePr>
          <p:cNvPr id="18" name="Table 17">
            <a:extLst>
              <a:ext uri="{FF2B5EF4-FFF2-40B4-BE49-F238E27FC236}">
                <a16:creationId xmlns:a16="http://schemas.microsoft.com/office/drawing/2014/main" id="{43DBF46A-2011-70D8-7338-8343381190A6}"/>
              </a:ext>
            </a:extLst>
          </p:cNvPr>
          <p:cNvGraphicFramePr>
            <a:graphicFrameLocks noGrp="1"/>
          </p:cNvGraphicFramePr>
          <p:nvPr>
            <p:extLst>
              <p:ext uri="{D42A27DB-BD31-4B8C-83A1-F6EECF244321}">
                <p14:modId xmlns:p14="http://schemas.microsoft.com/office/powerpoint/2010/main" val="3389802043"/>
              </p:ext>
            </p:extLst>
          </p:nvPr>
        </p:nvGraphicFramePr>
        <p:xfrm>
          <a:off x="5063668" y="2561042"/>
          <a:ext cx="4656276" cy="731520"/>
        </p:xfrm>
        <a:graphic>
          <a:graphicData uri="http://schemas.openxmlformats.org/drawingml/2006/table">
            <a:tbl>
              <a:tblPr>
                <a:tableStyleId>{5C22544A-7EE6-4342-B048-85BDC9FD1C3A}</a:tableStyleId>
              </a:tblPr>
              <a:tblGrid>
                <a:gridCol w="4656276">
                  <a:extLst>
                    <a:ext uri="{9D8B030D-6E8A-4147-A177-3AD203B41FA5}">
                      <a16:colId xmlns:a16="http://schemas.microsoft.com/office/drawing/2014/main" val="2522058511"/>
                    </a:ext>
                  </a:extLst>
                </a:gridCol>
              </a:tblGrid>
              <a:tr h="115267">
                <a:tc>
                  <a:txBody>
                    <a:bodyPr/>
                    <a:lstStyle/>
                    <a:p>
                      <a:pPr algn="l" fontAlgn="ctr"/>
                      <a:r>
                        <a:rPr lang="en-GB" sz="600" u="none" strike="noStrike">
                          <a:solidFill>
                            <a:schemeClr val="bg1"/>
                          </a:solidFill>
                          <a:effectLst/>
                        </a:rPr>
                        <a:t>Short-term Outcome 3.4: FDPs and HCs Have Increased Access To (Strengthened) Community-based, Local and/or National-level Social Protection Mechanisms/Services</a:t>
                      </a:r>
                      <a:endParaRPr lang="en-GB" sz="6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4017895234"/>
                  </a:ext>
                </a:extLst>
              </a:tr>
              <a:tr h="55877">
                <a:tc>
                  <a:txBody>
                    <a:bodyPr/>
                    <a:lstStyle/>
                    <a:p>
                      <a:pPr algn="l" fontAlgn="ctr"/>
                      <a:r>
                        <a:rPr lang="en-GB" sz="600" u="none" strike="noStrike">
                          <a:effectLst/>
                        </a:rPr>
                        <a:t>3.4a) Number of FDPs and HCs benefiting from national social protection schemes</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85181030"/>
                  </a:ext>
                </a:extLst>
              </a:tr>
              <a:tr h="84794">
                <a:tc>
                  <a:txBody>
                    <a:bodyPr/>
                    <a:lstStyle/>
                    <a:p>
                      <a:pPr algn="l" fontAlgn="ctr"/>
                      <a:r>
                        <a:rPr lang="en-GB" sz="600" u="none" strike="noStrike">
                          <a:effectLst/>
                        </a:rPr>
                        <a:t>3.4b) Number of measures / schemes that extend access to national / local social protection benefits</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799913697"/>
                  </a:ext>
                </a:extLst>
              </a:tr>
              <a:tr h="169589">
                <a:tc>
                  <a:txBody>
                    <a:bodyPr/>
                    <a:lstStyle/>
                    <a:p>
                      <a:pPr algn="l" fontAlgn="ctr"/>
                      <a:r>
                        <a:rPr lang="en-GB" sz="600" u="none" strike="noStrike">
                          <a:solidFill>
                            <a:schemeClr val="bg1"/>
                          </a:solidFill>
                          <a:effectLst/>
                        </a:rPr>
                        <a:t>Short-term Outcome 3.5: FDPs and HCs Who Do Not Have Access to the Community-based, Local and/or National-level Social Protection Services Are Provided with Complementary Partner-Delivered Social Protection</a:t>
                      </a:r>
                      <a:endParaRPr lang="en-GB" sz="600" b="1" i="0" u="none" strike="noStrike">
                        <a:solidFill>
                          <a:schemeClr val="bg1"/>
                        </a:solidFill>
                        <a:effectLst/>
                        <a:latin typeface="Calibri" panose="020F0502020204030204" pitchFamily="34" charset="0"/>
                      </a:endParaRPr>
                    </a:p>
                  </a:txBody>
                  <a:tcPr marL="0" marR="0" marT="0" marB="0" anchor="ctr">
                    <a:solidFill>
                      <a:srgbClr val="942093"/>
                    </a:solidFill>
                  </a:tcPr>
                </a:tc>
                <a:extLst>
                  <a:ext uri="{0D108BD9-81ED-4DB2-BD59-A6C34878D82A}">
                    <a16:rowId xmlns:a16="http://schemas.microsoft.com/office/drawing/2014/main" val="2292467840"/>
                  </a:ext>
                </a:extLst>
              </a:tr>
              <a:tr h="127191">
                <a:tc>
                  <a:txBody>
                    <a:bodyPr/>
                    <a:lstStyle/>
                    <a:p>
                      <a:pPr algn="l" fontAlgn="ctr"/>
                      <a:r>
                        <a:rPr lang="en-GB" sz="600" u="none" strike="noStrike">
                          <a:effectLst/>
                        </a:rPr>
                        <a:t>3.5a) Number of FDP and HC members supported through PROSPECTS who are receiving partner-led social protection benefits (including cash transfers)</a:t>
                      </a:r>
                      <a:endParaRPr lang="en-GB" sz="600" b="0" i="0" u="none" strike="noStrike">
                        <a:solidFill>
                          <a:srgbClr val="00B050"/>
                        </a:solidFill>
                        <a:effectLst/>
                        <a:latin typeface="Calibri" panose="020F0502020204030204" pitchFamily="34" charset="0"/>
                      </a:endParaRPr>
                    </a:p>
                  </a:txBody>
                  <a:tcPr marL="0" marR="0" marT="0" marB="0" anchor="ctr"/>
                </a:tc>
                <a:extLst>
                  <a:ext uri="{0D108BD9-81ED-4DB2-BD59-A6C34878D82A}">
                    <a16:rowId xmlns:a16="http://schemas.microsoft.com/office/drawing/2014/main" val="851718238"/>
                  </a:ext>
                </a:extLst>
              </a:tr>
            </a:tbl>
          </a:graphicData>
        </a:graphic>
      </p:graphicFrame>
      <p:graphicFrame>
        <p:nvGraphicFramePr>
          <p:cNvPr id="19" name="Table 18">
            <a:extLst>
              <a:ext uri="{FF2B5EF4-FFF2-40B4-BE49-F238E27FC236}">
                <a16:creationId xmlns:a16="http://schemas.microsoft.com/office/drawing/2014/main" id="{1720230A-A646-2849-4116-00A9334A0694}"/>
              </a:ext>
            </a:extLst>
          </p:cNvPr>
          <p:cNvGraphicFramePr>
            <a:graphicFrameLocks noGrp="1"/>
          </p:cNvGraphicFramePr>
          <p:nvPr>
            <p:extLst>
              <p:ext uri="{D42A27DB-BD31-4B8C-83A1-F6EECF244321}">
                <p14:modId xmlns:p14="http://schemas.microsoft.com/office/powerpoint/2010/main" val="3114582081"/>
              </p:ext>
            </p:extLst>
          </p:nvPr>
        </p:nvGraphicFramePr>
        <p:xfrm>
          <a:off x="4270443" y="3371098"/>
          <a:ext cx="5449501" cy="957680"/>
        </p:xfrm>
        <a:graphic>
          <a:graphicData uri="http://schemas.openxmlformats.org/drawingml/2006/table">
            <a:tbl>
              <a:tblPr>
                <a:tableStyleId>{5C22544A-7EE6-4342-B048-85BDC9FD1C3A}</a:tableStyleId>
              </a:tblPr>
              <a:tblGrid>
                <a:gridCol w="5449501">
                  <a:extLst>
                    <a:ext uri="{9D8B030D-6E8A-4147-A177-3AD203B41FA5}">
                      <a16:colId xmlns:a16="http://schemas.microsoft.com/office/drawing/2014/main" val="1834429285"/>
                    </a:ext>
                  </a:extLst>
                </a:gridCol>
              </a:tblGrid>
              <a:tr h="55142">
                <a:tc>
                  <a:txBody>
                    <a:bodyPr/>
                    <a:lstStyle/>
                    <a:p>
                      <a:pPr algn="l" fontAlgn="ctr"/>
                      <a:r>
                        <a:rPr lang="en-GB" sz="600" u="none" strike="noStrike">
                          <a:solidFill>
                            <a:schemeClr val="bg1"/>
                          </a:solidFill>
                          <a:effectLst/>
                        </a:rPr>
                        <a:t>PILLAR 4: CRITICAL INFRASTRUCTURE</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1824561023"/>
                  </a:ext>
                </a:extLst>
              </a:tr>
              <a:tr h="55142">
                <a:tc>
                  <a:txBody>
                    <a:bodyPr/>
                    <a:lstStyle/>
                    <a:p>
                      <a:pPr algn="l" fontAlgn="ctr"/>
                      <a:r>
                        <a:rPr lang="en-GB" sz="600" u="none" strike="noStrike">
                          <a:solidFill>
                            <a:schemeClr val="bg1"/>
                          </a:solidFill>
                          <a:effectLst/>
                        </a:rPr>
                        <a:t>Mid-term Outcome 4: Improved Services, Facilities and Information Systems Essential to FDPs and HCs</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1718846455"/>
                  </a:ext>
                </a:extLst>
              </a:tr>
              <a:tr h="110283">
                <a:tc>
                  <a:txBody>
                    <a:bodyPr/>
                    <a:lstStyle/>
                    <a:p>
                      <a:pPr algn="l" fontAlgn="ctr"/>
                      <a:r>
                        <a:rPr lang="en-GB" sz="600" u="none" strike="noStrike">
                          <a:effectLst/>
                        </a:rPr>
                        <a:t>4a)Evidence that PROSPECTS has contributed to a change in legal frameworks, policies and asylum system related to inclusive critical infrastructure (WASH, housing, digital connectivity) for refugees</a:t>
                      </a:r>
                      <a:endParaRPr lang="en-GB" sz="600" b="0" i="0" u="none" strike="noStrike">
                        <a:solidFill>
                          <a:srgbClr val="0070C0"/>
                        </a:solidFill>
                        <a:effectLst/>
                        <a:latin typeface="Calibri" panose="020F0502020204030204" pitchFamily="34" charset="0"/>
                      </a:endParaRPr>
                    </a:p>
                  </a:txBody>
                  <a:tcPr marL="0" marR="0" marT="0" marB="0" anchor="ctr"/>
                </a:tc>
                <a:extLst>
                  <a:ext uri="{0D108BD9-81ED-4DB2-BD59-A6C34878D82A}">
                    <a16:rowId xmlns:a16="http://schemas.microsoft.com/office/drawing/2014/main" val="1385290780"/>
                  </a:ext>
                </a:extLst>
              </a:tr>
              <a:tr h="134720">
                <a:tc>
                  <a:txBody>
                    <a:bodyPr/>
                    <a:lstStyle/>
                    <a:p>
                      <a:pPr algn="l" fontAlgn="ctr"/>
                      <a:r>
                        <a:rPr lang="en-GB" sz="600" u="none" strike="noStrike">
                          <a:effectLst/>
                        </a:rPr>
                        <a:t>4b) Evidence that PROSPECTS contributed to improved services, facilities and information systems essential for FDPs and HCs</a:t>
                      </a:r>
                      <a:endParaRPr lang="en-GB" sz="6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2604679847"/>
                  </a:ext>
                </a:extLst>
              </a:tr>
              <a:tr h="55142">
                <a:tc>
                  <a:txBody>
                    <a:bodyPr/>
                    <a:lstStyle/>
                    <a:p>
                      <a:pPr algn="l" fontAlgn="ctr"/>
                      <a:r>
                        <a:rPr lang="en-GB" sz="600" u="none" strike="noStrike">
                          <a:solidFill>
                            <a:schemeClr val="bg1"/>
                          </a:solidFill>
                          <a:effectLst/>
                        </a:rPr>
                        <a:t>Short-term Outcome 4.1: Improved Access to WASH Facilities by FDPs and HCs</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2144710433"/>
                  </a:ext>
                </a:extLst>
              </a:tr>
              <a:tr h="55142">
                <a:tc>
                  <a:txBody>
                    <a:bodyPr/>
                    <a:lstStyle/>
                    <a:p>
                      <a:pPr algn="l" fontAlgn="ctr"/>
                      <a:r>
                        <a:rPr lang="en-GB" sz="600" u="none" strike="noStrike">
                          <a:effectLst/>
                        </a:rPr>
                        <a:t>4.1a) Number of FDPs/HC members in targeted PROSPECTS communities reached with at least basic sanitation services</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52636730"/>
                  </a:ext>
                </a:extLst>
              </a:tr>
              <a:tr h="55142">
                <a:tc>
                  <a:txBody>
                    <a:bodyPr/>
                    <a:lstStyle/>
                    <a:p>
                      <a:pPr algn="l" fontAlgn="ctr"/>
                      <a:r>
                        <a:rPr lang="en-GB" sz="600" u="none" strike="noStrike">
                          <a:effectLst/>
                        </a:rPr>
                        <a:t>4.1b) Number of FDPs/HC members in targeted PROSPECTS communities reached with at least basic water that is safe and available when needed</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434902506"/>
                  </a:ext>
                </a:extLst>
              </a:tr>
              <a:tr h="55142">
                <a:tc>
                  <a:txBody>
                    <a:bodyPr/>
                    <a:lstStyle/>
                    <a:p>
                      <a:pPr algn="l" fontAlgn="ctr"/>
                      <a:r>
                        <a:rPr lang="en-GB" sz="600" u="none" strike="noStrike">
                          <a:effectLst/>
                        </a:rPr>
                        <a:t>4.1c) Number of WASH infrastructures built/rehabilitated</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38057433"/>
                  </a:ext>
                </a:extLst>
              </a:tr>
              <a:tr h="55142">
                <a:tc>
                  <a:txBody>
                    <a:bodyPr/>
                    <a:lstStyle/>
                    <a:p>
                      <a:pPr algn="l" fontAlgn="ctr"/>
                      <a:r>
                        <a:rPr lang="en-GB" sz="600" u="none" strike="noStrike">
                          <a:effectLst/>
                        </a:rPr>
                        <a:t>4.1d) Number of FDPs/HCs reached with at least basic hygiene services </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757066839"/>
                  </a:ext>
                </a:extLst>
              </a:tr>
            </a:tbl>
          </a:graphicData>
        </a:graphic>
      </p:graphicFrame>
      <p:graphicFrame>
        <p:nvGraphicFramePr>
          <p:cNvPr id="20" name="Table 19">
            <a:extLst>
              <a:ext uri="{FF2B5EF4-FFF2-40B4-BE49-F238E27FC236}">
                <a16:creationId xmlns:a16="http://schemas.microsoft.com/office/drawing/2014/main" id="{78BDD26D-621F-C2DC-968C-4C13AB6355DD}"/>
              </a:ext>
            </a:extLst>
          </p:cNvPr>
          <p:cNvGraphicFramePr>
            <a:graphicFrameLocks noGrp="1"/>
          </p:cNvGraphicFramePr>
          <p:nvPr>
            <p:extLst>
              <p:ext uri="{D42A27DB-BD31-4B8C-83A1-F6EECF244321}">
                <p14:modId xmlns:p14="http://schemas.microsoft.com/office/powerpoint/2010/main" val="3091558232"/>
              </p:ext>
            </p:extLst>
          </p:nvPr>
        </p:nvGraphicFramePr>
        <p:xfrm>
          <a:off x="4270443" y="4329874"/>
          <a:ext cx="5449501" cy="640080"/>
        </p:xfrm>
        <a:graphic>
          <a:graphicData uri="http://schemas.openxmlformats.org/drawingml/2006/table">
            <a:tbl>
              <a:tblPr>
                <a:tableStyleId>{5C22544A-7EE6-4342-B048-85BDC9FD1C3A}</a:tableStyleId>
              </a:tblPr>
              <a:tblGrid>
                <a:gridCol w="5449501">
                  <a:extLst>
                    <a:ext uri="{9D8B030D-6E8A-4147-A177-3AD203B41FA5}">
                      <a16:colId xmlns:a16="http://schemas.microsoft.com/office/drawing/2014/main" val="2240240176"/>
                    </a:ext>
                  </a:extLst>
                </a:gridCol>
              </a:tblGrid>
              <a:tr h="50695">
                <a:tc>
                  <a:txBody>
                    <a:bodyPr/>
                    <a:lstStyle/>
                    <a:p>
                      <a:pPr algn="l" fontAlgn="ctr"/>
                      <a:r>
                        <a:rPr lang="en-GB" sz="600" u="none" strike="noStrike">
                          <a:solidFill>
                            <a:schemeClr val="bg1"/>
                          </a:solidFill>
                          <a:effectLst/>
                        </a:rPr>
                        <a:t>Short-term Outcome 4.2: Enhanced Management, Capacity, And Sustainability for Critical Infrastructure</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357615382"/>
                  </a:ext>
                </a:extLst>
              </a:tr>
              <a:tr h="41274">
                <a:tc>
                  <a:txBody>
                    <a:bodyPr/>
                    <a:lstStyle/>
                    <a:p>
                      <a:pPr algn="l" fontAlgn="ctr"/>
                      <a:r>
                        <a:rPr lang="en-GB" sz="600" u="none" strike="noStrike">
                          <a:effectLst/>
                        </a:rPr>
                        <a:t>4.2a) Evidence that PROSPECTS contributed to institutional capacity strengthening in relation to services, facilities and information systems essential to FDPs and HCs</a:t>
                      </a:r>
                      <a:endParaRPr lang="en-GB" sz="6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3959190811"/>
                  </a:ext>
                </a:extLst>
              </a:tr>
              <a:tr h="50695">
                <a:tc>
                  <a:txBody>
                    <a:bodyPr/>
                    <a:lstStyle/>
                    <a:p>
                      <a:pPr algn="l" fontAlgn="ctr"/>
                      <a:r>
                        <a:rPr lang="en-GB" sz="600" u="none" strike="noStrike">
                          <a:solidFill>
                            <a:schemeClr val="bg1"/>
                          </a:solidFill>
                          <a:effectLst/>
                        </a:rPr>
                        <a:t>Short-term Outcome 4.3: Improved Access to Quality and Affordable Housing by FDPs and HCs</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4005830587"/>
                  </a:ext>
                </a:extLst>
              </a:tr>
              <a:tr h="50695">
                <a:tc>
                  <a:txBody>
                    <a:bodyPr/>
                    <a:lstStyle/>
                    <a:p>
                      <a:pPr algn="l" fontAlgn="ctr"/>
                      <a:r>
                        <a:rPr lang="en-GB" sz="600" u="none" strike="noStrike">
                          <a:effectLst/>
                        </a:rPr>
                        <a:t>4.3a) Number of people who received shelter and housing assistance</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2960246"/>
                  </a:ext>
                </a:extLst>
              </a:tr>
              <a:tr h="50695">
                <a:tc>
                  <a:txBody>
                    <a:bodyPr/>
                    <a:lstStyle/>
                    <a:p>
                      <a:pPr algn="l" fontAlgn="ctr"/>
                      <a:r>
                        <a:rPr lang="en-GB" sz="600" u="none" strike="noStrike">
                          <a:effectLst/>
                        </a:rPr>
                        <a:t>4.3b) Number of housing unit built/rehabilitated</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5365631"/>
                  </a:ext>
                </a:extLst>
              </a:tr>
              <a:tr h="50695">
                <a:tc>
                  <a:txBody>
                    <a:bodyPr/>
                    <a:lstStyle/>
                    <a:p>
                      <a:pPr algn="l" fontAlgn="ctr"/>
                      <a:r>
                        <a:rPr lang="en-GB" sz="600" u="none" strike="noStrike">
                          <a:solidFill>
                            <a:schemeClr val="bg1"/>
                          </a:solidFill>
                          <a:effectLst/>
                        </a:rPr>
                        <a:t>Short-term Outcome 4.4: Improved Inclusive Access to Digital Connectivity and Internet for FDPs and HCs</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395267774"/>
                  </a:ext>
                </a:extLst>
              </a:tr>
              <a:tr h="0">
                <a:tc>
                  <a:txBody>
                    <a:bodyPr/>
                    <a:lstStyle/>
                    <a:p>
                      <a:pPr algn="l" fontAlgn="ctr"/>
                      <a:r>
                        <a:rPr lang="en-GB" sz="600" u="none" strike="noStrike">
                          <a:effectLst/>
                        </a:rPr>
                        <a:t>4.4a) Number of FDPs/HCs with improved access to digital connectivity services </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67457460"/>
                  </a:ext>
                </a:extLst>
              </a:tr>
            </a:tbl>
          </a:graphicData>
        </a:graphic>
      </p:graphicFrame>
      <p:graphicFrame>
        <p:nvGraphicFramePr>
          <p:cNvPr id="21" name="Table 20">
            <a:extLst>
              <a:ext uri="{FF2B5EF4-FFF2-40B4-BE49-F238E27FC236}">
                <a16:creationId xmlns:a16="http://schemas.microsoft.com/office/drawing/2014/main" id="{5F3B5252-54F8-9E30-8FAD-EDE9C0755DB4}"/>
              </a:ext>
            </a:extLst>
          </p:cNvPr>
          <p:cNvGraphicFramePr>
            <a:graphicFrameLocks noGrp="1"/>
          </p:cNvGraphicFramePr>
          <p:nvPr>
            <p:extLst>
              <p:ext uri="{D42A27DB-BD31-4B8C-83A1-F6EECF244321}">
                <p14:modId xmlns:p14="http://schemas.microsoft.com/office/powerpoint/2010/main" val="2027350069"/>
              </p:ext>
            </p:extLst>
          </p:nvPr>
        </p:nvGraphicFramePr>
        <p:xfrm>
          <a:off x="4270443" y="5005870"/>
          <a:ext cx="5385895" cy="1737360"/>
        </p:xfrm>
        <a:graphic>
          <a:graphicData uri="http://schemas.openxmlformats.org/drawingml/2006/table">
            <a:tbl>
              <a:tblPr>
                <a:tableStyleId>{5C22544A-7EE6-4342-B048-85BDC9FD1C3A}</a:tableStyleId>
              </a:tblPr>
              <a:tblGrid>
                <a:gridCol w="5385895">
                  <a:extLst>
                    <a:ext uri="{9D8B030D-6E8A-4147-A177-3AD203B41FA5}">
                      <a16:colId xmlns:a16="http://schemas.microsoft.com/office/drawing/2014/main" val="3416716851"/>
                    </a:ext>
                  </a:extLst>
                </a:gridCol>
              </a:tblGrid>
              <a:tr h="68263">
                <a:tc>
                  <a:txBody>
                    <a:bodyPr/>
                    <a:lstStyle/>
                    <a:p>
                      <a:pPr algn="l" fontAlgn="ctr"/>
                      <a:r>
                        <a:rPr lang="en-GB" sz="600" u="none" strike="noStrike">
                          <a:solidFill>
                            <a:schemeClr val="bg1"/>
                          </a:solidFill>
                          <a:effectLst/>
                        </a:rPr>
                        <a:t>5. SYSTEMS CHANGE and NWOW </a:t>
                      </a:r>
                      <a:endParaRPr lang="en-GB" sz="600" b="1" i="0" u="none" strike="noStrike">
                        <a:solidFill>
                          <a:schemeClr val="bg1"/>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3791407081"/>
                  </a:ext>
                </a:extLst>
              </a:tr>
              <a:tr h="68263">
                <a:tc>
                  <a:txBody>
                    <a:bodyPr/>
                    <a:lstStyle/>
                    <a:p>
                      <a:pPr algn="l" fontAlgn="ctr"/>
                      <a:r>
                        <a:rPr lang="en-GB" sz="600" u="none" strike="noStrike">
                          <a:effectLst/>
                        </a:rPr>
                        <a:t>Outcome: Improved Effectiveness and Efficiency of DAFD in Prospects Countries and Beyond</a:t>
                      </a:r>
                      <a:endParaRPr lang="en-GB"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218075025"/>
                  </a:ext>
                </a:extLst>
              </a:tr>
              <a:tr h="68263">
                <a:tc>
                  <a:txBody>
                    <a:bodyPr/>
                    <a:lstStyle/>
                    <a:p>
                      <a:pPr algn="l" fontAlgn="ctr"/>
                      <a:r>
                        <a:rPr lang="en-GB" sz="600" u="none" strike="noStrike">
                          <a:effectLst/>
                        </a:rPr>
                        <a:t>5a) Evidence that the Partnership fostered improved responses and innovative ways to address protracted forced displacement in PROSPECTS countries</a:t>
                      </a:r>
                      <a:endParaRPr lang="en-GB" sz="60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582193676"/>
                  </a:ext>
                </a:extLst>
              </a:tr>
              <a:tr h="136527">
                <a:tc>
                  <a:txBody>
                    <a:bodyPr/>
                    <a:lstStyle/>
                    <a:p>
                      <a:pPr algn="l" fontAlgn="ctr"/>
                      <a:r>
                        <a:rPr lang="en-GB" sz="600" u="none" strike="noStrike">
                          <a:effectLst/>
                        </a:rPr>
                        <a:t>5b) Perception of change by partners in joint-up planning and programming (strategic alignment, sequencing, layering, integrated interventions) and in the joint implementation experience</a:t>
                      </a:r>
                      <a:endParaRPr lang="en-GB" sz="60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30125468"/>
                  </a:ext>
                </a:extLst>
              </a:tr>
              <a:tr h="68263">
                <a:tc>
                  <a:txBody>
                    <a:bodyPr/>
                    <a:lstStyle/>
                    <a:p>
                      <a:pPr algn="l" fontAlgn="ctr"/>
                      <a:r>
                        <a:rPr lang="en-GB" sz="600" u="none" strike="noStrike">
                          <a:effectLst/>
                        </a:rPr>
                        <a:t>5c) Extent to which collective outcome-based interventions are jointly designed and implemented (two or more partners)</a:t>
                      </a:r>
                      <a:endParaRPr lang="en-GB" sz="60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37215184"/>
                  </a:ext>
                </a:extLst>
              </a:tr>
              <a:tr h="68263">
                <a:tc>
                  <a:txBody>
                    <a:bodyPr/>
                    <a:lstStyle/>
                    <a:p>
                      <a:pPr algn="l" fontAlgn="ctr"/>
                      <a:r>
                        <a:rPr lang="en-GB" sz="600" u="none" strike="noStrike">
                          <a:effectLst/>
                        </a:rPr>
                        <a:t>5d) Number of shared target geographical areas identified</a:t>
                      </a:r>
                      <a:endParaRPr lang="en-GB" sz="60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945039693"/>
                  </a:ext>
                </a:extLst>
              </a:tr>
              <a:tr h="68263">
                <a:tc>
                  <a:txBody>
                    <a:bodyPr/>
                    <a:lstStyle/>
                    <a:p>
                      <a:pPr algn="l" fontAlgn="ctr"/>
                      <a:r>
                        <a:rPr lang="en-GB" sz="600" u="none" strike="noStrike">
                          <a:effectLst/>
                        </a:rPr>
                        <a:t>5e) Number of PROSPECTS beneficiaries receiving services from two partners or more</a:t>
                      </a:r>
                      <a:endParaRPr lang="en-GB" sz="600" b="0" i="0" u="none" strike="noStrike">
                        <a:solidFill>
                          <a:srgbClr val="BF8F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68067838"/>
                  </a:ext>
                </a:extLst>
              </a:tr>
              <a:tr h="68263">
                <a:tc>
                  <a:txBody>
                    <a:bodyPr/>
                    <a:lstStyle/>
                    <a:p>
                      <a:pPr algn="l" fontAlgn="ctr"/>
                      <a:r>
                        <a:rPr lang="en-GB" sz="600" u="none" strike="noStrike">
                          <a:solidFill>
                            <a:srgbClr val="FFFFFF"/>
                          </a:solidFill>
                          <a:effectLst/>
                        </a:rPr>
                        <a:t>6. CROSS-CUTTING INDICATORS</a:t>
                      </a:r>
                      <a:endParaRPr lang="en-GB" sz="600" b="1" i="0" u="none" strike="noStrike">
                        <a:solidFill>
                          <a:srgbClr val="FFFFFF"/>
                        </a:solidFill>
                        <a:effectLst/>
                        <a:latin typeface="Calibri" panose="020F0502020204030204" pitchFamily="34" charset="0"/>
                      </a:endParaRPr>
                    </a:p>
                  </a:txBody>
                  <a:tcPr marL="0" marR="0" marT="0" marB="0" anchor="ctr">
                    <a:solidFill>
                      <a:schemeClr val="tx1">
                        <a:lumMod val="50000"/>
                        <a:lumOff val="50000"/>
                      </a:schemeClr>
                    </a:solidFill>
                  </a:tcPr>
                </a:tc>
                <a:extLst>
                  <a:ext uri="{0D108BD9-81ED-4DB2-BD59-A6C34878D82A}">
                    <a16:rowId xmlns:a16="http://schemas.microsoft.com/office/drawing/2014/main" val="444921136"/>
                  </a:ext>
                </a:extLst>
              </a:tr>
              <a:tr h="68263">
                <a:tc>
                  <a:txBody>
                    <a:bodyPr/>
                    <a:lstStyle/>
                    <a:p>
                      <a:pPr algn="l" fontAlgn="ctr"/>
                      <a:r>
                        <a:rPr lang="en-GB" sz="600" u="none" strike="noStrike">
                          <a:effectLst/>
                        </a:rPr>
                        <a:t>6a) Extent to which PROSPECTS interventions contribute to transformative approaches and solutions for youth, gender equality and people with disabilities</a:t>
                      </a:r>
                      <a:endParaRPr lang="en-GB" sz="6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2291109620"/>
                  </a:ext>
                </a:extLst>
              </a:tr>
              <a:tr h="136527">
                <a:tc>
                  <a:txBody>
                    <a:bodyPr/>
                    <a:lstStyle/>
                    <a:p>
                      <a:pPr algn="l" fontAlgn="ctr"/>
                      <a:r>
                        <a:rPr lang="en-GB" sz="600" u="none" strike="noStrike">
                          <a:effectLst/>
                        </a:rPr>
                        <a:t>6b) Number and % of young people involved in:  I) voicing their recommendations, or ii) taking action in individual, or; collective - civic engagement initiatives, entrepreneurial action, advocacy opportunities, or;iii) providing inputs to agency specific or joint prospects programming decisions</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672414815"/>
                  </a:ext>
                </a:extLst>
              </a:tr>
              <a:tr h="68263">
                <a:tc>
                  <a:txBody>
                    <a:bodyPr/>
                    <a:lstStyle/>
                    <a:p>
                      <a:pPr algn="l" fontAlgn="ctr"/>
                      <a:r>
                        <a:rPr lang="en-GB" sz="600" u="none" strike="noStrike">
                          <a:effectLst/>
                        </a:rPr>
                        <a:t>6c) Extent to which PROSPECTS interventions contribute to climate adaptation of FDPs and vulnerable HC members</a:t>
                      </a:r>
                      <a:endParaRPr lang="en-GB" sz="600" b="0" i="0" u="none" strike="noStrike">
                        <a:solidFill>
                          <a:srgbClr val="F6B26B"/>
                        </a:solidFill>
                        <a:effectLst/>
                        <a:latin typeface="Calibri" panose="020F0502020204030204" pitchFamily="34" charset="0"/>
                      </a:endParaRPr>
                    </a:p>
                  </a:txBody>
                  <a:tcPr marL="0" marR="0" marT="0" marB="0" anchor="ctr"/>
                </a:tc>
                <a:extLst>
                  <a:ext uri="{0D108BD9-81ED-4DB2-BD59-A6C34878D82A}">
                    <a16:rowId xmlns:a16="http://schemas.microsoft.com/office/drawing/2014/main" val="1286780422"/>
                  </a:ext>
                </a:extLst>
              </a:tr>
              <a:tr h="68263">
                <a:tc>
                  <a:txBody>
                    <a:bodyPr/>
                    <a:lstStyle/>
                    <a:p>
                      <a:pPr algn="l" fontAlgn="ctr"/>
                      <a:r>
                        <a:rPr lang="en-GB" sz="600" u="none" strike="noStrike">
                          <a:effectLst/>
                        </a:rPr>
                        <a:t>6d) Number of platforms, management systems, and/or registration systems improved, updated and/or developed</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585957319"/>
                  </a:ext>
                </a:extLst>
              </a:tr>
              <a:tr h="273054">
                <a:tc>
                  <a:txBody>
                    <a:bodyPr/>
                    <a:lstStyle/>
                    <a:p>
                      <a:pPr algn="l" fontAlgn="ctr"/>
                      <a:r>
                        <a:rPr lang="en-GB" sz="600" u="none" strike="noStrike">
                          <a:effectLst/>
                        </a:rPr>
                        <a:t>6e) Number &amp; percentage of totalinterventions classified as promoting/addressing gender equality as a key objective: Not targeted (score 0): the project has not been found to target gender equality / Significant (score 1):gender equality is an important and deliberate objective, but not the principal reason for undertaking the project. / Principal (score 2):gender equality is the main objective of the project and is fundamental to its design and expected results. The project would not have been undertaken without this gender equality objective.</a:t>
                      </a:r>
                      <a:endParaRPr lang="en-GB"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165905689"/>
                  </a:ext>
                </a:extLst>
              </a:tr>
              <a:tr h="68263">
                <a:tc>
                  <a:txBody>
                    <a:bodyPr/>
                    <a:lstStyle/>
                    <a:p>
                      <a:pPr algn="l" fontAlgn="t"/>
                      <a:r>
                        <a:rPr lang="en-GB" sz="600" u="none" strike="noStrike">
                          <a:effectLst/>
                        </a:rPr>
                        <a:t>6f) Number of FDPs and HCs using feedback and response mechanisms to voice concerns or recommendations to improve PROSPECTS programming</a:t>
                      </a:r>
                      <a:endParaRPr lang="en-GB" sz="6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4128021274"/>
                  </a:ext>
                </a:extLst>
              </a:tr>
            </a:tbl>
          </a:graphicData>
        </a:graphic>
      </p:graphicFrame>
      <p:sp>
        <p:nvSpPr>
          <p:cNvPr id="2" name="Rectangle 1">
            <a:extLst>
              <a:ext uri="{FF2B5EF4-FFF2-40B4-BE49-F238E27FC236}">
                <a16:creationId xmlns:a16="http://schemas.microsoft.com/office/drawing/2014/main" id="{45902FA3-2F63-6E04-A13F-4F70B8E27949}"/>
              </a:ext>
            </a:extLst>
          </p:cNvPr>
          <p:cNvSpPr/>
          <p:nvPr/>
        </p:nvSpPr>
        <p:spPr>
          <a:xfrm>
            <a:off x="-1689" y="5013"/>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D18E93D4-7C78-2D9D-65F0-CBDEA8488B13}"/>
              </a:ext>
            </a:extLst>
          </p:cNvPr>
          <p:cNvSpPr txBox="1"/>
          <p:nvPr/>
        </p:nvSpPr>
        <p:spPr>
          <a:xfrm>
            <a:off x="26442" y="78438"/>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LEBANON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41197031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C79BB4D-9246-4957-965E-795F7AB9B666}">
  <ds:schemaRefs>
    <ds:schemaRef ds:uri="http://schemas.microsoft.com/sharepoint/v3/contenttype/forms"/>
  </ds:schemaRefs>
</ds:datastoreItem>
</file>

<file path=customXml/itemProps2.xml><?xml version="1.0" encoding="utf-8"?>
<ds:datastoreItem xmlns:ds="http://schemas.openxmlformats.org/officeDocument/2006/customXml" ds:itemID="{4FFE2618-19AB-4B73-A4AA-0BA62BB9243D}">
  <ds:schemaRefs>
    <ds:schemaRef ds:uri="1517839c-5273-4994-b450-744d4789b94a"/>
    <ds:schemaRef ds:uri="1dcf0a39-3f8a-4cec-a6dd-00a61b587fe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0F21ABE-FB0B-4726-9FF4-0FB357450F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TotalTime>
  <Words>9302</Words>
  <Application>Microsoft Office PowerPoint</Application>
  <PresentationFormat>Custom</PresentationFormat>
  <Paragraphs>514</Paragraphs>
  <Slides>13</Slides>
  <Notes>10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23" baseType="lpstr">
      <vt:lpstr>Aptos</vt:lpstr>
      <vt:lpstr>Aptos Display</vt:lpstr>
      <vt:lpstr>Arial</vt:lpstr>
      <vt:lpstr>Arial Black</vt:lpstr>
      <vt:lpstr>Calibri</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3</cp:revision>
  <dcterms:created xsi:type="dcterms:W3CDTF">2024-09-27T11:41:10Z</dcterms:created>
  <dcterms:modified xsi:type="dcterms:W3CDTF">2026-09-11T16:32:07Z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