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1"/>
  </p:notesMasterIdLst>
  <p:sldIdLst>
    <p:sldId id="308" r:id="rId5"/>
    <p:sldId id="350" r:id="rId6"/>
    <p:sldId id="338" r:id="rId7"/>
    <p:sldId id="328" r:id="rId8"/>
    <p:sldId id="348" r:id="rId9"/>
    <p:sldId id="365" r:id="rId10"/>
    <p:sldId id="368" r:id="rId11"/>
    <p:sldId id="369" r:id="rId12"/>
    <p:sldId id="367" r:id="rId13"/>
    <p:sldId id="370" r:id="rId14"/>
    <p:sldId id="371" r:id="rId15"/>
    <p:sldId id="360" r:id="rId16"/>
    <p:sldId id="351" r:id="rId17"/>
    <p:sldId id="372" r:id="rId18"/>
    <p:sldId id="355" r:id="rId19"/>
    <p:sldId id="373" r:id="rId20"/>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12F53"/>
    <a:srgbClr val="FF9300"/>
    <a:srgbClr val="942093"/>
    <a:srgbClr val="15A6EA"/>
    <a:srgbClr val="E7EBED"/>
    <a:srgbClr val="FF7E79"/>
    <a:srgbClr val="009EDC"/>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392478-2199-4945-BDBE-F10C7CDCECE3}" v="36" dt="2026-03-27T14:09:34.0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271" autoAdjust="0"/>
    <p:restoredTop sz="97030"/>
  </p:normalViewPr>
  <p:slideViewPr>
    <p:cSldViewPr snapToGrid="0">
      <p:cViewPr varScale="1">
        <p:scale>
          <a:sx n="107" d="100"/>
          <a:sy n="107" d="100"/>
        </p:scale>
        <p:origin x="2052"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undo custSel addSld modSld sldOrd">
      <pc:chgData name="Salvador Bustamante" userId="b0a77ce9-78cd-442a-a257-3dfcbf858786" providerId="ADAL" clId="{3AB60523-C112-47DC-ADFD-1F92767CFFDE}" dt="2026-03-27T14:14:14.694" v="442" actId="478"/>
      <pc:docMkLst>
        <pc:docMk/>
      </pc:docMkLst>
      <pc:sldChg chg="modSp mod">
        <pc:chgData name="Salvador Bustamante" userId="b0a77ce9-78cd-442a-a257-3dfcbf858786" providerId="ADAL" clId="{3AB60523-C112-47DC-ADFD-1F92767CFFDE}" dt="2026-03-27T14:10:03.789" v="334" actId="2164"/>
        <pc:sldMkLst>
          <pc:docMk/>
          <pc:sldMk cId="2738037497" sldId="351"/>
        </pc:sldMkLst>
        <pc:graphicFrameChg chg="modGraphic">
          <ac:chgData name="Salvador Bustamante" userId="b0a77ce9-78cd-442a-a257-3dfcbf858786" providerId="ADAL" clId="{3AB60523-C112-47DC-ADFD-1F92767CFFDE}" dt="2026-03-27T14:10:03.789" v="334" actId="2164"/>
          <ac:graphicFrameMkLst>
            <pc:docMk/>
            <pc:sldMk cId="2738037497" sldId="351"/>
            <ac:graphicFrameMk id="4" creationId="{588D35DD-1A7D-C592-697D-082D57162BA8}"/>
          </ac:graphicFrameMkLst>
        </pc:graphicFrameChg>
      </pc:sldChg>
      <pc:sldChg chg="delSp modSp mod">
        <pc:chgData name="Salvador Bustamante" userId="b0a77ce9-78cd-442a-a257-3dfcbf858786" providerId="ADAL" clId="{3AB60523-C112-47DC-ADFD-1F92767CFFDE}" dt="2026-03-27T14:14:14.694" v="442" actId="478"/>
        <pc:sldMkLst>
          <pc:docMk/>
          <pc:sldMk cId="2559882857" sldId="355"/>
        </pc:sldMkLst>
        <pc:spChg chg="del">
          <ac:chgData name="Salvador Bustamante" userId="b0a77ce9-78cd-442a-a257-3dfcbf858786" providerId="ADAL" clId="{3AB60523-C112-47DC-ADFD-1F92767CFFDE}" dt="2026-03-27T14:13:06.333" v="424" actId="478"/>
          <ac:spMkLst>
            <pc:docMk/>
            <pc:sldMk cId="2559882857" sldId="355"/>
            <ac:spMk id="2" creationId="{F54790AA-6535-401C-8173-AF38EF811CE2}"/>
          </ac:spMkLst>
        </pc:spChg>
        <pc:spChg chg="mod">
          <ac:chgData name="Salvador Bustamante" userId="b0a77ce9-78cd-442a-a257-3dfcbf858786" providerId="ADAL" clId="{3AB60523-C112-47DC-ADFD-1F92767CFFDE}" dt="2026-03-27T14:13:04.238" v="423" actId="1076"/>
          <ac:spMkLst>
            <pc:docMk/>
            <pc:sldMk cId="2559882857" sldId="355"/>
            <ac:spMk id="8" creationId="{05E9486A-A13B-75DD-3B1F-626740739A68}"/>
          </ac:spMkLst>
        </pc:spChg>
        <pc:spChg chg="mod">
          <ac:chgData name="Salvador Bustamante" userId="b0a77ce9-78cd-442a-a257-3dfcbf858786" providerId="ADAL" clId="{3AB60523-C112-47DC-ADFD-1F92767CFFDE}" dt="2026-03-27T14:12:42.778" v="340" actId="20577"/>
          <ac:spMkLst>
            <pc:docMk/>
            <pc:sldMk cId="2559882857" sldId="355"/>
            <ac:spMk id="9" creationId="{C2890720-5C33-6AE1-5399-5DE59686F350}"/>
          </ac:spMkLst>
        </pc:spChg>
        <pc:graphicFrameChg chg="modGraphic">
          <ac:chgData name="Salvador Bustamante" userId="b0a77ce9-78cd-442a-a257-3dfcbf858786" providerId="ADAL" clId="{3AB60523-C112-47DC-ADFD-1F92767CFFDE}" dt="2026-03-27T14:14:06.397" v="439" actId="2164"/>
          <ac:graphicFrameMkLst>
            <pc:docMk/>
            <pc:sldMk cId="2559882857" sldId="355"/>
            <ac:graphicFrameMk id="3" creationId="{76F668A8-2FFD-F794-4C19-CF86497C64BB}"/>
          </ac:graphicFrameMkLst>
        </pc:graphicFrameChg>
        <pc:graphicFrameChg chg="del modGraphic">
          <ac:chgData name="Salvador Bustamante" userId="b0a77ce9-78cd-442a-a257-3dfcbf858786" providerId="ADAL" clId="{3AB60523-C112-47DC-ADFD-1F92767CFFDE}" dt="2026-03-27T14:14:11.066" v="441" actId="478"/>
          <ac:graphicFrameMkLst>
            <pc:docMk/>
            <pc:sldMk cId="2559882857" sldId="355"/>
            <ac:graphicFrameMk id="13" creationId="{82E00CE5-2D86-226F-B497-B16AA81E2D01}"/>
          </ac:graphicFrameMkLst>
        </pc:graphicFrameChg>
        <pc:graphicFrameChg chg="del">
          <ac:chgData name="Salvador Bustamante" userId="b0a77ce9-78cd-442a-a257-3dfcbf858786" providerId="ADAL" clId="{3AB60523-C112-47DC-ADFD-1F92767CFFDE}" dt="2026-03-27T14:14:14.694" v="442" actId="478"/>
          <ac:graphicFrameMkLst>
            <pc:docMk/>
            <pc:sldMk cId="2559882857" sldId="355"/>
            <ac:graphicFrameMk id="14" creationId="{1113C68A-A790-25E7-CBD5-B3C3C5B907E1}"/>
          </ac:graphicFrameMkLst>
        </pc:graphicFrameChg>
      </pc:sldChg>
      <pc:sldChg chg="addSp delSp modSp mod ord">
        <pc:chgData name="Salvador Bustamante" userId="b0a77ce9-78cd-442a-a257-3dfcbf858786" providerId="ADAL" clId="{3AB60523-C112-47DC-ADFD-1F92767CFFDE}" dt="2026-03-27T14:09:44.055" v="329"/>
        <pc:sldMkLst>
          <pc:docMk/>
          <pc:sldMk cId="2881748243" sldId="360"/>
        </pc:sldMkLst>
        <pc:graphicFrameChg chg="del mod modGraphic">
          <ac:chgData name="Salvador Bustamante" userId="b0a77ce9-78cd-442a-a257-3dfcbf858786" providerId="ADAL" clId="{3AB60523-C112-47DC-ADFD-1F92767CFFDE}" dt="2026-03-27T14:08:40.631" v="317" actId="478"/>
          <ac:graphicFrameMkLst>
            <pc:docMk/>
            <pc:sldMk cId="2881748243" sldId="360"/>
            <ac:graphicFrameMk id="3" creationId="{18C37057-809A-DB39-BA41-FAD40134FB97}"/>
          </ac:graphicFrameMkLst>
        </pc:graphicFrameChg>
        <pc:graphicFrameChg chg="add mod">
          <ac:chgData name="Salvador Bustamante" userId="b0a77ce9-78cd-442a-a257-3dfcbf858786" providerId="ADAL" clId="{3AB60523-C112-47DC-ADFD-1F92767CFFDE}" dt="2026-03-27T14:08:59.655" v="323" actId="1076"/>
          <ac:graphicFrameMkLst>
            <pc:docMk/>
            <pc:sldMk cId="2881748243" sldId="360"/>
            <ac:graphicFrameMk id="4" creationId="{BAA1A20F-4958-8A8D-1DA5-0500CF259DA9}"/>
          </ac:graphicFrameMkLst>
        </pc:graphicFrameChg>
        <pc:graphicFrameChg chg="add mod">
          <ac:chgData name="Salvador Bustamante" userId="b0a77ce9-78cd-442a-a257-3dfcbf858786" providerId="ADAL" clId="{3AB60523-C112-47DC-ADFD-1F92767CFFDE}" dt="2026-03-27T14:09:38.379" v="327" actId="1076"/>
          <ac:graphicFrameMkLst>
            <pc:docMk/>
            <pc:sldMk cId="2881748243" sldId="360"/>
            <ac:graphicFrameMk id="5" creationId="{6CF5DA19-FFFA-CDDC-550D-B201E7314E0F}"/>
          </ac:graphicFrameMkLst>
        </pc:graphicFrameChg>
        <pc:graphicFrameChg chg="del">
          <ac:chgData name="Salvador Bustamante" userId="b0a77ce9-78cd-442a-a257-3dfcbf858786" providerId="ADAL" clId="{3AB60523-C112-47DC-ADFD-1F92767CFFDE}" dt="2026-03-27T14:08:41.908" v="318" actId="478"/>
          <ac:graphicFrameMkLst>
            <pc:docMk/>
            <pc:sldMk cId="2881748243" sldId="360"/>
            <ac:graphicFrameMk id="7" creationId="{3F55738E-B179-ED75-BD73-0D8797FDD25F}"/>
          </ac:graphicFrameMkLst>
        </pc:graphicFrameChg>
        <pc:graphicFrameChg chg="mod modGraphic">
          <ac:chgData name="Salvador Bustamante" userId="b0a77ce9-78cd-442a-a257-3dfcbf858786" providerId="ADAL" clId="{3AB60523-C112-47DC-ADFD-1F92767CFFDE}" dt="2026-03-27T14:09:30.481" v="324" actId="21"/>
          <ac:graphicFrameMkLst>
            <pc:docMk/>
            <pc:sldMk cId="2881748243" sldId="360"/>
            <ac:graphicFrameMk id="8" creationId="{64959F4E-E200-D3B5-3722-D959D86E0209}"/>
          </ac:graphicFrameMkLst>
        </pc:graphicFrameChg>
        <pc:graphicFrameChg chg="del">
          <ac:chgData name="Salvador Bustamante" userId="b0a77ce9-78cd-442a-a257-3dfcbf858786" providerId="ADAL" clId="{3AB60523-C112-47DC-ADFD-1F92767CFFDE}" dt="2026-03-27T14:09:32.900" v="325" actId="478"/>
          <ac:graphicFrameMkLst>
            <pc:docMk/>
            <pc:sldMk cId="2881748243" sldId="360"/>
            <ac:graphicFrameMk id="9" creationId="{AEA4EBCD-B9E1-369A-8D88-2DE6F661B058}"/>
          </ac:graphicFrameMkLst>
        </pc:graphicFrameChg>
      </pc:sldChg>
      <pc:sldChg chg="addSp delSp modSp mod delAnim">
        <pc:chgData name="Salvador Bustamante" userId="b0a77ce9-78cd-442a-a257-3dfcbf858786" providerId="ADAL" clId="{3AB60523-C112-47DC-ADFD-1F92767CFFDE}" dt="2026-03-27T13:56:15.762" v="290" actId="478"/>
        <pc:sldMkLst>
          <pc:docMk/>
          <pc:sldMk cId="2687312767" sldId="365"/>
        </pc:sldMkLst>
        <pc:spChg chg="mod">
          <ac:chgData name="Salvador Bustamante" userId="b0a77ce9-78cd-442a-a257-3dfcbf858786" providerId="ADAL" clId="{3AB60523-C112-47DC-ADFD-1F92767CFFDE}" dt="2026-03-27T09:30:55.127" v="62" actId="1076"/>
          <ac:spMkLst>
            <pc:docMk/>
            <pc:sldMk cId="2687312767" sldId="365"/>
            <ac:spMk id="3" creationId="{531DFF94-DC14-34F8-59E7-C64305E4C861}"/>
          </ac:spMkLst>
        </pc:spChg>
        <pc:spChg chg="mod">
          <ac:chgData name="Salvador Bustamante" userId="b0a77ce9-78cd-442a-a257-3dfcbf858786" providerId="ADAL" clId="{3AB60523-C112-47DC-ADFD-1F92767CFFDE}" dt="2026-03-26T17:16:49.625" v="0" actId="108"/>
          <ac:spMkLst>
            <pc:docMk/>
            <pc:sldMk cId="2687312767" sldId="365"/>
            <ac:spMk id="4" creationId="{87E8B158-EDFB-2423-9DBE-FCD58A150259}"/>
          </ac:spMkLst>
        </pc:spChg>
        <pc:spChg chg="mod">
          <ac:chgData name="Salvador Bustamante" userId="b0a77ce9-78cd-442a-a257-3dfcbf858786" providerId="ADAL" clId="{3AB60523-C112-47DC-ADFD-1F92767CFFDE}" dt="2026-03-27T09:22:29.607" v="11" actId="108"/>
          <ac:spMkLst>
            <pc:docMk/>
            <pc:sldMk cId="2687312767" sldId="365"/>
            <ac:spMk id="6" creationId="{513CD921-692F-83F6-E2FF-AE1BECE974EF}"/>
          </ac:spMkLst>
        </pc:spChg>
        <pc:spChg chg="mod">
          <ac:chgData name="Salvador Bustamante" userId="b0a77ce9-78cd-442a-a257-3dfcbf858786" providerId="ADAL" clId="{3AB60523-C112-47DC-ADFD-1F92767CFFDE}" dt="2026-03-27T09:22:26.967" v="10" actId="108"/>
          <ac:spMkLst>
            <pc:docMk/>
            <pc:sldMk cId="2687312767" sldId="365"/>
            <ac:spMk id="7" creationId="{A079894E-ED0B-E2EA-7794-1D57F34FAEF1}"/>
          </ac:spMkLst>
        </pc:spChg>
        <pc:spChg chg="add del mod">
          <ac:chgData name="Salvador Bustamante" userId="b0a77ce9-78cd-442a-a257-3dfcbf858786" providerId="ADAL" clId="{3AB60523-C112-47DC-ADFD-1F92767CFFDE}" dt="2026-03-27T13:56:15.762" v="290" actId="478"/>
          <ac:spMkLst>
            <pc:docMk/>
            <pc:sldMk cId="2687312767" sldId="365"/>
            <ac:spMk id="19" creationId="{B0C00C52-DC53-66B4-2A34-E2C595420514}"/>
          </ac:spMkLst>
        </pc:spChg>
        <pc:spChg chg="del mod">
          <ac:chgData name="Salvador Bustamante" userId="b0a77ce9-78cd-442a-a257-3dfcbf858786" providerId="ADAL" clId="{3AB60523-C112-47DC-ADFD-1F92767CFFDE}" dt="2026-03-27T10:58:35.717" v="207" actId="478"/>
          <ac:spMkLst>
            <pc:docMk/>
            <pc:sldMk cId="2687312767" sldId="365"/>
            <ac:spMk id="19" creationId="{E2FB6C41-2700-3BCD-49FD-205A4CEDFC66}"/>
          </ac:spMkLst>
        </pc:spChg>
        <pc:spChg chg="mod">
          <ac:chgData name="Salvador Bustamante" userId="b0a77ce9-78cd-442a-a257-3dfcbf858786" providerId="ADAL" clId="{3AB60523-C112-47DC-ADFD-1F92767CFFDE}" dt="2026-03-27T10:56:16.476" v="178" actId="1037"/>
          <ac:spMkLst>
            <pc:docMk/>
            <pc:sldMk cId="2687312767" sldId="365"/>
            <ac:spMk id="28" creationId="{13AE12A6-53B1-EB02-E9CB-9BD3CC49B6E9}"/>
          </ac:spMkLst>
        </pc:spChg>
        <pc:spChg chg="add mod">
          <ac:chgData name="Salvador Bustamante" userId="b0a77ce9-78cd-442a-a257-3dfcbf858786" providerId="ADAL" clId="{3AB60523-C112-47DC-ADFD-1F92767CFFDE}" dt="2026-03-26T17:18:59.752" v="9" actId="20577"/>
          <ac:spMkLst>
            <pc:docMk/>
            <pc:sldMk cId="2687312767" sldId="365"/>
            <ac:spMk id="30" creationId="{3D795A35-A743-A3B6-6E67-94389AAC57D1}"/>
          </ac:spMkLst>
        </pc:spChg>
        <pc:spChg chg="mod">
          <ac:chgData name="Salvador Bustamante" userId="b0a77ce9-78cd-442a-a257-3dfcbf858786" providerId="ADAL" clId="{3AB60523-C112-47DC-ADFD-1F92767CFFDE}" dt="2026-03-27T10:57:17.302" v="193" actId="1076"/>
          <ac:spMkLst>
            <pc:docMk/>
            <pc:sldMk cId="2687312767" sldId="365"/>
            <ac:spMk id="37" creationId="{3F3004C6-486D-9195-AE1E-49CB6F03ABB8}"/>
          </ac:spMkLst>
        </pc:spChg>
        <pc:spChg chg="mod">
          <ac:chgData name="Salvador Bustamante" userId="b0a77ce9-78cd-442a-a257-3dfcbf858786" providerId="ADAL" clId="{3AB60523-C112-47DC-ADFD-1F92767CFFDE}" dt="2026-03-27T10:57:05.783" v="188" actId="20577"/>
          <ac:spMkLst>
            <pc:docMk/>
            <pc:sldMk cId="2687312767" sldId="365"/>
            <ac:spMk id="39" creationId="{F4E9AD02-03E4-D03E-250B-35EAFB7D9819}"/>
          </ac:spMkLst>
        </pc:spChg>
        <pc:spChg chg="del">
          <ac:chgData name="Salvador Bustamante" userId="b0a77ce9-78cd-442a-a257-3dfcbf858786" providerId="ADAL" clId="{3AB60523-C112-47DC-ADFD-1F92767CFFDE}" dt="2026-03-27T09:30:23.938" v="59" actId="478"/>
          <ac:spMkLst>
            <pc:docMk/>
            <pc:sldMk cId="2687312767" sldId="365"/>
            <ac:spMk id="41" creationId="{17E99816-B8F4-43A2-E6B8-C6B03F2896B1}"/>
          </ac:spMkLst>
        </pc:spChg>
        <pc:spChg chg="mod">
          <ac:chgData name="Salvador Bustamante" userId="b0a77ce9-78cd-442a-a257-3dfcbf858786" providerId="ADAL" clId="{3AB60523-C112-47DC-ADFD-1F92767CFFDE}" dt="2026-03-27T09:22:36.565" v="12" actId="108"/>
          <ac:spMkLst>
            <pc:docMk/>
            <pc:sldMk cId="2687312767" sldId="365"/>
            <ac:spMk id="50" creationId="{458A3E67-E7EC-A6DB-9D5E-9768F164B10D}"/>
          </ac:spMkLst>
        </pc:spChg>
        <pc:spChg chg="mod">
          <ac:chgData name="Salvador Bustamante" userId="b0a77ce9-78cd-442a-a257-3dfcbf858786" providerId="ADAL" clId="{3AB60523-C112-47DC-ADFD-1F92767CFFDE}" dt="2026-03-27T10:56:16.476" v="178" actId="1037"/>
          <ac:spMkLst>
            <pc:docMk/>
            <pc:sldMk cId="2687312767" sldId="365"/>
            <ac:spMk id="102" creationId="{1CC01C6E-1EF8-8E7B-A579-DB23F6C4E838}"/>
          </ac:spMkLst>
        </pc:spChg>
        <pc:spChg chg="mod">
          <ac:chgData name="Salvador Bustamante" userId="b0a77ce9-78cd-442a-a257-3dfcbf858786" providerId="ADAL" clId="{3AB60523-C112-47DC-ADFD-1F92767CFFDE}" dt="2026-03-27T13:53:54.291" v="215" actId="20577"/>
          <ac:spMkLst>
            <pc:docMk/>
            <pc:sldMk cId="2687312767" sldId="365"/>
            <ac:spMk id="113" creationId="{68C2DA48-E47B-645D-89E5-1B7DFB200AF2}"/>
          </ac:spMkLst>
        </pc:spChg>
        <pc:spChg chg="add mod">
          <ac:chgData name="Salvador Bustamante" userId="b0a77ce9-78cd-442a-a257-3dfcbf858786" providerId="ADAL" clId="{3AB60523-C112-47DC-ADFD-1F92767CFFDE}" dt="2026-03-27T10:47:05.834" v="120"/>
          <ac:spMkLst>
            <pc:docMk/>
            <pc:sldMk cId="2687312767" sldId="365"/>
            <ac:spMk id="474" creationId="{4863A879-5FFB-81CA-7C52-4029F42858E7}"/>
          </ac:spMkLst>
        </pc:spChg>
        <pc:spChg chg="add mod">
          <ac:chgData name="Salvador Bustamante" userId="b0a77ce9-78cd-442a-a257-3dfcbf858786" providerId="ADAL" clId="{3AB60523-C112-47DC-ADFD-1F92767CFFDE}" dt="2026-03-27T09:28:03.638" v="56" actId="1076"/>
          <ac:spMkLst>
            <pc:docMk/>
            <pc:sldMk cId="2687312767" sldId="365"/>
            <ac:spMk id="477" creationId="{8496DC7B-C19D-AF74-22AD-A925A086F7F9}"/>
          </ac:spMkLst>
        </pc:spChg>
        <pc:spChg chg="mod">
          <ac:chgData name="Salvador Bustamante" userId="b0a77ce9-78cd-442a-a257-3dfcbf858786" providerId="ADAL" clId="{3AB60523-C112-47DC-ADFD-1F92767CFFDE}" dt="2026-03-27T10:59:01.800" v="209" actId="108"/>
          <ac:spMkLst>
            <pc:docMk/>
            <pc:sldMk cId="2687312767" sldId="365"/>
            <ac:spMk id="480" creationId="{CA532714-5EED-FD2A-B0D0-BB27CA730304}"/>
          </ac:spMkLst>
        </pc:spChg>
        <pc:spChg chg="add mod">
          <ac:chgData name="Salvador Bustamante" userId="b0a77ce9-78cd-442a-a257-3dfcbf858786" providerId="ADAL" clId="{3AB60523-C112-47DC-ADFD-1F92767CFFDE}" dt="2026-03-27T10:46:11.322" v="105"/>
          <ac:spMkLst>
            <pc:docMk/>
            <pc:sldMk cId="2687312767" sldId="365"/>
            <ac:spMk id="482" creationId="{C76C3BB2-BEBE-CCD7-B769-576486A126F9}"/>
          </ac:spMkLst>
        </pc:spChg>
        <pc:spChg chg="add del mod">
          <ac:chgData name="Salvador Bustamante" userId="b0a77ce9-78cd-442a-a257-3dfcbf858786" providerId="ADAL" clId="{3AB60523-C112-47DC-ADFD-1F92767CFFDE}" dt="2026-03-27T10:45:01.490" v="101" actId="478"/>
          <ac:spMkLst>
            <pc:docMk/>
            <pc:sldMk cId="2687312767" sldId="365"/>
            <ac:spMk id="484" creationId="{BAB43647-C275-ABAA-929A-DDA0D9CFC324}"/>
          </ac:spMkLst>
        </pc:spChg>
        <pc:spChg chg="add mod">
          <ac:chgData name="Salvador Bustamante" userId="b0a77ce9-78cd-442a-a257-3dfcbf858786" providerId="ADAL" clId="{3AB60523-C112-47DC-ADFD-1F92767CFFDE}" dt="2026-03-27T09:40:15.138" v="85"/>
          <ac:spMkLst>
            <pc:docMk/>
            <pc:sldMk cId="2687312767" sldId="365"/>
            <ac:spMk id="487" creationId="{4C870CA9-AC1B-1EFF-1ACD-206BE9094E5F}"/>
          </ac:spMkLst>
        </pc:spChg>
        <pc:spChg chg="add mod">
          <ac:chgData name="Salvador Bustamante" userId="b0a77ce9-78cd-442a-a257-3dfcbf858786" providerId="ADAL" clId="{3AB60523-C112-47DC-ADFD-1F92767CFFDE}" dt="2026-03-27T10:44:14.344" v="100" actId="6549"/>
          <ac:spMkLst>
            <pc:docMk/>
            <pc:sldMk cId="2687312767" sldId="365"/>
            <ac:spMk id="489" creationId="{EBF69AD8-ED85-8C9A-0129-DC8FD58C5B07}"/>
          </ac:spMkLst>
        </pc:spChg>
        <pc:spChg chg="add mod">
          <ac:chgData name="Salvador Bustamante" userId="b0a77ce9-78cd-442a-a257-3dfcbf858786" providerId="ADAL" clId="{3AB60523-C112-47DC-ADFD-1F92767CFFDE}" dt="2026-03-27T10:46:49.831" v="117" actId="1076"/>
          <ac:spMkLst>
            <pc:docMk/>
            <pc:sldMk cId="2687312767" sldId="365"/>
            <ac:spMk id="492" creationId="{E62ED845-983F-874A-75B9-6BC6FBE9B451}"/>
          </ac:spMkLst>
        </pc:spChg>
        <pc:spChg chg="add mod">
          <ac:chgData name="Salvador Bustamante" userId="b0a77ce9-78cd-442a-a257-3dfcbf858786" providerId="ADAL" clId="{3AB60523-C112-47DC-ADFD-1F92767CFFDE}" dt="2026-03-27T10:55:33.223" v="139"/>
          <ac:spMkLst>
            <pc:docMk/>
            <pc:sldMk cId="2687312767" sldId="365"/>
            <ac:spMk id="495" creationId="{2E21894C-2C4B-8067-FE41-151DAEA9679B}"/>
          </ac:spMkLst>
        </pc:spChg>
        <pc:spChg chg="add mod">
          <ac:chgData name="Salvador Bustamante" userId="b0a77ce9-78cd-442a-a257-3dfcbf858786" providerId="ADAL" clId="{3AB60523-C112-47DC-ADFD-1F92767CFFDE}" dt="2026-03-27T10:56:24.876" v="180" actId="1076"/>
          <ac:spMkLst>
            <pc:docMk/>
            <pc:sldMk cId="2687312767" sldId="365"/>
            <ac:spMk id="497" creationId="{53B76CD0-EAFF-9473-CCCA-BAA1FA165E28}"/>
          </ac:spMkLst>
        </pc:spChg>
        <pc:spChg chg="add mod">
          <ac:chgData name="Salvador Bustamante" userId="b0a77ce9-78cd-442a-a257-3dfcbf858786" providerId="ADAL" clId="{3AB60523-C112-47DC-ADFD-1F92767CFFDE}" dt="2026-03-27T10:58:38.827" v="208" actId="1076"/>
          <ac:spMkLst>
            <pc:docMk/>
            <pc:sldMk cId="2687312767" sldId="365"/>
            <ac:spMk id="503" creationId="{3599EDCC-A190-A2ED-8A2E-40BD7F30C1A3}"/>
          </ac:spMkLst>
        </pc:spChg>
        <pc:cxnChg chg="mod">
          <ac:chgData name="Salvador Bustamante" userId="b0a77ce9-78cd-442a-a257-3dfcbf858786" providerId="ADAL" clId="{3AB60523-C112-47DC-ADFD-1F92767CFFDE}" dt="2026-03-27T10:56:16.476" v="178" actId="1037"/>
          <ac:cxnSpMkLst>
            <pc:docMk/>
            <pc:sldMk cId="2687312767" sldId="365"/>
            <ac:cxnSpMk id="204" creationId="{B0BCD78C-E925-B358-1162-51D9577D517D}"/>
          </ac:cxnSpMkLst>
        </pc:cxnChg>
        <pc:cxnChg chg="mod">
          <ac:chgData name="Salvador Bustamante" userId="b0a77ce9-78cd-442a-a257-3dfcbf858786" providerId="ADAL" clId="{3AB60523-C112-47DC-ADFD-1F92767CFFDE}" dt="2026-03-27T10:56:16.476" v="178" actId="1037"/>
          <ac:cxnSpMkLst>
            <pc:docMk/>
            <pc:sldMk cId="2687312767" sldId="365"/>
            <ac:cxnSpMk id="211" creationId="{BA6D4F43-89E4-F7A2-DC5F-A2969794A9B6}"/>
          </ac:cxnSpMkLst>
        </pc:cxnChg>
        <pc:cxnChg chg="mod">
          <ac:chgData name="Salvador Bustamante" userId="b0a77ce9-78cd-442a-a257-3dfcbf858786" providerId="ADAL" clId="{3AB60523-C112-47DC-ADFD-1F92767CFFDE}" dt="2026-03-27T10:56:19.571" v="179" actId="14100"/>
          <ac:cxnSpMkLst>
            <pc:docMk/>
            <pc:sldMk cId="2687312767" sldId="365"/>
            <ac:cxnSpMk id="574" creationId="{2DE42503-F804-D330-E025-4950A5A1DE0D}"/>
          </ac:cxnSpMkLst>
        </pc:cxnChg>
      </pc:sldChg>
      <pc:sldChg chg="addSp delSp modSp add mod">
        <pc:chgData name="Salvador Bustamante" userId="b0a77ce9-78cd-442a-a257-3dfcbf858786" providerId="ADAL" clId="{3AB60523-C112-47DC-ADFD-1F92767CFFDE}" dt="2026-03-27T14:07:28.691" v="303" actId="14100"/>
        <pc:sldMkLst>
          <pc:docMk/>
          <pc:sldMk cId="1920436627" sldId="370"/>
        </pc:sldMkLst>
        <pc:graphicFrameChg chg="modGraphic">
          <ac:chgData name="Salvador Bustamante" userId="b0a77ce9-78cd-442a-a257-3dfcbf858786" providerId="ADAL" clId="{3AB60523-C112-47DC-ADFD-1F92767CFFDE}" dt="2026-03-27T14:07:14.490" v="299" actId="21"/>
          <ac:graphicFrameMkLst>
            <pc:docMk/>
            <pc:sldMk cId="1920436627" sldId="370"/>
            <ac:graphicFrameMk id="3" creationId="{5D18C1FF-5D4C-19E9-229B-FD4ACF6BDA18}"/>
          </ac:graphicFrameMkLst>
        </pc:graphicFrameChg>
        <pc:graphicFrameChg chg="add mod">
          <ac:chgData name="Salvador Bustamante" userId="b0a77ce9-78cd-442a-a257-3dfcbf858786" providerId="ADAL" clId="{3AB60523-C112-47DC-ADFD-1F92767CFFDE}" dt="2026-03-27T14:07:04.792" v="298" actId="1076"/>
          <ac:graphicFrameMkLst>
            <pc:docMk/>
            <pc:sldMk cId="1920436627" sldId="370"/>
            <ac:graphicFrameMk id="4" creationId="{4D06BDA6-0758-501E-E13B-3340105FD61A}"/>
          </ac:graphicFrameMkLst>
        </pc:graphicFrameChg>
        <pc:graphicFrameChg chg="add mod modGraphic">
          <ac:chgData name="Salvador Bustamante" userId="b0a77ce9-78cd-442a-a257-3dfcbf858786" providerId="ADAL" clId="{3AB60523-C112-47DC-ADFD-1F92767CFFDE}" dt="2026-03-27T14:07:28.691" v="303" actId="14100"/>
          <ac:graphicFrameMkLst>
            <pc:docMk/>
            <pc:sldMk cId="1920436627" sldId="370"/>
            <ac:graphicFrameMk id="5" creationId="{910AE986-DEE9-874F-520B-DAE3110F1AEB}"/>
          </ac:graphicFrameMkLst>
        </pc:graphicFrameChg>
        <pc:graphicFrameChg chg="del modGraphic">
          <ac:chgData name="Salvador Bustamante" userId="b0a77ce9-78cd-442a-a257-3dfcbf858786" providerId="ADAL" clId="{3AB60523-C112-47DC-ADFD-1F92767CFFDE}" dt="2026-03-27T14:06:37.862" v="293" actId="478"/>
          <ac:graphicFrameMkLst>
            <pc:docMk/>
            <pc:sldMk cId="1920436627" sldId="370"/>
            <ac:graphicFrameMk id="7" creationId="{95571A5F-A7F9-3D5F-4471-20EE90818A2D}"/>
          </ac:graphicFrameMkLst>
        </pc:graphicFrameChg>
        <pc:graphicFrameChg chg="del">
          <ac:chgData name="Salvador Bustamante" userId="b0a77ce9-78cd-442a-a257-3dfcbf858786" providerId="ADAL" clId="{3AB60523-C112-47DC-ADFD-1F92767CFFDE}" dt="2026-03-27T14:06:41.453" v="294" actId="478"/>
          <ac:graphicFrameMkLst>
            <pc:docMk/>
            <pc:sldMk cId="1920436627" sldId="370"/>
            <ac:graphicFrameMk id="8" creationId="{B6D5514C-57EF-FD12-0C0B-15C75C5642E6}"/>
          </ac:graphicFrameMkLst>
        </pc:graphicFrameChg>
        <pc:graphicFrameChg chg="del">
          <ac:chgData name="Salvador Bustamante" userId="b0a77ce9-78cd-442a-a257-3dfcbf858786" providerId="ADAL" clId="{3AB60523-C112-47DC-ADFD-1F92767CFFDE}" dt="2026-03-27T14:06:43.315" v="295" actId="478"/>
          <ac:graphicFrameMkLst>
            <pc:docMk/>
            <pc:sldMk cId="1920436627" sldId="370"/>
            <ac:graphicFrameMk id="9" creationId="{9D0F04FF-CB95-4B93-2844-9889A9C3B111}"/>
          </ac:graphicFrameMkLst>
        </pc:graphicFrameChg>
      </pc:sldChg>
      <pc:sldChg chg="addSp delSp modSp add mod ord">
        <pc:chgData name="Salvador Bustamante" userId="b0a77ce9-78cd-442a-a257-3dfcbf858786" providerId="ADAL" clId="{3AB60523-C112-47DC-ADFD-1F92767CFFDE}" dt="2026-03-27T14:08:37.144" v="316"/>
        <pc:sldMkLst>
          <pc:docMk/>
          <pc:sldMk cId="3194949328" sldId="371"/>
        </pc:sldMkLst>
        <pc:graphicFrameChg chg="del">
          <ac:chgData name="Salvador Bustamante" userId="b0a77ce9-78cd-442a-a257-3dfcbf858786" providerId="ADAL" clId="{3AB60523-C112-47DC-ADFD-1F92767CFFDE}" dt="2026-03-27T14:07:46.783" v="305" actId="478"/>
          <ac:graphicFrameMkLst>
            <pc:docMk/>
            <pc:sldMk cId="3194949328" sldId="371"/>
            <ac:graphicFrameMk id="3" creationId="{3EED0DF8-64D3-A9CD-BBB5-BD7F535AB513}"/>
          </ac:graphicFrameMkLst>
        </pc:graphicFrameChg>
        <pc:graphicFrameChg chg="add mod">
          <ac:chgData name="Salvador Bustamante" userId="b0a77ce9-78cd-442a-a257-3dfcbf858786" providerId="ADAL" clId="{3AB60523-C112-47DC-ADFD-1F92767CFFDE}" dt="2026-03-27T14:08:03.670" v="309" actId="1076"/>
          <ac:graphicFrameMkLst>
            <pc:docMk/>
            <pc:sldMk cId="3194949328" sldId="371"/>
            <ac:graphicFrameMk id="4" creationId="{2301F097-87FD-BBFC-1DDD-5A1B538CC715}"/>
          </ac:graphicFrameMkLst>
        </pc:graphicFrameChg>
        <pc:graphicFrameChg chg="mod modGraphic">
          <ac:chgData name="Salvador Bustamante" userId="b0a77ce9-78cd-442a-a257-3dfcbf858786" providerId="ADAL" clId="{3AB60523-C112-47DC-ADFD-1F92767CFFDE}" dt="2026-03-27T14:07:57.880" v="307" actId="21"/>
          <ac:graphicFrameMkLst>
            <pc:docMk/>
            <pc:sldMk cId="3194949328" sldId="371"/>
            <ac:graphicFrameMk id="7" creationId="{3CA2964D-27E6-C03C-8AC2-47E5F35061D2}"/>
          </ac:graphicFrameMkLst>
        </pc:graphicFrameChg>
        <pc:graphicFrameChg chg="del mod">
          <ac:chgData name="Salvador Bustamante" userId="b0a77ce9-78cd-442a-a257-3dfcbf858786" providerId="ADAL" clId="{3AB60523-C112-47DC-ADFD-1F92767CFFDE}" dt="2026-03-27T14:08:31.599" v="313" actId="478"/>
          <ac:graphicFrameMkLst>
            <pc:docMk/>
            <pc:sldMk cId="3194949328" sldId="371"/>
            <ac:graphicFrameMk id="8" creationId="{660720CE-7741-0A37-5541-C5E3E5E15740}"/>
          </ac:graphicFrameMkLst>
        </pc:graphicFrameChg>
        <pc:graphicFrameChg chg="add del mod">
          <ac:chgData name="Salvador Bustamante" userId="b0a77ce9-78cd-442a-a257-3dfcbf858786" providerId="ADAL" clId="{3AB60523-C112-47DC-ADFD-1F92767CFFDE}" dt="2026-03-27T14:08:34.730" v="314" actId="1076"/>
          <ac:graphicFrameMkLst>
            <pc:docMk/>
            <pc:sldMk cId="3194949328" sldId="371"/>
            <ac:graphicFrameMk id="9" creationId="{E0BEFB71-B1B2-FF00-9C67-4B97F08EB4FC}"/>
          </ac:graphicFrameMkLst>
        </pc:graphicFrameChg>
      </pc:sldChg>
      <pc:sldChg chg="modSp add mod">
        <pc:chgData name="Salvador Bustamante" userId="b0a77ce9-78cd-442a-a257-3dfcbf858786" providerId="ADAL" clId="{3AB60523-C112-47DC-ADFD-1F92767CFFDE}" dt="2026-03-27T14:10:07.982" v="335" actId="2164"/>
        <pc:sldMkLst>
          <pc:docMk/>
          <pc:sldMk cId="341364077" sldId="372"/>
        </pc:sldMkLst>
        <pc:graphicFrameChg chg="modGraphic">
          <ac:chgData name="Salvador Bustamante" userId="b0a77ce9-78cd-442a-a257-3dfcbf858786" providerId="ADAL" clId="{3AB60523-C112-47DC-ADFD-1F92767CFFDE}" dt="2026-03-27T14:10:07.982" v="335" actId="2164"/>
          <ac:graphicFrameMkLst>
            <pc:docMk/>
            <pc:sldMk cId="341364077" sldId="372"/>
            <ac:graphicFrameMk id="4" creationId="{59A107B3-DD53-CF50-759A-9FDBF82CC32E}"/>
          </ac:graphicFrameMkLst>
        </pc:graphicFrameChg>
      </pc:sldChg>
      <pc:sldChg chg="delSp modSp add mod">
        <pc:chgData name="Salvador Bustamante" userId="b0a77ce9-78cd-442a-a257-3dfcbf858786" providerId="ADAL" clId="{3AB60523-C112-47DC-ADFD-1F92767CFFDE}" dt="2026-03-27T14:13:54.287" v="435" actId="1076"/>
        <pc:sldMkLst>
          <pc:docMk/>
          <pc:sldMk cId="1714580268" sldId="373"/>
        </pc:sldMkLst>
        <pc:graphicFrameChg chg="modGraphic">
          <ac:chgData name="Salvador Bustamante" userId="b0a77ce9-78cd-442a-a257-3dfcbf858786" providerId="ADAL" clId="{3AB60523-C112-47DC-ADFD-1F92767CFFDE}" dt="2026-03-27T14:13:17.463" v="426" actId="2164"/>
          <ac:graphicFrameMkLst>
            <pc:docMk/>
            <pc:sldMk cId="1714580268" sldId="373"/>
            <ac:graphicFrameMk id="3" creationId="{D3C13E68-1F83-6CBC-A22B-6AAA80988A3C}"/>
          </ac:graphicFrameMkLst>
        </pc:graphicFrameChg>
        <pc:graphicFrameChg chg="del modGraphic">
          <ac:chgData name="Salvador Bustamante" userId="b0a77ce9-78cd-442a-a257-3dfcbf858786" providerId="ADAL" clId="{3AB60523-C112-47DC-ADFD-1F92767CFFDE}" dt="2026-03-27T14:13:43.962" v="433" actId="478"/>
          <ac:graphicFrameMkLst>
            <pc:docMk/>
            <pc:sldMk cId="1714580268" sldId="373"/>
            <ac:graphicFrameMk id="7" creationId="{397435D8-0102-427C-7F4D-8F3A20612512}"/>
          </ac:graphicFrameMkLst>
        </pc:graphicFrameChg>
        <pc:graphicFrameChg chg="del">
          <ac:chgData name="Salvador Bustamante" userId="b0a77ce9-78cd-442a-a257-3dfcbf858786" providerId="ADAL" clId="{3AB60523-C112-47DC-ADFD-1F92767CFFDE}" dt="2026-03-27T14:13:29.423" v="430" actId="478"/>
          <ac:graphicFrameMkLst>
            <pc:docMk/>
            <pc:sldMk cId="1714580268" sldId="373"/>
            <ac:graphicFrameMk id="10" creationId="{3BCC8F7A-959F-5C4C-CCBA-57487938098D}"/>
          </ac:graphicFrameMkLst>
        </pc:graphicFrameChg>
        <pc:graphicFrameChg chg="del">
          <ac:chgData name="Salvador Bustamante" userId="b0a77ce9-78cd-442a-a257-3dfcbf858786" providerId="ADAL" clId="{3AB60523-C112-47DC-ADFD-1F92767CFFDE}" dt="2026-03-27T14:13:27.339" v="429" actId="478"/>
          <ac:graphicFrameMkLst>
            <pc:docMk/>
            <pc:sldMk cId="1714580268" sldId="373"/>
            <ac:graphicFrameMk id="11" creationId="{8800666F-BBAB-7E6C-8BE0-F6C3F33CC82B}"/>
          </ac:graphicFrameMkLst>
        </pc:graphicFrameChg>
        <pc:graphicFrameChg chg="del modGraphic">
          <ac:chgData name="Salvador Bustamante" userId="b0a77ce9-78cd-442a-a257-3dfcbf858786" providerId="ADAL" clId="{3AB60523-C112-47DC-ADFD-1F92767CFFDE}" dt="2026-03-27T14:13:25.560" v="428" actId="478"/>
          <ac:graphicFrameMkLst>
            <pc:docMk/>
            <pc:sldMk cId="1714580268" sldId="373"/>
            <ac:graphicFrameMk id="12" creationId="{8BE1AF00-91BD-992D-024B-DD2527218911}"/>
          </ac:graphicFrameMkLst>
        </pc:graphicFrameChg>
        <pc:graphicFrameChg chg="mod">
          <ac:chgData name="Salvador Bustamante" userId="b0a77ce9-78cd-442a-a257-3dfcbf858786" providerId="ADAL" clId="{3AB60523-C112-47DC-ADFD-1F92767CFFDE}" dt="2026-03-27T14:13:48.595" v="434" actId="1076"/>
          <ac:graphicFrameMkLst>
            <pc:docMk/>
            <pc:sldMk cId="1714580268" sldId="373"/>
            <ac:graphicFrameMk id="13" creationId="{8A82C657-4463-117A-4638-085685C42E9F}"/>
          </ac:graphicFrameMkLst>
        </pc:graphicFrameChg>
        <pc:graphicFrameChg chg="mod">
          <ac:chgData name="Salvador Bustamante" userId="b0a77ce9-78cd-442a-a257-3dfcbf858786" providerId="ADAL" clId="{3AB60523-C112-47DC-ADFD-1F92767CFFDE}" dt="2026-03-27T14:13:54.287" v="435" actId="1076"/>
          <ac:graphicFrameMkLst>
            <pc:docMk/>
            <pc:sldMk cId="1714580268" sldId="373"/>
            <ac:graphicFrameMk id="14" creationId="{FCCE054D-1320-1407-99CA-FD38465684F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AF3E6-C412-12D7-FF3D-B97CFADE1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D75D0-7A89-9202-39B8-AD5CF05A8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2EE3C-551E-C5C8-7459-CF0F2B86B667}"/>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949F168-F4BD-5D64-32E7-2A93F89F7A60}"/>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277673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1EC60-BCEC-B217-A87C-961580B3DA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BD9808-8D71-7A86-EEB1-126718C634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BFEEC2-9BF2-8206-8FD0-AEB7B07C2DFB}"/>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BAE53D-ED4C-B9C7-2572-9BD9858CA54C}"/>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4664129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9A9AE-E65B-280E-81E9-A5F40DBC6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8A19C-AB8D-9216-F5F5-1A1936849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F57532-7454-9C45-15A6-46FA8F2676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049DF0E2-C98F-CA61-507D-742DC5407C7E}"/>
              </a:ext>
            </a:extLst>
          </p:cNvPr>
          <p:cNvSpPr>
            <a:spLocks noGrp="1"/>
          </p:cNvSpPr>
          <p:nvPr>
            <p:ph type="sldNum" sz="quarter" idx="5"/>
          </p:nvPr>
        </p:nvSpPr>
        <p:spPr/>
        <p:txBody>
          <a:bodyPr/>
          <a:lstStyle/>
          <a:p>
            <a:fld id="{90083ABE-9E7F-4857-9FB1-B4EF346C82D0}" type="slidenum">
              <a:rPr lang="en-US" smtClean="0"/>
              <a:t>9</a:t>
            </a:fld>
            <a:endParaRPr lang="en-US"/>
          </a:p>
        </p:txBody>
      </p:sp>
    </p:spTree>
    <p:extLst>
      <p:ext uri="{BB962C8B-B14F-4D97-AF65-F5344CB8AC3E}">
        <p14:creationId xmlns:p14="http://schemas.microsoft.com/office/powerpoint/2010/main" val="1836785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0944-20F5-CC91-66DF-3181EA0C9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799F-5B8D-77DA-BCF7-81FC31ED7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D87D4-C144-24AA-4CF5-C623C5FECCC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A5BB4EB8-FC34-01CA-2B3D-8E0E2386A007}"/>
              </a:ext>
            </a:extLst>
          </p:cNvPr>
          <p:cNvSpPr>
            <a:spLocks noGrp="1"/>
          </p:cNvSpPr>
          <p:nvPr>
            <p:ph type="sldNum" sz="quarter" idx="5"/>
          </p:nvPr>
        </p:nvSpPr>
        <p:spPr/>
        <p:txBody>
          <a:bodyPr/>
          <a:lstStyle/>
          <a:p>
            <a:fld id="{667DE062-5D5C-D348-9DA3-5CD67579FA16}" type="slidenum">
              <a:rPr lang="fr-FR" smtClean="0"/>
              <a:t>13</a:t>
            </a:fld>
            <a:endParaRPr lang="fr-FR"/>
          </a:p>
        </p:txBody>
      </p:sp>
    </p:spTree>
    <p:extLst>
      <p:ext uri="{BB962C8B-B14F-4D97-AF65-F5344CB8AC3E}">
        <p14:creationId xmlns:p14="http://schemas.microsoft.com/office/powerpoint/2010/main" val="896730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3D2D2-2250-8DD7-900C-FC50A3A852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C2A108-3E12-C9CA-B075-8767182B5D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FD4F65-7F5B-BB91-5AB1-C2F9E082B0CA}"/>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5D221B5D-AC3D-2CDC-E9D9-41C7A96835D5}"/>
              </a:ext>
            </a:extLst>
          </p:cNvPr>
          <p:cNvSpPr>
            <a:spLocks noGrp="1"/>
          </p:cNvSpPr>
          <p:nvPr>
            <p:ph type="sldNum" sz="quarter" idx="5"/>
          </p:nvPr>
        </p:nvSpPr>
        <p:spPr/>
        <p:txBody>
          <a:bodyPr/>
          <a:lstStyle/>
          <a:p>
            <a:fld id="{667DE062-5D5C-D348-9DA3-5CD67579FA16}" type="slidenum">
              <a:rPr lang="fr-FR" smtClean="0"/>
              <a:t>14</a:t>
            </a:fld>
            <a:endParaRPr lang="fr-FR"/>
          </a:p>
        </p:txBody>
      </p:sp>
    </p:spTree>
    <p:extLst>
      <p:ext uri="{BB962C8B-B14F-4D97-AF65-F5344CB8AC3E}">
        <p14:creationId xmlns:p14="http://schemas.microsoft.com/office/powerpoint/2010/main" val="565818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448FD-4EFB-F221-26A0-98A979F13B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90B42-C7F1-76C7-0B5B-DE8357BFEA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83AF1-453A-FC18-125C-4AEFD5246F5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33C617A-4419-DB39-AC9B-E0A8E3CA3F1D}"/>
              </a:ext>
            </a:extLst>
          </p:cNvPr>
          <p:cNvSpPr>
            <a:spLocks noGrp="1"/>
          </p:cNvSpPr>
          <p:nvPr>
            <p:ph type="sldNum" sz="quarter" idx="5"/>
          </p:nvPr>
        </p:nvSpPr>
        <p:spPr/>
        <p:txBody>
          <a:bodyPr/>
          <a:lstStyle/>
          <a:p>
            <a:fld id="{9830F69C-19E8-A548-AC3B-E1ED0C5C8A9F}" type="slidenum">
              <a:rPr lang="en-FR" smtClean="0"/>
              <a:t>15</a:t>
            </a:fld>
            <a:endParaRPr lang="en-FR"/>
          </a:p>
        </p:txBody>
      </p:sp>
    </p:spTree>
    <p:extLst>
      <p:ext uri="{BB962C8B-B14F-4D97-AF65-F5344CB8AC3E}">
        <p14:creationId xmlns:p14="http://schemas.microsoft.com/office/powerpoint/2010/main" val="3436526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E7B2E-B429-8622-94D7-660058D460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B1A3E1-FE05-6285-A8BD-0C4D32AFC4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3747DA-6504-3604-3CFF-670147237E3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CE01E17-0978-8EC8-87D5-E2F3461D4094}"/>
              </a:ext>
            </a:extLst>
          </p:cNvPr>
          <p:cNvSpPr>
            <a:spLocks noGrp="1"/>
          </p:cNvSpPr>
          <p:nvPr>
            <p:ph type="sldNum" sz="quarter" idx="5"/>
          </p:nvPr>
        </p:nvSpPr>
        <p:spPr/>
        <p:txBody>
          <a:bodyPr/>
          <a:lstStyle/>
          <a:p>
            <a:fld id="{9830F69C-19E8-A548-AC3B-E1ED0C5C8A9F}" type="slidenum">
              <a:rPr lang="en-FR" smtClean="0"/>
              <a:t>16</a:t>
            </a:fld>
            <a:endParaRPr lang="en-FR"/>
          </a:p>
        </p:txBody>
      </p:sp>
    </p:spTree>
    <p:extLst>
      <p:ext uri="{BB962C8B-B14F-4D97-AF65-F5344CB8AC3E}">
        <p14:creationId xmlns:p14="http://schemas.microsoft.com/office/powerpoint/2010/main" val="1168340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pulse/understanding-theory-change-development-projects-alpha-pesanai-velxc"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pic>
        <p:nvPicPr>
          <p:cNvPr id="1026" name="Picture 2" descr="What we do | UNICEF Kenya">
            <a:extLst>
              <a:ext uri="{FF2B5EF4-FFF2-40B4-BE49-F238E27FC236}">
                <a16:creationId xmlns:a16="http://schemas.microsoft.com/office/drawing/2014/main" id="{0B1715C0-D18A-CF9B-4A8F-B92ED1A4B99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5382" y="0"/>
            <a:ext cx="9852206" cy="65826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CBB7934-A945-D3DB-367A-288B94A9063E}"/>
              </a:ext>
            </a:extLst>
          </p:cNvPr>
          <p:cNvSpPr/>
          <p:nvPr/>
        </p:nvSpPr>
        <p:spPr>
          <a:xfrm>
            <a:off x="-22098" y="-30434"/>
            <a:ext cx="332276" cy="6870972"/>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1" name="TextBox 10">
            <a:extLst>
              <a:ext uri="{FF2B5EF4-FFF2-40B4-BE49-F238E27FC236}">
                <a16:creationId xmlns:a16="http://schemas.microsoft.com/office/drawing/2014/main" id="{0D5D20B7-0D03-A5DA-0A98-D3468F162B93}"/>
              </a:ext>
            </a:extLst>
          </p:cNvPr>
          <p:cNvSpPr txBox="1"/>
          <p:nvPr/>
        </p:nvSpPr>
        <p:spPr>
          <a:xfrm>
            <a:off x="310178" y="279799"/>
            <a:ext cx="9586901" cy="430887"/>
          </a:xfrm>
          <a:prstGeom prst="rect">
            <a:avLst/>
          </a:prstGeom>
          <a:solidFill>
            <a:srgbClr val="15A6EA"/>
          </a:solidFill>
        </p:spPr>
        <p:txBody>
          <a:bodyPr wrap="square" lIns="24860" tIns="0" rIns="24860" bIns="0" rtlCol="0">
            <a:spAutoFit/>
          </a:bodyPr>
          <a:lstStyle/>
          <a:p>
            <a:r>
              <a:rPr lang="en-GB" sz="2800">
                <a:solidFill>
                  <a:schemeClr val="bg1"/>
                </a:solidFill>
              </a:rPr>
              <a:t>PROSPECTS 2.0. </a:t>
            </a:r>
            <a:r>
              <a:rPr lang="en-GB" sz="2800">
                <a:solidFill>
                  <a:schemeClr val="bg1"/>
                </a:solidFill>
                <a:highlight>
                  <a:srgbClr val="800080"/>
                </a:highlight>
              </a:rPr>
              <a:t>INTEGRATED RESULTS FRAMEWORK</a:t>
            </a:r>
          </a:p>
        </p:txBody>
      </p:sp>
      <p:sp>
        <p:nvSpPr>
          <p:cNvPr id="5" name="TextBox 4">
            <a:extLst>
              <a:ext uri="{FF2B5EF4-FFF2-40B4-BE49-F238E27FC236}">
                <a16:creationId xmlns:a16="http://schemas.microsoft.com/office/drawing/2014/main" id="{C2308A35-6B3F-5C8A-C0B8-DF82EE30A830}"/>
              </a:ext>
            </a:extLst>
          </p:cNvPr>
          <p:cNvSpPr txBox="1"/>
          <p:nvPr/>
        </p:nvSpPr>
        <p:spPr>
          <a:xfrm>
            <a:off x="1355594" y="6657246"/>
            <a:ext cx="7942190" cy="169277"/>
          </a:xfrm>
          <a:prstGeom prst="rect">
            <a:avLst/>
          </a:prstGeom>
          <a:noFill/>
        </p:spPr>
        <p:txBody>
          <a:bodyPr wrap="square" lIns="24860" tIns="0" rIns="24860" bIns="0" rtlCol="0">
            <a:spAutoFit/>
          </a:bodyPr>
          <a:lstStyle/>
          <a:p>
            <a:pPr algn="ctr"/>
            <a:r>
              <a:rPr lang="en-GB" sz="1100" dirty="0"/>
              <a:t>ITERATIVE EVALUATION – KENYA CO (2026)</a:t>
            </a:r>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8910061" y="-119649"/>
            <a:ext cx="775445" cy="550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56141F6-95B9-ED83-D363-91F25B59B585}"/>
              </a:ext>
            </a:extLst>
          </p:cNvPr>
          <p:cNvSpPr/>
          <p:nvPr/>
        </p:nvSpPr>
        <p:spPr>
          <a:xfrm rot="10800000">
            <a:off x="238893" y="378940"/>
            <a:ext cx="9668691" cy="1361384"/>
          </a:xfrm>
          <a:prstGeom prst="rect">
            <a:avLst/>
          </a:prstGeom>
          <a:gradFill>
            <a:gsLst>
              <a:gs pos="0">
                <a:schemeClr val="accent1">
                  <a:lumMod val="5000"/>
                  <a:lumOff val="95000"/>
                </a:schemeClr>
              </a:gs>
              <a:gs pos="88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B2DFB39-DE2C-BC72-C7C7-6AB5AADD5E2B}"/>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828D83F-6AAF-F471-FAAF-C088837A190F}"/>
              </a:ext>
            </a:extLst>
          </p:cNvPr>
          <p:cNvSpPr txBox="1"/>
          <p:nvPr/>
        </p:nvSpPr>
        <p:spPr>
          <a:xfrm>
            <a:off x="143498" y="1667676"/>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KEY CHALLENGES IDENTIFIED</a:t>
            </a:r>
          </a:p>
        </p:txBody>
      </p:sp>
      <p:sp>
        <p:nvSpPr>
          <p:cNvPr id="7" name="TextBox 6">
            <a:extLst>
              <a:ext uri="{FF2B5EF4-FFF2-40B4-BE49-F238E27FC236}">
                <a16:creationId xmlns:a16="http://schemas.microsoft.com/office/drawing/2014/main" id="{98E9B234-B2C1-BD8F-3FA6-8C544775F59B}"/>
              </a:ext>
            </a:extLst>
          </p:cNvPr>
          <p:cNvSpPr txBox="1"/>
          <p:nvPr/>
        </p:nvSpPr>
        <p:spPr>
          <a:xfrm>
            <a:off x="653701" y="2068961"/>
            <a:ext cx="4455180" cy="600164"/>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“The need to </a:t>
            </a:r>
            <a:r>
              <a:rPr lang="en-GB" sz="1100" b="1" i="1" kern="10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GB" sz="1100" i="1" kern="100">
                <a:effectLst/>
                <a:latin typeface="Helvetica" panose="020B0604020202020204" pitchFamily="34" charset="0"/>
                <a:ea typeface="Aptos" panose="020B0004020202020204" pitchFamily="34" charset="0"/>
                <a:cs typeface="Helvetica" panose="020B0604020202020204" pitchFamily="34" charset="0"/>
              </a:rPr>
              <a:t>a </a:t>
            </a:r>
            <a:r>
              <a:rPr lang="en-GB" sz="1100" b="1" i="1" kern="10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GB" sz="1100" i="1" kern="10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GB" sz="1100" i="1" kern="100">
                <a:latin typeface="Helvetica" panose="020B0604020202020204" pitchFamily="34" charset="0"/>
                <a:ea typeface="Aptos" panose="020B0004020202020204" pitchFamily="34" charset="0"/>
                <a:cs typeface="Helvetica" panose="020B0604020202020204" pitchFamily="34" charset="0"/>
              </a:rPr>
              <a:t>s”</a:t>
            </a:r>
            <a:endParaRPr lang="en-US" sz="1100" i="1">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2367515" y="3517516"/>
            <a:ext cx="4717546"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a:t>
            </a:r>
            <a:r>
              <a:rPr lang="en-US" sz="1100" i="1" kern="100">
                <a:effectLst/>
                <a:latin typeface="Helvetica" panose="020B0604020202020204" pitchFamily="34" charset="0"/>
                <a:ea typeface="Aptos" panose="020B0004020202020204" pitchFamily="34" charset="0"/>
                <a:cs typeface="Helvetica" panose="020B0604020202020204" pitchFamily="34" charset="0"/>
              </a:rPr>
              <a:t>There is a </a:t>
            </a:r>
            <a:r>
              <a:rPr lang="en-US" sz="1100" b="1" i="1" kern="100">
                <a:effectLst/>
                <a:latin typeface="Helvetica" panose="020B0604020202020204" pitchFamily="34" charset="0"/>
                <a:ea typeface="Aptos" panose="020B0004020202020204" pitchFamily="34" charset="0"/>
                <a:cs typeface="Helvetica" panose="020B0604020202020204" pitchFamily="34" charset="0"/>
              </a:rPr>
              <a:t>strong emphasis on collaboration between different pillars</a:t>
            </a:r>
            <a:r>
              <a:rPr lang="en-US" sz="1100" i="1" kern="100">
                <a:effectLst/>
                <a:latin typeface="Helvetica" panose="020B0604020202020204" pitchFamily="34" charset="0"/>
                <a:ea typeface="Aptos" panose="020B0004020202020204" pitchFamily="34" charset="0"/>
                <a:cs typeface="Helvetica" panose="020B0604020202020204" pitchFamily="34" charset="0"/>
              </a:rPr>
              <a:t>. This includes joint program documents and coordination meetings. The primary area for improvement is internal coordination among pillars, inter-pillar planning in addition to pillar-specific planning.</a:t>
            </a:r>
            <a:r>
              <a:rPr lang="en-GB" sz="1100" i="1" kern="100">
                <a:effectLst/>
                <a:latin typeface="Helvetica" panose="020B0604020202020204" pitchFamily="34" charset="0"/>
                <a:ea typeface="Aptos" panose="020B0004020202020204" pitchFamily="34" charset="0"/>
                <a:cs typeface="Helvetica" panose="020B0604020202020204" pitchFamily="34" charset="0"/>
              </a:rPr>
              <a:t>”</a:t>
            </a:r>
            <a:endParaRPr lang="en-US" sz="1100" i="1">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1118889" y="2860502"/>
            <a:ext cx="3427109" cy="430887"/>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“Limited interconnections across pillars, </a:t>
            </a:r>
            <a:r>
              <a:rPr lang="en-GB" sz="1100" i="1" kern="100">
                <a:effectLst/>
                <a:latin typeface="Helvetica" panose="020B0604020202020204" pitchFamily="34" charset="0"/>
                <a:ea typeface="Aptos" panose="020B0004020202020204" pitchFamily="34" charset="0"/>
                <a:cs typeface="Helvetica" panose="020B0604020202020204" pitchFamily="34" charset="0"/>
              </a:rPr>
              <a:t>and the pillar system leading to think in siloes”</a:t>
            </a:r>
            <a:endParaRPr lang="en-US" sz="1100" i="1">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5935473" y="2679380"/>
            <a:ext cx="3793797"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“Ensure that our </a:t>
            </a:r>
            <a:r>
              <a:rPr lang="en-GB" sz="1100" b="1" i="1" kern="10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GB" sz="1100" i="1" kern="10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5935473" y="1899242"/>
            <a:ext cx="3408224" cy="600164"/>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a:t>
            </a:r>
            <a:r>
              <a:rPr lang="en-GB" sz="1100" b="1" i="1" kern="100">
                <a:latin typeface="Helvetica" panose="020B0604020202020204" pitchFamily="34" charset="0"/>
                <a:ea typeface="Aptos" panose="020B0004020202020204" pitchFamily="34" charset="0"/>
                <a:cs typeface="Helvetica" panose="020B0604020202020204" pitchFamily="34" charset="0"/>
              </a:rPr>
              <a:t>L</a:t>
            </a:r>
            <a:r>
              <a:rPr lang="en-GB" sz="1100" b="1" i="1" kern="10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GB" sz="1100" i="1" kern="10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98614" y="513265"/>
            <a:ext cx="7219359" cy="803746"/>
          </a:xfrm>
          <a:prstGeom prst="rect">
            <a:avLst/>
          </a:prstGeom>
          <a:noFill/>
        </p:spPr>
        <p:txBody>
          <a:bodyPr wrap="square">
            <a:spAutoFit/>
          </a:bodyPr>
          <a:lstStyle/>
          <a:p>
            <a:pPr lvl="0">
              <a:lnSpc>
                <a:spcPct val="107000"/>
              </a:lnSpc>
            </a:pPr>
            <a:r>
              <a:rPr lang="en-GB" sz="1100" b="1" kern="100">
                <a:effectLst/>
                <a:latin typeface="Helvetica" panose="020B0604020202020204" pitchFamily="34" charset="0"/>
                <a:ea typeface="Aptos" panose="020B0004020202020204" pitchFamily="34" charset="0"/>
                <a:cs typeface="Helvetica" panose="020B0604020202020204" pitchFamily="34" charset="0"/>
              </a:rPr>
              <a:t>PROSPECTS</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2.0</a:t>
            </a:r>
            <a:r>
              <a:rPr lang="en-GB" sz="1100" kern="10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r>
              <a:rPr lang="en-GB" sz="1100" b="1" kern="100">
                <a:latin typeface="Helvetica" panose="020B0604020202020204" pitchFamily="34" charset="0"/>
                <a:ea typeface="Aptos" panose="020B0004020202020204" pitchFamily="34" charset="0"/>
                <a:cs typeface="Helvetica" panose="020B0604020202020204" pitchFamily="34" charset="0"/>
              </a:rPr>
              <a:t>Tools</a:t>
            </a:r>
            <a:r>
              <a:rPr lang="en-GB" sz="1100" kern="100">
                <a:latin typeface="Helvetica" panose="020B0604020202020204" pitchFamily="34" charset="0"/>
                <a:ea typeface="Aptos" panose="020B0004020202020204" pitchFamily="34" charset="0"/>
                <a:cs typeface="Helvetica" panose="020B0604020202020204" pitchFamily="34" charset="0"/>
              </a:rPr>
              <a:t> such as the global Theory of Change (</a:t>
            </a:r>
            <a:r>
              <a:rPr lang="en-GB" sz="1100" b="1" kern="100">
                <a:latin typeface="Helvetica" panose="020B0604020202020204" pitchFamily="34" charset="0"/>
                <a:ea typeface="Aptos" panose="020B0004020202020204" pitchFamily="34" charset="0"/>
                <a:cs typeface="Helvetica" panose="020B0604020202020204" pitchFamily="34" charset="0"/>
              </a:rPr>
              <a:t>ToC)</a:t>
            </a:r>
            <a:r>
              <a:rPr lang="en-GB" sz="1100" kern="100">
                <a:latin typeface="Helvetica" panose="020B0604020202020204" pitchFamily="34" charset="0"/>
                <a:ea typeface="Aptos" panose="020B0004020202020204" pitchFamily="34" charset="0"/>
                <a:cs typeface="Helvetica" panose="020B0604020202020204" pitchFamily="34" charset="0"/>
              </a:rPr>
              <a:t> </a:t>
            </a:r>
            <a:r>
              <a:rPr lang="en-US" sz="1100" kern="100">
                <a:latin typeface="Helvetica" panose="020B0604020202020204" pitchFamily="34" charset="0"/>
                <a:ea typeface="Aptos" panose="020B0004020202020204" pitchFamily="34" charset="0"/>
                <a:cs typeface="Helvetica" panose="020B0604020202020204" pitchFamily="34" charset="0"/>
              </a:rPr>
              <a:t>have been customized, and the elements defined in the joint planning MACP (tab 2)</a:t>
            </a:r>
            <a:r>
              <a:rPr lang="en-GB" sz="1100" kern="100">
                <a:latin typeface="Helvetica" panose="020B0604020202020204" pitchFamily="34" charset="0"/>
                <a:ea typeface="Aptos" panose="020B0004020202020204" pitchFamily="34" charset="0"/>
                <a:cs typeface="Helvetica" panose="020B0604020202020204" pitchFamily="34" charset="0"/>
              </a:rPr>
              <a:t> are complemented by the multi-annual </a:t>
            </a:r>
            <a:r>
              <a:rPr lang="en-GB" sz="1100" b="1" kern="100">
                <a:latin typeface="Helvetica" panose="020B0604020202020204" pitchFamily="34" charset="0"/>
                <a:ea typeface="Aptos" panose="020B0004020202020204" pitchFamily="34" charset="0"/>
                <a:cs typeface="Helvetica" panose="020B0604020202020204" pitchFamily="34" charset="0"/>
              </a:rPr>
              <a:t>indicators</a:t>
            </a:r>
            <a:r>
              <a:rPr lang="en-GB" sz="1100" kern="100">
                <a:latin typeface="Helvetica" panose="020B0604020202020204" pitchFamily="34" charset="0"/>
                <a:ea typeface="Aptos" panose="020B0004020202020204" pitchFamily="34" charset="0"/>
                <a:cs typeface="Helvetica" panose="020B0604020202020204" pitchFamily="34" charset="0"/>
              </a:rPr>
              <a:t> (tab 5) and, recently, by the milestones of the </a:t>
            </a:r>
            <a:r>
              <a:rPr lang="en-GB" sz="1100" b="1" kern="100">
                <a:latin typeface="Helvetica" panose="020B0604020202020204" pitchFamily="34" charset="0"/>
                <a:ea typeface="Aptos" panose="020B0004020202020204" pitchFamily="34" charset="0"/>
                <a:cs typeface="Helvetica" panose="020B0604020202020204" pitchFamily="34" charset="0"/>
              </a:rPr>
              <a:t>Policy</a:t>
            </a:r>
            <a:r>
              <a:rPr lang="en-GB" sz="1100" kern="100">
                <a:latin typeface="Helvetica" panose="020B0604020202020204" pitchFamily="34" charset="0"/>
                <a:ea typeface="Aptos" panose="020B0004020202020204" pitchFamily="34" charset="0"/>
                <a:cs typeface="Helvetica" panose="020B0604020202020204" pitchFamily="34" charset="0"/>
              </a:rPr>
              <a:t> </a:t>
            </a:r>
            <a:r>
              <a:rPr lang="en-GB" sz="1100" b="1" kern="100">
                <a:latin typeface="Helvetica" panose="020B0604020202020204" pitchFamily="34" charset="0"/>
                <a:ea typeface="Aptos" panose="020B0004020202020204" pitchFamily="34" charset="0"/>
                <a:cs typeface="Helvetica" panose="020B0604020202020204" pitchFamily="34" charset="0"/>
              </a:rPr>
              <a:t>Matrix</a:t>
            </a:r>
            <a:r>
              <a:rPr lang="en-GB" sz="1100" kern="100">
                <a:latin typeface="Helvetica" panose="020B0604020202020204" pitchFamily="34" charset="0"/>
                <a:ea typeface="Aptos" panose="020B0004020202020204" pitchFamily="34" charset="0"/>
                <a:cs typeface="Helvetica" panose="020B0604020202020204" pitchFamily="34" charset="0"/>
              </a:rPr>
              <a:t> (tab 3).</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445585" y="4792451"/>
            <a:ext cx="2819771" cy="810543"/>
          </a:xfrm>
          <a:prstGeom prst="rect">
            <a:avLst/>
          </a:prstGeom>
          <a:noFill/>
        </p:spPr>
        <p:txBody>
          <a:bodyPr wrap="square" lIns="91440" tIns="45720" rIns="91440" bIns="45720" anchor="t">
            <a:spAutoFit/>
          </a:bodyPr>
          <a:lstStyle/>
          <a:p>
            <a:pPr>
              <a:lnSpc>
                <a:spcPct val="107000"/>
              </a:lnSpc>
            </a:pPr>
            <a:r>
              <a:rPr lang="en-GB" sz="1100" kern="100" dirty="0">
                <a:effectLst/>
                <a:latin typeface="Helvetica"/>
                <a:ea typeface="Aptos" panose="020B0004020202020204" pitchFamily="34" charset="0"/>
                <a:cs typeface="Helvetica"/>
              </a:rPr>
              <a:t>These </a:t>
            </a:r>
            <a:r>
              <a:rPr lang="en-GB" sz="1100" kern="100" dirty="0">
                <a:latin typeface="Helvetica"/>
                <a:ea typeface="Aptos" panose="020B0004020202020204" pitchFamily="34" charset="0"/>
                <a:cs typeface="Helvetica"/>
              </a:rPr>
              <a:t>4 </a:t>
            </a:r>
            <a:r>
              <a:rPr lang="en-GB" sz="1100" kern="100" dirty="0">
                <a:effectLst/>
                <a:latin typeface="Helvetica"/>
                <a:ea typeface="Aptos" panose="020B0004020202020204" pitchFamily="34" charset="0"/>
                <a:cs typeface="Helvetica"/>
              </a:rPr>
              <a:t>elements introduce and complement each other, a </a:t>
            </a:r>
            <a:r>
              <a:rPr lang="en-GB" sz="1100" b="1" kern="100" dirty="0">
                <a:effectLst/>
                <a:latin typeface="Helvetica"/>
                <a:ea typeface="Aptos" panose="020B0004020202020204" pitchFamily="34" charset="0"/>
                <a:cs typeface="Helvetica"/>
              </a:rPr>
              <a:t>common</a:t>
            </a:r>
            <a:r>
              <a:rPr lang="en-GB" sz="1100" kern="100" dirty="0">
                <a:effectLst/>
                <a:latin typeface="Helvetica"/>
                <a:ea typeface="Aptos" panose="020B0004020202020204" pitchFamily="34" charset="0"/>
                <a:cs typeface="Helvetica"/>
              </a:rPr>
              <a:t> </a:t>
            </a:r>
            <a:r>
              <a:rPr lang="en-GB" sz="1100" b="1" kern="100" dirty="0">
                <a:effectLst/>
                <a:latin typeface="Helvetica"/>
                <a:ea typeface="Aptos" panose="020B0004020202020204" pitchFamily="34" charset="0"/>
                <a:cs typeface="Helvetica"/>
              </a:rPr>
              <a:t>interface</a:t>
            </a:r>
            <a:r>
              <a:rPr lang="en-GB" sz="1100" kern="100" dirty="0">
                <a:effectLst/>
                <a:latin typeface="Helvetica"/>
                <a:ea typeface="Aptos" panose="020B0004020202020204" pitchFamily="34" charset="0"/>
                <a:cs typeface="Helvetica"/>
              </a:rPr>
              <a:t> to see how all of them interact and complement each other was missing. </a:t>
            </a:r>
            <a:endParaRPr lang="en-FR" sz="1100" kern="100" dirty="0">
              <a:effectLst/>
              <a:latin typeface="Helvetica"/>
              <a:ea typeface="Aptos" panose="020B0004020202020204" pitchFamily="34" charset="0"/>
              <a:cs typeface="Helvetica"/>
            </a:endParaRPr>
          </a:p>
        </p:txBody>
      </p:sp>
      <p:sp>
        <p:nvSpPr>
          <p:cNvPr id="8" name="TextBox 7">
            <a:extLst>
              <a:ext uri="{FF2B5EF4-FFF2-40B4-BE49-F238E27FC236}">
                <a16:creationId xmlns:a16="http://schemas.microsoft.com/office/drawing/2014/main" id="{4D9255E9-5A75-1F54-0120-E014505AAA92}"/>
              </a:ext>
            </a:extLst>
          </p:cNvPr>
          <p:cNvSpPr txBox="1"/>
          <p:nvPr/>
        </p:nvSpPr>
        <p:spPr>
          <a:xfrm>
            <a:off x="3524634" y="5056647"/>
            <a:ext cx="2819771" cy="98488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a:t>
            </a:r>
            <a:r>
              <a:rPr lang="en-GB" sz="1100" b="1" kern="100">
                <a:effectLst/>
                <a:latin typeface="Helvetica" panose="020B0604020202020204" pitchFamily="34" charset="0"/>
                <a:ea typeface="Aptos" panose="020B0004020202020204" pitchFamily="34" charset="0"/>
                <a:cs typeface="Helvetica" panose="020B0604020202020204" pitchFamily="34" charset="0"/>
              </a:rPr>
              <a:t>iterative</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evaluation</a:t>
            </a:r>
            <a:r>
              <a:rPr lang="en-GB" sz="1100" kern="100">
                <a:effectLst/>
                <a:latin typeface="Helvetica" panose="020B0604020202020204" pitchFamily="34" charset="0"/>
                <a:ea typeface="Aptos" panose="020B0004020202020204" pitchFamily="34" charset="0"/>
                <a:cs typeface="Helvetica" panose="020B0604020202020204" pitchFamily="34" charset="0"/>
              </a:rPr>
              <a:t> has identified in its first iteration this gap and proposes an </a:t>
            </a: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GB" sz="1100" kern="10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1C5FF7BF-EECF-67E3-ABB6-EAF162A7A674}"/>
              </a:ext>
            </a:extLst>
          </p:cNvPr>
          <p:cNvSpPr txBox="1"/>
          <p:nvPr/>
        </p:nvSpPr>
        <p:spPr>
          <a:xfrm>
            <a:off x="6871498" y="5161248"/>
            <a:ext cx="2819771" cy="116602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This framework can be </a:t>
            </a:r>
            <a:r>
              <a:rPr lang="en-GB" sz="1100" kern="10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GB" sz="1100" kern="10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GB" sz="1100" b="1" kern="100">
                <a:latin typeface="Helvetica" panose="020B0604020202020204" pitchFamily="34" charset="0"/>
                <a:ea typeface="Aptos" panose="020B0004020202020204" pitchFamily="34" charset="0"/>
                <a:cs typeface="Helvetica" panose="020B0604020202020204" pitchFamily="34" charset="0"/>
              </a:rPr>
              <a:t>logic</a:t>
            </a:r>
            <a:r>
              <a:rPr lang="en-GB" sz="1100" kern="10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GB" sz="1100" kern="100">
                <a:effectLst/>
                <a:latin typeface="Helvetica" panose="020B0604020202020204" pitchFamily="34" charset="0"/>
                <a:ea typeface="Aptos" panose="020B0004020202020204" pitchFamily="34" charset="0"/>
                <a:cs typeface="Helvetica" panose="020B0604020202020204" pitchFamily="34" charset="0"/>
              </a:rPr>
              <a:t>To better identify </a:t>
            </a:r>
            <a:r>
              <a:rPr lang="en-GB" sz="1100" b="1" kern="10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discuss and </a:t>
            </a:r>
            <a:r>
              <a:rPr lang="en-GB" sz="1100" b="1" kern="100">
                <a:latin typeface="Helvetica" panose="020B0604020202020204" pitchFamily="34" charset="0"/>
                <a:ea typeface="Aptos" panose="020B0004020202020204" pitchFamily="34" charset="0"/>
                <a:cs typeface="Helvetica" panose="020B0604020202020204" pitchFamily="34" charset="0"/>
              </a:rPr>
              <a:t>report</a:t>
            </a:r>
            <a:r>
              <a:rPr lang="en-GB" sz="1100" kern="100">
                <a:latin typeface="Helvetica" panose="020B0604020202020204" pitchFamily="34" charset="0"/>
                <a:ea typeface="Aptos" panose="020B0004020202020204" pitchFamily="34" charset="0"/>
                <a:cs typeface="Helvetica" panose="020B0604020202020204" pitchFamily="34" charset="0"/>
              </a:rPr>
              <a:t> on progress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155089" y="4434212"/>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RATIONALE</a:t>
            </a:r>
          </a:p>
        </p:txBody>
      </p:sp>
      <p:sp>
        <p:nvSpPr>
          <p:cNvPr id="14" name="Freeform 13">
            <a:extLst>
              <a:ext uri="{FF2B5EF4-FFF2-40B4-BE49-F238E27FC236}">
                <a16:creationId xmlns:a16="http://schemas.microsoft.com/office/drawing/2014/main" id="{B0F03D92-1C88-7080-2439-9B3BF1A6F568}"/>
              </a:ext>
            </a:extLst>
          </p:cNvPr>
          <p:cNvSpPr/>
          <p:nvPr/>
        </p:nvSpPr>
        <p:spPr>
          <a:xfrm>
            <a:off x="521951" y="1320524"/>
            <a:ext cx="680326" cy="3510845"/>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a:extLst>
              <a:ext uri="{FF2B5EF4-FFF2-40B4-BE49-F238E27FC236}">
                <a16:creationId xmlns:a16="http://schemas.microsoft.com/office/drawing/2014/main" id="{0C95CB31-2C99-632F-509E-3ECD55C1ACDE}"/>
              </a:ext>
            </a:extLst>
          </p:cNvPr>
          <p:cNvSpPr/>
          <p:nvPr/>
        </p:nvSpPr>
        <p:spPr>
          <a:xfrm rot="17160930" flipH="1">
            <a:off x="3031120" y="4590617"/>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a:extLst>
              <a:ext uri="{FF2B5EF4-FFF2-40B4-BE49-F238E27FC236}">
                <a16:creationId xmlns:a16="http://schemas.microsoft.com/office/drawing/2014/main" id="{6FD89D0A-4758-002D-8522-02A1EB57C275}"/>
              </a:ext>
            </a:extLst>
          </p:cNvPr>
          <p:cNvSpPr/>
          <p:nvPr/>
        </p:nvSpPr>
        <p:spPr>
          <a:xfrm rot="16615904" flipH="1">
            <a:off x="6519658" y="4880282"/>
            <a:ext cx="100185" cy="67513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3706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applied this colour code to the PROSPECTS pillars for the Integrated Framework:</a:t>
            </a:r>
            <a:endParaRPr lang="en-US" sz="1100" b="0"/>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GB" sz="700" b="1">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GB" sz="70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GB" sz="700">
                <a:solidFill>
                  <a:schemeClr val="bg1"/>
                </a:solidFill>
                <a:effectLst/>
                <a:latin typeface="Poppins" pitchFamily="2" charset="77"/>
                <a:ea typeface="Calibri" panose="020F0502020204030204" pitchFamily="34" charset="0"/>
                <a:cs typeface="Arial" panose="020B0604020202020204" pitchFamily="34" charset="0"/>
              </a:rPr>
              <a:t> </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labour market governance supporting transition to and entry into employment and formalization</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US" sz="600" spc="-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US" sz="600" spc="-6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US" sz="70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US" sz="700" spc="-2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US" sz="700" spc="-65">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US" sz="700" spc="-2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US" sz="700" spc="-5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US" sz="700"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a:p>
            <a:r>
              <a:rPr lang="en-US" sz="700" b="1">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6B6783D-4687-639E-095D-89C083B4D7F1}"/>
              </a:ext>
            </a:extLst>
          </p:cNvPr>
          <p:cNvPicPr>
            <a:picLocks noChangeAspect="1"/>
          </p:cNvPicPr>
          <p:nvPr/>
        </p:nvPicPr>
        <p:blipFill>
          <a:blip r:embed="rId2"/>
          <a:stretch>
            <a:fillRect/>
          </a:stretch>
        </p:blipFill>
        <p:spPr>
          <a:xfrm>
            <a:off x="3797875" y="1599155"/>
            <a:ext cx="5724241" cy="3951369"/>
          </a:xfrm>
          <a:prstGeom prst="rect">
            <a:avLst/>
          </a:prstGeom>
        </p:spPr>
      </p:pic>
      <p:sp>
        <p:nvSpPr>
          <p:cNvPr id="1460" name="Rectangle 1459">
            <a:extLst>
              <a:ext uri="{FF2B5EF4-FFF2-40B4-BE49-F238E27FC236}">
                <a16:creationId xmlns:a16="http://schemas.microsoft.com/office/drawing/2014/main" id="{6285F04A-269F-453E-D47B-4A0F29377DE7}"/>
              </a:ext>
            </a:extLst>
          </p:cNvPr>
          <p:cNvSpPr/>
          <p:nvPr/>
        </p:nvSpPr>
        <p:spPr>
          <a:xfrm>
            <a:off x="289654" y="-83899"/>
            <a:ext cx="2251712" cy="635296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descr="unicef-logo-vector | Le Monde des ados">
            <a:extLst>
              <a:ext uri="{FF2B5EF4-FFF2-40B4-BE49-F238E27FC236}">
                <a16:creationId xmlns:a16="http://schemas.microsoft.com/office/drawing/2014/main" id="{D3064D5A-8DBC-5C49-1774-810CA6B038E7}"/>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D2C24-9338-B008-6D5B-13891327F393}"/>
              </a:ext>
            </a:extLst>
          </p:cNvPr>
          <p:cNvSpPr/>
          <p:nvPr/>
        </p:nvSpPr>
        <p:spPr>
          <a:xfrm>
            <a:off x="0" y="-407707"/>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latin typeface="Helvetica" pitchFamily="2" charset="0"/>
            </a:endParaRPr>
          </a:p>
        </p:txBody>
      </p:sp>
      <p:pic>
        <p:nvPicPr>
          <p:cNvPr id="4" name="Picture 4" descr="Artival Research &amp; Evaluation">
            <a:extLst>
              <a:ext uri="{FF2B5EF4-FFF2-40B4-BE49-F238E27FC236}">
                <a16:creationId xmlns:a16="http://schemas.microsoft.com/office/drawing/2014/main" id="{B2534A56-59D7-366B-6BE4-3035987A5CF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9320983" y="6563906"/>
            <a:ext cx="527755" cy="214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7420" y="2056087"/>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008224" y="2459912"/>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dirty="0">
                <a:latin typeface="Helvetica" pitchFamily="2" charset="0"/>
                <a:ea typeface="Aptos" panose="020B0004020202020204" pitchFamily="34" charset="0"/>
                <a:cs typeface="Times New Roman" panose="02020603050405020304" pitchFamily="18" charset="0"/>
              </a:rPr>
              <a:t>Programme portfolio</a:t>
            </a:r>
            <a:endParaRPr lang="en-FR" sz="1000" kern="100" dirty="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err="1">
                <a:latin typeface="Helvetica" pitchFamily="2" charset="0"/>
                <a:ea typeface="Aptos" panose="020B0004020202020204" pitchFamily="34" charset="0"/>
                <a:cs typeface="Times New Roman" panose="02020603050405020304" pitchFamily="18" charset="0"/>
              </a:rPr>
              <a:t>ToC</a:t>
            </a:r>
            <a:r>
              <a:rPr lang="en-GB" sz="1000" b="1" kern="100">
                <a:latin typeface="Helvetica" pitchFamily="2" charset="0"/>
                <a:ea typeface="Aptos" panose="020B0004020202020204" pitchFamily="34" charset="0"/>
                <a:cs typeface="Times New Roman" panose="02020603050405020304" pitchFamily="18" charset="0"/>
              </a:rPr>
              <a:t> Global</a:t>
            </a:r>
            <a:endParaRPr lang="en-FR" sz="1000" kern="10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7"/>
          <a:stretch>
            <a:fillRect/>
          </a:stretch>
        </p:blipFill>
        <p:spPr>
          <a:xfrm>
            <a:off x="683622" y="3492295"/>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152336" y="5630476"/>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dirty="0">
                <a:latin typeface="Helvetica" pitchFamily="2" charset="0"/>
                <a:ea typeface="Aptos" panose="020B0004020202020204" pitchFamily="34" charset="0"/>
                <a:cs typeface="Times New Roman" panose="02020603050405020304" pitchFamily="18" charset="0"/>
              </a:rPr>
              <a:t>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466466" y="4196430"/>
            <a:ext cx="1269046"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dirty="0">
                <a:latin typeface="Helvetica" pitchFamily="2" charset="0"/>
                <a:ea typeface="Aptos" panose="020B0004020202020204" pitchFamily="34" charset="0"/>
                <a:cs typeface="Times New Roman" panose="02020603050405020304" pitchFamily="18" charset="0"/>
              </a:rPr>
              <a:t>Policy Matrix</a:t>
            </a:r>
            <a:endParaRPr lang="en-FR" sz="1000" kern="100" dirty="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a:stCxn id="1413" idx="3"/>
          </p:cNvCxnSpPr>
          <p:nvPr/>
        </p:nvCxnSpPr>
        <p:spPr>
          <a:xfrm>
            <a:off x="2164741" y="970659"/>
            <a:ext cx="2446635" cy="123704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p:cNvCxnSpPr>
          <p:nvPr/>
        </p:nvCxnSpPr>
        <p:spPr>
          <a:xfrm>
            <a:off x="2719285" y="2658459"/>
            <a:ext cx="3776108" cy="113410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a:stCxn id="1430" idx="3"/>
          </p:cNvCxnSpPr>
          <p:nvPr/>
        </p:nvCxnSpPr>
        <p:spPr>
          <a:xfrm flipV="1">
            <a:off x="2735512" y="3880749"/>
            <a:ext cx="1193376" cy="39201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a:stCxn id="1429" idx="3"/>
          </p:cNvCxnSpPr>
          <p:nvPr/>
        </p:nvCxnSpPr>
        <p:spPr>
          <a:xfrm flipV="1">
            <a:off x="2865251" y="4698365"/>
            <a:ext cx="2804904" cy="100844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F114-CB30-4F77-EC44-CD2641485DB1}"/>
            </a:ext>
          </a:extLst>
        </p:cNvPr>
        <p:cNvGrpSpPr/>
        <p:nvPr/>
      </p:nvGrpSpPr>
      <p:grpSpPr>
        <a:xfrm>
          <a:off x="0" y="0"/>
          <a:ext cx="0" cy="0"/>
          <a:chOff x="0" y="0"/>
          <a:chExt cx="0" cy="0"/>
        </a:xfrm>
      </p:grpSpPr>
      <p:pic>
        <p:nvPicPr>
          <p:cNvPr id="7" name="Picture 6" descr="A screen shot of a chart&#10;&#10;Description automatically generated">
            <a:extLst>
              <a:ext uri="{FF2B5EF4-FFF2-40B4-BE49-F238E27FC236}">
                <a16:creationId xmlns:a16="http://schemas.microsoft.com/office/drawing/2014/main" id="{983C2AE1-05B8-D563-A4C0-DCA35AC7EC50}"/>
              </a:ext>
            </a:extLst>
          </p:cNvPr>
          <p:cNvPicPr>
            <a:picLocks noChangeAspect="1"/>
          </p:cNvPicPr>
          <p:nvPr/>
        </p:nvPicPr>
        <p:blipFill>
          <a:blip r:embed="rId3"/>
          <a:stretch>
            <a:fillRect/>
          </a:stretch>
        </p:blipFill>
        <p:spPr>
          <a:xfrm>
            <a:off x="1984417" y="3454982"/>
            <a:ext cx="2162191" cy="2724170"/>
          </a:xfrm>
          <a:prstGeom prst="rect">
            <a:avLst/>
          </a:prstGeom>
        </p:spPr>
      </p:pic>
      <p:sp>
        <p:nvSpPr>
          <p:cNvPr id="2" name="TextBox 1">
            <a:extLst>
              <a:ext uri="{FF2B5EF4-FFF2-40B4-BE49-F238E27FC236}">
                <a16:creationId xmlns:a16="http://schemas.microsoft.com/office/drawing/2014/main" id="{2717057F-3313-E547-4B45-A90DD28EABD8}"/>
              </a:ext>
            </a:extLst>
          </p:cNvPr>
          <p:cNvSpPr txBox="1"/>
          <p:nvPr/>
        </p:nvSpPr>
        <p:spPr>
          <a:xfrm>
            <a:off x="4777339" y="349088"/>
            <a:ext cx="1936749" cy="369332"/>
          </a:xfrm>
          <a:prstGeom prst="rect">
            <a:avLst/>
          </a:prstGeom>
          <a:noFill/>
        </p:spPr>
        <p:txBody>
          <a:bodyPr wrap="none" rtlCol="0">
            <a:spAutoFit/>
          </a:bodyPr>
          <a:lstStyle/>
          <a:p>
            <a:r>
              <a:rPr lang="en-US" dirty="0">
                <a:solidFill>
                  <a:schemeClr val="tx1">
                    <a:lumMod val="50000"/>
                    <a:lumOff val="50000"/>
                  </a:schemeClr>
                </a:solidFill>
              </a:rPr>
              <a:t>For the next slide:</a:t>
            </a:r>
          </a:p>
        </p:txBody>
      </p:sp>
      <p:sp>
        <p:nvSpPr>
          <p:cNvPr id="3" name="Rectangle 2">
            <a:extLst>
              <a:ext uri="{FF2B5EF4-FFF2-40B4-BE49-F238E27FC236}">
                <a16:creationId xmlns:a16="http://schemas.microsoft.com/office/drawing/2014/main" id="{EFE7B2F9-11C9-B08B-2BF5-8C0EA9DEFFBA}"/>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a:p>
        </p:txBody>
      </p:sp>
      <p:sp>
        <p:nvSpPr>
          <p:cNvPr id="4" name="TextBox 3">
            <a:extLst>
              <a:ext uri="{FF2B5EF4-FFF2-40B4-BE49-F238E27FC236}">
                <a16:creationId xmlns:a16="http://schemas.microsoft.com/office/drawing/2014/main" id="{91BD1BDC-6091-AF51-E06C-31D0B7DB36E9}"/>
              </a:ext>
            </a:extLst>
          </p:cNvPr>
          <p:cNvSpPr txBox="1"/>
          <p:nvPr/>
        </p:nvSpPr>
        <p:spPr>
          <a:xfrm>
            <a:off x="155089" y="675159"/>
            <a:ext cx="9764088" cy="430887"/>
          </a:xfrm>
          <a:prstGeom prst="rect">
            <a:avLst/>
          </a:prstGeom>
          <a:solidFill>
            <a:srgbClr val="15A6EA"/>
          </a:solidFill>
        </p:spPr>
        <p:txBody>
          <a:bodyPr wrap="square" lIns="24860" tIns="0" rIns="24860" bIns="0" rtlCol="0">
            <a:spAutoFit/>
          </a:bodyPr>
          <a:lstStyle/>
          <a:p>
            <a:pPr algn="ctr"/>
            <a:r>
              <a:rPr lang="en-US" sz="2800">
                <a:solidFill>
                  <a:schemeClr val="bg1"/>
                </a:solidFill>
              </a:rPr>
              <a:t>Please turn to </a:t>
            </a:r>
            <a:r>
              <a:rPr lang="en-US" sz="2800">
                <a:solidFill>
                  <a:schemeClr val="bg1"/>
                </a:solidFill>
                <a:highlight>
                  <a:srgbClr val="012F53"/>
                </a:highlight>
              </a:rPr>
              <a:t>presentation</a:t>
            </a:r>
            <a:r>
              <a:rPr lang="en-US" sz="2800">
                <a:solidFill>
                  <a:schemeClr val="bg1"/>
                </a:solidFill>
              </a:rPr>
              <a:t> mode </a:t>
            </a:r>
          </a:p>
        </p:txBody>
      </p:sp>
      <p:pic>
        <p:nvPicPr>
          <p:cNvPr id="6" name="Graphic 5" descr="Projector screen outline">
            <a:extLst>
              <a:ext uri="{FF2B5EF4-FFF2-40B4-BE49-F238E27FC236}">
                <a16:creationId xmlns:a16="http://schemas.microsoft.com/office/drawing/2014/main" id="{FDC1A522-623D-3DCB-6BFE-4032F3C1D1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60007" y="650274"/>
            <a:ext cx="480656" cy="480656"/>
          </a:xfrm>
          <a:prstGeom prst="rect">
            <a:avLst/>
          </a:prstGeom>
        </p:spPr>
      </p:pic>
      <p:cxnSp>
        <p:nvCxnSpPr>
          <p:cNvPr id="8" name="Straight Arrow Connector 7">
            <a:extLst>
              <a:ext uri="{FF2B5EF4-FFF2-40B4-BE49-F238E27FC236}">
                <a16:creationId xmlns:a16="http://schemas.microsoft.com/office/drawing/2014/main" id="{92EAE4BB-376F-09B0-B195-DF38F70D5AFC}"/>
              </a:ext>
            </a:extLst>
          </p:cNvPr>
          <p:cNvCxnSpPr>
            <a:cxnSpLocks/>
            <a:endCxn id="51" idx="0"/>
          </p:cNvCxnSpPr>
          <p:nvPr/>
        </p:nvCxnSpPr>
        <p:spPr>
          <a:xfrm>
            <a:off x="7983039" y="1130930"/>
            <a:ext cx="1335672" cy="533452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A6A32AE-913C-CB68-B4BB-92513A48E376}"/>
              </a:ext>
            </a:extLst>
          </p:cNvPr>
          <p:cNvSpPr txBox="1"/>
          <p:nvPr/>
        </p:nvSpPr>
        <p:spPr>
          <a:xfrm>
            <a:off x="4691581" y="6119654"/>
            <a:ext cx="4314643" cy="707886"/>
          </a:xfrm>
          <a:prstGeom prst="rect">
            <a:avLst/>
          </a:prstGeom>
          <a:noFill/>
        </p:spPr>
        <p:txBody>
          <a:bodyPr wrap="none" rtlCol="0">
            <a:spAutoFit/>
          </a:bodyPr>
          <a:lstStyle/>
          <a:p>
            <a:r>
              <a:rPr lang="en-US" sz="2000">
                <a:solidFill>
                  <a:schemeClr val="tx1">
                    <a:lumMod val="50000"/>
                    <a:lumOff val="50000"/>
                  </a:schemeClr>
                </a:solidFill>
              </a:rPr>
              <a:t>Click in the presentation icon</a:t>
            </a:r>
          </a:p>
          <a:p>
            <a:r>
              <a:rPr lang="en-US" sz="2000">
                <a:solidFill>
                  <a:schemeClr val="tx1">
                    <a:lumMod val="50000"/>
                    <a:lumOff val="50000"/>
                  </a:schemeClr>
                </a:solidFill>
              </a:rPr>
              <a:t>so the elements appear progressively</a:t>
            </a:r>
          </a:p>
        </p:txBody>
      </p:sp>
      <p:sp>
        <p:nvSpPr>
          <p:cNvPr id="31" name="TextBox 30">
            <a:extLst>
              <a:ext uri="{FF2B5EF4-FFF2-40B4-BE49-F238E27FC236}">
                <a16:creationId xmlns:a16="http://schemas.microsoft.com/office/drawing/2014/main" id="{2AFD1C03-5813-AF1F-C361-15A3B4DE962B}"/>
              </a:ext>
            </a:extLst>
          </p:cNvPr>
          <p:cNvSpPr txBox="1"/>
          <p:nvPr/>
        </p:nvSpPr>
        <p:spPr>
          <a:xfrm>
            <a:off x="4854201" y="4090177"/>
            <a:ext cx="3495173" cy="738664"/>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a:t>
            </a:r>
            <a:r>
              <a:rPr lang="en-US" sz="1050" b="1" kern="100">
                <a:latin typeface="Helvetica" pitchFamily="2" charset="0"/>
                <a:cs typeface="Times New Roman" panose="02020603050405020304" pitchFamily="18" charset="0"/>
              </a:rPr>
              <a:t> </a:t>
            </a:r>
            <a:r>
              <a:rPr lang="en-US" sz="1050" kern="100">
                <a:latin typeface="Helvetica" pitchFamily="2" charset="0"/>
                <a:cs typeface="Times New Roman" panose="02020603050405020304" pitchFamily="18" charset="0"/>
              </a:rPr>
              <a:t>all groups of </a:t>
            </a:r>
            <a:r>
              <a:rPr lang="en-US" sz="1050" b="1" kern="100">
                <a:latin typeface="Helvetica" pitchFamily="2" charset="0"/>
                <a:cs typeface="Times New Roman" panose="02020603050405020304" pitchFamily="18" charset="0"/>
              </a:rPr>
              <a:t>actions</a:t>
            </a:r>
            <a:r>
              <a:rPr lang="en-US" sz="1050" kern="100">
                <a:latin typeface="Helvetica" pitchFamily="2" charset="0"/>
                <a:cs typeface="Times New Roman" panose="02020603050405020304" pitchFamily="18" charset="0"/>
              </a:rPr>
              <a:t>/</a:t>
            </a:r>
            <a:r>
              <a:rPr lang="en-US" sz="1050" b="1" kern="100">
                <a:latin typeface="Helvetica" pitchFamily="2" charset="0"/>
                <a:cs typeface="Times New Roman" panose="02020603050405020304" pitchFamily="18" charset="0"/>
              </a:rPr>
              <a:t>interventions</a:t>
            </a:r>
            <a:r>
              <a:rPr lang="en-US" sz="1050" kern="100">
                <a:latin typeface="Helvetica" pitchFamily="2" charset="0"/>
                <a:cs typeface="Times New Roman" panose="02020603050405020304" pitchFamily="18" charset="0"/>
              </a:rPr>
              <a:t> considered in the MACP 2024-2027 that aim at supporting and contributing to specific areas within each pillar</a:t>
            </a:r>
          </a:p>
        </p:txBody>
      </p:sp>
      <p:sp>
        <p:nvSpPr>
          <p:cNvPr id="32" name="TextBox 31">
            <a:extLst>
              <a:ext uri="{FF2B5EF4-FFF2-40B4-BE49-F238E27FC236}">
                <a16:creationId xmlns:a16="http://schemas.microsoft.com/office/drawing/2014/main" id="{A12E0C2A-F436-E492-022D-C8E9E561F10A}"/>
              </a:ext>
            </a:extLst>
          </p:cNvPr>
          <p:cNvSpPr txBox="1"/>
          <p:nvPr/>
        </p:nvSpPr>
        <p:spPr>
          <a:xfrm>
            <a:off x="4854201" y="5282127"/>
            <a:ext cx="2799762"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where the MACP 2024-2027 </a:t>
            </a:r>
            <a:r>
              <a:rPr lang="en-US" sz="1050" b="1" kern="100">
                <a:latin typeface="Helvetica" pitchFamily="2" charset="0"/>
                <a:cs typeface="Times New Roman" panose="02020603050405020304" pitchFamily="18" charset="0"/>
              </a:rPr>
              <a:t>mid-term outcome indicators </a:t>
            </a:r>
            <a:r>
              <a:rPr lang="en-US" sz="1050" kern="100">
                <a:latin typeface="Helvetica" pitchFamily="2" charset="0"/>
                <a:cs typeface="Times New Roman" panose="02020603050405020304" pitchFamily="18" charset="0"/>
              </a:rPr>
              <a:t>sit in the diagram </a:t>
            </a:r>
          </a:p>
        </p:txBody>
      </p:sp>
      <p:sp>
        <p:nvSpPr>
          <p:cNvPr id="33" name="TextBox 32">
            <a:extLst>
              <a:ext uri="{FF2B5EF4-FFF2-40B4-BE49-F238E27FC236}">
                <a16:creationId xmlns:a16="http://schemas.microsoft.com/office/drawing/2014/main" id="{30676F31-1B45-5A54-92E5-58F984A82CF2}"/>
              </a:ext>
            </a:extLst>
          </p:cNvPr>
          <p:cNvSpPr txBox="1"/>
          <p:nvPr/>
        </p:nvSpPr>
        <p:spPr>
          <a:xfrm>
            <a:off x="4854201" y="4834917"/>
            <a:ext cx="3495173"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relevant </a:t>
            </a:r>
            <a:r>
              <a:rPr lang="en-US" sz="1050" b="1" kern="100">
                <a:latin typeface="Helvetica" pitchFamily="2" charset="0"/>
                <a:cs typeface="Times New Roman" panose="02020603050405020304" pitchFamily="18" charset="0"/>
              </a:rPr>
              <a:t>policy matrix </a:t>
            </a:r>
            <a:r>
              <a:rPr lang="en-US" sz="1050" kern="100">
                <a:latin typeface="Helvetica" pitchFamily="2" charset="0"/>
                <a:cs typeface="Times New Roman" panose="02020603050405020304" pitchFamily="18" charset="0"/>
              </a:rPr>
              <a:t>milestones considered for the period 2024-2027</a:t>
            </a:r>
          </a:p>
        </p:txBody>
      </p:sp>
      <p:sp>
        <p:nvSpPr>
          <p:cNvPr id="34" name="TextBox 33">
            <a:extLst>
              <a:ext uri="{FF2B5EF4-FFF2-40B4-BE49-F238E27FC236}">
                <a16:creationId xmlns:a16="http://schemas.microsoft.com/office/drawing/2014/main" id="{84B83D50-CFE3-C57E-87BD-686FC7771C88}"/>
              </a:ext>
            </a:extLst>
          </p:cNvPr>
          <p:cNvSpPr txBox="1"/>
          <p:nvPr/>
        </p:nvSpPr>
        <p:spPr>
          <a:xfrm>
            <a:off x="4854201" y="3420838"/>
            <a:ext cx="3548407"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short-term outcomes</a:t>
            </a:r>
            <a:r>
              <a:rPr lang="en-US" sz="1050" kern="100">
                <a:latin typeface="Helvetica" pitchFamily="2" charset="0"/>
                <a:cs typeface="Times New Roman" panose="02020603050405020304" pitchFamily="18" charset="0"/>
              </a:rPr>
              <a:t> (X.X) </a:t>
            </a:r>
            <a:r>
              <a:rPr lang="en-US" sz="1050" b="1" kern="100">
                <a:latin typeface="Helvetica" pitchFamily="2" charset="0"/>
                <a:cs typeface="Times New Roman" panose="02020603050405020304" pitchFamily="18" charset="0"/>
              </a:rPr>
              <a:t>, and mid-term outcomes </a:t>
            </a:r>
            <a:r>
              <a:rPr lang="en-US" sz="1050" kern="100">
                <a:latin typeface="Helvetica" pitchFamily="2" charset="0"/>
                <a:cs typeface="Times New Roman" panose="02020603050405020304" pitchFamily="18" charset="0"/>
              </a:rPr>
              <a:t>(X) as per the Global Theory of Change  </a:t>
            </a:r>
          </a:p>
        </p:txBody>
      </p:sp>
      <p:cxnSp>
        <p:nvCxnSpPr>
          <p:cNvPr id="35" name="Straight Arrow Connector 34">
            <a:extLst>
              <a:ext uri="{FF2B5EF4-FFF2-40B4-BE49-F238E27FC236}">
                <a16:creationId xmlns:a16="http://schemas.microsoft.com/office/drawing/2014/main" id="{825929FF-0787-3CB0-21BB-E8B103150105}"/>
              </a:ext>
            </a:extLst>
          </p:cNvPr>
          <p:cNvCxnSpPr>
            <a:cxnSpLocks/>
          </p:cNvCxnSpPr>
          <p:nvPr/>
        </p:nvCxnSpPr>
        <p:spPr>
          <a:xfrm flipV="1">
            <a:off x="3827375" y="4473100"/>
            <a:ext cx="1005909" cy="15251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B376140F-F7BB-DE59-18EE-5EFC05CAF22E}"/>
              </a:ext>
            </a:extLst>
          </p:cNvPr>
          <p:cNvCxnSpPr>
            <a:cxnSpLocks/>
            <a:endCxn id="33" idx="1"/>
          </p:cNvCxnSpPr>
          <p:nvPr/>
        </p:nvCxnSpPr>
        <p:spPr>
          <a:xfrm flipV="1">
            <a:off x="3523567" y="5042666"/>
            <a:ext cx="1330634" cy="15505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2D5E8987-F299-15D1-E023-B94501CBBBD8}"/>
              </a:ext>
            </a:extLst>
          </p:cNvPr>
          <p:cNvSpPr txBox="1"/>
          <p:nvPr/>
        </p:nvSpPr>
        <p:spPr>
          <a:xfrm>
            <a:off x="3999760" y="1540205"/>
            <a:ext cx="3362395" cy="400110"/>
          </a:xfrm>
          <a:prstGeom prst="rect">
            <a:avLst/>
          </a:prstGeom>
          <a:noFill/>
        </p:spPr>
        <p:txBody>
          <a:bodyPr wrap="none" rtlCol="0">
            <a:spAutoFit/>
          </a:bodyPr>
          <a:lstStyle/>
          <a:p>
            <a:r>
              <a:rPr lang="en-US" sz="2000" dirty="0">
                <a:solidFill>
                  <a:schemeClr val="tx1">
                    <a:lumMod val="50000"/>
                    <a:lumOff val="50000"/>
                  </a:schemeClr>
                </a:solidFill>
              </a:rPr>
              <a:t>You will find the framework...</a:t>
            </a:r>
          </a:p>
        </p:txBody>
      </p:sp>
      <p:sp>
        <p:nvSpPr>
          <p:cNvPr id="47" name="TextBox 46">
            <a:extLst>
              <a:ext uri="{FF2B5EF4-FFF2-40B4-BE49-F238E27FC236}">
                <a16:creationId xmlns:a16="http://schemas.microsoft.com/office/drawing/2014/main" id="{88D624BC-03CA-FC3D-E474-8A3FE01CB057}"/>
              </a:ext>
            </a:extLst>
          </p:cNvPr>
          <p:cNvSpPr txBox="1"/>
          <p:nvPr/>
        </p:nvSpPr>
        <p:spPr>
          <a:xfrm>
            <a:off x="4518729" y="1868975"/>
            <a:ext cx="2588081" cy="400110"/>
          </a:xfrm>
          <a:prstGeom prst="rect">
            <a:avLst/>
          </a:prstGeom>
          <a:noFill/>
        </p:spPr>
        <p:txBody>
          <a:bodyPr wrap="none" rtlCol="0">
            <a:spAutoFit/>
          </a:bodyPr>
          <a:lstStyle/>
          <a:p>
            <a:r>
              <a:rPr lang="en-US" sz="2000" dirty="0">
                <a:solidFill>
                  <a:schemeClr val="tx1">
                    <a:lumMod val="50000"/>
                    <a:lumOff val="50000"/>
                  </a:schemeClr>
                </a:solidFill>
              </a:rPr>
              <a:t>… where you can find:</a:t>
            </a:r>
          </a:p>
        </p:txBody>
      </p:sp>
      <p:pic>
        <p:nvPicPr>
          <p:cNvPr id="51" name="Graphic 50" descr="Projector screen outline">
            <a:extLst>
              <a:ext uri="{FF2B5EF4-FFF2-40B4-BE49-F238E27FC236}">
                <a16:creationId xmlns:a16="http://schemas.microsoft.com/office/drawing/2014/main" id="{30207947-5841-7E5C-5077-D721EC1F54F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163622" y="6465451"/>
            <a:ext cx="310178" cy="310178"/>
          </a:xfrm>
          <a:prstGeom prst="rect">
            <a:avLst/>
          </a:prstGeom>
        </p:spPr>
      </p:pic>
      <p:cxnSp>
        <p:nvCxnSpPr>
          <p:cNvPr id="39" name="Straight Arrow Connector 38">
            <a:extLst>
              <a:ext uri="{FF2B5EF4-FFF2-40B4-BE49-F238E27FC236}">
                <a16:creationId xmlns:a16="http://schemas.microsoft.com/office/drawing/2014/main" id="{14BA310B-A24D-0DCA-CBB0-558C97091229}"/>
              </a:ext>
            </a:extLst>
          </p:cNvPr>
          <p:cNvCxnSpPr>
            <a:cxnSpLocks/>
          </p:cNvCxnSpPr>
          <p:nvPr/>
        </p:nvCxnSpPr>
        <p:spPr>
          <a:xfrm flipV="1">
            <a:off x="3692525" y="3633700"/>
            <a:ext cx="1182122" cy="3077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E133E490-5B3C-119C-497C-27B31E8F299E}"/>
              </a:ext>
            </a:extLst>
          </p:cNvPr>
          <p:cNvCxnSpPr>
            <a:cxnSpLocks/>
          </p:cNvCxnSpPr>
          <p:nvPr/>
        </p:nvCxnSpPr>
        <p:spPr>
          <a:xfrm>
            <a:off x="3827375" y="5458164"/>
            <a:ext cx="100590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152B1CE7-6BBB-6B32-2C8F-E5F3AC085010}"/>
              </a:ext>
            </a:extLst>
          </p:cNvPr>
          <p:cNvCxnSpPr>
            <a:cxnSpLocks/>
          </p:cNvCxnSpPr>
          <p:nvPr/>
        </p:nvCxnSpPr>
        <p:spPr>
          <a:xfrm flipV="1">
            <a:off x="3797590" y="3156774"/>
            <a:ext cx="1077057" cy="4253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C49DBA7-65CB-B7CC-3E56-8EFBA91136EE}"/>
              </a:ext>
            </a:extLst>
          </p:cNvPr>
          <p:cNvSpPr txBox="1"/>
          <p:nvPr/>
        </p:nvSpPr>
        <p:spPr>
          <a:xfrm>
            <a:off x="4854201" y="2859262"/>
            <a:ext cx="3548407"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outcomes and inter-mediate impact </a:t>
            </a:r>
            <a:r>
              <a:rPr lang="en-US" sz="1050" kern="100">
                <a:latin typeface="Helvetica" pitchFamily="2" charset="0"/>
                <a:cs typeface="Times New Roman" panose="02020603050405020304" pitchFamily="18" charset="0"/>
              </a:rPr>
              <a:t>as per the Global Theory of Change  </a:t>
            </a:r>
          </a:p>
        </p:txBody>
      </p:sp>
      <p:pic>
        <p:nvPicPr>
          <p:cNvPr id="17" name="Picture 16">
            <a:extLst>
              <a:ext uri="{FF2B5EF4-FFF2-40B4-BE49-F238E27FC236}">
                <a16:creationId xmlns:a16="http://schemas.microsoft.com/office/drawing/2014/main" id="{AA4761A3-7D4A-6106-9459-1A792BD64B0D}"/>
              </a:ext>
            </a:extLst>
          </p:cNvPr>
          <p:cNvPicPr>
            <a:picLocks noChangeAspect="1"/>
          </p:cNvPicPr>
          <p:nvPr/>
        </p:nvPicPr>
        <p:blipFill>
          <a:blip r:embed="rId6"/>
          <a:stretch>
            <a:fillRect/>
          </a:stretch>
        </p:blipFill>
        <p:spPr>
          <a:xfrm>
            <a:off x="415291" y="1209044"/>
            <a:ext cx="2827593" cy="1947730"/>
          </a:xfrm>
          <a:prstGeom prst="rect">
            <a:avLst/>
          </a:prstGeom>
          <a:ln>
            <a:noFill/>
          </a:ln>
          <a:effectLst>
            <a:outerShdw blurRad="292100" dist="139700" dir="2700000" algn="tl" rotWithShape="0">
              <a:srgbClr val="333333">
                <a:alpha val="65000"/>
              </a:srgbClr>
            </a:outerShdw>
          </a:effectLst>
        </p:spPr>
      </p:pic>
      <p:cxnSp>
        <p:nvCxnSpPr>
          <p:cNvPr id="41" name="Straight Arrow Connector 40">
            <a:extLst>
              <a:ext uri="{FF2B5EF4-FFF2-40B4-BE49-F238E27FC236}">
                <a16:creationId xmlns:a16="http://schemas.microsoft.com/office/drawing/2014/main" id="{555EB6C2-1C3A-4975-7437-7B05AF178EF3}"/>
              </a:ext>
            </a:extLst>
          </p:cNvPr>
          <p:cNvCxnSpPr>
            <a:cxnSpLocks/>
          </p:cNvCxnSpPr>
          <p:nvPr/>
        </p:nvCxnSpPr>
        <p:spPr>
          <a:xfrm>
            <a:off x="3242884" y="1642819"/>
            <a:ext cx="399617" cy="181216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997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3DF67-8337-2B3E-5213-1694E40F8164}"/>
            </a:ext>
          </a:extLst>
        </p:cNvPr>
        <p:cNvGrpSpPr/>
        <p:nvPr/>
      </p:nvGrpSpPr>
      <p:grpSpPr>
        <a:xfrm>
          <a:off x="0" y="0"/>
          <a:ext cx="0" cy="0"/>
          <a:chOff x="0" y="0"/>
          <a:chExt cx="0" cy="0"/>
        </a:xfrm>
      </p:grpSpPr>
      <p:cxnSp>
        <p:nvCxnSpPr>
          <p:cNvPr id="509" name="Elbow Connector 121">
            <a:extLst>
              <a:ext uri="{FF2B5EF4-FFF2-40B4-BE49-F238E27FC236}">
                <a16:creationId xmlns:a16="http://schemas.microsoft.com/office/drawing/2014/main" id="{78BF9D93-5B5B-EEC2-64F7-1258B46E5099}"/>
              </a:ext>
            </a:extLst>
          </p:cNvPr>
          <p:cNvCxnSpPr>
            <a:cxnSpLocks/>
            <a:stCxn id="304" idx="0"/>
            <a:endCxn id="312" idx="2"/>
          </p:cNvCxnSpPr>
          <p:nvPr/>
        </p:nvCxnSpPr>
        <p:spPr>
          <a:xfrm rot="16200000" flipV="1">
            <a:off x="4340928" y="940756"/>
            <a:ext cx="162936" cy="46868"/>
          </a:xfrm>
          <a:prstGeom prst="bentConnector3">
            <a:avLst>
              <a:gd name="adj1" fmla="val -1426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222" name="Elbow Connector 86">
            <a:extLst>
              <a:ext uri="{FF2B5EF4-FFF2-40B4-BE49-F238E27FC236}">
                <a16:creationId xmlns:a16="http://schemas.microsoft.com/office/drawing/2014/main" id="{3A5AA210-FB99-CAFF-66D8-0462A5CD2582}"/>
              </a:ext>
            </a:extLst>
          </p:cNvPr>
          <p:cNvCxnSpPr>
            <a:cxnSpLocks/>
            <a:stCxn id="501" idx="1"/>
            <a:endCxn id="304" idx="3"/>
          </p:cNvCxnSpPr>
          <p:nvPr/>
        </p:nvCxnSpPr>
        <p:spPr>
          <a:xfrm rot="10800000">
            <a:off x="4911554" y="1170795"/>
            <a:ext cx="1963109" cy="339866"/>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63" name="Elbow Connector 102">
            <a:extLst>
              <a:ext uri="{FF2B5EF4-FFF2-40B4-BE49-F238E27FC236}">
                <a16:creationId xmlns:a16="http://schemas.microsoft.com/office/drawing/2014/main" id="{4FB0F4CF-BF77-58CF-D004-6DFF882ECE2B}"/>
              </a:ext>
            </a:extLst>
          </p:cNvPr>
          <p:cNvCxnSpPr>
            <a:cxnSpLocks/>
            <a:stCxn id="297" idx="0"/>
          </p:cNvCxnSpPr>
          <p:nvPr/>
        </p:nvCxnSpPr>
        <p:spPr>
          <a:xfrm rot="5400000" flipH="1" flipV="1">
            <a:off x="4189831" y="134894"/>
            <a:ext cx="424614" cy="6350"/>
          </a:xfrm>
          <a:prstGeom prst="bentConnector3">
            <a:avLst>
              <a:gd name="adj1" fmla="val -594"/>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202" name="Arrow: Down 938">
            <a:extLst>
              <a:ext uri="{FF2B5EF4-FFF2-40B4-BE49-F238E27FC236}">
                <a16:creationId xmlns:a16="http://schemas.microsoft.com/office/drawing/2014/main" id="{EE94B89A-E8C9-BA02-919C-095B371383EF}"/>
              </a:ext>
            </a:extLst>
          </p:cNvPr>
          <p:cNvSpPr>
            <a:spLocks/>
          </p:cNvSpPr>
          <p:nvPr/>
        </p:nvSpPr>
        <p:spPr>
          <a:xfrm rot="16200000">
            <a:off x="2927919" y="70839"/>
            <a:ext cx="518253" cy="1270479"/>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cxnSp>
        <p:nvCxnSpPr>
          <p:cNvPr id="84" name="Elbow Connector 83">
            <a:extLst>
              <a:ext uri="{FF2B5EF4-FFF2-40B4-BE49-F238E27FC236}">
                <a16:creationId xmlns:a16="http://schemas.microsoft.com/office/drawing/2014/main" id="{A6F574A2-2353-70BB-1510-65C23BFBF2EE}"/>
              </a:ext>
            </a:extLst>
          </p:cNvPr>
          <p:cNvCxnSpPr>
            <a:cxnSpLocks/>
            <a:stCxn id="56" idx="0"/>
          </p:cNvCxnSpPr>
          <p:nvPr/>
        </p:nvCxnSpPr>
        <p:spPr>
          <a:xfrm rot="5400000" flipH="1" flipV="1">
            <a:off x="1815635" y="1994076"/>
            <a:ext cx="486287" cy="283261"/>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71" name="Elbow Connector 73">
            <a:extLst>
              <a:ext uri="{FF2B5EF4-FFF2-40B4-BE49-F238E27FC236}">
                <a16:creationId xmlns:a16="http://schemas.microsoft.com/office/drawing/2014/main" id="{C7DB0193-3017-5336-8E97-0EB0C604FAC9}"/>
              </a:ext>
            </a:extLst>
          </p:cNvPr>
          <p:cNvCxnSpPr>
            <a:cxnSpLocks/>
            <a:stCxn id="51" idx="0"/>
            <a:endCxn id="55" idx="2"/>
          </p:cNvCxnSpPr>
          <p:nvPr/>
        </p:nvCxnSpPr>
        <p:spPr>
          <a:xfrm rot="5400000" flipH="1" flipV="1">
            <a:off x="642811" y="2811895"/>
            <a:ext cx="934808" cy="51812"/>
          </a:xfrm>
          <a:prstGeom prst="bentConnector3">
            <a:avLst>
              <a:gd name="adj1" fmla="val -857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6" name="Elbow Connector 70">
            <a:extLst>
              <a:ext uri="{FF2B5EF4-FFF2-40B4-BE49-F238E27FC236}">
                <a16:creationId xmlns:a16="http://schemas.microsoft.com/office/drawing/2014/main" id="{21387F8E-42E6-A3DD-56CE-B0B0D37324EC}"/>
              </a:ext>
            </a:extLst>
          </p:cNvPr>
          <p:cNvCxnSpPr>
            <a:cxnSpLocks/>
          </p:cNvCxnSpPr>
          <p:nvPr/>
        </p:nvCxnSpPr>
        <p:spPr>
          <a:xfrm>
            <a:off x="6021655" y="3828256"/>
            <a:ext cx="673359" cy="260233"/>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600" name="Elbow Connector 70">
            <a:extLst>
              <a:ext uri="{FF2B5EF4-FFF2-40B4-BE49-F238E27FC236}">
                <a16:creationId xmlns:a16="http://schemas.microsoft.com/office/drawing/2014/main" id="{9BE77827-187D-9694-AECF-451D7CB01EFF}"/>
              </a:ext>
            </a:extLst>
          </p:cNvPr>
          <p:cNvCxnSpPr>
            <a:cxnSpLocks/>
          </p:cNvCxnSpPr>
          <p:nvPr/>
        </p:nvCxnSpPr>
        <p:spPr>
          <a:xfrm>
            <a:off x="6217534" y="4094121"/>
            <a:ext cx="480022" cy="117678"/>
          </a:xfrm>
          <a:prstGeom prst="bentConnector3">
            <a:avLst>
              <a:gd name="adj1" fmla="val -17558"/>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576" name="Elbow Connector 70">
            <a:extLst>
              <a:ext uri="{FF2B5EF4-FFF2-40B4-BE49-F238E27FC236}">
                <a16:creationId xmlns:a16="http://schemas.microsoft.com/office/drawing/2014/main" id="{67D64227-A5CF-1397-BFE4-65B7C282FA79}"/>
              </a:ext>
            </a:extLst>
          </p:cNvPr>
          <p:cNvCxnSpPr>
            <a:cxnSpLocks/>
            <a:stCxn id="25" idx="3"/>
          </p:cNvCxnSpPr>
          <p:nvPr/>
        </p:nvCxnSpPr>
        <p:spPr>
          <a:xfrm>
            <a:off x="6793742" y="5581927"/>
            <a:ext cx="457858" cy="51858"/>
          </a:xfrm>
          <a:prstGeom prst="bentConnector3">
            <a:avLst>
              <a:gd name="adj1" fmla="val -124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9" name="Elbow Connector 73">
            <a:extLst>
              <a:ext uri="{FF2B5EF4-FFF2-40B4-BE49-F238E27FC236}">
                <a16:creationId xmlns:a16="http://schemas.microsoft.com/office/drawing/2014/main" id="{329BC3F3-A9CA-639E-2304-D859A775CE41}"/>
              </a:ext>
            </a:extLst>
          </p:cNvPr>
          <p:cNvCxnSpPr>
            <a:cxnSpLocks/>
          </p:cNvCxnSpPr>
          <p:nvPr/>
        </p:nvCxnSpPr>
        <p:spPr>
          <a:xfrm rot="5400000" flipH="1" flipV="1">
            <a:off x="7157979" y="5921655"/>
            <a:ext cx="360149" cy="12700"/>
          </a:xfrm>
          <a:prstGeom prst="bentConnector3">
            <a:avLst>
              <a:gd name="adj1" fmla="val -1937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5" name="Freeform 234">
            <a:extLst>
              <a:ext uri="{FF2B5EF4-FFF2-40B4-BE49-F238E27FC236}">
                <a16:creationId xmlns:a16="http://schemas.microsoft.com/office/drawing/2014/main" id="{7D0DEA37-20A2-DD64-5791-5C273D6B7582}"/>
              </a:ext>
            </a:extLst>
          </p:cNvPr>
          <p:cNvSpPr/>
          <p:nvPr/>
        </p:nvSpPr>
        <p:spPr>
          <a:xfrm>
            <a:off x="1271936" y="1591710"/>
            <a:ext cx="6136260" cy="947859"/>
          </a:xfrm>
          <a:custGeom>
            <a:avLst/>
            <a:gdLst>
              <a:gd name="connsiteX0" fmla="*/ 0 w 5120640"/>
              <a:gd name="connsiteY0" fmla="*/ 479053 h 1194785"/>
              <a:gd name="connsiteX1" fmla="*/ 2722880 w 5120640"/>
              <a:gd name="connsiteY1" fmla="*/ 25239 h 1194785"/>
              <a:gd name="connsiteX2" fmla="*/ 4213013 w 5120640"/>
              <a:gd name="connsiteY2" fmla="*/ 174253 h 1194785"/>
              <a:gd name="connsiteX3" fmla="*/ 4416213 w 5120640"/>
              <a:gd name="connsiteY3" fmla="*/ 1136066 h 1194785"/>
              <a:gd name="connsiteX4" fmla="*/ 5120640 w 5120640"/>
              <a:gd name="connsiteY4" fmla="*/ 1007373 h 1194785"/>
              <a:gd name="connsiteX0" fmla="*/ 0 w 5120640"/>
              <a:gd name="connsiteY0" fmla="*/ 470025 h 1039795"/>
              <a:gd name="connsiteX1" fmla="*/ 2722880 w 5120640"/>
              <a:gd name="connsiteY1" fmla="*/ 16211 h 1039795"/>
              <a:gd name="connsiteX2" fmla="*/ 4213013 w 5120640"/>
              <a:gd name="connsiteY2" fmla="*/ 165225 h 1039795"/>
              <a:gd name="connsiteX3" fmla="*/ 4777393 w 5120640"/>
              <a:gd name="connsiteY3" fmla="*/ 772403 h 1039795"/>
              <a:gd name="connsiteX4" fmla="*/ 5120640 w 5120640"/>
              <a:gd name="connsiteY4" fmla="*/ 998345 h 1039795"/>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56410 h 1026180"/>
              <a:gd name="connsiteX1" fmla="*/ 2722880 w 5120640"/>
              <a:gd name="connsiteY1" fmla="*/ 2596 h 1026180"/>
              <a:gd name="connsiteX2" fmla="*/ 4080751 w 5120640"/>
              <a:gd name="connsiteY2" fmla="*/ 293464 h 1026180"/>
              <a:gd name="connsiteX3" fmla="*/ 4777393 w 5120640"/>
              <a:gd name="connsiteY3" fmla="*/ 758788 h 1026180"/>
              <a:gd name="connsiteX4" fmla="*/ 5120640 w 5120640"/>
              <a:gd name="connsiteY4" fmla="*/ 984730 h 1026180"/>
              <a:gd name="connsiteX0" fmla="*/ 0 w 5120640"/>
              <a:gd name="connsiteY0" fmla="*/ 456938 h 985258"/>
              <a:gd name="connsiteX1" fmla="*/ 2722880 w 5120640"/>
              <a:gd name="connsiteY1" fmla="*/ 3124 h 985258"/>
              <a:gd name="connsiteX2" fmla="*/ 4080751 w 5120640"/>
              <a:gd name="connsiteY2" fmla="*/ 293992 h 985258"/>
              <a:gd name="connsiteX3" fmla="*/ 5120640 w 5120640"/>
              <a:gd name="connsiteY3" fmla="*/ 985258 h 985258"/>
              <a:gd name="connsiteX0" fmla="*/ 0 w 5120640"/>
              <a:gd name="connsiteY0" fmla="*/ 462772 h 991092"/>
              <a:gd name="connsiteX1" fmla="*/ 2722880 w 5120640"/>
              <a:gd name="connsiteY1" fmla="*/ 8958 h 991092"/>
              <a:gd name="connsiteX2" fmla="*/ 4098496 w 5120640"/>
              <a:gd name="connsiteY2" fmla="*/ 226725 h 991092"/>
              <a:gd name="connsiteX3" fmla="*/ 5120640 w 5120640"/>
              <a:gd name="connsiteY3" fmla="*/ 991092 h 991092"/>
              <a:gd name="connsiteX0" fmla="*/ 0 w 5120640"/>
              <a:gd name="connsiteY0" fmla="*/ 460383 h 988703"/>
              <a:gd name="connsiteX1" fmla="*/ 2722880 w 5120640"/>
              <a:gd name="connsiteY1" fmla="*/ 6569 h 988703"/>
              <a:gd name="connsiteX2" fmla="*/ 4098496 w 5120640"/>
              <a:gd name="connsiteY2" fmla="*/ 224336 h 988703"/>
              <a:gd name="connsiteX3" fmla="*/ 4741362 w 5120640"/>
              <a:gd name="connsiteY3" fmla="*/ 675511 h 988703"/>
              <a:gd name="connsiteX4" fmla="*/ 5120640 w 5120640"/>
              <a:gd name="connsiteY4" fmla="*/ 988703 h 988703"/>
              <a:gd name="connsiteX0" fmla="*/ 0 w 5120640"/>
              <a:gd name="connsiteY0" fmla="*/ 461094 h 989414"/>
              <a:gd name="connsiteX1" fmla="*/ 2722880 w 5120640"/>
              <a:gd name="connsiteY1" fmla="*/ 7280 h 989414"/>
              <a:gd name="connsiteX2" fmla="*/ 4098496 w 5120640"/>
              <a:gd name="connsiteY2" fmla="*/ 225047 h 989414"/>
              <a:gd name="connsiteX3" fmla="*/ 4807909 w 5120640"/>
              <a:gd name="connsiteY3" fmla="*/ 788686 h 989414"/>
              <a:gd name="connsiteX4" fmla="*/ 5120640 w 5120640"/>
              <a:gd name="connsiteY4" fmla="*/ 989414 h 989414"/>
              <a:gd name="connsiteX0" fmla="*/ 0 w 5120640"/>
              <a:gd name="connsiteY0" fmla="*/ 458867 h 987187"/>
              <a:gd name="connsiteX1" fmla="*/ 2722880 w 5120640"/>
              <a:gd name="connsiteY1" fmla="*/ 5053 h 987187"/>
              <a:gd name="connsiteX2" fmla="*/ 4094060 w 5120640"/>
              <a:gd name="connsiteY2" fmla="*/ 250935 h 987187"/>
              <a:gd name="connsiteX3" fmla="*/ 4807909 w 5120640"/>
              <a:gd name="connsiteY3" fmla="*/ 786459 h 987187"/>
              <a:gd name="connsiteX4" fmla="*/ 5120640 w 5120640"/>
              <a:gd name="connsiteY4" fmla="*/ 987187 h 987187"/>
              <a:gd name="connsiteX0" fmla="*/ 0 w 5120640"/>
              <a:gd name="connsiteY0" fmla="*/ 461094 h 989414"/>
              <a:gd name="connsiteX1" fmla="*/ 2722880 w 5120640"/>
              <a:gd name="connsiteY1" fmla="*/ 7280 h 989414"/>
              <a:gd name="connsiteX2" fmla="*/ 4094060 w 5120640"/>
              <a:gd name="connsiteY2" fmla="*/ 225047 h 989414"/>
              <a:gd name="connsiteX3" fmla="*/ 4807909 w 5120640"/>
              <a:gd name="connsiteY3" fmla="*/ 788686 h 989414"/>
              <a:gd name="connsiteX4" fmla="*/ 5120640 w 5120640"/>
              <a:gd name="connsiteY4" fmla="*/ 989414 h 989414"/>
              <a:gd name="connsiteX0" fmla="*/ 0 w 5120640"/>
              <a:gd name="connsiteY0" fmla="*/ 474257 h 1002577"/>
              <a:gd name="connsiteX1" fmla="*/ 2722880 w 5120640"/>
              <a:gd name="connsiteY1" fmla="*/ 20443 h 1002577"/>
              <a:gd name="connsiteX2" fmla="*/ 4094060 w 5120640"/>
              <a:gd name="connsiteY2" fmla="*/ 238210 h 1002577"/>
              <a:gd name="connsiteX3" fmla="*/ 4807909 w 5120640"/>
              <a:gd name="connsiteY3" fmla="*/ 801849 h 1002577"/>
              <a:gd name="connsiteX4" fmla="*/ 5120640 w 5120640"/>
              <a:gd name="connsiteY4" fmla="*/ 1002577 h 1002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20640" h="1002577">
                <a:moveTo>
                  <a:pt x="0" y="474257"/>
                </a:moveTo>
                <a:cubicBezTo>
                  <a:pt x="1010355" y="272750"/>
                  <a:pt x="2040537" y="59784"/>
                  <a:pt x="2722880" y="20443"/>
                </a:cubicBezTo>
                <a:cubicBezTo>
                  <a:pt x="3405223" y="-18898"/>
                  <a:pt x="3932882" y="-26981"/>
                  <a:pt x="4094060" y="238210"/>
                </a:cubicBezTo>
                <a:cubicBezTo>
                  <a:pt x="4255238" y="503401"/>
                  <a:pt x="4637552" y="674455"/>
                  <a:pt x="4807909" y="801849"/>
                </a:cubicBezTo>
                <a:cubicBezTo>
                  <a:pt x="4978266" y="929243"/>
                  <a:pt x="5057427" y="950378"/>
                  <a:pt x="5120640" y="1002577"/>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3" name="Freeform 222">
            <a:extLst>
              <a:ext uri="{FF2B5EF4-FFF2-40B4-BE49-F238E27FC236}">
                <a16:creationId xmlns:a16="http://schemas.microsoft.com/office/drawing/2014/main" id="{34B71E9B-D939-5C16-C789-A5C9A8382B72}"/>
              </a:ext>
            </a:extLst>
          </p:cNvPr>
          <p:cNvSpPr/>
          <p:nvPr/>
        </p:nvSpPr>
        <p:spPr>
          <a:xfrm>
            <a:off x="1253122" y="2212653"/>
            <a:ext cx="2567411" cy="1433330"/>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94" name="Elbow Connector 73">
            <a:extLst>
              <a:ext uri="{FF2B5EF4-FFF2-40B4-BE49-F238E27FC236}">
                <a16:creationId xmlns:a16="http://schemas.microsoft.com/office/drawing/2014/main" id="{7B141809-3A70-2089-33EA-1748326D74A1}"/>
              </a:ext>
            </a:extLst>
          </p:cNvPr>
          <p:cNvCxnSpPr>
            <a:cxnSpLocks/>
          </p:cNvCxnSpPr>
          <p:nvPr/>
        </p:nvCxnSpPr>
        <p:spPr>
          <a:xfrm rot="5400000" flipH="1" flipV="1">
            <a:off x="5171285" y="6259423"/>
            <a:ext cx="135350" cy="31794"/>
          </a:xfrm>
          <a:prstGeom prst="bentConnector3">
            <a:avLst>
              <a:gd name="adj1" fmla="val -5212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3" name="Elbow Connector 73">
            <a:extLst>
              <a:ext uri="{FF2B5EF4-FFF2-40B4-BE49-F238E27FC236}">
                <a16:creationId xmlns:a16="http://schemas.microsoft.com/office/drawing/2014/main" id="{E255D0B6-8A6F-57B0-BEAB-6EBE2D4083C4}"/>
              </a:ext>
            </a:extLst>
          </p:cNvPr>
          <p:cNvCxnSpPr>
            <a:cxnSpLocks/>
          </p:cNvCxnSpPr>
          <p:nvPr/>
        </p:nvCxnSpPr>
        <p:spPr>
          <a:xfrm rot="5400000" flipH="1" flipV="1">
            <a:off x="5171285" y="5848158"/>
            <a:ext cx="135350" cy="31794"/>
          </a:xfrm>
          <a:prstGeom prst="bentConnector3">
            <a:avLst>
              <a:gd name="adj1" fmla="val -5212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4" name="Elbow Connector 73">
            <a:extLst>
              <a:ext uri="{FF2B5EF4-FFF2-40B4-BE49-F238E27FC236}">
                <a16:creationId xmlns:a16="http://schemas.microsoft.com/office/drawing/2014/main" id="{3DA4B199-DA2E-A084-C932-875BF445FAF8}"/>
              </a:ext>
            </a:extLst>
          </p:cNvPr>
          <p:cNvCxnSpPr>
            <a:cxnSpLocks/>
            <a:endCxn id="16" idx="3"/>
          </p:cNvCxnSpPr>
          <p:nvPr/>
        </p:nvCxnSpPr>
        <p:spPr>
          <a:xfrm rot="16200000" flipV="1">
            <a:off x="1298841" y="5215542"/>
            <a:ext cx="942714" cy="31483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0" name="Elbow Connector 73">
            <a:extLst>
              <a:ext uri="{FF2B5EF4-FFF2-40B4-BE49-F238E27FC236}">
                <a16:creationId xmlns:a16="http://schemas.microsoft.com/office/drawing/2014/main" id="{27F04854-7FF0-CF97-8594-F8464E8C7929}"/>
              </a:ext>
            </a:extLst>
          </p:cNvPr>
          <p:cNvCxnSpPr>
            <a:cxnSpLocks/>
          </p:cNvCxnSpPr>
          <p:nvPr/>
        </p:nvCxnSpPr>
        <p:spPr>
          <a:xfrm rot="5400000" flipH="1" flipV="1">
            <a:off x="8868502" y="6474017"/>
            <a:ext cx="135350" cy="31794"/>
          </a:xfrm>
          <a:prstGeom prst="bentConnector3">
            <a:avLst>
              <a:gd name="adj1" fmla="val -5212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6" name="Elbow Connector 73">
            <a:extLst>
              <a:ext uri="{FF2B5EF4-FFF2-40B4-BE49-F238E27FC236}">
                <a16:creationId xmlns:a16="http://schemas.microsoft.com/office/drawing/2014/main" id="{CFA76F56-FAC5-E826-DB24-F681A653A12A}"/>
              </a:ext>
            </a:extLst>
          </p:cNvPr>
          <p:cNvCxnSpPr>
            <a:cxnSpLocks/>
            <a:endCxn id="527" idx="2"/>
          </p:cNvCxnSpPr>
          <p:nvPr/>
        </p:nvCxnSpPr>
        <p:spPr>
          <a:xfrm rot="5400000" flipH="1" flipV="1">
            <a:off x="8066275" y="6482034"/>
            <a:ext cx="135350" cy="31794"/>
          </a:xfrm>
          <a:prstGeom prst="bentConnector3">
            <a:avLst>
              <a:gd name="adj1" fmla="val -5212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5" name="Elbow Connector 73">
            <a:extLst>
              <a:ext uri="{FF2B5EF4-FFF2-40B4-BE49-F238E27FC236}">
                <a16:creationId xmlns:a16="http://schemas.microsoft.com/office/drawing/2014/main" id="{68332889-5ABE-451A-37EF-BF313A37EE60}"/>
              </a:ext>
            </a:extLst>
          </p:cNvPr>
          <p:cNvCxnSpPr>
            <a:cxnSpLocks/>
          </p:cNvCxnSpPr>
          <p:nvPr/>
        </p:nvCxnSpPr>
        <p:spPr>
          <a:xfrm rot="10800000">
            <a:off x="8051776" y="4531655"/>
            <a:ext cx="371315" cy="19167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4" name="Elbow Connector 73">
            <a:extLst>
              <a:ext uri="{FF2B5EF4-FFF2-40B4-BE49-F238E27FC236}">
                <a16:creationId xmlns:a16="http://schemas.microsoft.com/office/drawing/2014/main" id="{D72A97C6-C674-89AE-FD17-DDC0B1F126C5}"/>
              </a:ext>
            </a:extLst>
          </p:cNvPr>
          <p:cNvCxnSpPr>
            <a:cxnSpLocks/>
          </p:cNvCxnSpPr>
          <p:nvPr/>
        </p:nvCxnSpPr>
        <p:spPr>
          <a:xfrm rot="10800000">
            <a:off x="7539313" y="4531654"/>
            <a:ext cx="371315" cy="19167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4" name="Elbow Connector 73">
            <a:extLst>
              <a:ext uri="{FF2B5EF4-FFF2-40B4-BE49-F238E27FC236}">
                <a16:creationId xmlns:a16="http://schemas.microsoft.com/office/drawing/2014/main" id="{2DE42503-F804-D330-E025-4950A5A1DE0D}"/>
              </a:ext>
            </a:extLst>
          </p:cNvPr>
          <p:cNvCxnSpPr>
            <a:cxnSpLocks/>
            <a:endCxn id="28" idx="2"/>
          </p:cNvCxnSpPr>
          <p:nvPr/>
        </p:nvCxnSpPr>
        <p:spPr>
          <a:xfrm rot="10800000">
            <a:off x="5514334" y="3105000"/>
            <a:ext cx="520352" cy="38298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7" name="Elbow Connector 73">
            <a:extLst>
              <a:ext uri="{FF2B5EF4-FFF2-40B4-BE49-F238E27FC236}">
                <a16:creationId xmlns:a16="http://schemas.microsoft.com/office/drawing/2014/main" id="{2CABAEE3-C827-4603-B4B3-1D450FA5DAA4}"/>
              </a:ext>
            </a:extLst>
          </p:cNvPr>
          <p:cNvCxnSpPr>
            <a:cxnSpLocks/>
          </p:cNvCxnSpPr>
          <p:nvPr/>
        </p:nvCxnSpPr>
        <p:spPr>
          <a:xfrm rot="5400000" flipH="1" flipV="1">
            <a:off x="5597675" y="3933765"/>
            <a:ext cx="233859" cy="80035"/>
          </a:xfrm>
          <a:prstGeom prst="bentConnector3">
            <a:avLst>
              <a:gd name="adj1" fmla="val 47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8" name="Elbow Connector 73">
            <a:extLst>
              <a:ext uri="{FF2B5EF4-FFF2-40B4-BE49-F238E27FC236}">
                <a16:creationId xmlns:a16="http://schemas.microsoft.com/office/drawing/2014/main" id="{4D27907A-C90D-0BF2-1B47-B3AFD14CB126}"/>
              </a:ext>
            </a:extLst>
          </p:cNvPr>
          <p:cNvCxnSpPr>
            <a:cxnSpLocks/>
            <a:stCxn id="208" idx="0"/>
            <a:endCxn id="209" idx="2"/>
          </p:cNvCxnSpPr>
          <p:nvPr/>
        </p:nvCxnSpPr>
        <p:spPr>
          <a:xfrm rot="5400000" flipH="1" flipV="1">
            <a:off x="4212917" y="3288536"/>
            <a:ext cx="132385" cy="222889"/>
          </a:xfrm>
          <a:prstGeom prst="bentConnector3">
            <a:avLst>
              <a:gd name="adj1" fmla="val -5130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34" name="Elbow Connector 73">
            <a:extLst>
              <a:ext uri="{FF2B5EF4-FFF2-40B4-BE49-F238E27FC236}">
                <a16:creationId xmlns:a16="http://schemas.microsoft.com/office/drawing/2014/main" id="{CEC10923-FE2B-ACF6-253F-C53638681B03}"/>
              </a:ext>
            </a:extLst>
          </p:cNvPr>
          <p:cNvCxnSpPr>
            <a:cxnSpLocks/>
            <a:stCxn id="14" idx="0"/>
          </p:cNvCxnSpPr>
          <p:nvPr/>
        </p:nvCxnSpPr>
        <p:spPr>
          <a:xfrm rot="5400000" flipH="1" flipV="1">
            <a:off x="4830726" y="4573833"/>
            <a:ext cx="174354" cy="12700"/>
          </a:xfrm>
          <a:prstGeom prst="bentConnector3">
            <a:avLst>
              <a:gd name="adj1" fmla="val -5489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64" name="Elbow Connector 73">
            <a:extLst>
              <a:ext uri="{FF2B5EF4-FFF2-40B4-BE49-F238E27FC236}">
                <a16:creationId xmlns:a16="http://schemas.microsoft.com/office/drawing/2014/main" id="{F34E8419-0B99-2C93-9525-AA7142A179D7}"/>
              </a:ext>
            </a:extLst>
          </p:cNvPr>
          <p:cNvCxnSpPr>
            <a:cxnSpLocks/>
          </p:cNvCxnSpPr>
          <p:nvPr/>
        </p:nvCxnSpPr>
        <p:spPr>
          <a:xfrm rot="5400000" flipH="1" flipV="1">
            <a:off x="3235747" y="4552904"/>
            <a:ext cx="1519018" cy="137554"/>
          </a:xfrm>
          <a:prstGeom prst="bentConnector3">
            <a:avLst>
              <a:gd name="adj1" fmla="val -337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4" name="Elbow Connector 73">
            <a:extLst>
              <a:ext uri="{FF2B5EF4-FFF2-40B4-BE49-F238E27FC236}">
                <a16:creationId xmlns:a16="http://schemas.microsoft.com/office/drawing/2014/main" id="{341A54EC-13C5-9C59-0C2A-56DDA41514BF}"/>
              </a:ext>
            </a:extLst>
          </p:cNvPr>
          <p:cNvCxnSpPr>
            <a:cxnSpLocks/>
          </p:cNvCxnSpPr>
          <p:nvPr/>
        </p:nvCxnSpPr>
        <p:spPr>
          <a:xfrm rot="16200000" flipV="1">
            <a:off x="5557226" y="4474700"/>
            <a:ext cx="385842" cy="7376"/>
          </a:xfrm>
          <a:prstGeom prst="bentConnector3">
            <a:avLst>
              <a:gd name="adj1" fmla="val -2267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67" name="Elbow Connector 73">
            <a:extLst>
              <a:ext uri="{FF2B5EF4-FFF2-40B4-BE49-F238E27FC236}">
                <a16:creationId xmlns:a16="http://schemas.microsoft.com/office/drawing/2014/main" id="{9E874DB7-6050-2AA3-75EC-4F92907E4D4B}"/>
              </a:ext>
            </a:extLst>
          </p:cNvPr>
          <p:cNvCxnSpPr>
            <a:cxnSpLocks/>
          </p:cNvCxnSpPr>
          <p:nvPr/>
        </p:nvCxnSpPr>
        <p:spPr>
          <a:xfrm rot="10800000">
            <a:off x="5057122" y="4437450"/>
            <a:ext cx="1499286" cy="583931"/>
          </a:xfrm>
          <a:prstGeom prst="bentConnector3">
            <a:avLst>
              <a:gd name="adj1" fmla="val 405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8" name="Elbow Connector 73">
            <a:extLst>
              <a:ext uri="{FF2B5EF4-FFF2-40B4-BE49-F238E27FC236}">
                <a16:creationId xmlns:a16="http://schemas.microsoft.com/office/drawing/2014/main" id="{46E025CD-6086-09AD-A0B3-1611382D3527}"/>
              </a:ext>
            </a:extLst>
          </p:cNvPr>
          <p:cNvCxnSpPr>
            <a:cxnSpLocks/>
          </p:cNvCxnSpPr>
          <p:nvPr/>
        </p:nvCxnSpPr>
        <p:spPr>
          <a:xfrm rot="5400000" flipH="1" flipV="1">
            <a:off x="3845582" y="4490040"/>
            <a:ext cx="546200" cy="53943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0" name="Elbow Connector 73">
            <a:extLst>
              <a:ext uri="{FF2B5EF4-FFF2-40B4-BE49-F238E27FC236}">
                <a16:creationId xmlns:a16="http://schemas.microsoft.com/office/drawing/2014/main" id="{CC97A065-52E5-C1D3-6305-60C1752D8AD3}"/>
              </a:ext>
            </a:extLst>
          </p:cNvPr>
          <p:cNvCxnSpPr>
            <a:cxnSpLocks/>
            <a:endCxn id="51" idx="2"/>
          </p:cNvCxnSpPr>
          <p:nvPr/>
        </p:nvCxnSpPr>
        <p:spPr>
          <a:xfrm rot="5400000" flipH="1" flipV="1">
            <a:off x="543030" y="4197349"/>
            <a:ext cx="1082558" cy="12700"/>
          </a:xfrm>
          <a:prstGeom prst="bentConnector3">
            <a:avLst>
              <a:gd name="adj1" fmla="val -1250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5" name="Elbow Connector 73">
            <a:extLst>
              <a:ext uri="{FF2B5EF4-FFF2-40B4-BE49-F238E27FC236}">
                <a16:creationId xmlns:a16="http://schemas.microsoft.com/office/drawing/2014/main" id="{351E260E-4133-2B00-4A79-AFC85D17BFB6}"/>
              </a:ext>
            </a:extLst>
          </p:cNvPr>
          <p:cNvCxnSpPr>
            <a:cxnSpLocks/>
            <a:stCxn id="58" idx="0"/>
          </p:cNvCxnSpPr>
          <p:nvPr/>
        </p:nvCxnSpPr>
        <p:spPr>
          <a:xfrm rot="16200000" flipV="1">
            <a:off x="-15338" y="3911260"/>
            <a:ext cx="571202" cy="77305"/>
          </a:xfrm>
          <a:prstGeom prst="bentConnector3">
            <a:avLst>
              <a:gd name="adj1" fmla="val -1083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E404BFEC-911D-6065-808B-6001D0C1733C}"/>
              </a:ext>
            </a:extLst>
          </p:cNvPr>
          <p:cNvSpPr txBox="1"/>
          <p:nvPr/>
        </p:nvSpPr>
        <p:spPr>
          <a:xfrm>
            <a:off x="2871473" y="2298251"/>
            <a:ext cx="879622" cy="461665"/>
          </a:xfrm>
          <a:prstGeom prst="rect">
            <a:avLst/>
          </a:prstGeom>
          <a:solidFill>
            <a:srgbClr val="15A6EA">
              <a:alpha val="56000"/>
            </a:srgbClr>
          </a:solidFill>
          <a:ln w="12700">
            <a:noFill/>
            <a:prstDash val="solid"/>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bg1"/>
                </a:solidFill>
              </a:rPr>
              <a:t>Inclusion of refugee learners and education institutions into the national and county education systems</a:t>
            </a:r>
          </a:p>
        </p:txBody>
      </p:sp>
      <p:sp>
        <p:nvSpPr>
          <p:cNvPr id="71" name="Rectangle 70">
            <a:extLst>
              <a:ext uri="{FF2B5EF4-FFF2-40B4-BE49-F238E27FC236}">
                <a16:creationId xmlns:a16="http://schemas.microsoft.com/office/drawing/2014/main" id="{37279AF6-2665-2239-6B26-B43369EF0CEF}"/>
              </a:ext>
            </a:extLst>
          </p:cNvPr>
          <p:cNvSpPr/>
          <p:nvPr/>
        </p:nvSpPr>
        <p:spPr>
          <a:xfrm>
            <a:off x="3375576" y="6616893"/>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900">
                <a:solidFill>
                  <a:schemeClr val="tx1"/>
                </a:solidFill>
                <a:latin typeface="Helvetica" panose="020B0604020202020204" pitchFamily="34" charset="0"/>
                <a:cs typeface="Helvetica" panose="020B0604020202020204" pitchFamily="34" charset="0"/>
              </a:rPr>
              <a:t>   New </a:t>
            </a:r>
            <a:r>
              <a:rPr lang="es-ES" sz="900" err="1">
                <a:solidFill>
                  <a:schemeClr val="tx1"/>
                </a:solidFill>
                <a:latin typeface="Helvetica" panose="020B0604020202020204" pitchFamily="34" charset="0"/>
                <a:cs typeface="Helvetica" panose="020B0604020202020204" pitchFamily="34" charset="0"/>
              </a:rPr>
              <a:t>Ways</a:t>
            </a:r>
            <a:r>
              <a:rPr lang="es-ES" sz="900">
                <a:solidFill>
                  <a:schemeClr val="tx1"/>
                </a:solidFill>
                <a:latin typeface="Helvetica" panose="020B0604020202020204" pitchFamily="34" charset="0"/>
                <a:cs typeface="Helvetica" panose="020B0604020202020204" pitchFamily="34" charset="0"/>
              </a:rPr>
              <a:t> </a:t>
            </a:r>
            <a:r>
              <a:rPr lang="es-ES" sz="900" err="1">
                <a:solidFill>
                  <a:schemeClr val="tx1"/>
                </a:solidFill>
                <a:latin typeface="Helvetica" panose="020B0604020202020204" pitchFamily="34" charset="0"/>
                <a:cs typeface="Helvetica" panose="020B0604020202020204" pitchFamily="34" charset="0"/>
              </a:rPr>
              <a:t>of</a:t>
            </a:r>
            <a:r>
              <a:rPr lang="es-ES" sz="900">
                <a:solidFill>
                  <a:schemeClr val="tx1"/>
                </a:solidFill>
                <a:latin typeface="Helvetica" panose="020B0604020202020204" pitchFamily="34" charset="0"/>
                <a:cs typeface="Helvetica" panose="020B0604020202020204" pitchFamily="34" charset="0"/>
              </a:rPr>
              <a:t> </a:t>
            </a:r>
            <a:r>
              <a:rPr lang="es-ES" sz="900" err="1">
                <a:solidFill>
                  <a:schemeClr val="tx1"/>
                </a:solidFill>
                <a:latin typeface="Helvetica" panose="020B0604020202020204" pitchFamily="34" charset="0"/>
                <a:cs typeface="Helvetica" panose="020B0604020202020204" pitchFamily="34" charset="0"/>
              </a:rPr>
              <a:t>Working</a:t>
            </a:r>
            <a:r>
              <a:rPr lang="es-ES" sz="900">
                <a:solidFill>
                  <a:schemeClr val="tx1"/>
                </a:solidFill>
                <a:latin typeface="Helvetica" panose="020B0604020202020204" pitchFamily="34" charset="0"/>
                <a:cs typeface="Helvetica" panose="020B0604020202020204" pitchFamily="34" charset="0"/>
              </a:rPr>
              <a:t> &amp; </a:t>
            </a:r>
            <a:r>
              <a:rPr lang="es-ES" sz="900" err="1">
                <a:solidFill>
                  <a:schemeClr val="tx1"/>
                </a:solidFill>
                <a:latin typeface="Helvetica" panose="020B0604020202020204" pitchFamily="34" charset="0"/>
                <a:cs typeface="Helvetica" panose="020B0604020202020204" pitchFamily="34" charset="0"/>
              </a:rPr>
              <a:t>Systems</a:t>
            </a:r>
            <a:r>
              <a:rPr lang="es-ES" sz="900">
                <a:solidFill>
                  <a:schemeClr val="tx1"/>
                </a:solidFill>
                <a:latin typeface="Helvetica" panose="020B0604020202020204" pitchFamily="34" charset="0"/>
                <a:cs typeface="Helvetica" panose="020B0604020202020204" pitchFamily="34" charset="0"/>
              </a:rPr>
              <a:t> </a:t>
            </a:r>
            <a:r>
              <a:rPr lang="es-ES" sz="900" err="1">
                <a:solidFill>
                  <a:schemeClr val="tx1"/>
                </a:solidFill>
                <a:latin typeface="Helvetica" panose="020B0604020202020204" pitchFamily="34" charset="0"/>
                <a:cs typeface="Helvetica" panose="020B0604020202020204" pitchFamily="34" charset="0"/>
              </a:rPr>
              <a:t>change</a:t>
            </a:r>
            <a:endParaRPr lang="en-US" sz="900">
              <a:solidFill>
                <a:schemeClr val="tx1"/>
              </a:solidFill>
              <a:latin typeface="Helvetica" panose="020B0604020202020204" pitchFamily="34" charset="0"/>
              <a:cs typeface="Helvetica" panose="020B0604020202020204" pitchFamily="34" charset="0"/>
            </a:endParaRPr>
          </a:p>
        </p:txBody>
      </p:sp>
      <p:sp>
        <p:nvSpPr>
          <p:cNvPr id="4" name="docshape18">
            <a:extLst>
              <a:ext uri="{FF2B5EF4-FFF2-40B4-BE49-F238E27FC236}">
                <a16:creationId xmlns:a16="http://schemas.microsoft.com/office/drawing/2014/main" id="{87E8B158-EDFB-2423-9DBE-FCD58A150259}"/>
              </a:ext>
            </a:extLst>
          </p:cNvPr>
          <p:cNvSpPr txBox="1">
            <a:spLocks/>
          </p:cNvSpPr>
          <p:nvPr/>
        </p:nvSpPr>
        <p:spPr bwMode="auto">
          <a:xfrm>
            <a:off x="4761977" y="5351753"/>
            <a:ext cx="985760" cy="461665"/>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dirty="0">
                <a:solidFill>
                  <a:schemeClr val="tx1"/>
                </a:solidFill>
              </a:rPr>
              <a:t>1.1.1</a:t>
            </a:r>
            <a:r>
              <a:rPr lang="en-US" sz="600" dirty="0">
                <a:solidFill>
                  <a:srgbClr val="FF0000"/>
                </a:solidFill>
              </a:rPr>
              <a:t> </a:t>
            </a:r>
            <a:r>
              <a:rPr lang="en-US" sz="600" dirty="0">
                <a:solidFill>
                  <a:schemeClr val="tx1"/>
                </a:solidFill>
              </a:rPr>
              <a:t>Policy enabling support for inclusion of refugees in the national education system</a:t>
            </a:r>
          </a:p>
          <a:p>
            <a:r>
              <a:rPr lang="en-US" sz="600" dirty="0">
                <a:solidFill>
                  <a:schemeClr val="tx1">
                    <a:lumMod val="50000"/>
                    <a:lumOff val="50000"/>
                  </a:schemeClr>
                </a:solidFill>
              </a:rPr>
              <a:t>All 1.1.1.X</a:t>
            </a:r>
          </a:p>
        </p:txBody>
      </p:sp>
      <p:sp>
        <p:nvSpPr>
          <p:cNvPr id="8" name="TextBox 7">
            <a:extLst>
              <a:ext uri="{FF2B5EF4-FFF2-40B4-BE49-F238E27FC236}">
                <a16:creationId xmlns:a16="http://schemas.microsoft.com/office/drawing/2014/main" id="{3C1ED868-D94A-1105-5652-E9BB007F85EB}"/>
              </a:ext>
            </a:extLst>
          </p:cNvPr>
          <p:cNvSpPr txBox="1"/>
          <p:nvPr/>
        </p:nvSpPr>
        <p:spPr>
          <a:xfrm>
            <a:off x="4293798" y="4122165"/>
            <a:ext cx="763324" cy="369332"/>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sz="600"/>
              <a:t>1.1.National Capacity to Deliver Quality Education and Vocational Training </a:t>
            </a:r>
          </a:p>
        </p:txBody>
      </p:sp>
      <p:sp>
        <p:nvSpPr>
          <p:cNvPr id="11" name="TextBox 10">
            <a:extLst>
              <a:ext uri="{FF2B5EF4-FFF2-40B4-BE49-F238E27FC236}">
                <a16:creationId xmlns:a16="http://schemas.microsoft.com/office/drawing/2014/main" id="{12E97652-C923-EAA9-A2B5-D82DAE15256D}"/>
              </a:ext>
            </a:extLst>
          </p:cNvPr>
          <p:cNvSpPr txBox="1"/>
          <p:nvPr/>
        </p:nvSpPr>
        <p:spPr>
          <a:xfrm>
            <a:off x="5171819" y="1796183"/>
            <a:ext cx="839564" cy="461665"/>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sz="600" b="1"/>
              <a:t>Pillar 1. Increased Access of refugees  And HC's To Quality Education, Skills and Learning Opportunities</a:t>
            </a:r>
          </a:p>
        </p:txBody>
      </p:sp>
      <p:sp>
        <p:nvSpPr>
          <p:cNvPr id="13" name="TextBox 12">
            <a:extLst>
              <a:ext uri="{FF2B5EF4-FFF2-40B4-BE49-F238E27FC236}">
                <a16:creationId xmlns:a16="http://schemas.microsoft.com/office/drawing/2014/main" id="{F02DC709-3170-5EBE-8373-4C3A6FB74E95}"/>
              </a:ext>
            </a:extLst>
          </p:cNvPr>
          <p:cNvSpPr txBox="1"/>
          <p:nvPr/>
        </p:nvSpPr>
        <p:spPr>
          <a:xfrm>
            <a:off x="3416181" y="5338043"/>
            <a:ext cx="1301804" cy="461665"/>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600">
                <a:solidFill>
                  <a:schemeClr val="tx1"/>
                </a:solidFill>
              </a:rPr>
              <a:t>Institutional capacity to support education and training services</a:t>
            </a:r>
          </a:p>
          <a:p>
            <a:r>
              <a:rPr lang="en-GB" sz="600">
                <a:solidFill>
                  <a:schemeClr val="tx1">
                    <a:lumMod val="50000"/>
                    <a:lumOff val="50000"/>
                  </a:schemeClr>
                </a:solidFill>
              </a:rPr>
              <a:t>1.1.2.X, 1.1.3.3, 1.1.3.4, 1.1.3.5, 1.2.1.5, 1.2.1.6, 1.2.1.11, 1.2.1.10, 1.2.1.12, 1.3.1.2, 1.3.2.2, 1.1.1.2</a:t>
            </a:r>
          </a:p>
        </p:txBody>
      </p:sp>
      <p:sp>
        <p:nvSpPr>
          <p:cNvPr id="14" name="Rectangle 13">
            <a:extLst>
              <a:ext uri="{FF2B5EF4-FFF2-40B4-BE49-F238E27FC236}">
                <a16:creationId xmlns:a16="http://schemas.microsoft.com/office/drawing/2014/main" id="{4AAD4DD4-ACDF-5AB6-E248-179D986ED930}"/>
              </a:ext>
            </a:extLst>
          </p:cNvPr>
          <p:cNvSpPr/>
          <p:nvPr/>
        </p:nvSpPr>
        <p:spPr>
          <a:xfrm>
            <a:off x="4516216" y="4661010"/>
            <a:ext cx="803373" cy="461665"/>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Pathways to education for out-of-school children implemented /strengthened</a:t>
            </a:r>
          </a:p>
          <a:p>
            <a:pPr algn="ctr"/>
            <a:r>
              <a:rPr lang="en-US" sz="600">
                <a:solidFill>
                  <a:schemeClr val="tx1">
                    <a:lumMod val="50000"/>
                    <a:lumOff val="50000"/>
                  </a:schemeClr>
                </a:solidFill>
                <a:latin typeface="Helvetica" panose="020B0604020202020204" pitchFamily="34" charset="0"/>
                <a:cs typeface="Helvetica" panose="020B0604020202020204" pitchFamily="34" charset="0"/>
              </a:rPr>
              <a:t>1.1.3.1, 1.1.3.2. 1.2.1.2 </a:t>
            </a:r>
          </a:p>
        </p:txBody>
      </p:sp>
      <p:sp>
        <p:nvSpPr>
          <p:cNvPr id="15" name="TextBox 14">
            <a:extLst>
              <a:ext uri="{FF2B5EF4-FFF2-40B4-BE49-F238E27FC236}">
                <a16:creationId xmlns:a16="http://schemas.microsoft.com/office/drawing/2014/main" id="{4CA18AFB-7355-D51D-957D-B08D4771880B}"/>
              </a:ext>
            </a:extLst>
          </p:cNvPr>
          <p:cNvSpPr txBox="1"/>
          <p:nvPr/>
        </p:nvSpPr>
        <p:spPr>
          <a:xfrm>
            <a:off x="4006737" y="2297744"/>
            <a:ext cx="763324" cy="461665"/>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sz="600"/>
              <a:t>1.2. Refugees and HCs enrolled and retained in formal and non-formal education at primary, secondary levels</a:t>
            </a:r>
          </a:p>
        </p:txBody>
      </p:sp>
      <p:sp>
        <p:nvSpPr>
          <p:cNvPr id="17" name="TextBox 16">
            <a:extLst>
              <a:ext uri="{FF2B5EF4-FFF2-40B4-BE49-F238E27FC236}">
                <a16:creationId xmlns:a16="http://schemas.microsoft.com/office/drawing/2014/main" id="{639537A3-4233-D668-7DD3-293FD624F513}"/>
              </a:ext>
            </a:extLst>
          </p:cNvPr>
          <p:cNvSpPr txBox="1"/>
          <p:nvPr/>
        </p:nvSpPr>
        <p:spPr>
          <a:xfrm>
            <a:off x="4568472" y="5942783"/>
            <a:ext cx="1398442"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600">
                <a:solidFill>
                  <a:schemeClr val="tx1"/>
                </a:solidFill>
              </a:rPr>
              <a:t>Strengthened coordination with key stakeholders for planning and advocacy</a:t>
            </a:r>
          </a:p>
          <a:p>
            <a:r>
              <a:rPr lang="en-GB" sz="600">
                <a:solidFill>
                  <a:schemeClr val="tx1">
                    <a:lumMod val="50000"/>
                    <a:lumOff val="50000"/>
                  </a:schemeClr>
                </a:solidFill>
              </a:rPr>
              <a:t>1.1.4.1</a:t>
            </a:r>
          </a:p>
        </p:txBody>
      </p:sp>
      <p:sp>
        <p:nvSpPr>
          <p:cNvPr id="23" name="docshape18">
            <a:extLst>
              <a:ext uri="{FF2B5EF4-FFF2-40B4-BE49-F238E27FC236}">
                <a16:creationId xmlns:a16="http://schemas.microsoft.com/office/drawing/2014/main" id="{82FFF95E-FB24-533F-FE10-840946E091D4}"/>
              </a:ext>
            </a:extLst>
          </p:cNvPr>
          <p:cNvSpPr txBox="1">
            <a:spLocks/>
          </p:cNvSpPr>
          <p:nvPr/>
        </p:nvSpPr>
        <p:spPr bwMode="auto">
          <a:xfrm>
            <a:off x="5312944" y="4002133"/>
            <a:ext cx="904590"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a:solidFill>
                  <a:schemeClr val="tx1"/>
                </a:solidFill>
              </a:rPr>
              <a:t>Transition to work programme implemented</a:t>
            </a:r>
          </a:p>
          <a:p>
            <a:r>
              <a:rPr lang="en-US" sz="600">
                <a:solidFill>
                  <a:schemeClr val="tx1">
                    <a:lumMod val="50000"/>
                    <a:lumOff val="50000"/>
                  </a:schemeClr>
                </a:solidFill>
              </a:rPr>
              <a:t>1.3.1.X</a:t>
            </a:r>
          </a:p>
        </p:txBody>
      </p:sp>
      <p:sp>
        <p:nvSpPr>
          <p:cNvPr id="24" name="docshape18">
            <a:extLst>
              <a:ext uri="{FF2B5EF4-FFF2-40B4-BE49-F238E27FC236}">
                <a16:creationId xmlns:a16="http://schemas.microsoft.com/office/drawing/2014/main" id="{D09990D7-3B5A-4E0F-AAEE-CD6839582118}"/>
              </a:ext>
            </a:extLst>
          </p:cNvPr>
          <p:cNvSpPr txBox="1">
            <a:spLocks/>
          </p:cNvSpPr>
          <p:nvPr/>
        </p:nvSpPr>
        <p:spPr bwMode="auto">
          <a:xfrm>
            <a:off x="4627295" y="3485124"/>
            <a:ext cx="646605"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a:solidFill>
                  <a:schemeClr val="tx1"/>
                </a:solidFill>
              </a:rPr>
              <a:t> Needs-based TVET programme in place</a:t>
            </a:r>
          </a:p>
          <a:p>
            <a:r>
              <a:rPr lang="en-US" sz="600">
                <a:solidFill>
                  <a:schemeClr val="tx1">
                    <a:lumMod val="50000"/>
                    <a:lumOff val="50000"/>
                  </a:schemeClr>
                </a:solidFill>
              </a:rPr>
              <a:t>1.3.2.1, 1.3.2.2</a:t>
            </a:r>
            <a:r>
              <a:rPr lang="en-US" sz="600">
                <a:solidFill>
                  <a:schemeClr val="tx1"/>
                </a:solidFill>
              </a:rPr>
              <a:t>.</a:t>
            </a:r>
          </a:p>
        </p:txBody>
      </p:sp>
      <p:sp>
        <p:nvSpPr>
          <p:cNvPr id="26" name="docshape18">
            <a:extLst>
              <a:ext uri="{FF2B5EF4-FFF2-40B4-BE49-F238E27FC236}">
                <a16:creationId xmlns:a16="http://schemas.microsoft.com/office/drawing/2014/main" id="{6099BBA2-BF65-0E7C-5548-F4711737AC94}"/>
              </a:ext>
            </a:extLst>
          </p:cNvPr>
          <p:cNvSpPr txBox="1">
            <a:spLocks/>
          </p:cNvSpPr>
          <p:nvPr/>
        </p:nvSpPr>
        <p:spPr bwMode="auto">
          <a:xfrm>
            <a:off x="5373040" y="4671309"/>
            <a:ext cx="749394" cy="468000"/>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a:solidFill>
                  <a:schemeClr val="tx1"/>
                </a:solidFill>
              </a:rPr>
              <a:t>Skills recognition and recognition of prior learning strategy in place</a:t>
            </a:r>
          </a:p>
          <a:p>
            <a:r>
              <a:rPr lang="en-US" sz="600">
                <a:solidFill>
                  <a:schemeClr val="tx1">
                    <a:lumMod val="50000"/>
                    <a:lumOff val="50000"/>
                  </a:schemeClr>
                </a:solidFill>
              </a:rPr>
              <a:t>1.3.3.1</a:t>
            </a:r>
          </a:p>
        </p:txBody>
      </p:sp>
      <p:sp>
        <p:nvSpPr>
          <p:cNvPr id="28" name="TextBox 27">
            <a:extLst>
              <a:ext uri="{FF2B5EF4-FFF2-40B4-BE49-F238E27FC236}">
                <a16:creationId xmlns:a16="http://schemas.microsoft.com/office/drawing/2014/main" id="{13AE12A6-53B1-EB02-E9CB-9BD3CC49B6E9}"/>
              </a:ext>
            </a:extLst>
          </p:cNvPr>
          <p:cNvSpPr txBox="1"/>
          <p:nvPr/>
        </p:nvSpPr>
        <p:spPr>
          <a:xfrm>
            <a:off x="5075229" y="2601000"/>
            <a:ext cx="878209" cy="504000"/>
          </a:xfrm>
          <a:prstGeom prst="rect">
            <a:avLst/>
          </a:prstGeom>
          <a:solidFill>
            <a:srgbClr val="009EDC"/>
          </a:solidFill>
          <a:ln>
            <a:noFill/>
          </a:ln>
        </p:spPr>
        <p:txBody>
          <a:bodyPr rot="0" vert="horz" wrap="square" lIns="0" tIns="0" rIns="0" bIns="0" anchor="t" anchorCtr="0" upright="1">
            <a:spAutoFit/>
          </a:bodyPr>
          <a:lstStyle>
            <a:defPPr>
              <a:defRPr lang="en-US"/>
            </a:defPPr>
            <a:lvl1pPr algn="ctr">
              <a:spcBef>
                <a:spcPts val="20"/>
              </a:spcBef>
              <a:defRPr sz="600"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a:t>1.3. More refugees and HCs Access Occupational Relevant Skills and Skills Recognition for Transition to Work</a:t>
            </a:r>
          </a:p>
        </p:txBody>
      </p:sp>
      <p:sp>
        <p:nvSpPr>
          <p:cNvPr id="31" name="docshape33">
            <a:extLst>
              <a:ext uri="{FF2B5EF4-FFF2-40B4-BE49-F238E27FC236}">
                <a16:creationId xmlns:a16="http://schemas.microsoft.com/office/drawing/2014/main" id="{5C5D1BBD-011A-3B94-D0E3-E9121764C156}"/>
              </a:ext>
            </a:extLst>
          </p:cNvPr>
          <p:cNvSpPr txBox="1">
            <a:spLocks/>
          </p:cNvSpPr>
          <p:nvPr/>
        </p:nvSpPr>
        <p:spPr bwMode="auto">
          <a:xfrm>
            <a:off x="6681147" y="1716589"/>
            <a:ext cx="944400" cy="439223"/>
          </a:xfrm>
          <a:prstGeom prst="rect">
            <a:avLst/>
          </a:prstGeom>
          <a:solidFill>
            <a:srgbClr val="FF9300"/>
          </a:solidFill>
          <a:ln>
            <a:noFill/>
          </a:ln>
        </p:spPr>
        <p:txBody>
          <a:bodyPr rot="0" vert="horz" wrap="square" lIns="0" tIns="0" rIns="0" bIns="0" anchor="t" anchorCtr="0" upright="1">
            <a:spAutoFit/>
          </a:bodyPr>
          <a:lstStyle/>
          <a:p>
            <a:pPr algn="ctr">
              <a:spcAft>
                <a:spcPts val="1225"/>
              </a:spcAft>
            </a:pPr>
            <a:r>
              <a:rPr lang="en-US" sz="571" b="1"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Pillar 2. Improved livelihoods and expanded economic opportunities,</a:t>
            </a:r>
            <a:r>
              <a:rPr lang="en-US" sz="571"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 entrepreneurship and employment with dignity</a:t>
            </a:r>
            <a:endParaRPr lang="en-US" sz="571" dirty="0">
              <a:solidFill>
                <a:schemeClr val="bg1"/>
              </a:solidFill>
              <a:latin typeface="Helvetica" panose="020B0604020202020204" pitchFamily="34" charset="0"/>
              <a:ea typeface="Verdana" panose="020B0604030504040204" pitchFamily="34" charset="0"/>
              <a:cs typeface="Helvetica" panose="020B0604020202020204" pitchFamily="34" charset="0"/>
            </a:endParaRPr>
          </a:p>
        </p:txBody>
      </p:sp>
      <p:sp>
        <p:nvSpPr>
          <p:cNvPr id="33" name="docshape24">
            <a:extLst>
              <a:ext uri="{FF2B5EF4-FFF2-40B4-BE49-F238E27FC236}">
                <a16:creationId xmlns:a16="http://schemas.microsoft.com/office/drawing/2014/main" id="{54B01267-E623-F33B-7C55-F93EE44B9FC7}"/>
              </a:ext>
            </a:extLst>
          </p:cNvPr>
          <p:cNvSpPr txBox="1">
            <a:spLocks/>
          </p:cNvSpPr>
          <p:nvPr/>
        </p:nvSpPr>
        <p:spPr bwMode="auto">
          <a:xfrm>
            <a:off x="8187022" y="2032907"/>
            <a:ext cx="782917" cy="439223"/>
          </a:xfrm>
          <a:prstGeom prst="rect">
            <a:avLst/>
          </a:prstGeom>
          <a:solidFill>
            <a:srgbClr val="FF9300"/>
          </a:solidFill>
          <a:ln>
            <a:noFill/>
          </a:ln>
        </p:spPr>
        <p:txBody>
          <a:bodyPr rot="0" vert="horz" wrap="square" lIns="0" tIns="0" rIns="0" bIns="0" anchor="t" anchorCtr="0" upright="1">
            <a:spAutoFit/>
          </a:bodyPr>
          <a:lstStyle/>
          <a:p>
            <a:pPr algn="ctr">
              <a:spcBef>
                <a:spcPts val="20"/>
              </a:spcBef>
            </a:pPr>
            <a:r>
              <a:rPr lang="en-US" sz="571" b="1" spc="-20">
                <a:latin typeface="Helvetica" panose="020B0604020202020204" pitchFamily="34" charset="0"/>
                <a:ea typeface="Verdana" panose="020B0604030504040204" pitchFamily="34" charset="0"/>
                <a:cs typeface="Helvetica" panose="020B0604020202020204" pitchFamily="34" charset="0"/>
              </a:rPr>
              <a:t>2.4 C</a:t>
            </a:r>
            <a:r>
              <a:rPr lang="en-US" sz="571" b="1">
                <a:latin typeface="Helvetica" panose="020B0604020202020204" pitchFamily="34" charset="0"/>
                <a:ea typeface="Verdana" panose="020B0604030504040204" pitchFamily="34" charset="0"/>
                <a:cs typeface="Helvetica" panose="020B0604020202020204" pitchFamily="34" charset="0"/>
              </a:rPr>
              <a:t>apacity</a:t>
            </a:r>
            <a:r>
              <a:rPr lang="en-US" sz="571" b="1" spc="-8">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to</a:t>
            </a:r>
            <a:r>
              <a:rPr lang="en-US" sz="571" spc="-8">
                <a:latin typeface="Helvetica" panose="020B0604020202020204" pitchFamily="34" charset="0"/>
                <a:ea typeface="Verdana" panose="020B0604030504040204" pitchFamily="34" charset="0"/>
                <a:cs typeface="Helvetica" panose="020B0604020202020204" pitchFamily="34" charset="0"/>
              </a:rPr>
              <a:t> </a:t>
            </a:r>
            <a:r>
              <a:rPr lang="en-US" sz="571" b="1">
                <a:latin typeface="Helvetica" panose="020B0604020202020204" pitchFamily="34" charset="0"/>
                <a:ea typeface="Verdana" panose="020B0604030504040204" pitchFamily="34" charset="0"/>
                <a:cs typeface="Helvetica" panose="020B0604020202020204" pitchFamily="34" charset="0"/>
              </a:rPr>
              <a:t>protect</a:t>
            </a:r>
            <a:r>
              <a:rPr lang="en-US" sz="571">
                <a:latin typeface="Helvetica" panose="020B0604020202020204" pitchFamily="34" charset="0"/>
                <a:ea typeface="Verdana" panose="020B0604030504040204" pitchFamily="34" charset="0"/>
                <a:cs typeface="Helvetica" panose="020B0604020202020204" pitchFamily="34" charset="0"/>
              </a:rPr>
              <a:t> </a:t>
            </a:r>
            <a:r>
              <a:rPr lang="en-US" sz="571" b="1">
                <a:latin typeface="Helvetica" panose="020B0604020202020204" pitchFamily="34" charset="0"/>
                <a:ea typeface="Verdana" panose="020B0604030504040204" pitchFamily="34" charset="0"/>
                <a:cs typeface="Helvetica" panose="020B0604020202020204" pitchFamily="34" charset="0"/>
              </a:rPr>
              <a:t>rights</a:t>
            </a:r>
            <a:r>
              <a:rPr lang="en-US" sz="571">
                <a:latin typeface="Helvetica" panose="020B0604020202020204" pitchFamily="34" charset="0"/>
                <a:ea typeface="Verdana" panose="020B0604030504040204" pitchFamily="34" charset="0"/>
                <a:cs typeface="Helvetica" panose="020B0604020202020204" pitchFamily="34" charset="0"/>
              </a:rPr>
              <a:t> at work and promote safe and secure working environments</a:t>
            </a:r>
          </a:p>
        </p:txBody>
      </p:sp>
      <p:sp>
        <p:nvSpPr>
          <p:cNvPr id="34" name="docshape20">
            <a:extLst>
              <a:ext uri="{FF2B5EF4-FFF2-40B4-BE49-F238E27FC236}">
                <a16:creationId xmlns:a16="http://schemas.microsoft.com/office/drawing/2014/main" id="{6ED40343-7802-F108-4D56-CFBE3531A658}"/>
              </a:ext>
            </a:extLst>
          </p:cNvPr>
          <p:cNvSpPr txBox="1">
            <a:spLocks/>
          </p:cNvSpPr>
          <p:nvPr/>
        </p:nvSpPr>
        <p:spPr bwMode="auto">
          <a:xfrm>
            <a:off x="7379447" y="2427744"/>
            <a:ext cx="763035" cy="351378"/>
          </a:xfrm>
          <a:prstGeom prst="rect">
            <a:avLst/>
          </a:prstGeom>
          <a:solidFill>
            <a:srgbClr val="FF9300"/>
          </a:solidFill>
          <a:ln>
            <a:noFill/>
          </a:ln>
        </p:spPr>
        <p:txBody>
          <a:bodyPr rot="0" vert="horz" wrap="square" lIns="0" tIns="0" rIns="0" bIns="0" anchor="t" anchorCtr="0" upright="1">
            <a:spAutoFit/>
          </a:bodyPr>
          <a:lstStyle/>
          <a:p>
            <a:pPr algn="ctr">
              <a:spcBef>
                <a:spcPts val="20"/>
              </a:spcBef>
            </a:pPr>
            <a:r>
              <a:rPr lang="en-US" sz="571" spc="-20">
                <a:latin typeface="Helvetica" panose="020B0604020202020204" pitchFamily="34" charset="0"/>
                <a:ea typeface="Verdana" panose="020B0604030504040204" pitchFamily="34" charset="0"/>
                <a:cs typeface="Helvetica" panose="020B0604020202020204" pitchFamily="34" charset="0"/>
              </a:rPr>
              <a:t>2.3 </a:t>
            </a:r>
            <a:r>
              <a:rPr lang="en-US" sz="571" b="1" spc="-8">
                <a:latin typeface="Helvetica" panose="020B0604020202020204" pitchFamily="34" charset="0"/>
                <a:ea typeface="Verdana" panose="020B0604030504040204" pitchFamily="34" charset="0"/>
                <a:cs typeface="Helvetica" panose="020B0604020202020204" pitchFamily="34" charset="0"/>
              </a:rPr>
              <a:t>Access</a:t>
            </a:r>
            <a:r>
              <a:rPr lang="en-US" sz="571" spc="-4">
                <a:latin typeface="Helvetica" panose="020B0604020202020204" pitchFamily="34" charset="0"/>
                <a:ea typeface="Verdana" panose="020B0604030504040204" pitchFamily="34" charset="0"/>
                <a:cs typeface="Helvetica" panose="020B0604020202020204" pitchFamily="34" charset="0"/>
              </a:rPr>
              <a:t> </a:t>
            </a:r>
            <a:r>
              <a:rPr lang="en-US" sz="571" spc="-20">
                <a:latin typeface="Helvetica" panose="020B0604020202020204" pitchFamily="34" charset="0"/>
                <a:ea typeface="Verdana" panose="020B0604030504040204" pitchFamily="34" charset="0"/>
                <a:cs typeface="Helvetica" panose="020B0604020202020204" pitchFamily="34" charset="0"/>
              </a:rPr>
              <a:t>to </a:t>
            </a:r>
            <a:r>
              <a:rPr lang="en-US" sz="571" b="1" spc="-20">
                <a:latin typeface="Helvetica" panose="020B0604020202020204" pitchFamily="34" charset="0"/>
                <a:ea typeface="Verdana" panose="020B0604030504040204" pitchFamily="34" charset="0"/>
                <a:cs typeface="Helvetica" panose="020B0604020202020204" pitchFamily="34" charset="0"/>
              </a:rPr>
              <a:t>finance</a:t>
            </a:r>
            <a:r>
              <a:rPr lang="en-US" sz="571" spc="-20">
                <a:latin typeface="Helvetica" panose="020B0604020202020204" pitchFamily="34" charset="0"/>
                <a:ea typeface="Verdana" panose="020B0604030504040204" pitchFamily="34" charset="0"/>
                <a:cs typeface="Helvetica" panose="020B0604020202020204" pitchFamily="34" charset="0"/>
              </a:rPr>
              <a:t>,</a:t>
            </a:r>
            <a:endParaRPr lang="en-US" sz="571">
              <a:latin typeface="Helvetica" panose="020B0604020202020204" pitchFamily="34" charset="0"/>
              <a:ea typeface="Verdana" panose="020B0604030504040204" pitchFamily="34" charset="0"/>
              <a:cs typeface="Helvetica" panose="020B0604020202020204" pitchFamily="34" charset="0"/>
            </a:endParaRPr>
          </a:p>
          <a:p>
            <a:pPr algn="ctr"/>
            <a:r>
              <a:rPr lang="en-US" sz="571">
                <a:latin typeface="Helvetica" panose="020B0604020202020204" pitchFamily="34" charset="0"/>
                <a:ea typeface="Verdana" panose="020B0604030504040204" pitchFamily="34" charset="0"/>
                <a:cs typeface="Helvetica" panose="020B0604020202020204" pitchFamily="34" charset="0"/>
              </a:rPr>
              <a:t>business</a:t>
            </a:r>
            <a:r>
              <a:rPr lang="en-US" sz="571" spc="-49">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development</a:t>
            </a:r>
            <a:r>
              <a:rPr lang="en-US" sz="571" spc="-49">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and entrepreneurial</a:t>
            </a:r>
            <a:r>
              <a:rPr lang="en-US" sz="571" spc="-53">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support</a:t>
            </a:r>
          </a:p>
        </p:txBody>
      </p:sp>
      <p:sp>
        <p:nvSpPr>
          <p:cNvPr id="35" name="docshape19">
            <a:extLst>
              <a:ext uri="{FF2B5EF4-FFF2-40B4-BE49-F238E27FC236}">
                <a16:creationId xmlns:a16="http://schemas.microsoft.com/office/drawing/2014/main" id="{28DC248A-DC75-8E3A-4F7F-A2A38C5C27AB}"/>
              </a:ext>
            </a:extLst>
          </p:cNvPr>
          <p:cNvSpPr txBox="1">
            <a:spLocks/>
          </p:cNvSpPr>
          <p:nvPr/>
        </p:nvSpPr>
        <p:spPr bwMode="auto">
          <a:xfrm>
            <a:off x="7207364" y="3537541"/>
            <a:ext cx="949300" cy="263534"/>
          </a:xfrm>
          <a:prstGeom prst="rect">
            <a:avLst/>
          </a:prstGeom>
          <a:solidFill>
            <a:srgbClr val="FF9300"/>
          </a:solidFill>
          <a:ln>
            <a:noFill/>
          </a:ln>
        </p:spPr>
        <p:txBody>
          <a:bodyPr rot="0" vert="horz" wrap="square" lIns="0" tIns="0" rIns="0" bIns="0" anchor="t" anchorCtr="0" upright="1">
            <a:spAutoFit/>
          </a:bodyPr>
          <a:lstStyle/>
          <a:p>
            <a:pPr algn="ctr">
              <a:spcBef>
                <a:spcPts val="24"/>
              </a:spcBef>
            </a:pPr>
            <a:r>
              <a:rPr lang="en-US" sz="571">
                <a:latin typeface="Helvetica" panose="020B0604020202020204" pitchFamily="34" charset="0"/>
                <a:ea typeface="Verdana" panose="020B0604030504040204" pitchFamily="34" charset="0"/>
                <a:cs typeface="Helvetica" panose="020B0604020202020204" pitchFamily="34" charset="0"/>
              </a:rPr>
              <a:t>2.2 </a:t>
            </a:r>
            <a:r>
              <a:rPr lang="en-US" sz="571" b="1">
                <a:latin typeface="Helvetica" panose="020B0604020202020204" pitchFamily="34" charset="0"/>
                <a:ea typeface="Verdana" panose="020B0604030504040204" pitchFamily="34" charset="0"/>
                <a:cs typeface="Helvetica" panose="020B0604020202020204" pitchFamily="34" charset="0"/>
              </a:rPr>
              <a:t>Investment</a:t>
            </a:r>
            <a:r>
              <a:rPr lang="en-US" sz="571">
                <a:latin typeface="Helvetica" panose="020B0604020202020204" pitchFamily="34" charset="0"/>
                <a:ea typeface="Verdana" panose="020B0604030504040204" pitchFamily="34" charset="0"/>
                <a:cs typeface="Helvetica" panose="020B0604020202020204" pitchFamily="34" charset="0"/>
              </a:rPr>
              <a:t> and business environment for creating economic</a:t>
            </a:r>
            <a:r>
              <a:rPr lang="en-US" sz="571" spc="-16">
                <a:latin typeface="Helvetica" panose="020B0604020202020204" pitchFamily="34" charset="0"/>
                <a:ea typeface="Verdana" panose="020B0604030504040204" pitchFamily="34" charset="0"/>
                <a:cs typeface="Helvetica" panose="020B0604020202020204" pitchFamily="34" charset="0"/>
              </a:rPr>
              <a:t> </a:t>
            </a:r>
            <a:r>
              <a:rPr lang="en-US" sz="571">
                <a:latin typeface="Helvetica" panose="020B0604020202020204" pitchFamily="34" charset="0"/>
                <a:ea typeface="Verdana" panose="020B0604030504040204" pitchFamily="34" charset="0"/>
                <a:cs typeface="Helvetica" panose="020B0604020202020204" pitchFamily="34" charset="0"/>
              </a:rPr>
              <a:t>opportunities</a:t>
            </a:r>
          </a:p>
        </p:txBody>
      </p:sp>
      <p:sp>
        <p:nvSpPr>
          <p:cNvPr id="36" name="docshape17">
            <a:extLst>
              <a:ext uri="{FF2B5EF4-FFF2-40B4-BE49-F238E27FC236}">
                <a16:creationId xmlns:a16="http://schemas.microsoft.com/office/drawing/2014/main" id="{F4F14CE4-B6CE-4385-F6D5-227D1720F893}"/>
              </a:ext>
            </a:extLst>
          </p:cNvPr>
          <p:cNvSpPr txBox="1">
            <a:spLocks/>
          </p:cNvSpPr>
          <p:nvPr/>
        </p:nvSpPr>
        <p:spPr bwMode="auto">
          <a:xfrm>
            <a:off x="6383476" y="2899809"/>
            <a:ext cx="763035" cy="351378"/>
          </a:xfrm>
          <a:prstGeom prst="rect">
            <a:avLst/>
          </a:prstGeom>
          <a:solidFill>
            <a:srgbClr val="FF9300"/>
          </a:solidFill>
          <a:ln>
            <a:noFill/>
          </a:ln>
        </p:spPr>
        <p:txBody>
          <a:bodyPr rot="0" vert="horz" wrap="square" lIns="0" tIns="0" rIns="0" bIns="0" anchor="t" anchorCtr="0" upright="1">
            <a:spAutoFit/>
          </a:bodyPr>
          <a:lstStyle/>
          <a:p>
            <a:pPr algn="ctr">
              <a:spcBef>
                <a:spcPts val="20"/>
              </a:spcBef>
            </a:pPr>
            <a:r>
              <a:rPr lang="en-US" sz="571" b="1" spc="-20">
                <a:latin typeface="Helvetica" panose="020B0604020202020204" pitchFamily="34" charset="0"/>
                <a:ea typeface="Verdana" panose="020B0604030504040204" pitchFamily="34" charset="0"/>
                <a:cs typeface="Helvetica" panose="020B0604020202020204" pitchFamily="34" charset="0"/>
              </a:rPr>
              <a:t>2.1</a:t>
            </a:r>
            <a:r>
              <a:rPr lang="en-US" sz="571" b="1">
                <a:latin typeface="Helvetica" panose="020B0604020202020204" pitchFamily="34" charset="0"/>
                <a:ea typeface="Verdana" panose="020B0604030504040204" pitchFamily="34" charset="0"/>
                <a:cs typeface="Helvetica" panose="020B0604020202020204" pitchFamily="34" charset="0"/>
              </a:rPr>
              <a:t> </a:t>
            </a:r>
            <a:r>
              <a:rPr lang="en-US" sz="571" b="1" err="1">
                <a:latin typeface="Helvetica" panose="020B0604020202020204" pitchFamily="34" charset="0"/>
                <a:ea typeface="Verdana" panose="020B0604030504040204" pitchFamily="34" charset="0"/>
                <a:cs typeface="Helvetica" panose="020B0604020202020204" pitchFamily="34" charset="0"/>
              </a:rPr>
              <a:t>Labour</a:t>
            </a:r>
            <a:r>
              <a:rPr lang="en-US" sz="571" b="1">
                <a:latin typeface="Helvetica" panose="020B0604020202020204" pitchFamily="34" charset="0"/>
                <a:ea typeface="Verdana" panose="020B0604030504040204" pitchFamily="34" charset="0"/>
                <a:cs typeface="Helvetica" panose="020B0604020202020204" pitchFamily="34" charset="0"/>
              </a:rPr>
              <a:t> market governance </a:t>
            </a:r>
            <a:r>
              <a:rPr lang="en-US" sz="571">
                <a:latin typeface="Helvetica" panose="020B0604020202020204" pitchFamily="34" charset="0"/>
                <a:ea typeface="Verdana" panose="020B0604030504040204" pitchFamily="34" charset="0"/>
                <a:cs typeface="Helvetica" panose="020B0604020202020204" pitchFamily="34" charset="0"/>
              </a:rPr>
              <a:t>supporting transition to and entry into employment</a:t>
            </a:r>
          </a:p>
        </p:txBody>
      </p:sp>
      <p:sp>
        <p:nvSpPr>
          <p:cNvPr id="40" name="TextBox 39">
            <a:extLst>
              <a:ext uri="{FF2B5EF4-FFF2-40B4-BE49-F238E27FC236}">
                <a16:creationId xmlns:a16="http://schemas.microsoft.com/office/drawing/2014/main" id="{0F6DFF70-F659-5EB6-A1EA-D6A094AF8313}"/>
              </a:ext>
            </a:extLst>
          </p:cNvPr>
          <p:cNvSpPr txBox="1"/>
          <p:nvPr/>
        </p:nvSpPr>
        <p:spPr>
          <a:xfrm>
            <a:off x="7408196" y="3017637"/>
            <a:ext cx="709855" cy="370614"/>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Improving Financial Inclusion and Access to Finance</a:t>
            </a:r>
          </a:p>
          <a:p>
            <a:r>
              <a:rPr lang="en-GB">
                <a:solidFill>
                  <a:schemeClr val="tx1">
                    <a:lumMod val="50000"/>
                    <a:lumOff val="50000"/>
                  </a:schemeClr>
                </a:solidFill>
              </a:rPr>
              <a:t>2.3.4, 2.3.5, 2.3.6</a:t>
            </a:r>
          </a:p>
        </p:txBody>
      </p:sp>
      <p:sp>
        <p:nvSpPr>
          <p:cNvPr id="42" name="TextBox 41">
            <a:extLst>
              <a:ext uri="{FF2B5EF4-FFF2-40B4-BE49-F238E27FC236}">
                <a16:creationId xmlns:a16="http://schemas.microsoft.com/office/drawing/2014/main" id="{0FF3F29E-A3E2-DDF0-71F5-997FDF0569CE}"/>
              </a:ext>
            </a:extLst>
          </p:cNvPr>
          <p:cNvSpPr txBox="1"/>
          <p:nvPr/>
        </p:nvSpPr>
        <p:spPr>
          <a:xfrm>
            <a:off x="8167712" y="3024410"/>
            <a:ext cx="784362" cy="370614"/>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Advancing Innovative Digital and Sectoral Solutions</a:t>
            </a:r>
          </a:p>
          <a:p>
            <a:r>
              <a:rPr lang="en-GB">
                <a:solidFill>
                  <a:schemeClr val="tx1">
                    <a:lumMod val="50000"/>
                    <a:lumOff val="50000"/>
                  </a:schemeClr>
                </a:solidFill>
              </a:rPr>
              <a:t>2.3.8, 2.3.9, 2.3.10</a:t>
            </a:r>
          </a:p>
        </p:txBody>
      </p:sp>
      <p:sp>
        <p:nvSpPr>
          <p:cNvPr id="46" name="TextBox 45">
            <a:extLst>
              <a:ext uri="{FF2B5EF4-FFF2-40B4-BE49-F238E27FC236}">
                <a16:creationId xmlns:a16="http://schemas.microsoft.com/office/drawing/2014/main" id="{E860612F-7DC3-7924-CDC0-A04F245BBC3D}"/>
              </a:ext>
            </a:extLst>
          </p:cNvPr>
          <p:cNvSpPr txBox="1"/>
          <p:nvPr/>
        </p:nvSpPr>
        <p:spPr>
          <a:xfrm>
            <a:off x="7184702" y="3988507"/>
            <a:ext cx="495303" cy="540000"/>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Promoting Green and Sustainable Livelihoods</a:t>
            </a:r>
          </a:p>
          <a:p>
            <a:r>
              <a:rPr lang="en-GB">
                <a:solidFill>
                  <a:schemeClr val="tx1">
                    <a:lumMod val="50000"/>
                    <a:lumOff val="50000"/>
                  </a:schemeClr>
                </a:solidFill>
              </a:rPr>
              <a:t>2.2.5, 2.2.6, 2.2.7, 2.2.8</a:t>
            </a:r>
          </a:p>
        </p:txBody>
      </p:sp>
      <p:sp>
        <p:nvSpPr>
          <p:cNvPr id="48" name="TextBox 47">
            <a:extLst>
              <a:ext uri="{FF2B5EF4-FFF2-40B4-BE49-F238E27FC236}">
                <a16:creationId xmlns:a16="http://schemas.microsoft.com/office/drawing/2014/main" id="{7ECAE645-E948-71C1-7D93-E7E8627E1E2D}"/>
              </a:ext>
            </a:extLst>
          </p:cNvPr>
          <p:cNvSpPr txBox="1"/>
          <p:nvPr/>
        </p:nvSpPr>
        <p:spPr>
          <a:xfrm>
            <a:off x="8315365" y="3988507"/>
            <a:ext cx="636709" cy="540000"/>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Enhancing Access to Digital Solutions and Market Information</a:t>
            </a:r>
          </a:p>
          <a:p>
            <a:r>
              <a:rPr lang="en-GB">
                <a:solidFill>
                  <a:schemeClr val="tx1">
                    <a:lumMod val="50000"/>
                    <a:lumOff val="50000"/>
                  </a:schemeClr>
                </a:solidFill>
              </a:rPr>
              <a:t>2.2.9, 2.2.10, 2.2.11, 2.2.13</a:t>
            </a:r>
          </a:p>
        </p:txBody>
      </p:sp>
      <p:sp>
        <p:nvSpPr>
          <p:cNvPr id="50" name="docshape22">
            <a:extLst>
              <a:ext uri="{FF2B5EF4-FFF2-40B4-BE49-F238E27FC236}">
                <a16:creationId xmlns:a16="http://schemas.microsoft.com/office/drawing/2014/main" id="{458A3E67-E7EC-A6DB-9D5E-9768F164B10D}"/>
              </a:ext>
            </a:extLst>
          </p:cNvPr>
          <p:cNvSpPr txBox="1">
            <a:spLocks/>
          </p:cNvSpPr>
          <p:nvPr/>
        </p:nvSpPr>
        <p:spPr bwMode="auto">
          <a:xfrm>
            <a:off x="199071" y="5127289"/>
            <a:ext cx="1235452"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20"/>
              </a:spcBef>
            </a:pPr>
            <a:r>
              <a:rPr lang="en-US" sz="570" b="1" spc="-20" dirty="0">
                <a:solidFill>
                  <a:schemeClr val="bg1"/>
                </a:solidFill>
                <a:latin typeface="Helvetica" panose="020B0604020202020204" pitchFamily="34" charset="0"/>
                <a:ea typeface="Verdana" panose="020B0604030504040204" pitchFamily="34" charset="0"/>
                <a:cs typeface="Helvetica" panose="020B0604020202020204" pitchFamily="34" charset="0"/>
              </a:rPr>
              <a:t>3.1 Strengthened l</a:t>
            </a:r>
            <a:r>
              <a:rPr lang="en-US" sz="570" b="1" dirty="0">
                <a:solidFill>
                  <a:schemeClr val="bg1"/>
                </a:solidFill>
                <a:latin typeface="Helvetica" panose="020B0604020202020204" pitchFamily="34" charset="0"/>
                <a:ea typeface="Verdana" panose="020B0604030504040204" pitchFamily="34" charset="0"/>
                <a:cs typeface="Helvetica" panose="020B0604020202020204" pitchFamily="34" charset="0"/>
              </a:rPr>
              <a:t>egal, </a:t>
            </a:r>
            <a:r>
              <a:rPr lang="en-US" sz="570" b="1" spc="-20" dirty="0">
                <a:solidFill>
                  <a:schemeClr val="bg1"/>
                </a:solidFill>
                <a:latin typeface="Helvetica" panose="020B0604020202020204" pitchFamily="34" charset="0"/>
                <a:ea typeface="Verdana" panose="020B0604030504040204" pitchFamily="34" charset="0"/>
                <a:cs typeface="Helvetica" panose="020B0604020202020204" pitchFamily="34" charset="0"/>
              </a:rPr>
              <a:t>policy and regulatory environment for refugee protection/ social protection and </a:t>
            </a:r>
            <a:r>
              <a:rPr lang="en-US" sz="570" dirty="0">
                <a:solidFill>
                  <a:schemeClr val="bg1"/>
                </a:solidFill>
                <a:latin typeface="Helvetica" panose="020B0604020202020204" pitchFamily="34" charset="0"/>
                <a:ea typeface="Verdana" panose="020B0604030504040204" pitchFamily="34" charset="0"/>
                <a:cs typeface="Helvetica" panose="020B0604020202020204" pitchFamily="34" charset="0"/>
              </a:rPr>
              <a:t>inclusion</a:t>
            </a:r>
          </a:p>
        </p:txBody>
      </p:sp>
      <p:sp>
        <p:nvSpPr>
          <p:cNvPr id="51" name="docshape22">
            <a:extLst>
              <a:ext uri="{FF2B5EF4-FFF2-40B4-BE49-F238E27FC236}">
                <a16:creationId xmlns:a16="http://schemas.microsoft.com/office/drawing/2014/main" id="{8CF7BF75-AD36-CAD4-A11D-9848DD0E38D5}"/>
              </a:ext>
            </a:extLst>
          </p:cNvPr>
          <p:cNvSpPr txBox="1">
            <a:spLocks/>
          </p:cNvSpPr>
          <p:nvPr/>
        </p:nvSpPr>
        <p:spPr bwMode="auto">
          <a:xfrm>
            <a:off x="755068" y="3305205"/>
            <a:ext cx="658482" cy="350865"/>
          </a:xfrm>
          <a:prstGeom prst="rect">
            <a:avLst/>
          </a:prstGeom>
          <a:solidFill>
            <a:srgbClr val="942093"/>
          </a:solidFill>
          <a:ln>
            <a:noFill/>
          </a:ln>
        </p:spPr>
        <p:txBody>
          <a:bodyPr rot="0" vert="horz" wrap="square" lIns="0" tIns="0" rIns="0" bIns="0" anchor="t" anchorCtr="0" upright="1">
            <a:spAutoFit/>
          </a:bodyPr>
          <a:lstStyle/>
          <a:p>
            <a:pPr algn="ctr">
              <a:spcBef>
                <a:spcPts val="395"/>
              </a:spcBef>
            </a:pPr>
            <a:r>
              <a:rPr lang="en-US" sz="570" b="1" spc="-20">
                <a:solidFill>
                  <a:schemeClr val="bg1"/>
                </a:solidFill>
                <a:latin typeface="Helvetica" panose="020B0604020202020204" pitchFamily="34" charset="0"/>
                <a:ea typeface="Verdana" panose="020B0604030504040204" pitchFamily="34" charset="0"/>
                <a:cs typeface="Helvetica" panose="020B0604020202020204" pitchFamily="34" charset="0"/>
              </a:rPr>
              <a:t>3.2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Access</a:t>
            </a:r>
            <a:r>
              <a:rPr lang="en-US" sz="570" b="1" spc="-12">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mechanisms </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/services</a:t>
            </a:r>
          </a:p>
        </p:txBody>
      </p:sp>
      <p:sp>
        <p:nvSpPr>
          <p:cNvPr id="52" name="docshape22">
            <a:extLst>
              <a:ext uri="{FF2B5EF4-FFF2-40B4-BE49-F238E27FC236}">
                <a16:creationId xmlns:a16="http://schemas.microsoft.com/office/drawing/2014/main" id="{92736140-773F-1084-2893-E6B6F6C3AA2B}"/>
              </a:ext>
            </a:extLst>
          </p:cNvPr>
          <p:cNvSpPr txBox="1">
            <a:spLocks/>
          </p:cNvSpPr>
          <p:nvPr/>
        </p:nvSpPr>
        <p:spPr bwMode="auto">
          <a:xfrm>
            <a:off x="1546650" y="3301468"/>
            <a:ext cx="740250"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399"/>
              </a:spcBef>
            </a:pPr>
            <a:r>
              <a:rPr lang="en-US" sz="570" spc="-20">
                <a:solidFill>
                  <a:schemeClr val="bg1"/>
                </a:solidFill>
                <a:latin typeface="Helvetica" panose="020B0604020202020204" pitchFamily="34" charset="0"/>
                <a:ea typeface="Verdana" panose="020B0604030504040204" pitchFamily="34" charset="0"/>
                <a:cs typeface="Helvetica" panose="020B0604020202020204" pitchFamily="34" charset="0"/>
              </a:rPr>
              <a:t>3.4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Increased access</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social protection</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mechanisms</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services</a:t>
            </a:r>
          </a:p>
        </p:txBody>
      </p:sp>
      <p:sp>
        <p:nvSpPr>
          <p:cNvPr id="53" name="docshape22">
            <a:extLst>
              <a:ext uri="{FF2B5EF4-FFF2-40B4-BE49-F238E27FC236}">
                <a16:creationId xmlns:a16="http://schemas.microsoft.com/office/drawing/2014/main" id="{ECB634EA-8DD8-30A8-822B-8D1C7064D3DE}"/>
              </a:ext>
            </a:extLst>
          </p:cNvPr>
          <p:cNvSpPr txBox="1">
            <a:spLocks/>
          </p:cNvSpPr>
          <p:nvPr/>
        </p:nvSpPr>
        <p:spPr bwMode="auto">
          <a:xfrm>
            <a:off x="40928" y="3313447"/>
            <a:ext cx="625200" cy="350865"/>
          </a:xfrm>
          <a:prstGeom prst="rect">
            <a:avLst/>
          </a:prstGeom>
          <a:solidFill>
            <a:srgbClr val="942093"/>
          </a:solidFill>
          <a:ln>
            <a:noFill/>
          </a:ln>
        </p:spPr>
        <p:txBody>
          <a:bodyPr rot="0" vert="horz" wrap="square" lIns="0" tIns="0" rIns="0" bIns="0" anchor="t" anchorCtr="0" upright="1">
            <a:spAutoFit/>
          </a:bodyPr>
          <a:lstStyle/>
          <a:p>
            <a:pPr algn="ctr">
              <a:spcBef>
                <a:spcPts val="644"/>
              </a:spcBef>
            </a:pPr>
            <a:r>
              <a:rPr lang="en-US" sz="570" b="1" spc="-20">
                <a:solidFill>
                  <a:schemeClr val="bg1"/>
                </a:solidFill>
                <a:latin typeface="Helvetica" panose="020B0604020202020204" pitchFamily="34" charset="0"/>
                <a:ea typeface="Verdana" panose="020B0604030504040204" pitchFamily="34" charset="0"/>
                <a:cs typeface="Helvetica" panose="020B0604020202020204" pitchFamily="34" charset="0"/>
              </a:rPr>
              <a:t>3.3</a:t>
            </a:r>
            <a:r>
              <a:rPr lang="en-US" sz="570" spc="-20">
                <a:solidFill>
                  <a:schemeClr val="bg1"/>
                </a:solidFill>
                <a:latin typeface="Helvetica" panose="020B0604020202020204" pitchFamily="34" charset="0"/>
                <a:ea typeface="Verdana" panose="020B0604030504040204" pitchFamily="34" charset="0"/>
                <a:cs typeface="Helvetica" panose="020B0604020202020204" pitchFamily="34" charset="0"/>
              </a:rPr>
              <a:t> C</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p>
        </p:txBody>
      </p:sp>
      <p:sp>
        <p:nvSpPr>
          <p:cNvPr id="54" name="docshape22">
            <a:extLst>
              <a:ext uri="{FF2B5EF4-FFF2-40B4-BE49-F238E27FC236}">
                <a16:creationId xmlns:a16="http://schemas.microsoft.com/office/drawing/2014/main" id="{E17E04C8-9417-B8AC-7EF1-0465A634423B}"/>
              </a:ext>
            </a:extLst>
          </p:cNvPr>
          <p:cNvSpPr txBox="1">
            <a:spLocks/>
          </p:cNvSpPr>
          <p:nvPr/>
        </p:nvSpPr>
        <p:spPr bwMode="auto">
          <a:xfrm>
            <a:off x="2369933" y="3305204"/>
            <a:ext cx="624875"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4"/>
              </a:spcBef>
            </a:pPr>
            <a:r>
              <a:rPr lang="en-US" sz="570" b="1" spc="-20">
                <a:solidFill>
                  <a:schemeClr val="bg1"/>
                </a:solidFill>
                <a:latin typeface="Helvetica" panose="020B0604020202020204" pitchFamily="34" charset="0"/>
                <a:ea typeface="Verdana" panose="020B0604030504040204" pitchFamily="34" charset="0"/>
                <a:cs typeface="Helvetica" panose="020B0604020202020204" pitchFamily="34" charset="0"/>
              </a:rPr>
              <a:t>3.5</a:t>
            </a:r>
            <a:r>
              <a:rPr lang="en-US" sz="570" spc="-2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0">
                <a:solidFill>
                  <a:schemeClr val="bg1"/>
                </a:solidFill>
                <a:latin typeface="Helvetica" panose="020B0604020202020204" pitchFamily="34" charset="0"/>
                <a:ea typeface="Verdana" panose="020B0604030504040204" pitchFamily="34" charset="0"/>
                <a:cs typeface="Helvetica" panose="020B0604020202020204" pitchFamily="34" charset="0"/>
              </a:rPr>
              <a:t>C</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spc="-2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spc="-2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social</a:t>
            </a:r>
            <a:r>
              <a:rPr lang="en-US" sz="570" spc="-28">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8">
                <a:solidFill>
                  <a:schemeClr val="bg1"/>
                </a:solidFill>
                <a:latin typeface="Helvetica" panose="020B0604020202020204" pitchFamily="34" charset="0"/>
                <a:ea typeface="Verdana" panose="020B0604030504040204" pitchFamily="34" charset="0"/>
                <a:cs typeface="Helvetica" panose="020B0604020202020204" pitchFamily="34" charset="0"/>
              </a:rPr>
              <a:t>p</a:t>
            </a:r>
            <a:r>
              <a:rPr lang="en-US" sz="570" b="1">
                <a:solidFill>
                  <a:schemeClr val="bg1"/>
                </a:solidFill>
                <a:latin typeface="Helvetica" panose="020B0604020202020204" pitchFamily="34" charset="0"/>
                <a:ea typeface="Verdana" panose="020B0604030504040204" pitchFamily="34" charset="0"/>
                <a:cs typeface="Helvetica" panose="020B0604020202020204" pitchFamily="34" charset="0"/>
              </a:rPr>
              <a:t>rotection</a:t>
            </a:r>
            <a:r>
              <a:rPr lang="en-US" sz="570">
                <a:solidFill>
                  <a:schemeClr val="bg1"/>
                </a:solidFill>
                <a:latin typeface="Helvetica" panose="020B0604020202020204" pitchFamily="34" charset="0"/>
                <a:ea typeface="Verdana" panose="020B0604030504040204" pitchFamily="34" charset="0"/>
                <a:cs typeface="Helvetica" panose="020B0604020202020204" pitchFamily="34" charset="0"/>
              </a:rPr>
              <a:t> </a:t>
            </a:r>
          </a:p>
        </p:txBody>
      </p:sp>
      <p:sp>
        <p:nvSpPr>
          <p:cNvPr id="55" name="docshape34">
            <a:extLst>
              <a:ext uri="{FF2B5EF4-FFF2-40B4-BE49-F238E27FC236}">
                <a16:creationId xmlns:a16="http://schemas.microsoft.com/office/drawing/2014/main" id="{47C6A6FC-E9D6-8E9F-5425-5526754E1E44}"/>
              </a:ext>
            </a:extLst>
          </p:cNvPr>
          <p:cNvSpPr txBox="1">
            <a:spLocks/>
          </p:cNvSpPr>
          <p:nvPr/>
        </p:nvSpPr>
        <p:spPr bwMode="auto">
          <a:xfrm>
            <a:off x="823521" y="1844099"/>
            <a:ext cx="625200" cy="526298"/>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a:latin typeface="Helvetica" panose="020B0604020202020204" pitchFamily="34" charset="0"/>
                <a:cs typeface="Helvetica" panose="020B0604020202020204" pitchFamily="34" charset="0"/>
              </a:rPr>
              <a:t>Pillar 3. Protection </a:t>
            </a:r>
            <a:r>
              <a:rPr lang="en-US" sz="570" b="0">
                <a:latin typeface="Helvetica" panose="020B0604020202020204" pitchFamily="34" charset="0"/>
                <a:cs typeface="Helvetica" panose="020B0604020202020204" pitchFamily="34" charset="0"/>
              </a:rPr>
              <a:t>– Increased government protection for FCP and HCs</a:t>
            </a:r>
          </a:p>
        </p:txBody>
      </p:sp>
      <p:sp>
        <p:nvSpPr>
          <p:cNvPr id="56" name="docshape34">
            <a:extLst>
              <a:ext uri="{FF2B5EF4-FFF2-40B4-BE49-F238E27FC236}">
                <a16:creationId xmlns:a16="http://schemas.microsoft.com/office/drawing/2014/main" id="{32848F30-42F1-B62D-0930-05CABB15BCE7}"/>
              </a:ext>
            </a:extLst>
          </p:cNvPr>
          <p:cNvSpPr txBox="1">
            <a:spLocks/>
          </p:cNvSpPr>
          <p:nvPr/>
        </p:nvSpPr>
        <p:spPr bwMode="auto">
          <a:xfrm>
            <a:off x="1576624" y="2378849"/>
            <a:ext cx="681047" cy="526298"/>
          </a:xfrm>
          <a:prstGeom prst="rect">
            <a:avLst/>
          </a:prstGeom>
          <a:solidFill>
            <a:srgbClr val="942093"/>
          </a:solidFill>
          <a:ln>
            <a:noFill/>
          </a:ln>
        </p:spPr>
        <p:txBody>
          <a:bodyPr rot="0" vert="horz" wrap="square" lIns="0" tIns="0" rIns="0" bIns="0" anchor="t" anchorCtr="0" upright="1">
            <a:sp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a:latin typeface="Helvetica" panose="020B0604020202020204" pitchFamily="34" charset="0"/>
                <a:cs typeface="Helvetica" panose="020B0604020202020204" pitchFamily="34" charset="0"/>
              </a:rPr>
              <a:t>Pillar 3. Social Protection</a:t>
            </a:r>
            <a:r>
              <a:rPr lang="en-US" sz="570" b="0">
                <a:latin typeface="Helvetica" panose="020B0604020202020204" pitchFamily="34" charset="0"/>
                <a:cs typeface="Helvetica" panose="020B0604020202020204" pitchFamily="34" charset="0"/>
              </a:rPr>
              <a:t>. Increased inclusion of FCP and HCs in social protection systems</a:t>
            </a:r>
          </a:p>
        </p:txBody>
      </p:sp>
      <p:sp>
        <p:nvSpPr>
          <p:cNvPr id="6" name="Rectangle 5">
            <a:extLst>
              <a:ext uri="{FF2B5EF4-FFF2-40B4-BE49-F238E27FC236}">
                <a16:creationId xmlns:a16="http://schemas.microsoft.com/office/drawing/2014/main" id="{513CD921-692F-83F6-E2FF-AE1BECE974EF}"/>
              </a:ext>
            </a:extLst>
          </p:cNvPr>
          <p:cNvSpPr/>
          <p:nvPr/>
        </p:nvSpPr>
        <p:spPr>
          <a:xfrm>
            <a:off x="40928" y="5866815"/>
            <a:ext cx="880307" cy="36933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dirty="0">
                <a:solidFill>
                  <a:schemeClr val="tx1"/>
                </a:solidFill>
                <a:latin typeface="Helvetica" panose="020B0604020202020204" pitchFamily="34" charset="0"/>
                <a:cs typeface="Helvetica" panose="020B0604020202020204" pitchFamily="34" charset="0"/>
              </a:rPr>
              <a:t>Development of Legal and Policy Frameworks </a:t>
            </a:r>
            <a:r>
              <a:rPr lang="en-US" sz="600" dirty="0">
                <a:solidFill>
                  <a:schemeClr val="tx1">
                    <a:lumMod val="50000"/>
                    <a:lumOff val="50000"/>
                  </a:schemeClr>
                </a:solidFill>
                <a:latin typeface="Helvetica" panose="020B0604020202020204" pitchFamily="34" charset="0"/>
                <a:cs typeface="Helvetica" panose="020B0604020202020204" pitchFamily="34" charset="0"/>
              </a:rPr>
              <a:t>3.1.1., 3.1.2, 3.1.3, 3.1.4, 3.1.5,3.4.1</a:t>
            </a:r>
          </a:p>
        </p:txBody>
      </p:sp>
      <p:sp>
        <p:nvSpPr>
          <p:cNvPr id="7" name="Rectangle 6">
            <a:extLst>
              <a:ext uri="{FF2B5EF4-FFF2-40B4-BE49-F238E27FC236}">
                <a16:creationId xmlns:a16="http://schemas.microsoft.com/office/drawing/2014/main" id="{A079894E-ED0B-E2EA-7794-1D57F34FAEF1}"/>
              </a:ext>
            </a:extLst>
          </p:cNvPr>
          <p:cNvSpPr/>
          <p:nvPr/>
        </p:nvSpPr>
        <p:spPr>
          <a:xfrm>
            <a:off x="985175" y="5875117"/>
            <a:ext cx="555215" cy="36933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dirty="0">
                <a:solidFill>
                  <a:schemeClr val="tx1"/>
                </a:solidFill>
                <a:latin typeface="Helvetica" panose="020B0604020202020204" pitchFamily="34" charset="0"/>
                <a:cs typeface="Helvetica" panose="020B0604020202020204" pitchFamily="34" charset="0"/>
              </a:rPr>
              <a:t>Child Protection and Inclusion in Policies </a:t>
            </a:r>
            <a:r>
              <a:rPr lang="en-US" sz="600" dirty="0">
                <a:solidFill>
                  <a:schemeClr val="tx1">
                    <a:lumMod val="50000"/>
                    <a:lumOff val="50000"/>
                  </a:schemeClr>
                </a:solidFill>
                <a:latin typeface="Helvetica" panose="020B0604020202020204" pitchFamily="34" charset="0"/>
                <a:cs typeface="Helvetica" panose="020B0604020202020204" pitchFamily="34" charset="0"/>
              </a:rPr>
              <a:t>3.1.6, 3.1.8</a:t>
            </a:r>
            <a:endParaRPr lang="en-US" sz="600" dirty="0">
              <a:solidFill>
                <a:schemeClr val="tx1"/>
              </a:solidFill>
              <a:latin typeface="Helvetica" panose="020B06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11F9C5E2-285B-3F44-D2BC-27FBD68830D3}"/>
              </a:ext>
            </a:extLst>
          </p:cNvPr>
          <p:cNvSpPr/>
          <p:nvPr/>
        </p:nvSpPr>
        <p:spPr>
          <a:xfrm>
            <a:off x="541424" y="6468651"/>
            <a:ext cx="836399" cy="276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dirty="0">
                <a:solidFill>
                  <a:schemeClr val="tx1"/>
                </a:solidFill>
                <a:latin typeface="Helvetica" panose="020B0604020202020204" pitchFamily="34" charset="0"/>
                <a:cs typeface="Helvetica" panose="020B0604020202020204" pitchFamily="34" charset="0"/>
              </a:rPr>
              <a:t>Program Coordination and Support </a:t>
            </a:r>
            <a:r>
              <a:rPr lang="en-US" sz="600" dirty="0">
                <a:solidFill>
                  <a:schemeClr val="tx1">
                    <a:lumMod val="50000"/>
                    <a:lumOff val="50000"/>
                  </a:schemeClr>
                </a:solidFill>
                <a:latin typeface="Helvetica" panose="020B0604020202020204" pitchFamily="34" charset="0"/>
                <a:cs typeface="Helvetica" panose="020B0604020202020204" pitchFamily="34" charset="0"/>
              </a:rPr>
              <a:t>3.1.9, 3.1.10, 3.3.4</a:t>
            </a:r>
            <a:endParaRPr lang="en-US" sz="600" dirty="0">
              <a:solidFill>
                <a:schemeClr val="tx1"/>
              </a:solidFill>
              <a:latin typeface="Helvetica" panose="020B0604020202020204" pitchFamily="34" charset="0"/>
              <a:cs typeface="Helvetica" panose="020B0604020202020204" pitchFamily="34" charset="0"/>
            </a:endParaRPr>
          </a:p>
        </p:txBody>
      </p:sp>
      <p:sp>
        <p:nvSpPr>
          <p:cNvPr id="12" name="Rectangle 11">
            <a:extLst>
              <a:ext uri="{FF2B5EF4-FFF2-40B4-BE49-F238E27FC236}">
                <a16:creationId xmlns:a16="http://schemas.microsoft.com/office/drawing/2014/main" id="{6253632D-507D-6387-95C3-2A844BA394DB}"/>
              </a:ext>
            </a:extLst>
          </p:cNvPr>
          <p:cNvSpPr/>
          <p:nvPr/>
        </p:nvSpPr>
        <p:spPr>
          <a:xfrm>
            <a:off x="1776017" y="5614227"/>
            <a:ext cx="1482097"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Strengthening Government systems and capacities </a:t>
            </a:r>
          </a:p>
          <a:p>
            <a:pPr algn="ctr"/>
            <a:r>
              <a:rPr lang="en-US" sz="600">
                <a:solidFill>
                  <a:schemeClr val="tx1">
                    <a:lumMod val="50000"/>
                    <a:lumOff val="50000"/>
                  </a:schemeClr>
                </a:solidFill>
                <a:latin typeface="Helvetica" panose="020B0604020202020204" pitchFamily="34" charset="0"/>
                <a:cs typeface="Helvetica" panose="020B0604020202020204" pitchFamily="34" charset="0"/>
              </a:rPr>
              <a:t>3.1.7, 3.2.1., 3.2.2, 3.2.3,  3.3.2, 3.4.3, 3.4.5, 3.4.6, 3.4.1.1, 3.4.1.2, 3.4.1.3,3.4.2.1,3.4.3.1, 3.4.3.1, 3.4.3.3</a:t>
            </a:r>
            <a:endParaRPr lang="en-US" sz="600">
              <a:solidFill>
                <a:schemeClr val="tx1"/>
              </a:solidFill>
              <a:latin typeface="Helvetica" panose="020B06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4695661F-0310-E063-B75B-3E01E70EBE19}"/>
              </a:ext>
            </a:extLst>
          </p:cNvPr>
          <p:cNvSpPr/>
          <p:nvPr/>
        </p:nvSpPr>
        <p:spPr>
          <a:xfrm>
            <a:off x="898152" y="4763103"/>
            <a:ext cx="714628"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Enhancing Child Protection systems</a:t>
            </a:r>
          </a:p>
          <a:p>
            <a:pPr algn="ctr"/>
            <a:r>
              <a:rPr lang="en-US" sz="600">
                <a:solidFill>
                  <a:schemeClr val="tx1">
                    <a:lumMod val="50000"/>
                    <a:lumOff val="50000"/>
                  </a:schemeClr>
                </a:solidFill>
                <a:latin typeface="Helvetica" panose="020B0604020202020204" pitchFamily="34" charset="0"/>
                <a:cs typeface="Helvetica" panose="020B0604020202020204" pitchFamily="34" charset="0"/>
              </a:rPr>
              <a:t>3.2.4</a:t>
            </a:r>
            <a:endParaRPr lang="en-US" sz="600">
              <a:solidFill>
                <a:schemeClr val="tx1"/>
              </a:solidFill>
              <a:latin typeface="Helvetica" panose="020B0604020202020204" pitchFamily="34" charset="0"/>
              <a:cs typeface="Helvetica" panose="020B0604020202020204" pitchFamily="34" charset="0"/>
            </a:endParaRPr>
          </a:p>
        </p:txBody>
      </p:sp>
      <p:sp>
        <p:nvSpPr>
          <p:cNvPr id="18" name="Rectangle 17">
            <a:extLst>
              <a:ext uri="{FF2B5EF4-FFF2-40B4-BE49-F238E27FC236}">
                <a16:creationId xmlns:a16="http://schemas.microsoft.com/office/drawing/2014/main" id="{2FB2AACF-8FBF-9C15-869F-39C6F7902F19}"/>
              </a:ext>
            </a:extLst>
          </p:cNvPr>
          <p:cNvSpPr/>
          <p:nvPr/>
        </p:nvSpPr>
        <p:spPr>
          <a:xfrm>
            <a:off x="2150070" y="6359431"/>
            <a:ext cx="740250"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3.2.C. Data-driven Systems for Planning</a:t>
            </a:r>
          </a:p>
          <a:p>
            <a:pPr algn="ctr"/>
            <a:r>
              <a:rPr lang="en-US" sz="600">
                <a:solidFill>
                  <a:schemeClr val="tx1">
                    <a:lumMod val="50000"/>
                    <a:lumOff val="50000"/>
                  </a:schemeClr>
                </a:solidFill>
                <a:latin typeface="Helvetica" panose="020B0604020202020204" pitchFamily="34" charset="0"/>
                <a:cs typeface="Helvetica" panose="020B0604020202020204" pitchFamily="34" charset="0"/>
              </a:rPr>
              <a:t>3.2.5</a:t>
            </a:r>
            <a:endParaRPr lang="en-US" sz="600">
              <a:solidFill>
                <a:schemeClr val="tx1"/>
              </a:solidFill>
              <a:latin typeface="Helvetica" panose="020B0604020202020204" pitchFamily="34" charset="0"/>
              <a:cs typeface="Helvetica" panose="020B0604020202020204" pitchFamily="34" charset="0"/>
            </a:endParaRPr>
          </a:p>
        </p:txBody>
      </p:sp>
      <p:sp>
        <p:nvSpPr>
          <p:cNvPr id="27" name="Rectangle 26">
            <a:extLst>
              <a:ext uri="{FF2B5EF4-FFF2-40B4-BE49-F238E27FC236}">
                <a16:creationId xmlns:a16="http://schemas.microsoft.com/office/drawing/2014/main" id="{C89FF506-38E1-96C3-3B4B-C6F358640D67}"/>
              </a:ext>
            </a:extLst>
          </p:cNvPr>
          <p:cNvSpPr/>
          <p:nvPr/>
        </p:nvSpPr>
        <p:spPr>
          <a:xfrm>
            <a:off x="1166900" y="4095488"/>
            <a:ext cx="539937" cy="46763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Inclusion of FDP  into the Enhanced Single Registry </a:t>
            </a:r>
            <a:r>
              <a:rPr lang="en-US" sz="600">
                <a:solidFill>
                  <a:schemeClr val="tx1">
                    <a:lumMod val="50000"/>
                    <a:lumOff val="50000"/>
                  </a:schemeClr>
                </a:solidFill>
                <a:latin typeface="Helvetica" panose="020B0604020202020204" pitchFamily="34" charset="0"/>
                <a:cs typeface="Helvetica" panose="020B0604020202020204" pitchFamily="34" charset="0"/>
              </a:rPr>
              <a:t>3.4.2</a:t>
            </a:r>
          </a:p>
        </p:txBody>
      </p:sp>
      <p:cxnSp>
        <p:nvCxnSpPr>
          <p:cNvPr id="94" name="Elbow Connector 73">
            <a:extLst>
              <a:ext uri="{FF2B5EF4-FFF2-40B4-BE49-F238E27FC236}">
                <a16:creationId xmlns:a16="http://schemas.microsoft.com/office/drawing/2014/main" id="{E28756F4-E27C-D2E9-76C9-669B213D0975}"/>
              </a:ext>
            </a:extLst>
          </p:cNvPr>
          <p:cNvCxnSpPr>
            <a:cxnSpLocks/>
            <a:stCxn id="6" idx="0"/>
            <a:endCxn id="50" idx="2"/>
          </p:cNvCxnSpPr>
          <p:nvPr/>
        </p:nvCxnSpPr>
        <p:spPr>
          <a:xfrm rot="5400000" flipH="1" flipV="1">
            <a:off x="454609" y="5504628"/>
            <a:ext cx="388661" cy="3357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98" name="Elbow Connector 73">
            <a:extLst>
              <a:ext uri="{FF2B5EF4-FFF2-40B4-BE49-F238E27FC236}">
                <a16:creationId xmlns:a16="http://schemas.microsoft.com/office/drawing/2014/main" id="{0EF229FB-4F52-B189-D0F8-8590CE2A0A99}"/>
              </a:ext>
            </a:extLst>
          </p:cNvPr>
          <p:cNvCxnSpPr>
            <a:cxnSpLocks/>
            <a:stCxn id="9" idx="0"/>
            <a:endCxn id="6" idx="2"/>
          </p:cNvCxnSpPr>
          <p:nvPr/>
        </p:nvCxnSpPr>
        <p:spPr>
          <a:xfrm rot="16200000" flipV="1">
            <a:off x="604101" y="6113128"/>
            <a:ext cx="232504" cy="47854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1" name="Elbow Connector 73">
            <a:extLst>
              <a:ext uri="{FF2B5EF4-FFF2-40B4-BE49-F238E27FC236}">
                <a16:creationId xmlns:a16="http://schemas.microsoft.com/office/drawing/2014/main" id="{F86FF306-8574-392E-8F92-59E822920927}"/>
              </a:ext>
            </a:extLst>
          </p:cNvPr>
          <p:cNvCxnSpPr>
            <a:cxnSpLocks/>
            <a:stCxn id="7" idx="0"/>
            <a:endCxn id="50" idx="2"/>
          </p:cNvCxnSpPr>
          <p:nvPr/>
        </p:nvCxnSpPr>
        <p:spPr>
          <a:xfrm rot="16200000" flipV="1">
            <a:off x="841309" y="5453643"/>
            <a:ext cx="396963" cy="44598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7" name="Elbow Connector 73">
            <a:extLst>
              <a:ext uri="{FF2B5EF4-FFF2-40B4-BE49-F238E27FC236}">
                <a16:creationId xmlns:a16="http://schemas.microsoft.com/office/drawing/2014/main" id="{2F1D8F0C-F9E1-CE35-DB16-41137491F58B}"/>
              </a:ext>
            </a:extLst>
          </p:cNvPr>
          <p:cNvCxnSpPr>
            <a:cxnSpLocks/>
            <a:stCxn id="18" idx="0"/>
            <a:endCxn id="12" idx="2"/>
          </p:cNvCxnSpPr>
          <p:nvPr/>
        </p:nvCxnSpPr>
        <p:spPr>
          <a:xfrm rot="16200000" flipV="1">
            <a:off x="2376862" y="6216097"/>
            <a:ext cx="283539" cy="312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1" name="Elbow Connector 73">
            <a:extLst>
              <a:ext uri="{FF2B5EF4-FFF2-40B4-BE49-F238E27FC236}">
                <a16:creationId xmlns:a16="http://schemas.microsoft.com/office/drawing/2014/main" id="{D33019A9-0735-7CC1-CDD8-1810EB3D390F}"/>
              </a:ext>
            </a:extLst>
          </p:cNvPr>
          <p:cNvCxnSpPr>
            <a:cxnSpLocks/>
          </p:cNvCxnSpPr>
          <p:nvPr/>
        </p:nvCxnSpPr>
        <p:spPr>
          <a:xfrm rot="5400000" flipH="1" flipV="1">
            <a:off x="91328" y="4375268"/>
            <a:ext cx="1460360" cy="402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7" name="Elbow Connector 73">
            <a:extLst>
              <a:ext uri="{FF2B5EF4-FFF2-40B4-BE49-F238E27FC236}">
                <a16:creationId xmlns:a16="http://schemas.microsoft.com/office/drawing/2014/main" id="{9F40D156-DB59-1BCF-4B06-33424AAFD6BE}"/>
              </a:ext>
            </a:extLst>
          </p:cNvPr>
          <p:cNvCxnSpPr>
            <a:cxnSpLocks/>
            <a:stCxn id="53" idx="0"/>
            <a:endCxn id="55" idx="2"/>
          </p:cNvCxnSpPr>
          <p:nvPr/>
        </p:nvCxnSpPr>
        <p:spPr>
          <a:xfrm rot="5400000" flipH="1" flipV="1">
            <a:off x="273299" y="2450626"/>
            <a:ext cx="943050" cy="782593"/>
          </a:xfrm>
          <a:prstGeom prst="bentConnector3">
            <a:avLst>
              <a:gd name="adj1" fmla="val 3771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0" name="Elbow Connector 73">
            <a:extLst>
              <a:ext uri="{FF2B5EF4-FFF2-40B4-BE49-F238E27FC236}">
                <a16:creationId xmlns:a16="http://schemas.microsoft.com/office/drawing/2014/main" id="{BB86F63F-4B11-51B5-47A4-BD9BEB7DD832}"/>
              </a:ext>
            </a:extLst>
          </p:cNvPr>
          <p:cNvCxnSpPr>
            <a:cxnSpLocks/>
            <a:stCxn id="54" idx="0"/>
            <a:endCxn id="56" idx="2"/>
          </p:cNvCxnSpPr>
          <p:nvPr/>
        </p:nvCxnSpPr>
        <p:spPr>
          <a:xfrm rot="16200000" flipV="1">
            <a:off x="2099732" y="2722564"/>
            <a:ext cx="400057" cy="76522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5" name="Elbow Connector 73">
            <a:extLst>
              <a:ext uri="{FF2B5EF4-FFF2-40B4-BE49-F238E27FC236}">
                <a16:creationId xmlns:a16="http://schemas.microsoft.com/office/drawing/2014/main" id="{6BA3BBFF-6DE7-166C-2221-98E62ED795EB}"/>
              </a:ext>
            </a:extLst>
          </p:cNvPr>
          <p:cNvCxnSpPr>
            <a:cxnSpLocks/>
            <a:stCxn id="27" idx="0"/>
            <a:endCxn id="52" idx="2"/>
          </p:cNvCxnSpPr>
          <p:nvPr/>
        </p:nvCxnSpPr>
        <p:spPr>
          <a:xfrm rot="5400000" flipH="1" flipV="1">
            <a:off x="1455245" y="3633958"/>
            <a:ext cx="443155" cy="47990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9" name="Elbow Connector 73">
            <a:extLst>
              <a:ext uri="{FF2B5EF4-FFF2-40B4-BE49-F238E27FC236}">
                <a16:creationId xmlns:a16="http://schemas.microsoft.com/office/drawing/2014/main" id="{00A63A28-D4B2-1415-62E9-04208728148A}"/>
              </a:ext>
            </a:extLst>
          </p:cNvPr>
          <p:cNvCxnSpPr>
            <a:cxnSpLocks/>
            <a:stCxn id="52" idx="0"/>
            <a:endCxn id="56" idx="2"/>
          </p:cNvCxnSpPr>
          <p:nvPr/>
        </p:nvCxnSpPr>
        <p:spPr>
          <a:xfrm rot="5400000" flipH="1" flipV="1">
            <a:off x="1718801" y="3103122"/>
            <a:ext cx="396321" cy="37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9" name="Elbow Connector 73">
            <a:extLst>
              <a:ext uri="{FF2B5EF4-FFF2-40B4-BE49-F238E27FC236}">
                <a16:creationId xmlns:a16="http://schemas.microsoft.com/office/drawing/2014/main" id="{775B7511-79DC-14C1-B56D-5B7CB1C26B85}"/>
              </a:ext>
            </a:extLst>
          </p:cNvPr>
          <p:cNvCxnSpPr>
            <a:cxnSpLocks/>
            <a:stCxn id="4" idx="0"/>
            <a:endCxn id="26" idx="2"/>
          </p:cNvCxnSpPr>
          <p:nvPr/>
        </p:nvCxnSpPr>
        <p:spPr>
          <a:xfrm rot="5400000" flipH="1" flipV="1">
            <a:off x="5398242" y="4995924"/>
            <a:ext cx="206110" cy="492880"/>
          </a:xfrm>
          <a:prstGeom prst="bentConnector3">
            <a:avLst>
              <a:gd name="adj1" fmla="val 3559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5" name="Elbow Connector 73">
            <a:extLst>
              <a:ext uri="{FF2B5EF4-FFF2-40B4-BE49-F238E27FC236}">
                <a16:creationId xmlns:a16="http://schemas.microsoft.com/office/drawing/2014/main" id="{FB7A99FB-7952-2422-A8B2-F2C06C55641E}"/>
              </a:ext>
            </a:extLst>
          </p:cNvPr>
          <p:cNvCxnSpPr>
            <a:cxnSpLocks/>
            <a:stCxn id="4" idx="0"/>
            <a:endCxn id="14" idx="2"/>
          </p:cNvCxnSpPr>
          <p:nvPr/>
        </p:nvCxnSpPr>
        <p:spPr>
          <a:xfrm rot="16200000" flipV="1">
            <a:off x="4975008" y="5065570"/>
            <a:ext cx="222744" cy="336954"/>
          </a:xfrm>
          <a:prstGeom prst="bentConnector3">
            <a:avLst>
              <a:gd name="adj1" fmla="val 3357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8" name="Elbow Connector 73">
            <a:extLst>
              <a:ext uri="{FF2B5EF4-FFF2-40B4-BE49-F238E27FC236}">
                <a16:creationId xmlns:a16="http://schemas.microsoft.com/office/drawing/2014/main" id="{429F52D5-8036-54FC-5485-49E704E3A13F}"/>
              </a:ext>
            </a:extLst>
          </p:cNvPr>
          <p:cNvCxnSpPr>
            <a:cxnSpLocks/>
            <a:stCxn id="8" idx="0"/>
            <a:endCxn id="24" idx="2"/>
          </p:cNvCxnSpPr>
          <p:nvPr/>
        </p:nvCxnSpPr>
        <p:spPr>
          <a:xfrm rot="5400000" flipH="1" flipV="1">
            <a:off x="4679175" y="3850742"/>
            <a:ext cx="267709" cy="275138"/>
          </a:xfrm>
          <a:prstGeom prst="bentConnector3">
            <a:avLst>
              <a:gd name="adj1" fmla="val 4772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1" name="Elbow Connector 73">
            <a:extLst>
              <a:ext uri="{FF2B5EF4-FFF2-40B4-BE49-F238E27FC236}">
                <a16:creationId xmlns:a16="http://schemas.microsoft.com/office/drawing/2014/main" id="{82318314-32DA-ABC7-1CC7-8465AC046B00}"/>
              </a:ext>
            </a:extLst>
          </p:cNvPr>
          <p:cNvCxnSpPr>
            <a:cxnSpLocks/>
            <a:stCxn id="8" idx="0"/>
            <a:endCxn id="208" idx="2"/>
          </p:cNvCxnSpPr>
          <p:nvPr/>
        </p:nvCxnSpPr>
        <p:spPr>
          <a:xfrm rot="16200000" flipV="1">
            <a:off x="4291567" y="3738271"/>
            <a:ext cx="259993" cy="50779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00" name="docshape18">
            <a:extLst>
              <a:ext uri="{FF2B5EF4-FFF2-40B4-BE49-F238E27FC236}">
                <a16:creationId xmlns:a16="http://schemas.microsoft.com/office/drawing/2014/main" id="{9668AA93-6AFF-C196-4F6F-DD21A6E0B533}"/>
              </a:ext>
            </a:extLst>
          </p:cNvPr>
          <p:cNvSpPr txBox="1">
            <a:spLocks/>
          </p:cNvSpPr>
          <p:nvPr/>
        </p:nvSpPr>
        <p:spPr bwMode="auto">
          <a:xfrm>
            <a:off x="5329999" y="3487988"/>
            <a:ext cx="1055806"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a:solidFill>
                  <a:schemeClr val="tx1"/>
                </a:solidFill>
              </a:rPr>
              <a:t>Work-based learning to strengthen’ livelihood skills is implemented</a:t>
            </a:r>
          </a:p>
          <a:p>
            <a:r>
              <a:rPr lang="en-US" sz="600">
                <a:solidFill>
                  <a:schemeClr val="tx1">
                    <a:lumMod val="50000"/>
                    <a:lumOff val="50000"/>
                  </a:schemeClr>
                </a:solidFill>
              </a:rPr>
              <a:t>1.3.4.X</a:t>
            </a:r>
          </a:p>
        </p:txBody>
      </p:sp>
      <p:cxnSp>
        <p:nvCxnSpPr>
          <p:cNvPr id="201" name="Elbow Connector 73">
            <a:extLst>
              <a:ext uri="{FF2B5EF4-FFF2-40B4-BE49-F238E27FC236}">
                <a16:creationId xmlns:a16="http://schemas.microsoft.com/office/drawing/2014/main" id="{F127D7CF-7D7E-0C99-22E0-A3F337D16721}"/>
              </a:ext>
            </a:extLst>
          </p:cNvPr>
          <p:cNvCxnSpPr>
            <a:cxnSpLocks/>
            <a:stCxn id="15" idx="0"/>
            <a:endCxn id="11" idx="1"/>
          </p:cNvCxnSpPr>
          <p:nvPr/>
        </p:nvCxnSpPr>
        <p:spPr>
          <a:xfrm rot="5400000" flipH="1" flipV="1">
            <a:off x="4644745" y="1770670"/>
            <a:ext cx="270728" cy="78342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4" name="Elbow Connector 73">
            <a:extLst>
              <a:ext uri="{FF2B5EF4-FFF2-40B4-BE49-F238E27FC236}">
                <a16:creationId xmlns:a16="http://schemas.microsoft.com/office/drawing/2014/main" id="{B0BCD78C-E925-B358-1162-51D9577D517D}"/>
              </a:ext>
            </a:extLst>
          </p:cNvPr>
          <p:cNvCxnSpPr>
            <a:cxnSpLocks/>
            <a:stCxn id="28" idx="0"/>
            <a:endCxn id="11" idx="2"/>
          </p:cNvCxnSpPr>
          <p:nvPr/>
        </p:nvCxnSpPr>
        <p:spPr>
          <a:xfrm rot="5400000" flipH="1" flipV="1">
            <a:off x="5381391" y="2390791"/>
            <a:ext cx="343152" cy="7726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08" name="docshape18">
            <a:extLst>
              <a:ext uri="{FF2B5EF4-FFF2-40B4-BE49-F238E27FC236}">
                <a16:creationId xmlns:a16="http://schemas.microsoft.com/office/drawing/2014/main" id="{447E4445-AEB3-DA98-93CF-807D0988B4F1}"/>
              </a:ext>
            </a:extLst>
          </p:cNvPr>
          <p:cNvSpPr txBox="1">
            <a:spLocks/>
          </p:cNvSpPr>
          <p:nvPr/>
        </p:nvSpPr>
        <p:spPr bwMode="auto">
          <a:xfrm>
            <a:off x="3827684" y="3466172"/>
            <a:ext cx="679961" cy="396000"/>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a:solidFill>
                  <a:schemeClr val="tx1"/>
                </a:solidFill>
              </a:rPr>
              <a:t> Children supported for Equitable access of education</a:t>
            </a:r>
          </a:p>
        </p:txBody>
      </p:sp>
      <p:sp>
        <p:nvSpPr>
          <p:cNvPr id="209" name="docshape18">
            <a:extLst>
              <a:ext uri="{FF2B5EF4-FFF2-40B4-BE49-F238E27FC236}">
                <a16:creationId xmlns:a16="http://schemas.microsoft.com/office/drawing/2014/main" id="{03CFA9DC-DAC2-A10B-1BBC-9AC2C9520E5E}"/>
              </a:ext>
            </a:extLst>
          </p:cNvPr>
          <p:cNvSpPr txBox="1">
            <a:spLocks/>
          </p:cNvSpPr>
          <p:nvPr/>
        </p:nvSpPr>
        <p:spPr bwMode="auto">
          <a:xfrm>
            <a:off x="3988662" y="2872122"/>
            <a:ext cx="803784" cy="461665"/>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a:solidFill>
                  <a:schemeClr val="tx1"/>
                </a:solidFill>
              </a:rPr>
              <a:t>Output 1.2.3 Parents empowered to support enrolment and retention, </a:t>
            </a:r>
          </a:p>
          <a:p>
            <a:r>
              <a:rPr lang="en-US" sz="600">
                <a:solidFill>
                  <a:schemeClr val="tx1">
                    <a:lumMod val="50000"/>
                    <a:lumOff val="50000"/>
                  </a:schemeClr>
                </a:solidFill>
              </a:rPr>
              <a:t>1.2.3.1, 1.2.3.2</a:t>
            </a:r>
          </a:p>
        </p:txBody>
      </p:sp>
      <p:sp>
        <p:nvSpPr>
          <p:cNvPr id="210" name="docshape18">
            <a:extLst>
              <a:ext uri="{FF2B5EF4-FFF2-40B4-BE49-F238E27FC236}">
                <a16:creationId xmlns:a16="http://schemas.microsoft.com/office/drawing/2014/main" id="{2C021283-3EE7-9D02-1EE3-A103C3FC1C60}"/>
              </a:ext>
            </a:extLst>
          </p:cNvPr>
          <p:cNvSpPr txBox="1">
            <a:spLocks/>
          </p:cNvSpPr>
          <p:nvPr/>
        </p:nvSpPr>
        <p:spPr bwMode="auto">
          <a:xfrm>
            <a:off x="3941936" y="1843321"/>
            <a:ext cx="879860"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a:solidFill>
                  <a:schemeClr val="tx1"/>
                </a:solidFill>
              </a:rPr>
              <a:t>Output 1.2.2 Secondary school learners empowered and equipped to seek STEM</a:t>
            </a:r>
          </a:p>
        </p:txBody>
      </p:sp>
      <p:cxnSp>
        <p:nvCxnSpPr>
          <p:cNvPr id="211" name="Elbow Connector 73">
            <a:extLst>
              <a:ext uri="{FF2B5EF4-FFF2-40B4-BE49-F238E27FC236}">
                <a16:creationId xmlns:a16="http://schemas.microsoft.com/office/drawing/2014/main" id="{BA6D4F43-89E4-F7A2-DC5F-A2969794A9B6}"/>
              </a:ext>
            </a:extLst>
          </p:cNvPr>
          <p:cNvCxnSpPr>
            <a:cxnSpLocks/>
            <a:stCxn id="24" idx="0"/>
            <a:endCxn id="28" idx="1"/>
          </p:cNvCxnSpPr>
          <p:nvPr/>
        </p:nvCxnSpPr>
        <p:spPr>
          <a:xfrm rot="5400000" flipH="1" flipV="1">
            <a:off x="4696851" y="3106747"/>
            <a:ext cx="632124" cy="12463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9" name="Elbow Connector 73">
            <a:extLst>
              <a:ext uri="{FF2B5EF4-FFF2-40B4-BE49-F238E27FC236}">
                <a16:creationId xmlns:a16="http://schemas.microsoft.com/office/drawing/2014/main" id="{22E353CD-8E9B-39A6-90B3-045F0642DE16}"/>
              </a:ext>
            </a:extLst>
          </p:cNvPr>
          <p:cNvCxnSpPr>
            <a:cxnSpLocks/>
            <a:stCxn id="40" idx="0"/>
            <a:endCxn id="34" idx="2"/>
          </p:cNvCxnSpPr>
          <p:nvPr/>
        </p:nvCxnSpPr>
        <p:spPr>
          <a:xfrm rot="16200000" flipV="1">
            <a:off x="7642788" y="2897300"/>
            <a:ext cx="238515" cy="21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2" name="Elbow Connector 73">
            <a:extLst>
              <a:ext uri="{FF2B5EF4-FFF2-40B4-BE49-F238E27FC236}">
                <a16:creationId xmlns:a16="http://schemas.microsoft.com/office/drawing/2014/main" id="{E81FA9A1-6D24-F342-33DB-17BB7B81A992}"/>
              </a:ext>
            </a:extLst>
          </p:cNvPr>
          <p:cNvCxnSpPr>
            <a:cxnSpLocks/>
            <a:stCxn id="34" idx="0"/>
            <a:endCxn id="31" idx="2"/>
          </p:cNvCxnSpPr>
          <p:nvPr/>
        </p:nvCxnSpPr>
        <p:spPr>
          <a:xfrm rot="16200000" flipV="1">
            <a:off x="7321190" y="1987969"/>
            <a:ext cx="271932" cy="60761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7" name="Elbow Connector 73">
            <a:extLst>
              <a:ext uri="{FF2B5EF4-FFF2-40B4-BE49-F238E27FC236}">
                <a16:creationId xmlns:a16="http://schemas.microsoft.com/office/drawing/2014/main" id="{C83F8895-CDC7-D82D-F412-C7723740BEF0}"/>
              </a:ext>
            </a:extLst>
          </p:cNvPr>
          <p:cNvCxnSpPr>
            <a:cxnSpLocks/>
            <a:stCxn id="609" idx="0"/>
            <a:endCxn id="35" idx="2"/>
          </p:cNvCxnSpPr>
          <p:nvPr/>
        </p:nvCxnSpPr>
        <p:spPr>
          <a:xfrm rot="16200000" flipV="1">
            <a:off x="7744914" y="3738176"/>
            <a:ext cx="188423" cy="31422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0" name="Elbow Connector 73">
            <a:extLst>
              <a:ext uri="{FF2B5EF4-FFF2-40B4-BE49-F238E27FC236}">
                <a16:creationId xmlns:a16="http://schemas.microsoft.com/office/drawing/2014/main" id="{D77AE991-7BC7-4999-0066-45C839F48942}"/>
              </a:ext>
            </a:extLst>
          </p:cNvPr>
          <p:cNvCxnSpPr>
            <a:cxnSpLocks/>
            <a:stCxn id="46" idx="0"/>
            <a:endCxn id="35" idx="2"/>
          </p:cNvCxnSpPr>
          <p:nvPr/>
        </p:nvCxnSpPr>
        <p:spPr>
          <a:xfrm rot="5400000" flipH="1" flipV="1">
            <a:off x="7463468" y="3769961"/>
            <a:ext cx="187432" cy="24966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6" name="Elbow Connector 73">
            <a:extLst>
              <a:ext uri="{FF2B5EF4-FFF2-40B4-BE49-F238E27FC236}">
                <a16:creationId xmlns:a16="http://schemas.microsoft.com/office/drawing/2014/main" id="{A2001121-2CC2-4BCA-D302-37D20E535DBA}"/>
              </a:ext>
            </a:extLst>
          </p:cNvPr>
          <p:cNvCxnSpPr>
            <a:cxnSpLocks/>
            <a:stCxn id="36" idx="0"/>
            <a:endCxn id="31" idx="2"/>
          </p:cNvCxnSpPr>
          <p:nvPr/>
        </p:nvCxnSpPr>
        <p:spPr>
          <a:xfrm rot="5400000" flipH="1" flipV="1">
            <a:off x="6587172" y="2333635"/>
            <a:ext cx="743997" cy="388353"/>
          </a:xfrm>
          <a:prstGeom prst="bentConnector3">
            <a:avLst>
              <a:gd name="adj1" fmla="val 1968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1" name="Elbow Connector 73">
            <a:extLst>
              <a:ext uri="{FF2B5EF4-FFF2-40B4-BE49-F238E27FC236}">
                <a16:creationId xmlns:a16="http://schemas.microsoft.com/office/drawing/2014/main" id="{E72FF2C3-AF84-FE0E-1729-041D6FBB302E}"/>
              </a:ext>
            </a:extLst>
          </p:cNvPr>
          <p:cNvCxnSpPr>
            <a:cxnSpLocks/>
            <a:stCxn id="48" idx="0"/>
            <a:endCxn id="35" idx="2"/>
          </p:cNvCxnSpPr>
          <p:nvPr/>
        </p:nvCxnSpPr>
        <p:spPr>
          <a:xfrm rot="16200000" flipV="1">
            <a:off x="8064151" y="3418938"/>
            <a:ext cx="187432" cy="95170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4" name="Elbow Connector 73">
            <a:extLst>
              <a:ext uri="{FF2B5EF4-FFF2-40B4-BE49-F238E27FC236}">
                <a16:creationId xmlns:a16="http://schemas.microsoft.com/office/drawing/2014/main" id="{15E150C3-3C8E-2E7B-7F9E-579939D9F361}"/>
              </a:ext>
            </a:extLst>
          </p:cNvPr>
          <p:cNvCxnSpPr>
            <a:cxnSpLocks/>
            <a:stCxn id="33" idx="1"/>
            <a:endCxn id="31" idx="3"/>
          </p:cNvCxnSpPr>
          <p:nvPr/>
        </p:nvCxnSpPr>
        <p:spPr>
          <a:xfrm rot="10800000">
            <a:off x="7625548" y="1936201"/>
            <a:ext cx="561475" cy="31631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2" name="Elbow Connector 73">
            <a:extLst>
              <a:ext uri="{FF2B5EF4-FFF2-40B4-BE49-F238E27FC236}">
                <a16:creationId xmlns:a16="http://schemas.microsoft.com/office/drawing/2014/main" id="{14879A38-129B-05CB-BFBA-BD7C130BDA93}"/>
              </a:ext>
            </a:extLst>
          </p:cNvPr>
          <p:cNvCxnSpPr>
            <a:cxnSpLocks/>
            <a:stCxn id="38" idx="0"/>
            <a:endCxn id="34" idx="2"/>
          </p:cNvCxnSpPr>
          <p:nvPr/>
        </p:nvCxnSpPr>
        <p:spPr>
          <a:xfrm rot="16200000" flipV="1">
            <a:off x="8414864" y="2125224"/>
            <a:ext cx="245325" cy="155312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6" name="Elbow Connector 73">
            <a:extLst>
              <a:ext uri="{FF2B5EF4-FFF2-40B4-BE49-F238E27FC236}">
                <a16:creationId xmlns:a16="http://schemas.microsoft.com/office/drawing/2014/main" id="{569AC075-620D-16E2-CA50-73141489C3F7}"/>
              </a:ext>
            </a:extLst>
          </p:cNvPr>
          <p:cNvCxnSpPr>
            <a:cxnSpLocks/>
            <a:stCxn id="42" idx="0"/>
            <a:endCxn id="34" idx="2"/>
          </p:cNvCxnSpPr>
          <p:nvPr/>
        </p:nvCxnSpPr>
        <p:spPr>
          <a:xfrm rot="16200000" flipV="1">
            <a:off x="8037785" y="2502302"/>
            <a:ext cx="245288" cy="79892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1" name="TextBox 270">
            <a:extLst>
              <a:ext uri="{FF2B5EF4-FFF2-40B4-BE49-F238E27FC236}">
                <a16:creationId xmlns:a16="http://schemas.microsoft.com/office/drawing/2014/main" id="{FAE1A6B1-1F92-8987-A1C6-F92C1EAD85AD}"/>
              </a:ext>
            </a:extLst>
          </p:cNvPr>
          <p:cNvSpPr txBox="1"/>
          <p:nvPr/>
        </p:nvSpPr>
        <p:spPr>
          <a:xfrm>
            <a:off x="7243054" y="5482543"/>
            <a:ext cx="562255"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b="1" dirty="0">
                <a:solidFill>
                  <a:schemeClr val="tx1"/>
                </a:solidFill>
              </a:rPr>
              <a:t>4.1 Improve access to WASH </a:t>
            </a:r>
            <a:r>
              <a:rPr lang="en-GB" dirty="0">
                <a:solidFill>
                  <a:schemeClr val="tx1"/>
                </a:solidFill>
              </a:rPr>
              <a:t>facilities</a:t>
            </a:r>
          </a:p>
        </p:txBody>
      </p:sp>
      <p:sp>
        <p:nvSpPr>
          <p:cNvPr id="274" name="TextBox 273">
            <a:extLst>
              <a:ext uri="{FF2B5EF4-FFF2-40B4-BE49-F238E27FC236}">
                <a16:creationId xmlns:a16="http://schemas.microsoft.com/office/drawing/2014/main" id="{B11AEA8E-E09A-FF06-D20F-E824617CFE60}"/>
              </a:ext>
            </a:extLst>
          </p:cNvPr>
          <p:cNvSpPr txBox="1"/>
          <p:nvPr/>
        </p:nvSpPr>
        <p:spPr>
          <a:xfrm>
            <a:off x="9106862" y="4291572"/>
            <a:ext cx="642122"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 4.2.2 Support market based hygiene and sanitation</a:t>
            </a:r>
          </a:p>
        </p:txBody>
      </p:sp>
      <p:sp>
        <p:nvSpPr>
          <p:cNvPr id="275" name="TextBox 274">
            <a:extLst>
              <a:ext uri="{FF2B5EF4-FFF2-40B4-BE49-F238E27FC236}">
                <a16:creationId xmlns:a16="http://schemas.microsoft.com/office/drawing/2014/main" id="{628419DB-6278-93AB-14F2-DE03B548A24F}"/>
              </a:ext>
            </a:extLst>
          </p:cNvPr>
          <p:cNvSpPr txBox="1"/>
          <p:nvPr/>
        </p:nvSpPr>
        <p:spPr>
          <a:xfrm>
            <a:off x="8578479" y="6057038"/>
            <a:ext cx="676173"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 Appropriate business models for WASH services</a:t>
            </a:r>
          </a:p>
          <a:p>
            <a:r>
              <a:rPr lang="en-GB">
                <a:solidFill>
                  <a:schemeClr val="tx1"/>
                </a:solidFill>
              </a:rPr>
              <a:t>4.2.3 </a:t>
            </a:r>
          </a:p>
        </p:txBody>
      </p:sp>
      <p:sp>
        <p:nvSpPr>
          <p:cNvPr id="278" name="TextBox 277">
            <a:extLst>
              <a:ext uri="{FF2B5EF4-FFF2-40B4-BE49-F238E27FC236}">
                <a16:creationId xmlns:a16="http://schemas.microsoft.com/office/drawing/2014/main" id="{26FC56C7-1375-FC23-7386-F25221DEEC74}"/>
              </a:ext>
            </a:extLst>
          </p:cNvPr>
          <p:cNvSpPr txBox="1"/>
          <p:nvPr/>
        </p:nvSpPr>
        <p:spPr>
          <a:xfrm>
            <a:off x="6941562" y="6075149"/>
            <a:ext cx="792982"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Analytics and technical support for </a:t>
            </a:r>
            <a:r>
              <a:rPr lang="en-GB" dirty="0">
                <a:solidFill>
                  <a:srgbClr val="FF0000"/>
                </a:solidFill>
              </a:rPr>
              <a:t>policy</a:t>
            </a:r>
            <a:r>
              <a:rPr lang="en-GB" dirty="0">
                <a:solidFill>
                  <a:schemeClr val="tx1"/>
                </a:solidFill>
              </a:rPr>
              <a:t> reform</a:t>
            </a:r>
          </a:p>
          <a:p>
            <a:r>
              <a:rPr lang="en-GB" dirty="0">
                <a:solidFill>
                  <a:schemeClr val="tx1"/>
                </a:solidFill>
              </a:rPr>
              <a:t>4.1.1, 4.2.4</a:t>
            </a:r>
          </a:p>
        </p:txBody>
      </p:sp>
      <p:sp>
        <p:nvSpPr>
          <p:cNvPr id="279" name="TextBox 278">
            <a:extLst>
              <a:ext uri="{FF2B5EF4-FFF2-40B4-BE49-F238E27FC236}">
                <a16:creationId xmlns:a16="http://schemas.microsoft.com/office/drawing/2014/main" id="{4D3B2772-A5DC-1C07-AAD2-4C11E9ED5BC8}"/>
              </a:ext>
            </a:extLst>
          </p:cNvPr>
          <p:cNvSpPr txBox="1"/>
          <p:nvPr/>
        </p:nvSpPr>
        <p:spPr>
          <a:xfrm>
            <a:off x="9282822" y="6041050"/>
            <a:ext cx="583838"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b="1">
                <a:solidFill>
                  <a:schemeClr val="tx1"/>
                </a:solidFill>
              </a:rPr>
              <a:t>4.3 </a:t>
            </a:r>
            <a:r>
              <a:rPr lang="en-GB">
                <a:solidFill>
                  <a:schemeClr val="tx1"/>
                </a:solidFill>
              </a:rPr>
              <a:t>Improving access to </a:t>
            </a:r>
            <a:r>
              <a:rPr lang="en-GB" b="1">
                <a:solidFill>
                  <a:schemeClr val="tx1"/>
                </a:solidFill>
              </a:rPr>
              <a:t>affordable housing</a:t>
            </a:r>
          </a:p>
        </p:txBody>
      </p:sp>
      <p:sp>
        <p:nvSpPr>
          <p:cNvPr id="280" name="docshape19">
            <a:extLst>
              <a:ext uri="{FF2B5EF4-FFF2-40B4-BE49-F238E27FC236}">
                <a16:creationId xmlns:a16="http://schemas.microsoft.com/office/drawing/2014/main" id="{33A62B00-37E2-E421-888F-DE8C2251CA19}"/>
              </a:ext>
            </a:extLst>
          </p:cNvPr>
          <p:cNvSpPr txBox="1">
            <a:spLocks/>
          </p:cNvSpPr>
          <p:nvPr/>
        </p:nvSpPr>
        <p:spPr bwMode="auto">
          <a:xfrm>
            <a:off x="7641372" y="4910322"/>
            <a:ext cx="1584956" cy="263821"/>
          </a:xfrm>
          <a:prstGeom prst="rect">
            <a:avLst/>
          </a:prstGeom>
          <a:solidFill>
            <a:schemeClr val="bg2">
              <a:lumMod val="90000"/>
            </a:schemeClr>
          </a:solidFill>
          <a:ln>
            <a:noFill/>
          </a:ln>
        </p:spPr>
        <p:txBody>
          <a:bodyPr rot="0" vert="horz" wrap="square" lIns="0" tIns="0" rIns="0" bIns="0" anchor="t" anchorCtr="0" upright="1">
            <a:spAutoFit/>
          </a:bodyPr>
          <a:lstStyle/>
          <a:p>
            <a:pPr algn="ctr">
              <a:spcBef>
                <a:spcPts val="24"/>
              </a:spcBef>
            </a:pPr>
            <a:r>
              <a:rPr lang="en-US" sz="571" b="1">
                <a:latin typeface="Helvetica" panose="020B0604020202020204" pitchFamily="34" charset="0"/>
                <a:ea typeface="Verdana" panose="020B0604030504040204" pitchFamily="34" charset="0"/>
                <a:cs typeface="Helvetica" panose="020B0604020202020204" pitchFamily="34" charset="0"/>
              </a:rPr>
              <a:t>Pillar 4. Improved services, facilities, and information systems </a:t>
            </a:r>
            <a:r>
              <a:rPr lang="en-US" sz="571">
                <a:latin typeface="Helvetica" panose="020B0604020202020204" pitchFamily="34" charset="0"/>
                <a:ea typeface="Verdana" panose="020B0604030504040204" pitchFamily="34" charset="0"/>
                <a:cs typeface="Helvetica" panose="020B0604020202020204" pitchFamily="34" charset="0"/>
              </a:rPr>
              <a:t>essential to forcibly displaced and host communities</a:t>
            </a:r>
          </a:p>
        </p:txBody>
      </p:sp>
      <p:cxnSp>
        <p:nvCxnSpPr>
          <p:cNvPr id="281" name="Elbow Connector 73">
            <a:extLst>
              <a:ext uri="{FF2B5EF4-FFF2-40B4-BE49-F238E27FC236}">
                <a16:creationId xmlns:a16="http://schemas.microsoft.com/office/drawing/2014/main" id="{C5BB1E50-DC8C-80D1-A843-E9D2E054E5EF}"/>
              </a:ext>
            </a:extLst>
          </p:cNvPr>
          <p:cNvCxnSpPr>
            <a:cxnSpLocks/>
            <a:stCxn id="274" idx="0"/>
            <a:endCxn id="35" idx="3"/>
          </p:cNvCxnSpPr>
          <p:nvPr/>
        </p:nvCxnSpPr>
        <p:spPr>
          <a:xfrm rot="16200000" flipV="1">
            <a:off x="8481162" y="3344810"/>
            <a:ext cx="622264" cy="1271259"/>
          </a:xfrm>
          <a:prstGeom prst="bentConnector2">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284" name="Elbow Connector 73">
            <a:extLst>
              <a:ext uri="{FF2B5EF4-FFF2-40B4-BE49-F238E27FC236}">
                <a16:creationId xmlns:a16="http://schemas.microsoft.com/office/drawing/2014/main" id="{FDE12D87-2FB8-C331-F15C-B11B4F146590}"/>
              </a:ext>
            </a:extLst>
          </p:cNvPr>
          <p:cNvCxnSpPr>
            <a:cxnSpLocks/>
            <a:stCxn id="271" idx="0"/>
            <a:endCxn id="280" idx="2"/>
          </p:cNvCxnSpPr>
          <p:nvPr/>
        </p:nvCxnSpPr>
        <p:spPr>
          <a:xfrm rot="5400000" flipH="1" flipV="1">
            <a:off x="7824816" y="4873509"/>
            <a:ext cx="308400" cy="90966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7" name="Elbow Connector 73">
            <a:extLst>
              <a:ext uri="{FF2B5EF4-FFF2-40B4-BE49-F238E27FC236}">
                <a16:creationId xmlns:a16="http://schemas.microsoft.com/office/drawing/2014/main" id="{DA1F334D-1943-AB18-7BA9-6C2F019F03F2}"/>
              </a:ext>
            </a:extLst>
          </p:cNvPr>
          <p:cNvCxnSpPr>
            <a:cxnSpLocks/>
            <a:stCxn id="279" idx="0"/>
            <a:endCxn id="280" idx="2"/>
          </p:cNvCxnSpPr>
          <p:nvPr/>
        </p:nvCxnSpPr>
        <p:spPr>
          <a:xfrm rot="16200000" flipV="1">
            <a:off x="8570843" y="5037151"/>
            <a:ext cx="866907" cy="1140891"/>
          </a:xfrm>
          <a:prstGeom prst="bentConnector3">
            <a:avLst>
              <a:gd name="adj1" fmla="val 8250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7" name="Rectangle 296">
            <a:extLst>
              <a:ext uri="{FF2B5EF4-FFF2-40B4-BE49-F238E27FC236}">
                <a16:creationId xmlns:a16="http://schemas.microsoft.com/office/drawing/2014/main" id="{D41A99E3-B04A-2566-6175-20AA990CF4FF}"/>
              </a:ext>
            </a:extLst>
          </p:cNvPr>
          <p:cNvSpPr/>
          <p:nvPr/>
        </p:nvSpPr>
        <p:spPr>
          <a:xfrm>
            <a:off x="3902556" y="350376"/>
            <a:ext cx="992813" cy="587365"/>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2" b="1">
                <a:solidFill>
                  <a:schemeClr val="bg1">
                    <a:lumMod val="50000"/>
                  </a:schemeClr>
                </a:solidFill>
                <a:latin typeface="Helvetica" panose="020B0604020202020204" pitchFamily="34" charset="0"/>
                <a:cs typeface="Helvetica" panose="020B0604020202020204" pitchFamily="34" charset="0"/>
              </a:rPr>
              <a:t>RESILIENCE</a:t>
            </a:r>
          </a:p>
        </p:txBody>
      </p:sp>
      <p:sp>
        <p:nvSpPr>
          <p:cNvPr id="298" name="Rectangle 297">
            <a:extLst>
              <a:ext uri="{FF2B5EF4-FFF2-40B4-BE49-F238E27FC236}">
                <a16:creationId xmlns:a16="http://schemas.microsoft.com/office/drawing/2014/main" id="{64C843F0-EBDE-F21E-8D4A-969DEBFDF38A}"/>
              </a:ext>
            </a:extLst>
          </p:cNvPr>
          <p:cNvSpPr/>
          <p:nvPr/>
        </p:nvSpPr>
        <p:spPr>
          <a:xfrm>
            <a:off x="1413550" y="373769"/>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2" b="1">
                <a:solidFill>
                  <a:schemeClr val="bg1">
                    <a:lumMod val="50000"/>
                  </a:schemeClr>
                </a:solidFill>
                <a:latin typeface="Helvetica" panose="020B0604020202020204" pitchFamily="34" charset="0"/>
                <a:cs typeface="Helvetica" panose="020B0604020202020204" pitchFamily="34" charset="0"/>
              </a:rPr>
              <a:t>INCLUSION</a:t>
            </a:r>
          </a:p>
        </p:txBody>
      </p:sp>
      <p:sp>
        <p:nvSpPr>
          <p:cNvPr id="299" name="Rectangle 298">
            <a:extLst>
              <a:ext uri="{FF2B5EF4-FFF2-40B4-BE49-F238E27FC236}">
                <a16:creationId xmlns:a16="http://schemas.microsoft.com/office/drawing/2014/main" id="{6C7C7E0A-E369-62B8-BA3F-1B1C3438F5E1}"/>
              </a:ext>
            </a:extLst>
          </p:cNvPr>
          <p:cNvSpPr/>
          <p:nvPr/>
        </p:nvSpPr>
        <p:spPr>
          <a:xfrm>
            <a:off x="6695013" y="363308"/>
            <a:ext cx="1215615" cy="532500"/>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r>
              <a:rPr lang="en-US" sz="602" b="1">
                <a:solidFill>
                  <a:schemeClr val="bg1">
                    <a:lumMod val="50000"/>
                  </a:schemeClr>
                </a:solidFill>
                <a:latin typeface="Helvetica" panose="020B0604020202020204" pitchFamily="34" charset="0"/>
                <a:cs typeface="Helvetica" panose="020B0604020202020204" pitchFamily="34" charset="0"/>
              </a:rPr>
              <a:t>SELF-RELIANCE</a:t>
            </a:r>
          </a:p>
        </p:txBody>
      </p:sp>
      <p:sp>
        <p:nvSpPr>
          <p:cNvPr id="300" name="Rectangle 299">
            <a:extLst>
              <a:ext uri="{FF2B5EF4-FFF2-40B4-BE49-F238E27FC236}">
                <a16:creationId xmlns:a16="http://schemas.microsoft.com/office/drawing/2014/main" id="{27A57F19-8DF0-71D2-CFA8-739B93D40BB7}"/>
              </a:ext>
            </a:extLst>
          </p:cNvPr>
          <p:cNvSpPr/>
          <p:nvPr/>
        </p:nvSpPr>
        <p:spPr>
          <a:xfrm>
            <a:off x="2767203" y="21875"/>
            <a:ext cx="3804056"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spAutoFit/>
          </a:bodyPr>
          <a:lstStyle/>
          <a:p>
            <a:pPr algn="ctr"/>
            <a:r>
              <a:rPr lang="en-US" sz="900" b="1">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US" sz="900">
              <a:latin typeface="Helvetica" panose="020B0604020202020204" pitchFamily="34" charset="0"/>
              <a:ea typeface="Verdana" panose="020B0604030504040204" pitchFamily="34" charset="0"/>
              <a:cs typeface="Helvetica" panose="020B0604020202020204" pitchFamily="34" charset="0"/>
            </a:endParaRPr>
          </a:p>
        </p:txBody>
      </p:sp>
      <p:sp>
        <p:nvSpPr>
          <p:cNvPr id="304" name="Rectangle 303">
            <a:extLst>
              <a:ext uri="{FF2B5EF4-FFF2-40B4-BE49-F238E27FC236}">
                <a16:creationId xmlns:a16="http://schemas.microsoft.com/office/drawing/2014/main" id="{93DC1BB5-6B92-5ECE-B4A0-2A0709CD5B99}"/>
              </a:ext>
            </a:extLst>
          </p:cNvPr>
          <p:cNvSpPr/>
          <p:nvPr/>
        </p:nvSpPr>
        <p:spPr>
          <a:xfrm>
            <a:off x="3980107" y="1045658"/>
            <a:ext cx="931446"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Vulnerability of  FDPs and HCs reduced</a:t>
            </a:r>
          </a:p>
        </p:txBody>
      </p:sp>
      <p:sp>
        <p:nvSpPr>
          <p:cNvPr id="305" name="Rectangle 304">
            <a:extLst>
              <a:ext uri="{FF2B5EF4-FFF2-40B4-BE49-F238E27FC236}">
                <a16:creationId xmlns:a16="http://schemas.microsoft.com/office/drawing/2014/main" id="{EF0EAE61-32BE-A877-E104-591192DF836D}"/>
              </a:ext>
            </a:extLst>
          </p:cNvPr>
          <p:cNvSpPr/>
          <p:nvPr/>
        </p:nvSpPr>
        <p:spPr>
          <a:xfrm>
            <a:off x="6769471" y="514245"/>
            <a:ext cx="1091642" cy="29995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Reduction of  FDPs and HCs long term reliance on external assistance</a:t>
            </a:r>
          </a:p>
        </p:txBody>
      </p:sp>
      <p:sp>
        <p:nvSpPr>
          <p:cNvPr id="309" name="Rectangle 308">
            <a:extLst>
              <a:ext uri="{FF2B5EF4-FFF2-40B4-BE49-F238E27FC236}">
                <a16:creationId xmlns:a16="http://schemas.microsoft.com/office/drawing/2014/main" id="{1D7CF172-A5F8-0017-5A70-46C76B30E366}"/>
              </a:ext>
            </a:extLst>
          </p:cNvPr>
          <p:cNvSpPr/>
          <p:nvPr/>
        </p:nvSpPr>
        <p:spPr>
          <a:xfrm>
            <a:off x="1472704" y="547631"/>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Inclusion of FDPs at systems, community and individual levels, </a:t>
            </a:r>
          </a:p>
        </p:txBody>
      </p:sp>
      <p:sp>
        <p:nvSpPr>
          <p:cNvPr id="312" name="Rectangle 311">
            <a:extLst>
              <a:ext uri="{FF2B5EF4-FFF2-40B4-BE49-F238E27FC236}">
                <a16:creationId xmlns:a16="http://schemas.microsoft.com/office/drawing/2014/main" id="{024A0123-0E15-F9CB-7473-D4B0FBBFF05E}"/>
              </a:ext>
            </a:extLst>
          </p:cNvPr>
          <p:cNvSpPr/>
          <p:nvPr/>
        </p:nvSpPr>
        <p:spPr>
          <a:xfrm>
            <a:off x="3987697" y="534054"/>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b="1">
                <a:latin typeface="Helvetica" panose="020B0604020202020204" pitchFamily="34" charset="0"/>
                <a:cs typeface="Helvetica" panose="020B0604020202020204" pitchFamily="34" charset="0"/>
              </a:rPr>
              <a:t>Resilience </a:t>
            </a:r>
            <a:r>
              <a:rPr lang="en-US" sz="602">
                <a:latin typeface="Helvetica" panose="020B0604020202020204" pitchFamily="34" charset="0"/>
                <a:cs typeface="Helvetica" panose="020B0604020202020204" pitchFamily="34" charset="0"/>
              </a:rPr>
              <a:t>of local communities and FDPs strengthened</a:t>
            </a:r>
          </a:p>
        </p:txBody>
      </p:sp>
      <p:sp>
        <p:nvSpPr>
          <p:cNvPr id="313" name="TextBox 312">
            <a:extLst>
              <a:ext uri="{FF2B5EF4-FFF2-40B4-BE49-F238E27FC236}">
                <a16:creationId xmlns:a16="http://schemas.microsoft.com/office/drawing/2014/main" id="{FDC2E721-BCBE-A2E2-2741-8A623C2B28AF}"/>
              </a:ext>
            </a:extLst>
          </p:cNvPr>
          <p:cNvSpPr txBox="1"/>
          <p:nvPr/>
        </p:nvSpPr>
        <p:spPr>
          <a:xfrm>
            <a:off x="2879104" y="637247"/>
            <a:ext cx="501997" cy="175689"/>
          </a:xfrm>
          <a:prstGeom prst="rect">
            <a:avLst/>
          </a:prstGeom>
          <a:solidFill>
            <a:schemeClr val="bg1"/>
          </a:solidFill>
        </p:spPr>
        <p:txBody>
          <a:bodyPr wrap="square" lIns="0" tIns="0" rIns="0" bIns="0" anchor="t">
            <a:spAutoFit/>
          </a:bodyPr>
          <a:lstStyle/>
          <a:p>
            <a:pPr algn="ctr"/>
            <a:r>
              <a:rPr lang="en-US" sz="571">
                <a:latin typeface="Helvetica" panose="020B0604020202020204" pitchFamily="34" charset="0"/>
                <a:cs typeface="Helvetica" panose="020B0604020202020204" pitchFamily="34" charset="0"/>
              </a:rPr>
              <a:t>Refugees are protected</a:t>
            </a:r>
          </a:p>
        </p:txBody>
      </p:sp>
      <p:cxnSp>
        <p:nvCxnSpPr>
          <p:cNvPr id="318" name="Elbow Connector 317">
            <a:extLst>
              <a:ext uri="{FF2B5EF4-FFF2-40B4-BE49-F238E27FC236}">
                <a16:creationId xmlns:a16="http://schemas.microsoft.com/office/drawing/2014/main" id="{1B466DDB-C3A0-3E34-8169-7E6DE92BCA3B}"/>
              </a:ext>
            </a:extLst>
          </p:cNvPr>
          <p:cNvCxnSpPr>
            <a:cxnSpLocks/>
            <a:stCxn id="31" idx="0"/>
            <a:endCxn id="299" idx="2"/>
          </p:cNvCxnSpPr>
          <p:nvPr/>
        </p:nvCxnSpPr>
        <p:spPr>
          <a:xfrm rot="5400000" flipH="1" flipV="1">
            <a:off x="6817694" y="1231462"/>
            <a:ext cx="820781" cy="149474"/>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330" name="Rectangle 329">
            <a:extLst>
              <a:ext uri="{FF2B5EF4-FFF2-40B4-BE49-F238E27FC236}">
                <a16:creationId xmlns:a16="http://schemas.microsoft.com/office/drawing/2014/main" id="{1D4CA5E8-B493-DE95-95D3-99769968EA48}"/>
              </a:ext>
            </a:extLst>
          </p:cNvPr>
          <p:cNvSpPr/>
          <p:nvPr/>
        </p:nvSpPr>
        <p:spPr>
          <a:xfrm>
            <a:off x="7030052" y="1108598"/>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Access to socio-economic opportunities enhanced</a:t>
            </a:r>
          </a:p>
        </p:txBody>
      </p:sp>
      <p:sp>
        <p:nvSpPr>
          <p:cNvPr id="22" name="TextBox 21">
            <a:extLst>
              <a:ext uri="{FF2B5EF4-FFF2-40B4-BE49-F238E27FC236}">
                <a16:creationId xmlns:a16="http://schemas.microsoft.com/office/drawing/2014/main" id="{29B3FA82-7B95-B435-6253-7B4A3306A8E3}"/>
              </a:ext>
            </a:extLst>
          </p:cNvPr>
          <p:cNvSpPr txBox="1"/>
          <p:nvPr/>
        </p:nvSpPr>
        <p:spPr>
          <a:xfrm>
            <a:off x="5984139" y="2318523"/>
            <a:ext cx="944400" cy="369332"/>
          </a:xfrm>
          <a:prstGeom prst="rect">
            <a:avLst/>
          </a:prstGeom>
          <a:solidFill>
            <a:srgbClr val="FF9300">
              <a:alpha val="68563"/>
            </a:srgbClr>
          </a:solidFill>
          <a:ln w="12700">
            <a:noFill/>
            <a:prstDash val="solid"/>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Access to work permits, skills development, and financial services for sustainable self-reliance</a:t>
            </a:r>
          </a:p>
        </p:txBody>
      </p:sp>
      <p:sp>
        <p:nvSpPr>
          <p:cNvPr id="25" name="TextBox 24">
            <a:extLst>
              <a:ext uri="{FF2B5EF4-FFF2-40B4-BE49-F238E27FC236}">
                <a16:creationId xmlns:a16="http://schemas.microsoft.com/office/drawing/2014/main" id="{F7904250-F6C5-0948-04AD-00CB8F7B748D}"/>
              </a:ext>
            </a:extLst>
          </p:cNvPr>
          <p:cNvSpPr txBox="1"/>
          <p:nvPr/>
        </p:nvSpPr>
        <p:spPr>
          <a:xfrm>
            <a:off x="6030706" y="5351094"/>
            <a:ext cx="763036" cy="461665"/>
          </a:xfrm>
          <a:prstGeom prst="rect">
            <a:avLst/>
          </a:prstGeom>
          <a:solidFill>
            <a:schemeClr val="tx1">
              <a:lumMod val="50000"/>
              <a:lumOff val="50000"/>
              <a:alpha val="69000"/>
            </a:schemeClr>
          </a:solidFill>
          <a:ln w="12700">
            <a:noFill/>
            <a:prstDash val="solid"/>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bg1"/>
                </a:solidFill>
              </a:rPr>
              <a:t>WASH services are included in county and sub-county management systems</a:t>
            </a:r>
          </a:p>
          <a:p>
            <a:r>
              <a:rPr lang="en-GB" dirty="0">
                <a:solidFill>
                  <a:schemeClr val="bg1"/>
                </a:solidFill>
              </a:rPr>
              <a:t>1.1.18, 1.2.1.7</a:t>
            </a:r>
          </a:p>
        </p:txBody>
      </p:sp>
      <p:sp>
        <p:nvSpPr>
          <p:cNvPr id="59" name="Rounded Rectangle 58">
            <a:extLst>
              <a:ext uri="{FF2B5EF4-FFF2-40B4-BE49-F238E27FC236}">
                <a16:creationId xmlns:a16="http://schemas.microsoft.com/office/drawing/2014/main" id="{5CCF85E6-B409-C0AC-867B-E45656B627A0}"/>
              </a:ext>
            </a:extLst>
          </p:cNvPr>
          <p:cNvSpPr/>
          <p:nvPr/>
        </p:nvSpPr>
        <p:spPr>
          <a:xfrm>
            <a:off x="7767029" y="5966062"/>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4a</a:t>
            </a:r>
            <a:endParaRPr lang="en-US" sz="488" dirty="0">
              <a:solidFill>
                <a:schemeClr val="bg1"/>
              </a:solidFill>
              <a:latin typeface="Helvetica" panose="020B0604020202020204" pitchFamily="34" charset="0"/>
              <a:cs typeface="Helvetica" panose="020B0604020202020204" pitchFamily="34" charset="0"/>
            </a:endParaRPr>
          </a:p>
        </p:txBody>
      </p:sp>
      <p:cxnSp>
        <p:nvCxnSpPr>
          <p:cNvPr id="60" name="Elbow Connector 102">
            <a:extLst>
              <a:ext uri="{FF2B5EF4-FFF2-40B4-BE49-F238E27FC236}">
                <a16:creationId xmlns:a16="http://schemas.microsoft.com/office/drawing/2014/main" id="{B167B75D-F02B-FDED-4AC8-DED2AB1DA84A}"/>
              </a:ext>
            </a:extLst>
          </p:cNvPr>
          <p:cNvCxnSpPr>
            <a:cxnSpLocks/>
            <a:stCxn id="298" idx="0"/>
            <a:endCxn id="300" idx="1"/>
          </p:cNvCxnSpPr>
          <p:nvPr/>
        </p:nvCxnSpPr>
        <p:spPr>
          <a:xfrm rot="5400000" flipH="1" flipV="1">
            <a:off x="2229255" y="-164178"/>
            <a:ext cx="282644" cy="79325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66" name="Elbow Connector 102">
            <a:extLst>
              <a:ext uri="{FF2B5EF4-FFF2-40B4-BE49-F238E27FC236}">
                <a16:creationId xmlns:a16="http://schemas.microsoft.com/office/drawing/2014/main" id="{3A6849FA-4F76-9B6C-FBF5-A2CA4A1F0DA3}"/>
              </a:ext>
            </a:extLst>
          </p:cNvPr>
          <p:cNvCxnSpPr>
            <a:cxnSpLocks/>
            <a:stCxn id="299" idx="0"/>
            <a:endCxn id="300" idx="3"/>
          </p:cNvCxnSpPr>
          <p:nvPr/>
        </p:nvCxnSpPr>
        <p:spPr>
          <a:xfrm rot="16200000" flipV="1">
            <a:off x="6800949" y="-138564"/>
            <a:ext cx="272183" cy="731562"/>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91" name="Rounded Rectangle 90">
            <a:extLst>
              <a:ext uri="{FF2B5EF4-FFF2-40B4-BE49-F238E27FC236}">
                <a16:creationId xmlns:a16="http://schemas.microsoft.com/office/drawing/2014/main" id="{14A79D3F-E3F5-5411-D901-B91D917996CC}"/>
              </a:ext>
            </a:extLst>
          </p:cNvPr>
          <p:cNvSpPr/>
          <p:nvPr/>
        </p:nvSpPr>
        <p:spPr>
          <a:xfrm>
            <a:off x="3512406" y="6679822"/>
            <a:ext cx="439526"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5a,b,c,d,e</a:t>
            </a:r>
            <a:endParaRPr lang="en-US" sz="488">
              <a:solidFill>
                <a:schemeClr val="bg1"/>
              </a:solidFill>
              <a:latin typeface="Helvetica" panose="020B0604020202020204" pitchFamily="34" charset="0"/>
              <a:cs typeface="Helvetica" panose="020B0604020202020204" pitchFamily="34" charset="0"/>
            </a:endParaRPr>
          </a:p>
        </p:txBody>
      </p:sp>
      <p:sp>
        <p:nvSpPr>
          <p:cNvPr id="95" name="Rounded Rectangle 94">
            <a:extLst>
              <a:ext uri="{FF2B5EF4-FFF2-40B4-BE49-F238E27FC236}">
                <a16:creationId xmlns:a16="http://schemas.microsoft.com/office/drawing/2014/main" id="{7630EDC4-7BC8-8853-19AA-5DBD274C8A8C}"/>
              </a:ext>
            </a:extLst>
          </p:cNvPr>
          <p:cNvSpPr/>
          <p:nvPr/>
        </p:nvSpPr>
        <p:spPr>
          <a:xfrm>
            <a:off x="1307718" y="3209717"/>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3a</a:t>
            </a:r>
            <a:endParaRPr lang="en-US" sz="488">
              <a:solidFill>
                <a:schemeClr val="bg1"/>
              </a:solidFill>
              <a:latin typeface="Helvetica" panose="020B0604020202020204" pitchFamily="34" charset="0"/>
              <a:cs typeface="Helvetica" panose="020B0604020202020204" pitchFamily="34" charset="0"/>
            </a:endParaRPr>
          </a:p>
        </p:txBody>
      </p:sp>
      <p:sp>
        <p:nvSpPr>
          <p:cNvPr id="96" name="Rounded Rectangle 95">
            <a:extLst>
              <a:ext uri="{FF2B5EF4-FFF2-40B4-BE49-F238E27FC236}">
                <a16:creationId xmlns:a16="http://schemas.microsoft.com/office/drawing/2014/main" id="{8FF4D4CC-C848-C8FE-5AF6-47693635546F}"/>
              </a:ext>
            </a:extLst>
          </p:cNvPr>
          <p:cNvSpPr/>
          <p:nvPr/>
        </p:nvSpPr>
        <p:spPr>
          <a:xfrm>
            <a:off x="2237666" y="3790985"/>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3b</a:t>
            </a:r>
            <a:endParaRPr lang="en-US" sz="488" dirty="0">
              <a:solidFill>
                <a:schemeClr val="bg1"/>
              </a:solidFill>
              <a:latin typeface="Helvetica" panose="020B0604020202020204" pitchFamily="34" charset="0"/>
              <a:cs typeface="Helvetica" panose="020B0604020202020204" pitchFamily="34" charset="0"/>
            </a:endParaRPr>
          </a:p>
        </p:txBody>
      </p:sp>
      <p:sp>
        <p:nvSpPr>
          <p:cNvPr id="97" name="Rounded Rectangle 96">
            <a:extLst>
              <a:ext uri="{FF2B5EF4-FFF2-40B4-BE49-F238E27FC236}">
                <a16:creationId xmlns:a16="http://schemas.microsoft.com/office/drawing/2014/main" id="{E0FCDAE8-0330-8AD5-EF03-55BA9D161FDC}"/>
              </a:ext>
            </a:extLst>
          </p:cNvPr>
          <p:cNvSpPr/>
          <p:nvPr/>
        </p:nvSpPr>
        <p:spPr>
          <a:xfrm>
            <a:off x="1526794" y="1405236"/>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3c</a:t>
            </a:r>
            <a:endParaRPr lang="en-US" sz="488" dirty="0">
              <a:solidFill>
                <a:schemeClr val="bg1"/>
              </a:solidFill>
              <a:latin typeface="Helvetica" panose="020B0604020202020204" pitchFamily="34" charset="0"/>
              <a:cs typeface="Helvetica" panose="020B0604020202020204" pitchFamily="34" charset="0"/>
            </a:endParaRPr>
          </a:p>
        </p:txBody>
      </p:sp>
      <p:sp>
        <p:nvSpPr>
          <p:cNvPr id="100" name="Rounded Rectangle 99">
            <a:extLst>
              <a:ext uri="{FF2B5EF4-FFF2-40B4-BE49-F238E27FC236}">
                <a16:creationId xmlns:a16="http://schemas.microsoft.com/office/drawing/2014/main" id="{13F209A0-6D21-592D-F307-0F73B86BB726}"/>
              </a:ext>
            </a:extLst>
          </p:cNvPr>
          <p:cNvSpPr/>
          <p:nvPr/>
        </p:nvSpPr>
        <p:spPr>
          <a:xfrm>
            <a:off x="4674339" y="2772801"/>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1a</a:t>
            </a:r>
            <a:endParaRPr lang="en-US" sz="488">
              <a:solidFill>
                <a:schemeClr val="bg1"/>
              </a:solidFill>
              <a:latin typeface="Helvetica" panose="020B0604020202020204" pitchFamily="34" charset="0"/>
              <a:cs typeface="Helvetica" panose="020B0604020202020204" pitchFamily="34" charset="0"/>
            </a:endParaRPr>
          </a:p>
        </p:txBody>
      </p:sp>
      <p:sp>
        <p:nvSpPr>
          <p:cNvPr id="102" name="Rounded Rectangle 101">
            <a:extLst>
              <a:ext uri="{FF2B5EF4-FFF2-40B4-BE49-F238E27FC236}">
                <a16:creationId xmlns:a16="http://schemas.microsoft.com/office/drawing/2014/main" id="{1CC01C6E-1EF8-8E7B-A579-DB23F6C4E838}"/>
              </a:ext>
            </a:extLst>
          </p:cNvPr>
          <p:cNvSpPr/>
          <p:nvPr/>
        </p:nvSpPr>
        <p:spPr>
          <a:xfrm>
            <a:off x="5063318" y="2497725"/>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1b</a:t>
            </a:r>
            <a:endParaRPr lang="en-US" sz="488" dirty="0">
              <a:solidFill>
                <a:schemeClr val="bg1"/>
              </a:solidFill>
              <a:latin typeface="Helvetica" panose="020B0604020202020204" pitchFamily="34" charset="0"/>
              <a:cs typeface="Helvetica" panose="020B0604020202020204" pitchFamily="34" charset="0"/>
            </a:endParaRPr>
          </a:p>
        </p:txBody>
      </p:sp>
      <p:sp>
        <p:nvSpPr>
          <p:cNvPr id="103" name="Rounded Rectangle 102">
            <a:extLst>
              <a:ext uri="{FF2B5EF4-FFF2-40B4-BE49-F238E27FC236}">
                <a16:creationId xmlns:a16="http://schemas.microsoft.com/office/drawing/2014/main" id="{6D1497F6-189D-75DC-D5E2-0D476D02FC25}"/>
              </a:ext>
            </a:extLst>
          </p:cNvPr>
          <p:cNvSpPr/>
          <p:nvPr/>
        </p:nvSpPr>
        <p:spPr>
          <a:xfrm>
            <a:off x="4754519" y="5249007"/>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1c</a:t>
            </a:r>
            <a:endParaRPr lang="en-US" sz="488">
              <a:solidFill>
                <a:schemeClr val="bg1"/>
              </a:solidFill>
              <a:latin typeface="Helvetica" panose="020B0604020202020204" pitchFamily="34" charset="0"/>
              <a:cs typeface="Helvetica" panose="020B0604020202020204" pitchFamily="34" charset="0"/>
            </a:endParaRPr>
          </a:p>
        </p:txBody>
      </p:sp>
      <p:sp>
        <p:nvSpPr>
          <p:cNvPr id="105" name="Rounded Rectangle 104">
            <a:extLst>
              <a:ext uri="{FF2B5EF4-FFF2-40B4-BE49-F238E27FC236}">
                <a16:creationId xmlns:a16="http://schemas.microsoft.com/office/drawing/2014/main" id="{5ED6D9FC-B594-2C1C-53A6-46F1584446B8}"/>
              </a:ext>
            </a:extLst>
          </p:cNvPr>
          <p:cNvSpPr/>
          <p:nvPr/>
        </p:nvSpPr>
        <p:spPr>
          <a:xfrm>
            <a:off x="3285025" y="5332029"/>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1d</a:t>
            </a:r>
            <a:endParaRPr lang="en-US" sz="488">
              <a:solidFill>
                <a:schemeClr val="bg1"/>
              </a:solidFill>
              <a:latin typeface="Helvetica" panose="020B0604020202020204" pitchFamily="34" charset="0"/>
              <a:cs typeface="Helvetica" panose="020B0604020202020204" pitchFamily="34" charset="0"/>
            </a:endParaRPr>
          </a:p>
        </p:txBody>
      </p:sp>
      <p:sp>
        <p:nvSpPr>
          <p:cNvPr id="106" name="Rounded Rectangle 105">
            <a:extLst>
              <a:ext uri="{FF2B5EF4-FFF2-40B4-BE49-F238E27FC236}">
                <a16:creationId xmlns:a16="http://schemas.microsoft.com/office/drawing/2014/main" id="{6320A6AF-9BA7-453D-646E-E97262CFC95F}"/>
              </a:ext>
            </a:extLst>
          </p:cNvPr>
          <p:cNvSpPr/>
          <p:nvPr/>
        </p:nvSpPr>
        <p:spPr>
          <a:xfrm>
            <a:off x="6696637" y="1611102"/>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2a</a:t>
            </a:r>
            <a:endParaRPr lang="en-US" sz="488" dirty="0">
              <a:solidFill>
                <a:schemeClr val="bg1"/>
              </a:solidFill>
              <a:latin typeface="Helvetica" panose="020B0604020202020204" pitchFamily="34" charset="0"/>
              <a:cs typeface="Helvetica" panose="020B0604020202020204" pitchFamily="34" charset="0"/>
            </a:endParaRPr>
          </a:p>
        </p:txBody>
      </p:sp>
      <p:sp>
        <p:nvSpPr>
          <p:cNvPr id="108" name="Rounded Rectangle 107">
            <a:extLst>
              <a:ext uri="{FF2B5EF4-FFF2-40B4-BE49-F238E27FC236}">
                <a16:creationId xmlns:a16="http://schemas.microsoft.com/office/drawing/2014/main" id="{234EF644-8F67-6C51-02E4-7979F2D552EC}"/>
              </a:ext>
            </a:extLst>
          </p:cNvPr>
          <p:cNvSpPr/>
          <p:nvPr/>
        </p:nvSpPr>
        <p:spPr>
          <a:xfrm>
            <a:off x="7022671" y="979581"/>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2b</a:t>
            </a:r>
            <a:endParaRPr lang="en-US" sz="488">
              <a:solidFill>
                <a:schemeClr val="bg1"/>
              </a:solidFill>
              <a:latin typeface="Helvetica" panose="020B0604020202020204" pitchFamily="34" charset="0"/>
              <a:cs typeface="Helvetica" panose="020B0604020202020204" pitchFamily="34" charset="0"/>
            </a:endParaRPr>
          </a:p>
        </p:txBody>
      </p:sp>
      <p:sp>
        <p:nvSpPr>
          <p:cNvPr id="109" name="Rounded Rectangle 108">
            <a:extLst>
              <a:ext uri="{FF2B5EF4-FFF2-40B4-BE49-F238E27FC236}">
                <a16:creationId xmlns:a16="http://schemas.microsoft.com/office/drawing/2014/main" id="{7758993C-0CD0-2232-431E-7BE2E5CBFDD8}"/>
              </a:ext>
            </a:extLst>
          </p:cNvPr>
          <p:cNvSpPr/>
          <p:nvPr/>
        </p:nvSpPr>
        <p:spPr>
          <a:xfrm>
            <a:off x="8011664" y="2322895"/>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2c</a:t>
            </a:r>
            <a:endParaRPr lang="en-US" sz="488" dirty="0">
              <a:solidFill>
                <a:schemeClr val="bg1"/>
              </a:solidFill>
              <a:latin typeface="Helvetica" panose="020B0604020202020204" pitchFamily="34" charset="0"/>
              <a:cs typeface="Helvetica" panose="020B0604020202020204" pitchFamily="34" charset="0"/>
            </a:endParaRPr>
          </a:p>
        </p:txBody>
      </p:sp>
      <p:sp>
        <p:nvSpPr>
          <p:cNvPr id="111" name="Rounded Rectangle 110">
            <a:extLst>
              <a:ext uri="{FF2B5EF4-FFF2-40B4-BE49-F238E27FC236}">
                <a16:creationId xmlns:a16="http://schemas.microsoft.com/office/drawing/2014/main" id="{A8D70C1C-84B7-658D-D25D-2D2408057A5A}"/>
              </a:ext>
            </a:extLst>
          </p:cNvPr>
          <p:cNvSpPr/>
          <p:nvPr/>
        </p:nvSpPr>
        <p:spPr>
          <a:xfrm>
            <a:off x="6142446" y="220980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2d</a:t>
            </a:r>
            <a:endParaRPr lang="en-US" sz="488" dirty="0">
              <a:solidFill>
                <a:schemeClr val="bg1"/>
              </a:solidFill>
              <a:latin typeface="Helvetica" panose="020B0604020202020204" pitchFamily="34" charset="0"/>
              <a:cs typeface="Helvetica" panose="020B0604020202020204" pitchFamily="34" charset="0"/>
            </a:endParaRPr>
          </a:p>
        </p:txBody>
      </p:sp>
      <p:sp>
        <p:nvSpPr>
          <p:cNvPr id="112" name="Rounded Rectangle 111">
            <a:extLst>
              <a:ext uri="{FF2B5EF4-FFF2-40B4-BE49-F238E27FC236}">
                <a16:creationId xmlns:a16="http://schemas.microsoft.com/office/drawing/2014/main" id="{3CFC619B-9625-88B8-79D5-B45B64FC7DA0}"/>
              </a:ext>
            </a:extLst>
          </p:cNvPr>
          <p:cNvSpPr/>
          <p:nvPr/>
        </p:nvSpPr>
        <p:spPr>
          <a:xfrm>
            <a:off x="8835055" y="1934121"/>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dirty="0">
                <a:solidFill>
                  <a:schemeClr val="bg1"/>
                </a:solidFill>
                <a:latin typeface="Helvetica" panose="020B0604020202020204" pitchFamily="34" charset="0"/>
                <a:cs typeface="Helvetica" panose="020B0604020202020204" pitchFamily="34" charset="0"/>
              </a:rPr>
              <a:t>2e</a:t>
            </a:r>
            <a:endParaRPr lang="en-US" sz="488" dirty="0">
              <a:solidFill>
                <a:schemeClr val="bg1"/>
              </a:solidFill>
              <a:latin typeface="Helvetica" panose="020B0604020202020204" pitchFamily="34" charset="0"/>
              <a:cs typeface="Helvetica" panose="020B0604020202020204" pitchFamily="34" charset="0"/>
            </a:endParaRPr>
          </a:p>
        </p:txBody>
      </p:sp>
      <p:sp>
        <p:nvSpPr>
          <p:cNvPr id="114" name="Rounded Rectangle 113">
            <a:extLst>
              <a:ext uri="{FF2B5EF4-FFF2-40B4-BE49-F238E27FC236}">
                <a16:creationId xmlns:a16="http://schemas.microsoft.com/office/drawing/2014/main" id="{329F0163-86E6-66B3-2D1D-28E14CE25571}"/>
              </a:ext>
            </a:extLst>
          </p:cNvPr>
          <p:cNvSpPr/>
          <p:nvPr/>
        </p:nvSpPr>
        <p:spPr>
          <a:xfrm>
            <a:off x="7508528" y="4921126"/>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4b</a:t>
            </a:r>
            <a:endParaRPr lang="en-US" sz="488">
              <a:solidFill>
                <a:schemeClr val="bg1"/>
              </a:solidFill>
              <a:latin typeface="Helvetica" panose="020B0604020202020204" pitchFamily="34" charset="0"/>
              <a:cs typeface="Helvetica" panose="020B0604020202020204" pitchFamily="34" charset="0"/>
            </a:endParaRPr>
          </a:p>
        </p:txBody>
      </p:sp>
      <p:sp>
        <p:nvSpPr>
          <p:cNvPr id="115" name="Rounded Rectangle 114">
            <a:extLst>
              <a:ext uri="{FF2B5EF4-FFF2-40B4-BE49-F238E27FC236}">
                <a16:creationId xmlns:a16="http://schemas.microsoft.com/office/drawing/2014/main" id="{E0ED74D1-DAE4-9C13-718D-BABAE1A7C142}"/>
              </a:ext>
            </a:extLst>
          </p:cNvPr>
          <p:cNvSpPr/>
          <p:nvPr/>
        </p:nvSpPr>
        <p:spPr>
          <a:xfrm>
            <a:off x="7153347" y="5325269"/>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4c</a:t>
            </a:r>
            <a:endParaRPr lang="en-US" sz="488">
              <a:solidFill>
                <a:schemeClr val="bg1"/>
              </a:solidFill>
              <a:latin typeface="Helvetica" panose="020B0604020202020204" pitchFamily="34" charset="0"/>
              <a:cs typeface="Helvetica" panose="020B0604020202020204" pitchFamily="34" charset="0"/>
            </a:endParaRPr>
          </a:p>
        </p:txBody>
      </p:sp>
      <p:sp>
        <p:nvSpPr>
          <p:cNvPr id="116" name="Rounded Rectangle 115">
            <a:extLst>
              <a:ext uri="{FF2B5EF4-FFF2-40B4-BE49-F238E27FC236}">
                <a16:creationId xmlns:a16="http://schemas.microsoft.com/office/drawing/2014/main" id="{D61DEBE5-F2E2-9F5C-EDD1-5515BC2C5143}"/>
              </a:ext>
            </a:extLst>
          </p:cNvPr>
          <p:cNvSpPr/>
          <p:nvPr/>
        </p:nvSpPr>
        <p:spPr>
          <a:xfrm>
            <a:off x="7153347" y="5435444"/>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4d</a:t>
            </a:r>
            <a:endParaRPr lang="en-US" sz="488">
              <a:solidFill>
                <a:schemeClr val="bg1"/>
              </a:solidFill>
              <a:latin typeface="Helvetica" panose="020B0604020202020204" pitchFamily="34" charset="0"/>
              <a:cs typeface="Helvetica" panose="020B0604020202020204" pitchFamily="34" charset="0"/>
            </a:endParaRPr>
          </a:p>
        </p:txBody>
      </p:sp>
      <p:sp>
        <p:nvSpPr>
          <p:cNvPr id="117" name="Rounded Rectangle 116">
            <a:extLst>
              <a:ext uri="{FF2B5EF4-FFF2-40B4-BE49-F238E27FC236}">
                <a16:creationId xmlns:a16="http://schemas.microsoft.com/office/drawing/2014/main" id="{C4F4DDC4-5501-1A2A-C430-8F126A83F12E}"/>
              </a:ext>
            </a:extLst>
          </p:cNvPr>
          <p:cNvSpPr/>
          <p:nvPr/>
        </p:nvSpPr>
        <p:spPr>
          <a:xfrm>
            <a:off x="9744325" y="5933321"/>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4e</a:t>
            </a:r>
            <a:endParaRPr lang="en-US" sz="488">
              <a:solidFill>
                <a:schemeClr val="bg1"/>
              </a:solidFill>
              <a:latin typeface="Helvetica" panose="020B0604020202020204" pitchFamily="34" charset="0"/>
              <a:cs typeface="Helvetica" panose="020B0604020202020204" pitchFamily="34" charset="0"/>
            </a:endParaRPr>
          </a:p>
        </p:txBody>
      </p:sp>
      <p:sp>
        <p:nvSpPr>
          <p:cNvPr id="119" name="Rounded Rectangle 118">
            <a:extLst>
              <a:ext uri="{FF2B5EF4-FFF2-40B4-BE49-F238E27FC236}">
                <a16:creationId xmlns:a16="http://schemas.microsoft.com/office/drawing/2014/main" id="{F18E0386-6E2A-02AF-725B-A469BD271BF1}"/>
              </a:ext>
            </a:extLst>
          </p:cNvPr>
          <p:cNvSpPr/>
          <p:nvPr/>
        </p:nvSpPr>
        <p:spPr>
          <a:xfrm>
            <a:off x="6402045" y="6703232"/>
            <a:ext cx="642121" cy="83864"/>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solidFill>
                  <a:schemeClr val="bg1"/>
                </a:solidFill>
                <a:latin typeface="Helvetica" panose="020B0604020202020204" pitchFamily="34" charset="0"/>
                <a:cs typeface="Helvetica" panose="020B0604020202020204" pitchFamily="34" charset="0"/>
              </a:rPr>
              <a:t>6a,b,c,d,e,f,h,i</a:t>
            </a:r>
            <a:endParaRPr lang="en-US" sz="488">
              <a:solidFill>
                <a:schemeClr val="bg1"/>
              </a:solidFill>
              <a:latin typeface="Helvetica" panose="020B0604020202020204" pitchFamily="34" charset="0"/>
              <a:cs typeface="Helvetica" panose="020B0604020202020204" pitchFamily="34" charset="0"/>
            </a:endParaRPr>
          </a:p>
        </p:txBody>
      </p:sp>
      <p:cxnSp>
        <p:nvCxnSpPr>
          <p:cNvPr id="43" name="Elbow Connector 73">
            <a:extLst>
              <a:ext uri="{FF2B5EF4-FFF2-40B4-BE49-F238E27FC236}">
                <a16:creationId xmlns:a16="http://schemas.microsoft.com/office/drawing/2014/main" id="{CBD1FC63-15AC-ECCF-03A5-07252D4E21B3}"/>
              </a:ext>
            </a:extLst>
          </p:cNvPr>
          <p:cNvCxnSpPr>
            <a:cxnSpLocks/>
            <a:stCxn id="280" idx="3"/>
          </p:cNvCxnSpPr>
          <p:nvPr/>
        </p:nvCxnSpPr>
        <p:spPr>
          <a:xfrm flipH="1" flipV="1">
            <a:off x="7864032" y="1295930"/>
            <a:ext cx="1362296" cy="3746303"/>
          </a:xfrm>
          <a:prstGeom prst="bentConnector4">
            <a:avLst>
              <a:gd name="adj1" fmla="val -41374"/>
              <a:gd name="adj2" fmla="val 8604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87" name="Elbow Connector 86">
            <a:extLst>
              <a:ext uri="{FF2B5EF4-FFF2-40B4-BE49-F238E27FC236}">
                <a16:creationId xmlns:a16="http://schemas.microsoft.com/office/drawing/2014/main" id="{1A1F5785-7AE5-4DC6-B231-7A16C7291823}"/>
              </a:ext>
            </a:extLst>
          </p:cNvPr>
          <p:cNvCxnSpPr>
            <a:cxnSpLocks/>
            <a:stCxn id="11" idx="0"/>
            <a:endCxn id="485" idx="3"/>
          </p:cNvCxnSpPr>
          <p:nvPr/>
        </p:nvCxnSpPr>
        <p:spPr>
          <a:xfrm rot="16200000" flipV="1">
            <a:off x="4193684" y="398265"/>
            <a:ext cx="94555" cy="2701281"/>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92" name="Elbow Connector 91">
            <a:extLst>
              <a:ext uri="{FF2B5EF4-FFF2-40B4-BE49-F238E27FC236}">
                <a16:creationId xmlns:a16="http://schemas.microsoft.com/office/drawing/2014/main" id="{F820E9AC-866A-42B6-F6B2-62F2A9608F09}"/>
              </a:ext>
            </a:extLst>
          </p:cNvPr>
          <p:cNvCxnSpPr>
            <a:cxnSpLocks/>
            <a:stCxn id="55" idx="0"/>
            <a:endCxn id="485" idx="1"/>
          </p:cNvCxnSpPr>
          <p:nvPr/>
        </p:nvCxnSpPr>
        <p:spPr>
          <a:xfrm rot="5400000" flipH="1" flipV="1">
            <a:off x="1258113" y="1579637"/>
            <a:ext cx="142471" cy="386454"/>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34" name="Elbow Connector 73">
            <a:extLst>
              <a:ext uri="{FF2B5EF4-FFF2-40B4-BE49-F238E27FC236}">
                <a16:creationId xmlns:a16="http://schemas.microsoft.com/office/drawing/2014/main" id="{922BCC7D-83B7-12B0-44A5-379B33A042A5}"/>
              </a:ext>
            </a:extLst>
          </p:cNvPr>
          <p:cNvCxnSpPr>
            <a:cxnSpLocks/>
            <a:stCxn id="9" idx="0"/>
            <a:endCxn id="7" idx="2"/>
          </p:cNvCxnSpPr>
          <p:nvPr/>
        </p:nvCxnSpPr>
        <p:spPr>
          <a:xfrm rot="5400000" flipH="1" flipV="1">
            <a:off x="999102" y="6204971"/>
            <a:ext cx="224202" cy="3031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8" name="Rectangle 57">
            <a:extLst>
              <a:ext uri="{FF2B5EF4-FFF2-40B4-BE49-F238E27FC236}">
                <a16:creationId xmlns:a16="http://schemas.microsoft.com/office/drawing/2014/main" id="{E384A4D8-C720-1647-1C18-EBAE3FB95BBA}"/>
              </a:ext>
            </a:extLst>
          </p:cNvPr>
          <p:cNvSpPr/>
          <p:nvPr/>
        </p:nvSpPr>
        <p:spPr>
          <a:xfrm>
            <a:off x="56413" y="4235514"/>
            <a:ext cx="505004"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Community Engagement</a:t>
            </a:r>
          </a:p>
          <a:p>
            <a:pPr algn="ctr"/>
            <a:r>
              <a:rPr lang="en-US" sz="600">
                <a:solidFill>
                  <a:schemeClr val="bg1">
                    <a:lumMod val="50000"/>
                  </a:schemeClr>
                </a:solidFill>
                <a:latin typeface="Helvetica" panose="020B0604020202020204" pitchFamily="34" charset="0"/>
                <a:cs typeface="Helvetica" panose="020B0604020202020204" pitchFamily="34" charset="0"/>
              </a:rPr>
              <a:t>3.3.3</a:t>
            </a:r>
          </a:p>
        </p:txBody>
      </p:sp>
      <p:sp>
        <p:nvSpPr>
          <p:cNvPr id="62" name="Rectangle 61">
            <a:extLst>
              <a:ext uri="{FF2B5EF4-FFF2-40B4-BE49-F238E27FC236}">
                <a16:creationId xmlns:a16="http://schemas.microsoft.com/office/drawing/2014/main" id="{D203041A-E452-FCA8-9CFD-EE1368B093BD}"/>
              </a:ext>
            </a:extLst>
          </p:cNvPr>
          <p:cNvSpPr/>
          <p:nvPr/>
        </p:nvSpPr>
        <p:spPr>
          <a:xfrm>
            <a:off x="49393" y="4583137"/>
            <a:ext cx="527538" cy="36933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Develop complementary pathways</a:t>
            </a:r>
          </a:p>
          <a:p>
            <a:pPr algn="ctr"/>
            <a:r>
              <a:rPr lang="en-US" sz="600">
                <a:solidFill>
                  <a:schemeClr val="bg1">
                    <a:lumMod val="50000"/>
                  </a:schemeClr>
                </a:solidFill>
                <a:latin typeface="Helvetica" panose="020B0604020202020204" pitchFamily="34" charset="0"/>
                <a:cs typeface="Helvetica" panose="020B0604020202020204" pitchFamily="34" charset="0"/>
              </a:rPr>
              <a:t>3.3.1</a:t>
            </a:r>
          </a:p>
        </p:txBody>
      </p:sp>
      <p:cxnSp>
        <p:nvCxnSpPr>
          <p:cNvPr id="78" name="Elbow Connector 73">
            <a:extLst>
              <a:ext uri="{FF2B5EF4-FFF2-40B4-BE49-F238E27FC236}">
                <a16:creationId xmlns:a16="http://schemas.microsoft.com/office/drawing/2014/main" id="{04885F91-3B44-F9B5-C8C3-7372A327C221}"/>
              </a:ext>
            </a:extLst>
          </p:cNvPr>
          <p:cNvCxnSpPr>
            <a:cxnSpLocks/>
            <a:stCxn id="62" idx="3"/>
            <a:endCxn id="53" idx="2"/>
          </p:cNvCxnSpPr>
          <p:nvPr/>
        </p:nvCxnSpPr>
        <p:spPr>
          <a:xfrm flipH="1" flipV="1">
            <a:off x="353528" y="3664312"/>
            <a:ext cx="223403" cy="1103491"/>
          </a:xfrm>
          <a:prstGeom prst="bentConnector4">
            <a:avLst>
              <a:gd name="adj1" fmla="val -34108"/>
              <a:gd name="adj2" fmla="val 5836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63" name="Elbow Connector 73">
            <a:extLst>
              <a:ext uri="{FF2B5EF4-FFF2-40B4-BE49-F238E27FC236}">
                <a16:creationId xmlns:a16="http://schemas.microsoft.com/office/drawing/2014/main" id="{8EA5C2A5-483C-C6E0-7F24-9673D0D5A848}"/>
              </a:ext>
            </a:extLst>
          </p:cNvPr>
          <p:cNvCxnSpPr>
            <a:cxnSpLocks/>
          </p:cNvCxnSpPr>
          <p:nvPr/>
        </p:nvCxnSpPr>
        <p:spPr>
          <a:xfrm rot="5400000" flipH="1" flipV="1">
            <a:off x="519580" y="3955646"/>
            <a:ext cx="1474956" cy="868330"/>
          </a:xfrm>
          <a:prstGeom prst="bentConnector3">
            <a:avLst>
              <a:gd name="adj1" fmla="val 8802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8" name="Elbow Connector 73">
            <a:extLst>
              <a:ext uri="{FF2B5EF4-FFF2-40B4-BE49-F238E27FC236}">
                <a16:creationId xmlns:a16="http://schemas.microsoft.com/office/drawing/2014/main" id="{A966928F-F3BE-5AA0-A435-A60840477514}"/>
              </a:ext>
            </a:extLst>
          </p:cNvPr>
          <p:cNvCxnSpPr>
            <a:cxnSpLocks/>
            <a:stCxn id="12" idx="0"/>
            <a:endCxn id="458" idx="2"/>
          </p:cNvCxnSpPr>
          <p:nvPr/>
        </p:nvCxnSpPr>
        <p:spPr>
          <a:xfrm rot="5400000" flipH="1" flipV="1">
            <a:off x="2498555" y="4587978"/>
            <a:ext cx="1044760" cy="1007738"/>
          </a:xfrm>
          <a:prstGeom prst="bentConnector3">
            <a:avLst>
              <a:gd name="adj1" fmla="val 8460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7" name="Elbow Connector 73">
            <a:extLst>
              <a:ext uri="{FF2B5EF4-FFF2-40B4-BE49-F238E27FC236}">
                <a16:creationId xmlns:a16="http://schemas.microsoft.com/office/drawing/2014/main" id="{28C26E6B-F52E-7B54-48B0-CC693CEE2481}"/>
              </a:ext>
            </a:extLst>
          </p:cNvPr>
          <p:cNvCxnSpPr>
            <a:cxnSpLocks/>
            <a:stCxn id="12" idx="0"/>
            <a:endCxn id="27" idx="2"/>
          </p:cNvCxnSpPr>
          <p:nvPr/>
        </p:nvCxnSpPr>
        <p:spPr>
          <a:xfrm rot="16200000" flipV="1">
            <a:off x="1451416" y="4548576"/>
            <a:ext cx="1051104" cy="1080197"/>
          </a:xfrm>
          <a:prstGeom prst="bentConnector3">
            <a:avLst>
              <a:gd name="adj1" fmla="val 8388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7" name="Rectangle 226">
            <a:extLst>
              <a:ext uri="{FF2B5EF4-FFF2-40B4-BE49-F238E27FC236}">
                <a16:creationId xmlns:a16="http://schemas.microsoft.com/office/drawing/2014/main" id="{7B90034B-7526-EF40-DC2D-EB556DCBD1A0}"/>
              </a:ext>
            </a:extLst>
          </p:cNvPr>
          <p:cNvSpPr/>
          <p:nvPr/>
        </p:nvSpPr>
        <p:spPr>
          <a:xfrm>
            <a:off x="1743355" y="4097512"/>
            <a:ext cx="474153"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Public finance management systems strengthened</a:t>
            </a:r>
          </a:p>
        </p:txBody>
      </p:sp>
      <p:cxnSp>
        <p:nvCxnSpPr>
          <p:cNvPr id="228" name="Elbow Connector 73">
            <a:extLst>
              <a:ext uri="{FF2B5EF4-FFF2-40B4-BE49-F238E27FC236}">
                <a16:creationId xmlns:a16="http://schemas.microsoft.com/office/drawing/2014/main" id="{E8DD3198-B7B0-8842-0DB4-4DB571488E67}"/>
              </a:ext>
            </a:extLst>
          </p:cNvPr>
          <p:cNvCxnSpPr>
            <a:cxnSpLocks/>
            <a:stCxn id="12" idx="0"/>
            <a:endCxn id="227" idx="2"/>
          </p:cNvCxnSpPr>
          <p:nvPr/>
        </p:nvCxnSpPr>
        <p:spPr>
          <a:xfrm rot="16200000" flipV="1">
            <a:off x="1721224" y="4818385"/>
            <a:ext cx="1055050" cy="536634"/>
          </a:xfrm>
          <a:prstGeom prst="bentConnector3">
            <a:avLst>
              <a:gd name="adj1" fmla="val 8376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03" name="Rectangle 302">
            <a:extLst>
              <a:ext uri="{FF2B5EF4-FFF2-40B4-BE49-F238E27FC236}">
                <a16:creationId xmlns:a16="http://schemas.microsoft.com/office/drawing/2014/main" id="{8F771913-3EC9-C1D4-2944-E72B757B9D45}"/>
              </a:ext>
            </a:extLst>
          </p:cNvPr>
          <p:cNvSpPr/>
          <p:nvPr/>
        </p:nvSpPr>
        <p:spPr>
          <a:xfrm>
            <a:off x="2244631" y="4094093"/>
            <a:ext cx="425189" cy="468000"/>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Budget processes strengthened</a:t>
            </a:r>
          </a:p>
        </p:txBody>
      </p:sp>
      <p:cxnSp>
        <p:nvCxnSpPr>
          <p:cNvPr id="324" name="Elbow Connector 73">
            <a:extLst>
              <a:ext uri="{FF2B5EF4-FFF2-40B4-BE49-F238E27FC236}">
                <a16:creationId xmlns:a16="http://schemas.microsoft.com/office/drawing/2014/main" id="{B8B23E8F-AC3C-34EA-9DB1-F62A3EBDAFE5}"/>
              </a:ext>
            </a:extLst>
          </p:cNvPr>
          <p:cNvCxnSpPr>
            <a:cxnSpLocks/>
            <a:stCxn id="50" idx="3"/>
          </p:cNvCxnSpPr>
          <p:nvPr/>
        </p:nvCxnSpPr>
        <p:spPr>
          <a:xfrm flipV="1">
            <a:off x="1434523" y="5040102"/>
            <a:ext cx="142101" cy="26262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8" name="Rectangle 327">
            <a:extLst>
              <a:ext uri="{FF2B5EF4-FFF2-40B4-BE49-F238E27FC236}">
                <a16:creationId xmlns:a16="http://schemas.microsoft.com/office/drawing/2014/main" id="{16DA7CD4-1A10-A4C1-035D-4778A651A526}"/>
              </a:ext>
            </a:extLst>
          </p:cNvPr>
          <p:cNvSpPr/>
          <p:nvPr/>
        </p:nvSpPr>
        <p:spPr>
          <a:xfrm>
            <a:off x="2689339" y="4103423"/>
            <a:ext cx="428253"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a:solidFill>
                  <a:schemeClr val="tx1"/>
                </a:solidFill>
                <a:latin typeface="Helvetica" panose="020B0604020202020204" pitchFamily="34" charset="0"/>
                <a:cs typeface="Helvetica" panose="020B0604020202020204" pitchFamily="34" charset="0"/>
              </a:rPr>
              <a:t>Data generation and evidence improved</a:t>
            </a:r>
          </a:p>
        </p:txBody>
      </p:sp>
      <p:cxnSp>
        <p:nvCxnSpPr>
          <p:cNvPr id="345" name="Elbow Connector 73">
            <a:extLst>
              <a:ext uri="{FF2B5EF4-FFF2-40B4-BE49-F238E27FC236}">
                <a16:creationId xmlns:a16="http://schemas.microsoft.com/office/drawing/2014/main" id="{494F5571-DB9F-11DE-9BCA-E9FE4025ED02}"/>
              </a:ext>
            </a:extLst>
          </p:cNvPr>
          <p:cNvCxnSpPr>
            <a:cxnSpLocks/>
            <a:stCxn id="227" idx="0"/>
            <a:endCxn id="52" idx="2"/>
          </p:cNvCxnSpPr>
          <p:nvPr/>
        </p:nvCxnSpPr>
        <p:spPr>
          <a:xfrm rot="16200000" flipV="1">
            <a:off x="1726015" y="3843094"/>
            <a:ext cx="445179" cy="6365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48" name="Elbow Connector 73">
            <a:extLst>
              <a:ext uri="{FF2B5EF4-FFF2-40B4-BE49-F238E27FC236}">
                <a16:creationId xmlns:a16="http://schemas.microsoft.com/office/drawing/2014/main" id="{50202305-A6DE-C012-F97E-D5BDCCCB3810}"/>
              </a:ext>
            </a:extLst>
          </p:cNvPr>
          <p:cNvCxnSpPr>
            <a:cxnSpLocks/>
            <a:stCxn id="303" idx="0"/>
            <a:endCxn id="52" idx="2"/>
          </p:cNvCxnSpPr>
          <p:nvPr/>
        </p:nvCxnSpPr>
        <p:spPr>
          <a:xfrm rot="16200000" flipV="1">
            <a:off x="1966121" y="3602987"/>
            <a:ext cx="441760" cy="54045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51" name="Elbow Connector 73">
            <a:extLst>
              <a:ext uri="{FF2B5EF4-FFF2-40B4-BE49-F238E27FC236}">
                <a16:creationId xmlns:a16="http://schemas.microsoft.com/office/drawing/2014/main" id="{4BA2649B-7DAB-F3CC-05F4-99CF894F470F}"/>
              </a:ext>
            </a:extLst>
          </p:cNvPr>
          <p:cNvCxnSpPr>
            <a:cxnSpLocks/>
            <a:stCxn id="328" idx="0"/>
            <a:endCxn id="52" idx="2"/>
          </p:cNvCxnSpPr>
          <p:nvPr/>
        </p:nvCxnSpPr>
        <p:spPr>
          <a:xfrm rot="16200000" flipV="1">
            <a:off x="2184576" y="3384532"/>
            <a:ext cx="451090" cy="98669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68" name="Elbow Connector 73">
            <a:extLst>
              <a:ext uri="{FF2B5EF4-FFF2-40B4-BE49-F238E27FC236}">
                <a16:creationId xmlns:a16="http://schemas.microsoft.com/office/drawing/2014/main" id="{D53CDFA0-E741-E212-3595-8AC3968480AB}"/>
              </a:ext>
            </a:extLst>
          </p:cNvPr>
          <p:cNvCxnSpPr>
            <a:cxnSpLocks/>
            <a:stCxn id="12" idx="0"/>
            <a:endCxn id="303" idx="2"/>
          </p:cNvCxnSpPr>
          <p:nvPr/>
        </p:nvCxnSpPr>
        <p:spPr>
          <a:xfrm rot="16200000" flipV="1">
            <a:off x="1961079" y="5058240"/>
            <a:ext cx="1052134" cy="59840"/>
          </a:xfrm>
          <a:prstGeom prst="bentConnector3">
            <a:avLst>
              <a:gd name="adj1" fmla="val 8385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75" name="Elbow Connector 73">
            <a:extLst>
              <a:ext uri="{FF2B5EF4-FFF2-40B4-BE49-F238E27FC236}">
                <a16:creationId xmlns:a16="http://schemas.microsoft.com/office/drawing/2014/main" id="{26583D34-A67D-8241-2A18-994C50B251AB}"/>
              </a:ext>
            </a:extLst>
          </p:cNvPr>
          <p:cNvCxnSpPr>
            <a:cxnSpLocks/>
            <a:stCxn id="12" idx="0"/>
            <a:endCxn id="328" idx="2"/>
          </p:cNvCxnSpPr>
          <p:nvPr/>
        </p:nvCxnSpPr>
        <p:spPr>
          <a:xfrm rot="5400000" flipH="1" flipV="1">
            <a:off x="2185697" y="4896458"/>
            <a:ext cx="1049139" cy="386400"/>
          </a:xfrm>
          <a:prstGeom prst="bentConnector3">
            <a:avLst>
              <a:gd name="adj1" fmla="val 8445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8" name="Rectangle 457">
            <a:extLst>
              <a:ext uri="{FF2B5EF4-FFF2-40B4-BE49-F238E27FC236}">
                <a16:creationId xmlns:a16="http://schemas.microsoft.com/office/drawing/2014/main" id="{8A72693C-E7DC-5B77-0CD2-6C1C29A0F094}"/>
              </a:ext>
            </a:extLst>
          </p:cNvPr>
          <p:cNvSpPr/>
          <p:nvPr/>
        </p:nvSpPr>
        <p:spPr>
          <a:xfrm>
            <a:off x="3146295" y="4107802"/>
            <a:ext cx="757018"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dirty="0">
                <a:solidFill>
                  <a:schemeClr val="tx1"/>
                </a:solidFill>
                <a:latin typeface="Helvetica" panose="020B0604020202020204" pitchFamily="34" charset="0"/>
                <a:cs typeface="Helvetica" panose="020B0604020202020204" pitchFamily="34" charset="0"/>
              </a:rPr>
              <a:t>Expansion of pension, NSSF and social health protection</a:t>
            </a:r>
          </a:p>
          <a:p>
            <a:pPr algn="ctr"/>
            <a:r>
              <a:rPr lang="en-US" sz="600" dirty="0">
                <a:solidFill>
                  <a:schemeClr val="tx1">
                    <a:lumMod val="50000"/>
                    <a:lumOff val="50000"/>
                  </a:schemeClr>
                </a:solidFill>
                <a:latin typeface="Helvetica" panose="020B0604020202020204" pitchFamily="34" charset="0"/>
                <a:cs typeface="Helvetica" panose="020B0604020202020204" pitchFamily="34" charset="0"/>
              </a:rPr>
              <a:t>3.4.4, 3.4.5, 3.4.7, 3.5.1</a:t>
            </a:r>
          </a:p>
        </p:txBody>
      </p:sp>
      <p:cxnSp>
        <p:nvCxnSpPr>
          <p:cNvPr id="466" name="Elbow Connector 73">
            <a:extLst>
              <a:ext uri="{FF2B5EF4-FFF2-40B4-BE49-F238E27FC236}">
                <a16:creationId xmlns:a16="http://schemas.microsoft.com/office/drawing/2014/main" id="{960C8047-A8BA-FBE6-6FDF-70AB25E392FC}"/>
              </a:ext>
            </a:extLst>
          </p:cNvPr>
          <p:cNvCxnSpPr>
            <a:cxnSpLocks/>
            <a:stCxn id="458" idx="0"/>
            <a:endCxn id="52" idx="2"/>
          </p:cNvCxnSpPr>
          <p:nvPr/>
        </p:nvCxnSpPr>
        <p:spPr>
          <a:xfrm rot="16200000" flipV="1">
            <a:off x="2493056" y="3076053"/>
            <a:ext cx="455469" cy="160802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69" name="Elbow Connector 73">
            <a:extLst>
              <a:ext uri="{FF2B5EF4-FFF2-40B4-BE49-F238E27FC236}">
                <a16:creationId xmlns:a16="http://schemas.microsoft.com/office/drawing/2014/main" id="{CA981993-90F3-EE5C-14A8-361858CA8B5A}"/>
              </a:ext>
            </a:extLst>
          </p:cNvPr>
          <p:cNvCxnSpPr>
            <a:cxnSpLocks/>
            <a:stCxn id="458" idx="0"/>
            <a:endCxn id="54" idx="2"/>
          </p:cNvCxnSpPr>
          <p:nvPr/>
        </p:nvCxnSpPr>
        <p:spPr>
          <a:xfrm rot="16200000" flipV="1">
            <a:off x="2877722" y="3460719"/>
            <a:ext cx="451733" cy="84243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7" name="Elbow Connector 73">
            <a:extLst>
              <a:ext uri="{FF2B5EF4-FFF2-40B4-BE49-F238E27FC236}">
                <a16:creationId xmlns:a16="http://schemas.microsoft.com/office/drawing/2014/main" id="{72192322-5426-7648-90A0-62938BC50201}"/>
              </a:ext>
            </a:extLst>
          </p:cNvPr>
          <p:cNvCxnSpPr>
            <a:cxnSpLocks/>
            <a:stCxn id="13" idx="0"/>
            <a:endCxn id="14" idx="1"/>
          </p:cNvCxnSpPr>
          <p:nvPr/>
        </p:nvCxnSpPr>
        <p:spPr>
          <a:xfrm rot="5400000" flipH="1" flipV="1">
            <a:off x="4068549" y="4890377"/>
            <a:ext cx="446200" cy="44913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2" name="Elbow Connector 73">
            <a:extLst>
              <a:ext uri="{FF2B5EF4-FFF2-40B4-BE49-F238E27FC236}">
                <a16:creationId xmlns:a16="http://schemas.microsoft.com/office/drawing/2014/main" id="{891B57EF-99E5-66CB-CB0B-5C6FE28D312B}"/>
              </a:ext>
            </a:extLst>
          </p:cNvPr>
          <p:cNvCxnSpPr>
            <a:cxnSpLocks/>
            <a:stCxn id="209" idx="0"/>
            <a:endCxn id="15" idx="2"/>
          </p:cNvCxnSpPr>
          <p:nvPr/>
        </p:nvCxnSpPr>
        <p:spPr>
          <a:xfrm rot="16200000" flipV="1">
            <a:off x="4333121" y="2814688"/>
            <a:ext cx="112713" cy="215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7" name="TextBox 606">
            <a:extLst>
              <a:ext uri="{FF2B5EF4-FFF2-40B4-BE49-F238E27FC236}">
                <a16:creationId xmlns:a16="http://schemas.microsoft.com/office/drawing/2014/main" id="{9A7DA93A-891C-261C-C333-664F576BC7F1}"/>
              </a:ext>
            </a:extLst>
          </p:cNvPr>
          <p:cNvSpPr txBox="1"/>
          <p:nvPr/>
        </p:nvSpPr>
        <p:spPr>
          <a:xfrm>
            <a:off x="3069328" y="4820634"/>
            <a:ext cx="911631" cy="461665"/>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600">
                <a:solidFill>
                  <a:schemeClr val="tx1"/>
                </a:solidFill>
              </a:rPr>
              <a:t>Provide teaching materials, education costs and school infrastructure</a:t>
            </a:r>
          </a:p>
          <a:p>
            <a:r>
              <a:rPr lang="en-GB" sz="600">
                <a:solidFill>
                  <a:schemeClr val="tx1">
                    <a:lumMod val="50000"/>
                    <a:lumOff val="50000"/>
                  </a:schemeClr>
                </a:solidFill>
              </a:rPr>
              <a:t>1.2.1.1, 1.2.1.3, 1.2.1.9, 1.2.2.1, 1.2.2.3, 1.2.2.4</a:t>
            </a:r>
          </a:p>
        </p:txBody>
      </p:sp>
      <p:sp>
        <p:nvSpPr>
          <p:cNvPr id="616" name="TextBox 615">
            <a:extLst>
              <a:ext uri="{FF2B5EF4-FFF2-40B4-BE49-F238E27FC236}">
                <a16:creationId xmlns:a16="http://schemas.microsoft.com/office/drawing/2014/main" id="{30C995BA-D5CC-48E3-F374-731C6CBBE181}"/>
              </a:ext>
            </a:extLst>
          </p:cNvPr>
          <p:cNvSpPr txBox="1"/>
          <p:nvPr/>
        </p:nvSpPr>
        <p:spPr>
          <a:xfrm>
            <a:off x="6161819" y="4675460"/>
            <a:ext cx="707090" cy="468000"/>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600">
                <a:solidFill>
                  <a:schemeClr val="tx1"/>
                </a:solidFill>
              </a:rPr>
              <a:t>Promotion of safe and healthy school environments</a:t>
            </a:r>
          </a:p>
          <a:p>
            <a:r>
              <a:rPr lang="en-GB" sz="600">
                <a:solidFill>
                  <a:schemeClr val="tx1">
                    <a:lumMod val="50000"/>
                    <a:lumOff val="50000"/>
                  </a:schemeClr>
                </a:solidFill>
              </a:rPr>
              <a:t>1.2.1.4, 1.2.1.8</a:t>
            </a:r>
          </a:p>
        </p:txBody>
      </p:sp>
      <p:sp>
        <p:nvSpPr>
          <p:cNvPr id="38" name="TextBox 37">
            <a:extLst>
              <a:ext uri="{FF2B5EF4-FFF2-40B4-BE49-F238E27FC236}">
                <a16:creationId xmlns:a16="http://schemas.microsoft.com/office/drawing/2014/main" id="{B41437FB-84D9-8C51-6D64-76455E1881E0}"/>
              </a:ext>
            </a:extLst>
          </p:cNvPr>
          <p:cNvSpPr txBox="1"/>
          <p:nvPr/>
        </p:nvSpPr>
        <p:spPr>
          <a:xfrm>
            <a:off x="8993026" y="3013676"/>
            <a:ext cx="642122" cy="55592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Empowering Entrepreneurs and Strengthening Ecosystems</a:t>
            </a:r>
          </a:p>
          <a:p>
            <a:r>
              <a:rPr lang="en-GB">
                <a:solidFill>
                  <a:schemeClr val="tx1">
                    <a:lumMod val="50000"/>
                    <a:lumOff val="50000"/>
                  </a:schemeClr>
                </a:solidFill>
              </a:rPr>
              <a:t>2.3.1, 2.3.2, 2.3.3, 2.3.7</a:t>
            </a:r>
          </a:p>
        </p:txBody>
      </p:sp>
      <p:cxnSp>
        <p:nvCxnSpPr>
          <p:cNvPr id="456" name="Elbow Connector 70">
            <a:extLst>
              <a:ext uri="{FF2B5EF4-FFF2-40B4-BE49-F238E27FC236}">
                <a16:creationId xmlns:a16="http://schemas.microsoft.com/office/drawing/2014/main" id="{5A5E01F6-B981-C499-C04E-066B2791AB0C}"/>
              </a:ext>
            </a:extLst>
          </p:cNvPr>
          <p:cNvCxnSpPr>
            <a:cxnSpLocks/>
            <a:stCxn id="280" idx="1"/>
            <a:endCxn id="616" idx="3"/>
          </p:cNvCxnSpPr>
          <p:nvPr/>
        </p:nvCxnSpPr>
        <p:spPr>
          <a:xfrm rot="10800000">
            <a:off x="6868910" y="4909461"/>
            <a:ext cx="772463" cy="132773"/>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502" name="Elbow Connector 73">
            <a:extLst>
              <a:ext uri="{FF2B5EF4-FFF2-40B4-BE49-F238E27FC236}">
                <a16:creationId xmlns:a16="http://schemas.microsoft.com/office/drawing/2014/main" id="{E84BAF6B-719B-B870-A380-CA62233AA604}"/>
              </a:ext>
            </a:extLst>
          </p:cNvPr>
          <p:cNvCxnSpPr>
            <a:cxnSpLocks/>
            <a:stCxn id="8" idx="3"/>
            <a:endCxn id="23" idx="1"/>
          </p:cNvCxnSpPr>
          <p:nvPr/>
        </p:nvCxnSpPr>
        <p:spPr>
          <a:xfrm flipV="1">
            <a:off x="5057122" y="4140633"/>
            <a:ext cx="255822" cy="16619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3" name="Elbow Connector 70">
            <a:extLst>
              <a:ext uri="{FF2B5EF4-FFF2-40B4-BE49-F238E27FC236}">
                <a16:creationId xmlns:a16="http://schemas.microsoft.com/office/drawing/2014/main" id="{4763823E-8EF2-60E3-A95C-4053F1203AA7}"/>
              </a:ext>
            </a:extLst>
          </p:cNvPr>
          <p:cNvCxnSpPr>
            <a:cxnSpLocks/>
            <a:stCxn id="11" idx="3"/>
            <a:endCxn id="31" idx="1"/>
          </p:cNvCxnSpPr>
          <p:nvPr/>
        </p:nvCxnSpPr>
        <p:spPr>
          <a:xfrm flipV="1">
            <a:off x="6011383" y="1936201"/>
            <a:ext cx="669764" cy="90815"/>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601" name="TextBox 600">
            <a:extLst>
              <a:ext uri="{FF2B5EF4-FFF2-40B4-BE49-F238E27FC236}">
                <a16:creationId xmlns:a16="http://schemas.microsoft.com/office/drawing/2014/main" id="{EFA0C3AF-F920-D7CD-F67F-E870996C684A}"/>
              </a:ext>
            </a:extLst>
          </p:cNvPr>
          <p:cNvSpPr txBox="1"/>
          <p:nvPr/>
        </p:nvSpPr>
        <p:spPr>
          <a:xfrm>
            <a:off x="6697556" y="3988311"/>
            <a:ext cx="470376" cy="540000"/>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Youth engagement</a:t>
            </a:r>
          </a:p>
          <a:p>
            <a:r>
              <a:rPr lang="en-GB">
                <a:solidFill>
                  <a:schemeClr val="tx1">
                    <a:lumMod val="50000"/>
                    <a:lumOff val="50000"/>
                  </a:schemeClr>
                </a:solidFill>
              </a:rPr>
              <a:t>2.2.12</a:t>
            </a:r>
          </a:p>
        </p:txBody>
      </p:sp>
      <p:cxnSp>
        <p:nvCxnSpPr>
          <p:cNvPr id="615" name="Elbow Connector 73">
            <a:extLst>
              <a:ext uri="{FF2B5EF4-FFF2-40B4-BE49-F238E27FC236}">
                <a16:creationId xmlns:a16="http://schemas.microsoft.com/office/drawing/2014/main" id="{EE907E5B-EFB0-6ABB-064B-CAA4A92C5AD6}"/>
              </a:ext>
            </a:extLst>
          </p:cNvPr>
          <p:cNvCxnSpPr>
            <a:cxnSpLocks/>
            <a:stCxn id="601" idx="0"/>
            <a:endCxn id="35" idx="2"/>
          </p:cNvCxnSpPr>
          <p:nvPr/>
        </p:nvCxnSpPr>
        <p:spPr>
          <a:xfrm rot="5400000" flipH="1" flipV="1">
            <a:off x="7213761" y="3520058"/>
            <a:ext cx="187236" cy="74927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22" name="Rectangle 621">
            <a:extLst>
              <a:ext uri="{FF2B5EF4-FFF2-40B4-BE49-F238E27FC236}">
                <a16:creationId xmlns:a16="http://schemas.microsoft.com/office/drawing/2014/main" id="{43820550-2D26-F2BC-C067-466B8297D0D2}"/>
              </a:ext>
            </a:extLst>
          </p:cNvPr>
          <p:cNvSpPr/>
          <p:nvPr/>
        </p:nvSpPr>
        <p:spPr>
          <a:xfrm>
            <a:off x="7328410" y="4637083"/>
            <a:ext cx="1177775" cy="184666"/>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p>
            <a:pPr algn="ctr"/>
            <a:r>
              <a:rPr lang="en-US" sz="600" dirty="0">
                <a:solidFill>
                  <a:schemeClr val="tx1"/>
                </a:solidFill>
                <a:latin typeface="Helvetica" panose="020B0604020202020204" pitchFamily="34" charset="0"/>
                <a:cs typeface="Helvetica" panose="020B0604020202020204" pitchFamily="34" charset="0"/>
              </a:rPr>
              <a:t>Program Coordination and Support  </a:t>
            </a:r>
            <a:r>
              <a:rPr lang="en-US" sz="600" dirty="0">
                <a:solidFill>
                  <a:schemeClr val="tx1">
                    <a:lumMod val="50000"/>
                    <a:lumOff val="50000"/>
                  </a:schemeClr>
                </a:solidFill>
                <a:latin typeface="Helvetica" panose="020B0604020202020204" pitchFamily="34" charset="0"/>
                <a:cs typeface="Helvetica" panose="020B0604020202020204" pitchFamily="34" charset="0"/>
              </a:rPr>
              <a:t>2.2.13</a:t>
            </a:r>
            <a:endParaRPr lang="en-US" sz="600" dirty="0">
              <a:solidFill>
                <a:schemeClr val="tx1"/>
              </a:solidFill>
              <a:latin typeface="Helvetica" panose="020B0604020202020204" pitchFamily="34" charset="0"/>
              <a:cs typeface="Helvetica" panose="020B0604020202020204" pitchFamily="34" charset="0"/>
            </a:endParaRPr>
          </a:p>
        </p:txBody>
      </p:sp>
      <p:cxnSp>
        <p:nvCxnSpPr>
          <p:cNvPr id="626" name="Elbow Connector 73">
            <a:extLst>
              <a:ext uri="{FF2B5EF4-FFF2-40B4-BE49-F238E27FC236}">
                <a16:creationId xmlns:a16="http://schemas.microsoft.com/office/drawing/2014/main" id="{F15F3289-8863-0505-7858-5D5A1959A5C0}"/>
              </a:ext>
            </a:extLst>
          </p:cNvPr>
          <p:cNvCxnSpPr>
            <a:cxnSpLocks/>
            <a:stCxn id="622" idx="1"/>
            <a:endCxn id="601" idx="2"/>
          </p:cNvCxnSpPr>
          <p:nvPr/>
        </p:nvCxnSpPr>
        <p:spPr>
          <a:xfrm rot="10800000">
            <a:off x="6932744" y="4528312"/>
            <a:ext cx="395666" cy="20110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0" name="Elbow Connector 73">
            <a:extLst>
              <a:ext uri="{FF2B5EF4-FFF2-40B4-BE49-F238E27FC236}">
                <a16:creationId xmlns:a16="http://schemas.microsoft.com/office/drawing/2014/main" id="{D4E40023-D4B4-1DF9-1868-C53388238C76}"/>
              </a:ext>
            </a:extLst>
          </p:cNvPr>
          <p:cNvCxnSpPr>
            <a:cxnSpLocks/>
            <a:stCxn id="622" idx="3"/>
            <a:endCxn id="48" idx="2"/>
          </p:cNvCxnSpPr>
          <p:nvPr/>
        </p:nvCxnSpPr>
        <p:spPr>
          <a:xfrm flipV="1">
            <a:off x="8506185" y="4528507"/>
            <a:ext cx="127535" cy="20090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 name="Elbow Connector 73">
            <a:extLst>
              <a:ext uri="{FF2B5EF4-FFF2-40B4-BE49-F238E27FC236}">
                <a16:creationId xmlns:a16="http://schemas.microsoft.com/office/drawing/2014/main" id="{99BCC25D-8901-731F-784A-AD88C18E36ED}"/>
              </a:ext>
            </a:extLst>
          </p:cNvPr>
          <p:cNvCxnSpPr>
            <a:cxnSpLocks/>
          </p:cNvCxnSpPr>
          <p:nvPr/>
        </p:nvCxnSpPr>
        <p:spPr>
          <a:xfrm rot="16200000" flipH="1">
            <a:off x="6056005" y="2772418"/>
            <a:ext cx="415038" cy="239903"/>
          </a:xfrm>
          <a:prstGeom prst="bentConnector3">
            <a:avLst>
              <a:gd name="adj1" fmla="val 9928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3" name="TextBox 452">
            <a:extLst>
              <a:ext uri="{FF2B5EF4-FFF2-40B4-BE49-F238E27FC236}">
                <a16:creationId xmlns:a16="http://schemas.microsoft.com/office/drawing/2014/main" id="{771E2BF9-064D-0DDC-C1E0-0559D6032CBF}"/>
              </a:ext>
            </a:extLst>
          </p:cNvPr>
          <p:cNvSpPr txBox="1"/>
          <p:nvPr/>
        </p:nvSpPr>
        <p:spPr>
          <a:xfrm>
            <a:off x="8226458" y="2553413"/>
            <a:ext cx="1060958" cy="27796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Promoting rights, safety and health at work</a:t>
            </a:r>
          </a:p>
          <a:p>
            <a:r>
              <a:rPr lang="en-GB">
                <a:solidFill>
                  <a:schemeClr val="tx1">
                    <a:lumMod val="50000"/>
                    <a:lumOff val="50000"/>
                  </a:schemeClr>
                </a:solidFill>
              </a:rPr>
              <a:t>2.4.1, 2.4.2</a:t>
            </a:r>
          </a:p>
        </p:txBody>
      </p:sp>
      <p:cxnSp>
        <p:nvCxnSpPr>
          <p:cNvPr id="470" name="Elbow Connector 73">
            <a:extLst>
              <a:ext uri="{FF2B5EF4-FFF2-40B4-BE49-F238E27FC236}">
                <a16:creationId xmlns:a16="http://schemas.microsoft.com/office/drawing/2014/main" id="{FB5E3B6E-F5DA-63A3-DF2A-8487AEB04E25}"/>
              </a:ext>
            </a:extLst>
          </p:cNvPr>
          <p:cNvCxnSpPr>
            <a:cxnSpLocks/>
            <a:stCxn id="453" idx="3"/>
            <a:endCxn id="33" idx="3"/>
          </p:cNvCxnSpPr>
          <p:nvPr/>
        </p:nvCxnSpPr>
        <p:spPr>
          <a:xfrm flipH="1" flipV="1">
            <a:off x="8969939" y="2252519"/>
            <a:ext cx="317477" cy="439875"/>
          </a:xfrm>
          <a:prstGeom prst="bentConnector3">
            <a:avLst>
              <a:gd name="adj1" fmla="val -7200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6" name="Elbow Connector 73">
            <a:extLst>
              <a:ext uri="{FF2B5EF4-FFF2-40B4-BE49-F238E27FC236}">
                <a16:creationId xmlns:a16="http://schemas.microsoft.com/office/drawing/2014/main" id="{6BF078B2-7D93-2A43-5226-9A1CC72C8DD7}"/>
              </a:ext>
            </a:extLst>
          </p:cNvPr>
          <p:cNvCxnSpPr>
            <a:cxnSpLocks/>
            <a:endCxn id="31" idx="2"/>
          </p:cNvCxnSpPr>
          <p:nvPr/>
        </p:nvCxnSpPr>
        <p:spPr>
          <a:xfrm rot="16200000" flipV="1">
            <a:off x="6547160" y="2761999"/>
            <a:ext cx="1378582" cy="166207"/>
          </a:xfrm>
          <a:prstGeom prst="bentConnector3">
            <a:avLst>
              <a:gd name="adj1" fmla="val 5663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80" name="TextBox 479">
            <a:extLst>
              <a:ext uri="{FF2B5EF4-FFF2-40B4-BE49-F238E27FC236}">
                <a16:creationId xmlns:a16="http://schemas.microsoft.com/office/drawing/2014/main" id="{CA532714-5EED-FD2A-B0D0-BB27CA730304}"/>
              </a:ext>
            </a:extLst>
          </p:cNvPr>
          <p:cNvSpPr txBox="1"/>
          <p:nvPr/>
        </p:nvSpPr>
        <p:spPr>
          <a:xfrm>
            <a:off x="6439111" y="3476900"/>
            <a:ext cx="724920" cy="370614"/>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Support formalization of businesses, including policies</a:t>
            </a:r>
          </a:p>
          <a:p>
            <a:r>
              <a:rPr lang="en-GB" dirty="0">
                <a:solidFill>
                  <a:schemeClr val="tx1">
                    <a:lumMod val="50000"/>
                    <a:lumOff val="50000"/>
                  </a:schemeClr>
                </a:solidFill>
              </a:rPr>
              <a:t>2.1.1</a:t>
            </a:r>
          </a:p>
        </p:txBody>
      </p:sp>
      <p:cxnSp>
        <p:nvCxnSpPr>
          <p:cNvPr id="481" name="Elbow Connector 73">
            <a:extLst>
              <a:ext uri="{FF2B5EF4-FFF2-40B4-BE49-F238E27FC236}">
                <a16:creationId xmlns:a16="http://schemas.microsoft.com/office/drawing/2014/main" id="{09B8DF65-1E44-506C-A9C5-5EA2C1A37D59}"/>
              </a:ext>
            </a:extLst>
          </p:cNvPr>
          <p:cNvCxnSpPr>
            <a:cxnSpLocks/>
          </p:cNvCxnSpPr>
          <p:nvPr/>
        </p:nvCxnSpPr>
        <p:spPr>
          <a:xfrm rot="16200000" flipV="1">
            <a:off x="6744835" y="3345151"/>
            <a:ext cx="225713" cy="3657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07" name="TextBox 506">
            <a:extLst>
              <a:ext uri="{FF2B5EF4-FFF2-40B4-BE49-F238E27FC236}">
                <a16:creationId xmlns:a16="http://schemas.microsoft.com/office/drawing/2014/main" id="{9F40AEBF-FA55-5F79-1982-B99A6DC19F41}"/>
              </a:ext>
            </a:extLst>
          </p:cNvPr>
          <p:cNvSpPr txBox="1"/>
          <p:nvPr/>
        </p:nvSpPr>
        <p:spPr>
          <a:xfrm>
            <a:off x="7910628" y="5478154"/>
            <a:ext cx="985760"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b="1">
                <a:solidFill>
                  <a:schemeClr val="tx1"/>
                </a:solidFill>
              </a:rPr>
              <a:t>4.2 </a:t>
            </a:r>
            <a:r>
              <a:rPr lang="en-US" sz="570" b="1">
                <a:solidFill>
                  <a:schemeClr val="tx1"/>
                </a:solidFill>
              </a:rPr>
              <a:t>Enhanced Management, Capacity, and Sustainability </a:t>
            </a:r>
            <a:r>
              <a:rPr lang="en-US" sz="570">
                <a:solidFill>
                  <a:schemeClr val="tx1"/>
                </a:solidFill>
              </a:rPr>
              <a:t>for Critical Infrastructure</a:t>
            </a:r>
            <a:endParaRPr lang="en-GB" sz="570">
              <a:solidFill>
                <a:schemeClr val="tx1"/>
              </a:solidFill>
            </a:endParaRPr>
          </a:p>
        </p:txBody>
      </p:sp>
      <p:cxnSp>
        <p:nvCxnSpPr>
          <p:cNvPr id="520" name="Elbow Connector 73">
            <a:extLst>
              <a:ext uri="{FF2B5EF4-FFF2-40B4-BE49-F238E27FC236}">
                <a16:creationId xmlns:a16="http://schemas.microsoft.com/office/drawing/2014/main" id="{A0D255B9-1534-D416-2F2B-8633865E3365}"/>
              </a:ext>
            </a:extLst>
          </p:cNvPr>
          <p:cNvCxnSpPr>
            <a:cxnSpLocks/>
            <a:stCxn id="274" idx="2"/>
            <a:endCxn id="275" idx="0"/>
          </p:cNvCxnSpPr>
          <p:nvPr/>
        </p:nvCxnSpPr>
        <p:spPr>
          <a:xfrm rot="5400000">
            <a:off x="8474178" y="5103293"/>
            <a:ext cx="1396134" cy="511357"/>
          </a:xfrm>
          <a:prstGeom prst="bentConnector3">
            <a:avLst>
              <a:gd name="adj1" fmla="val 8984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27" name="TextBox 526">
            <a:extLst>
              <a:ext uri="{FF2B5EF4-FFF2-40B4-BE49-F238E27FC236}">
                <a16:creationId xmlns:a16="http://schemas.microsoft.com/office/drawing/2014/main" id="{2B4B4BBF-B03F-2828-04C9-A3DF47D7E7EB}"/>
              </a:ext>
            </a:extLst>
          </p:cNvPr>
          <p:cNvSpPr txBox="1"/>
          <p:nvPr/>
        </p:nvSpPr>
        <p:spPr>
          <a:xfrm>
            <a:off x="7760964" y="6060924"/>
            <a:ext cx="777765"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Infrastructure investment guidance and implementation 4.2.1</a:t>
            </a:r>
          </a:p>
        </p:txBody>
      </p:sp>
      <p:cxnSp>
        <p:nvCxnSpPr>
          <p:cNvPr id="541" name="Elbow Connector 73">
            <a:extLst>
              <a:ext uri="{FF2B5EF4-FFF2-40B4-BE49-F238E27FC236}">
                <a16:creationId xmlns:a16="http://schemas.microsoft.com/office/drawing/2014/main" id="{666493E2-38D9-F598-5619-673D91D2C0AC}"/>
              </a:ext>
            </a:extLst>
          </p:cNvPr>
          <p:cNvCxnSpPr>
            <a:cxnSpLocks/>
            <a:stCxn id="527" idx="0"/>
            <a:endCxn id="507" idx="2"/>
          </p:cNvCxnSpPr>
          <p:nvPr/>
        </p:nvCxnSpPr>
        <p:spPr>
          <a:xfrm rot="5400000" flipH="1" flipV="1">
            <a:off x="8123792" y="5781209"/>
            <a:ext cx="305771" cy="25366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5" name="Elbow Connector 73">
            <a:extLst>
              <a:ext uri="{FF2B5EF4-FFF2-40B4-BE49-F238E27FC236}">
                <a16:creationId xmlns:a16="http://schemas.microsoft.com/office/drawing/2014/main" id="{2422BB87-1CC1-9D30-808C-FE443ACC1A16}"/>
              </a:ext>
            </a:extLst>
          </p:cNvPr>
          <p:cNvCxnSpPr>
            <a:cxnSpLocks/>
            <a:endCxn id="507" idx="2"/>
          </p:cNvCxnSpPr>
          <p:nvPr/>
        </p:nvCxnSpPr>
        <p:spPr>
          <a:xfrm rot="16200000" flipV="1">
            <a:off x="8392355" y="5766306"/>
            <a:ext cx="294966" cy="272659"/>
          </a:xfrm>
          <a:prstGeom prst="bentConnector3">
            <a:avLst>
              <a:gd name="adj1" fmla="val 4819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59" name="TextBox 558">
            <a:extLst>
              <a:ext uri="{FF2B5EF4-FFF2-40B4-BE49-F238E27FC236}">
                <a16:creationId xmlns:a16="http://schemas.microsoft.com/office/drawing/2014/main" id="{E034B33B-8B6E-F567-DAD2-2741DA5DB38F}"/>
              </a:ext>
            </a:extLst>
          </p:cNvPr>
          <p:cNvSpPr txBox="1"/>
          <p:nvPr/>
        </p:nvSpPr>
        <p:spPr>
          <a:xfrm>
            <a:off x="7538772" y="6560983"/>
            <a:ext cx="1821490" cy="184666"/>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dirty="0">
                <a:solidFill>
                  <a:schemeClr val="tx1"/>
                </a:solidFill>
              </a:rPr>
              <a:t>Program coordination and support</a:t>
            </a:r>
          </a:p>
          <a:p>
            <a:r>
              <a:rPr lang="en-GB" dirty="0">
                <a:solidFill>
                  <a:schemeClr val="tx1"/>
                </a:solidFill>
              </a:rPr>
              <a:t>4.2.4, 4.2.5, 4.1.5</a:t>
            </a:r>
          </a:p>
        </p:txBody>
      </p:sp>
      <p:cxnSp>
        <p:nvCxnSpPr>
          <p:cNvPr id="560" name="Elbow Connector 73">
            <a:extLst>
              <a:ext uri="{FF2B5EF4-FFF2-40B4-BE49-F238E27FC236}">
                <a16:creationId xmlns:a16="http://schemas.microsoft.com/office/drawing/2014/main" id="{8B672E78-0DD1-2CA7-F8E2-6E3FAD0E480C}"/>
              </a:ext>
            </a:extLst>
          </p:cNvPr>
          <p:cNvCxnSpPr>
            <a:cxnSpLocks/>
            <a:stCxn id="559" idx="1"/>
            <a:endCxn id="278" idx="2"/>
          </p:cNvCxnSpPr>
          <p:nvPr/>
        </p:nvCxnSpPr>
        <p:spPr>
          <a:xfrm rot="10800000">
            <a:off x="7338054" y="6444482"/>
            <a:ext cx="200719" cy="20883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3" name="Elbow Connector 73">
            <a:extLst>
              <a:ext uri="{FF2B5EF4-FFF2-40B4-BE49-F238E27FC236}">
                <a16:creationId xmlns:a16="http://schemas.microsoft.com/office/drawing/2014/main" id="{D628E0BC-AC51-FC91-1442-06FF2A45DCA6}"/>
              </a:ext>
            </a:extLst>
          </p:cNvPr>
          <p:cNvCxnSpPr>
            <a:cxnSpLocks/>
            <a:stCxn id="559" idx="3"/>
            <a:endCxn id="279" idx="2"/>
          </p:cNvCxnSpPr>
          <p:nvPr/>
        </p:nvCxnSpPr>
        <p:spPr>
          <a:xfrm flipV="1">
            <a:off x="9360262" y="6410382"/>
            <a:ext cx="214479" cy="24293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1" name="Elbow Connector 73">
            <a:extLst>
              <a:ext uri="{FF2B5EF4-FFF2-40B4-BE49-F238E27FC236}">
                <a16:creationId xmlns:a16="http://schemas.microsoft.com/office/drawing/2014/main" id="{8893E6D4-F21C-DCA6-45DE-68858108D50F}"/>
              </a:ext>
            </a:extLst>
          </p:cNvPr>
          <p:cNvCxnSpPr>
            <a:cxnSpLocks/>
            <a:stCxn id="9" idx="3"/>
            <a:endCxn id="18" idx="1"/>
          </p:cNvCxnSpPr>
          <p:nvPr/>
        </p:nvCxnSpPr>
        <p:spPr>
          <a:xfrm flipV="1">
            <a:off x="1377823" y="6497931"/>
            <a:ext cx="772247" cy="10921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5" name="Elbow Connector 70">
            <a:extLst>
              <a:ext uri="{FF2B5EF4-FFF2-40B4-BE49-F238E27FC236}">
                <a16:creationId xmlns:a16="http://schemas.microsoft.com/office/drawing/2014/main" id="{79D81B6A-97AF-2EEE-EC2B-5875BC23ECBD}"/>
              </a:ext>
            </a:extLst>
          </p:cNvPr>
          <p:cNvCxnSpPr>
            <a:cxnSpLocks/>
            <a:stCxn id="4" idx="3"/>
            <a:endCxn id="25" idx="1"/>
          </p:cNvCxnSpPr>
          <p:nvPr/>
        </p:nvCxnSpPr>
        <p:spPr>
          <a:xfrm flipV="1">
            <a:off x="5747737" y="5581927"/>
            <a:ext cx="282969" cy="659"/>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582" name="Freeform 222">
            <a:extLst>
              <a:ext uri="{FF2B5EF4-FFF2-40B4-BE49-F238E27FC236}">
                <a16:creationId xmlns:a16="http://schemas.microsoft.com/office/drawing/2014/main" id="{580F8D6E-771D-839A-5AB3-B46DA733AD81}"/>
              </a:ext>
            </a:extLst>
          </p:cNvPr>
          <p:cNvSpPr/>
          <p:nvPr/>
        </p:nvSpPr>
        <p:spPr>
          <a:xfrm>
            <a:off x="3277400" y="5777742"/>
            <a:ext cx="4647928" cy="806863"/>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1931809"/>
              <a:gd name="connsiteY0" fmla="*/ 0 h 1601840"/>
              <a:gd name="connsiteX1" fmla="*/ 743089 w 1931809"/>
              <a:gd name="connsiteY1" fmla="*/ 314060 h 1601840"/>
              <a:gd name="connsiteX2" fmla="*/ 948829 w 1931809"/>
              <a:gd name="connsiteY2" fmla="*/ 725540 h 1601840"/>
              <a:gd name="connsiteX3" fmla="*/ 1390789 w 1931809"/>
              <a:gd name="connsiteY3" fmla="*/ 946520 h 1601840"/>
              <a:gd name="connsiteX4" fmla="*/ 1695589 w 1931809"/>
              <a:gd name="connsiteY4" fmla="*/ 1182740 h 1601840"/>
              <a:gd name="connsiteX5" fmla="*/ 1680349 w 1931809"/>
              <a:gd name="connsiteY5" fmla="*/ 1495160 h 1601840"/>
              <a:gd name="connsiteX6" fmla="*/ 1931809 w 1931809"/>
              <a:gd name="connsiteY6" fmla="*/ 1601840 h 1601840"/>
              <a:gd name="connsiteX0" fmla="*/ 0 w 1931809"/>
              <a:gd name="connsiteY0" fmla="*/ 0 h 1601840"/>
              <a:gd name="connsiteX1" fmla="*/ 396017 w 1931809"/>
              <a:gd name="connsiteY1" fmla="*/ 698918 h 1601840"/>
              <a:gd name="connsiteX2" fmla="*/ 948829 w 1931809"/>
              <a:gd name="connsiteY2" fmla="*/ 725540 h 1601840"/>
              <a:gd name="connsiteX3" fmla="*/ 1390789 w 1931809"/>
              <a:gd name="connsiteY3" fmla="*/ 946520 h 1601840"/>
              <a:gd name="connsiteX4" fmla="*/ 1695589 w 1931809"/>
              <a:gd name="connsiteY4" fmla="*/ 1182740 h 1601840"/>
              <a:gd name="connsiteX5" fmla="*/ 1680349 w 1931809"/>
              <a:gd name="connsiteY5" fmla="*/ 1495160 h 1601840"/>
              <a:gd name="connsiteX6" fmla="*/ 1931809 w 1931809"/>
              <a:gd name="connsiteY6" fmla="*/ 1601840 h 1601840"/>
              <a:gd name="connsiteX0" fmla="*/ 0 w 3172590"/>
              <a:gd name="connsiteY0" fmla="*/ 11556 h 1508945"/>
              <a:gd name="connsiteX1" fmla="*/ 396017 w 3172590"/>
              <a:gd name="connsiteY1" fmla="*/ 710474 h 1508945"/>
              <a:gd name="connsiteX2" fmla="*/ 948829 w 3172590"/>
              <a:gd name="connsiteY2" fmla="*/ 737096 h 1508945"/>
              <a:gd name="connsiteX3" fmla="*/ 1390789 w 3172590"/>
              <a:gd name="connsiteY3" fmla="*/ 958076 h 1508945"/>
              <a:gd name="connsiteX4" fmla="*/ 1695589 w 3172590"/>
              <a:gd name="connsiteY4" fmla="*/ 1194296 h 1508945"/>
              <a:gd name="connsiteX5" fmla="*/ 1680349 w 3172590"/>
              <a:gd name="connsiteY5" fmla="*/ 1506716 h 1508945"/>
              <a:gd name="connsiteX6" fmla="*/ 3172590 w 3172590"/>
              <a:gd name="connsiteY6" fmla="*/ 158 h 1508945"/>
              <a:gd name="connsiteX0" fmla="*/ 0 w 3172590"/>
              <a:gd name="connsiteY0" fmla="*/ 11941 h 1216712"/>
              <a:gd name="connsiteX1" fmla="*/ 396017 w 3172590"/>
              <a:gd name="connsiteY1" fmla="*/ 710859 h 1216712"/>
              <a:gd name="connsiteX2" fmla="*/ 948829 w 3172590"/>
              <a:gd name="connsiteY2" fmla="*/ 737481 h 1216712"/>
              <a:gd name="connsiteX3" fmla="*/ 1390789 w 3172590"/>
              <a:gd name="connsiteY3" fmla="*/ 958461 h 1216712"/>
              <a:gd name="connsiteX4" fmla="*/ 1695589 w 3172590"/>
              <a:gd name="connsiteY4" fmla="*/ 1194681 h 1216712"/>
              <a:gd name="connsiteX5" fmla="*/ 1944991 w 3172590"/>
              <a:gd name="connsiteY5" fmla="*/ 368344 h 1216712"/>
              <a:gd name="connsiteX6" fmla="*/ 3172590 w 3172590"/>
              <a:gd name="connsiteY6" fmla="*/ 543 h 1216712"/>
              <a:gd name="connsiteX0" fmla="*/ 0 w 3172590"/>
              <a:gd name="connsiteY0" fmla="*/ 11941 h 958581"/>
              <a:gd name="connsiteX1" fmla="*/ 396017 w 3172590"/>
              <a:gd name="connsiteY1" fmla="*/ 710859 h 958581"/>
              <a:gd name="connsiteX2" fmla="*/ 948829 w 3172590"/>
              <a:gd name="connsiteY2" fmla="*/ 737481 h 958581"/>
              <a:gd name="connsiteX3" fmla="*/ 1390789 w 3172590"/>
              <a:gd name="connsiteY3" fmla="*/ 958461 h 958581"/>
              <a:gd name="connsiteX4" fmla="*/ 1686912 w 3172590"/>
              <a:gd name="connsiteY4" fmla="*/ 704383 h 958581"/>
              <a:gd name="connsiteX5" fmla="*/ 1944991 w 3172590"/>
              <a:gd name="connsiteY5" fmla="*/ 368344 h 958581"/>
              <a:gd name="connsiteX6" fmla="*/ 3172590 w 3172590"/>
              <a:gd name="connsiteY6" fmla="*/ 543 h 958581"/>
              <a:gd name="connsiteX0" fmla="*/ 0 w 3172590"/>
              <a:gd name="connsiteY0" fmla="*/ 11941 h 958581"/>
              <a:gd name="connsiteX1" fmla="*/ 396017 w 3172590"/>
              <a:gd name="connsiteY1" fmla="*/ 710859 h 958581"/>
              <a:gd name="connsiteX2" fmla="*/ 948829 w 3172590"/>
              <a:gd name="connsiteY2" fmla="*/ 737481 h 958581"/>
              <a:gd name="connsiteX3" fmla="*/ 1390789 w 3172590"/>
              <a:gd name="connsiteY3" fmla="*/ 958461 h 958581"/>
              <a:gd name="connsiteX4" fmla="*/ 1686912 w 3172590"/>
              <a:gd name="connsiteY4" fmla="*/ 704383 h 958581"/>
              <a:gd name="connsiteX5" fmla="*/ 1944991 w 3172590"/>
              <a:gd name="connsiteY5" fmla="*/ 368344 h 958581"/>
              <a:gd name="connsiteX6" fmla="*/ 3172590 w 3172590"/>
              <a:gd name="connsiteY6" fmla="*/ 543 h 958581"/>
              <a:gd name="connsiteX0" fmla="*/ 0 w 3172590"/>
              <a:gd name="connsiteY0" fmla="*/ 11941 h 959331"/>
              <a:gd name="connsiteX1" fmla="*/ 396017 w 3172590"/>
              <a:gd name="connsiteY1" fmla="*/ 710859 h 959331"/>
              <a:gd name="connsiteX2" fmla="*/ 2029090 w 3172590"/>
              <a:gd name="connsiteY2" fmla="*/ 784930 h 959331"/>
              <a:gd name="connsiteX3" fmla="*/ 1390789 w 3172590"/>
              <a:gd name="connsiteY3" fmla="*/ 958461 h 959331"/>
              <a:gd name="connsiteX4" fmla="*/ 1686912 w 3172590"/>
              <a:gd name="connsiteY4" fmla="*/ 704383 h 959331"/>
              <a:gd name="connsiteX5" fmla="*/ 1944991 w 3172590"/>
              <a:gd name="connsiteY5" fmla="*/ 368344 h 959331"/>
              <a:gd name="connsiteX6" fmla="*/ 3172590 w 3172590"/>
              <a:gd name="connsiteY6" fmla="*/ 543 h 959331"/>
              <a:gd name="connsiteX0" fmla="*/ 0 w 3172590"/>
              <a:gd name="connsiteY0" fmla="*/ 11941 h 972877"/>
              <a:gd name="connsiteX1" fmla="*/ 396017 w 3172590"/>
              <a:gd name="connsiteY1" fmla="*/ 710859 h 972877"/>
              <a:gd name="connsiteX2" fmla="*/ 2029090 w 3172590"/>
              <a:gd name="connsiteY2" fmla="*/ 784930 h 972877"/>
              <a:gd name="connsiteX3" fmla="*/ 1390789 w 3172590"/>
              <a:gd name="connsiteY3" fmla="*/ 958461 h 972877"/>
              <a:gd name="connsiteX4" fmla="*/ 1944991 w 3172590"/>
              <a:gd name="connsiteY4" fmla="*/ 368344 h 972877"/>
              <a:gd name="connsiteX5" fmla="*/ 3172590 w 3172590"/>
              <a:gd name="connsiteY5" fmla="*/ 543 h 972877"/>
              <a:gd name="connsiteX0" fmla="*/ 0 w 3172590"/>
              <a:gd name="connsiteY0" fmla="*/ 11398 h 994044"/>
              <a:gd name="connsiteX1" fmla="*/ 396017 w 3172590"/>
              <a:gd name="connsiteY1" fmla="*/ 710316 h 994044"/>
              <a:gd name="connsiteX2" fmla="*/ 2029090 w 3172590"/>
              <a:gd name="connsiteY2" fmla="*/ 784387 h 994044"/>
              <a:gd name="connsiteX3" fmla="*/ 1390789 w 3172590"/>
              <a:gd name="connsiteY3" fmla="*/ 957918 h 994044"/>
              <a:gd name="connsiteX4" fmla="*/ 3172590 w 3172590"/>
              <a:gd name="connsiteY4" fmla="*/ 0 h 994044"/>
              <a:gd name="connsiteX0" fmla="*/ 0 w 3172590"/>
              <a:gd name="connsiteY0" fmla="*/ 11398 h 819734"/>
              <a:gd name="connsiteX1" fmla="*/ 396017 w 3172590"/>
              <a:gd name="connsiteY1" fmla="*/ 710316 h 819734"/>
              <a:gd name="connsiteX2" fmla="*/ 2029090 w 3172590"/>
              <a:gd name="connsiteY2" fmla="*/ 784387 h 819734"/>
              <a:gd name="connsiteX3" fmla="*/ 2189054 w 3172590"/>
              <a:gd name="connsiteY3" fmla="*/ 372724 h 819734"/>
              <a:gd name="connsiteX4" fmla="*/ 3172590 w 3172590"/>
              <a:gd name="connsiteY4" fmla="*/ 0 h 819734"/>
              <a:gd name="connsiteX0" fmla="*/ 0 w 3172590"/>
              <a:gd name="connsiteY0" fmla="*/ 11398 h 790140"/>
              <a:gd name="connsiteX1" fmla="*/ 396017 w 3172590"/>
              <a:gd name="connsiteY1" fmla="*/ 710316 h 790140"/>
              <a:gd name="connsiteX2" fmla="*/ 1682019 w 3172590"/>
              <a:gd name="connsiteY2" fmla="*/ 736938 h 790140"/>
              <a:gd name="connsiteX3" fmla="*/ 2189054 w 3172590"/>
              <a:gd name="connsiteY3" fmla="*/ 372724 h 790140"/>
              <a:gd name="connsiteX4" fmla="*/ 3172590 w 3172590"/>
              <a:gd name="connsiteY4" fmla="*/ 0 h 790140"/>
              <a:gd name="connsiteX0" fmla="*/ 0 w 3172590"/>
              <a:gd name="connsiteY0" fmla="*/ 11398 h 770038"/>
              <a:gd name="connsiteX1" fmla="*/ 396017 w 3172590"/>
              <a:gd name="connsiteY1" fmla="*/ 710316 h 770038"/>
              <a:gd name="connsiteX2" fmla="*/ 1682019 w 3172590"/>
              <a:gd name="connsiteY2" fmla="*/ 736938 h 770038"/>
              <a:gd name="connsiteX3" fmla="*/ 2189054 w 3172590"/>
              <a:gd name="connsiteY3" fmla="*/ 372724 h 770038"/>
              <a:gd name="connsiteX4" fmla="*/ 3172590 w 3172590"/>
              <a:gd name="connsiteY4" fmla="*/ 0 h 770038"/>
              <a:gd name="connsiteX0" fmla="*/ 0 w 3172590"/>
              <a:gd name="connsiteY0" fmla="*/ 11398 h 742844"/>
              <a:gd name="connsiteX1" fmla="*/ 396017 w 3172590"/>
              <a:gd name="connsiteY1" fmla="*/ 710316 h 742844"/>
              <a:gd name="connsiteX2" fmla="*/ 1682019 w 3172590"/>
              <a:gd name="connsiteY2" fmla="*/ 736938 h 742844"/>
              <a:gd name="connsiteX3" fmla="*/ 2189054 w 3172590"/>
              <a:gd name="connsiteY3" fmla="*/ 372724 h 742844"/>
              <a:gd name="connsiteX4" fmla="*/ 3172590 w 3172590"/>
              <a:gd name="connsiteY4" fmla="*/ 0 h 742844"/>
              <a:gd name="connsiteX0" fmla="*/ 0 w 3172590"/>
              <a:gd name="connsiteY0" fmla="*/ 11398 h 772865"/>
              <a:gd name="connsiteX1" fmla="*/ 396017 w 3172590"/>
              <a:gd name="connsiteY1" fmla="*/ 710316 h 772865"/>
              <a:gd name="connsiteX2" fmla="*/ 1682019 w 3172590"/>
              <a:gd name="connsiteY2" fmla="*/ 736938 h 772865"/>
              <a:gd name="connsiteX3" fmla="*/ 2158685 w 3172590"/>
              <a:gd name="connsiteY3" fmla="*/ 312574 h 772865"/>
              <a:gd name="connsiteX4" fmla="*/ 3172590 w 3172590"/>
              <a:gd name="connsiteY4" fmla="*/ 0 h 772865"/>
              <a:gd name="connsiteX0" fmla="*/ 0 w 3792981"/>
              <a:gd name="connsiteY0" fmla="*/ 96611 h 788595"/>
              <a:gd name="connsiteX1" fmla="*/ 1016408 w 3792981"/>
              <a:gd name="connsiteY1" fmla="*/ 710316 h 788595"/>
              <a:gd name="connsiteX2" fmla="*/ 2302410 w 3792981"/>
              <a:gd name="connsiteY2" fmla="*/ 736938 h 788595"/>
              <a:gd name="connsiteX3" fmla="*/ 2779076 w 3792981"/>
              <a:gd name="connsiteY3" fmla="*/ 312574 h 788595"/>
              <a:gd name="connsiteX4" fmla="*/ 3792981 w 3792981"/>
              <a:gd name="connsiteY4" fmla="*/ 0 h 788595"/>
              <a:gd name="connsiteX0" fmla="*/ 0 w 3792981"/>
              <a:gd name="connsiteY0" fmla="*/ 96611 h 764686"/>
              <a:gd name="connsiteX1" fmla="*/ 1016408 w 3792981"/>
              <a:gd name="connsiteY1" fmla="*/ 710316 h 764686"/>
              <a:gd name="connsiteX2" fmla="*/ 2302410 w 3792981"/>
              <a:gd name="connsiteY2" fmla="*/ 736938 h 764686"/>
              <a:gd name="connsiteX3" fmla="*/ 2779076 w 3792981"/>
              <a:gd name="connsiteY3" fmla="*/ 312574 h 764686"/>
              <a:gd name="connsiteX4" fmla="*/ 3792981 w 3792981"/>
              <a:gd name="connsiteY4" fmla="*/ 0 h 764686"/>
              <a:gd name="connsiteX0" fmla="*/ 0 w 3792981"/>
              <a:gd name="connsiteY0" fmla="*/ 96611 h 747556"/>
              <a:gd name="connsiteX1" fmla="*/ 1016408 w 3792981"/>
              <a:gd name="connsiteY1" fmla="*/ 710316 h 747556"/>
              <a:gd name="connsiteX2" fmla="*/ 2302410 w 3792981"/>
              <a:gd name="connsiteY2" fmla="*/ 736938 h 747556"/>
              <a:gd name="connsiteX3" fmla="*/ 2779076 w 3792981"/>
              <a:gd name="connsiteY3" fmla="*/ 312574 h 747556"/>
              <a:gd name="connsiteX4" fmla="*/ 3792981 w 3792981"/>
              <a:gd name="connsiteY4" fmla="*/ 0 h 747556"/>
              <a:gd name="connsiteX0" fmla="*/ 0 w 3792981"/>
              <a:gd name="connsiteY0" fmla="*/ 96611 h 756024"/>
              <a:gd name="connsiteX1" fmla="*/ 1016408 w 3792981"/>
              <a:gd name="connsiteY1" fmla="*/ 710316 h 756024"/>
              <a:gd name="connsiteX2" fmla="*/ 2302410 w 3792981"/>
              <a:gd name="connsiteY2" fmla="*/ 736938 h 756024"/>
              <a:gd name="connsiteX3" fmla="*/ 2779076 w 3792981"/>
              <a:gd name="connsiteY3" fmla="*/ 312574 h 756024"/>
              <a:gd name="connsiteX4" fmla="*/ 3792981 w 3792981"/>
              <a:gd name="connsiteY4" fmla="*/ 0 h 756024"/>
              <a:gd name="connsiteX0" fmla="*/ 0 w 3792981"/>
              <a:gd name="connsiteY0" fmla="*/ 96611 h 760757"/>
              <a:gd name="connsiteX1" fmla="*/ 1016408 w 3792981"/>
              <a:gd name="connsiteY1" fmla="*/ 710316 h 760757"/>
              <a:gd name="connsiteX2" fmla="*/ 2302410 w 3792981"/>
              <a:gd name="connsiteY2" fmla="*/ 736938 h 760757"/>
              <a:gd name="connsiteX3" fmla="*/ 2779076 w 3792981"/>
              <a:gd name="connsiteY3" fmla="*/ 312574 h 760757"/>
              <a:gd name="connsiteX4" fmla="*/ 3792981 w 3792981"/>
              <a:gd name="connsiteY4" fmla="*/ 0 h 760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92981" h="760757">
                <a:moveTo>
                  <a:pt x="0" y="96611"/>
                </a:moveTo>
                <a:cubicBezTo>
                  <a:pt x="370205" y="116296"/>
                  <a:pt x="641350" y="623647"/>
                  <a:pt x="1016408" y="710316"/>
                </a:cubicBezTo>
                <a:cubicBezTo>
                  <a:pt x="1391466" y="796985"/>
                  <a:pt x="1991278" y="748090"/>
                  <a:pt x="2302410" y="736938"/>
                </a:cubicBezTo>
                <a:cubicBezTo>
                  <a:pt x="2613542" y="725786"/>
                  <a:pt x="2530648" y="435397"/>
                  <a:pt x="2779076" y="312574"/>
                </a:cubicBezTo>
                <a:cubicBezTo>
                  <a:pt x="3027504" y="189751"/>
                  <a:pt x="3421773" y="199566"/>
                  <a:pt x="3792981" y="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4" name="TextBox 583">
            <a:extLst>
              <a:ext uri="{FF2B5EF4-FFF2-40B4-BE49-F238E27FC236}">
                <a16:creationId xmlns:a16="http://schemas.microsoft.com/office/drawing/2014/main" id="{88A8A4AA-769F-C9EC-15E2-546F96BD9C87}"/>
              </a:ext>
            </a:extLst>
          </p:cNvPr>
          <p:cNvSpPr txBox="1"/>
          <p:nvPr/>
        </p:nvSpPr>
        <p:spPr>
          <a:xfrm>
            <a:off x="4537379" y="6309996"/>
            <a:ext cx="1499287" cy="18466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sz="600" dirty="0">
                <a:solidFill>
                  <a:schemeClr val="tx1"/>
                </a:solidFill>
              </a:rPr>
              <a:t>Internal program coordination and support</a:t>
            </a:r>
          </a:p>
          <a:p>
            <a:r>
              <a:rPr lang="en-GB" sz="600" dirty="0">
                <a:solidFill>
                  <a:schemeClr val="tx1">
                    <a:lumMod val="50000"/>
                    <a:lumOff val="50000"/>
                  </a:schemeClr>
                </a:solidFill>
              </a:rPr>
              <a:t>1.2.1.13</a:t>
            </a:r>
          </a:p>
        </p:txBody>
      </p:sp>
      <p:cxnSp>
        <p:nvCxnSpPr>
          <p:cNvPr id="586" name="Elbow Connector 73">
            <a:extLst>
              <a:ext uri="{FF2B5EF4-FFF2-40B4-BE49-F238E27FC236}">
                <a16:creationId xmlns:a16="http://schemas.microsoft.com/office/drawing/2014/main" id="{B60C5FC3-D2DF-E8F8-A37E-41BA51F121B1}"/>
              </a:ext>
            </a:extLst>
          </p:cNvPr>
          <p:cNvCxnSpPr>
            <a:cxnSpLocks/>
            <a:stCxn id="584" idx="1"/>
          </p:cNvCxnSpPr>
          <p:nvPr/>
        </p:nvCxnSpPr>
        <p:spPr>
          <a:xfrm rot="10800000">
            <a:off x="4477487" y="5799709"/>
            <a:ext cx="59893" cy="60262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9" name="TextBox 608">
            <a:extLst>
              <a:ext uri="{FF2B5EF4-FFF2-40B4-BE49-F238E27FC236}">
                <a16:creationId xmlns:a16="http://schemas.microsoft.com/office/drawing/2014/main" id="{DEA661AD-11F1-D4B1-4DB4-8006ECF09C92}"/>
              </a:ext>
            </a:extLst>
          </p:cNvPr>
          <p:cNvSpPr txBox="1"/>
          <p:nvPr/>
        </p:nvSpPr>
        <p:spPr>
          <a:xfrm>
            <a:off x="7698800" y="3989498"/>
            <a:ext cx="594871" cy="540000"/>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a:solidFill>
                  <a:schemeClr val="tx1"/>
                </a:solidFill>
              </a:rPr>
              <a:t>Strengthening Public-Private Partnerships and Investments</a:t>
            </a:r>
          </a:p>
          <a:p>
            <a:r>
              <a:rPr lang="en-GB">
                <a:solidFill>
                  <a:schemeClr val="tx1">
                    <a:lumMod val="50000"/>
                    <a:lumOff val="50000"/>
                  </a:schemeClr>
                </a:solidFill>
              </a:rPr>
              <a:t>2.2.1, 2.2.2, 2.2.3, 2.2.4</a:t>
            </a:r>
          </a:p>
        </p:txBody>
      </p:sp>
      <p:sp>
        <p:nvSpPr>
          <p:cNvPr id="135" name="Arc 134">
            <a:extLst>
              <a:ext uri="{FF2B5EF4-FFF2-40B4-BE49-F238E27FC236}">
                <a16:creationId xmlns:a16="http://schemas.microsoft.com/office/drawing/2014/main" id="{DACAD88B-82B2-F80A-7FE8-EAA7466C2675}"/>
              </a:ext>
            </a:extLst>
          </p:cNvPr>
          <p:cNvSpPr/>
          <p:nvPr/>
        </p:nvSpPr>
        <p:spPr>
          <a:xfrm rot="18335402" flipH="1">
            <a:off x="3870686" y="5867367"/>
            <a:ext cx="364971" cy="413697"/>
          </a:xfrm>
          <a:custGeom>
            <a:avLst/>
            <a:gdLst>
              <a:gd name="connsiteX0" fmla="*/ 22859 w 45719"/>
              <a:gd name="connsiteY0" fmla="*/ 0 h 982140"/>
              <a:gd name="connsiteX1" fmla="*/ 45719 w 45719"/>
              <a:gd name="connsiteY1" fmla="*/ 491070 h 982140"/>
              <a:gd name="connsiteX2" fmla="*/ 22860 w 45719"/>
              <a:gd name="connsiteY2" fmla="*/ 491070 h 982140"/>
              <a:gd name="connsiteX3" fmla="*/ 22859 w 45719"/>
              <a:gd name="connsiteY3" fmla="*/ 0 h 982140"/>
              <a:gd name="connsiteX0" fmla="*/ 22859 w 45719"/>
              <a:gd name="connsiteY0" fmla="*/ 0 h 982140"/>
              <a:gd name="connsiteX1" fmla="*/ 45719 w 45719"/>
              <a:gd name="connsiteY1" fmla="*/ 491070 h 982140"/>
              <a:gd name="connsiteX0" fmla="*/ 0 w 139818"/>
              <a:gd name="connsiteY0" fmla="*/ 0 h 522968"/>
              <a:gd name="connsiteX1" fmla="*/ 22860 w 139818"/>
              <a:gd name="connsiteY1" fmla="*/ 491070 h 522968"/>
              <a:gd name="connsiteX2" fmla="*/ 1 w 139818"/>
              <a:gd name="connsiteY2" fmla="*/ 491070 h 522968"/>
              <a:gd name="connsiteX3" fmla="*/ 0 w 139818"/>
              <a:gd name="connsiteY3" fmla="*/ 0 h 522968"/>
              <a:gd name="connsiteX0" fmla="*/ 0 w 139818"/>
              <a:gd name="connsiteY0" fmla="*/ 0 h 522968"/>
              <a:gd name="connsiteX1" fmla="*/ 139818 w 139818"/>
              <a:gd name="connsiteY1" fmla="*/ 522968 h 522968"/>
            </a:gdLst>
            <a:ahLst/>
            <a:cxnLst>
              <a:cxn ang="0">
                <a:pos x="connsiteX0" y="connsiteY0"/>
              </a:cxn>
              <a:cxn ang="0">
                <a:pos x="connsiteX1" y="connsiteY1"/>
              </a:cxn>
            </a:cxnLst>
            <a:rect l="l" t="t" r="r" b="b"/>
            <a:pathLst>
              <a:path w="139818" h="522968" stroke="0" extrusionOk="0">
                <a:moveTo>
                  <a:pt x="0" y="0"/>
                </a:moveTo>
                <a:cubicBezTo>
                  <a:pt x="12625" y="0"/>
                  <a:pt x="22860" y="219860"/>
                  <a:pt x="22860" y="491070"/>
                </a:cubicBezTo>
                <a:lnTo>
                  <a:pt x="1" y="491070"/>
                </a:lnTo>
                <a:cubicBezTo>
                  <a:pt x="1" y="327380"/>
                  <a:pt x="0" y="163690"/>
                  <a:pt x="0" y="0"/>
                </a:cubicBezTo>
                <a:close/>
              </a:path>
              <a:path w="139818" h="522968" fill="none">
                <a:moveTo>
                  <a:pt x="0" y="0"/>
                </a:moveTo>
                <a:cubicBezTo>
                  <a:pt x="12625" y="0"/>
                  <a:pt x="139818" y="251758"/>
                  <a:pt x="139818" y="522968"/>
                </a:cubicBezTo>
              </a:path>
            </a:pathLst>
          </a:custGeom>
          <a:ln w="9525">
            <a:solidFill>
              <a:schemeClr val="bg1">
                <a:lumMod val="65000"/>
              </a:schemeClr>
            </a:solidFill>
            <a:prstDash val="sysDash"/>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
          </a:p>
        </p:txBody>
      </p:sp>
      <p:cxnSp>
        <p:nvCxnSpPr>
          <p:cNvPr id="162" name="Elbow Connector 73">
            <a:extLst>
              <a:ext uri="{FF2B5EF4-FFF2-40B4-BE49-F238E27FC236}">
                <a16:creationId xmlns:a16="http://schemas.microsoft.com/office/drawing/2014/main" id="{CFCB9427-48BD-265E-F07C-6E87BBF03A25}"/>
              </a:ext>
            </a:extLst>
          </p:cNvPr>
          <p:cNvCxnSpPr>
            <a:cxnSpLocks/>
            <a:stCxn id="12" idx="1"/>
            <a:endCxn id="7" idx="3"/>
          </p:cNvCxnSpPr>
          <p:nvPr/>
        </p:nvCxnSpPr>
        <p:spPr>
          <a:xfrm rot="10800000" flipV="1">
            <a:off x="1540391" y="5845059"/>
            <a:ext cx="235627" cy="21472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9" name="Arrow: Down 938">
            <a:extLst>
              <a:ext uri="{FF2B5EF4-FFF2-40B4-BE49-F238E27FC236}">
                <a16:creationId xmlns:a16="http://schemas.microsoft.com/office/drawing/2014/main" id="{F37605F3-D769-F48F-1C4F-DE979CF9ECA0}"/>
              </a:ext>
            </a:extLst>
          </p:cNvPr>
          <p:cNvSpPr>
            <a:spLocks/>
          </p:cNvSpPr>
          <p:nvPr/>
        </p:nvSpPr>
        <p:spPr>
          <a:xfrm rot="16200000">
            <a:off x="5481204" y="-132134"/>
            <a:ext cx="518253" cy="163215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5">
              <a:latin typeface="Helvetica" panose="020B0604020202020204" pitchFamily="34" charset="0"/>
              <a:cs typeface="Helvetica" panose="020B0604020202020204" pitchFamily="34" charset="0"/>
            </a:endParaRPr>
          </a:p>
        </p:txBody>
      </p:sp>
      <p:cxnSp>
        <p:nvCxnSpPr>
          <p:cNvPr id="256" name="Elbow Connector 73">
            <a:extLst>
              <a:ext uri="{FF2B5EF4-FFF2-40B4-BE49-F238E27FC236}">
                <a16:creationId xmlns:a16="http://schemas.microsoft.com/office/drawing/2014/main" id="{2C789AE6-268C-A919-E01A-20652AE2109B}"/>
              </a:ext>
            </a:extLst>
          </p:cNvPr>
          <p:cNvCxnSpPr>
            <a:cxnSpLocks/>
            <a:endCxn id="35" idx="3"/>
          </p:cNvCxnSpPr>
          <p:nvPr/>
        </p:nvCxnSpPr>
        <p:spPr>
          <a:xfrm rot="16200000" flipV="1">
            <a:off x="7996669" y="3829303"/>
            <a:ext cx="1238646" cy="918655"/>
          </a:xfrm>
          <a:prstGeom prst="bentConnector2">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261" name="Elbow Connector 73">
            <a:extLst>
              <a:ext uri="{FF2B5EF4-FFF2-40B4-BE49-F238E27FC236}">
                <a16:creationId xmlns:a16="http://schemas.microsoft.com/office/drawing/2014/main" id="{07544EA6-F849-448A-F2E2-4854266480C6}"/>
              </a:ext>
            </a:extLst>
          </p:cNvPr>
          <p:cNvCxnSpPr>
            <a:cxnSpLocks/>
            <a:stCxn id="48" idx="0"/>
            <a:endCxn id="42" idx="2"/>
          </p:cNvCxnSpPr>
          <p:nvPr/>
        </p:nvCxnSpPr>
        <p:spPr>
          <a:xfrm rot="16200000" flipV="1">
            <a:off x="8300066" y="3654852"/>
            <a:ext cx="593483" cy="73827"/>
          </a:xfrm>
          <a:prstGeom prst="bentConnector3">
            <a:avLst>
              <a:gd name="adj1" fmla="val 6763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531DFF94-DC14-34F8-59E7-C64305E4C861}"/>
              </a:ext>
            </a:extLst>
          </p:cNvPr>
          <p:cNvSpPr txBox="1"/>
          <p:nvPr/>
        </p:nvSpPr>
        <p:spPr>
          <a:xfrm>
            <a:off x="5373040" y="836929"/>
            <a:ext cx="852559" cy="369332"/>
          </a:xfrm>
          <a:prstGeom prst="rect">
            <a:avLst/>
          </a:prstGeom>
          <a:solidFill>
            <a:srgbClr val="FFFFFF">
              <a:alpha val="27843"/>
            </a:srgbClr>
          </a:solidFill>
        </p:spPr>
        <p:txBody>
          <a:bodyPr wrap="square">
            <a:spAutoFit/>
          </a:bodyPr>
          <a:lstStyle/>
          <a:p>
            <a:pPr algn="ctr"/>
            <a:r>
              <a:rPr lang="en-US" sz="600" dirty="0">
                <a:solidFill>
                  <a:srgbClr val="FF0000"/>
                </a:solidFill>
              </a:rPr>
              <a:t>Inclusion of refugee ID in  regulations  for financial access</a:t>
            </a:r>
          </a:p>
        </p:txBody>
      </p:sp>
      <p:sp>
        <p:nvSpPr>
          <p:cNvPr id="5" name="TextBox 4">
            <a:extLst>
              <a:ext uri="{FF2B5EF4-FFF2-40B4-BE49-F238E27FC236}">
                <a16:creationId xmlns:a16="http://schemas.microsoft.com/office/drawing/2014/main" id="{D3B5F198-C47F-9A8F-02FE-E55F216E1939}"/>
              </a:ext>
            </a:extLst>
          </p:cNvPr>
          <p:cNvSpPr txBox="1"/>
          <p:nvPr/>
        </p:nvSpPr>
        <p:spPr>
          <a:xfrm>
            <a:off x="17959" y="3737834"/>
            <a:ext cx="1649149" cy="461665"/>
          </a:xfrm>
          <a:prstGeom prst="rect">
            <a:avLst/>
          </a:prstGeom>
          <a:solidFill>
            <a:srgbClr val="FFFFFF">
              <a:alpha val="27843"/>
            </a:srgbClr>
          </a:solidFill>
        </p:spPr>
        <p:txBody>
          <a:bodyPr wrap="square">
            <a:spAutoFit/>
          </a:bodyPr>
          <a:lstStyle/>
          <a:p>
            <a:pPr algn="ctr"/>
            <a:r>
              <a:rPr lang="en-US" sz="600">
                <a:solidFill>
                  <a:srgbClr val="FF0000"/>
                </a:solidFill>
              </a:rPr>
              <a:t> Legal and administrative frameworks facilitate access to work permits, ID numbers, and freedom of movement for refugees. </a:t>
            </a:r>
          </a:p>
        </p:txBody>
      </p:sp>
      <p:sp>
        <p:nvSpPr>
          <p:cNvPr id="2" name="TextBox 1">
            <a:extLst>
              <a:ext uri="{FF2B5EF4-FFF2-40B4-BE49-F238E27FC236}">
                <a16:creationId xmlns:a16="http://schemas.microsoft.com/office/drawing/2014/main" id="{813A83A9-57D3-50A2-48A9-3BDD3FA7461D}"/>
              </a:ext>
            </a:extLst>
          </p:cNvPr>
          <p:cNvSpPr txBox="1"/>
          <p:nvPr/>
        </p:nvSpPr>
        <p:spPr>
          <a:xfrm>
            <a:off x="102263" y="2518129"/>
            <a:ext cx="1141452" cy="461665"/>
          </a:xfrm>
          <a:prstGeom prst="rect">
            <a:avLst/>
          </a:prstGeom>
          <a:noFill/>
        </p:spPr>
        <p:txBody>
          <a:bodyPr wrap="square">
            <a:spAutoFit/>
          </a:bodyPr>
          <a:lstStyle/>
          <a:p>
            <a:pPr algn="ctr"/>
            <a:r>
              <a:rPr lang="en-US" sz="600" dirty="0">
                <a:solidFill>
                  <a:srgbClr val="FF0000"/>
                </a:solidFill>
              </a:rPr>
              <a:t>National and county social protection policies and frameworks include refugees.</a:t>
            </a:r>
          </a:p>
        </p:txBody>
      </p:sp>
      <p:sp>
        <p:nvSpPr>
          <p:cNvPr id="20" name="TextBox 19">
            <a:extLst>
              <a:ext uri="{FF2B5EF4-FFF2-40B4-BE49-F238E27FC236}">
                <a16:creationId xmlns:a16="http://schemas.microsoft.com/office/drawing/2014/main" id="{F797EBF1-505A-0C6F-DE71-73360DF7E5BF}"/>
              </a:ext>
            </a:extLst>
          </p:cNvPr>
          <p:cNvSpPr txBox="1"/>
          <p:nvPr/>
        </p:nvSpPr>
        <p:spPr>
          <a:xfrm>
            <a:off x="1514046" y="3726155"/>
            <a:ext cx="837766" cy="369332"/>
          </a:xfrm>
          <a:prstGeom prst="rect">
            <a:avLst/>
          </a:prstGeom>
          <a:noFill/>
        </p:spPr>
        <p:txBody>
          <a:bodyPr wrap="square">
            <a:spAutoFit/>
          </a:bodyPr>
          <a:lstStyle/>
          <a:p>
            <a:pPr algn="ctr"/>
            <a:r>
              <a:rPr lang="en-US" sz="600" dirty="0">
                <a:solidFill>
                  <a:srgbClr val="FF0000"/>
                </a:solidFill>
              </a:rPr>
              <a:t>Social registry allows for refugee inclusion.</a:t>
            </a:r>
          </a:p>
        </p:txBody>
      </p:sp>
      <p:sp>
        <p:nvSpPr>
          <p:cNvPr id="29" name="TextBox 28">
            <a:extLst>
              <a:ext uri="{FF2B5EF4-FFF2-40B4-BE49-F238E27FC236}">
                <a16:creationId xmlns:a16="http://schemas.microsoft.com/office/drawing/2014/main" id="{BFABD360-1417-1FA1-D533-262B82DF80C3}"/>
              </a:ext>
            </a:extLst>
          </p:cNvPr>
          <p:cNvSpPr txBox="1"/>
          <p:nvPr/>
        </p:nvSpPr>
        <p:spPr>
          <a:xfrm>
            <a:off x="2637243" y="3652334"/>
            <a:ext cx="929931" cy="369332"/>
          </a:xfrm>
          <a:prstGeom prst="rect">
            <a:avLst/>
          </a:prstGeom>
          <a:noFill/>
        </p:spPr>
        <p:txBody>
          <a:bodyPr wrap="square">
            <a:spAutoFit/>
          </a:bodyPr>
          <a:lstStyle/>
          <a:p>
            <a:pPr algn="ctr"/>
            <a:r>
              <a:rPr lang="en-US" sz="600" dirty="0">
                <a:solidFill>
                  <a:srgbClr val="FF0000"/>
                </a:solidFill>
              </a:rPr>
              <a:t>Budgets are more inclusive of the needs for refugees and HC.</a:t>
            </a:r>
          </a:p>
        </p:txBody>
      </p:sp>
      <p:sp>
        <p:nvSpPr>
          <p:cNvPr id="32" name="TextBox 31">
            <a:extLst>
              <a:ext uri="{FF2B5EF4-FFF2-40B4-BE49-F238E27FC236}">
                <a16:creationId xmlns:a16="http://schemas.microsoft.com/office/drawing/2014/main" id="{226F2855-4C57-DCDC-21AD-60583E124897}"/>
              </a:ext>
            </a:extLst>
          </p:cNvPr>
          <p:cNvSpPr txBox="1"/>
          <p:nvPr/>
        </p:nvSpPr>
        <p:spPr>
          <a:xfrm>
            <a:off x="501161" y="4346988"/>
            <a:ext cx="682745" cy="369332"/>
          </a:xfrm>
          <a:prstGeom prst="rect">
            <a:avLst/>
          </a:prstGeom>
          <a:noFill/>
        </p:spPr>
        <p:txBody>
          <a:bodyPr wrap="square">
            <a:spAutoFit/>
          </a:bodyPr>
          <a:lstStyle/>
          <a:p>
            <a:pPr algn="ctr"/>
            <a:r>
              <a:rPr lang="en-US" sz="600">
                <a:solidFill>
                  <a:srgbClr val="FF0000"/>
                </a:solidFill>
              </a:rPr>
              <a:t>Enactment of refugee regulations.</a:t>
            </a:r>
          </a:p>
        </p:txBody>
      </p:sp>
      <p:sp>
        <p:nvSpPr>
          <p:cNvPr id="37" name="TextBox 36">
            <a:extLst>
              <a:ext uri="{FF2B5EF4-FFF2-40B4-BE49-F238E27FC236}">
                <a16:creationId xmlns:a16="http://schemas.microsoft.com/office/drawing/2014/main" id="{3F3004C6-486D-9195-AE1E-49CB6F03ABB8}"/>
              </a:ext>
            </a:extLst>
          </p:cNvPr>
          <p:cNvSpPr txBox="1"/>
          <p:nvPr/>
        </p:nvSpPr>
        <p:spPr>
          <a:xfrm>
            <a:off x="1703770" y="4879082"/>
            <a:ext cx="1059119" cy="461665"/>
          </a:xfrm>
          <a:prstGeom prst="rect">
            <a:avLst/>
          </a:prstGeom>
          <a:noFill/>
        </p:spPr>
        <p:txBody>
          <a:bodyPr wrap="square">
            <a:spAutoFit/>
          </a:bodyPr>
          <a:lstStyle>
            <a:defPPr>
              <a:defRPr lang="en-US"/>
            </a:defPPr>
            <a:lvl1pPr algn="ctr">
              <a:defRPr sz="600">
                <a:solidFill>
                  <a:srgbClr val="FF0000"/>
                </a:solidFill>
              </a:defRPr>
            </a:lvl1pPr>
          </a:lstStyle>
          <a:p>
            <a:r>
              <a:rPr lang="en-US" dirty="0"/>
              <a:t>5.2 Framework  in place to institutionalize the volunteer child protection workforce.</a:t>
            </a:r>
          </a:p>
        </p:txBody>
      </p:sp>
      <p:sp>
        <p:nvSpPr>
          <p:cNvPr id="39" name="TextBox 38">
            <a:extLst>
              <a:ext uri="{FF2B5EF4-FFF2-40B4-BE49-F238E27FC236}">
                <a16:creationId xmlns:a16="http://schemas.microsoft.com/office/drawing/2014/main" id="{F4E9AD02-03E4-D03E-250B-35EAFB7D9819}"/>
              </a:ext>
            </a:extLst>
          </p:cNvPr>
          <p:cNvSpPr txBox="1"/>
          <p:nvPr/>
        </p:nvSpPr>
        <p:spPr>
          <a:xfrm>
            <a:off x="780967" y="5470764"/>
            <a:ext cx="981937" cy="369332"/>
          </a:xfrm>
          <a:prstGeom prst="rect">
            <a:avLst/>
          </a:prstGeom>
          <a:noFill/>
        </p:spPr>
        <p:txBody>
          <a:bodyPr wrap="square">
            <a:spAutoFit/>
          </a:bodyPr>
          <a:lstStyle/>
          <a:p>
            <a:pPr algn="ctr"/>
            <a:r>
              <a:rPr lang="en-US" sz="600" dirty="0">
                <a:solidFill>
                  <a:srgbClr val="FF0000"/>
                </a:solidFill>
              </a:rPr>
              <a:t>5.1 County plans and budgeting include CP programmes.</a:t>
            </a:r>
          </a:p>
        </p:txBody>
      </p:sp>
      <p:sp>
        <p:nvSpPr>
          <p:cNvPr id="44" name="TextBox 43">
            <a:extLst>
              <a:ext uri="{FF2B5EF4-FFF2-40B4-BE49-F238E27FC236}">
                <a16:creationId xmlns:a16="http://schemas.microsoft.com/office/drawing/2014/main" id="{61CDB51B-7B98-940E-719C-AE253EB6422C}"/>
              </a:ext>
            </a:extLst>
          </p:cNvPr>
          <p:cNvSpPr txBox="1"/>
          <p:nvPr/>
        </p:nvSpPr>
        <p:spPr>
          <a:xfrm>
            <a:off x="8156664" y="3509776"/>
            <a:ext cx="1137072" cy="369332"/>
          </a:xfrm>
          <a:prstGeom prst="rect">
            <a:avLst/>
          </a:prstGeom>
          <a:solidFill>
            <a:srgbClr val="FFFFFF">
              <a:alpha val="27843"/>
            </a:srgbClr>
          </a:solidFill>
        </p:spPr>
        <p:txBody>
          <a:bodyPr wrap="square">
            <a:spAutoFit/>
          </a:bodyPr>
          <a:lstStyle>
            <a:defPPr>
              <a:defRPr lang="en-US"/>
            </a:defPPr>
            <a:lvl1pPr algn="ctr">
              <a:defRPr sz="600">
                <a:solidFill>
                  <a:srgbClr val="FF0000"/>
                </a:solidFill>
              </a:defRPr>
            </a:lvl1pPr>
          </a:lstStyle>
          <a:p>
            <a:r>
              <a:rPr lang="en-US"/>
              <a:t>Legal documents issued to FDP is recognized by financial service providers</a:t>
            </a:r>
          </a:p>
        </p:txBody>
      </p:sp>
      <p:sp>
        <p:nvSpPr>
          <p:cNvPr id="45" name="TextBox 44">
            <a:extLst>
              <a:ext uri="{FF2B5EF4-FFF2-40B4-BE49-F238E27FC236}">
                <a16:creationId xmlns:a16="http://schemas.microsoft.com/office/drawing/2014/main" id="{8D3B0890-0A81-05C8-E940-968ADF229695}"/>
              </a:ext>
            </a:extLst>
          </p:cNvPr>
          <p:cNvSpPr txBox="1"/>
          <p:nvPr/>
        </p:nvSpPr>
        <p:spPr>
          <a:xfrm>
            <a:off x="6803550" y="5801735"/>
            <a:ext cx="981937" cy="276999"/>
          </a:xfrm>
          <a:prstGeom prst="rect">
            <a:avLst/>
          </a:prstGeom>
          <a:noFill/>
        </p:spPr>
        <p:txBody>
          <a:bodyPr wrap="square">
            <a:spAutoFit/>
          </a:bodyPr>
          <a:lstStyle/>
          <a:p>
            <a:pPr algn="ctr"/>
            <a:r>
              <a:rPr lang="en-US" sz="600">
                <a:solidFill>
                  <a:srgbClr val="FF0000"/>
                </a:solidFill>
              </a:rPr>
              <a:t>Development of a water transition roadmap</a:t>
            </a:r>
          </a:p>
        </p:txBody>
      </p:sp>
      <p:sp>
        <p:nvSpPr>
          <p:cNvPr id="49" name="TextBox 48">
            <a:extLst>
              <a:ext uri="{FF2B5EF4-FFF2-40B4-BE49-F238E27FC236}">
                <a16:creationId xmlns:a16="http://schemas.microsoft.com/office/drawing/2014/main" id="{F0EF7ED3-B41F-FD03-7699-892C392D3F7F}"/>
              </a:ext>
            </a:extLst>
          </p:cNvPr>
          <p:cNvSpPr txBox="1"/>
          <p:nvPr/>
        </p:nvSpPr>
        <p:spPr>
          <a:xfrm>
            <a:off x="7931863" y="5778332"/>
            <a:ext cx="981937" cy="369332"/>
          </a:xfrm>
          <a:prstGeom prst="rect">
            <a:avLst/>
          </a:prstGeom>
          <a:noFill/>
        </p:spPr>
        <p:txBody>
          <a:bodyPr wrap="square">
            <a:spAutoFit/>
          </a:bodyPr>
          <a:lstStyle/>
          <a:p>
            <a:pPr algn="ctr"/>
            <a:r>
              <a:rPr lang="en-US" sz="600" dirty="0">
                <a:solidFill>
                  <a:srgbClr val="FF0000"/>
                </a:solidFill>
              </a:rPr>
              <a:t>Development of a WASH infrastructure investment plan</a:t>
            </a:r>
          </a:p>
        </p:txBody>
      </p:sp>
      <p:sp>
        <p:nvSpPr>
          <p:cNvPr id="57" name="Rectangle 56">
            <a:extLst>
              <a:ext uri="{FF2B5EF4-FFF2-40B4-BE49-F238E27FC236}">
                <a16:creationId xmlns:a16="http://schemas.microsoft.com/office/drawing/2014/main" id="{DAA6EAE8-DC16-1E2A-8620-6BAB8014D1ED}"/>
              </a:ext>
            </a:extLst>
          </p:cNvPr>
          <p:cNvSpPr/>
          <p:nvPr/>
        </p:nvSpPr>
        <p:spPr>
          <a:xfrm>
            <a:off x="8593273" y="155601"/>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1 Education</a:t>
            </a:r>
          </a:p>
        </p:txBody>
      </p:sp>
      <p:sp>
        <p:nvSpPr>
          <p:cNvPr id="61" name="Rectangle 60">
            <a:extLst>
              <a:ext uri="{FF2B5EF4-FFF2-40B4-BE49-F238E27FC236}">
                <a16:creationId xmlns:a16="http://schemas.microsoft.com/office/drawing/2014/main" id="{6083A704-B68A-5D07-C385-310E4B4DC2AF}"/>
              </a:ext>
            </a:extLst>
          </p:cNvPr>
          <p:cNvSpPr/>
          <p:nvPr/>
        </p:nvSpPr>
        <p:spPr>
          <a:xfrm>
            <a:off x="8593273" y="259293"/>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2 Economic</a:t>
            </a:r>
          </a:p>
        </p:txBody>
      </p:sp>
      <p:sp>
        <p:nvSpPr>
          <p:cNvPr id="448" name="Rectangle 447">
            <a:extLst>
              <a:ext uri="{FF2B5EF4-FFF2-40B4-BE49-F238E27FC236}">
                <a16:creationId xmlns:a16="http://schemas.microsoft.com/office/drawing/2014/main" id="{C1299452-F865-34A2-34AE-B08545502820}"/>
              </a:ext>
            </a:extLst>
          </p:cNvPr>
          <p:cNvSpPr/>
          <p:nvPr/>
        </p:nvSpPr>
        <p:spPr>
          <a:xfrm>
            <a:off x="8593273" y="362985"/>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3 Protection</a:t>
            </a:r>
          </a:p>
        </p:txBody>
      </p:sp>
      <p:sp>
        <p:nvSpPr>
          <p:cNvPr id="449" name="Rectangle 448">
            <a:extLst>
              <a:ext uri="{FF2B5EF4-FFF2-40B4-BE49-F238E27FC236}">
                <a16:creationId xmlns:a16="http://schemas.microsoft.com/office/drawing/2014/main" id="{1777EC1C-3A9E-0E1A-293A-17EB8EFBDF9B}"/>
              </a:ext>
            </a:extLst>
          </p:cNvPr>
          <p:cNvSpPr/>
          <p:nvPr/>
        </p:nvSpPr>
        <p:spPr>
          <a:xfrm>
            <a:off x="8593273" y="466677"/>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571">
                <a:latin typeface="Helvetica" panose="020B0604020202020204" pitchFamily="34" charset="0"/>
                <a:cs typeface="Helvetica" panose="020B0604020202020204" pitchFamily="34" charset="0"/>
              </a:rPr>
              <a:t>TOC Pillar 4 Infrastructure</a:t>
            </a:r>
          </a:p>
        </p:txBody>
      </p:sp>
      <p:sp>
        <p:nvSpPr>
          <p:cNvPr id="450" name="Text Box 3">
            <a:extLst>
              <a:ext uri="{FF2B5EF4-FFF2-40B4-BE49-F238E27FC236}">
                <a16:creationId xmlns:a16="http://schemas.microsoft.com/office/drawing/2014/main" id="{0435055A-CEB0-B9EF-19F3-61CE3AE00E86}"/>
              </a:ext>
            </a:extLst>
          </p:cNvPr>
          <p:cNvSpPr txBox="1">
            <a:spLocks/>
          </p:cNvSpPr>
          <p:nvPr/>
        </p:nvSpPr>
        <p:spPr bwMode="auto">
          <a:xfrm>
            <a:off x="8593273" y="55436"/>
            <a:ext cx="1059636" cy="84318"/>
          </a:xfrm>
          <a:prstGeom prst="rect">
            <a:avLst/>
          </a:prstGeom>
          <a:solidFill>
            <a:schemeClr val="tx1"/>
          </a:solidFill>
          <a:ln>
            <a:noFill/>
          </a:ln>
        </p:spPr>
        <p:txBody>
          <a:bodyPr rot="0" vert="horz" wrap="square" lIns="0" tIns="0" rIns="0" bIns="0" anchor="ctr" anchorCtr="0" upright="1">
            <a:spAutoFit/>
          </a:bodyPr>
          <a:lstStyle/>
          <a:p>
            <a:pPr>
              <a:lnSpc>
                <a:spcPct val="96000"/>
              </a:lnSpc>
              <a:spcBef>
                <a:spcPts val="286"/>
              </a:spcBef>
            </a:pPr>
            <a:r>
              <a:rPr lang="en-US" sz="571">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US" sz="571">
              <a:latin typeface="Helvetica" panose="020B0604020202020204" pitchFamily="34" charset="0"/>
              <a:ea typeface="Verdana" panose="020B0604030504040204" pitchFamily="34" charset="0"/>
              <a:cs typeface="Helvetica" panose="020B0604020202020204" pitchFamily="34" charset="0"/>
            </a:endParaRPr>
          </a:p>
        </p:txBody>
      </p:sp>
      <p:sp>
        <p:nvSpPr>
          <p:cNvPr id="451" name="TextBox 450">
            <a:extLst>
              <a:ext uri="{FF2B5EF4-FFF2-40B4-BE49-F238E27FC236}">
                <a16:creationId xmlns:a16="http://schemas.microsoft.com/office/drawing/2014/main" id="{4821AEC3-26D0-5E15-B406-6927685208A2}"/>
              </a:ext>
            </a:extLst>
          </p:cNvPr>
          <p:cNvSpPr txBox="1"/>
          <p:nvPr/>
        </p:nvSpPr>
        <p:spPr>
          <a:xfrm>
            <a:off x="8532528" y="1050108"/>
            <a:ext cx="1143368" cy="180049"/>
          </a:xfrm>
          <a:prstGeom prst="rect">
            <a:avLst/>
          </a:prstGeom>
          <a:noFill/>
        </p:spPr>
        <p:txBody>
          <a:bodyPr wrap="square">
            <a:spAutoFit/>
          </a:bodyPr>
          <a:lstStyle/>
          <a:p>
            <a:r>
              <a:rPr lang="en-US" sz="570" b="1">
                <a:solidFill>
                  <a:srgbClr val="FF0000"/>
                </a:solidFill>
                <a:latin typeface="Helvetica" panose="020B0604020202020204" pitchFamily="34" charset="0"/>
                <a:cs typeface="Helvetica" panose="020B0604020202020204" pitchFamily="34" charset="0"/>
              </a:rPr>
              <a:t>Policy matrix milestones</a:t>
            </a:r>
          </a:p>
        </p:txBody>
      </p:sp>
      <p:sp>
        <p:nvSpPr>
          <p:cNvPr id="452" name="Rounded Rectangle 126">
            <a:extLst>
              <a:ext uri="{FF2B5EF4-FFF2-40B4-BE49-F238E27FC236}">
                <a16:creationId xmlns:a16="http://schemas.microsoft.com/office/drawing/2014/main" id="{40937596-C669-9ABB-59AC-63342CA77239}"/>
              </a:ext>
            </a:extLst>
          </p:cNvPr>
          <p:cNvSpPr/>
          <p:nvPr/>
        </p:nvSpPr>
        <p:spPr>
          <a:xfrm>
            <a:off x="8618942" y="1228232"/>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a:latin typeface="Helvetica" panose="020B0604020202020204" pitchFamily="34" charset="0"/>
                <a:cs typeface="Helvetica" panose="020B0604020202020204" pitchFamily="34" charset="0"/>
              </a:rPr>
              <a:t>2a)</a:t>
            </a:r>
            <a:endParaRPr lang="en-US" sz="488">
              <a:latin typeface="Helvetica" panose="020B0604020202020204" pitchFamily="34" charset="0"/>
              <a:cs typeface="Helvetica" panose="020B0604020202020204" pitchFamily="34" charset="0"/>
            </a:endParaRPr>
          </a:p>
        </p:txBody>
      </p:sp>
      <p:sp>
        <p:nvSpPr>
          <p:cNvPr id="454" name="TextBox 453">
            <a:extLst>
              <a:ext uri="{FF2B5EF4-FFF2-40B4-BE49-F238E27FC236}">
                <a16:creationId xmlns:a16="http://schemas.microsoft.com/office/drawing/2014/main" id="{C64FA519-0548-A654-2813-156AF5608FDB}"/>
              </a:ext>
            </a:extLst>
          </p:cNvPr>
          <p:cNvSpPr txBox="1"/>
          <p:nvPr/>
        </p:nvSpPr>
        <p:spPr>
          <a:xfrm>
            <a:off x="8675854" y="1201654"/>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Mid-term outcome indicators</a:t>
            </a:r>
          </a:p>
        </p:txBody>
      </p:sp>
      <p:sp>
        <p:nvSpPr>
          <p:cNvPr id="455" name="Rectangle 454">
            <a:extLst>
              <a:ext uri="{FF2B5EF4-FFF2-40B4-BE49-F238E27FC236}">
                <a16:creationId xmlns:a16="http://schemas.microsoft.com/office/drawing/2014/main" id="{AB42B998-5520-340C-780E-0C5343E6716E}"/>
              </a:ext>
            </a:extLst>
          </p:cNvPr>
          <p:cNvSpPr/>
          <p:nvPr/>
        </p:nvSpPr>
        <p:spPr>
          <a:xfrm>
            <a:off x="8607075" y="848015"/>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a:solidFill>
                <a:schemeClr val="tx1"/>
              </a:solidFill>
              <a:latin typeface="Helvetica" panose="020B0604020202020204" pitchFamily="34" charset="0"/>
              <a:cs typeface="Helvetica" panose="020B0604020202020204" pitchFamily="34" charset="0"/>
            </a:endParaRPr>
          </a:p>
        </p:txBody>
      </p:sp>
      <p:sp>
        <p:nvSpPr>
          <p:cNvPr id="457" name="Rectangle 456">
            <a:extLst>
              <a:ext uri="{FF2B5EF4-FFF2-40B4-BE49-F238E27FC236}">
                <a16:creationId xmlns:a16="http://schemas.microsoft.com/office/drawing/2014/main" id="{3B2D2831-264C-BB93-42D3-3C2B5AF37228}"/>
              </a:ext>
            </a:extLst>
          </p:cNvPr>
          <p:cNvSpPr/>
          <p:nvPr/>
        </p:nvSpPr>
        <p:spPr>
          <a:xfrm>
            <a:off x="8607075" y="629029"/>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p:txBody>
      </p:sp>
      <p:sp>
        <p:nvSpPr>
          <p:cNvPr id="459" name="Rectangle 458">
            <a:extLst>
              <a:ext uri="{FF2B5EF4-FFF2-40B4-BE49-F238E27FC236}">
                <a16:creationId xmlns:a16="http://schemas.microsoft.com/office/drawing/2014/main" id="{B669C22B-9B6C-2F0C-3FED-3F210EF9F7AA}"/>
              </a:ext>
            </a:extLst>
          </p:cNvPr>
          <p:cNvSpPr/>
          <p:nvPr/>
        </p:nvSpPr>
        <p:spPr>
          <a:xfrm>
            <a:off x="8607075" y="738522"/>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a:p>
            <a:pPr algn="ctr"/>
            <a:endParaRPr lang="en-US" sz="602">
              <a:solidFill>
                <a:schemeClr val="tx1"/>
              </a:solidFill>
              <a:latin typeface="Helvetica" panose="020B0604020202020204" pitchFamily="34" charset="0"/>
              <a:cs typeface="Helvetica" panose="020B0604020202020204" pitchFamily="34" charset="0"/>
            </a:endParaRPr>
          </a:p>
        </p:txBody>
      </p:sp>
      <p:sp>
        <p:nvSpPr>
          <p:cNvPr id="460" name="Rectangle 459">
            <a:extLst>
              <a:ext uri="{FF2B5EF4-FFF2-40B4-BE49-F238E27FC236}">
                <a16:creationId xmlns:a16="http://schemas.microsoft.com/office/drawing/2014/main" id="{2B638765-75C7-77EE-58FE-AF71EF95B1DA}"/>
              </a:ext>
            </a:extLst>
          </p:cNvPr>
          <p:cNvSpPr/>
          <p:nvPr/>
        </p:nvSpPr>
        <p:spPr>
          <a:xfrm>
            <a:off x="8607075" y="957507"/>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2">
              <a:solidFill>
                <a:schemeClr val="tx1"/>
              </a:solidFill>
              <a:latin typeface="Helvetica" panose="020B0604020202020204" pitchFamily="34" charset="0"/>
              <a:cs typeface="Helvetica" panose="020B0604020202020204" pitchFamily="34" charset="0"/>
            </a:endParaRPr>
          </a:p>
        </p:txBody>
      </p:sp>
      <p:sp>
        <p:nvSpPr>
          <p:cNvPr id="461" name="TextBox 460">
            <a:extLst>
              <a:ext uri="{FF2B5EF4-FFF2-40B4-BE49-F238E27FC236}">
                <a16:creationId xmlns:a16="http://schemas.microsoft.com/office/drawing/2014/main" id="{11D5C66C-88A6-AE79-0F3C-B32428FE7619}"/>
              </a:ext>
            </a:extLst>
          </p:cNvPr>
          <p:cNvSpPr txBox="1"/>
          <p:nvPr/>
        </p:nvSpPr>
        <p:spPr>
          <a:xfrm>
            <a:off x="8704438" y="800567"/>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Key interventions – Pillar 3</a:t>
            </a:r>
          </a:p>
        </p:txBody>
      </p:sp>
      <p:sp>
        <p:nvSpPr>
          <p:cNvPr id="462" name="TextBox 461">
            <a:extLst>
              <a:ext uri="{FF2B5EF4-FFF2-40B4-BE49-F238E27FC236}">
                <a16:creationId xmlns:a16="http://schemas.microsoft.com/office/drawing/2014/main" id="{59DAB942-298E-2BBE-9206-436AFCD9C28E}"/>
              </a:ext>
            </a:extLst>
          </p:cNvPr>
          <p:cNvSpPr txBox="1"/>
          <p:nvPr/>
        </p:nvSpPr>
        <p:spPr>
          <a:xfrm>
            <a:off x="8704438" y="583699"/>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Key interventions – Pillar 1</a:t>
            </a:r>
          </a:p>
        </p:txBody>
      </p:sp>
      <p:sp>
        <p:nvSpPr>
          <p:cNvPr id="463" name="TextBox 462">
            <a:extLst>
              <a:ext uri="{FF2B5EF4-FFF2-40B4-BE49-F238E27FC236}">
                <a16:creationId xmlns:a16="http://schemas.microsoft.com/office/drawing/2014/main" id="{58564F95-D7CA-FF58-A08A-0EEC53008D64}"/>
              </a:ext>
            </a:extLst>
          </p:cNvPr>
          <p:cNvSpPr txBox="1"/>
          <p:nvPr/>
        </p:nvSpPr>
        <p:spPr>
          <a:xfrm>
            <a:off x="8704438" y="692133"/>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Key interventions – Pillar 2</a:t>
            </a:r>
          </a:p>
        </p:txBody>
      </p:sp>
      <p:sp>
        <p:nvSpPr>
          <p:cNvPr id="464" name="TextBox 463">
            <a:extLst>
              <a:ext uri="{FF2B5EF4-FFF2-40B4-BE49-F238E27FC236}">
                <a16:creationId xmlns:a16="http://schemas.microsoft.com/office/drawing/2014/main" id="{42429FED-3B1B-E8AB-7EB3-3F490BA2CFCC}"/>
              </a:ext>
            </a:extLst>
          </p:cNvPr>
          <p:cNvSpPr txBox="1"/>
          <p:nvPr/>
        </p:nvSpPr>
        <p:spPr>
          <a:xfrm>
            <a:off x="8704438" y="909000"/>
            <a:ext cx="1120804" cy="180049"/>
          </a:xfrm>
          <a:prstGeom prst="rect">
            <a:avLst/>
          </a:prstGeom>
          <a:noFill/>
        </p:spPr>
        <p:txBody>
          <a:bodyPr wrap="square" rtlCol="0">
            <a:spAutoFit/>
          </a:bodyPr>
          <a:lstStyle/>
          <a:p>
            <a:r>
              <a:rPr lang="en-US" sz="570">
                <a:latin typeface="Helvetica" panose="020B0604020202020204" pitchFamily="34" charset="0"/>
                <a:cs typeface="Helvetica" panose="020B0604020202020204" pitchFamily="34" charset="0"/>
              </a:rPr>
              <a:t>Key interventions – Pillar 4</a:t>
            </a:r>
          </a:p>
        </p:txBody>
      </p:sp>
      <p:sp>
        <p:nvSpPr>
          <p:cNvPr id="465" name="Rounded Rectangle 1">
            <a:extLst>
              <a:ext uri="{FF2B5EF4-FFF2-40B4-BE49-F238E27FC236}">
                <a16:creationId xmlns:a16="http://schemas.microsoft.com/office/drawing/2014/main" id="{B85AA2AC-6456-FAE2-AE77-DCEC458F62AA}"/>
              </a:ext>
            </a:extLst>
          </p:cNvPr>
          <p:cNvSpPr/>
          <p:nvPr/>
        </p:nvSpPr>
        <p:spPr>
          <a:xfrm>
            <a:off x="8554650" y="23541"/>
            <a:ext cx="1308287" cy="1735410"/>
          </a:xfrm>
          <a:prstGeom prst="roundRect">
            <a:avLst>
              <a:gd name="adj" fmla="val 3048"/>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Helvetica" panose="020B0604020202020204" pitchFamily="34" charset="0"/>
              <a:cs typeface="Helvetica" panose="020B0604020202020204" pitchFamily="34" charset="0"/>
            </a:endParaRPr>
          </a:p>
        </p:txBody>
      </p:sp>
      <p:cxnSp>
        <p:nvCxnSpPr>
          <p:cNvPr id="468" name="Straight Arrow Connector 467">
            <a:extLst>
              <a:ext uri="{FF2B5EF4-FFF2-40B4-BE49-F238E27FC236}">
                <a16:creationId xmlns:a16="http://schemas.microsoft.com/office/drawing/2014/main" id="{D3568E33-81F6-D2DF-78A5-E0A2475A14BF}"/>
              </a:ext>
            </a:extLst>
          </p:cNvPr>
          <p:cNvCxnSpPr>
            <a:cxnSpLocks/>
          </p:cNvCxnSpPr>
          <p:nvPr/>
        </p:nvCxnSpPr>
        <p:spPr>
          <a:xfrm>
            <a:off x="8632205" y="1447802"/>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71" name="Straight Arrow Connector 470">
            <a:extLst>
              <a:ext uri="{FF2B5EF4-FFF2-40B4-BE49-F238E27FC236}">
                <a16:creationId xmlns:a16="http://schemas.microsoft.com/office/drawing/2014/main" id="{0782C183-1EA6-CCE6-24BE-E7286E821C61}"/>
              </a:ext>
            </a:extLst>
          </p:cNvPr>
          <p:cNvCxnSpPr>
            <a:cxnSpLocks/>
          </p:cNvCxnSpPr>
          <p:nvPr/>
        </p:nvCxnSpPr>
        <p:spPr>
          <a:xfrm>
            <a:off x="8635767" y="1596525"/>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472" name="TextBox 471">
            <a:extLst>
              <a:ext uri="{FF2B5EF4-FFF2-40B4-BE49-F238E27FC236}">
                <a16:creationId xmlns:a16="http://schemas.microsoft.com/office/drawing/2014/main" id="{41F3F39A-3903-9C9B-0AC3-096DFBFD00C5}"/>
              </a:ext>
            </a:extLst>
          </p:cNvPr>
          <p:cNvSpPr txBox="1"/>
          <p:nvPr/>
        </p:nvSpPr>
        <p:spPr>
          <a:xfrm>
            <a:off x="8911790" y="1495279"/>
            <a:ext cx="1059635" cy="184666"/>
          </a:xfrm>
          <a:prstGeom prst="rect">
            <a:avLst/>
          </a:prstGeom>
          <a:noFill/>
        </p:spPr>
        <p:txBody>
          <a:bodyPr wrap="square" rtlCol="0">
            <a:spAutoFit/>
          </a:bodyPr>
          <a:lstStyle/>
          <a:p>
            <a:r>
              <a:rPr lang="es-ES" sz="570" err="1">
                <a:latin typeface="Helvetica" panose="020B0604020202020204" pitchFamily="34" charset="0"/>
                <a:cs typeface="Helvetica" panose="020B0604020202020204" pitchFamily="34" charset="0"/>
              </a:rPr>
              <a:t>Connections</a:t>
            </a:r>
            <a:r>
              <a:rPr lang="es-ES" sz="570">
                <a:latin typeface="Helvetica" panose="020B0604020202020204" pitchFamily="34" charset="0"/>
                <a:cs typeface="Helvetica" panose="020B0604020202020204" pitchFamily="34" charset="0"/>
              </a:rPr>
              <a:t> </a:t>
            </a:r>
            <a:r>
              <a:rPr lang="es-ES" sz="570" err="1">
                <a:latin typeface="Helvetica" panose="020B0604020202020204" pitchFamily="34" charset="0"/>
                <a:cs typeface="Helvetica" panose="020B0604020202020204" pitchFamily="34" charset="0"/>
              </a:rPr>
              <a:t>across</a:t>
            </a:r>
            <a:r>
              <a:rPr lang="es-ES" sz="570">
                <a:latin typeface="Helvetica" panose="020B0604020202020204" pitchFamily="34" charset="0"/>
                <a:cs typeface="Helvetica" panose="020B0604020202020204" pitchFamily="34" charset="0"/>
              </a:rPr>
              <a:t> </a:t>
            </a:r>
            <a:r>
              <a:rPr lang="es-ES" sz="570" err="1">
                <a:latin typeface="Helvetica" panose="020B0604020202020204" pitchFamily="34" charset="0"/>
                <a:cs typeface="Helvetica" panose="020B0604020202020204" pitchFamily="34" charset="0"/>
              </a:rPr>
              <a:t>pillars</a:t>
            </a:r>
            <a:endParaRPr lang="en-US" sz="570">
              <a:latin typeface="Helvetica" panose="020B0604020202020204" pitchFamily="34" charset="0"/>
              <a:cs typeface="Helvetica" panose="020B0604020202020204" pitchFamily="34" charset="0"/>
            </a:endParaRPr>
          </a:p>
        </p:txBody>
      </p:sp>
      <p:cxnSp>
        <p:nvCxnSpPr>
          <p:cNvPr id="473" name="Elbow Connector 73">
            <a:extLst>
              <a:ext uri="{FF2B5EF4-FFF2-40B4-BE49-F238E27FC236}">
                <a16:creationId xmlns:a16="http://schemas.microsoft.com/office/drawing/2014/main" id="{981C0BF6-FB9C-CC52-16DF-79B1FC3C0259}"/>
              </a:ext>
            </a:extLst>
          </p:cNvPr>
          <p:cNvCxnSpPr>
            <a:cxnSpLocks/>
            <a:stCxn id="209" idx="1"/>
            <a:endCxn id="21" idx="2"/>
          </p:cNvCxnSpPr>
          <p:nvPr/>
        </p:nvCxnSpPr>
        <p:spPr>
          <a:xfrm rot="10800000">
            <a:off x="3311284" y="2759917"/>
            <a:ext cx="677378" cy="34303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8" name="Elbow Connector 73">
            <a:extLst>
              <a:ext uri="{FF2B5EF4-FFF2-40B4-BE49-F238E27FC236}">
                <a16:creationId xmlns:a16="http://schemas.microsoft.com/office/drawing/2014/main" id="{BED4F418-E1B6-B7A3-7FE0-87E38AF6BCCA}"/>
              </a:ext>
            </a:extLst>
          </p:cNvPr>
          <p:cNvCxnSpPr>
            <a:cxnSpLocks/>
            <a:stCxn id="21" idx="3"/>
            <a:endCxn id="15" idx="1"/>
          </p:cNvCxnSpPr>
          <p:nvPr/>
        </p:nvCxnSpPr>
        <p:spPr>
          <a:xfrm flipV="1">
            <a:off x="3751095" y="2528577"/>
            <a:ext cx="255642" cy="50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85" name="Rectangle 484">
            <a:extLst>
              <a:ext uri="{FF2B5EF4-FFF2-40B4-BE49-F238E27FC236}">
                <a16:creationId xmlns:a16="http://schemas.microsoft.com/office/drawing/2014/main" id="{F9083A52-8C13-22F1-AB62-28D5CD7FE05B}"/>
              </a:ext>
            </a:extLst>
          </p:cNvPr>
          <p:cNvSpPr/>
          <p:nvPr/>
        </p:nvSpPr>
        <p:spPr>
          <a:xfrm>
            <a:off x="1522575" y="1522512"/>
            <a:ext cx="1367745"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dirty="0">
                <a:latin typeface="Helvetica" panose="020B0604020202020204" pitchFamily="34" charset="0"/>
                <a:cs typeface="Helvetica" panose="020B0604020202020204" pitchFamily="34" charset="0"/>
              </a:rPr>
              <a:t>Access to basic services improved or enhanced, including through inclusion in national systems</a:t>
            </a:r>
          </a:p>
        </p:txBody>
      </p:sp>
      <p:cxnSp>
        <p:nvCxnSpPr>
          <p:cNvPr id="490" name="Elbow Connector 91">
            <a:extLst>
              <a:ext uri="{FF2B5EF4-FFF2-40B4-BE49-F238E27FC236}">
                <a16:creationId xmlns:a16="http://schemas.microsoft.com/office/drawing/2014/main" id="{CD464312-F38B-6FBF-37B1-86576DC016BD}"/>
              </a:ext>
            </a:extLst>
          </p:cNvPr>
          <p:cNvCxnSpPr>
            <a:cxnSpLocks/>
            <a:endCxn id="298" idx="2"/>
          </p:cNvCxnSpPr>
          <p:nvPr/>
        </p:nvCxnSpPr>
        <p:spPr>
          <a:xfrm rot="16200000" flipV="1">
            <a:off x="1842669" y="1165710"/>
            <a:ext cx="495066" cy="232499"/>
          </a:xfrm>
          <a:prstGeom prst="bentConnector3">
            <a:avLst>
              <a:gd name="adj1" fmla="val 68329"/>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93" name="Elbow Connector 91">
            <a:extLst>
              <a:ext uri="{FF2B5EF4-FFF2-40B4-BE49-F238E27FC236}">
                <a16:creationId xmlns:a16="http://schemas.microsoft.com/office/drawing/2014/main" id="{C01E9048-296B-4C2F-E7FF-87DA9C856982}"/>
              </a:ext>
            </a:extLst>
          </p:cNvPr>
          <p:cNvCxnSpPr>
            <a:cxnSpLocks/>
            <a:stCxn id="485" idx="0"/>
            <a:endCxn id="233" idx="1"/>
          </p:cNvCxnSpPr>
          <p:nvPr/>
        </p:nvCxnSpPr>
        <p:spPr>
          <a:xfrm rot="5400000" flipH="1" flipV="1">
            <a:off x="2238688" y="1156158"/>
            <a:ext cx="334115" cy="398594"/>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33" name="Rectangle 232">
            <a:extLst>
              <a:ext uri="{FF2B5EF4-FFF2-40B4-BE49-F238E27FC236}">
                <a16:creationId xmlns:a16="http://schemas.microsoft.com/office/drawing/2014/main" id="{8D39DBC9-1AEF-0232-3B8E-C0F6A6C156D7}"/>
              </a:ext>
            </a:extLst>
          </p:cNvPr>
          <p:cNvSpPr/>
          <p:nvPr/>
        </p:nvSpPr>
        <p:spPr>
          <a:xfrm>
            <a:off x="2605042" y="1063037"/>
            <a:ext cx="985058" cy="25072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dirty="0">
                <a:latin typeface="Helvetica" panose="020B0604020202020204" pitchFamily="34" charset="0"/>
                <a:cs typeface="Helvetica" panose="020B0604020202020204" pitchFamily="34" charset="0"/>
              </a:rPr>
              <a:t>Improved access to rights for FDPs and HCs</a:t>
            </a:r>
          </a:p>
        </p:txBody>
      </p:sp>
      <p:sp>
        <p:nvSpPr>
          <p:cNvPr id="501" name="Rectangle 500">
            <a:extLst>
              <a:ext uri="{FF2B5EF4-FFF2-40B4-BE49-F238E27FC236}">
                <a16:creationId xmlns:a16="http://schemas.microsoft.com/office/drawing/2014/main" id="{346EF2D6-AC14-5A55-D3FF-8BD49FF67053}"/>
              </a:ext>
            </a:extLst>
          </p:cNvPr>
          <p:cNvSpPr/>
          <p:nvPr/>
        </p:nvSpPr>
        <p:spPr>
          <a:xfrm>
            <a:off x="6874662" y="1391333"/>
            <a:ext cx="939483" cy="2386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a:latin typeface="Helvetica" panose="020B0604020202020204" pitchFamily="34" charset="0"/>
                <a:cs typeface="Helvetica" panose="020B0604020202020204" pitchFamily="34" charset="0"/>
              </a:rPr>
              <a:t>Livelihood of FDPs and HCs </a:t>
            </a:r>
            <a:r>
              <a:rPr lang="en-US" sz="602" err="1">
                <a:latin typeface="Helvetica" panose="020B0604020202020204" pitchFamily="34" charset="0"/>
                <a:cs typeface="Helvetica" panose="020B0604020202020204" pitchFamily="34" charset="0"/>
              </a:rPr>
              <a:t>stregthened</a:t>
            </a:r>
            <a:endParaRPr lang="en-US" sz="602">
              <a:latin typeface="Helvetica" panose="020B0604020202020204" pitchFamily="34" charset="0"/>
              <a:cs typeface="Helvetica" panose="020B0604020202020204" pitchFamily="34" charset="0"/>
            </a:endParaRPr>
          </a:p>
        </p:txBody>
      </p:sp>
      <p:cxnSp>
        <p:nvCxnSpPr>
          <p:cNvPr id="70" name="Elbow Connector 91">
            <a:extLst>
              <a:ext uri="{FF2B5EF4-FFF2-40B4-BE49-F238E27FC236}">
                <a16:creationId xmlns:a16="http://schemas.microsoft.com/office/drawing/2014/main" id="{DB6EFE27-8D90-667B-9708-6FF6846C2643}"/>
              </a:ext>
            </a:extLst>
          </p:cNvPr>
          <p:cNvCxnSpPr>
            <a:cxnSpLocks/>
            <a:stCxn id="233" idx="3"/>
            <a:endCxn id="304" idx="1"/>
          </p:cNvCxnSpPr>
          <p:nvPr/>
        </p:nvCxnSpPr>
        <p:spPr>
          <a:xfrm flipV="1">
            <a:off x="3590100" y="1170795"/>
            <a:ext cx="390007" cy="17602"/>
          </a:xfrm>
          <a:prstGeom prst="bentConnector3">
            <a:avLst>
              <a:gd name="adj1" fmla="val -190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99" name="Rectangle 98">
            <a:extLst>
              <a:ext uri="{FF2B5EF4-FFF2-40B4-BE49-F238E27FC236}">
                <a16:creationId xmlns:a16="http://schemas.microsoft.com/office/drawing/2014/main" id="{F725934B-217F-E8E8-720E-49C00ABED354}"/>
              </a:ext>
            </a:extLst>
          </p:cNvPr>
          <p:cNvSpPr/>
          <p:nvPr/>
        </p:nvSpPr>
        <p:spPr>
          <a:xfrm>
            <a:off x="0" y="375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a:latin typeface="Helvetica" pitchFamily="2" charset="0"/>
            </a:endParaRPr>
          </a:p>
        </p:txBody>
      </p:sp>
      <p:sp>
        <p:nvSpPr>
          <p:cNvPr id="113" name="TextBox 112">
            <a:extLst>
              <a:ext uri="{FF2B5EF4-FFF2-40B4-BE49-F238E27FC236}">
                <a16:creationId xmlns:a16="http://schemas.microsoft.com/office/drawing/2014/main" id="{68C2DA48-E47B-645D-89E5-1B7DFB200AF2}"/>
              </a:ext>
            </a:extLst>
          </p:cNvPr>
          <p:cNvSpPr txBox="1"/>
          <p:nvPr/>
        </p:nvSpPr>
        <p:spPr>
          <a:xfrm>
            <a:off x="28131" y="77178"/>
            <a:ext cx="601679" cy="276999"/>
          </a:xfrm>
          <a:prstGeom prst="rect">
            <a:avLst/>
          </a:prstGeom>
          <a:noFill/>
        </p:spPr>
        <p:txBody>
          <a:bodyPr wrap="square" lIns="0" tIns="0" rIns="0" bIns="0" anchor="t">
            <a:spAutoFit/>
          </a:bodyPr>
          <a:lstStyle/>
          <a:p>
            <a:pPr algn="ctr"/>
            <a:r>
              <a:rPr lang="en-US" sz="600" dirty="0">
                <a:latin typeface="Helvetica" pitchFamily="2" charset="0"/>
                <a:cs typeface="Helvetica" panose="020B0604020202020204" pitchFamily="34" charset="0"/>
              </a:rPr>
              <a:t>PROSPECTS</a:t>
            </a:r>
          </a:p>
          <a:p>
            <a:pPr algn="ctr"/>
            <a:r>
              <a:rPr lang="en-US" sz="600" b="1" dirty="0">
                <a:latin typeface="Helvetica" pitchFamily="2" charset="0"/>
                <a:cs typeface="Helvetica" panose="020B0604020202020204" pitchFamily="34" charset="0"/>
              </a:rPr>
              <a:t>KENYA</a:t>
            </a:r>
          </a:p>
          <a:p>
            <a:pPr algn="ctr"/>
            <a:r>
              <a:rPr lang="en-US" sz="600" dirty="0">
                <a:latin typeface="Helvetica" pitchFamily="2" charset="0"/>
                <a:cs typeface="Helvetica" panose="020B0604020202020204" pitchFamily="34" charset="0"/>
              </a:rPr>
              <a:t>March 2026</a:t>
            </a:r>
          </a:p>
        </p:txBody>
      </p:sp>
      <p:sp>
        <p:nvSpPr>
          <p:cNvPr id="30" name="TextBox 29">
            <a:extLst>
              <a:ext uri="{FF2B5EF4-FFF2-40B4-BE49-F238E27FC236}">
                <a16:creationId xmlns:a16="http://schemas.microsoft.com/office/drawing/2014/main" id="{3D795A35-A743-A3B6-6E67-94389AAC57D1}"/>
              </a:ext>
            </a:extLst>
          </p:cNvPr>
          <p:cNvSpPr txBox="1"/>
          <p:nvPr/>
        </p:nvSpPr>
        <p:spPr>
          <a:xfrm>
            <a:off x="4851610" y="5141147"/>
            <a:ext cx="1338065" cy="276999"/>
          </a:xfrm>
          <a:prstGeom prst="rect">
            <a:avLst/>
          </a:prstGeom>
          <a:noFill/>
        </p:spPr>
        <p:txBody>
          <a:bodyPr wrap="square">
            <a:spAutoFit/>
          </a:bodyPr>
          <a:lstStyle>
            <a:defPPr>
              <a:defRPr lang="en-US"/>
            </a:defPPr>
            <a:lvl1pPr algn="ctr">
              <a:defRPr sz="600">
                <a:solidFill>
                  <a:srgbClr val="FF0000"/>
                </a:solidFill>
              </a:defRPr>
            </a:lvl1pPr>
          </a:lstStyle>
          <a:p>
            <a:r>
              <a:rPr lang="en-US" dirty="0"/>
              <a:t>1.1 Strategy for refugee education inclusion is implemented</a:t>
            </a:r>
            <a:endParaRPr lang="es-ES" dirty="0"/>
          </a:p>
        </p:txBody>
      </p:sp>
      <p:sp>
        <p:nvSpPr>
          <p:cNvPr id="474" name="TextBox 473">
            <a:extLst>
              <a:ext uri="{FF2B5EF4-FFF2-40B4-BE49-F238E27FC236}">
                <a16:creationId xmlns:a16="http://schemas.microsoft.com/office/drawing/2014/main" id="{4863A879-5FFB-81CA-7C52-4029F42858E7}"/>
              </a:ext>
            </a:extLst>
          </p:cNvPr>
          <p:cNvSpPr txBox="1"/>
          <p:nvPr/>
        </p:nvSpPr>
        <p:spPr>
          <a:xfrm>
            <a:off x="2981114" y="3273402"/>
            <a:ext cx="1259166" cy="276999"/>
          </a:xfrm>
          <a:prstGeom prst="rect">
            <a:avLst/>
          </a:prstGeom>
          <a:solidFill>
            <a:srgbClr val="FFFFFF">
              <a:alpha val="27843"/>
            </a:srgbClr>
          </a:solidFill>
        </p:spPr>
        <p:txBody>
          <a:bodyPr wrap="square">
            <a:spAutoFit/>
          </a:bodyPr>
          <a:lstStyle>
            <a:defPPr>
              <a:defRPr lang="en-US"/>
            </a:defPPr>
            <a:lvl1pPr algn="ctr">
              <a:defRPr sz="600">
                <a:solidFill>
                  <a:srgbClr val="FF0000"/>
                </a:solidFill>
              </a:defRPr>
            </a:lvl1pPr>
          </a:lstStyle>
          <a:p>
            <a:r>
              <a:rPr lang="en-US" dirty="0"/>
              <a:t>1.1 Strategy for refugee education implemented</a:t>
            </a:r>
            <a:endParaRPr lang="es-ES" dirty="0"/>
          </a:p>
        </p:txBody>
      </p:sp>
      <p:sp>
        <p:nvSpPr>
          <p:cNvPr id="477" name="TextBox 476">
            <a:extLst>
              <a:ext uri="{FF2B5EF4-FFF2-40B4-BE49-F238E27FC236}">
                <a16:creationId xmlns:a16="http://schemas.microsoft.com/office/drawing/2014/main" id="{8496DC7B-C19D-AF74-22AD-A925A086F7F9}"/>
              </a:ext>
            </a:extLst>
          </p:cNvPr>
          <p:cNvSpPr txBox="1"/>
          <p:nvPr/>
        </p:nvSpPr>
        <p:spPr>
          <a:xfrm>
            <a:off x="3548433" y="4530391"/>
            <a:ext cx="1081825" cy="369332"/>
          </a:xfrm>
          <a:prstGeom prst="rect">
            <a:avLst/>
          </a:prstGeom>
          <a:solidFill>
            <a:srgbClr val="FFFFFF">
              <a:alpha val="27843"/>
            </a:srgbClr>
          </a:solidFill>
        </p:spPr>
        <p:txBody>
          <a:bodyPr wrap="square">
            <a:spAutoFit/>
          </a:bodyPr>
          <a:lstStyle>
            <a:defPPr>
              <a:defRPr lang="en-US"/>
            </a:defPPr>
            <a:lvl1pPr algn="ctr">
              <a:defRPr sz="600">
                <a:solidFill>
                  <a:srgbClr val="FF0000"/>
                </a:solidFill>
              </a:defRPr>
            </a:lvl1pPr>
          </a:lstStyle>
          <a:p>
            <a:r>
              <a:rPr lang="en-US" dirty="0"/>
              <a:t>1.2 Policy domestication for inclusion of pre-primary learners implemented</a:t>
            </a:r>
            <a:endParaRPr lang="es-ES" dirty="0"/>
          </a:p>
        </p:txBody>
      </p:sp>
      <p:sp>
        <p:nvSpPr>
          <p:cNvPr id="482" name="TextBox 481">
            <a:extLst>
              <a:ext uri="{FF2B5EF4-FFF2-40B4-BE49-F238E27FC236}">
                <a16:creationId xmlns:a16="http://schemas.microsoft.com/office/drawing/2014/main" id="{C76C3BB2-BEBE-CCD7-B769-576486A126F9}"/>
              </a:ext>
            </a:extLst>
          </p:cNvPr>
          <p:cNvSpPr txBox="1"/>
          <p:nvPr/>
        </p:nvSpPr>
        <p:spPr>
          <a:xfrm>
            <a:off x="4855028" y="4435359"/>
            <a:ext cx="1447465" cy="276999"/>
          </a:xfrm>
          <a:prstGeom prst="rect">
            <a:avLst/>
          </a:prstGeom>
          <a:solidFill>
            <a:srgbClr val="FFFFFF">
              <a:alpha val="27843"/>
            </a:srgbClr>
          </a:solidFill>
        </p:spPr>
        <p:txBody>
          <a:bodyPr wrap="square">
            <a:spAutoFit/>
          </a:bodyPr>
          <a:lstStyle>
            <a:defPPr>
              <a:defRPr lang="en-US"/>
            </a:defPPr>
            <a:lvl1pPr algn="ctr">
              <a:defRPr sz="600">
                <a:solidFill>
                  <a:srgbClr val="FF0000"/>
                </a:solidFill>
              </a:defRPr>
            </a:lvl1pPr>
          </a:lstStyle>
          <a:p>
            <a:r>
              <a:rPr lang="en-US" dirty="0"/>
              <a:t>1.3 Education institutions in refugee camps are progressively registered</a:t>
            </a:r>
            <a:endParaRPr lang="es-ES" dirty="0"/>
          </a:p>
        </p:txBody>
      </p:sp>
      <p:sp>
        <p:nvSpPr>
          <p:cNvPr id="487" name="TextBox 486">
            <a:extLst>
              <a:ext uri="{FF2B5EF4-FFF2-40B4-BE49-F238E27FC236}">
                <a16:creationId xmlns:a16="http://schemas.microsoft.com/office/drawing/2014/main" id="{4C870CA9-AC1B-1EFF-1ACD-206BE9094E5F}"/>
              </a:ext>
            </a:extLst>
          </p:cNvPr>
          <p:cNvSpPr txBox="1"/>
          <p:nvPr/>
        </p:nvSpPr>
        <p:spPr>
          <a:xfrm>
            <a:off x="3762638" y="5092318"/>
            <a:ext cx="1187959" cy="276999"/>
          </a:xfrm>
          <a:prstGeom prst="rect">
            <a:avLst/>
          </a:prstGeom>
          <a:noFill/>
        </p:spPr>
        <p:txBody>
          <a:bodyPr wrap="square">
            <a:spAutoFit/>
          </a:bodyPr>
          <a:lstStyle>
            <a:defPPr>
              <a:defRPr lang="en-US"/>
            </a:defPPr>
            <a:lvl1pPr algn="ctr">
              <a:defRPr sz="600">
                <a:solidFill>
                  <a:srgbClr val="FF0000"/>
                </a:solidFill>
              </a:defRPr>
            </a:lvl1pPr>
          </a:lstStyle>
          <a:p>
            <a:r>
              <a:rPr lang="en-US" dirty="0"/>
              <a:t>1.4 Refugee learners are registered in NEMIS</a:t>
            </a:r>
            <a:endParaRPr lang="es-ES" dirty="0"/>
          </a:p>
        </p:txBody>
      </p:sp>
      <p:sp>
        <p:nvSpPr>
          <p:cNvPr id="489" name="TextBox 488">
            <a:extLst>
              <a:ext uri="{FF2B5EF4-FFF2-40B4-BE49-F238E27FC236}">
                <a16:creationId xmlns:a16="http://schemas.microsoft.com/office/drawing/2014/main" id="{EBF69AD8-ED85-8C9A-0129-DC8FD58C5B07}"/>
              </a:ext>
            </a:extLst>
          </p:cNvPr>
          <p:cNvSpPr txBox="1"/>
          <p:nvPr/>
        </p:nvSpPr>
        <p:spPr>
          <a:xfrm>
            <a:off x="3357055" y="5814225"/>
            <a:ext cx="1276402" cy="369332"/>
          </a:xfrm>
          <a:prstGeom prst="rect">
            <a:avLst/>
          </a:prstGeom>
          <a:noFill/>
        </p:spPr>
        <p:txBody>
          <a:bodyPr wrap="square">
            <a:spAutoFit/>
          </a:bodyPr>
          <a:lstStyle>
            <a:defPPr>
              <a:defRPr lang="en-US"/>
            </a:defPPr>
            <a:lvl1pPr algn="ctr">
              <a:defRPr sz="600">
                <a:solidFill>
                  <a:srgbClr val="FF0000"/>
                </a:solidFill>
              </a:defRPr>
            </a:lvl1pPr>
          </a:lstStyle>
          <a:p>
            <a:r>
              <a:rPr lang="en-US" dirty="0"/>
              <a:t>1.5 Deployment of Teacher Service Commission to camp schools</a:t>
            </a:r>
            <a:endParaRPr lang="es-ES" dirty="0"/>
          </a:p>
        </p:txBody>
      </p:sp>
      <p:sp>
        <p:nvSpPr>
          <p:cNvPr id="492" name="TextBox 491">
            <a:extLst>
              <a:ext uri="{FF2B5EF4-FFF2-40B4-BE49-F238E27FC236}">
                <a16:creationId xmlns:a16="http://schemas.microsoft.com/office/drawing/2014/main" id="{E62ED845-983F-874A-75B9-6BC6FBE9B451}"/>
              </a:ext>
            </a:extLst>
          </p:cNvPr>
          <p:cNvSpPr txBox="1"/>
          <p:nvPr/>
        </p:nvSpPr>
        <p:spPr>
          <a:xfrm>
            <a:off x="3458791" y="3911649"/>
            <a:ext cx="1603881" cy="276999"/>
          </a:xfrm>
          <a:prstGeom prst="rect">
            <a:avLst/>
          </a:prstGeom>
          <a:solidFill>
            <a:srgbClr val="FFFFFF">
              <a:alpha val="27843"/>
            </a:srgbClr>
          </a:solidFill>
        </p:spPr>
        <p:txBody>
          <a:bodyPr wrap="square">
            <a:spAutoFit/>
          </a:bodyPr>
          <a:lstStyle>
            <a:defPPr>
              <a:defRPr lang="en-US"/>
            </a:defPPr>
            <a:lvl1pPr algn="ctr">
              <a:defRPr sz="600">
                <a:solidFill>
                  <a:srgbClr val="FF0000"/>
                </a:solidFill>
              </a:defRPr>
            </a:lvl1pPr>
          </a:lstStyle>
          <a:p>
            <a:r>
              <a:rPr lang="en-US" dirty="0"/>
              <a:t>1.6 Refugee education costing is included in national and county budgets</a:t>
            </a:r>
            <a:endParaRPr lang="es-ES" dirty="0"/>
          </a:p>
        </p:txBody>
      </p:sp>
      <p:sp>
        <p:nvSpPr>
          <p:cNvPr id="495" name="TextBox 494">
            <a:extLst>
              <a:ext uri="{FF2B5EF4-FFF2-40B4-BE49-F238E27FC236}">
                <a16:creationId xmlns:a16="http://schemas.microsoft.com/office/drawing/2014/main" id="{2E21894C-2C4B-8067-FE41-151DAEA9679B}"/>
              </a:ext>
            </a:extLst>
          </p:cNvPr>
          <p:cNvSpPr txBox="1"/>
          <p:nvPr/>
        </p:nvSpPr>
        <p:spPr>
          <a:xfrm>
            <a:off x="5993257" y="5103865"/>
            <a:ext cx="1453115" cy="276999"/>
          </a:xfrm>
          <a:prstGeom prst="rect">
            <a:avLst/>
          </a:prstGeom>
          <a:solidFill>
            <a:srgbClr val="FFFFFF">
              <a:alpha val="27843"/>
            </a:srgbClr>
          </a:solidFill>
        </p:spPr>
        <p:txBody>
          <a:bodyPr wrap="square">
            <a:spAutoFit/>
          </a:bodyPr>
          <a:lstStyle>
            <a:defPPr>
              <a:defRPr lang="en-US"/>
            </a:defPPr>
            <a:lvl1pPr algn="ctr">
              <a:defRPr sz="600">
                <a:solidFill>
                  <a:srgbClr val="FF0000"/>
                </a:solidFill>
              </a:defRPr>
            </a:lvl1pPr>
          </a:lstStyle>
          <a:p>
            <a:r>
              <a:rPr lang="en-US"/>
              <a:t>1.7 National capacity for coordination of refugee education improved</a:t>
            </a:r>
            <a:endParaRPr lang="es-ES" dirty="0"/>
          </a:p>
        </p:txBody>
      </p:sp>
      <p:sp>
        <p:nvSpPr>
          <p:cNvPr id="497" name="TextBox 496">
            <a:extLst>
              <a:ext uri="{FF2B5EF4-FFF2-40B4-BE49-F238E27FC236}">
                <a16:creationId xmlns:a16="http://schemas.microsoft.com/office/drawing/2014/main" id="{53B76CD0-EAFF-9473-CCCA-BAA1FA165E28}"/>
              </a:ext>
            </a:extLst>
          </p:cNvPr>
          <p:cNvSpPr txBox="1"/>
          <p:nvPr/>
        </p:nvSpPr>
        <p:spPr>
          <a:xfrm>
            <a:off x="4891001" y="3143780"/>
            <a:ext cx="1522274" cy="369332"/>
          </a:xfrm>
          <a:prstGeom prst="rect">
            <a:avLst/>
          </a:prstGeom>
          <a:solidFill>
            <a:srgbClr val="FFFFFF">
              <a:alpha val="27843"/>
            </a:srgbClr>
          </a:solidFill>
        </p:spPr>
        <p:txBody>
          <a:bodyPr wrap="square">
            <a:spAutoFit/>
          </a:bodyPr>
          <a:lstStyle>
            <a:defPPr>
              <a:defRPr lang="en-US"/>
            </a:defPPr>
            <a:lvl1pPr algn="ctr">
              <a:defRPr sz="600">
                <a:solidFill>
                  <a:srgbClr val="FF0000"/>
                </a:solidFill>
              </a:defRPr>
            </a:lvl1pPr>
          </a:lstStyle>
          <a:p>
            <a:r>
              <a:rPr lang="en-US" dirty="0"/>
              <a:t>1.8 Skills recognition and certification, of previous and newly acquired skills, is valid cross-border</a:t>
            </a:r>
            <a:endParaRPr lang="es-ES" dirty="0"/>
          </a:p>
        </p:txBody>
      </p:sp>
      <p:sp>
        <p:nvSpPr>
          <p:cNvPr id="503" name="TextBox 502">
            <a:extLst>
              <a:ext uri="{FF2B5EF4-FFF2-40B4-BE49-F238E27FC236}">
                <a16:creationId xmlns:a16="http://schemas.microsoft.com/office/drawing/2014/main" id="{3599EDCC-A190-A2ED-8A2E-40BD7F30C1A3}"/>
              </a:ext>
            </a:extLst>
          </p:cNvPr>
          <p:cNvSpPr txBox="1"/>
          <p:nvPr/>
        </p:nvSpPr>
        <p:spPr>
          <a:xfrm>
            <a:off x="1354813" y="2925404"/>
            <a:ext cx="1752538" cy="461665"/>
          </a:xfrm>
          <a:prstGeom prst="rect">
            <a:avLst/>
          </a:prstGeom>
          <a:noFill/>
        </p:spPr>
        <p:txBody>
          <a:bodyPr wrap="square">
            <a:spAutoFit/>
          </a:bodyPr>
          <a:lstStyle>
            <a:defPPr>
              <a:defRPr lang="en-US"/>
            </a:defPPr>
            <a:lvl1pPr algn="ctr">
              <a:defRPr sz="600">
                <a:solidFill>
                  <a:srgbClr val="FF0000"/>
                </a:solidFill>
              </a:defRPr>
            </a:lvl1pPr>
          </a:lstStyle>
          <a:p>
            <a:r>
              <a:rPr lang="en-US" dirty="0"/>
              <a:t>5.3 Alignment of refugee processes with national processes to ensure inclusion of refugees within the national child protection system</a:t>
            </a:r>
            <a:endParaRPr lang="es-ES" dirty="0"/>
          </a:p>
        </p:txBody>
      </p:sp>
    </p:spTree>
    <p:extLst>
      <p:ext uri="{BB962C8B-B14F-4D97-AF65-F5344CB8AC3E}">
        <p14:creationId xmlns:p14="http://schemas.microsoft.com/office/powerpoint/2010/main" val="2687312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9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0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21"/>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37"/>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40"/>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55"/>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59"/>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3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62"/>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78"/>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63"/>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207"/>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27"/>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228"/>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03"/>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324"/>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328"/>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345"/>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348"/>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351"/>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368"/>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375"/>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571"/>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162"/>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458"/>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178"/>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466"/>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469"/>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nodeType="clickEffect">
                                  <p:stCondLst>
                                    <p:cond delay="0"/>
                                  </p:stCondLst>
                                  <p:childTnLst>
                                    <p:set>
                                      <p:cBhvr>
                                        <p:cTn id="106" dur="1" fill="hold">
                                          <p:stCondLst>
                                            <p:cond delay="0"/>
                                          </p:stCondLst>
                                        </p:cTn>
                                        <p:tgtEl>
                                          <p:spTgt spid="594"/>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194"/>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584"/>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593"/>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4"/>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17"/>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586"/>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13"/>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164"/>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608"/>
                                        </p:tgtEl>
                                        <p:attrNameLst>
                                          <p:attrName>style.visibility</p:attrName>
                                        </p:attrNameLst>
                                      </p:cBhvr>
                                      <p:to>
                                        <p:strVal val="visible"/>
                                      </p:to>
                                    </p:set>
                                  </p:childTnLst>
                                </p:cTn>
                              </p:par>
                              <p:par>
                                <p:cTn id="125" presetID="1" presetClass="entr" presetSubtype="0" fill="hold" nodeType="withEffect">
                                  <p:stCondLst>
                                    <p:cond delay="0"/>
                                  </p:stCondLst>
                                  <p:childTnLst>
                                    <p:set>
                                      <p:cBhvr>
                                        <p:cTn id="126" dur="1" fill="hold">
                                          <p:stCondLst>
                                            <p:cond delay="0"/>
                                          </p:stCondLst>
                                        </p:cTn>
                                        <p:tgtEl>
                                          <p:spTgt spid="598"/>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547"/>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607"/>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8"/>
                                        </p:tgtEl>
                                        <p:attrNameLst>
                                          <p:attrName>style.visibility</p:attrName>
                                        </p:attrNameLst>
                                      </p:cBhvr>
                                      <p:to>
                                        <p:strVal val="visible"/>
                                      </p:to>
                                    </p:set>
                                  </p:childTnLst>
                                </p:cTn>
                              </p:par>
                              <p:par>
                                <p:cTn id="133" presetID="1" presetClass="entr" presetSubtype="0" fill="hold" grpId="0" nodeType="withEffect">
                                  <p:stCondLst>
                                    <p:cond delay="0"/>
                                  </p:stCondLst>
                                  <p:childTnLst>
                                    <p:set>
                                      <p:cBhvr>
                                        <p:cTn id="134" dur="1" fill="hold">
                                          <p:stCondLst>
                                            <p:cond delay="0"/>
                                          </p:stCondLst>
                                        </p:cTn>
                                        <p:tgtEl>
                                          <p:spTgt spid="14"/>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534"/>
                                        </p:tgtEl>
                                        <p:attrNameLst>
                                          <p:attrName>style.visibility</p:attrName>
                                        </p:attrNameLst>
                                      </p:cBhvr>
                                      <p:to>
                                        <p:strVal val="visible"/>
                                      </p:to>
                                    </p:set>
                                  </p:childTnLst>
                                </p:cTn>
                              </p:par>
                              <p:par>
                                <p:cTn id="137" presetID="1" presetClass="entr" presetSubtype="0" fill="hold" grpId="0" nodeType="withEffect">
                                  <p:stCondLst>
                                    <p:cond delay="0"/>
                                  </p:stCondLst>
                                  <p:childTnLst>
                                    <p:set>
                                      <p:cBhvr>
                                        <p:cTn id="138" dur="1" fill="hold">
                                          <p:stCondLst>
                                            <p:cond delay="0"/>
                                          </p:stCondLst>
                                        </p:cTn>
                                        <p:tgtEl>
                                          <p:spTgt spid="26"/>
                                        </p:tgtEl>
                                        <p:attrNameLst>
                                          <p:attrName>style.visibility</p:attrName>
                                        </p:attrNameLst>
                                      </p:cBhvr>
                                      <p:to>
                                        <p:strVal val="visible"/>
                                      </p:to>
                                    </p:set>
                                  </p:childTnLst>
                                </p:cTn>
                              </p:par>
                              <p:par>
                                <p:cTn id="139" presetID="1" presetClass="entr" presetSubtype="0" fill="hold" grpId="0" nodeType="withEffect">
                                  <p:stCondLst>
                                    <p:cond delay="0"/>
                                  </p:stCondLst>
                                  <p:childTnLst>
                                    <p:set>
                                      <p:cBhvr>
                                        <p:cTn id="140" dur="1" fill="hold">
                                          <p:stCondLst>
                                            <p:cond delay="0"/>
                                          </p:stCondLst>
                                        </p:cTn>
                                        <p:tgtEl>
                                          <p:spTgt spid="616"/>
                                        </p:tgtEl>
                                        <p:attrNameLst>
                                          <p:attrName>style.visibility</p:attrName>
                                        </p:attrNameLst>
                                      </p:cBhvr>
                                      <p:to>
                                        <p:strVal val="visible"/>
                                      </p:to>
                                    </p:set>
                                  </p:childTnLst>
                                </p:cTn>
                              </p:par>
                              <p:par>
                                <p:cTn id="141" presetID="1" presetClass="entr" presetSubtype="0" fill="hold" nodeType="withEffect">
                                  <p:stCondLst>
                                    <p:cond delay="0"/>
                                  </p:stCondLst>
                                  <p:childTnLst>
                                    <p:set>
                                      <p:cBhvr>
                                        <p:cTn id="142" dur="1" fill="hold">
                                          <p:stCondLst>
                                            <p:cond delay="0"/>
                                          </p:stCondLst>
                                        </p:cTn>
                                        <p:tgtEl>
                                          <p:spTgt spid="467"/>
                                        </p:tgtEl>
                                        <p:attrNameLst>
                                          <p:attrName>style.visibility</p:attrName>
                                        </p:attrNameLst>
                                      </p:cBhvr>
                                      <p:to>
                                        <p:strVal val="visible"/>
                                      </p:to>
                                    </p:set>
                                  </p:childTnLst>
                                </p:cTn>
                              </p:par>
                              <p:par>
                                <p:cTn id="143" presetID="1" presetClass="entr" presetSubtype="0" fill="hold" grpId="0" nodeType="withEffect">
                                  <p:stCondLst>
                                    <p:cond delay="0"/>
                                  </p:stCondLst>
                                  <p:childTnLst>
                                    <p:set>
                                      <p:cBhvr>
                                        <p:cTn id="144" dur="1" fill="hold">
                                          <p:stCondLst>
                                            <p:cond delay="0"/>
                                          </p:stCondLst>
                                        </p:cTn>
                                        <p:tgtEl>
                                          <p:spTgt spid="23"/>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197"/>
                                        </p:tgtEl>
                                        <p:attrNameLst>
                                          <p:attrName>style.visibility</p:attrName>
                                        </p:attrNameLst>
                                      </p:cBhvr>
                                      <p:to>
                                        <p:strVal val="visible"/>
                                      </p:to>
                                    </p:set>
                                  </p:childTnLst>
                                </p:cTn>
                              </p:par>
                              <p:par>
                                <p:cTn id="147" presetID="1" presetClass="entr" presetSubtype="0" fill="hold" nodeType="withEffect">
                                  <p:stCondLst>
                                    <p:cond delay="0"/>
                                  </p:stCondLst>
                                  <p:childTnLst>
                                    <p:set>
                                      <p:cBhvr>
                                        <p:cTn id="148" dur="1" fill="hold">
                                          <p:stCondLst>
                                            <p:cond delay="0"/>
                                          </p:stCondLst>
                                        </p:cTn>
                                        <p:tgtEl>
                                          <p:spTgt spid="574"/>
                                        </p:tgtEl>
                                        <p:attrNameLst>
                                          <p:attrName>style.visibility</p:attrName>
                                        </p:attrNameLst>
                                      </p:cBhvr>
                                      <p:to>
                                        <p:strVal val="visible"/>
                                      </p:to>
                                    </p:set>
                                  </p:childTnLst>
                                </p:cTn>
                              </p:par>
                              <p:par>
                                <p:cTn id="149" presetID="1" presetClass="entr" presetSubtype="0" fill="hold" grpId="0" nodeType="withEffect">
                                  <p:stCondLst>
                                    <p:cond delay="0"/>
                                  </p:stCondLst>
                                  <p:childTnLst>
                                    <p:set>
                                      <p:cBhvr>
                                        <p:cTn id="150" dur="1" fill="hold">
                                          <p:stCondLst>
                                            <p:cond delay="0"/>
                                          </p:stCondLst>
                                        </p:cTn>
                                        <p:tgtEl>
                                          <p:spTgt spid="200"/>
                                        </p:tgtEl>
                                        <p:attrNameLst>
                                          <p:attrName>style.visibility</p:attrName>
                                        </p:attrNameLst>
                                      </p:cBhvr>
                                      <p:to>
                                        <p:strVal val="visible"/>
                                      </p:to>
                                    </p:set>
                                  </p:childTnLst>
                                </p:cTn>
                              </p:par>
                              <p:par>
                                <p:cTn id="151" presetID="1" presetClass="entr" presetSubtype="0" fill="hold" grpId="0" nodeType="withEffect">
                                  <p:stCondLst>
                                    <p:cond delay="0"/>
                                  </p:stCondLst>
                                  <p:childTnLst>
                                    <p:set>
                                      <p:cBhvr>
                                        <p:cTn id="152" dur="1" fill="hold">
                                          <p:stCondLst>
                                            <p:cond delay="0"/>
                                          </p:stCondLst>
                                        </p:cTn>
                                        <p:tgtEl>
                                          <p:spTgt spid="24"/>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191"/>
                                        </p:tgtEl>
                                        <p:attrNameLst>
                                          <p:attrName>style.visibility</p:attrName>
                                        </p:attrNameLst>
                                      </p:cBhvr>
                                      <p:to>
                                        <p:strVal val="visible"/>
                                      </p:to>
                                    </p:set>
                                  </p:childTnLst>
                                </p:cTn>
                              </p:par>
                              <p:par>
                                <p:cTn id="155" presetID="1" presetClass="entr" presetSubtype="0" fill="hold" nodeType="withEffect">
                                  <p:stCondLst>
                                    <p:cond delay="0"/>
                                  </p:stCondLst>
                                  <p:childTnLst>
                                    <p:set>
                                      <p:cBhvr>
                                        <p:cTn id="156" dur="1" fill="hold">
                                          <p:stCondLst>
                                            <p:cond delay="0"/>
                                          </p:stCondLst>
                                        </p:cTn>
                                        <p:tgtEl>
                                          <p:spTgt spid="188"/>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208"/>
                                        </p:tgtEl>
                                        <p:attrNameLst>
                                          <p:attrName>style.visibility</p:attrName>
                                        </p:attrNameLst>
                                      </p:cBhvr>
                                      <p:to>
                                        <p:strVal val="visible"/>
                                      </p:to>
                                    </p:set>
                                  </p:childTnLst>
                                </p:cTn>
                              </p:par>
                              <p:par>
                                <p:cTn id="159" presetID="1" presetClass="entr" presetSubtype="0" fill="hold" grpId="0" nodeType="withEffect">
                                  <p:stCondLst>
                                    <p:cond delay="0"/>
                                  </p:stCondLst>
                                  <p:childTnLst>
                                    <p:set>
                                      <p:cBhvr>
                                        <p:cTn id="160" dur="1" fill="hold">
                                          <p:stCondLst>
                                            <p:cond delay="0"/>
                                          </p:stCondLst>
                                        </p:cTn>
                                        <p:tgtEl>
                                          <p:spTgt spid="209"/>
                                        </p:tgtEl>
                                        <p:attrNameLst>
                                          <p:attrName>style.visibility</p:attrName>
                                        </p:attrNameLst>
                                      </p:cBhvr>
                                      <p:to>
                                        <p:strVal val="visible"/>
                                      </p:to>
                                    </p:set>
                                  </p:childTnLst>
                                </p:cTn>
                              </p:par>
                              <p:par>
                                <p:cTn id="161" presetID="1" presetClass="entr" presetSubtype="0" fill="hold" nodeType="withEffect">
                                  <p:stCondLst>
                                    <p:cond delay="0"/>
                                  </p:stCondLst>
                                  <p:childTnLst>
                                    <p:set>
                                      <p:cBhvr>
                                        <p:cTn id="162" dur="1" fill="hold">
                                          <p:stCondLst>
                                            <p:cond delay="0"/>
                                          </p:stCondLst>
                                        </p:cTn>
                                        <p:tgtEl>
                                          <p:spTgt spid="602"/>
                                        </p:tgtEl>
                                        <p:attrNameLst>
                                          <p:attrName>style.visibility</p:attrName>
                                        </p:attrNameLst>
                                      </p:cBhvr>
                                      <p:to>
                                        <p:strVal val="visible"/>
                                      </p:to>
                                    </p:set>
                                  </p:childTnLst>
                                </p:cTn>
                              </p:par>
                              <p:par>
                                <p:cTn id="163" presetID="1" presetClass="entr" presetSubtype="0" fill="hold" grpId="0" nodeType="withEffect">
                                  <p:stCondLst>
                                    <p:cond delay="0"/>
                                  </p:stCondLst>
                                  <p:childTnLst>
                                    <p:set>
                                      <p:cBhvr>
                                        <p:cTn id="164" dur="1" fill="hold">
                                          <p:stCondLst>
                                            <p:cond delay="0"/>
                                          </p:stCondLst>
                                        </p:cTn>
                                        <p:tgtEl>
                                          <p:spTgt spid="15"/>
                                        </p:tgtEl>
                                        <p:attrNameLst>
                                          <p:attrName>style.visibility</p:attrName>
                                        </p:attrNameLst>
                                      </p:cBhvr>
                                      <p:to>
                                        <p:strVal val="visible"/>
                                      </p:to>
                                    </p:set>
                                  </p:childTnLst>
                                </p:cTn>
                              </p:par>
                              <p:par>
                                <p:cTn id="165" presetID="1" presetClass="entr" presetSubtype="0" fill="hold" grpId="0" nodeType="withEffect">
                                  <p:stCondLst>
                                    <p:cond delay="0"/>
                                  </p:stCondLst>
                                  <p:childTnLst>
                                    <p:set>
                                      <p:cBhvr>
                                        <p:cTn id="166" dur="1" fill="hold">
                                          <p:stCondLst>
                                            <p:cond delay="0"/>
                                          </p:stCondLst>
                                        </p:cTn>
                                        <p:tgtEl>
                                          <p:spTgt spid="210"/>
                                        </p:tgtEl>
                                        <p:attrNameLst>
                                          <p:attrName>style.visibility</p:attrName>
                                        </p:attrNameLst>
                                      </p:cBhvr>
                                      <p:to>
                                        <p:strVal val="visible"/>
                                      </p:to>
                                    </p:set>
                                  </p:childTnLst>
                                </p:cTn>
                              </p:par>
                              <p:par>
                                <p:cTn id="167" presetID="1" presetClass="entr" presetSubtype="0" fill="hold" nodeType="withEffect">
                                  <p:stCondLst>
                                    <p:cond delay="0"/>
                                  </p:stCondLst>
                                  <p:childTnLst>
                                    <p:set>
                                      <p:cBhvr>
                                        <p:cTn id="168" dur="1" fill="hold">
                                          <p:stCondLst>
                                            <p:cond delay="0"/>
                                          </p:stCondLst>
                                        </p:cTn>
                                        <p:tgtEl>
                                          <p:spTgt spid="201"/>
                                        </p:tgtEl>
                                        <p:attrNameLst>
                                          <p:attrName>style.visibility</p:attrName>
                                        </p:attrNameLst>
                                      </p:cBhvr>
                                      <p:to>
                                        <p:strVal val="visible"/>
                                      </p:to>
                                    </p:set>
                                  </p:childTnLst>
                                </p:cTn>
                              </p:par>
                              <p:par>
                                <p:cTn id="169" presetID="1" presetClass="entr" presetSubtype="0" fill="hold" grpId="0" nodeType="withEffect">
                                  <p:stCondLst>
                                    <p:cond delay="0"/>
                                  </p:stCondLst>
                                  <p:childTnLst>
                                    <p:set>
                                      <p:cBhvr>
                                        <p:cTn id="170" dur="1" fill="hold">
                                          <p:stCondLst>
                                            <p:cond delay="0"/>
                                          </p:stCondLst>
                                        </p:cTn>
                                        <p:tgtEl>
                                          <p:spTgt spid="11"/>
                                        </p:tgtEl>
                                        <p:attrNameLst>
                                          <p:attrName>style.visibility</p:attrName>
                                        </p:attrNameLst>
                                      </p:cBhvr>
                                      <p:to>
                                        <p:strVal val="visible"/>
                                      </p:to>
                                    </p:set>
                                  </p:childTnLst>
                                </p:cTn>
                              </p:par>
                              <p:par>
                                <p:cTn id="171" presetID="1" presetClass="entr" presetSubtype="0" fill="hold" grpId="0" nodeType="withEffect">
                                  <p:stCondLst>
                                    <p:cond delay="0"/>
                                  </p:stCondLst>
                                  <p:childTnLst>
                                    <p:set>
                                      <p:cBhvr>
                                        <p:cTn id="172" dur="1" fill="hold">
                                          <p:stCondLst>
                                            <p:cond delay="0"/>
                                          </p:stCondLst>
                                        </p:cTn>
                                        <p:tgtEl>
                                          <p:spTgt spid="21"/>
                                        </p:tgtEl>
                                        <p:attrNameLst>
                                          <p:attrName>style.visibility</p:attrName>
                                        </p:attrNameLst>
                                      </p:cBhvr>
                                      <p:to>
                                        <p:strVal val="visible"/>
                                      </p:to>
                                    </p:set>
                                  </p:childTnLst>
                                </p:cTn>
                              </p:par>
                              <p:par>
                                <p:cTn id="173" presetID="1" presetClass="entr" presetSubtype="0" fill="hold" nodeType="withEffect">
                                  <p:stCondLst>
                                    <p:cond delay="0"/>
                                  </p:stCondLst>
                                  <p:childTnLst>
                                    <p:set>
                                      <p:cBhvr>
                                        <p:cTn id="174" dur="1" fill="hold">
                                          <p:stCondLst>
                                            <p:cond delay="0"/>
                                          </p:stCondLst>
                                        </p:cTn>
                                        <p:tgtEl>
                                          <p:spTgt spid="204"/>
                                        </p:tgtEl>
                                        <p:attrNameLst>
                                          <p:attrName>style.visibility</p:attrName>
                                        </p:attrNameLst>
                                      </p:cBhvr>
                                      <p:to>
                                        <p:strVal val="visible"/>
                                      </p:to>
                                    </p:set>
                                  </p:childTnLst>
                                </p:cTn>
                              </p:par>
                              <p:par>
                                <p:cTn id="175" presetID="1" presetClass="entr" presetSubtype="0"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childTnLst>
                                </p:cTn>
                              </p:par>
                              <p:par>
                                <p:cTn id="177" presetID="1" presetClass="entr" presetSubtype="0" fill="hold" nodeType="withEffect">
                                  <p:stCondLst>
                                    <p:cond delay="0"/>
                                  </p:stCondLst>
                                  <p:childTnLst>
                                    <p:set>
                                      <p:cBhvr>
                                        <p:cTn id="178" dur="1" fill="hold">
                                          <p:stCondLst>
                                            <p:cond delay="0"/>
                                          </p:stCondLst>
                                        </p:cTn>
                                        <p:tgtEl>
                                          <p:spTgt spid="211"/>
                                        </p:tgtEl>
                                        <p:attrNameLst>
                                          <p:attrName>style.visibility</p:attrName>
                                        </p:attrNameLst>
                                      </p:cBhvr>
                                      <p:to>
                                        <p:strVal val="visible"/>
                                      </p:to>
                                    </p:set>
                                  </p:childTnLst>
                                </p:cTn>
                              </p:par>
                              <p:par>
                                <p:cTn id="179" presetID="1" presetClass="entr" presetSubtype="0" fill="hold" nodeType="withEffect">
                                  <p:stCondLst>
                                    <p:cond delay="0"/>
                                  </p:stCondLst>
                                  <p:childTnLst>
                                    <p:set>
                                      <p:cBhvr>
                                        <p:cTn id="180" dur="1" fill="hold">
                                          <p:stCondLst>
                                            <p:cond delay="0"/>
                                          </p:stCondLst>
                                        </p:cTn>
                                        <p:tgtEl>
                                          <p:spTgt spid="185"/>
                                        </p:tgtEl>
                                        <p:attrNameLst>
                                          <p:attrName>style.visibility</p:attrName>
                                        </p:attrNameLst>
                                      </p:cBhvr>
                                      <p:to>
                                        <p:strVal val="visible"/>
                                      </p:to>
                                    </p:set>
                                  </p:childTnLst>
                                </p:cTn>
                              </p:par>
                              <p:par>
                                <p:cTn id="181" presetID="1" presetClass="entr" presetSubtype="0" fill="hold" nodeType="withEffect">
                                  <p:stCondLst>
                                    <p:cond delay="0"/>
                                  </p:stCondLst>
                                  <p:childTnLst>
                                    <p:set>
                                      <p:cBhvr>
                                        <p:cTn id="182" dur="1" fill="hold">
                                          <p:stCondLst>
                                            <p:cond delay="0"/>
                                          </p:stCondLst>
                                        </p:cTn>
                                        <p:tgtEl>
                                          <p:spTgt spid="473"/>
                                        </p:tgtEl>
                                        <p:attrNameLst>
                                          <p:attrName>style.visibility</p:attrName>
                                        </p:attrNameLst>
                                      </p:cBhvr>
                                      <p:to>
                                        <p:strVal val="visible"/>
                                      </p:to>
                                    </p:set>
                                  </p:childTnLst>
                                </p:cTn>
                              </p:par>
                              <p:par>
                                <p:cTn id="183" presetID="1" presetClass="entr" presetSubtype="0" fill="hold" nodeType="withEffect">
                                  <p:stCondLst>
                                    <p:cond delay="0"/>
                                  </p:stCondLst>
                                  <p:childTnLst>
                                    <p:set>
                                      <p:cBhvr>
                                        <p:cTn id="184" dur="1" fill="hold">
                                          <p:stCondLst>
                                            <p:cond delay="0"/>
                                          </p:stCondLst>
                                        </p:cTn>
                                        <p:tgtEl>
                                          <p:spTgt spid="179"/>
                                        </p:tgtEl>
                                        <p:attrNameLst>
                                          <p:attrName>style.visibility</p:attrName>
                                        </p:attrNameLst>
                                      </p:cBhvr>
                                      <p:to>
                                        <p:strVal val="visible"/>
                                      </p:to>
                                    </p:set>
                                  </p:childTnLst>
                                </p:cTn>
                              </p:par>
                              <p:par>
                                <p:cTn id="185" presetID="1" presetClass="entr" presetSubtype="0" fill="hold" nodeType="withEffect">
                                  <p:stCondLst>
                                    <p:cond delay="0"/>
                                  </p:stCondLst>
                                  <p:childTnLst>
                                    <p:set>
                                      <p:cBhvr>
                                        <p:cTn id="186" dur="1" fill="hold">
                                          <p:stCondLst>
                                            <p:cond delay="0"/>
                                          </p:stCondLst>
                                        </p:cTn>
                                        <p:tgtEl>
                                          <p:spTgt spid="478"/>
                                        </p:tgtEl>
                                        <p:attrNameLst>
                                          <p:attrName>style.visibility</p:attrName>
                                        </p:attrNameLst>
                                      </p:cBhvr>
                                      <p:to>
                                        <p:strVal val="visible"/>
                                      </p:to>
                                    </p:set>
                                  </p:childTnLst>
                                </p:cTn>
                              </p:par>
                              <p:par>
                                <p:cTn id="187" presetID="1" presetClass="entr" presetSubtype="0" fill="hold" nodeType="withEffect">
                                  <p:stCondLst>
                                    <p:cond delay="0"/>
                                  </p:stCondLst>
                                  <p:childTnLst>
                                    <p:set>
                                      <p:cBhvr>
                                        <p:cTn id="188" dur="1" fill="hold">
                                          <p:stCondLst>
                                            <p:cond delay="0"/>
                                          </p:stCondLst>
                                        </p:cTn>
                                        <p:tgtEl>
                                          <p:spTgt spid="502"/>
                                        </p:tgtEl>
                                        <p:attrNameLst>
                                          <p:attrName>style.visibility</p:attrName>
                                        </p:attrNameLst>
                                      </p:cBhvr>
                                      <p:to>
                                        <p:strVal val="visible"/>
                                      </p:to>
                                    </p:set>
                                  </p:childTnLst>
                                </p:cTn>
                              </p:par>
                            </p:childTnLst>
                          </p:cTn>
                        </p:par>
                      </p:childTnLst>
                    </p:cTn>
                  </p:par>
                  <p:par>
                    <p:cTn id="189" fill="hold">
                      <p:stCondLst>
                        <p:cond delay="indefinite"/>
                      </p:stCondLst>
                      <p:childTnLst>
                        <p:par>
                          <p:cTn id="190" fill="hold">
                            <p:stCondLst>
                              <p:cond delay="0"/>
                            </p:stCondLst>
                            <p:childTnLst>
                              <p:par>
                                <p:cTn id="191" presetID="1" presetClass="entr" presetSubtype="0" fill="hold" nodeType="clickEffect">
                                  <p:stCondLst>
                                    <p:cond delay="0"/>
                                  </p:stCondLst>
                                  <p:childTnLst>
                                    <p:set>
                                      <p:cBhvr>
                                        <p:cTn id="192" dur="1" fill="hold">
                                          <p:stCondLst>
                                            <p:cond delay="0"/>
                                          </p:stCondLst>
                                        </p:cTn>
                                        <p:tgtEl>
                                          <p:spTgt spid="634"/>
                                        </p:tgtEl>
                                        <p:attrNameLst>
                                          <p:attrName>style.visibility</p:attrName>
                                        </p:attrNameLst>
                                      </p:cBhvr>
                                      <p:to>
                                        <p:strVal val="visible"/>
                                      </p:to>
                                    </p:set>
                                  </p:childTnLst>
                                </p:cTn>
                              </p:par>
                              <p:par>
                                <p:cTn id="193" presetID="1" presetClass="entr" presetSubtype="0" fill="hold" nodeType="withEffect">
                                  <p:stCondLst>
                                    <p:cond delay="0"/>
                                  </p:stCondLst>
                                  <p:childTnLst>
                                    <p:set>
                                      <p:cBhvr>
                                        <p:cTn id="194" dur="1" fill="hold">
                                          <p:stCondLst>
                                            <p:cond delay="0"/>
                                          </p:stCondLst>
                                        </p:cTn>
                                        <p:tgtEl>
                                          <p:spTgt spid="237"/>
                                        </p:tgtEl>
                                        <p:attrNameLst>
                                          <p:attrName>style.visibility</p:attrName>
                                        </p:attrNameLst>
                                      </p:cBhvr>
                                      <p:to>
                                        <p:strVal val="visible"/>
                                      </p:to>
                                    </p:set>
                                  </p:childTnLst>
                                </p:cTn>
                              </p:par>
                              <p:par>
                                <p:cTn id="195" presetID="1" presetClass="entr" presetSubtype="0" fill="hold" nodeType="withEffect">
                                  <p:stCondLst>
                                    <p:cond delay="0"/>
                                  </p:stCondLst>
                                  <p:childTnLst>
                                    <p:set>
                                      <p:cBhvr>
                                        <p:cTn id="196" dur="1" fill="hold">
                                          <p:stCondLst>
                                            <p:cond delay="0"/>
                                          </p:stCondLst>
                                        </p:cTn>
                                        <p:tgtEl>
                                          <p:spTgt spid="261"/>
                                        </p:tgtEl>
                                        <p:attrNameLst>
                                          <p:attrName>style.visibility</p:attrName>
                                        </p:attrNameLst>
                                      </p:cBhvr>
                                      <p:to>
                                        <p:strVal val="visible"/>
                                      </p:to>
                                    </p:set>
                                  </p:childTnLst>
                                </p:cTn>
                              </p:par>
                            </p:childTnLst>
                          </p:cTn>
                        </p:par>
                        <p:par>
                          <p:cTn id="197" fill="hold">
                            <p:stCondLst>
                              <p:cond delay="0"/>
                            </p:stCondLst>
                            <p:childTnLst>
                              <p:par>
                                <p:cTn id="198" presetID="1" presetClass="entr" presetSubtype="0" fill="hold" nodeType="afterEffect">
                                  <p:stCondLst>
                                    <p:cond delay="0"/>
                                  </p:stCondLst>
                                  <p:childTnLst>
                                    <p:set>
                                      <p:cBhvr>
                                        <p:cTn id="199" dur="1" fill="hold">
                                          <p:stCondLst>
                                            <p:cond delay="0"/>
                                          </p:stCondLst>
                                        </p:cTn>
                                        <p:tgtEl>
                                          <p:spTgt spid="47"/>
                                        </p:tgtEl>
                                        <p:attrNameLst>
                                          <p:attrName>style.visibility</p:attrName>
                                        </p:attrNameLst>
                                      </p:cBhvr>
                                      <p:to>
                                        <p:strVal val="visible"/>
                                      </p:to>
                                    </p:set>
                                  </p:childTnLst>
                                </p:cTn>
                              </p:par>
                              <p:par>
                                <p:cTn id="200" presetID="1" presetClass="entr" presetSubtype="0" fill="hold" nodeType="withEffect">
                                  <p:stCondLst>
                                    <p:cond delay="0"/>
                                  </p:stCondLst>
                                  <p:childTnLst>
                                    <p:set>
                                      <p:cBhvr>
                                        <p:cTn id="201" dur="1" fill="hold">
                                          <p:stCondLst>
                                            <p:cond delay="0"/>
                                          </p:stCondLst>
                                        </p:cTn>
                                        <p:tgtEl>
                                          <p:spTgt spid="635"/>
                                        </p:tgtEl>
                                        <p:attrNameLst>
                                          <p:attrName>style.visibility</p:attrName>
                                        </p:attrNameLst>
                                      </p:cBhvr>
                                      <p:to>
                                        <p:strVal val="visible"/>
                                      </p:to>
                                    </p:set>
                                  </p:childTnLst>
                                </p:cTn>
                              </p:par>
                              <p:par>
                                <p:cTn id="202" presetID="1" presetClass="entr" presetSubtype="0" fill="hold" nodeType="withEffect">
                                  <p:stCondLst>
                                    <p:cond delay="0"/>
                                  </p:stCondLst>
                                  <p:childTnLst>
                                    <p:set>
                                      <p:cBhvr>
                                        <p:cTn id="203" dur="1" fill="hold">
                                          <p:stCondLst>
                                            <p:cond delay="0"/>
                                          </p:stCondLst>
                                        </p:cTn>
                                        <p:tgtEl>
                                          <p:spTgt spid="630"/>
                                        </p:tgtEl>
                                        <p:attrNameLst>
                                          <p:attrName>style.visibility</p:attrName>
                                        </p:attrNameLst>
                                      </p:cBhvr>
                                      <p:to>
                                        <p:strVal val="visible"/>
                                      </p:to>
                                    </p:set>
                                  </p:childTnLst>
                                </p:cTn>
                              </p:par>
                              <p:par>
                                <p:cTn id="204" presetID="1" presetClass="entr" presetSubtype="0" fill="hold" nodeType="withEffect">
                                  <p:stCondLst>
                                    <p:cond delay="0"/>
                                  </p:stCondLst>
                                  <p:childTnLst>
                                    <p:set>
                                      <p:cBhvr>
                                        <p:cTn id="205" dur="1" fill="hold">
                                          <p:stCondLst>
                                            <p:cond delay="0"/>
                                          </p:stCondLst>
                                        </p:cTn>
                                        <p:tgtEl>
                                          <p:spTgt spid="626"/>
                                        </p:tgtEl>
                                        <p:attrNameLst>
                                          <p:attrName>style.visibility</p:attrName>
                                        </p:attrNameLst>
                                      </p:cBhvr>
                                      <p:to>
                                        <p:strVal val="visible"/>
                                      </p:to>
                                    </p:set>
                                  </p:childTnLst>
                                </p:cTn>
                              </p:par>
                              <p:par>
                                <p:cTn id="206" presetID="1" presetClass="entr" presetSubtype="0" fill="hold" grpId="0" nodeType="withEffect">
                                  <p:stCondLst>
                                    <p:cond delay="0"/>
                                  </p:stCondLst>
                                  <p:childTnLst>
                                    <p:set>
                                      <p:cBhvr>
                                        <p:cTn id="207" dur="1" fill="hold">
                                          <p:stCondLst>
                                            <p:cond delay="0"/>
                                          </p:stCondLst>
                                        </p:cTn>
                                        <p:tgtEl>
                                          <p:spTgt spid="22"/>
                                        </p:tgtEl>
                                        <p:attrNameLst>
                                          <p:attrName>style.visibility</p:attrName>
                                        </p:attrNameLst>
                                      </p:cBhvr>
                                      <p:to>
                                        <p:strVal val="visible"/>
                                      </p:to>
                                    </p:set>
                                  </p:childTnLst>
                                </p:cTn>
                              </p:par>
                              <p:par>
                                <p:cTn id="208" presetID="1" presetClass="entr" presetSubtype="0" fill="hold" grpId="0" nodeType="withEffect">
                                  <p:stCondLst>
                                    <p:cond delay="0"/>
                                  </p:stCondLst>
                                  <p:childTnLst>
                                    <p:set>
                                      <p:cBhvr>
                                        <p:cTn id="209" dur="1" fill="hold">
                                          <p:stCondLst>
                                            <p:cond delay="0"/>
                                          </p:stCondLst>
                                        </p:cTn>
                                        <p:tgtEl>
                                          <p:spTgt spid="622"/>
                                        </p:tgtEl>
                                        <p:attrNameLst>
                                          <p:attrName>style.visibility</p:attrName>
                                        </p:attrNameLst>
                                      </p:cBhvr>
                                      <p:to>
                                        <p:strVal val="visible"/>
                                      </p:to>
                                    </p:set>
                                  </p:childTnLst>
                                </p:cTn>
                              </p:par>
                              <p:par>
                                <p:cTn id="210" presetID="1" presetClass="entr" presetSubtype="0" fill="hold" nodeType="withEffect">
                                  <p:stCondLst>
                                    <p:cond delay="0"/>
                                  </p:stCondLst>
                                  <p:childTnLst>
                                    <p:set>
                                      <p:cBhvr>
                                        <p:cTn id="211" dur="1" fill="hold">
                                          <p:stCondLst>
                                            <p:cond delay="0"/>
                                          </p:stCondLst>
                                        </p:cTn>
                                        <p:tgtEl>
                                          <p:spTgt spid="240"/>
                                        </p:tgtEl>
                                        <p:attrNameLst>
                                          <p:attrName>style.visibility</p:attrName>
                                        </p:attrNameLst>
                                      </p:cBhvr>
                                      <p:to>
                                        <p:strVal val="visible"/>
                                      </p:to>
                                    </p:set>
                                  </p:childTnLst>
                                </p:cTn>
                              </p:par>
                              <p:par>
                                <p:cTn id="212" presetID="1" presetClass="entr" presetSubtype="0" fill="hold" nodeType="withEffect">
                                  <p:stCondLst>
                                    <p:cond delay="0"/>
                                  </p:stCondLst>
                                  <p:childTnLst>
                                    <p:set>
                                      <p:cBhvr>
                                        <p:cTn id="213" dur="1" fill="hold">
                                          <p:stCondLst>
                                            <p:cond delay="0"/>
                                          </p:stCondLst>
                                        </p:cTn>
                                        <p:tgtEl>
                                          <p:spTgt spid="615"/>
                                        </p:tgtEl>
                                        <p:attrNameLst>
                                          <p:attrName>style.visibility</p:attrName>
                                        </p:attrNameLst>
                                      </p:cBhvr>
                                      <p:to>
                                        <p:strVal val="visible"/>
                                      </p:to>
                                    </p:set>
                                  </p:childTnLst>
                                </p:cTn>
                              </p:par>
                              <p:par>
                                <p:cTn id="214" presetID="1" presetClass="entr" presetSubtype="0" fill="hold" nodeType="withEffect">
                                  <p:stCondLst>
                                    <p:cond delay="0"/>
                                  </p:stCondLst>
                                  <p:childTnLst>
                                    <p:set>
                                      <p:cBhvr>
                                        <p:cTn id="215" dur="1" fill="hold">
                                          <p:stCondLst>
                                            <p:cond delay="0"/>
                                          </p:stCondLst>
                                        </p:cTn>
                                        <p:tgtEl>
                                          <p:spTgt spid="251"/>
                                        </p:tgtEl>
                                        <p:attrNameLst>
                                          <p:attrName>style.visibility</p:attrName>
                                        </p:attrNameLst>
                                      </p:cBhvr>
                                      <p:to>
                                        <p:strVal val="visible"/>
                                      </p:to>
                                    </p:set>
                                  </p:childTnLst>
                                </p:cTn>
                              </p:par>
                              <p:par>
                                <p:cTn id="216" presetID="1" presetClass="entr" presetSubtype="0" fill="hold" grpId="0" nodeType="withEffect">
                                  <p:stCondLst>
                                    <p:cond delay="0"/>
                                  </p:stCondLst>
                                  <p:childTnLst>
                                    <p:set>
                                      <p:cBhvr>
                                        <p:cTn id="217" dur="1" fill="hold">
                                          <p:stCondLst>
                                            <p:cond delay="0"/>
                                          </p:stCondLst>
                                        </p:cTn>
                                        <p:tgtEl>
                                          <p:spTgt spid="601"/>
                                        </p:tgtEl>
                                        <p:attrNameLst>
                                          <p:attrName>style.visibility</p:attrName>
                                        </p:attrNameLst>
                                      </p:cBhvr>
                                      <p:to>
                                        <p:strVal val="visible"/>
                                      </p:to>
                                    </p:set>
                                  </p:childTnLst>
                                </p:cTn>
                              </p:par>
                              <p:par>
                                <p:cTn id="218" presetID="1" presetClass="entr" presetSubtype="0" fill="hold" grpId="0" nodeType="withEffect">
                                  <p:stCondLst>
                                    <p:cond delay="0"/>
                                  </p:stCondLst>
                                  <p:childTnLst>
                                    <p:set>
                                      <p:cBhvr>
                                        <p:cTn id="219" dur="1" fill="hold">
                                          <p:stCondLst>
                                            <p:cond delay="0"/>
                                          </p:stCondLst>
                                        </p:cTn>
                                        <p:tgtEl>
                                          <p:spTgt spid="46"/>
                                        </p:tgtEl>
                                        <p:attrNameLst>
                                          <p:attrName>style.visibility</p:attrName>
                                        </p:attrNameLst>
                                      </p:cBhvr>
                                      <p:to>
                                        <p:strVal val="visible"/>
                                      </p:to>
                                    </p:set>
                                  </p:childTnLst>
                                </p:cTn>
                              </p:par>
                              <p:par>
                                <p:cTn id="220" presetID="1" presetClass="entr" presetSubtype="0" fill="hold" grpId="0" nodeType="withEffect">
                                  <p:stCondLst>
                                    <p:cond delay="0"/>
                                  </p:stCondLst>
                                  <p:childTnLst>
                                    <p:set>
                                      <p:cBhvr>
                                        <p:cTn id="221" dur="1" fill="hold">
                                          <p:stCondLst>
                                            <p:cond delay="0"/>
                                          </p:stCondLst>
                                        </p:cTn>
                                        <p:tgtEl>
                                          <p:spTgt spid="609"/>
                                        </p:tgtEl>
                                        <p:attrNameLst>
                                          <p:attrName>style.visibility</p:attrName>
                                        </p:attrNameLst>
                                      </p:cBhvr>
                                      <p:to>
                                        <p:strVal val="visible"/>
                                      </p:to>
                                    </p:set>
                                  </p:childTnLst>
                                </p:cTn>
                              </p:par>
                              <p:par>
                                <p:cTn id="222" presetID="1" presetClass="entr" presetSubtype="0" fill="hold" grpId="0" nodeType="withEffect">
                                  <p:stCondLst>
                                    <p:cond delay="0"/>
                                  </p:stCondLst>
                                  <p:childTnLst>
                                    <p:set>
                                      <p:cBhvr>
                                        <p:cTn id="223" dur="1" fill="hold">
                                          <p:stCondLst>
                                            <p:cond delay="0"/>
                                          </p:stCondLst>
                                        </p:cTn>
                                        <p:tgtEl>
                                          <p:spTgt spid="48"/>
                                        </p:tgtEl>
                                        <p:attrNameLst>
                                          <p:attrName>style.visibility</p:attrName>
                                        </p:attrNameLst>
                                      </p:cBhvr>
                                      <p:to>
                                        <p:strVal val="visible"/>
                                      </p:to>
                                    </p:set>
                                  </p:childTnLst>
                                </p:cTn>
                              </p:par>
                              <p:par>
                                <p:cTn id="224" presetID="1" presetClass="entr" presetSubtype="0" fill="hold" grpId="0" nodeType="withEffect">
                                  <p:stCondLst>
                                    <p:cond delay="0"/>
                                  </p:stCondLst>
                                  <p:childTnLst>
                                    <p:set>
                                      <p:cBhvr>
                                        <p:cTn id="225" dur="1" fill="hold">
                                          <p:stCondLst>
                                            <p:cond delay="0"/>
                                          </p:stCondLst>
                                        </p:cTn>
                                        <p:tgtEl>
                                          <p:spTgt spid="38"/>
                                        </p:tgtEl>
                                        <p:attrNameLst>
                                          <p:attrName>style.visibility</p:attrName>
                                        </p:attrNameLst>
                                      </p:cBhvr>
                                      <p:to>
                                        <p:strVal val="visible"/>
                                      </p:to>
                                    </p:set>
                                  </p:childTnLst>
                                </p:cTn>
                              </p:par>
                              <p:par>
                                <p:cTn id="226" presetID="1" presetClass="entr" presetSubtype="0" fill="hold" grpId="0" nodeType="withEffect">
                                  <p:stCondLst>
                                    <p:cond delay="0"/>
                                  </p:stCondLst>
                                  <p:childTnLst>
                                    <p:set>
                                      <p:cBhvr>
                                        <p:cTn id="227" dur="1" fill="hold">
                                          <p:stCondLst>
                                            <p:cond delay="0"/>
                                          </p:stCondLst>
                                        </p:cTn>
                                        <p:tgtEl>
                                          <p:spTgt spid="42"/>
                                        </p:tgtEl>
                                        <p:attrNameLst>
                                          <p:attrName>style.visibility</p:attrName>
                                        </p:attrNameLst>
                                      </p:cBhvr>
                                      <p:to>
                                        <p:strVal val="visible"/>
                                      </p:to>
                                    </p:set>
                                  </p:childTnLst>
                                </p:cTn>
                              </p:par>
                              <p:par>
                                <p:cTn id="228" presetID="1" presetClass="entr" presetSubtype="0" fill="hold" grpId="0" nodeType="withEffect">
                                  <p:stCondLst>
                                    <p:cond delay="0"/>
                                  </p:stCondLst>
                                  <p:childTnLst>
                                    <p:set>
                                      <p:cBhvr>
                                        <p:cTn id="229" dur="1" fill="hold">
                                          <p:stCondLst>
                                            <p:cond delay="0"/>
                                          </p:stCondLst>
                                        </p:cTn>
                                        <p:tgtEl>
                                          <p:spTgt spid="35"/>
                                        </p:tgtEl>
                                        <p:attrNameLst>
                                          <p:attrName>style.visibility</p:attrName>
                                        </p:attrNameLst>
                                      </p:cBhvr>
                                      <p:to>
                                        <p:strVal val="visible"/>
                                      </p:to>
                                    </p:set>
                                  </p:childTnLst>
                                </p:cTn>
                              </p:par>
                              <p:par>
                                <p:cTn id="230" presetID="1" presetClass="entr" presetSubtype="0" fill="hold" grpId="0" nodeType="withEffect">
                                  <p:stCondLst>
                                    <p:cond delay="0"/>
                                  </p:stCondLst>
                                  <p:childTnLst>
                                    <p:set>
                                      <p:cBhvr>
                                        <p:cTn id="231" dur="1" fill="hold">
                                          <p:stCondLst>
                                            <p:cond delay="0"/>
                                          </p:stCondLst>
                                        </p:cTn>
                                        <p:tgtEl>
                                          <p:spTgt spid="40"/>
                                        </p:tgtEl>
                                        <p:attrNameLst>
                                          <p:attrName>style.visibility</p:attrName>
                                        </p:attrNameLst>
                                      </p:cBhvr>
                                      <p:to>
                                        <p:strVal val="visible"/>
                                      </p:to>
                                    </p:set>
                                  </p:childTnLst>
                                </p:cTn>
                              </p:par>
                              <p:par>
                                <p:cTn id="232" presetID="1" presetClass="entr" presetSubtype="0" fill="hold" nodeType="withEffect">
                                  <p:stCondLst>
                                    <p:cond delay="0"/>
                                  </p:stCondLst>
                                  <p:childTnLst>
                                    <p:set>
                                      <p:cBhvr>
                                        <p:cTn id="233" dur="1" fill="hold">
                                          <p:stCondLst>
                                            <p:cond delay="0"/>
                                          </p:stCondLst>
                                        </p:cTn>
                                        <p:tgtEl>
                                          <p:spTgt spid="481"/>
                                        </p:tgtEl>
                                        <p:attrNameLst>
                                          <p:attrName>style.visibility</p:attrName>
                                        </p:attrNameLst>
                                      </p:cBhvr>
                                      <p:to>
                                        <p:strVal val="visible"/>
                                      </p:to>
                                    </p:set>
                                  </p:childTnLst>
                                </p:cTn>
                              </p:par>
                              <p:par>
                                <p:cTn id="234" presetID="1" presetClass="entr" presetSubtype="0" fill="hold" grpId="0" nodeType="withEffect">
                                  <p:stCondLst>
                                    <p:cond delay="0"/>
                                  </p:stCondLst>
                                  <p:childTnLst>
                                    <p:set>
                                      <p:cBhvr>
                                        <p:cTn id="235" dur="1" fill="hold">
                                          <p:stCondLst>
                                            <p:cond delay="0"/>
                                          </p:stCondLst>
                                        </p:cTn>
                                        <p:tgtEl>
                                          <p:spTgt spid="480"/>
                                        </p:tgtEl>
                                        <p:attrNameLst>
                                          <p:attrName>style.visibility</p:attrName>
                                        </p:attrNameLst>
                                      </p:cBhvr>
                                      <p:to>
                                        <p:strVal val="visible"/>
                                      </p:to>
                                    </p:set>
                                  </p:childTnLst>
                                </p:cTn>
                              </p:par>
                              <p:par>
                                <p:cTn id="236" presetID="1" presetClass="entr" presetSubtype="0" fill="hold" grpId="0" nodeType="withEffect">
                                  <p:stCondLst>
                                    <p:cond delay="0"/>
                                  </p:stCondLst>
                                  <p:childTnLst>
                                    <p:set>
                                      <p:cBhvr>
                                        <p:cTn id="237" dur="1" fill="hold">
                                          <p:stCondLst>
                                            <p:cond delay="0"/>
                                          </p:stCondLst>
                                        </p:cTn>
                                        <p:tgtEl>
                                          <p:spTgt spid="36"/>
                                        </p:tgtEl>
                                        <p:attrNameLst>
                                          <p:attrName>style.visibility</p:attrName>
                                        </p:attrNameLst>
                                      </p:cBhvr>
                                      <p:to>
                                        <p:strVal val="visible"/>
                                      </p:to>
                                    </p:set>
                                  </p:childTnLst>
                                </p:cTn>
                              </p:par>
                              <p:par>
                                <p:cTn id="238" presetID="1" presetClass="entr" presetSubtype="0" fill="hold" nodeType="withEffect">
                                  <p:stCondLst>
                                    <p:cond delay="0"/>
                                  </p:stCondLst>
                                  <p:childTnLst>
                                    <p:set>
                                      <p:cBhvr>
                                        <p:cTn id="239" dur="1" fill="hold">
                                          <p:stCondLst>
                                            <p:cond delay="0"/>
                                          </p:stCondLst>
                                        </p:cTn>
                                        <p:tgtEl>
                                          <p:spTgt spid="246"/>
                                        </p:tgtEl>
                                        <p:attrNameLst>
                                          <p:attrName>style.visibility</p:attrName>
                                        </p:attrNameLst>
                                      </p:cBhvr>
                                      <p:to>
                                        <p:strVal val="visible"/>
                                      </p:to>
                                    </p:set>
                                  </p:childTnLst>
                                </p:cTn>
                              </p:par>
                              <p:par>
                                <p:cTn id="240" presetID="1" presetClass="entr" presetSubtype="0" fill="hold" nodeType="withEffect">
                                  <p:stCondLst>
                                    <p:cond delay="0"/>
                                  </p:stCondLst>
                                  <p:childTnLst>
                                    <p:set>
                                      <p:cBhvr>
                                        <p:cTn id="241" dur="1" fill="hold">
                                          <p:stCondLst>
                                            <p:cond delay="0"/>
                                          </p:stCondLst>
                                        </p:cTn>
                                        <p:tgtEl>
                                          <p:spTgt spid="476"/>
                                        </p:tgtEl>
                                        <p:attrNameLst>
                                          <p:attrName>style.visibility</p:attrName>
                                        </p:attrNameLst>
                                      </p:cBhvr>
                                      <p:to>
                                        <p:strVal val="visible"/>
                                      </p:to>
                                    </p:set>
                                  </p:childTnLst>
                                </p:cTn>
                              </p:par>
                              <p:par>
                                <p:cTn id="242" presetID="1" presetClass="entr" presetSubtype="0"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childTnLst>
                                </p:cTn>
                              </p:par>
                              <p:par>
                                <p:cTn id="244" presetID="1" presetClass="entr" presetSubtype="0" fill="hold" nodeType="withEffect">
                                  <p:stCondLst>
                                    <p:cond delay="0"/>
                                  </p:stCondLst>
                                  <p:childTnLst>
                                    <p:set>
                                      <p:cBhvr>
                                        <p:cTn id="245" dur="1" fill="hold">
                                          <p:stCondLst>
                                            <p:cond delay="0"/>
                                          </p:stCondLst>
                                        </p:cTn>
                                        <p:tgtEl>
                                          <p:spTgt spid="232"/>
                                        </p:tgtEl>
                                        <p:attrNameLst>
                                          <p:attrName>style.visibility</p:attrName>
                                        </p:attrNameLst>
                                      </p:cBhvr>
                                      <p:to>
                                        <p:strVal val="visible"/>
                                      </p:to>
                                    </p:set>
                                  </p:childTnLst>
                                </p:cTn>
                              </p:par>
                              <p:par>
                                <p:cTn id="246" presetID="1" presetClass="entr" presetSubtype="0" fill="hold" grpId="0" nodeType="withEffect">
                                  <p:stCondLst>
                                    <p:cond delay="0"/>
                                  </p:stCondLst>
                                  <p:childTnLst>
                                    <p:set>
                                      <p:cBhvr>
                                        <p:cTn id="247" dur="1" fill="hold">
                                          <p:stCondLst>
                                            <p:cond delay="0"/>
                                          </p:stCondLst>
                                        </p:cTn>
                                        <p:tgtEl>
                                          <p:spTgt spid="34"/>
                                        </p:tgtEl>
                                        <p:attrNameLst>
                                          <p:attrName>style.visibility</p:attrName>
                                        </p:attrNameLst>
                                      </p:cBhvr>
                                      <p:to>
                                        <p:strVal val="visible"/>
                                      </p:to>
                                    </p:set>
                                  </p:childTnLst>
                                </p:cTn>
                              </p:par>
                              <p:par>
                                <p:cTn id="248" presetID="1" presetClass="entr" presetSubtype="0" fill="hold" grpId="0" nodeType="withEffect">
                                  <p:stCondLst>
                                    <p:cond delay="0"/>
                                  </p:stCondLst>
                                  <p:childTnLst>
                                    <p:set>
                                      <p:cBhvr>
                                        <p:cTn id="249" dur="1" fill="hold">
                                          <p:stCondLst>
                                            <p:cond delay="0"/>
                                          </p:stCondLst>
                                        </p:cTn>
                                        <p:tgtEl>
                                          <p:spTgt spid="453"/>
                                        </p:tgtEl>
                                        <p:attrNameLst>
                                          <p:attrName>style.visibility</p:attrName>
                                        </p:attrNameLst>
                                      </p:cBhvr>
                                      <p:to>
                                        <p:strVal val="visible"/>
                                      </p:to>
                                    </p:set>
                                  </p:childTnLst>
                                </p:cTn>
                              </p:par>
                              <p:par>
                                <p:cTn id="250" presetID="1" presetClass="entr" presetSubtype="0" fill="hold" grpId="0" nodeType="withEffect">
                                  <p:stCondLst>
                                    <p:cond delay="0"/>
                                  </p:stCondLst>
                                  <p:childTnLst>
                                    <p:set>
                                      <p:cBhvr>
                                        <p:cTn id="251" dur="1" fill="hold">
                                          <p:stCondLst>
                                            <p:cond delay="0"/>
                                          </p:stCondLst>
                                        </p:cTn>
                                        <p:tgtEl>
                                          <p:spTgt spid="33"/>
                                        </p:tgtEl>
                                        <p:attrNameLst>
                                          <p:attrName>style.visibility</p:attrName>
                                        </p:attrNameLst>
                                      </p:cBhvr>
                                      <p:to>
                                        <p:strVal val="visible"/>
                                      </p:to>
                                    </p:set>
                                  </p:childTnLst>
                                </p:cTn>
                              </p:par>
                              <p:par>
                                <p:cTn id="252" presetID="1" presetClass="entr" presetSubtype="0" fill="hold" nodeType="withEffect">
                                  <p:stCondLst>
                                    <p:cond delay="0"/>
                                  </p:stCondLst>
                                  <p:childTnLst>
                                    <p:set>
                                      <p:cBhvr>
                                        <p:cTn id="253" dur="1" fill="hold">
                                          <p:stCondLst>
                                            <p:cond delay="0"/>
                                          </p:stCondLst>
                                        </p:cTn>
                                        <p:tgtEl>
                                          <p:spTgt spid="470"/>
                                        </p:tgtEl>
                                        <p:attrNameLst>
                                          <p:attrName>style.visibility</p:attrName>
                                        </p:attrNameLst>
                                      </p:cBhvr>
                                      <p:to>
                                        <p:strVal val="visible"/>
                                      </p:to>
                                    </p:set>
                                  </p:childTnLst>
                                </p:cTn>
                              </p:par>
                              <p:par>
                                <p:cTn id="254" presetID="1" presetClass="entr" presetSubtype="0" fill="hold" nodeType="withEffect">
                                  <p:stCondLst>
                                    <p:cond delay="0"/>
                                  </p:stCondLst>
                                  <p:childTnLst>
                                    <p:set>
                                      <p:cBhvr>
                                        <p:cTn id="255" dur="1" fill="hold">
                                          <p:stCondLst>
                                            <p:cond delay="0"/>
                                          </p:stCondLst>
                                        </p:cTn>
                                        <p:tgtEl>
                                          <p:spTgt spid="254"/>
                                        </p:tgtEl>
                                        <p:attrNameLst>
                                          <p:attrName>style.visibility</p:attrName>
                                        </p:attrNameLst>
                                      </p:cBhvr>
                                      <p:to>
                                        <p:strVal val="visible"/>
                                      </p:to>
                                    </p:set>
                                  </p:childTnLst>
                                </p:cTn>
                              </p:par>
                              <p:par>
                                <p:cTn id="256" presetID="1" presetClass="entr" presetSubtype="0" fill="hold" nodeType="withEffect">
                                  <p:stCondLst>
                                    <p:cond delay="0"/>
                                  </p:stCondLst>
                                  <p:childTnLst>
                                    <p:set>
                                      <p:cBhvr>
                                        <p:cTn id="257" dur="1" fill="hold">
                                          <p:stCondLst>
                                            <p:cond delay="0"/>
                                          </p:stCondLst>
                                        </p:cTn>
                                        <p:tgtEl>
                                          <p:spTgt spid="266"/>
                                        </p:tgtEl>
                                        <p:attrNameLst>
                                          <p:attrName>style.visibility</p:attrName>
                                        </p:attrNameLst>
                                      </p:cBhvr>
                                      <p:to>
                                        <p:strVal val="visible"/>
                                      </p:to>
                                    </p:set>
                                  </p:childTnLst>
                                </p:cTn>
                              </p:par>
                              <p:par>
                                <p:cTn id="258" presetID="1" presetClass="entr" presetSubtype="0" fill="hold" nodeType="withEffect">
                                  <p:stCondLst>
                                    <p:cond delay="0"/>
                                  </p:stCondLst>
                                  <p:childTnLst>
                                    <p:set>
                                      <p:cBhvr>
                                        <p:cTn id="259" dur="1" fill="hold">
                                          <p:stCondLst>
                                            <p:cond delay="0"/>
                                          </p:stCondLst>
                                        </p:cTn>
                                        <p:tgtEl>
                                          <p:spTgt spid="229"/>
                                        </p:tgtEl>
                                        <p:attrNameLst>
                                          <p:attrName>style.visibility</p:attrName>
                                        </p:attrNameLst>
                                      </p:cBhvr>
                                      <p:to>
                                        <p:strVal val="visible"/>
                                      </p:to>
                                    </p:set>
                                  </p:childTnLst>
                                </p:cTn>
                              </p:par>
                              <p:par>
                                <p:cTn id="260" presetID="1" presetClass="entr" presetSubtype="0" fill="hold" nodeType="withEffect">
                                  <p:stCondLst>
                                    <p:cond delay="0"/>
                                  </p:stCondLst>
                                  <p:childTnLst>
                                    <p:set>
                                      <p:cBhvr>
                                        <p:cTn id="261" dur="1" fill="hold">
                                          <p:stCondLst>
                                            <p:cond delay="0"/>
                                          </p:stCondLst>
                                        </p:cTn>
                                        <p:tgtEl>
                                          <p:spTgt spid="262"/>
                                        </p:tgtEl>
                                        <p:attrNameLst>
                                          <p:attrName>style.visibility</p:attrName>
                                        </p:attrNameLst>
                                      </p:cBhvr>
                                      <p:to>
                                        <p:strVal val="visible"/>
                                      </p:to>
                                    </p:set>
                                  </p:childTnLst>
                                </p:cTn>
                              </p:par>
                              <p:par>
                                <p:cTn id="262" presetID="1" presetClass="entr" presetSubtype="0" fill="hold" nodeType="withEffect">
                                  <p:stCondLst>
                                    <p:cond delay="0"/>
                                  </p:stCondLst>
                                  <p:childTnLst>
                                    <p:set>
                                      <p:cBhvr>
                                        <p:cTn id="263" dur="1" fill="hold">
                                          <p:stCondLst>
                                            <p:cond delay="0"/>
                                          </p:stCondLst>
                                        </p:cTn>
                                        <p:tgtEl>
                                          <p:spTgt spid="630"/>
                                        </p:tgtEl>
                                        <p:attrNameLst>
                                          <p:attrName>style.visibility</p:attrName>
                                        </p:attrNameLst>
                                      </p:cBhvr>
                                      <p:to>
                                        <p:strVal val="visible"/>
                                      </p:to>
                                    </p:set>
                                  </p:childTnLst>
                                </p:cTn>
                              </p:par>
                            </p:childTnLst>
                          </p:cTn>
                        </p:par>
                      </p:childTnLst>
                    </p:cTn>
                  </p:par>
                  <p:par>
                    <p:cTn id="264" fill="hold">
                      <p:stCondLst>
                        <p:cond delay="indefinite"/>
                      </p:stCondLst>
                      <p:childTnLst>
                        <p:par>
                          <p:cTn id="265" fill="hold">
                            <p:stCondLst>
                              <p:cond delay="0"/>
                            </p:stCondLst>
                            <p:childTnLst>
                              <p:par>
                                <p:cTn id="266" presetID="1" presetClass="entr" presetSubtype="0" fill="hold" grpId="0" nodeType="clickEffect">
                                  <p:stCondLst>
                                    <p:cond delay="0"/>
                                  </p:stCondLst>
                                  <p:childTnLst>
                                    <p:set>
                                      <p:cBhvr>
                                        <p:cTn id="267" dur="1" fill="hold">
                                          <p:stCondLst>
                                            <p:cond delay="0"/>
                                          </p:stCondLst>
                                        </p:cTn>
                                        <p:tgtEl>
                                          <p:spTgt spid="559"/>
                                        </p:tgtEl>
                                        <p:attrNameLst>
                                          <p:attrName>style.visibility</p:attrName>
                                        </p:attrNameLst>
                                      </p:cBhvr>
                                      <p:to>
                                        <p:strVal val="visible"/>
                                      </p:to>
                                    </p:set>
                                  </p:childTnLst>
                                </p:cTn>
                              </p:par>
                              <p:par>
                                <p:cTn id="268" presetID="1" presetClass="entr" presetSubtype="0" fill="hold" nodeType="withEffect">
                                  <p:stCondLst>
                                    <p:cond delay="0"/>
                                  </p:stCondLst>
                                  <p:childTnLst>
                                    <p:set>
                                      <p:cBhvr>
                                        <p:cTn id="269" dur="1" fill="hold">
                                          <p:stCondLst>
                                            <p:cond delay="0"/>
                                          </p:stCondLst>
                                        </p:cTn>
                                        <p:tgtEl>
                                          <p:spTgt spid="560"/>
                                        </p:tgtEl>
                                        <p:attrNameLst>
                                          <p:attrName>style.visibility</p:attrName>
                                        </p:attrNameLst>
                                      </p:cBhvr>
                                      <p:to>
                                        <p:strVal val="visible"/>
                                      </p:to>
                                    </p:set>
                                  </p:childTnLst>
                                </p:cTn>
                              </p:par>
                              <p:par>
                                <p:cTn id="270" presetID="1" presetClass="entr" presetSubtype="0" fill="hold" nodeType="withEffect">
                                  <p:stCondLst>
                                    <p:cond delay="0"/>
                                  </p:stCondLst>
                                  <p:childTnLst>
                                    <p:set>
                                      <p:cBhvr>
                                        <p:cTn id="271" dur="1" fill="hold">
                                          <p:stCondLst>
                                            <p:cond delay="0"/>
                                          </p:stCondLst>
                                        </p:cTn>
                                        <p:tgtEl>
                                          <p:spTgt spid="566"/>
                                        </p:tgtEl>
                                        <p:attrNameLst>
                                          <p:attrName>style.visibility</p:attrName>
                                        </p:attrNameLst>
                                      </p:cBhvr>
                                      <p:to>
                                        <p:strVal val="visible"/>
                                      </p:to>
                                    </p:set>
                                  </p:childTnLst>
                                </p:cTn>
                              </p:par>
                              <p:par>
                                <p:cTn id="272" presetID="1" presetClass="entr" presetSubtype="0" fill="hold" nodeType="withEffect">
                                  <p:stCondLst>
                                    <p:cond delay="0"/>
                                  </p:stCondLst>
                                  <p:childTnLst>
                                    <p:set>
                                      <p:cBhvr>
                                        <p:cTn id="273" dur="1" fill="hold">
                                          <p:stCondLst>
                                            <p:cond delay="0"/>
                                          </p:stCondLst>
                                        </p:cTn>
                                        <p:tgtEl>
                                          <p:spTgt spid="545"/>
                                        </p:tgtEl>
                                        <p:attrNameLst>
                                          <p:attrName>style.visibility</p:attrName>
                                        </p:attrNameLst>
                                      </p:cBhvr>
                                      <p:to>
                                        <p:strVal val="visible"/>
                                      </p:to>
                                    </p:set>
                                  </p:childTnLst>
                                </p:cTn>
                              </p:par>
                              <p:par>
                                <p:cTn id="274" presetID="1" presetClass="entr" presetSubtype="0" fill="hold" nodeType="withEffect">
                                  <p:stCondLst>
                                    <p:cond delay="0"/>
                                  </p:stCondLst>
                                  <p:childTnLst>
                                    <p:set>
                                      <p:cBhvr>
                                        <p:cTn id="275" dur="1" fill="hold">
                                          <p:stCondLst>
                                            <p:cond delay="0"/>
                                          </p:stCondLst>
                                        </p:cTn>
                                        <p:tgtEl>
                                          <p:spTgt spid="570"/>
                                        </p:tgtEl>
                                        <p:attrNameLst>
                                          <p:attrName>style.visibility</p:attrName>
                                        </p:attrNameLst>
                                      </p:cBhvr>
                                      <p:to>
                                        <p:strVal val="visible"/>
                                      </p:to>
                                    </p:set>
                                  </p:childTnLst>
                                </p:cTn>
                              </p:par>
                              <p:par>
                                <p:cTn id="276" presetID="1" presetClass="entr" presetSubtype="0" fill="hold" nodeType="withEffect">
                                  <p:stCondLst>
                                    <p:cond delay="0"/>
                                  </p:stCondLst>
                                  <p:childTnLst>
                                    <p:set>
                                      <p:cBhvr>
                                        <p:cTn id="277" dur="1" fill="hold">
                                          <p:stCondLst>
                                            <p:cond delay="0"/>
                                          </p:stCondLst>
                                        </p:cTn>
                                        <p:tgtEl>
                                          <p:spTgt spid="563"/>
                                        </p:tgtEl>
                                        <p:attrNameLst>
                                          <p:attrName>style.visibility</p:attrName>
                                        </p:attrNameLst>
                                      </p:cBhvr>
                                      <p:to>
                                        <p:strVal val="visible"/>
                                      </p:to>
                                    </p:set>
                                  </p:childTnLst>
                                </p:cTn>
                              </p:par>
                              <p:par>
                                <p:cTn id="278" presetID="1" presetClass="entr" presetSubtype="0" fill="hold" grpId="0" nodeType="withEffect">
                                  <p:stCondLst>
                                    <p:cond delay="0"/>
                                  </p:stCondLst>
                                  <p:childTnLst>
                                    <p:set>
                                      <p:cBhvr>
                                        <p:cTn id="279" dur="1" fill="hold">
                                          <p:stCondLst>
                                            <p:cond delay="0"/>
                                          </p:stCondLst>
                                        </p:cTn>
                                        <p:tgtEl>
                                          <p:spTgt spid="279"/>
                                        </p:tgtEl>
                                        <p:attrNameLst>
                                          <p:attrName>style.visibility</p:attrName>
                                        </p:attrNameLst>
                                      </p:cBhvr>
                                      <p:to>
                                        <p:strVal val="visible"/>
                                      </p:to>
                                    </p:set>
                                  </p:childTnLst>
                                </p:cTn>
                              </p:par>
                              <p:par>
                                <p:cTn id="280" presetID="1" presetClass="entr" presetSubtype="0" fill="hold" grpId="0" nodeType="withEffect">
                                  <p:stCondLst>
                                    <p:cond delay="0"/>
                                  </p:stCondLst>
                                  <p:childTnLst>
                                    <p:set>
                                      <p:cBhvr>
                                        <p:cTn id="281" dur="1" fill="hold">
                                          <p:stCondLst>
                                            <p:cond delay="0"/>
                                          </p:stCondLst>
                                        </p:cTn>
                                        <p:tgtEl>
                                          <p:spTgt spid="25"/>
                                        </p:tgtEl>
                                        <p:attrNameLst>
                                          <p:attrName>style.visibility</p:attrName>
                                        </p:attrNameLst>
                                      </p:cBhvr>
                                      <p:to>
                                        <p:strVal val="visible"/>
                                      </p:to>
                                    </p:set>
                                  </p:childTnLst>
                                </p:cTn>
                              </p:par>
                              <p:par>
                                <p:cTn id="282" presetID="1" presetClass="entr" presetSubtype="0" fill="hold" nodeType="withEffect">
                                  <p:stCondLst>
                                    <p:cond delay="0"/>
                                  </p:stCondLst>
                                  <p:childTnLst>
                                    <p:set>
                                      <p:cBhvr>
                                        <p:cTn id="283" dur="1" fill="hold">
                                          <p:stCondLst>
                                            <p:cond delay="0"/>
                                          </p:stCondLst>
                                        </p:cTn>
                                        <p:tgtEl>
                                          <p:spTgt spid="541"/>
                                        </p:tgtEl>
                                        <p:attrNameLst>
                                          <p:attrName>style.visibility</p:attrName>
                                        </p:attrNameLst>
                                      </p:cBhvr>
                                      <p:to>
                                        <p:strVal val="visible"/>
                                      </p:to>
                                    </p:set>
                                  </p:childTnLst>
                                </p:cTn>
                              </p:par>
                              <p:par>
                                <p:cTn id="284" presetID="1" presetClass="entr" presetSubtype="0" fill="hold" grpId="0" nodeType="withEffect">
                                  <p:stCondLst>
                                    <p:cond delay="0"/>
                                  </p:stCondLst>
                                  <p:childTnLst>
                                    <p:set>
                                      <p:cBhvr>
                                        <p:cTn id="285" dur="1" fill="hold">
                                          <p:stCondLst>
                                            <p:cond delay="0"/>
                                          </p:stCondLst>
                                        </p:cTn>
                                        <p:tgtEl>
                                          <p:spTgt spid="275"/>
                                        </p:tgtEl>
                                        <p:attrNameLst>
                                          <p:attrName>style.visibility</p:attrName>
                                        </p:attrNameLst>
                                      </p:cBhvr>
                                      <p:to>
                                        <p:strVal val="visible"/>
                                      </p:to>
                                    </p:set>
                                  </p:childTnLst>
                                </p:cTn>
                              </p:par>
                              <p:par>
                                <p:cTn id="286" presetID="1" presetClass="entr" presetSubtype="0" fill="hold" grpId="0" nodeType="withEffect">
                                  <p:stCondLst>
                                    <p:cond delay="0"/>
                                  </p:stCondLst>
                                  <p:childTnLst>
                                    <p:set>
                                      <p:cBhvr>
                                        <p:cTn id="287" dur="1" fill="hold">
                                          <p:stCondLst>
                                            <p:cond delay="0"/>
                                          </p:stCondLst>
                                        </p:cTn>
                                        <p:tgtEl>
                                          <p:spTgt spid="527"/>
                                        </p:tgtEl>
                                        <p:attrNameLst>
                                          <p:attrName>style.visibility</p:attrName>
                                        </p:attrNameLst>
                                      </p:cBhvr>
                                      <p:to>
                                        <p:strVal val="visible"/>
                                      </p:to>
                                    </p:set>
                                  </p:childTnLst>
                                </p:cTn>
                              </p:par>
                              <p:par>
                                <p:cTn id="288" presetID="1" presetClass="entr" presetSubtype="0" fill="hold" nodeType="withEffect">
                                  <p:stCondLst>
                                    <p:cond delay="0"/>
                                  </p:stCondLst>
                                  <p:childTnLst>
                                    <p:set>
                                      <p:cBhvr>
                                        <p:cTn id="289" dur="1" fill="hold">
                                          <p:stCondLst>
                                            <p:cond delay="0"/>
                                          </p:stCondLst>
                                        </p:cTn>
                                        <p:tgtEl>
                                          <p:spTgt spid="576"/>
                                        </p:tgtEl>
                                        <p:attrNameLst>
                                          <p:attrName>style.visibility</p:attrName>
                                        </p:attrNameLst>
                                      </p:cBhvr>
                                      <p:to>
                                        <p:strVal val="visible"/>
                                      </p:to>
                                    </p:set>
                                  </p:childTnLst>
                                </p:cTn>
                              </p:par>
                              <p:par>
                                <p:cTn id="290" presetID="1" presetClass="entr" presetSubtype="0" fill="hold" grpId="0" nodeType="withEffect">
                                  <p:stCondLst>
                                    <p:cond delay="0"/>
                                  </p:stCondLst>
                                  <p:childTnLst>
                                    <p:set>
                                      <p:cBhvr>
                                        <p:cTn id="291" dur="1" fill="hold">
                                          <p:stCondLst>
                                            <p:cond delay="0"/>
                                          </p:stCondLst>
                                        </p:cTn>
                                        <p:tgtEl>
                                          <p:spTgt spid="278"/>
                                        </p:tgtEl>
                                        <p:attrNameLst>
                                          <p:attrName>style.visibility</p:attrName>
                                        </p:attrNameLst>
                                      </p:cBhvr>
                                      <p:to>
                                        <p:strVal val="visible"/>
                                      </p:to>
                                    </p:set>
                                  </p:childTnLst>
                                </p:cTn>
                              </p:par>
                              <p:par>
                                <p:cTn id="292" presetID="1" presetClass="entr" presetSubtype="0" fill="hold" grpId="0" nodeType="withEffect">
                                  <p:stCondLst>
                                    <p:cond delay="0"/>
                                  </p:stCondLst>
                                  <p:childTnLst>
                                    <p:set>
                                      <p:cBhvr>
                                        <p:cTn id="293" dur="1" fill="hold">
                                          <p:stCondLst>
                                            <p:cond delay="0"/>
                                          </p:stCondLst>
                                        </p:cTn>
                                        <p:tgtEl>
                                          <p:spTgt spid="271"/>
                                        </p:tgtEl>
                                        <p:attrNameLst>
                                          <p:attrName>style.visibility</p:attrName>
                                        </p:attrNameLst>
                                      </p:cBhvr>
                                      <p:to>
                                        <p:strVal val="visible"/>
                                      </p:to>
                                    </p:set>
                                  </p:childTnLst>
                                </p:cTn>
                              </p:par>
                              <p:par>
                                <p:cTn id="294" presetID="1" presetClass="entr" presetSubtype="0" fill="hold" nodeType="withEffect">
                                  <p:stCondLst>
                                    <p:cond delay="0"/>
                                  </p:stCondLst>
                                  <p:childTnLst>
                                    <p:set>
                                      <p:cBhvr>
                                        <p:cTn id="295" dur="1" fill="hold">
                                          <p:stCondLst>
                                            <p:cond delay="0"/>
                                          </p:stCondLst>
                                        </p:cTn>
                                        <p:tgtEl>
                                          <p:spTgt spid="284"/>
                                        </p:tgtEl>
                                        <p:attrNameLst>
                                          <p:attrName>style.visibility</p:attrName>
                                        </p:attrNameLst>
                                      </p:cBhvr>
                                      <p:to>
                                        <p:strVal val="visible"/>
                                      </p:to>
                                    </p:set>
                                  </p:childTnLst>
                                </p:cTn>
                              </p:par>
                              <p:par>
                                <p:cTn id="296" presetID="1" presetClass="entr" presetSubtype="0" fill="hold" nodeType="withEffect">
                                  <p:stCondLst>
                                    <p:cond delay="0"/>
                                  </p:stCondLst>
                                  <p:childTnLst>
                                    <p:set>
                                      <p:cBhvr>
                                        <p:cTn id="297" dur="1" fill="hold">
                                          <p:stCondLst>
                                            <p:cond delay="0"/>
                                          </p:stCondLst>
                                        </p:cTn>
                                        <p:tgtEl>
                                          <p:spTgt spid="499"/>
                                        </p:tgtEl>
                                        <p:attrNameLst>
                                          <p:attrName>style.visibility</p:attrName>
                                        </p:attrNameLst>
                                      </p:cBhvr>
                                      <p:to>
                                        <p:strVal val="visible"/>
                                      </p:to>
                                    </p:set>
                                  </p:childTnLst>
                                </p:cTn>
                              </p:par>
                              <p:par>
                                <p:cTn id="298" presetID="1" presetClass="entr" presetSubtype="0" fill="hold" nodeType="withEffect">
                                  <p:stCondLst>
                                    <p:cond delay="0"/>
                                  </p:stCondLst>
                                  <p:childTnLst>
                                    <p:set>
                                      <p:cBhvr>
                                        <p:cTn id="299" dur="1" fill="hold">
                                          <p:stCondLst>
                                            <p:cond delay="0"/>
                                          </p:stCondLst>
                                        </p:cTn>
                                        <p:tgtEl>
                                          <p:spTgt spid="287"/>
                                        </p:tgtEl>
                                        <p:attrNameLst>
                                          <p:attrName>style.visibility</p:attrName>
                                        </p:attrNameLst>
                                      </p:cBhvr>
                                      <p:to>
                                        <p:strVal val="visible"/>
                                      </p:to>
                                    </p:set>
                                  </p:childTnLst>
                                </p:cTn>
                              </p:par>
                              <p:par>
                                <p:cTn id="300" presetID="1" presetClass="entr" presetSubtype="0" fill="hold" grpId="0" nodeType="withEffect">
                                  <p:stCondLst>
                                    <p:cond delay="0"/>
                                  </p:stCondLst>
                                  <p:childTnLst>
                                    <p:set>
                                      <p:cBhvr>
                                        <p:cTn id="301" dur="1" fill="hold">
                                          <p:stCondLst>
                                            <p:cond delay="0"/>
                                          </p:stCondLst>
                                        </p:cTn>
                                        <p:tgtEl>
                                          <p:spTgt spid="280"/>
                                        </p:tgtEl>
                                        <p:attrNameLst>
                                          <p:attrName>style.visibility</p:attrName>
                                        </p:attrNameLst>
                                      </p:cBhvr>
                                      <p:to>
                                        <p:strVal val="visible"/>
                                      </p:to>
                                    </p:set>
                                  </p:childTnLst>
                                </p:cTn>
                              </p:par>
                              <p:par>
                                <p:cTn id="302" presetID="1" presetClass="entr" presetSubtype="0" fill="hold" grpId="0" nodeType="withEffect">
                                  <p:stCondLst>
                                    <p:cond delay="0"/>
                                  </p:stCondLst>
                                  <p:childTnLst>
                                    <p:set>
                                      <p:cBhvr>
                                        <p:cTn id="303" dur="1" fill="hold">
                                          <p:stCondLst>
                                            <p:cond delay="0"/>
                                          </p:stCondLst>
                                        </p:cTn>
                                        <p:tgtEl>
                                          <p:spTgt spid="507"/>
                                        </p:tgtEl>
                                        <p:attrNameLst>
                                          <p:attrName>style.visibility</p:attrName>
                                        </p:attrNameLst>
                                      </p:cBhvr>
                                      <p:to>
                                        <p:strVal val="visible"/>
                                      </p:to>
                                    </p:set>
                                  </p:childTnLst>
                                </p:cTn>
                              </p:par>
                              <p:par>
                                <p:cTn id="304" presetID="1" presetClass="entr" presetSubtype="0" fill="hold" grpId="0" nodeType="withEffect">
                                  <p:stCondLst>
                                    <p:cond delay="0"/>
                                  </p:stCondLst>
                                  <p:childTnLst>
                                    <p:set>
                                      <p:cBhvr>
                                        <p:cTn id="305" dur="1" fill="hold">
                                          <p:stCondLst>
                                            <p:cond delay="0"/>
                                          </p:stCondLst>
                                        </p:cTn>
                                        <p:tgtEl>
                                          <p:spTgt spid="274"/>
                                        </p:tgtEl>
                                        <p:attrNameLst>
                                          <p:attrName>style.visibility</p:attrName>
                                        </p:attrNameLst>
                                      </p:cBhvr>
                                      <p:to>
                                        <p:strVal val="visible"/>
                                      </p:to>
                                    </p:set>
                                  </p:childTnLst>
                                </p:cTn>
                              </p:par>
                              <p:par>
                                <p:cTn id="306" presetID="1" presetClass="entr" presetSubtype="0" fill="hold" nodeType="withEffect">
                                  <p:stCondLst>
                                    <p:cond delay="0"/>
                                  </p:stCondLst>
                                  <p:childTnLst>
                                    <p:set>
                                      <p:cBhvr>
                                        <p:cTn id="307" dur="1" fill="hold">
                                          <p:stCondLst>
                                            <p:cond delay="0"/>
                                          </p:stCondLst>
                                        </p:cTn>
                                        <p:tgtEl>
                                          <p:spTgt spid="520"/>
                                        </p:tgtEl>
                                        <p:attrNameLst>
                                          <p:attrName>style.visibility</p:attrName>
                                        </p:attrNameLst>
                                      </p:cBhvr>
                                      <p:to>
                                        <p:strVal val="visible"/>
                                      </p:to>
                                    </p:set>
                                  </p:childTnLst>
                                </p:cTn>
                              </p:par>
                              <p:par>
                                <p:cTn id="308" presetID="1" presetClass="entr" presetSubtype="0" fill="hold" nodeType="withEffect">
                                  <p:stCondLst>
                                    <p:cond delay="0"/>
                                  </p:stCondLst>
                                  <p:childTnLst>
                                    <p:set>
                                      <p:cBhvr>
                                        <p:cTn id="309" dur="1" fill="hold">
                                          <p:stCondLst>
                                            <p:cond delay="0"/>
                                          </p:stCondLst>
                                        </p:cTn>
                                        <p:tgtEl>
                                          <p:spTgt spid="60"/>
                                        </p:tgtEl>
                                        <p:attrNameLst>
                                          <p:attrName>style.visibility</p:attrName>
                                        </p:attrNameLst>
                                      </p:cBhvr>
                                      <p:to>
                                        <p:strVal val="visible"/>
                                      </p:to>
                                    </p:set>
                                  </p:childTnLst>
                                </p:cTn>
                              </p:par>
                              <p:par>
                                <p:cTn id="310" presetID="1" presetClass="entr" presetSubtype="0" fill="hold" grpId="0" nodeType="withEffect">
                                  <p:stCondLst>
                                    <p:cond delay="0"/>
                                  </p:stCondLst>
                                  <p:childTnLst>
                                    <p:set>
                                      <p:cBhvr>
                                        <p:cTn id="311" dur="1" fill="hold">
                                          <p:stCondLst>
                                            <p:cond delay="0"/>
                                          </p:stCondLst>
                                        </p:cTn>
                                        <p:tgtEl>
                                          <p:spTgt spid="298"/>
                                        </p:tgtEl>
                                        <p:attrNameLst>
                                          <p:attrName>style.visibility</p:attrName>
                                        </p:attrNameLst>
                                      </p:cBhvr>
                                      <p:to>
                                        <p:strVal val="visible"/>
                                      </p:to>
                                    </p:set>
                                  </p:childTnLst>
                                </p:cTn>
                              </p:par>
                              <p:par>
                                <p:cTn id="312" presetID="1" presetClass="entr" presetSubtype="0" fill="hold" grpId="0" nodeType="withEffect">
                                  <p:stCondLst>
                                    <p:cond delay="0"/>
                                  </p:stCondLst>
                                  <p:childTnLst>
                                    <p:set>
                                      <p:cBhvr>
                                        <p:cTn id="313" dur="1" fill="hold">
                                          <p:stCondLst>
                                            <p:cond delay="0"/>
                                          </p:stCondLst>
                                        </p:cTn>
                                        <p:tgtEl>
                                          <p:spTgt spid="309"/>
                                        </p:tgtEl>
                                        <p:attrNameLst>
                                          <p:attrName>style.visibility</p:attrName>
                                        </p:attrNameLst>
                                      </p:cBhvr>
                                      <p:to>
                                        <p:strVal val="visible"/>
                                      </p:to>
                                    </p:set>
                                  </p:childTnLst>
                                </p:cTn>
                              </p:par>
                              <p:par>
                                <p:cTn id="314" presetID="1" presetClass="entr" presetSubtype="0" fill="hold" grpId="0" nodeType="withEffect">
                                  <p:stCondLst>
                                    <p:cond delay="0"/>
                                  </p:stCondLst>
                                  <p:childTnLst>
                                    <p:set>
                                      <p:cBhvr>
                                        <p:cTn id="315" dur="1" fill="hold">
                                          <p:stCondLst>
                                            <p:cond delay="0"/>
                                          </p:stCondLst>
                                        </p:cTn>
                                        <p:tgtEl>
                                          <p:spTgt spid="313"/>
                                        </p:tgtEl>
                                        <p:attrNameLst>
                                          <p:attrName>style.visibility</p:attrName>
                                        </p:attrNameLst>
                                      </p:cBhvr>
                                      <p:to>
                                        <p:strVal val="visible"/>
                                      </p:to>
                                    </p:set>
                                  </p:childTnLst>
                                </p:cTn>
                              </p:par>
                              <p:par>
                                <p:cTn id="316" presetID="1" presetClass="entr" presetSubtype="0" fill="hold" grpId="0" nodeType="withEffect">
                                  <p:stCondLst>
                                    <p:cond delay="0"/>
                                  </p:stCondLst>
                                  <p:childTnLst>
                                    <p:set>
                                      <p:cBhvr>
                                        <p:cTn id="317" dur="1" fill="hold">
                                          <p:stCondLst>
                                            <p:cond delay="0"/>
                                          </p:stCondLst>
                                        </p:cTn>
                                        <p:tgtEl>
                                          <p:spTgt spid="202"/>
                                        </p:tgtEl>
                                        <p:attrNameLst>
                                          <p:attrName>style.visibility</p:attrName>
                                        </p:attrNameLst>
                                      </p:cBhvr>
                                      <p:to>
                                        <p:strVal val="visible"/>
                                      </p:to>
                                    </p:set>
                                  </p:childTnLst>
                                </p:cTn>
                              </p:par>
                              <p:par>
                                <p:cTn id="318" presetID="1" presetClass="entr" presetSubtype="0" fill="hold" grpId="0" nodeType="withEffect">
                                  <p:stCondLst>
                                    <p:cond delay="0"/>
                                  </p:stCondLst>
                                  <p:childTnLst>
                                    <p:set>
                                      <p:cBhvr>
                                        <p:cTn id="319" dur="1" fill="hold">
                                          <p:stCondLst>
                                            <p:cond delay="0"/>
                                          </p:stCondLst>
                                        </p:cTn>
                                        <p:tgtEl>
                                          <p:spTgt spid="297"/>
                                        </p:tgtEl>
                                        <p:attrNameLst>
                                          <p:attrName>style.visibility</p:attrName>
                                        </p:attrNameLst>
                                      </p:cBhvr>
                                      <p:to>
                                        <p:strVal val="visible"/>
                                      </p:to>
                                    </p:set>
                                  </p:childTnLst>
                                </p:cTn>
                              </p:par>
                              <p:par>
                                <p:cTn id="320" presetID="1" presetClass="entr" presetSubtype="0" fill="hold" grpId="0" nodeType="withEffect">
                                  <p:stCondLst>
                                    <p:cond delay="0"/>
                                  </p:stCondLst>
                                  <p:childTnLst>
                                    <p:set>
                                      <p:cBhvr>
                                        <p:cTn id="321" dur="1" fill="hold">
                                          <p:stCondLst>
                                            <p:cond delay="0"/>
                                          </p:stCondLst>
                                        </p:cTn>
                                        <p:tgtEl>
                                          <p:spTgt spid="312"/>
                                        </p:tgtEl>
                                        <p:attrNameLst>
                                          <p:attrName>style.visibility</p:attrName>
                                        </p:attrNameLst>
                                      </p:cBhvr>
                                      <p:to>
                                        <p:strVal val="visible"/>
                                      </p:to>
                                    </p:set>
                                  </p:childTnLst>
                                </p:cTn>
                              </p:par>
                              <p:par>
                                <p:cTn id="322" presetID="1" presetClass="entr" presetSubtype="0" fill="hold" grpId="0" nodeType="withEffect">
                                  <p:stCondLst>
                                    <p:cond delay="0"/>
                                  </p:stCondLst>
                                  <p:childTnLst>
                                    <p:set>
                                      <p:cBhvr>
                                        <p:cTn id="323" dur="1" fill="hold">
                                          <p:stCondLst>
                                            <p:cond delay="0"/>
                                          </p:stCondLst>
                                        </p:cTn>
                                        <p:tgtEl>
                                          <p:spTgt spid="239"/>
                                        </p:tgtEl>
                                        <p:attrNameLst>
                                          <p:attrName>style.visibility</p:attrName>
                                        </p:attrNameLst>
                                      </p:cBhvr>
                                      <p:to>
                                        <p:strVal val="visible"/>
                                      </p:to>
                                    </p:set>
                                  </p:childTnLst>
                                </p:cTn>
                              </p:par>
                              <p:par>
                                <p:cTn id="324" presetID="1" presetClass="entr" presetSubtype="0" fill="hold" grpId="0" nodeType="withEffect">
                                  <p:stCondLst>
                                    <p:cond delay="0"/>
                                  </p:stCondLst>
                                  <p:childTnLst>
                                    <p:set>
                                      <p:cBhvr>
                                        <p:cTn id="325" dur="1" fill="hold">
                                          <p:stCondLst>
                                            <p:cond delay="0"/>
                                          </p:stCondLst>
                                        </p:cTn>
                                        <p:tgtEl>
                                          <p:spTgt spid="299"/>
                                        </p:tgtEl>
                                        <p:attrNameLst>
                                          <p:attrName>style.visibility</p:attrName>
                                        </p:attrNameLst>
                                      </p:cBhvr>
                                      <p:to>
                                        <p:strVal val="visible"/>
                                      </p:to>
                                    </p:set>
                                  </p:childTnLst>
                                </p:cTn>
                              </p:par>
                              <p:par>
                                <p:cTn id="326" presetID="1" presetClass="entr" presetSubtype="0" fill="hold" nodeType="withEffect">
                                  <p:stCondLst>
                                    <p:cond delay="0"/>
                                  </p:stCondLst>
                                  <p:childTnLst>
                                    <p:set>
                                      <p:cBhvr>
                                        <p:cTn id="327" dur="1" fill="hold">
                                          <p:stCondLst>
                                            <p:cond delay="0"/>
                                          </p:stCondLst>
                                        </p:cTn>
                                        <p:tgtEl>
                                          <p:spTgt spid="66"/>
                                        </p:tgtEl>
                                        <p:attrNameLst>
                                          <p:attrName>style.visibility</p:attrName>
                                        </p:attrNameLst>
                                      </p:cBhvr>
                                      <p:to>
                                        <p:strVal val="visible"/>
                                      </p:to>
                                    </p:set>
                                  </p:childTnLst>
                                </p:cTn>
                              </p:par>
                              <p:par>
                                <p:cTn id="328" presetID="1" presetClass="entr" presetSubtype="0" fill="hold" grpId="0" nodeType="withEffect">
                                  <p:stCondLst>
                                    <p:cond delay="0"/>
                                  </p:stCondLst>
                                  <p:childTnLst>
                                    <p:set>
                                      <p:cBhvr>
                                        <p:cTn id="329" dur="1" fill="hold">
                                          <p:stCondLst>
                                            <p:cond delay="0"/>
                                          </p:stCondLst>
                                        </p:cTn>
                                        <p:tgtEl>
                                          <p:spTgt spid="305"/>
                                        </p:tgtEl>
                                        <p:attrNameLst>
                                          <p:attrName>style.visibility</p:attrName>
                                        </p:attrNameLst>
                                      </p:cBhvr>
                                      <p:to>
                                        <p:strVal val="visible"/>
                                      </p:to>
                                    </p:set>
                                  </p:childTnLst>
                                </p:cTn>
                              </p:par>
                              <p:par>
                                <p:cTn id="330" presetID="1" presetClass="entr" presetSubtype="0" fill="hold" nodeType="withEffect">
                                  <p:stCondLst>
                                    <p:cond delay="0"/>
                                  </p:stCondLst>
                                  <p:childTnLst>
                                    <p:set>
                                      <p:cBhvr>
                                        <p:cTn id="331" dur="1" fill="hold">
                                          <p:stCondLst>
                                            <p:cond delay="0"/>
                                          </p:stCondLst>
                                        </p:cTn>
                                        <p:tgtEl>
                                          <p:spTgt spid="318"/>
                                        </p:tgtEl>
                                        <p:attrNameLst>
                                          <p:attrName>style.visibility</p:attrName>
                                        </p:attrNameLst>
                                      </p:cBhvr>
                                      <p:to>
                                        <p:strVal val="visible"/>
                                      </p:to>
                                    </p:set>
                                  </p:childTnLst>
                                </p:cTn>
                              </p:par>
                              <p:par>
                                <p:cTn id="332" presetID="1" presetClass="entr" presetSubtype="0" fill="hold" grpId="0" nodeType="withEffect">
                                  <p:stCondLst>
                                    <p:cond delay="0"/>
                                  </p:stCondLst>
                                  <p:childTnLst>
                                    <p:set>
                                      <p:cBhvr>
                                        <p:cTn id="333" dur="1" fill="hold">
                                          <p:stCondLst>
                                            <p:cond delay="0"/>
                                          </p:stCondLst>
                                        </p:cTn>
                                        <p:tgtEl>
                                          <p:spTgt spid="304"/>
                                        </p:tgtEl>
                                        <p:attrNameLst>
                                          <p:attrName>style.visibility</p:attrName>
                                        </p:attrNameLst>
                                      </p:cBhvr>
                                      <p:to>
                                        <p:strVal val="visible"/>
                                      </p:to>
                                    </p:set>
                                  </p:childTnLst>
                                </p:cTn>
                              </p:par>
                              <p:par>
                                <p:cTn id="334" presetID="1" presetClass="entr" presetSubtype="0" fill="hold" nodeType="withEffect">
                                  <p:stCondLst>
                                    <p:cond delay="0"/>
                                  </p:stCondLst>
                                  <p:childTnLst>
                                    <p:set>
                                      <p:cBhvr>
                                        <p:cTn id="335" dur="1" fill="hold">
                                          <p:stCondLst>
                                            <p:cond delay="0"/>
                                          </p:stCondLst>
                                        </p:cTn>
                                        <p:tgtEl>
                                          <p:spTgt spid="222"/>
                                        </p:tgtEl>
                                        <p:attrNameLst>
                                          <p:attrName>style.visibility</p:attrName>
                                        </p:attrNameLst>
                                      </p:cBhvr>
                                      <p:to>
                                        <p:strVal val="visible"/>
                                      </p:to>
                                    </p:set>
                                  </p:childTnLst>
                                </p:cTn>
                              </p:par>
                              <p:par>
                                <p:cTn id="336" presetID="1" presetClass="entr" presetSubtype="0" fill="hold" nodeType="withEffect">
                                  <p:stCondLst>
                                    <p:cond delay="0"/>
                                  </p:stCondLst>
                                  <p:childTnLst>
                                    <p:set>
                                      <p:cBhvr>
                                        <p:cTn id="337" dur="1" fill="hold">
                                          <p:stCondLst>
                                            <p:cond delay="0"/>
                                          </p:stCondLst>
                                        </p:cTn>
                                        <p:tgtEl>
                                          <p:spTgt spid="87"/>
                                        </p:tgtEl>
                                        <p:attrNameLst>
                                          <p:attrName>style.visibility</p:attrName>
                                        </p:attrNameLst>
                                      </p:cBhvr>
                                      <p:to>
                                        <p:strVal val="visible"/>
                                      </p:to>
                                    </p:set>
                                  </p:childTnLst>
                                </p:cTn>
                              </p:par>
                              <p:par>
                                <p:cTn id="338" presetID="1" presetClass="entr" presetSubtype="0" fill="hold" nodeType="withEffect">
                                  <p:stCondLst>
                                    <p:cond delay="0"/>
                                  </p:stCondLst>
                                  <p:childTnLst>
                                    <p:set>
                                      <p:cBhvr>
                                        <p:cTn id="339" dur="1" fill="hold">
                                          <p:stCondLst>
                                            <p:cond delay="0"/>
                                          </p:stCondLst>
                                        </p:cTn>
                                        <p:tgtEl>
                                          <p:spTgt spid="92"/>
                                        </p:tgtEl>
                                        <p:attrNameLst>
                                          <p:attrName>style.visibility</p:attrName>
                                        </p:attrNameLst>
                                      </p:cBhvr>
                                      <p:to>
                                        <p:strVal val="visible"/>
                                      </p:to>
                                    </p:set>
                                  </p:childTnLst>
                                </p:cTn>
                              </p:par>
                              <p:par>
                                <p:cTn id="340" presetID="1" presetClass="entr" presetSubtype="0" fill="hold" nodeType="withEffect">
                                  <p:stCondLst>
                                    <p:cond delay="0"/>
                                  </p:stCondLst>
                                  <p:childTnLst>
                                    <p:set>
                                      <p:cBhvr>
                                        <p:cTn id="341" dur="1" fill="hold">
                                          <p:stCondLst>
                                            <p:cond delay="0"/>
                                          </p:stCondLst>
                                        </p:cTn>
                                        <p:tgtEl>
                                          <p:spTgt spid="84"/>
                                        </p:tgtEl>
                                        <p:attrNameLst>
                                          <p:attrName>style.visibility</p:attrName>
                                        </p:attrNameLst>
                                      </p:cBhvr>
                                      <p:to>
                                        <p:strVal val="visible"/>
                                      </p:to>
                                    </p:set>
                                  </p:childTnLst>
                                </p:cTn>
                              </p:par>
                              <p:par>
                                <p:cTn id="342" presetID="1" presetClass="entr" presetSubtype="0" fill="hold" grpId="0" nodeType="withEffect">
                                  <p:stCondLst>
                                    <p:cond delay="0"/>
                                  </p:stCondLst>
                                  <p:childTnLst>
                                    <p:set>
                                      <p:cBhvr>
                                        <p:cTn id="343" dur="1" fill="hold">
                                          <p:stCondLst>
                                            <p:cond delay="0"/>
                                          </p:stCondLst>
                                        </p:cTn>
                                        <p:tgtEl>
                                          <p:spTgt spid="330"/>
                                        </p:tgtEl>
                                        <p:attrNameLst>
                                          <p:attrName>style.visibility</p:attrName>
                                        </p:attrNameLst>
                                      </p:cBhvr>
                                      <p:to>
                                        <p:strVal val="visible"/>
                                      </p:to>
                                    </p:set>
                                  </p:childTnLst>
                                </p:cTn>
                              </p:par>
                              <p:par>
                                <p:cTn id="344" presetID="1" presetClass="entr" presetSubtype="0" fill="hold" nodeType="withEffect">
                                  <p:stCondLst>
                                    <p:cond delay="0"/>
                                  </p:stCondLst>
                                  <p:childTnLst>
                                    <p:set>
                                      <p:cBhvr>
                                        <p:cTn id="345" dur="1" fill="hold">
                                          <p:stCondLst>
                                            <p:cond delay="0"/>
                                          </p:stCondLst>
                                        </p:cTn>
                                        <p:tgtEl>
                                          <p:spTgt spid="43"/>
                                        </p:tgtEl>
                                        <p:attrNameLst>
                                          <p:attrName>style.visibility</p:attrName>
                                        </p:attrNameLst>
                                      </p:cBhvr>
                                      <p:to>
                                        <p:strVal val="visible"/>
                                      </p:to>
                                    </p:set>
                                  </p:childTnLst>
                                </p:cTn>
                              </p:par>
                            </p:childTnLst>
                          </p:cTn>
                        </p:par>
                      </p:childTnLst>
                    </p:cTn>
                  </p:par>
                  <p:par>
                    <p:cTn id="346" fill="hold">
                      <p:stCondLst>
                        <p:cond delay="indefinite"/>
                      </p:stCondLst>
                      <p:childTnLst>
                        <p:par>
                          <p:cTn id="347" fill="hold">
                            <p:stCondLst>
                              <p:cond delay="0"/>
                            </p:stCondLst>
                            <p:childTnLst>
                              <p:par>
                                <p:cTn id="348" presetID="1" presetClass="entr" presetSubtype="0" fill="hold" grpId="0" nodeType="clickEffect">
                                  <p:stCondLst>
                                    <p:cond delay="0"/>
                                  </p:stCondLst>
                                  <p:childTnLst>
                                    <p:set>
                                      <p:cBhvr>
                                        <p:cTn id="349" dur="1" fill="hold">
                                          <p:stCondLst>
                                            <p:cond delay="0"/>
                                          </p:stCondLst>
                                        </p:cTn>
                                        <p:tgtEl>
                                          <p:spTgt spid="135"/>
                                        </p:tgtEl>
                                        <p:attrNameLst>
                                          <p:attrName>style.visibility</p:attrName>
                                        </p:attrNameLst>
                                      </p:cBhvr>
                                      <p:to>
                                        <p:strVal val="visible"/>
                                      </p:to>
                                    </p:set>
                                  </p:childTnLst>
                                </p:cTn>
                              </p:par>
                              <p:par>
                                <p:cTn id="350" presetID="1" presetClass="entr" presetSubtype="0" fill="hold" nodeType="withEffect">
                                  <p:stCondLst>
                                    <p:cond delay="0"/>
                                  </p:stCondLst>
                                  <p:childTnLst>
                                    <p:set>
                                      <p:cBhvr>
                                        <p:cTn id="351" dur="1" fill="hold">
                                          <p:stCondLst>
                                            <p:cond delay="0"/>
                                          </p:stCondLst>
                                        </p:cTn>
                                        <p:tgtEl>
                                          <p:spTgt spid="256"/>
                                        </p:tgtEl>
                                        <p:attrNameLst>
                                          <p:attrName>style.visibility</p:attrName>
                                        </p:attrNameLst>
                                      </p:cBhvr>
                                      <p:to>
                                        <p:strVal val="visible"/>
                                      </p:to>
                                    </p:set>
                                  </p:childTnLst>
                                </p:cTn>
                              </p:par>
                              <p:par>
                                <p:cTn id="352" presetID="1" presetClass="entr" presetSubtype="0" fill="hold" nodeType="withEffect">
                                  <p:stCondLst>
                                    <p:cond delay="0"/>
                                  </p:stCondLst>
                                  <p:childTnLst>
                                    <p:set>
                                      <p:cBhvr>
                                        <p:cTn id="353" dur="1" fill="hold">
                                          <p:stCondLst>
                                            <p:cond delay="0"/>
                                          </p:stCondLst>
                                        </p:cTn>
                                        <p:tgtEl>
                                          <p:spTgt spid="281"/>
                                        </p:tgtEl>
                                        <p:attrNameLst>
                                          <p:attrName>style.visibility</p:attrName>
                                        </p:attrNameLst>
                                      </p:cBhvr>
                                      <p:to>
                                        <p:strVal val="visible"/>
                                      </p:to>
                                    </p:set>
                                  </p:childTnLst>
                                </p:cTn>
                              </p:par>
                              <p:par>
                                <p:cTn id="354" presetID="1" presetClass="entr" presetSubtype="0" fill="hold" nodeType="withEffect">
                                  <p:stCondLst>
                                    <p:cond delay="0"/>
                                  </p:stCondLst>
                                  <p:childTnLst>
                                    <p:set>
                                      <p:cBhvr>
                                        <p:cTn id="355" dur="1" fill="hold">
                                          <p:stCondLst>
                                            <p:cond delay="0"/>
                                          </p:stCondLst>
                                        </p:cTn>
                                        <p:tgtEl>
                                          <p:spTgt spid="63"/>
                                        </p:tgtEl>
                                        <p:attrNameLst>
                                          <p:attrName>style.visibility</p:attrName>
                                        </p:attrNameLst>
                                      </p:cBhvr>
                                      <p:to>
                                        <p:strVal val="visible"/>
                                      </p:to>
                                    </p:set>
                                  </p:childTnLst>
                                </p:cTn>
                              </p:par>
                              <p:par>
                                <p:cTn id="356" presetID="1" presetClass="entr" presetSubtype="0" fill="hold" grpId="0" nodeType="withEffect">
                                  <p:stCondLst>
                                    <p:cond delay="0"/>
                                  </p:stCondLst>
                                  <p:childTnLst>
                                    <p:set>
                                      <p:cBhvr>
                                        <p:cTn id="357" dur="1" fill="hold">
                                          <p:stCondLst>
                                            <p:cond delay="0"/>
                                          </p:stCondLst>
                                        </p:cTn>
                                        <p:tgtEl>
                                          <p:spTgt spid="582"/>
                                        </p:tgtEl>
                                        <p:attrNameLst>
                                          <p:attrName>style.visibility</p:attrName>
                                        </p:attrNameLst>
                                      </p:cBhvr>
                                      <p:to>
                                        <p:strVal val="visible"/>
                                      </p:to>
                                    </p:set>
                                  </p:childTnLst>
                                </p:cTn>
                              </p:par>
                              <p:par>
                                <p:cTn id="358" presetID="1" presetClass="entr" presetSubtype="0" fill="hold" grpId="0" nodeType="withEffect">
                                  <p:stCondLst>
                                    <p:cond delay="0"/>
                                  </p:stCondLst>
                                  <p:childTnLst>
                                    <p:set>
                                      <p:cBhvr>
                                        <p:cTn id="359" dur="1" fill="hold">
                                          <p:stCondLst>
                                            <p:cond delay="0"/>
                                          </p:stCondLst>
                                        </p:cTn>
                                        <p:tgtEl>
                                          <p:spTgt spid="223"/>
                                        </p:tgtEl>
                                        <p:attrNameLst>
                                          <p:attrName>style.visibility</p:attrName>
                                        </p:attrNameLst>
                                      </p:cBhvr>
                                      <p:to>
                                        <p:strVal val="visible"/>
                                      </p:to>
                                    </p:set>
                                  </p:childTnLst>
                                </p:cTn>
                              </p:par>
                              <p:par>
                                <p:cTn id="360" presetID="1" presetClass="entr" presetSubtype="0" fill="hold" grpId="0" nodeType="withEffect">
                                  <p:stCondLst>
                                    <p:cond delay="0"/>
                                  </p:stCondLst>
                                  <p:childTnLst>
                                    <p:set>
                                      <p:cBhvr>
                                        <p:cTn id="361" dur="1" fill="hold">
                                          <p:stCondLst>
                                            <p:cond delay="0"/>
                                          </p:stCondLst>
                                        </p:cTn>
                                        <p:tgtEl>
                                          <p:spTgt spid="235"/>
                                        </p:tgtEl>
                                        <p:attrNameLst>
                                          <p:attrName>style.visibility</p:attrName>
                                        </p:attrNameLst>
                                      </p:cBhvr>
                                      <p:to>
                                        <p:strVal val="visible"/>
                                      </p:to>
                                    </p:set>
                                  </p:childTnLst>
                                </p:cTn>
                              </p:par>
                              <p:par>
                                <p:cTn id="362" presetID="1" presetClass="entr" presetSubtype="0" fill="hold" nodeType="withEffect">
                                  <p:stCondLst>
                                    <p:cond delay="0"/>
                                  </p:stCondLst>
                                  <p:childTnLst>
                                    <p:set>
                                      <p:cBhvr>
                                        <p:cTn id="363" dur="1" fill="hold">
                                          <p:stCondLst>
                                            <p:cond delay="0"/>
                                          </p:stCondLst>
                                        </p:cTn>
                                        <p:tgtEl>
                                          <p:spTgt spid="136"/>
                                        </p:tgtEl>
                                        <p:attrNameLst>
                                          <p:attrName>style.visibility</p:attrName>
                                        </p:attrNameLst>
                                      </p:cBhvr>
                                      <p:to>
                                        <p:strVal val="visible"/>
                                      </p:to>
                                    </p:set>
                                  </p:childTnLst>
                                </p:cTn>
                              </p:par>
                              <p:par>
                                <p:cTn id="364" presetID="1" presetClass="entr" presetSubtype="0" fill="hold" nodeType="withEffect">
                                  <p:stCondLst>
                                    <p:cond delay="0"/>
                                  </p:stCondLst>
                                  <p:childTnLst>
                                    <p:set>
                                      <p:cBhvr>
                                        <p:cTn id="365" dur="1" fill="hold">
                                          <p:stCondLst>
                                            <p:cond delay="0"/>
                                          </p:stCondLst>
                                        </p:cTn>
                                        <p:tgtEl>
                                          <p:spTgt spid="600"/>
                                        </p:tgtEl>
                                        <p:attrNameLst>
                                          <p:attrName>style.visibility</p:attrName>
                                        </p:attrNameLst>
                                      </p:cBhvr>
                                      <p:to>
                                        <p:strVal val="visible"/>
                                      </p:to>
                                    </p:set>
                                  </p:childTnLst>
                                </p:cTn>
                              </p:par>
                              <p:par>
                                <p:cTn id="366" presetID="1" presetClass="entr" presetSubtype="0" fill="hold" nodeType="withEffect">
                                  <p:stCondLst>
                                    <p:cond delay="0"/>
                                  </p:stCondLst>
                                  <p:childTnLst>
                                    <p:set>
                                      <p:cBhvr>
                                        <p:cTn id="367" dur="1" fill="hold">
                                          <p:stCondLst>
                                            <p:cond delay="0"/>
                                          </p:stCondLst>
                                        </p:cTn>
                                        <p:tgtEl>
                                          <p:spTgt spid="456"/>
                                        </p:tgtEl>
                                        <p:attrNameLst>
                                          <p:attrName>style.visibility</p:attrName>
                                        </p:attrNameLst>
                                      </p:cBhvr>
                                      <p:to>
                                        <p:strVal val="visible"/>
                                      </p:to>
                                    </p:set>
                                  </p:childTnLst>
                                </p:cTn>
                              </p:par>
                              <p:par>
                                <p:cTn id="368" presetID="1" presetClass="entr" presetSubtype="0" fill="hold" nodeType="withEffect">
                                  <p:stCondLst>
                                    <p:cond delay="0"/>
                                  </p:stCondLst>
                                  <p:childTnLst>
                                    <p:set>
                                      <p:cBhvr>
                                        <p:cTn id="369" dur="1" fill="hold">
                                          <p:stCondLst>
                                            <p:cond delay="0"/>
                                          </p:stCondLst>
                                        </p:cTn>
                                        <p:tgtEl>
                                          <p:spTgt spid="125"/>
                                        </p:tgtEl>
                                        <p:attrNameLst>
                                          <p:attrName>style.visibility</p:attrName>
                                        </p:attrNameLst>
                                      </p:cBhvr>
                                      <p:to>
                                        <p:strVal val="visible"/>
                                      </p:to>
                                    </p:set>
                                  </p:childTnLst>
                                </p:cTn>
                              </p:par>
                              <p:par>
                                <p:cTn id="370" presetID="1" presetClass="entr" presetSubtype="0" fill="hold" nodeType="withEffect">
                                  <p:stCondLst>
                                    <p:cond delay="0"/>
                                  </p:stCondLst>
                                  <p:childTnLst>
                                    <p:set>
                                      <p:cBhvr>
                                        <p:cTn id="371" dur="1" fill="hold">
                                          <p:stCondLst>
                                            <p:cond delay="0"/>
                                          </p:stCondLst>
                                        </p:cTn>
                                        <p:tgtEl>
                                          <p:spTgt spid="520"/>
                                        </p:tgtEl>
                                        <p:attrNameLst>
                                          <p:attrName>style.visibility</p:attrName>
                                        </p:attrNameLst>
                                      </p:cBhvr>
                                      <p:to>
                                        <p:strVal val="visible"/>
                                      </p:to>
                                    </p:set>
                                  </p:childTnLst>
                                </p:cTn>
                              </p:par>
                              <p:par>
                                <p:cTn id="372" presetID="1" presetClass="entr" presetSubtype="0" fill="hold" nodeType="withEffect">
                                  <p:stCondLst>
                                    <p:cond delay="0"/>
                                  </p:stCondLst>
                                  <p:childTnLst>
                                    <p:set>
                                      <p:cBhvr>
                                        <p:cTn id="373" dur="1" fill="hold">
                                          <p:stCondLst>
                                            <p:cond delay="0"/>
                                          </p:stCondLst>
                                        </p:cTn>
                                        <p:tgtEl>
                                          <p:spTgt spid="123"/>
                                        </p:tgtEl>
                                        <p:attrNameLst>
                                          <p:attrName>style.visibility</p:attrName>
                                        </p:attrNameLst>
                                      </p:cBhvr>
                                      <p:to>
                                        <p:strVal val="visible"/>
                                      </p:to>
                                    </p:set>
                                  </p:childTnLst>
                                </p:cTn>
                              </p:par>
                            </p:childTnLst>
                          </p:cTn>
                        </p:par>
                      </p:childTnLst>
                    </p:cTn>
                  </p:par>
                  <p:par>
                    <p:cTn id="374" fill="hold">
                      <p:stCondLst>
                        <p:cond delay="indefinite"/>
                      </p:stCondLst>
                      <p:childTnLst>
                        <p:par>
                          <p:cTn id="375" fill="hold">
                            <p:stCondLst>
                              <p:cond delay="0"/>
                            </p:stCondLst>
                            <p:childTnLst>
                              <p:par>
                                <p:cTn id="376" presetID="1" presetClass="entr" presetSubtype="0" fill="hold" grpId="0" nodeType="clickEffect">
                                  <p:stCondLst>
                                    <p:cond delay="0"/>
                                  </p:stCondLst>
                                  <p:childTnLst>
                                    <p:set>
                                      <p:cBhvr>
                                        <p:cTn id="377" dur="1" fill="hold">
                                          <p:stCondLst>
                                            <p:cond delay="0"/>
                                          </p:stCondLst>
                                        </p:cTn>
                                        <p:tgtEl>
                                          <p:spTgt spid="2"/>
                                        </p:tgtEl>
                                        <p:attrNameLst>
                                          <p:attrName>style.visibility</p:attrName>
                                        </p:attrNameLst>
                                      </p:cBhvr>
                                      <p:to>
                                        <p:strVal val="visible"/>
                                      </p:to>
                                    </p:set>
                                  </p:childTnLst>
                                </p:cTn>
                              </p:par>
                              <p:par>
                                <p:cTn id="378" presetID="1" presetClass="entr" presetSubtype="0" fill="hold" grpId="0" nodeType="withEffect">
                                  <p:stCondLst>
                                    <p:cond delay="0"/>
                                  </p:stCondLst>
                                  <p:childTnLst>
                                    <p:set>
                                      <p:cBhvr>
                                        <p:cTn id="379" dur="1" fill="hold">
                                          <p:stCondLst>
                                            <p:cond delay="0"/>
                                          </p:stCondLst>
                                        </p:cTn>
                                        <p:tgtEl>
                                          <p:spTgt spid="5"/>
                                        </p:tgtEl>
                                        <p:attrNameLst>
                                          <p:attrName>style.visibility</p:attrName>
                                        </p:attrNameLst>
                                      </p:cBhvr>
                                      <p:to>
                                        <p:strVal val="visible"/>
                                      </p:to>
                                    </p:set>
                                  </p:childTnLst>
                                </p:cTn>
                              </p:par>
                              <p:par>
                                <p:cTn id="380" presetID="1" presetClass="entr" presetSubtype="0" fill="hold" grpId="0" nodeType="withEffect">
                                  <p:stCondLst>
                                    <p:cond delay="0"/>
                                  </p:stCondLst>
                                  <p:childTnLst>
                                    <p:set>
                                      <p:cBhvr>
                                        <p:cTn id="381" dur="1" fill="hold">
                                          <p:stCondLst>
                                            <p:cond delay="0"/>
                                          </p:stCondLst>
                                        </p:cTn>
                                        <p:tgtEl>
                                          <p:spTgt spid="20"/>
                                        </p:tgtEl>
                                        <p:attrNameLst>
                                          <p:attrName>style.visibility</p:attrName>
                                        </p:attrNameLst>
                                      </p:cBhvr>
                                      <p:to>
                                        <p:strVal val="visible"/>
                                      </p:to>
                                    </p:set>
                                  </p:childTnLst>
                                </p:cTn>
                              </p:par>
                              <p:par>
                                <p:cTn id="382" presetID="1" presetClass="entr" presetSubtype="0" fill="hold" grpId="0" nodeType="withEffect">
                                  <p:stCondLst>
                                    <p:cond delay="0"/>
                                  </p:stCondLst>
                                  <p:childTnLst>
                                    <p:set>
                                      <p:cBhvr>
                                        <p:cTn id="383" dur="1" fill="hold">
                                          <p:stCondLst>
                                            <p:cond delay="0"/>
                                          </p:stCondLst>
                                        </p:cTn>
                                        <p:tgtEl>
                                          <p:spTgt spid="29"/>
                                        </p:tgtEl>
                                        <p:attrNameLst>
                                          <p:attrName>style.visibility</p:attrName>
                                        </p:attrNameLst>
                                      </p:cBhvr>
                                      <p:to>
                                        <p:strVal val="visible"/>
                                      </p:to>
                                    </p:set>
                                  </p:childTnLst>
                                </p:cTn>
                              </p:par>
                              <p:par>
                                <p:cTn id="384" presetID="1" presetClass="entr" presetSubtype="0" fill="hold" grpId="0" nodeType="withEffect">
                                  <p:stCondLst>
                                    <p:cond delay="0"/>
                                  </p:stCondLst>
                                  <p:childTnLst>
                                    <p:set>
                                      <p:cBhvr>
                                        <p:cTn id="385" dur="1" fill="hold">
                                          <p:stCondLst>
                                            <p:cond delay="0"/>
                                          </p:stCondLst>
                                        </p:cTn>
                                        <p:tgtEl>
                                          <p:spTgt spid="37"/>
                                        </p:tgtEl>
                                        <p:attrNameLst>
                                          <p:attrName>style.visibility</p:attrName>
                                        </p:attrNameLst>
                                      </p:cBhvr>
                                      <p:to>
                                        <p:strVal val="visible"/>
                                      </p:to>
                                    </p:set>
                                  </p:childTnLst>
                                </p:cTn>
                              </p:par>
                              <p:par>
                                <p:cTn id="386" presetID="1" presetClass="entr" presetSubtype="0" fill="hold" grpId="0" nodeType="withEffect">
                                  <p:stCondLst>
                                    <p:cond delay="0"/>
                                  </p:stCondLst>
                                  <p:childTnLst>
                                    <p:set>
                                      <p:cBhvr>
                                        <p:cTn id="387" dur="1" fill="hold">
                                          <p:stCondLst>
                                            <p:cond delay="0"/>
                                          </p:stCondLst>
                                        </p:cTn>
                                        <p:tgtEl>
                                          <p:spTgt spid="32"/>
                                        </p:tgtEl>
                                        <p:attrNameLst>
                                          <p:attrName>style.visibility</p:attrName>
                                        </p:attrNameLst>
                                      </p:cBhvr>
                                      <p:to>
                                        <p:strVal val="visible"/>
                                      </p:to>
                                    </p:set>
                                  </p:childTnLst>
                                </p:cTn>
                              </p:par>
                              <p:par>
                                <p:cTn id="388" presetID="1" presetClass="entr" presetSubtype="0" fill="hold" grpId="0" nodeType="withEffect">
                                  <p:stCondLst>
                                    <p:cond delay="0"/>
                                  </p:stCondLst>
                                  <p:childTnLst>
                                    <p:set>
                                      <p:cBhvr>
                                        <p:cTn id="389" dur="1" fill="hold">
                                          <p:stCondLst>
                                            <p:cond delay="0"/>
                                          </p:stCondLst>
                                        </p:cTn>
                                        <p:tgtEl>
                                          <p:spTgt spid="39"/>
                                        </p:tgtEl>
                                        <p:attrNameLst>
                                          <p:attrName>style.visibility</p:attrName>
                                        </p:attrNameLst>
                                      </p:cBhvr>
                                      <p:to>
                                        <p:strVal val="visible"/>
                                      </p:to>
                                    </p:set>
                                  </p:childTnLst>
                                </p:cTn>
                              </p:par>
                              <p:par>
                                <p:cTn id="390" presetID="1" presetClass="entr" presetSubtype="0" fill="hold" grpId="0" nodeType="withEffect">
                                  <p:stCondLst>
                                    <p:cond delay="0"/>
                                  </p:stCondLst>
                                  <p:childTnLst>
                                    <p:set>
                                      <p:cBhvr>
                                        <p:cTn id="391" dur="1" fill="hold">
                                          <p:stCondLst>
                                            <p:cond delay="0"/>
                                          </p:stCondLst>
                                        </p:cTn>
                                        <p:tgtEl>
                                          <p:spTgt spid="3"/>
                                        </p:tgtEl>
                                        <p:attrNameLst>
                                          <p:attrName>style.visibility</p:attrName>
                                        </p:attrNameLst>
                                      </p:cBhvr>
                                      <p:to>
                                        <p:strVal val="visible"/>
                                      </p:to>
                                    </p:set>
                                  </p:childTnLst>
                                </p:cTn>
                              </p:par>
                              <p:par>
                                <p:cTn id="392" presetID="1" presetClass="entr" presetSubtype="0" fill="hold" grpId="0" nodeType="withEffect">
                                  <p:stCondLst>
                                    <p:cond delay="0"/>
                                  </p:stCondLst>
                                  <p:childTnLst>
                                    <p:set>
                                      <p:cBhvr>
                                        <p:cTn id="393" dur="1" fill="hold">
                                          <p:stCondLst>
                                            <p:cond delay="0"/>
                                          </p:stCondLst>
                                        </p:cTn>
                                        <p:tgtEl>
                                          <p:spTgt spid="44"/>
                                        </p:tgtEl>
                                        <p:attrNameLst>
                                          <p:attrName>style.visibility</p:attrName>
                                        </p:attrNameLst>
                                      </p:cBhvr>
                                      <p:to>
                                        <p:strVal val="visible"/>
                                      </p:to>
                                    </p:set>
                                  </p:childTnLst>
                                </p:cTn>
                              </p:par>
                              <p:par>
                                <p:cTn id="394" presetID="1" presetClass="entr" presetSubtype="0" fill="hold" grpId="0" nodeType="withEffect">
                                  <p:stCondLst>
                                    <p:cond delay="0"/>
                                  </p:stCondLst>
                                  <p:childTnLst>
                                    <p:set>
                                      <p:cBhvr>
                                        <p:cTn id="395" dur="1" fill="hold">
                                          <p:stCondLst>
                                            <p:cond delay="0"/>
                                          </p:stCondLst>
                                        </p:cTn>
                                        <p:tgtEl>
                                          <p:spTgt spid="45"/>
                                        </p:tgtEl>
                                        <p:attrNameLst>
                                          <p:attrName>style.visibility</p:attrName>
                                        </p:attrNameLst>
                                      </p:cBhvr>
                                      <p:to>
                                        <p:strVal val="visible"/>
                                      </p:to>
                                    </p:set>
                                  </p:childTnLst>
                                </p:cTn>
                              </p:par>
                              <p:par>
                                <p:cTn id="396" presetID="1" presetClass="entr" presetSubtype="0" fill="hold" grpId="0" nodeType="withEffect">
                                  <p:stCondLst>
                                    <p:cond delay="0"/>
                                  </p:stCondLst>
                                  <p:childTnLst>
                                    <p:set>
                                      <p:cBhvr>
                                        <p:cTn id="397" dur="1" fill="hold">
                                          <p:stCondLst>
                                            <p:cond delay="0"/>
                                          </p:stCondLst>
                                        </p:cTn>
                                        <p:tgtEl>
                                          <p:spTgt spid="49"/>
                                        </p:tgtEl>
                                        <p:attrNameLst>
                                          <p:attrName>style.visibility</p:attrName>
                                        </p:attrNameLst>
                                      </p:cBhvr>
                                      <p:to>
                                        <p:strVal val="visible"/>
                                      </p:to>
                                    </p:set>
                                  </p:childTnLst>
                                </p:cTn>
                              </p:par>
                            </p:childTnLst>
                          </p:cTn>
                        </p:par>
                      </p:childTnLst>
                    </p:cTn>
                  </p:par>
                  <p:par>
                    <p:cTn id="398" fill="hold">
                      <p:stCondLst>
                        <p:cond delay="indefinite"/>
                      </p:stCondLst>
                      <p:childTnLst>
                        <p:par>
                          <p:cTn id="399" fill="hold">
                            <p:stCondLst>
                              <p:cond delay="0"/>
                            </p:stCondLst>
                            <p:childTnLst>
                              <p:par>
                                <p:cTn id="400" presetID="1" presetClass="entr" presetSubtype="0" fill="hold" grpId="0" nodeType="clickEffect">
                                  <p:stCondLst>
                                    <p:cond delay="0"/>
                                  </p:stCondLst>
                                  <p:childTnLst>
                                    <p:set>
                                      <p:cBhvr>
                                        <p:cTn id="401" dur="1" fill="hold">
                                          <p:stCondLst>
                                            <p:cond delay="0"/>
                                          </p:stCondLst>
                                        </p:cTn>
                                        <p:tgtEl>
                                          <p:spTgt spid="117"/>
                                        </p:tgtEl>
                                        <p:attrNameLst>
                                          <p:attrName>style.visibility</p:attrName>
                                        </p:attrNameLst>
                                      </p:cBhvr>
                                      <p:to>
                                        <p:strVal val="visible"/>
                                      </p:to>
                                    </p:set>
                                  </p:childTnLst>
                                </p:cTn>
                              </p:par>
                              <p:par>
                                <p:cTn id="402" presetID="1" presetClass="entr" presetSubtype="0" fill="hold" grpId="0" nodeType="withEffect">
                                  <p:stCondLst>
                                    <p:cond delay="0"/>
                                  </p:stCondLst>
                                  <p:childTnLst>
                                    <p:set>
                                      <p:cBhvr>
                                        <p:cTn id="403" dur="1" fill="hold">
                                          <p:stCondLst>
                                            <p:cond delay="0"/>
                                          </p:stCondLst>
                                        </p:cTn>
                                        <p:tgtEl>
                                          <p:spTgt spid="116"/>
                                        </p:tgtEl>
                                        <p:attrNameLst>
                                          <p:attrName>style.visibility</p:attrName>
                                        </p:attrNameLst>
                                      </p:cBhvr>
                                      <p:to>
                                        <p:strVal val="visible"/>
                                      </p:to>
                                    </p:set>
                                  </p:childTnLst>
                                </p:cTn>
                              </p:par>
                              <p:par>
                                <p:cTn id="404" presetID="1" presetClass="entr" presetSubtype="0" fill="hold" grpId="0" nodeType="withEffect">
                                  <p:stCondLst>
                                    <p:cond delay="0"/>
                                  </p:stCondLst>
                                  <p:childTnLst>
                                    <p:set>
                                      <p:cBhvr>
                                        <p:cTn id="405" dur="1" fill="hold">
                                          <p:stCondLst>
                                            <p:cond delay="0"/>
                                          </p:stCondLst>
                                        </p:cTn>
                                        <p:tgtEl>
                                          <p:spTgt spid="115"/>
                                        </p:tgtEl>
                                        <p:attrNameLst>
                                          <p:attrName>style.visibility</p:attrName>
                                        </p:attrNameLst>
                                      </p:cBhvr>
                                      <p:to>
                                        <p:strVal val="visible"/>
                                      </p:to>
                                    </p:set>
                                  </p:childTnLst>
                                </p:cTn>
                              </p:par>
                              <p:par>
                                <p:cTn id="406" presetID="1" presetClass="entr" presetSubtype="0" fill="hold" grpId="0" nodeType="withEffect">
                                  <p:stCondLst>
                                    <p:cond delay="0"/>
                                  </p:stCondLst>
                                  <p:childTnLst>
                                    <p:set>
                                      <p:cBhvr>
                                        <p:cTn id="407" dur="1" fill="hold">
                                          <p:stCondLst>
                                            <p:cond delay="0"/>
                                          </p:stCondLst>
                                        </p:cTn>
                                        <p:tgtEl>
                                          <p:spTgt spid="114"/>
                                        </p:tgtEl>
                                        <p:attrNameLst>
                                          <p:attrName>style.visibility</p:attrName>
                                        </p:attrNameLst>
                                      </p:cBhvr>
                                      <p:to>
                                        <p:strVal val="visible"/>
                                      </p:to>
                                    </p:set>
                                  </p:childTnLst>
                                </p:cTn>
                              </p:par>
                              <p:par>
                                <p:cTn id="408" presetID="1" presetClass="entr" presetSubtype="0" fill="hold" grpId="0" nodeType="withEffect">
                                  <p:stCondLst>
                                    <p:cond delay="0"/>
                                  </p:stCondLst>
                                  <p:childTnLst>
                                    <p:set>
                                      <p:cBhvr>
                                        <p:cTn id="409" dur="1" fill="hold">
                                          <p:stCondLst>
                                            <p:cond delay="0"/>
                                          </p:stCondLst>
                                        </p:cTn>
                                        <p:tgtEl>
                                          <p:spTgt spid="112"/>
                                        </p:tgtEl>
                                        <p:attrNameLst>
                                          <p:attrName>style.visibility</p:attrName>
                                        </p:attrNameLst>
                                      </p:cBhvr>
                                      <p:to>
                                        <p:strVal val="visible"/>
                                      </p:to>
                                    </p:set>
                                  </p:childTnLst>
                                </p:cTn>
                              </p:par>
                              <p:par>
                                <p:cTn id="410" presetID="1" presetClass="entr" presetSubtype="0" fill="hold" grpId="0" nodeType="withEffect">
                                  <p:stCondLst>
                                    <p:cond delay="0"/>
                                  </p:stCondLst>
                                  <p:childTnLst>
                                    <p:set>
                                      <p:cBhvr>
                                        <p:cTn id="411" dur="1" fill="hold">
                                          <p:stCondLst>
                                            <p:cond delay="0"/>
                                          </p:stCondLst>
                                        </p:cTn>
                                        <p:tgtEl>
                                          <p:spTgt spid="111"/>
                                        </p:tgtEl>
                                        <p:attrNameLst>
                                          <p:attrName>style.visibility</p:attrName>
                                        </p:attrNameLst>
                                      </p:cBhvr>
                                      <p:to>
                                        <p:strVal val="visible"/>
                                      </p:to>
                                    </p:set>
                                  </p:childTnLst>
                                </p:cTn>
                              </p:par>
                              <p:par>
                                <p:cTn id="412" presetID="1" presetClass="entr" presetSubtype="0" fill="hold" grpId="0" nodeType="withEffect">
                                  <p:stCondLst>
                                    <p:cond delay="0"/>
                                  </p:stCondLst>
                                  <p:childTnLst>
                                    <p:set>
                                      <p:cBhvr>
                                        <p:cTn id="413" dur="1" fill="hold">
                                          <p:stCondLst>
                                            <p:cond delay="0"/>
                                          </p:stCondLst>
                                        </p:cTn>
                                        <p:tgtEl>
                                          <p:spTgt spid="109"/>
                                        </p:tgtEl>
                                        <p:attrNameLst>
                                          <p:attrName>style.visibility</p:attrName>
                                        </p:attrNameLst>
                                      </p:cBhvr>
                                      <p:to>
                                        <p:strVal val="visible"/>
                                      </p:to>
                                    </p:set>
                                  </p:childTnLst>
                                </p:cTn>
                              </p:par>
                              <p:par>
                                <p:cTn id="414" presetID="1" presetClass="entr" presetSubtype="0" fill="hold" grpId="0" nodeType="withEffect">
                                  <p:stCondLst>
                                    <p:cond delay="0"/>
                                  </p:stCondLst>
                                  <p:childTnLst>
                                    <p:set>
                                      <p:cBhvr>
                                        <p:cTn id="415" dur="1" fill="hold">
                                          <p:stCondLst>
                                            <p:cond delay="0"/>
                                          </p:stCondLst>
                                        </p:cTn>
                                        <p:tgtEl>
                                          <p:spTgt spid="108"/>
                                        </p:tgtEl>
                                        <p:attrNameLst>
                                          <p:attrName>style.visibility</p:attrName>
                                        </p:attrNameLst>
                                      </p:cBhvr>
                                      <p:to>
                                        <p:strVal val="visible"/>
                                      </p:to>
                                    </p:set>
                                  </p:childTnLst>
                                </p:cTn>
                              </p:par>
                              <p:par>
                                <p:cTn id="416" presetID="1" presetClass="entr" presetSubtype="0" fill="hold" grpId="0" nodeType="withEffect">
                                  <p:stCondLst>
                                    <p:cond delay="0"/>
                                  </p:stCondLst>
                                  <p:childTnLst>
                                    <p:set>
                                      <p:cBhvr>
                                        <p:cTn id="417" dur="1" fill="hold">
                                          <p:stCondLst>
                                            <p:cond delay="0"/>
                                          </p:stCondLst>
                                        </p:cTn>
                                        <p:tgtEl>
                                          <p:spTgt spid="106"/>
                                        </p:tgtEl>
                                        <p:attrNameLst>
                                          <p:attrName>style.visibility</p:attrName>
                                        </p:attrNameLst>
                                      </p:cBhvr>
                                      <p:to>
                                        <p:strVal val="visible"/>
                                      </p:to>
                                    </p:set>
                                  </p:childTnLst>
                                </p:cTn>
                              </p:par>
                              <p:par>
                                <p:cTn id="418" presetID="1" presetClass="entr" presetSubtype="0" fill="hold" grpId="0" nodeType="withEffect">
                                  <p:stCondLst>
                                    <p:cond delay="0"/>
                                  </p:stCondLst>
                                  <p:childTnLst>
                                    <p:set>
                                      <p:cBhvr>
                                        <p:cTn id="419" dur="1" fill="hold">
                                          <p:stCondLst>
                                            <p:cond delay="0"/>
                                          </p:stCondLst>
                                        </p:cTn>
                                        <p:tgtEl>
                                          <p:spTgt spid="105"/>
                                        </p:tgtEl>
                                        <p:attrNameLst>
                                          <p:attrName>style.visibility</p:attrName>
                                        </p:attrNameLst>
                                      </p:cBhvr>
                                      <p:to>
                                        <p:strVal val="visible"/>
                                      </p:to>
                                    </p:set>
                                  </p:childTnLst>
                                </p:cTn>
                              </p:par>
                              <p:par>
                                <p:cTn id="420" presetID="1" presetClass="entr" presetSubtype="0" fill="hold" grpId="0" nodeType="withEffect">
                                  <p:stCondLst>
                                    <p:cond delay="0"/>
                                  </p:stCondLst>
                                  <p:childTnLst>
                                    <p:set>
                                      <p:cBhvr>
                                        <p:cTn id="421" dur="1" fill="hold">
                                          <p:stCondLst>
                                            <p:cond delay="0"/>
                                          </p:stCondLst>
                                        </p:cTn>
                                        <p:tgtEl>
                                          <p:spTgt spid="103"/>
                                        </p:tgtEl>
                                        <p:attrNameLst>
                                          <p:attrName>style.visibility</p:attrName>
                                        </p:attrNameLst>
                                      </p:cBhvr>
                                      <p:to>
                                        <p:strVal val="visible"/>
                                      </p:to>
                                    </p:set>
                                  </p:childTnLst>
                                </p:cTn>
                              </p:par>
                              <p:par>
                                <p:cTn id="422" presetID="1" presetClass="entr" presetSubtype="0" fill="hold" grpId="0" nodeType="withEffect">
                                  <p:stCondLst>
                                    <p:cond delay="0"/>
                                  </p:stCondLst>
                                  <p:childTnLst>
                                    <p:set>
                                      <p:cBhvr>
                                        <p:cTn id="423" dur="1" fill="hold">
                                          <p:stCondLst>
                                            <p:cond delay="0"/>
                                          </p:stCondLst>
                                        </p:cTn>
                                        <p:tgtEl>
                                          <p:spTgt spid="102"/>
                                        </p:tgtEl>
                                        <p:attrNameLst>
                                          <p:attrName>style.visibility</p:attrName>
                                        </p:attrNameLst>
                                      </p:cBhvr>
                                      <p:to>
                                        <p:strVal val="visible"/>
                                      </p:to>
                                    </p:set>
                                  </p:childTnLst>
                                </p:cTn>
                              </p:par>
                              <p:par>
                                <p:cTn id="424" presetID="1" presetClass="entr" presetSubtype="0" fill="hold" grpId="0" nodeType="withEffect">
                                  <p:stCondLst>
                                    <p:cond delay="0"/>
                                  </p:stCondLst>
                                  <p:childTnLst>
                                    <p:set>
                                      <p:cBhvr>
                                        <p:cTn id="425" dur="1" fill="hold">
                                          <p:stCondLst>
                                            <p:cond delay="0"/>
                                          </p:stCondLst>
                                        </p:cTn>
                                        <p:tgtEl>
                                          <p:spTgt spid="100"/>
                                        </p:tgtEl>
                                        <p:attrNameLst>
                                          <p:attrName>style.visibility</p:attrName>
                                        </p:attrNameLst>
                                      </p:cBhvr>
                                      <p:to>
                                        <p:strVal val="visible"/>
                                      </p:to>
                                    </p:set>
                                  </p:childTnLst>
                                </p:cTn>
                              </p:par>
                              <p:par>
                                <p:cTn id="426" presetID="1" presetClass="entr" presetSubtype="0" fill="hold" grpId="0" nodeType="withEffect">
                                  <p:stCondLst>
                                    <p:cond delay="0"/>
                                  </p:stCondLst>
                                  <p:childTnLst>
                                    <p:set>
                                      <p:cBhvr>
                                        <p:cTn id="427" dur="1" fill="hold">
                                          <p:stCondLst>
                                            <p:cond delay="0"/>
                                          </p:stCondLst>
                                        </p:cTn>
                                        <p:tgtEl>
                                          <p:spTgt spid="97"/>
                                        </p:tgtEl>
                                        <p:attrNameLst>
                                          <p:attrName>style.visibility</p:attrName>
                                        </p:attrNameLst>
                                      </p:cBhvr>
                                      <p:to>
                                        <p:strVal val="visible"/>
                                      </p:to>
                                    </p:set>
                                  </p:childTnLst>
                                </p:cTn>
                              </p:par>
                              <p:par>
                                <p:cTn id="428" presetID="1" presetClass="entr" presetSubtype="0" fill="hold" grpId="0" nodeType="withEffect">
                                  <p:stCondLst>
                                    <p:cond delay="0"/>
                                  </p:stCondLst>
                                  <p:childTnLst>
                                    <p:set>
                                      <p:cBhvr>
                                        <p:cTn id="429" dur="1" fill="hold">
                                          <p:stCondLst>
                                            <p:cond delay="0"/>
                                          </p:stCondLst>
                                        </p:cTn>
                                        <p:tgtEl>
                                          <p:spTgt spid="96"/>
                                        </p:tgtEl>
                                        <p:attrNameLst>
                                          <p:attrName>style.visibility</p:attrName>
                                        </p:attrNameLst>
                                      </p:cBhvr>
                                      <p:to>
                                        <p:strVal val="visible"/>
                                      </p:to>
                                    </p:set>
                                  </p:childTnLst>
                                </p:cTn>
                              </p:par>
                              <p:par>
                                <p:cTn id="430" presetID="1" presetClass="entr" presetSubtype="0" fill="hold" grpId="0" nodeType="withEffect">
                                  <p:stCondLst>
                                    <p:cond delay="0"/>
                                  </p:stCondLst>
                                  <p:childTnLst>
                                    <p:set>
                                      <p:cBhvr>
                                        <p:cTn id="431" dur="1" fill="hold">
                                          <p:stCondLst>
                                            <p:cond delay="0"/>
                                          </p:stCondLst>
                                        </p:cTn>
                                        <p:tgtEl>
                                          <p:spTgt spid="95"/>
                                        </p:tgtEl>
                                        <p:attrNameLst>
                                          <p:attrName>style.visibility</p:attrName>
                                        </p:attrNameLst>
                                      </p:cBhvr>
                                      <p:to>
                                        <p:strVal val="visible"/>
                                      </p:to>
                                    </p:set>
                                  </p:childTnLst>
                                </p:cTn>
                              </p:par>
                              <p:par>
                                <p:cTn id="432" presetID="1" presetClass="entr" presetSubtype="0" fill="hold" grpId="0" nodeType="withEffect">
                                  <p:stCondLst>
                                    <p:cond delay="0"/>
                                  </p:stCondLst>
                                  <p:childTnLst>
                                    <p:set>
                                      <p:cBhvr>
                                        <p:cTn id="433" dur="1" fill="hold">
                                          <p:stCondLst>
                                            <p:cond delay="0"/>
                                          </p:stCondLst>
                                        </p:cTn>
                                        <p:tgtEl>
                                          <p:spTgt spid="91"/>
                                        </p:tgtEl>
                                        <p:attrNameLst>
                                          <p:attrName>style.visibility</p:attrName>
                                        </p:attrNameLst>
                                      </p:cBhvr>
                                      <p:to>
                                        <p:strVal val="visible"/>
                                      </p:to>
                                    </p:set>
                                  </p:childTnLst>
                                </p:cTn>
                              </p:par>
                              <p:par>
                                <p:cTn id="434" presetID="1" presetClass="entr" presetSubtype="0" fill="hold" grpId="0" nodeType="withEffect">
                                  <p:stCondLst>
                                    <p:cond delay="0"/>
                                  </p:stCondLst>
                                  <p:childTnLst>
                                    <p:set>
                                      <p:cBhvr>
                                        <p:cTn id="435" dur="1" fill="hold">
                                          <p:stCondLst>
                                            <p:cond delay="0"/>
                                          </p:stCondLst>
                                        </p:cTn>
                                        <p:tgtEl>
                                          <p:spTgt spid="119"/>
                                        </p:tgtEl>
                                        <p:attrNameLst>
                                          <p:attrName>style.visibility</p:attrName>
                                        </p:attrNameLst>
                                      </p:cBhvr>
                                      <p:to>
                                        <p:strVal val="visible"/>
                                      </p:to>
                                    </p:set>
                                  </p:childTnLst>
                                </p:cTn>
                              </p:par>
                              <p:par>
                                <p:cTn id="436" presetID="1" presetClass="entr" presetSubtype="0" fill="hold" grpId="0" nodeType="withEffect">
                                  <p:stCondLst>
                                    <p:cond delay="0"/>
                                  </p:stCondLst>
                                  <p:childTnLst>
                                    <p:set>
                                      <p:cBhvr>
                                        <p:cTn id="437" dur="1" fill="hold">
                                          <p:stCondLst>
                                            <p:cond delay="0"/>
                                          </p:stCondLst>
                                        </p:cTn>
                                        <p:tgtEl>
                                          <p:spTgt spid="59"/>
                                        </p:tgtEl>
                                        <p:attrNameLst>
                                          <p:attrName>style.visibility</p:attrName>
                                        </p:attrNameLst>
                                      </p:cBhvr>
                                      <p:to>
                                        <p:strVal val="visible"/>
                                      </p:to>
                                    </p:set>
                                  </p:childTnLst>
                                </p:cTn>
                              </p:par>
                              <p:par>
                                <p:cTn id="438" presetID="1" presetClass="entr" presetSubtype="0" fill="hold" grpId="0" nodeType="withEffect">
                                  <p:stCondLst>
                                    <p:cond delay="0"/>
                                  </p:stCondLst>
                                  <p:childTnLst>
                                    <p:set>
                                      <p:cBhvr>
                                        <p:cTn id="439" dur="1" fill="hold">
                                          <p:stCondLst>
                                            <p:cond delay="0"/>
                                          </p:stCondLst>
                                        </p:cTn>
                                        <p:tgtEl>
                                          <p:spTgt spid="485"/>
                                        </p:tgtEl>
                                        <p:attrNameLst>
                                          <p:attrName>style.visibility</p:attrName>
                                        </p:attrNameLst>
                                      </p:cBhvr>
                                      <p:to>
                                        <p:strVal val="visible"/>
                                      </p:to>
                                    </p:set>
                                  </p:childTnLst>
                                </p:cTn>
                              </p:par>
                              <p:par>
                                <p:cTn id="440" presetID="1" presetClass="entr" presetSubtype="0" fill="hold" nodeType="withEffect">
                                  <p:stCondLst>
                                    <p:cond delay="0"/>
                                  </p:stCondLst>
                                  <p:childTnLst>
                                    <p:set>
                                      <p:cBhvr>
                                        <p:cTn id="441" dur="1" fill="hold">
                                          <p:stCondLst>
                                            <p:cond delay="0"/>
                                          </p:stCondLst>
                                        </p:cTn>
                                        <p:tgtEl>
                                          <p:spTgt spid="490"/>
                                        </p:tgtEl>
                                        <p:attrNameLst>
                                          <p:attrName>style.visibility</p:attrName>
                                        </p:attrNameLst>
                                      </p:cBhvr>
                                      <p:to>
                                        <p:strVal val="visible"/>
                                      </p:to>
                                    </p:set>
                                  </p:childTnLst>
                                </p:cTn>
                              </p:par>
                              <p:par>
                                <p:cTn id="442" presetID="1" presetClass="entr" presetSubtype="0" fill="hold" nodeType="withEffect">
                                  <p:stCondLst>
                                    <p:cond delay="0"/>
                                  </p:stCondLst>
                                  <p:childTnLst>
                                    <p:set>
                                      <p:cBhvr>
                                        <p:cTn id="443" dur="1" fill="hold">
                                          <p:stCondLst>
                                            <p:cond delay="0"/>
                                          </p:stCondLst>
                                        </p:cTn>
                                        <p:tgtEl>
                                          <p:spTgt spid="493"/>
                                        </p:tgtEl>
                                        <p:attrNameLst>
                                          <p:attrName>style.visibility</p:attrName>
                                        </p:attrNameLst>
                                      </p:cBhvr>
                                      <p:to>
                                        <p:strVal val="visible"/>
                                      </p:to>
                                    </p:set>
                                  </p:childTnLst>
                                </p:cTn>
                              </p:par>
                              <p:par>
                                <p:cTn id="444" presetID="1" presetClass="entr" presetSubtype="0" fill="hold" grpId="0" nodeType="withEffect">
                                  <p:stCondLst>
                                    <p:cond delay="0"/>
                                  </p:stCondLst>
                                  <p:childTnLst>
                                    <p:set>
                                      <p:cBhvr>
                                        <p:cTn id="445" dur="1" fill="hold">
                                          <p:stCondLst>
                                            <p:cond delay="0"/>
                                          </p:stCondLst>
                                        </p:cTn>
                                        <p:tgtEl>
                                          <p:spTgt spid="233"/>
                                        </p:tgtEl>
                                        <p:attrNameLst>
                                          <p:attrName>style.visibility</p:attrName>
                                        </p:attrNameLst>
                                      </p:cBhvr>
                                      <p:to>
                                        <p:strVal val="visible"/>
                                      </p:to>
                                    </p:set>
                                  </p:childTnLst>
                                </p:cTn>
                              </p:par>
                            </p:childTnLst>
                          </p:cTn>
                        </p:par>
                      </p:childTnLst>
                    </p:cTn>
                  </p:par>
                  <p:par>
                    <p:cTn id="446" fill="hold">
                      <p:stCondLst>
                        <p:cond delay="indefinite"/>
                      </p:stCondLst>
                      <p:childTnLst>
                        <p:par>
                          <p:cTn id="447" fill="hold">
                            <p:stCondLst>
                              <p:cond delay="0"/>
                            </p:stCondLst>
                            <p:childTnLst>
                              <p:par>
                                <p:cTn id="448" presetID="1" presetClass="entr" presetSubtype="0" fill="hold" grpId="0" nodeType="clickEffect">
                                  <p:stCondLst>
                                    <p:cond delay="0"/>
                                  </p:stCondLst>
                                  <p:childTnLst>
                                    <p:set>
                                      <p:cBhvr>
                                        <p:cTn id="449" dur="1" fill="hold">
                                          <p:stCondLst>
                                            <p:cond delay="0"/>
                                          </p:stCondLst>
                                        </p:cTn>
                                        <p:tgtEl>
                                          <p:spTgt spid="501"/>
                                        </p:tgtEl>
                                        <p:attrNameLst>
                                          <p:attrName>style.visibility</p:attrName>
                                        </p:attrNameLst>
                                      </p:cBhvr>
                                      <p:to>
                                        <p:strVal val="visible"/>
                                      </p:to>
                                    </p:set>
                                  </p:childTnLst>
                                </p:cTn>
                              </p:par>
                              <p:par>
                                <p:cTn id="450" presetID="1" presetClass="entr" presetSubtype="0" fill="hold" nodeType="withEffect">
                                  <p:stCondLst>
                                    <p:cond delay="0"/>
                                  </p:stCondLst>
                                  <p:childTnLst>
                                    <p:set>
                                      <p:cBhvr>
                                        <p:cTn id="451" dur="1" fill="hold">
                                          <p:stCondLst>
                                            <p:cond delay="0"/>
                                          </p:stCondLst>
                                        </p:cTn>
                                        <p:tgtEl>
                                          <p:spTgt spid="509"/>
                                        </p:tgtEl>
                                        <p:attrNameLst>
                                          <p:attrName>style.visibility</p:attrName>
                                        </p:attrNameLst>
                                      </p:cBhvr>
                                      <p:to>
                                        <p:strVal val="visible"/>
                                      </p:to>
                                    </p:set>
                                  </p:childTnLst>
                                </p:cTn>
                              </p:par>
                              <p:par>
                                <p:cTn id="452" presetID="1" presetClass="entr" presetSubtype="0" fill="hold" nodeType="withEffect">
                                  <p:stCondLst>
                                    <p:cond delay="0"/>
                                  </p:stCondLst>
                                  <p:childTnLst>
                                    <p:set>
                                      <p:cBhvr>
                                        <p:cTn id="453"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0" animBg="1"/>
      <p:bldP spid="235" grpId="0" animBg="1"/>
      <p:bldP spid="223" grpId="0" animBg="1"/>
      <p:bldP spid="21" grpId="0" animBg="1"/>
      <p:bldP spid="4" grpId="0" animBg="1"/>
      <p:bldP spid="8" grpId="0" animBg="1"/>
      <p:bldP spid="11" grpId="0" animBg="1"/>
      <p:bldP spid="13" grpId="0" animBg="1"/>
      <p:bldP spid="14" grpId="0" animBg="1"/>
      <p:bldP spid="15" grpId="0" animBg="1"/>
      <p:bldP spid="17" grpId="0" animBg="1"/>
      <p:bldP spid="23" grpId="0" animBg="1"/>
      <p:bldP spid="24" grpId="0" animBg="1"/>
      <p:bldP spid="26" grpId="0" animBg="1"/>
      <p:bldP spid="28" grpId="0" animBg="1"/>
      <p:bldP spid="31" grpId="0" animBg="1"/>
      <p:bldP spid="33" grpId="0" animBg="1"/>
      <p:bldP spid="34" grpId="0" animBg="1"/>
      <p:bldP spid="35" grpId="0" animBg="1"/>
      <p:bldP spid="36" grpId="0" animBg="1"/>
      <p:bldP spid="40" grpId="0" animBg="1"/>
      <p:bldP spid="42" grpId="0" animBg="1"/>
      <p:bldP spid="46" grpId="0" animBg="1"/>
      <p:bldP spid="48" grpId="0" animBg="1"/>
      <p:bldP spid="50" grpId="0" animBg="1"/>
      <p:bldP spid="51" grpId="0" animBg="1"/>
      <p:bldP spid="52" grpId="0" animBg="1"/>
      <p:bldP spid="53" grpId="0" animBg="1"/>
      <p:bldP spid="54" grpId="0" animBg="1"/>
      <p:bldP spid="55" grpId="0" animBg="1"/>
      <p:bldP spid="56" grpId="0" animBg="1"/>
      <p:bldP spid="6" grpId="0" animBg="1"/>
      <p:bldP spid="7" grpId="0" animBg="1"/>
      <p:bldP spid="9" grpId="0" animBg="1"/>
      <p:bldP spid="12" grpId="0" animBg="1"/>
      <p:bldP spid="16" grpId="0" animBg="1"/>
      <p:bldP spid="18" grpId="0" animBg="1"/>
      <p:bldP spid="27" grpId="0" animBg="1"/>
      <p:bldP spid="200" grpId="0" animBg="1"/>
      <p:bldP spid="208" grpId="0" animBg="1"/>
      <p:bldP spid="209" grpId="0" animBg="1"/>
      <p:bldP spid="210" grpId="0" animBg="1"/>
      <p:bldP spid="271" grpId="0" animBg="1"/>
      <p:bldP spid="274" grpId="0" animBg="1"/>
      <p:bldP spid="275" grpId="0" animBg="1"/>
      <p:bldP spid="278" grpId="0" animBg="1"/>
      <p:bldP spid="279" grpId="0" animBg="1"/>
      <p:bldP spid="280" grpId="0" animBg="1"/>
      <p:bldP spid="297" grpId="0" animBg="1"/>
      <p:bldP spid="298" grpId="0" animBg="1"/>
      <p:bldP spid="299" grpId="0" animBg="1"/>
      <p:bldP spid="304" grpId="0" animBg="1"/>
      <p:bldP spid="305" grpId="0" animBg="1"/>
      <p:bldP spid="309" grpId="0" animBg="1"/>
      <p:bldP spid="312" grpId="0" animBg="1"/>
      <p:bldP spid="313" grpId="0" animBg="1"/>
      <p:bldP spid="330" grpId="0" animBg="1"/>
      <p:bldP spid="22" grpId="0" animBg="1"/>
      <p:bldP spid="25" grpId="0" animBg="1"/>
      <p:bldP spid="59" grpId="0" animBg="1"/>
      <p:bldP spid="91" grpId="0" animBg="1"/>
      <p:bldP spid="95" grpId="0" animBg="1"/>
      <p:bldP spid="96" grpId="0" animBg="1"/>
      <p:bldP spid="97" grpId="0" animBg="1"/>
      <p:bldP spid="100" grpId="0" animBg="1"/>
      <p:bldP spid="102" grpId="0" animBg="1"/>
      <p:bldP spid="103" grpId="0" animBg="1"/>
      <p:bldP spid="105" grpId="0" animBg="1"/>
      <p:bldP spid="106" grpId="0" animBg="1"/>
      <p:bldP spid="108" grpId="0" animBg="1"/>
      <p:bldP spid="109" grpId="0" animBg="1"/>
      <p:bldP spid="111" grpId="0" animBg="1"/>
      <p:bldP spid="112" grpId="0" animBg="1"/>
      <p:bldP spid="114" grpId="0" animBg="1"/>
      <p:bldP spid="115" grpId="0" animBg="1"/>
      <p:bldP spid="116" grpId="0" animBg="1"/>
      <p:bldP spid="117" grpId="0" animBg="1"/>
      <p:bldP spid="119" grpId="0" animBg="1"/>
      <p:bldP spid="58" grpId="0" animBg="1"/>
      <p:bldP spid="62" grpId="0" animBg="1"/>
      <p:bldP spid="227" grpId="0" animBg="1"/>
      <p:bldP spid="303" grpId="0" animBg="1"/>
      <p:bldP spid="328" grpId="0" animBg="1"/>
      <p:bldP spid="458" grpId="0" animBg="1"/>
      <p:bldP spid="607" grpId="0" animBg="1"/>
      <p:bldP spid="616" grpId="0" animBg="1"/>
      <p:bldP spid="38" grpId="0" animBg="1"/>
      <p:bldP spid="601" grpId="0" animBg="1"/>
      <p:bldP spid="622" grpId="0" animBg="1"/>
      <p:bldP spid="453" grpId="0" animBg="1"/>
      <p:bldP spid="480" grpId="0" animBg="1"/>
      <p:bldP spid="507" grpId="0" animBg="1"/>
      <p:bldP spid="527" grpId="0" animBg="1"/>
      <p:bldP spid="559" grpId="0" animBg="1"/>
      <p:bldP spid="582" grpId="0" animBg="1"/>
      <p:bldP spid="584" grpId="0" animBg="1"/>
      <p:bldP spid="609" grpId="0" animBg="1"/>
      <p:bldP spid="135" grpId="0" animBg="1"/>
      <p:bldP spid="239" grpId="0" animBg="1"/>
      <p:bldP spid="3" grpId="0" animBg="1"/>
      <p:bldP spid="5" grpId="0" animBg="1"/>
      <p:bldP spid="2" grpId="0"/>
      <p:bldP spid="20" grpId="0"/>
      <p:bldP spid="29" grpId="0"/>
      <p:bldP spid="32" grpId="0"/>
      <p:bldP spid="37" grpId="0"/>
      <p:bldP spid="39" grpId="0"/>
      <p:bldP spid="44" grpId="0" animBg="1"/>
      <p:bldP spid="45" grpId="0"/>
      <p:bldP spid="49" grpId="0"/>
      <p:bldP spid="485" grpId="0" animBg="1"/>
      <p:bldP spid="233" grpId="0" animBg="1"/>
      <p:bldP spid="50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dirty="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dirty="0">
                <a:latin typeface="Helvetica" panose="020B0604020202020204" pitchFamily="34" charset="0"/>
                <a:ea typeface="Aptos" panose="020B0004020202020204" pitchFamily="34" charset="0"/>
                <a:cs typeface="Helvetica" panose="020B0604020202020204" pitchFamily="34" charset="0"/>
              </a:rPr>
              <a:t> </a:t>
            </a:r>
            <a:r>
              <a:rPr lang="en-GB" sz="1100" kern="100" dirty="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dirty="0">
                <a:effectLst/>
                <a:latin typeface="Helvetica" panose="020B0604020202020204" pitchFamily="34" charset="0"/>
                <a:ea typeface="Aptos" panose="020B0004020202020204" pitchFamily="34" charset="0"/>
                <a:cs typeface="Helvetica" panose="020B0604020202020204" pitchFamily="34" charset="0"/>
              </a:rPr>
              <a:t> </a:t>
            </a:r>
            <a:r>
              <a:rPr lang="en-GB" sz="1100" kern="100" dirty="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dirty="0">
                <a:latin typeface="Helvetica" panose="020B0604020202020204" pitchFamily="34" charset="0"/>
                <a:ea typeface="Aptos" panose="020B0004020202020204" pitchFamily="34" charset="0"/>
                <a:cs typeface="Helvetica" panose="020B0604020202020204" pitchFamily="34" charset="0"/>
              </a:rPr>
              <a:t>education</a:t>
            </a:r>
            <a:r>
              <a:rPr lang="en-GB" sz="1100" kern="100" dirty="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dirty="0">
                <a:latin typeface="Helvetica" panose="020B0604020202020204" pitchFamily="34" charset="0"/>
                <a:ea typeface="Aptos" panose="020B0004020202020204" pitchFamily="34" charset="0"/>
                <a:cs typeface="Helvetica" panose="020B0604020202020204" pitchFamily="34" charset="0"/>
              </a:rPr>
              <a:t>job</a:t>
            </a:r>
            <a:r>
              <a:rPr lang="en-GB" sz="1100" kern="100" dirty="0">
                <a:latin typeface="Helvetica" panose="020B0604020202020204" pitchFamily="34" charset="0"/>
                <a:ea typeface="Aptos" panose="020B0004020202020204" pitchFamily="34" charset="0"/>
                <a:cs typeface="Helvetica" panose="020B0604020202020204" pitchFamily="34" charset="0"/>
              </a:rPr>
              <a:t> market (</a:t>
            </a:r>
            <a:r>
              <a:rPr lang="en-GB" sz="1100" b="1" kern="100" dirty="0">
                <a:latin typeface="Helvetica" panose="020B0604020202020204" pitchFamily="34" charset="0"/>
                <a:ea typeface="Aptos" panose="020B0004020202020204" pitchFamily="34" charset="0"/>
                <a:cs typeface="Helvetica" panose="020B0604020202020204" pitchFamily="34" charset="0"/>
              </a:rPr>
              <a:t>infrastructure</a:t>
            </a:r>
            <a:r>
              <a:rPr lang="en-GB" sz="1100" kern="100" dirty="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393986" y="5032494"/>
            <a:ext cx="3121108" cy="1256241"/>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D9B2111A-7032-6441-19E1-100660CBA7D3}"/>
              </a:ext>
            </a:extLst>
          </p:cNvPr>
          <p:cNvSpPr txBox="1"/>
          <p:nvPr/>
        </p:nvSpPr>
        <p:spPr>
          <a:xfrm>
            <a:off x="3598902" y="5014851"/>
            <a:ext cx="2534087" cy="1172757"/>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1</a:t>
            </a:r>
          </a:p>
        </p:txBody>
      </p:sp>
      <p:sp>
        <p:nvSpPr>
          <p:cNvPr id="23" name="Freeform 22">
            <a:extLst>
              <a:ext uri="{FF2B5EF4-FFF2-40B4-BE49-F238E27FC236}">
                <a16:creationId xmlns:a16="http://schemas.microsoft.com/office/drawing/2014/main" id="{836228F6-D15A-83C3-3903-BD7EEA43ECE6}"/>
              </a:ext>
            </a:extLst>
          </p:cNvPr>
          <p:cNvSpPr/>
          <p:nvPr/>
        </p:nvSpPr>
        <p:spPr>
          <a:xfrm rot="19737320" flipH="1">
            <a:off x="1895225" y="852273"/>
            <a:ext cx="240469" cy="1281261"/>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A0AB5BF-67C3-E7FA-A993-3272F2B0C4F1}"/>
              </a:ext>
            </a:extLst>
          </p:cNvPr>
          <p:cNvSpPr txBox="1"/>
          <p:nvPr/>
        </p:nvSpPr>
        <p:spPr>
          <a:xfrm>
            <a:off x="7084148" y="2333883"/>
            <a:ext cx="2823440" cy="991618"/>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dirty="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dirty="0">
                <a:effectLst/>
                <a:latin typeface="Helvetica" panose="020B0604020202020204" pitchFamily="34" charset="0"/>
                <a:ea typeface="Aptos" panose="020B0004020202020204" pitchFamily="34" charset="0"/>
                <a:cs typeface="Helvetica" panose="020B0604020202020204" pitchFamily="34" charset="0"/>
              </a:rPr>
              <a:t> diagram</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a:t>
            </a: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tried to include links between connecting results across pillars.</a:t>
            </a:r>
            <a:endParaRPr lang="en-FR"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084148" y="3481207"/>
            <a:ext cx="2673775" cy="991618"/>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we have grouped in “outputs”). Policy is clearly embedded, beyond the Policy matrixes</a:t>
            </a: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6916963" y="125467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F5949BD6-2963-6483-ABA4-760821F41F56}"/>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1CC5299-2E0A-6363-FBD4-78CA5359B86E}"/>
              </a:ext>
            </a:extLst>
          </p:cNvPr>
          <p:cNvSpPr txBox="1"/>
          <p:nvPr/>
        </p:nvSpPr>
        <p:spPr>
          <a:xfrm>
            <a:off x="4562216" y="258924"/>
            <a:ext cx="5345372" cy="984885"/>
          </a:xfrm>
          <a:prstGeom prst="rect">
            <a:avLst/>
          </a:prstGeom>
          <a:noFill/>
        </p:spPr>
        <p:txBody>
          <a:bodyPr wrap="square">
            <a:spAutoFit/>
          </a:bodyPr>
          <a:lstStyle/>
          <a:p>
            <a:pPr lvl="0">
              <a:lnSpc>
                <a:spcPct val="107000"/>
              </a:lnSpc>
            </a:pP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Within the high-level results, Inclusion comes first, to reduce vulnerability and increase resilience, to promote self-reliance. </a:t>
            </a:r>
          </a:p>
          <a:p>
            <a:pPr lvl="0">
              <a:lnSpc>
                <a:spcPct val="107000"/>
              </a:lnSpc>
            </a:pP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79D9F404-E4F9-BBAA-E234-31E8C4439F03}"/>
              </a:ext>
            </a:extLst>
          </p:cNvPr>
          <p:cNvSpPr txBox="1"/>
          <p:nvPr/>
        </p:nvSpPr>
        <p:spPr>
          <a:xfrm>
            <a:off x="7031035" y="1234103"/>
            <a:ext cx="3109316" cy="991618"/>
          </a:xfrm>
          <a:prstGeom prst="rect">
            <a:avLst/>
          </a:prstGeom>
          <a:noFill/>
        </p:spPr>
        <p:txBody>
          <a:bodyPr wrap="square">
            <a:spAutoFit/>
          </a:bodyPr>
          <a:lstStyle/>
          <a:p>
            <a:pPr lvl="0">
              <a:lnSpc>
                <a:spcPct val="107000"/>
              </a:lnSpc>
            </a:pP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access to work permits.)</a:t>
            </a:r>
            <a:endParaRPr lang="en-FR" sz="1100" kern="100" dirty="0">
              <a:latin typeface="Helvetica" panose="020B0604020202020204" pitchFamily="34" charset="0"/>
              <a:ea typeface="Aptos" panose="020B0004020202020204" pitchFamily="34" charset="0"/>
              <a:cs typeface="Helvetica" panose="020B0604020202020204" pitchFamily="34" charset="0"/>
            </a:endParaRPr>
          </a:p>
        </p:txBody>
      </p:sp>
      <p:sp>
        <p:nvSpPr>
          <p:cNvPr id="16" name="TextBox 15">
            <a:extLst>
              <a:ext uri="{FF2B5EF4-FFF2-40B4-BE49-F238E27FC236}">
                <a16:creationId xmlns:a16="http://schemas.microsoft.com/office/drawing/2014/main" id="{624B8574-4057-55B1-D3A6-B1E3FB7FCD4A}"/>
              </a:ext>
            </a:extLst>
          </p:cNvPr>
          <p:cNvSpPr txBox="1"/>
          <p:nvPr/>
        </p:nvSpPr>
        <p:spPr>
          <a:xfrm>
            <a:off x="7390205" y="5080087"/>
            <a:ext cx="2114383" cy="991618"/>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Number of indicators and policy matrix milestones seems unbalanced in pillar 3 (only 3 indicators - other pillars 5; and 19 milestones)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8100D479-812B-A824-D2D8-302A8051B55D}"/>
              </a:ext>
            </a:extLst>
          </p:cNvPr>
          <p:cNvSpPr/>
          <p:nvPr/>
        </p:nvSpPr>
        <p:spPr>
          <a:xfrm>
            <a:off x="6934400" y="23936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18" name="Oval 17">
            <a:extLst>
              <a:ext uri="{FF2B5EF4-FFF2-40B4-BE49-F238E27FC236}">
                <a16:creationId xmlns:a16="http://schemas.microsoft.com/office/drawing/2014/main" id="{25625DDC-9DEE-33D0-89B2-5ADD7D6AA8A8}"/>
              </a:ext>
            </a:extLst>
          </p:cNvPr>
          <p:cNvSpPr/>
          <p:nvPr/>
        </p:nvSpPr>
        <p:spPr>
          <a:xfrm>
            <a:off x="7163354" y="511143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6</a:t>
            </a:r>
          </a:p>
        </p:txBody>
      </p:sp>
      <p:sp>
        <p:nvSpPr>
          <p:cNvPr id="19" name="Oval 18">
            <a:extLst>
              <a:ext uri="{FF2B5EF4-FFF2-40B4-BE49-F238E27FC236}">
                <a16:creationId xmlns:a16="http://schemas.microsoft.com/office/drawing/2014/main" id="{42BF044F-D899-DB6F-2A7E-AB03CA5BA43A}"/>
              </a:ext>
            </a:extLst>
          </p:cNvPr>
          <p:cNvSpPr/>
          <p:nvPr/>
        </p:nvSpPr>
        <p:spPr>
          <a:xfrm>
            <a:off x="6923633" y="34423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5</a:t>
            </a:r>
          </a:p>
        </p:txBody>
      </p:sp>
      <p:sp>
        <p:nvSpPr>
          <p:cNvPr id="30" name="TextBox 29">
            <a:extLst>
              <a:ext uri="{FF2B5EF4-FFF2-40B4-BE49-F238E27FC236}">
                <a16:creationId xmlns:a16="http://schemas.microsoft.com/office/drawing/2014/main" id="{055B7C9A-6F59-8151-D389-26D6E8934B0B}"/>
              </a:ext>
            </a:extLst>
          </p:cNvPr>
          <p:cNvSpPr txBox="1"/>
          <p:nvPr/>
        </p:nvSpPr>
        <p:spPr>
          <a:xfrm>
            <a:off x="378941" y="3933279"/>
            <a:ext cx="1844130" cy="629339"/>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 4 </a:t>
            </a:r>
          </a:p>
          <a:p>
            <a:pPr lvl="0">
              <a:lnSpc>
                <a:spcPct val="107000"/>
              </a:lnSpc>
            </a:pPr>
            <a:r>
              <a:rPr lang="en-GB" sz="1100" kern="100" dirty="0">
                <a:latin typeface="Helvetica" panose="020B0604020202020204" pitchFamily="34" charset="0"/>
              </a:rPr>
              <a:t>Is cross-cutting and linked to all others three pillars.</a:t>
            </a:r>
          </a:p>
        </p:txBody>
      </p:sp>
      <p:pic>
        <p:nvPicPr>
          <p:cNvPr id="4" name="Picture 3">
            <a:extLst>
              <a:ext uri="{FF2B5EF4-FFF2-40B4-BE49-F238E27FC236}">
                <a16:creationId xmlns:a16="http://schemas.microsoft.com/office/drawing/2014/main" id="{8F97B9A6-E1C3-AE63-B6AE-B5551C85D52B}"/>
              </a:ext>
            </a:extLst>
          </p:cNvPr>
          <p:cNvPicPr>
            <a:picLocks noChangeAspect="1"/>
          </p:cNvPicPr>
          <p:nvPr/>
        </p:nvPicPr>
        <p:blipFill>
          <a:blip r:embed="rId3"/>
          <a:stretch>
            <a:fillRect/>
          </a:stretch>
        </p:blipFill>
        <p:spPr>
          <a:xfrm>
            <a:off x="2040541" y="1325025"/>
            <a:ext cx="4090858" cy="2823866"/>
          </a:xfrm>
          <a:prstGeom prst="rect">
            <a:avLst/>
          </a:prstGeom>
        </p:spPr>
      </p:pic>
      <p:sp>
        <p:nvSpPr>
          <p:cNvPr id="5" name="Freeform 4">
            <a:extLst>
              <a:ext uri="{FF2B5EF4-FFF2-40B4-BE49-F238E27FC236}">
                <a16:creationId xmlns:a16="http://schemas.microsoft.com/office/drawing/2014/main" id="{321E84EA-2833-D24D-D2CB-14260B2740E8}"/>
              </a:ext>
            </a:extLst>
          </p:cNvPr>
          <p:cNvSpPr/>
          <p:nvPr/>
        </p:nvSpPr>
        <p:spPr>
          <a:xfrm rot="15546144">
            <a:off x="3340198" y="2831837"/>
            <a:ext cx="267253" cy="28571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reeform 5">
            <a:extLst>
              <a:ext uri="{FF2B5EF4-FFF2-40B4-BE49-F238E27FC236}">
                <a16:creationId xmlns:a16="http://schemas.microsoft.com/office/drawing/2014/main" id="{DC72AE9D-C298-DC76-DC92-9D8527A4AEA0}"/>
              </a:ext>
            </a:extLst>
          </p:cNvPr>
          <p:cNvSpPr/>
          <p:nvPr/>
        </p:nvSpPr>
        <p:spPr>
          <a:xfrm rot="3928150">
            <a:off x="5663309" y="469545"/>
            <a:ext cx="216571" cy="2490808"/>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6">
            <a:extLst>
              <a:ext uri="{FF2B5EF4-FFF2-40B4-BE49-F238E27FC236}">
                <a16:creationId xmlns:a16="http://schemas.microsoft.com/office/drawing/2014/main" id="{6658B7B6-8F39-3A53-3613-52589D38DA5C}"/>
              </a:ext>
            </a:extLst>
          </p:cNvPr>
          <p:cNvSpPr/>
          <p:nvPr/>
        </p:nvSpPr>
        <p:spPr>
          <a:xfrm rot="5113021">
            <a:off x="5165809" y="717376"/>
            <a:ext cx="174185" cy="3633254"/>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4971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0" grpId="0"/>
      <p:bldP spid="21" grpId="0" animBg="1"/>
      <p:bldP spid="22" grpId="0" animBg="1"/>
      <p:bldP spid="23" grpId="0" animBg="1"/>
      <p:bldP spid="24" grpId="0"/>
      <p:bldP spid="25" grpId="0" animBg="1"/>
      <p:bldP spid="26" grpId="0"/>
      <p:bldP spid="27" grpId="0" animBg="1"/>
      <p:bldP spid="28" grpId="0" animBg="1"/>
      <p:bldP spid="14" grpId="0"/>
      <p:bldP spid="15" grpId="0"/>
      <p:bldP spid="16" grpId="0"/>
      <p:bldP spid="17" grpId="0" animBg="1"/>
      <p:bldP spid="18" grpId="0" animBg="1"/>
      <p:bldP spid="19" grpId="0" animBg="1"/>
      <p:bldP spid="30" grpId="0"/>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327234" cy="1890582"/>
          </a:xfrm>
          <a:prstGeom prst="rect">
            <a:avLst/>
          </a:prstGeom>
          <a:noFill/>
        </p:spPr>
        <p:txBody>
          <a:bodyPr wrap="square">
            <a:spAutoFit/>
          </a:bodyPr>
          <a:lstStyle/>
          <a:p>
            <a:pPr lvl="0">
              <a:lnSpc>
                <a:spcPct val="107000"/>
              </a:lnSpc>
            </a:pP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The overall picture of how PROSPECTS work at different levels </a:t>
            </a:r>
            <a:r>
              <a:rPr lang="en-GB" sz="1100" kern="100" dirty="0">
                <a:latin typeface="Helvetica" panose="020B0604020202020204" pitchFamily="34" charset="0"/>
                <a:ea typeface="Aptos" panose="020B0004020202020204" pitchFamily="34" charset="0"/>
                <a:cs typeface="Helvetica" panose="020B0604020202020204" pitchFamily="34" charset="0"/>
              </a:rPr>
              <a:t>will contribute to developing a clear and shared understanding of PROSPECTS within UNICEF, across sectors and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PRACTICAL USES OF THE INTEGRATED FRAMEWORK</a:t>
            </a:r>
          </a:p>
        </p:txBody>
      </p:sp>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US" sz="1100" kern="10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latin typeface="Helvetica" panose="020B0604020202020204" pitchFamily="34" charset="0"/>
                <a:cs typeface="Helvetica" panose="020B0604020202020204" pitchFamily="34" charset="0"/>
              </a:rPr>
              <a:t>The framework </a:t>
            </a:r>
            <a:r>
              <a:rPr lang="en-US" sz="1100" kern="100">
                <a:latin typeface="Helvetica" panose="020B0604020202020204" pitchFamily="34" charset="0"/>
                <a:cs typeface="Helvetica" panose="020B0604020202020204" pitchFamily="34" charset="0"/>
              </a:rPr>
              <a:t>can help ensure that interventions are well-coordinated and aligned with overarching goals, while also aiding in identifying opportunities for collaboration.</a:t>
            </a:r>
            <a:endParaRPr lang="en-GB" sz="1100" kern="100">
              <a:latin typeface="Helvetica" panose="020B06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US" dirty="0"/>
              <a:t>“The integrated framework is designed not only as a conceptual tool to interrogate and possibly refine the design of PROSPECTS, but also as a practical framework that can be applied at various levels.”</a:t>
            </a:r>
            <a:endParaRPr lang="en-US" i="1" dirty="0">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The framework can be used to communicate </a:t>
            </a:r>
            <a:r>
              <a:rPr lang="en-US" sz="1100" kern="100">
                <a:latin typeface="Helvetica" panose="020B0604020202020204" pitchFamily="34" charset="0"/>
                <a:ea typeface="Aptos" panose="020B0004020202020204" pitchFamily="34" charset="0"/>
                <a:cs typeface="Helvetica" panose="020B0604020202020204" pitchFamily="34" charset="0"/>
              </a:rPr>
              <a:t>the complex logic and strategy of PROSPECTS to diverse audiences, including donors, partners and beneficiaries.</a:t>
            </a:r>
            <a:endParaRPr lang="en-US" sz="1100" kern="100">
              <a:latin typeface="Helvetica" panose="020B0604020202020204" pitchFamily="34" charset="0"/>
              <a:ea typeface="Aptos" panose="020B00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endParaRPr>
          </a:p>
          <a:p>
            <a:pPr lvl="0">
              <a:lnSpc>
                <a:spcPct val="107000"/>
              </a:lnSpc>
            </a:pP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GB" sz="1100" kern="100" dirty="0">
                <a:latin typeface="Helvetica" panose="020B0604020202020204" pitchFamily="34" charset="0"/>
                <a:cs typeface="Helvetica" panose="020B0604020202020204" pitchFamily="34" charset="0"/>
              </a:rPr>
              <a:t>The framework is a tool </a:t>
            </a:r>
            <a:r>
              <a:rPr lang="en-US" sz="1100" kern="100" dirty="0">
                <a:latin typeface="Helvetica" panose="020B0604020202020204" pitchFamily="34" charset="0"/>
                <a:cs typeface="Helvetica" panose="020B0604020202020204" pitchFamily="34" charset="0"/>
              </a:rPr>
              <a:t>for continuous learning and adaptation. It allows teams to  test their assumptions and make evidence-based adjustments to their strategies and resource allocation.</a:t>
            </a:r>
            <a:endParaRPr lang="en-GB" sz="1100" kern="100" dirty="0">
              <a:latin typeface="Helvetica" panose="020B0604020202020204" pitchFamily="34" charset="0"/>
              <a:cs typeface="Helvetica" panose="020B0604020202020204" pitchFamily="34" charset="0"/>
            </a:endParaRP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890582"/>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The framework </a:t>
            </a:r>
            <a:r>
              <a:rPr lang="en-US" sz="1100" kern="100" dirty="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and the overall line of sight. It can also support contribution analysis by illustrating how programme activities are expected to contribute to overarching goals.</a:t>
            </a:r>
            <a:endParaRPr lang="en-GB" sz="1100" kern="100" dirty="0">
              <a:effectLst/>
              <a:latin typeface="Helvetica" panose="020B0604020202020204" pitchFamily="34" charset="0"/>
              <a:ea typeface="Aptos" panose="020B0004020202020204" pitchFamily="34" charset="0"/>
              <a:cs typeface="Helvetica" panose="020B0604020202020204" pitchFamily="34" charset="0"/>
            </a:endParaRPr>
          </a:p>
        </p:txBody>
      </p:sp>
      <p:pic>
        <p:nvPicPr>
          <p:cNvPr id="4" name="Picture 3">
            <a:extLst>
              <a:ext uri="{FF2B5EF4-FFF2-40B4-BE49-F238E27FC236}">
                <a16:creationId xmlns:a16="http://schemas.microsoft.com/office/drawing/2014/main" id="{D0AB3F2E-4883-F49F-5B3E-B44754C79226}"/>
              </a:ext>
            </a:extLst>
          </p:cNvPr>
          <p:cNvPicPr>
            <a:picLocks noChangeAspect="1"/>
          </p:cNvPicPr>
          <p:nvPr/>
        </p:nvPicPr>
        <p:blipFill>
          <a:blip r:embed="rId4"/>
          <a:stretch>
            <a:fillRect/>
          </a:stretch>
        </p:blipFill>
        <p:spPr>
          <a:xfrm>
            <a:off x="2831371" y="1652704"/>
            <a:ext cx="3808895" cy="26236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91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animBg="1"/>
      <p:bldP spid="25" grpId="0" animBg="1"/>
      <p:bldP spid="26" grpId="0"/>
      <p:bldP spid="27" grpId="0" animBg="1"/>
      <p:bldP spid="14" grpId="0"/>
      <p:bldP spid="17" grpId="0" animBg="1"/>
      <p:bldP spid="30" grpId="0" animBg="1"/>
      <p:bldP spid="31" grpId="0"/>
      <p:bldP spid="32" grpId="0" animBg="1"/>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F25A6-3F3B-EA6C-CAFE-650C51635A4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5FC1872-A94A-B8BB-8029-58D24DA29C8A}"/>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F581F55-C8B4-ACD4-F020-685ABFCFB890}"/>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998F33A9-2842-9090-4042-DE43FD5A660F}"/>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FC286004-9CF5-35D7-44F9-D05008E2ABA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5EC549DC-0458-3D3E-0588-B925DE759E25}"/>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9517FE28-5CA0-592A-6842-06A15E02CD9A}"/>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7190B0E6-826D-FE23-B80D-9871D2B85186}"/>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F3C89608-EBEE-413A-2C55-85FA3F6445C7}"/>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B693E9B5-2C5A-2576-B5AF-19DAB89A1FFE}"/>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F213AC3E-308C-3999-140F-321EFBD55CA4}"/>
              </a:ext>
            </a:extLst>
          </p:cNvPr>
          <p:cNvSpPr/>
          <p:nvPr/>
        </p:nvSpPr>
        <p:spPr>
          <a:xfrm rot="18641404" flipH="1">
            <a:off x="2374060" y="360645"/>
            <a:ext cx="508766" cy="216134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B38C0871-D1EE-2601-B13C-D15D47C01B86}"/>
              </a:ext>
            </a:extLst>
          </p:cNvPr>
          <p:cNvSpPr txBox="1"/>
          <p:nvPr/>
        </p:nvSpPr>
        <p:spPr>
          <a:xfrm>
            <a:off x="7078723" y="3561819"/>
            <a:ext cx="26737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a:effectLst/>
                <a:latin typeface="Helvetica" panose="020B0604020202020204" pitchFamily="34" charset="0"/>
                <a:ea typeface="Aptos" panose="020B0004020202020204" pitchFamily="34" charset="0"/>
                <a:cs typeface="Helvetica" panose="020B0604020202020204" pitchFamily="34" charset="0"/>
              </a:rPr>
              <a:t> diagram.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FDA7048B-A1A9-9688-613D-8C4F2A9AFAB8}"/>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E8AEF17E-640E-83EB-64B5-D7564B5420AE}"/>
              </a:ext>
            </a:extLst>
          </p:cNvPr>
          <p:cNvSpPr txBox="1"/>
          <p:nvPr/>
        </p:nvSpPr>
        <p:spPr>
          <a:xfrm>
            <a:off x="7390205" y="1389022"/>
            <a:ext cx="23359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have been group in “outputs”). Policy is clearly embedded, beyond the Policy matrixes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FB98A81E-5B23-422F-BD75-A4C127FB7953}"/>
              </a:ext>
            </a:extLst>
          </p:cNvPr>
          <p:cNvSpPr/>
          <p:nvPr/>
        </p:nvSpPr>
        <p:spPr>
          <a:xfrm>
            <a:off x="7244609" y="145195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3C13CB80-1DF7-18B5-A790-B5AD8D2A0920}"/>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FBF473B8-6BF2-32AD-CDDF-0770404F7684}"/>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AC693527-113A-DCE5-3EB3-2BFC2EFB8743}"/>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8F2562A-2F45-DB27-21D6-30313CD5FD03}"/>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D1F02783-48E7-6A92-5967-51E8185802A8}"/>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a:extLst>
              <a:ext uri="{FF2B5EF4-FFF2-40B4-BE49-F238E27FC236}">
                <a16:creationId xmlns:a16="http://schemas.microsoft.com/office/drawing/2014/main" id="{AE98BF90-15DE-B0BB-D37B-C703F24AB325}"/>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a:extLst>
              <a:ext uri="{FF2B5EF4-FFF2-40B4-BE49-F238E27FC236}">
                <a16:creationId xmlns:a16="http://schemas.microsoft.com/office/drawing/2014/main" id="{9D4A9065-BB44-F8C1-BCEA-661CEB0B92C0}"/>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81ED959A-DA8D-2BBF-36E7-568BFD91A187}"/>
              </a:ext>
            </a:extLst>
          </p:cNvPr>
          <p:cNvSpPr txBox="1"/>
          <p:nvPr/>
        </p:nvSpPr>
        <p:spPr>
          <a:xfrm>
            <a:off x="4562216" y="258924"/>
            <a:ext cx="3997414"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 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45BD5195-062F-B42D-D864-D553113E0C0F}"/>
              </a:ext>
            </a:extLst>
          </p:cNvPr>
          <p:cNvSpPr txBox="1"/>
          <p:nvPr/>
        </p:nvSpPr>
        <p:spPr>
          <a:xfrm>
            <a:off x="7062559" y="2536059"/>
            <a:ext cx="2868090"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etc.)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D5BA610A-A56D-15E9-000E-A9F78BBE85EA}"/>
              </a:ext>
            </a:extLst>
          </p:cNvPr>
          <p:cNvSpPr/>
          <p:nvPr/>
        </p:nvSpPr>
        <p:spPr>
          <a:xfrm>
            <a:off x="0" y="0"/>
            <a:ext cx="9907588" cy="6840538"/>
          </a:xfrm>
          <a:prstGeom prst="rect">
            <a:avLst/>
          </a:prstGeom>
          <a:solidFill>
            <a:srgbClr val="15A6E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0"/>
              <a:t>Annexes</a:t>
            </a:r>
          </a:p>
          <a:p>
            <a:pPr algn="ctr"/>
            <a:r>
              <a:rPr lang="en-GB" sz="8000"/>
              <a:t>KENYA</a:t>
            </a:r>
          </a:p>
        </p:txBody>
      </p:sp>
    </p:spTree>
    <p:extLst>
      <p:ext uri="{BB962C8B-B14F-4D97-AF65-F5344CB8AC3E}">
        <p14:creationId xmlns:p14="http://schemas.microsoft.com/office/powerpoint/2010/main" val="112401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5AF34-E40B-5817-F32C-42E0D780661A}"/>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074A258C-BBFA-DF35-0B38-4A0E639AC83D}"/>
              </a:ext>
            </a:extLst>
          </p:cNvPr>
          <p:cNvSpPr txBox="1"/>
          <p:nvPr/>
        </p:nvSpPr>
        <p:spPr>
          <a:xfrm>
            <a:off x="2039924" y="0"/>
            <a:ext cx="5465727" cy="707886"/>
          </a:xfrm>
          <a:prstGeom prst="rect">
            <a:avLst/>
          </a:prstGeom>
          <a:noFill/>
        </p:spPr>
        <p:txBody>
          <a:bodyPr wrap="none" rtlCol="0">
            <a:spAutoFit/>
          </a:bodyPr>
          <a:lstStyle/>
          <a:p>
            <a:r>
              <a:rPr lang="fr-FR" sz="4000"/>
              <a:t>MACP Program Portfolio</a:t>
            </a:r>
          </a:p>
        </p:txBody>
      </p:sp>
      <p:sp>
        <p:nvSpPr>
          <p:cNvPr id="2" name="TextBox 1">
            <a:extLst>
              <a:ext uri="{FF2B5EF4-FFF2-40B4-BE49-F238E27FC236}">
                <a16:creationId xmlns:a16="http://schemas.microsoft.com/office/drawing/2014/main" id="{FCA527B8-E2FA-C16E-79A5-7581636578F6}"/>
              </a:ext>
            </a:extLst>
          </p:cNvPr>
          <p:cNvSpPr txBox="1"/>
          <p:nvPr/>
        </p:nvSpPr>
        <p:spPr>
          <a:xfrm>
            <a:off x="7329215" y="200054"/>
            <a:ext cx="946734" cy="307777"/>
          </a:xfrm>
          <a:prstGeom prst="rect">
            <a:avLst/>
          </a:prstGeom>
          <a:noFill/>
        </p:spPr>
        <p:txBody>
          <a:bodyPr wrap="none" rtlCol="0">
            <a:spAutoFit/>
          </a:bodyPr>
          <a:lstStyle/>
          <a:p>
            <a:r>
              <a:rPr lang="fr-FR" sz="1400">
                <a:solidFill>
                  <a:schemeClr val="tx1">
                    <a:lumMod val="50000"/>
                    <a:lumOff val="50000"/>
                  </a:schemeClr>
                </a:solidFill>
              </a:rPr>
              <a:t>Kenya CO</a:t>
            </a:r>
          </a:p>
        </p:txBody>
      </p:sp>
      <p:graphicFrame>
        <p:nvGraphicFramePr>
          <p:cNvPr id="3" name="Table 2">
            <a:extLst>
              <a:ext uri="{FF2B5EF4-FFF2-40B4-BE49-F238E27FC236}">
                <a16:creationId xmlns:a16="http://schemas.microsoft.com/office/drawing/2014/main" id="{5D18C1FF-5D4C-19E9-229B-FD4ACF6BDA18}"/>
              </a:ext>
            </a:extLst>
          </p:cNvPr>
          <p:cNvGraphicFramePr>
            <a:graphicFrameLocks noGrp="1"/>
          </p:cNvGraphicFramePr>
          <p:nvPr>
            <p:extLst>
              <p:ext uri="{D42A27DB-BD31-4B8C-83A1-F6EECF244321}">
                <p14:modId xmlns:p14="http://schemas.microsoft.com/office/powerpoint/2010/main" val="3518642354"/>
              </p:ext>
            </p:extLst>
          </p:nvPr>
        </p:nvGraphicFramePr>
        <p:xfrm>
          <a:off x="20735" y="602631"/>
          <a:ext cx="3591877" cy="5793265"/>
        </p:xfrm>
        <a:graphic>
          <a:graphicData uri="http://schemas.openxmlformats.org/drawingml/2006/table">
            <a:tbl>
              <a:tblPr>
                <a:tableStyleId>{5C22544A-7EE6-4342-B048-85BDC9FD1C3A}</a:tableStyleId>
              </a:tblPr>
              <a:tblGrid>
                <a:gridCol w="484742">
                  <a:extLst>
                    <a:ext uri="{9D8B030D-6E8A-4147-A177-3AD203B41FA5}">
                      <a16:colId xmlns:a16="http://schemas.microsoft.com/office/drawing/2014/main" val="416552879"/>
                    </a:ext>
                  </a:extLst>
                </a:gridCol>
                <a:gridCol w="3107135">
                  <a:extLst>
                    <a:ext uri="{9D8B030D-6E8A-4147-A177-3AD203B41FA5}">
                      <a16:colId xmlns:a16="http://schemas.microsoft.com/office/drawing/2014/main" val="3725433322"/>
                    </a:ext>
                  </a:extLst>
                </a:gridCol>
              </a:tblGrid>
              <a:tr h="82653">
                <a:tc>
                  <a:txBody>
                    <a:bodyPr/>
                    <a:lstStyle/>
                    <a:p>
                      <a:pPr marL="0" algn="ctr" defTabSz="912114" rtl="0" eaLnBrk="1" fontAlgn="ctr" latinLnBrk="0" hangingPunct="1"/>
                      <a:endParaRPr lang="en-FR" sz="700" b="1" i="0" u="none" strike="noStrike" kern="1200">
                        <a:solidFill>
                          <a:srgbClr val="15A6EA"/>
                        </a:solidFill>
                        <a:effectLst/>
                        <a:latin typeface="Helvetica" pitchFamily="2" charset="0"/>
                        <a:ea typeface="+mn-ea"/>
                        <a:cs typeface="+mn-cs"/>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marL="0" algn="ctr" defTabSz="912114" rtl="0" eaLnBrk="1" fontAlgn="ctr" latinLnBrk="0" hangingPunct="1"/>
                      <a:r>
                        <a:rPr lang="en-GB" sz="700" b="1" i="0" u="none" strike="noStrike" kern="1200">
                          <a:solidFill>
                            <a:srgbClr val="15A6EA"/>
                          </a:solidFill>
                          <a:effectLst/>
                          <a:latin typeface="Helvetica" pitchFamily="2" charset="0"/>
                          <a:ea typeface="+mn-ea"/>
                          <a:cs typeface="+mn-cs"/>
                        </a:rPr>
                        <a:t>KENYA</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extLst>
                  <a:ext uri="{0D108BD9-81ED-4DB2-BD59-A6C34878D82A}">
                    <a16:rowId xmlns:a16="http://schemas.microsoft.com/office/drawing/2014/main" val="3887329619"/>
                  </a:ext>
                </a:extLst>
              </a:tr>
              <a:tr h="141692">
                <a:tc>
                  <a:txBody>
                    <a:bodyPr/>
                    <a:lstStyle/>
                    <a:p>
                      <a:pPr algn="l" fontAlgn="t"/>
                      <a:r>
                        <a:rPr lang="en-GB" sz="700" b="1" i="0" u="none" strike="noStrike">
                          <a:solidFill>
                            <a:srgbClr val="15A6EA"/>
                          </a:solidFill>
                          <a:effectLst/>
                          <a:latin typeface="Calibri" panose="020F0502020204030204" pitchFamily="34" charset="0"/>
                        </a:rPr>
                        <a:t>MT Outcome 1: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 Increased Access of refugees  And HC's To Quality Education, Skills and Learning Opportunities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84741630"/>
                  </a:ext>
                </a:extLst>
              </a:tr>
              <a:tr h="141692">
                <a:tc>
                  <a:txBody>
                    <a:bodyPr/>
                    <a:lstStyle/>
                    <a:p>
                      <a:pPr algn="l" fontAlgn="t"/>
                      <a:r>
                        <a:rPr lang="en-GB" sz="700" b="1" i="0" u="none" strike="noStrike">
                          <a:solidFill>
                            <a:schemeClr val="bg1"/>
                          </a:solidFill>
                          <a:effectLst/>
                          <a:latin typeface="Calibri" panose="020F0502020204030204" pitchFamily="34" charset="0"/>
                        </a:rPr>
                        <a:t>ST Outcome1.1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15A6EA"/>
                    </a:solidFill>
                  </a:tcPr>
                </a:tc>
                <a:tc>
                  <a:txBody>
                    <a:bodyPr/>
                    <a:lstStyle/>
                    <a:p>
                      <a:pPr algn="l" fontAlgn="t"/>
                      <a:r>
                        <a:rPr lang="en-GB" sz="700" b="1" i="0" u="none" strike="noStrike">
                          <a:solidFill>
                            <a:schemeClr val="bg1"/>
                          </a:solidFill>
                          <a:effectLst/>
                          <a:latin typeface="Calibri" panose="020F0502020204030204" pitchFamily="34" charset="0"/>
                        </a:rPr>
                        <a:t>Increased National Capacity to Deliver Quality Education and Vocational Training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15A6EA"/>
                    </a:solidFill>
                  </a:tcPr>
                </a:tc>
                <a:extLst>
                  <a:ext uri="{0D108BD9-81ED-4DB2-BD59-A6C34878D82A}">
                    <a16:rowId xmlns:a16="http://schemas.microsoft.com/office/drawing/2014/main" val="3424185142"/>
                  </a:ext>
                </a:extLst>
              </a:tr>
              <a:tr h="141692">
                <a:tc>
                  <a:txBody>
                    <a:bodyPr/>
                    <a:lstStyle/>
                    <a:p>
                      <a:pPr algn="l" fontAlgn="t"/>
                      <a:r>
                        <a:rPr lang="en-GB" sz="700" b="1" i="0" u="none" strike="noStrike">
                          <a:solidFill>
                            <a:srgbClr val="15A6EA"/>
                          </a:solidFill>
                          <a:effectLst/>
                          <a:latin typeface="Calibri" panose="020F0502020204030204" pitchFamily="34" charset="0"/>
                        </a:rPr>
                        <a:t>Output 1.1.1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FF0000"/>
                          </a:solidFill>
                          <a:effectLst/>
                          <a:latin typeface="Calibri" panose="020F0502020204030204" pitchFamily="34" charset="0"/>
                        </a:rPr>
                        <a:t>Policy</a:t>
                      </a:r>
                      <a:r>
                        <a:rPr lang="en-GB" sz="700" b="1" i="0" u="none" strike="noStrike">
                          <a:solidFill>
                            <a:srgbClr val="15A6EA"/>
                          </a:solidFill>
                          <a:effectLst/>
                          <a:latin typeface="Calibri" panose="020F0502020204030204" pitchFamily="34" charset="0"/>
                        </a:rPr>
                        <a:t> enabling support for inclusion of refugees in the national education system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748728759"/>
                  </a:ext>
                </a:extLst>
              </a:tr>
              <a:tr h="141692">
                <a:tc>
                  <a:txBody>
                    <a:bodyPr/>
                    <a:lstStyle/>
                    <a:p>
                      <a:pPr algn="l" fontAlgn="t"/>
                      <a:r>
                        <a:rPr lang="en-FR" sz="700" b="0" i="0" u="none" strike="noStrike">
                          <a:solidFill>
                            <a:srgbClr val="15A6EA"/>
                          </a:solidFill>
                          <a:effectLst/>
                          <a:latin typeface="Calibri" panose="020F0502020204030204" pitchFamily="34" charset="0"/>
                        </a:rPr>
                        <a:t>1.1.1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Draft </a:t>
                      </a:r>
                      <a:r>
                        <a:rPr lang="en-GB" sz="700" b="0" i="0" u="none" strike="noStrike">
                          <a:solidFill>
                            <a:srgbClr val="FF0000"/>
                          </a:solidFill>
                          <a:effectLst/>
                          <a:latin typeface="Calibri" panose="020F0502020204030204" pitchFamily="34" charset="0"/>
                        </a:rPr>
                        <a:t>policy</a:t>
                      </a:r>
                      <a:r>
                        <a:rPr lang="en-GB" sz="700" b="0" i="0" u="none" strike="noStrike">
                          <a:solidFill>
                            <a:srgbClr val="15A6EA"/>
                          </a:solidFill>
                          <a:effectLst/>
                          <a:latin typeface="Calibri" panose="020F0502020204030204" pitchFamily="34" charset="0"/>
                        </a:rPr>
                        <a:t> on refugee education and finalise and launch phased costed implementation plan.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75232677"/>
                  </a:ext>
                </a:extLst>
              </a:tr>
              <a:tr h="141692">
                <a:tc>
                  <a:txBody>
                    <a:bodyPr/>
                    <a:lstStyle/>
                    <a:p>
                      <a:pPr algn="l" fontAlgn="t"/>
                      <a:r>
                        <a:rPr lang="en-FR" sz="700" b="0" i="0" u="none" strike="noStrike">
                          <a:solidFill>
                            <a:srgbClr val="15A6EA"/>
                          </a:solidFill>
                          <a:effectLst/>
                          <a:latin typeface="Calibri" panose="020F0502020204030204" pitchFamily="34" charset="0"/>
                        </a:rPr>
                        <a:t>1.1.1.2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Analyse </a:t>
                      </a:r>
                      <a:r>
                        <a:rPr lang="en-GB" sz="700" b="0" i="0" u="none" strike="noStrike">
                          <a:solidFill>
                            <a:srgbClr val="FF0000"/>
                          </a:solidFill>
                          <a:effectLst/>
                          <a:latin typeface="Calibri" panose="020F0502020204030204" pitchFamily="34" charset="0"/>
                        </a:rPr>
                        <a:t>financing framework  </a:t>
                      </a:r>
                      <a:r>
                        <a:rPr lang="en-GB" sz="700" b="0" i="0" u="none" strike="noStrike">
                          <a:solidFill>
                            <a:srgbClr val="15A6EA"/>
                          </a:solidFill>
                          <a:effectLst/>
                          <a:latin typeface="Calibri" panose="020F0502020204030204" pitchFamily="34" charset="0"/>
                        </a:rPr>
                        <a:t>for inclusion of refugees in national and county budgets and financing systems. Then draft recommendations and implement them.</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446616221"/>
                  </a:ext>
                </a:extLst>
              </a:tr>
              <a:tr h="206050">
                <a:tc>
                  <a:txBody>
                    <a:bodyPr/>
                    <a:lstStyle/>
                    <a:p>
                      <a:pPr algn="l" fontAlgn="t"/>
                      <a:r>
                        <a:rPr lang="en-FR" sz="700" b="0" i="0" u="none" strike="noStrike">
                          <a:solidFill>
                            <a:srgbClr val="15A6EA"/>
                          </a:solidFill>
                          <a:effectLst/>
                          <a:latin typeface="Calibri" panose="020F0502020204030204" pitchFamily="34" charset="0"/>
                        </a:rPr>
                        <a:t>1.1.1.3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Implement key </a:t>
                      </a:r>
                      <a:r>
                        <a:rPr lang="en-GB" sz="700" b="0" i="0" u="none" strike="noStrike">
                          <a:solidFill>
                            <a:srgbClr val="FF0000"/>
                          </a:solidFill>
                          <a:effectLst/>
                          <a:latin typeface="Calibri" panose="020F0502020204030204" pitchFamily="34" charset="0"/>
                        </a:rPr>
                        <a:t>policy</a:t>
                      </a:r>
                      <a:r>
                        <a:rPr lang="en-GB" sz="700" b="0" i="0" u="none" strike="noStrike">
                          <a:solidFill>
                            <a:srgbClr val="15A6EA"/>
                          </a:solidFill>
                          <a:effectLst/>
                          <a:latin typeface="Calibri" panose="020F0502020204030204" pitchFamily="34" charset="0"/>
                        </a:rPr>
                        <a:t> enablers: i.e. registration of camp-based schools and registration of learners in National Education Management Information System (NEMIS)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58033809"/>
                  </a:ext>
                </a:extLst>
              </a:tr>
              <a:tr h="141692">
                <a:tc>
                  <a:txBody>
                    <a:bodyPr/>
                    <a:lstStyle/>
                    <a:p>
                      <a:pPr algn="l" fontAlgn="t"/>
                      <a:r>
                        <a:rPr lang="en-FR" sz="700" b="0" i="0" u="none" strike="noStrike">
                          <a:solidFill>
                            <a:srgbClr val="15A6EA"/>
                          </a:solidFill>
                          <a:effectLst/>
                          <a:latin typeface="Calibri" panose="020F0502020204030204" pitchFamily="34" charset="0"/>
                        </a:rPr>
                        <a:t>1.1.1.4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Develop key </a:t>
                      </a:r>
                      <a:r>
                        <a:rPr lang="en-GB" sz="700" b="0" i="0" u="none" strike="noStrike">
                          <a:solidFill>
                            <a:srgbClr val="FF0000"/>
                          </a:solidFill>
                          <a:effectLst/>
                          <a:latin typeface="Calibri" panose="020F0502020204030204" pitchFamily="34" charset="0"/>
                        </a:rPr>
                        <a:t>legislation</a:t>
                      </a:r>
                      <a:r>
                        <a:rPr lang="en-GB" sz="700" b="0" i="0" u="none" strike="noStrike">
                          <a:solidFill>
                            <a:srgbClr val="15A6EA"/>
                          </a:solidFill>
                          <a:effectLst/>
                          <a:latin typeface="Calibri" panose="020F0502020204030204" pitchFamily="34" charset="0"/>
                        </a:rPr>
                        <a:t> framework to strengthen inclusion of refugee Early Childhood Education  in the county government plans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90158104"/>
                  </a:ext>
                </a:extLst>
              </a:tr>
              <a:tr h="141692">
                <a:tc>
                  <a:txBody>
                    <a:bodyPr/>
                    <a:lstStyle/>
                    <a:p>
                      <a:pPr algn="l" fontAlgn="t"/>
                      <a:r>
                        <a:rPr lang="en-FR" sz="700" b="0" i="0" u="none" strike="noStrike">
                          <a:solidFill>
                            <a:srgbClr val="15A6EA"/>
                          </a:solidFill>
                          <a:effectLst/>
                          <a:latin typeface="Calibri" panose="020F0502020204030204" pitchFamily="34" charset="0"/>
                        </a:rPr>
                        <a:t>1.1.1.5</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Integration of </a:t>
                      </a:r>
                      <a:r>
                        <a:rPr lang="en-GB" sz="700" b="0" i="0" u="none" strike="noStrike" err="1">
                          <a:solidFill>
                            <a:srgbClr val="15A6EA"/>
                          </a:solidFill>
                          <a:effectLst/>
                          <a:latin typeface="Calibri" panose="020F0502020204030204" pitchFamily="34" charset="0"/>
                        </a:rPr>
                        <a:t>duksi</a:t>
                      </a:r>
                      <a:r>
                        <a:rPr lang="en-GB" sz="700" b="0" i="0" u="none" strike="noStrike">
                          <a:solidFill>
                            <a:srgbClr val="15A6EA"/>
                          </a:solidFill>
                          <a:effectLst/>
                          <a:latin typeface="Calibri" panose="020F0502020204030204" pitchFamily="34" charset="0"/>
                        </a:rPr>
                        <a:t> and madrasa (qur'anic schools) in the formal education system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059794127"/>
                  </a:ext>
                </a:extLst>
              </a:tr>
              <a:tr h="194229">
                <a:tc>
                  <a:txBody>
                    <a:bodyPr/>
                    <a:lstStyle/>
                    <a:p>
                      <a:pPr algn="l" fontAlgn="t"/>
                      <a:r>
                        <a:rPr lang="en-FR" sz="700" b="0" i="0" u="none" strike="noStrike">
                          <a:solidFill>
                            <a:srgbClr val="15A6EA"/>
                          </a:solidFill>
                          <a:effectLst/>
                          <a:latin typeface="Calibri" panose="020F0502020204030204" pitchFamily="34" charset="0"/>
                        </a:rPr>
                        <a:t>1.1.1.6</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Support strengthening of the Technical and Vocational Education and Training (TVET) and skills development ecosystem  (technical and core/transferable skills)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108407"/>
                  </a:ext>
                </a:extLst>
              </a:tr>
              <a:tr h="195554">
                <a:tc>
                  <a:txBody>
                    <a:bodyPr/>
                    <a:lstStyle/>
                    <a:p>
                      <a:pPr algn="l" fontAlgn="t"/>
                      <a:r>
                        <a:rPr lang="en-FR" sz="700" b="0" i="0" u="none" strike="noStrike">
                          <a:solidFill>
                            <a:srgbClr val="15A6EA"/>
                          </a:solidFill>
                          <a:effectLst/>
                          <a:latin typeface="Calibri" panose="020F0502020204030204" pitchFamily="34" charset="0"/>
                        </a:rPr>
                        <a:t>1.1.1.7</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Update and disseminate the </a:t>
                      </a:r>
                      <a:r>
                        <a:rPr lang="en-GB" sz="700" b="0" i="0" u="none" strike="noStrike">
                          <a:solidFill>
                            <a:srgbClr val="FF0000"/>
                          </a:solidFill>
                          <a:effectLst/>
                          <a:latin typeface="Calibri" panose="020F0502020204030204" pitchFamily="34" charset="0"/>
                        </a:rPr>
                        <a:t>national WASH</a:t>
                      </a:r>
                      <a:r>
                        <a:rPr lang="en-GB" sz="700" b="0" i="0" u="none" strike="noStrike">
                          <a:solidFill>
                            <a:srgbClr val="15A6EA"/>
                          </a:solidFill>
                          <a:effectLst/>
                          <a:latin typeface="Calibri" panose="020F0502020204030204" pitchFamily="34" charset="0"/>
                        </a:rPr>
                        <a:t> in Schools policies, data, strategies, standards and guidelines including refugees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79459560"/>
                  </a:ext>
                </a:extLst>
              </a:tr>
              <a:tr h="141692">
                <a:tc>
                  <a:txBody>
                    <a:bodyPr/>
                    <a:lstStyle/>
                    <a:p>
                      <a:pPr algn="l" fontAlgn="t"/>
                      <a:r>
                        <a:rPr lang="en-FR" sz="700" b="0" i="0" u="none" strike="noStrike">
                          <a:solidFill>
                            <a:srgbClr val="15A6EA"/>
                          </a:solidFill>
                          <a:effectLst/>
                          <a:latin typeface="Calibri" panose="020F0502020204030204" pitchFamily="34" charset="0"/>
                        </a:rPr>
                        <a:t>1.1.1.8</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Strengthen the </a:t>
                      </a:r>
                      <a:r>
                        <a:rPr lang="en-GB" sz="700" b="0" i="0" u="none" strike="noStrike">
                          <a:solidFill>
                            <a:srgbClr val="FF0000"/>
                          </a:solidFill>
                          <a:effectLst/>
                          <a:latin typeface="Calibri" panose="020F0502020204030204" pitchFamily="34" charset="0"/>
                        </a:rPr>
                        <a:t>coordination</a:t>
                      </a:r>
                      <a:r>
                        <a:rPr lang="en-GB" sz="700" b="0" i="0" u="none" strike="noStrike">
                          <a:solidFill>
                            <a:srgbClr val="15A6EA"/>
                          </a:solidFill>
                          <a:effectLst/>
                          <a:latin typeface="Calibri" panose="020F0502020204030204" pitchFamily="34" charset="0"/>
                        </a:rPr>
                        <a:t> and governance of WASH services for schools and communities in refugee and host communities under the leadership of county governments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97809677"/>
                  </a:ext>
                </a:extLst>
              </a:tr>
              <a:tr h="141692">
                <a:tc>
                  <a:txBody>
                    <a:bodyPr/>
                    <a:lstStyle/>
                    <a:p>
                      <a:pPr algn="l" fontAlgn="t"/>
                      <a:r>
                        <a:rPr lang="en-GB" sz="700" b="1" i="0" u="none" strike="noStrike">
                          <a:solidFill>
                            <a:srgbClr val="15A6EA"/>
                          </a:solidFill>
                          <a:effectLst/>
                          <a:latin typeface="Calibri" panose="020F0502020204030204" pitchFamily="34" charset="0"/>
                        </a:rPr>
                        <a:t>Output 1.1.2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Institutional capacity strengthening to support education and training services for both refugee and host community children in integrated settlements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08968130"/>
                  </a:ext>
                </a:extLst>
              </a:tr>
              <a:tr h="141692">
                <a:tc>
                  <a:txBody>
                    <a:bodyPr/>
                    <a:lstStyle/>
                    <a:p>
                      <a:pPr algn="l" fontAlgn="t"/>
                      <a:r>
                        <a:rPr lang="en-FR" sz="700" b="0" i="0" u="none" strike="noStrike">
                          <a:solidFill>
                            <a:srgbClr val="15A6EA"/>
                          </a:solidFill>
                          <a:effectLst/>
                          <a:latin typeface="Calibri" panose="020F0502020204030204" pitchFamily="34" charset="0"/>
                        </a:rPr>
                        <a:t>1.1.2.1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Build the capacity of the </a:t>
                      </a:r>
                      <a:r>
                        <a:rPr lang="en-GB" sz="700" b="0" i="0" u="none" strike="noStrike" err="1">
                          <a:solidFill>
                            <a:srgbClr val="15A6EA"/>
                          </a:solidFill>
                          <a:effectLst/>
                          <a:latin typeface="Calibri" panose="020F0502020204030204" pitchFamily="34" charset="0"/>
                        </a:rPr>
                        <a:t>MoE</a:t>
                      </a:r>
                      <a:r>
                        <a:rPr lang="en-GB" sz="700" b="0" i="0" u="none" strike="noStrike">
                          <a:solidFill>
                            <a:srgbClr val="15A6EA"/>
                          </a:solidFill>
                          <a:effectLst/>
                          <a:latin typeface="Calibri" panose="020F0502020204030204" pitchFamily="34" charset="0"/>
                        </a:rPr>
                        <a:t> personnel to support the implementation of policy enablers for refugee education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41694676"/>
                  </a:ext>
                </a:extLst>
              </a:tr>
              <a:tr h="141692">
                <a:tc>
                  <a:txBody>
                    <a:bodyPr/>
                    <a:lstStyle/>
                    <a:p>
                      <a:pPr algn="l" fontAlgn="t"/>
                      <a:r>
                        <a:rPr lang="en-FR" sz="700" b="0" i="0" u="none" strike="noStrike">
                          <a:solidFill>
                            <a:srgbClr val="15A6EA"/>
                          </a:solidFill>
                          <a:effectLst/>
                          <a:latin typeface="Calibri" panose="020F0502020204030204" pitchFamily="34" charset="0"/>
                        </a:rPr>
                        <a:t>1.1.2.2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Facilitate critical education personnel  and critical equipment  for implementation of policy enablers within sub-county education offices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02484274"/>
                  </a:ext>
                </a:extLst>
              </a:tr>
              <a:tr h="141692">
                <a:tc>
                  <a:txBody>
                    <a:bodyPr/>
                    <a:lstStyle/>
                    <a:p>
                      <a:pPr algn="l" fontAlgn="t"/>
                      <a:r>
                        <a:rPr lang="en-FR" sz="700" b="0" i="0" u="none" strike="noStrike">
                          <a:solidFill>
                            <a:srgbClr val="15A6EA"/>
                          </a:solidFill>
                          <a:effectLst/>
                          <a:latin typeface="Calibri" panose="020F0502020204030204" pitchFamily="34" charset="0"/>
                        </a:rPr>
                        <a:t>1.1.2.3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Remunerate teachers and incentive staff in Dadaab, Kakuma, and Kalobeyei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652632939"/>
                  </a:ext>
                </a:extLst>
              </a:tr>
              <a:tr h="141692">
                <a:tc>
                  <a:txBody>
                    <a:bodyPr/>
                    <a:lstStyle/>
                    <a:p>
                      <a:pPr algn="l" fontAlgn="t"/>
                      <a:r>
                        <a:rPr lang="en-FR" sz="700" b="0" i="0" u="none" strike="noStrike">
                          <a:solidFill>
                            <a:srgbClr val="15A6EA"/>
                          </a:solidFill>
                          <a:effectLst/>
                          <a:latin typeface="Calibri" panose="020F0502020204030204" pitchFamily="34" charset="0"/>
                        </a:rPr>
                        <a:t>1.1.2.4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Harmonise and standardize the delivery and implementation of Digital Learning Packages in education and training institutions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9461474"/>
                  </a:ext>
                </a:extLst>
              </a:tr>
              <a:tr h="141692">
                <a:tc>
                  <a:txBody>
                    <a:bodyPr/>
                    <a:lstStyle/>
                    <a:p>
                      <a:pPr algn="l" fontAlgn="t"/>
                      <a:r>
                        <a:rPr lang="en-FR" sz="700" b="0" i="0" u="none" strike="noStrike">
                          <a:solidFill>
                            <a:srgbClr val="15A6EA"/>
                          </a:solidFill>
                          <a:effectLst/>
                          <a:latin typeface="Calibri" panose="020F0502020204030204" pitchFamily="34" charset="0"/>
                        </a:rPr>
                        <a:t>1.1.2.5</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Strengthen and expand the digital skills ecosystem to meet evolving industry demands and emerging technologies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29941392"/>
                  </a:ext>
                </a:extLst>
              </a:tr>
              <a:tr h="74720">
                <a:tc>
                  <a:txBody>
                    <a:bodyPr/>
                    <a:lstStyle/>
                    <a:p>
                      <a:pPr algn="l" fontAlgn="t"/>
                      <a:r>
                        <a:rPr lang="en-FR" sz="700" b="0" i="0" u="none" strike="noStrike">
                          <a:solidFill>
                            <a:srgbClr val="15A6EA"/>
                          </a:solidFill>
                          <a:effectLst/>
                          <a:latin typeface="Calibri" panose="020F0502020204030204" pitchFamily="34" charset="0"/>
                        </a:rPr>
                        <a:t>1.1.2.6</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In partnership with academia and Vocational training institutions, design certified training programs to youth in refugees and host communities in WASH related skills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34642792"/>
                  </a:ext>
                </a:extLst>
              </a:tr>
              <a:tr h="141692">
                <a:tc>
                  <a:txBody>
                    <a:bodyPr/>
                    <a:lstStyle/>
                    <a:p>
                      <a:pPr algn="l" fontAlgn="t"/>
                      <a:r>
                        <a:rPr lang="en-GB" sz="700" b="1" i="0" u="none" strike="noStrike">
                          <a:solidFill>
                            <a:srgbClr val="15A6EA"/>
                          </a:solidFill>
                          <a:effectLst/>
                          <a:latin typeface="Calibri" panose="020F0502020204030204" pitchFamily="34" charset="0"/>
                        </a:rPr>
                        <a:t>Output 1.1.3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Multiple pathways to education for out-of-school children and young people implemented /strengthened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82944094"/>
                  </a:ext>
                </a:extLst>
              </a:tr>
              <a:tr h="141692">
                <a:tc>
                  <a:txBody>
                    <a:bodyPr/>
                    <a:lstStyle/>
                    <a:p>
                      <a:pPr algn="l" fontAlgn="t"/>
                      <a:r>
                        <a:rPr lang="en-FR" sz="700" b="0" i="0" u="none" strike="noStrike">
                          <a:solidFill>
                            <a:srgbClr val="15A6EA"/>
                          </a:solidFill>
                          <a:effectLst/>
                          <a:latin typeface="Calibri" panose="020F0502020204030204" pitchFamily="34" charset="0"/>
                        </a:rPr>
                        <a:t>1.1.3.1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Collaborate with the MOE in profiling Out of School Children (OOSC) including those with disabilities in the refugee camps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40147247"/>
                  </a:ext>
                </a:extLst>
              </a:tr>
              <a:tr h="212537">
                <a:tc>
                  <a:txBody>
                    <a:bodyPr/>
                    <a:lstStyle/>
                    <a:p>
                      <a:pPr algn="l" fontAlgn="t"/>
                      <a:r>
                        <a:rPr lang="en-FR" sz="700" b="0" i="0" u="none" strike="noStrike">
                          <a:solidFill>
                            <a:srgbClr val="15A6EA"/>
                          </a:solidFill>
                          <a:effectLst/>
                          <a:latin typeface="Calibri" panose="020F0502020204030204" pitchFamily="34" charset="0"/>
                        </a:rPr>
                        <a:t>1.1.3.2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Provide incentive teachers to deliver AEP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8317597"/>
                  </a:ext>
                </a:extLst>
              </a:tr>
              <a:tr h="141692">
                <a:tc>
                  <a:txBody>
                    <a:bodyPr/>
                    <a:lstStyle/>
                    <a:p>
                      <a:pPr algn="l" fontAlgn="t"/>
                      <a:r>
                        <a:rPr lang="en-FR" sz="700" b="0" i="0" u="none" strike="noStrike">
                          <a:solidFill>
                            <a:srgbClr val="15A6EA"/>
                          </a:solidFill>
                          <a:effectLst/>
                          <a:latin typeface="Calibri" panose="020F0502020204030204" pitchFamily="34" charset="0"/>
                        </a:rPr>
                        <a:t>1.1.3.3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Train teachers to deliver Accelerated Education Programmes (AEP)</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993213316"/>
                  </a:ext>
                </a:extLst>
              </a:tr>
              <a:tr h="141692">
                <a:tc>
                  <a:txBody>
                    <a:bodyPr/>
                    <a:lstStyle/>
                    <a:p>
                      <a:pPr algn="l" fontAlgn="t"/>
                      <a:r>
                        <a:rPr lang="en-FR" sz="700" b="0" i="0" u="none" strike="noStrike">
                          <a:solidFill>
                            <a:srgbClr val="15A6EA"/>
                          </a:solidFill>
                          <a:effectLst/>
                          <a:latin typeface="Calibri" panose="020F0502020204030204" pitchFamily="34" charset="0"/>
                        </a:rPr>
                        <a:t>1.1.3.4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Operationalize re-entry guidelines and conduct capacity building for stakeholders to promote girls' access to inclusive, quality education.</a:t>
                      </a:r>
                      <a:br>
                        <a:rPr lang="en-GB" sz="700" b="0" i="0" u="none" strike="noStrike">
                          <a:solidFill>
                            <a:srgbClr val="15A6EA"/>
                          </a:solidFill>
                          <a:effectLst/>
                          <a:latin typeface="Calibri" panose="020F0502020204030204" pitchFamily="34" charset="0"/>
                        </a:rPr>
                      </a:br>
                      <a:endParaRPr lang="en-GB" sz="700" b="0" i="0" u="none" strike="noStrike">
                        <a:solidFill>
                          <a:srgbClr val="15A6EA"/>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1401166"/>
                  </a:ext>
                </a:extLst>
              </a:tr>
              <a:tr h="70846">
                <a:tc>
                  <a:txBody>
                    <a:bodyPr/>
                    <a:lstStyle/>
                    <a:p>
                      <a:pPr algn="l" fontAlgn="t"/>
                      <a:r>
                        <a:rPr lang="en-FR" sz="700" b="0" i="0" u="none" strike="noStrike">
                          <a:solidFill>
                            <a:srgbClr val="15A6EA"/>
                          </a:solidFill>
                          <a:effectLst/>
                          <a:latin typeface="Calibri" panose="020F0502020204030204" pitchFamily="34" charset="0"/>
                        </a:rPr>
                        <a:t>1.1.3..5</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Review and improve the contextualised curriculum for Social Innovation and capacity build trainers to deliver the social innovation trainings to Young people</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43078148"/>
                  </a:ext>
                </a:extLst>
              </a:tr>
              <a:tr h="141692">
                <a:tc>
                  <a:txBody>
                    <a:bodyPr/>
                    <a:lstStyle/>
                    <a:p>
                      <a:pPr algn="l" fontAlgn="t"/>
                      <a:r>
                        <a:rPr lang="en-GB" sz="700" b="1" i="0" u="none" strike="noStrike">
                          <a:solidFill>
                            <a:srgbClr val="15A6EA"/>
                          </a:solidFill>
                          <a:effectLst/>
                          <a:latin typeface="Calibri" panose="020F0502020204030204" pitchFamily="34" charset="0"/>
                        </a:rPr>
                        <a:t>Output 1.1.4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Strengthened coordination between stakeholders to facilitate inclusion/integration of education services for refugee and host community children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05692914"/>
                  </a:ext>
                </a:extLst>
              </a:tr>
              <a:tr h="152371">
                <a:tc>
                  <a:txBody>
                    <a:bodyPr/>
                    <a:lstStyle/>
                    <a:p>
                      <a:pPr algn="l" fontAlgn="t"/>
                      <a:r>
                        <a:rPr lang="en-FR" sz="700" b="0" i="0" u="none" strike="noStrike">
                          <a:solidFill>
                            <a:srgbClr val="15A6EA"/>
                          </a:solidFill>
                          <a:effectLst/>
                          <a:latin typeface="Calibri" panose="020F0502020204030204" pitchFamily="34" charset="0"/>
                        </a:rPr>
                        <a:t>1.1.4.1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just" fontAlgn="t"/>
                      <a:r>
                        <a:rPr lang="en-GB" sz="700" b="0" i="0" u="none" strike="noStrike" dirty="0">
                          <a:solidFill>
                            <a:srgbClr val="15A6EA"/>
                          </a:solidFill>
                          <a:effectLst/>
                          <a:latin typeface="Calibri" panose="020F0502020204030204" pitchFamily="34" charset="0"/>
                        </a:rPr>
                        <a:t>Facilitate regular calls, meetings and updates between EiE and REWG stakeholders at  county and subcounty  level to share information and identify areas for joint advocacy, planning and delivery</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97812551"/>
                  </a:ext>
                </a:extLst>
              </a:tr>
            </a:tbl>
          </a:graphicData>
        </a:graphic>
      </p:graphicFrame>
      <p:graphicFrame>
        <p:nvGraphicFramePr>
          <p:cNvPr id="4" name="Table 3">
            <a:extLst>
              <a:ext uri="{FF2B5EF4-FFF2-40B4-BE49-F238E27FC236}">
                <a16:creationId xmlns:a16="http://schemas.microsoft.com/office/drawing/2014/main" id="{4D06BDA6-0758-501E-E13B-3340105FD61A}"/>
              </a:ext>
            </a:extLst>
          </p:cNvPr>
          <p:cNvGraphicFramePr>
            <a:graphicFrameLocks noGrp="1"/>
          </p:cNvGraphicFramePr>
          <p:nvPr>
            <p:extLst>
              <p:ext uri="{D42A27DB-BD31-4B8C-83A1-F6EECF244321}">
                <p14:modId xmlns:p14="http://schemas.microsoft.com/office/powerpoint/2010/main" val="1235288869"/>
              </p:ext>
            </p:extLst>
          </p:nvPr>
        </p:nvGraphicFramePr>
        <p:xfrm>
          <a:off x="3674218" y="602631"/>
          <a:ext cx="3591877" cy="6041635"/>
        </p:xfrm>
        <a:graphic>
          <a:graphicData uri="http://schemas.openxmlformats.org/drawingml/2006/table">
            <a:tbl>
              <a:tblPr>
                <a:tableStyleId>{5C22544A-7EE6-4342-B048-85BDC9FD1C3A}</a:tableStyleId>
              </a:tblPr>
              <a:tblGrid>
                <a:gridCol w="484742">
                  <a:extLst>
                    <a:ext uri="{9D8B030D-6E8A-4147-A177-3AD203B41FA5}">
                      <a16:colId xmlns:a16="http://schemas.microsoft.com/office/drawing/2014/main" val="1636156893"/>
                    </a:ext>
                  </a:extLst>
                </a:gridCol>
                <a:gridCol w="3107135">
                  <a:extLst>
                    <a:ext uri="{9D8B030D-6E8A-4147-A177-3AD203B41FA5}">
                      <a16:colId xmlns:a16="http://schemas.microsoft.com/office/drawing/2014/main" val="2745144324"/>
                    </a:ext>
                  </a:extLst>
                </a:gridCol>
              </a:tblGrid>
              <a:tr h="209180">
                <a:tc>
                  <a:txBody>
                    <a:bodyPr/>
                    <a:lstStyle/>
                    <a:p>
                      <a:pPr algn="l" fontAlgn="t"/>
                      <a:r>
                        <a:rPr lang="en-GB" sz="700" b="1" i="0" u="none" strike="noStrike" dirty="0">
                          <a:solidFill>
                            <a:schemeClr val="bg1"/>
                          </a:solidFill>
                          <a:effectLst/>
                          <a:latin typeface="Calibri" panose="020F0502020204030204" pitchFamily="34" charset="0"/>
                        </a:rPr>
                        <a:t>Short Outcome 1.2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15A6EA"/>
                    </a:solidFill>
                  </a:tcPr>
                </a:tc>
                <a:tc>
                  <a:txBody>
                    <a:bodyPr/>
                    <a:lstStyle/>
                    <a:p>
                      <a:pPr algn="l" fontAlgn="t"/>
                      <a:r>
                        <a:rPr lang="en-GB" sz="700" b="1" i="0" u="none" strike="noStrike">
                          <a:solidFill>
                            <a:schemeClr val="bg1"/>
                          </a:solidFill>
                          <a:effectLst/>
                          <a:latin typeface="Calibri" panose="020F0502020204030204" pitchFamily="34" charset="0"/>
                        </a:rPr>
                        <a:t>Refugees and HCs enrolled and retained in formal and non-formal education at primary, secondary levels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15A6EA"/>
                    </a:solidFill>
                  </a:tcPr>
                </a:tc>
                <a:extLst>
                  <a:ext uri="{0D108BD9-81ED-4DB2-BD59-A6C34878D82A}">
                    <a16:rowId xmlns:a16="http://schemas.microsoft.com/office/drawing/2014/main" val="4119008677"/>
                  </a:ext>
                </a:extLst>
              </a:tr>
              <a:tr h="141692">
                <a:tc>
                  <a:txBody>
                    <a:bodyPr/>
                    <a:lstStyle/>
                    <a:p>
                      <a:pPr algn="l" fontAlgn="t"/>
                      <a:r>
                        <a:rPr lang="en-GB" sz="700" b="1" i="0" u="none" strike="noStrike">
                          <a:solidFill>
                            <a:srgbClr val="15A6EA"/>
                          </a:solidFill>
                          <a:effectLst/>
                          <a:latin typeface="Calibri" panose="020F0502020204030204" pitchFamily="34" charset="0"/>
                        </a:rPr>
                        <a:t>Output 1.2.1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 Children and young people are supported to equitable access of quality and inclusive education opportunities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419556377"/>
                  </a:ext>
                </a:extLst>
              </a:tr>
              <a:tr h="70846">
                <a:tc>
                  <a:txBody>
                    <a:bodyPr/>
                    <a:lstStyle/>
                    <a:p>
                      <a:pPr algn="l" fontAlgn="t"/>
                      <a:r>
                        <a:rPr lang="en-FR" sz="700" b="0" i="0" u="none" strike="noStrike">
                          <a:solidFill>
                            <a:srgbClr val="15A6EA"/>
                          </a:solidFill>
                          <a:effectLst/>
                          <a:latin typeface="Calibri" panose="020F0502020204030204" pitchFamily="34" charset="0"/>
                        </a:rPr>
                        <a:t>1.2.1.1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Provide equipment, assistive devices, learning, and teaching materials in pre-primary, primary, and secondary schools including Acceleration Education Programs</a:t>
                      </a:r>
                      <a:br>
                        <a:rPr lang="en-GB" sz="700" b="0" i="0" u="none" strike="noStrike" dirty="0">
                          <a:solidFill>
                            <a:srgbClr val="15A6EA"/>
                          </a:solidFill>
                          <a:effectLst/>
                          <a:latin typeface="Calibri" panose="020F0502020204030204" pitchFamily="34" charset="0"/>
                        </a:rPr>
                      </a:br>
                      <a:endParaRPr lang="en-GB" sz="700" b="0" i="0" u="none" strike="noStrike" dirty="0">
                        <a:solidFill>
                          <a:srgbClr val="15A6EA"/>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728898673"/>
                  </a:ext>
                </a:extLst>
              </a:tr>
              <a:tr h="70846">
                <a:tc>
                  <a:txBody>
                    <a:bodyPr/>
                    <a:lstStyle/>
                    <a:p>
                      <a:pPr algn="l" fontAlgn="t"/>
                      <a:r>
                        <a:rPr lang="en-FR" sz="700" b="0" i="0" u="none" strike="noStrike">
                          <a:solidFill>
                            <a:srgbClr val="15A6EA"/>
                          </a:solidFill>
                          <a:effectLst/>
                          <a:latin typeface="Calibri" panose="020F0502020204030204" pitchFamily="34" charset="0"/>
                        </a:rPr>
                        <a:t>1.2.1.2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Develop and provide age-appropriate multiple pathways for education for over-aged and out of school girls and boys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02612206"/>
                  </a:ext>
                </a:extLst>
              </a:tr>
              <a:tr h="212537">
                <a:tc>
                  <a:txBody>
                    <a:bodyPr/>
                    <a:lstStyle/>
                    <a:p>
                      <a:pPr algn="l" fontAlgn="t"/>
                      <a:r>
                        <a:rPr lang="en-FR" sz="700" b="0" i="0" u="none" strike="noStrike">
                          <a:solidFill>
                            <a:srgbClr val="15A6EA"/>
                          </a:solidFill>
                          <a:effectLst/>
                          <a:latin typeface="Calibri" panose="020F0502020204030204" pitchFamily="34" charset="0"/>
                        </a:rPr>
                        <a:t>1.2.1.3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Facilitate refugee learners to access national examinations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78097236"/>
                  </a:ext>
                </a:extLst>
              </a:tr>
              <a:tr h="141692">
                <a:tc>
                  <a:txBody>
                    <a:bodyPr/>
                    <a:lstStyle/>
                    <a:p>
                      <a:pPr algn="l" fontAlgn="t"/>
                      <a:r>
                        <a:rPr lang="en-FR" sz="700" b="0" i="0" u="none" strike="noStrike">
                          <a:solidFill>
                            <a:srgbClr val="15A6EA"/>
                          </a:solidFill>
                          <a:effectLst/>
                          <a:latin typeface="Calibri" panose="020F0502020204030204" pitchFamily="34" charset="0"/>
                        </a:rPr>
                        <a:t>1.2.1.4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Promotion of safe school environment through child safeguarding, child protection, PSS activities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39418504"/>
                  </a:ext>
                </a:extLst>
              </a:tr>
              <a:tr h="212537">
                <a:tc>
                  <a:txBody>
                    <a:bodyPr/>
                    <a:lstStyle/>
                    <a:p>
                      <a:pPr algn="l" fontAlgn="t"/>
                      <a:r>
                        <a:rPr lang="en-FR" sz="700" b="0" i="0" u="none" strike="noStrike">
                          <a:solidFill>
                            <a:srgbClr val="15A6EA"/>
                          </a:solidFill>
                          <a:effectLst/>
                          <a:latin typeface="Calibri" panose="020F0502020204030204" pitchFamily="34" charset="0"/>
                        </a:rPr>
                        <a:t>1.2.1.5</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Provide support to children with disabilities to ensure their inclusion in schools </a:t>
                      </a:r>
                      <a:br>
                        <a:rPr lang="en-GB" sz="700" b="0" i="0" u="none" strike="noStrike">
                          <a:solidFill>
                            <a:srgbClr val="15A6EA"/>
                          </a:solidFill>
                          <a:effectLst/>
                          <a:latin typeface="Calibri" panose="020F0502020204030204" pitchFamily="34" charset="0"/>
                        </a:rPr>
                      </a:br>
                      <a:endParaRPr lang="en-GB" sz="700" b="0" i="0" u="none" strike="noStrike">
                        <a:solidFill>
                          <a:srgbClr val="15A6EA"/>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010982198"/>
                  </a:ext>
                </a:extLst>
              </a:tr>
              <a:tr h="212537">
                <a:tc>
                  <a:txBody>
                    <a:bodyPr/>
                    <a:lstStyle/>
                    <a:p>
                      <a:pPr algn="l" fontAlgn="t"/>
                      <a:r>
                        <a:rPr lang="en-FR" sz="700" b="0" i="0" u="none" strike="noStrike">
                          <a:solidFill>
                            <a:srgbClr val="15A6EA"/>
                          </a:solidFill>
                          <a:effectLst/>
                          <a:latin typeface="Calibri" panose="020F0502020204030204" pitchFamily="34" charset="0"/>
                        </a:rPr>
                        <a:t>1.2.1.6</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Introduce digital attendance application in the refugee camps and host community schools to monitor enrolment and attendance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29846649"/>
                  </a:ext>
                </a:extLst>
              </a:tr>
              <a:tr h="212537">
                <a:tc>
                  <a:txBody>
                    <a:bodyPr/>
                    <a:lstStyle/>
                    <a:p>
                      <a:pPr algn="l" fontAlgn="t"/>
                      <a:r>
                        <a:rPr lang="en-FR" sz="700" b="0" i="0" u="none" strike="noStrike">
                          <a:solidFill>
                            <a:srgbClr val="15A6EA"/>
                          </a:solidFill>
                          <a:effectLst/>
                          <a:latin typeface="Calibri" panose="020F0502020204030204" pitchFamily="34" charset="0"/>
                        </a:rPr>
                        <a:t>1.2.1.7</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Generate more evidence and disseminate existing evidence on climate resilient water services to serve refugees, host communities,  and schools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06099098"/>
                  </a:ext>
                </a:extLst>
              </a:tr>
              <a:tr h="141692">
                <a:tc>
                  <a:txBody>
                    <a:bodyPr/>
                    <a:lstStyle/>
                    <a:p>
                      <a:pPr algn="l" fontAlgn="t"/>
                      <a:r>
                        <a:rPr lang="en-FR" sz="700" b="0" i="0" u="none" strike="noStrike">
                          <a:solidFill>
                            <a:srgbClr val="15A6EA"/>
                          </a:solidFill>
                          <a:effectLst/>
                          <a:latin typeface="Calibri" panose="020F0502020204030204" pitchFamily="34" charset="0"/>
                        </a:rPr>
                        <a:t>1.2.1.8</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Improve WASH facilities in primary schools in host communities  to ensure healthy and hygienic environments to prevent school drop outs and prevent outbreaks, including Operation and Maintenance.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671394698"/>
                  </a:ext>
                </a:extLst>
              </a:tr>
              <a:tr h="82046">
                <a:tc>
                  <a:txBody>
                    <a:bodyPr/>
                    <a:lstStyle/>
                    <a:p>
                      <a:pPr algn="l" fontAlgn="t"/>
                      <a:r>
                        <a:rPr lang="en-FR" sz="700" b="0" i="0" u="none" strike="noStrike">
                          <a:solidFill>
                            <a:srgbClr val="15A6EA"/>
                          </a:solidFill>
                          <a:effectLst/>
                          <a:latin typeface="Calibri" panose="020F0502020204030204" pitchFamily="34" charset="0"/>
                        </a:rPr>
                        <a:t>1.2.1.9</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Support construction, repair, and refurbishment of classroom to support refugees and host community children.</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68607037"/>
                  </a:ext>
                </a:extLst>
              </a:tr>
              <a:tr h="141692">
                <a:tc>
                  <a:txBody>
                    <a:bodyPr/>
                    <a:lstStyle/>
                    <a:p>
                      <a:pPr algn="l" fontAlgn="t"/>
                      <a:r>
                        <a:rPr lang="en-FR" sz="700" b="0" i="0" u="none" strike="noStrike">
                          <a:solidFill>
                            <a:srgbClr val="15A6EA"/>
                          </a:solidFill>
                          <a:effectLst/>
                          <a:latin typeface="Calibri" panose="020F0502020204030204" pitchFamily="34" charset="0"/>
                        </a:rPr>
                        <a:t>1.2.1.10</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Support Capacity building and systems strengthening on Hygiene promotion and Menstrual Hygiene Management (MHM) in the Refugees and Host community.</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00245537"/>
                  </a:ext>
                </a:extLst>
              </a:tr>
              <a:tr h="141692">
                <a:tc>
                  <a:txBody>
                    <a:bodyPr/>
                    <a:lstStyle/>
                    <a:p>
                      <a:pPr algn="l" fontAlgn="t"/>
                      <a:r>
                        <a:rPr lang="en-FR" sz="700" b="0" i="0" u="none" strike="noStrike">
                          <a:solidFill>
                            <a:srgbClr val="15A6EA"/>
                          </a:solidFill>
                          <a:effectLst/>
                          <a:latin typeface="Calibri" panose="020F0502020204030204" pitchFamily="34" charset="0"/>
                        </a:rPr>
                        <a:t>1.2.1.11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Provide technical assistance and implementation support for results-based school grants, secondary school scholarships, and provision of primary school meals at target camp-based refugee schools as part of the World Bank's Kenya Primary Education Equity in Learning Program (KPEELP), implemented by the MoE.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80081052"/>
                  </a:ext>
                </a:extLst>
              </a:tr>
              <a:tr h="141692">
                <a:tc>
                  <a:txBody>
                    <a:bodyPr/>
                    <a:lstStyle/>
                    <a:p>
                      <a:pPr algn="l" fontAlgn="t"/>
                      <a:r>
                        <a:rPr lang="en-FR" sz="700" b="0" i="0" u="none" strike="noStrike">
                          <a:solidFill>
                            <a:srgbClr val="15A6EA"/>
                          </a:solidFill>
                          <a:effectLst/>
                          <a:latin typeface="Calibri" panose="020F0502020204030204" pitchFamily="34" charset="0"/>
                        </a:rPr>
                        <a:t>1.2.1.12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Conduct a needs assessment to assess the challenges and constraints to provision of secondary education for refugee and host community children and review ongoing pilots by the </a:t>
                      </a:r>
                      <a:r>
                        <a:rPr lang="en-GB" sz="700" b="0" i="0" u="none" strike="noStrike" dirty="0" err="1">
                          <a:solidFill>
                            <a:srgbClr val="15A6EA"/>
                          </a:solidFill>
                          <a:effectLst/>
                          <a:latin typeface="Calibri" panose="020F0502020204030204" pitchFamily="34" charset="0"/>
                        </a:rPr>
                        <a:t>MoE</a:t>
                      </a:r>
                      <a:r>
                        <a:rPr lang="en-GB" sz="700" b="0" i="0" u="none" strike="noStrike" dirty="0">
                          <a:solidFill>
                            <a:srgbClr val="15A6EA"/>
                          </a:solidFill>
                          <a:effectLst/>
                          <a:latin typeface="Calibri" panose="020F0502020204030204" pitchFamily="34" charset="0"/>
                        </a:rPr>
                        <a:t> and partners to address out-of-school children as part of the preparation of the World Bank's Kenya Secondary Education Quality Improvement Project (SEEQIP)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22308802"/>
                  </a:ext>
                </a:extLst>
              </a:tr>
              <a:tr h="141692">
                <a:tc>
                  <a:txBody>
                    <a:bodyPr/>
                    <a:lstStyle/>
                    <a:p>
                      <a:pPr algn="l" fontAlgn="t"/>
                      <a:r>
                        <a:rPr lang="en-FR" sz="700" b="0" i="0" u="none" strike="noStrike">
                          <a:solidFill>
                            <a:srgbClr val="15A6EA"/>
                          </a:solidFill>
                          <a:effectLst/>
                          <a:latin typeface="Calibri" panose="020F0502020204030204" pitchFamily="34" charset="0"/>
                        </a:rPr>
                        <a:t>1.2.1.13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Strengthening impact of WB projects, policy dialogue, partnerships, and coordination</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96766156"/>
                  </a:ext>
                </a:extLst>
              </a:tr>
              <a:tr h="212537">
                <a:tc>
                  <a:txBody>
                    <a:bodyPr/>
                    <a:lstStyle/>
                    <a:p>
                      <a:pPr algn="l" fontAlgn="t"/>
                      <a:r>
                        <a:rPr lang="en-GB" sz="700" b="1" i="0" u="none" strike="noStrike">
                          <a:solidFill>
                            <a:srgbClr val="15A6EA"/>
                          </a:solidFill>
                          <a:effectLst/>
                          <a:latin typeface="Calibri" panose="020F0502020204030204" pitchFamily="34" charset="0"/>
                        </a:rPr>
                        <a:t>Output 1.2.2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Secondary school learners empowered and equipped to seek STEM as future direction for learning and work</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720222021"/>
                  </a:ext>
                </a:extLst>
              </a:tr>
              <a:tr h="141692">
                <a:tc>
                  <a:txBody>
                    <a:bodyPr/>
                    <a:lstStyle/>
                    <a:p>
                      <a:pPr algn="l" fontAlgn="t"/>
                      <a:r>
                        <a:rPr lang="en-FR" sz="700" b="0" i="0" u="none" strike="noStrike">
                          <a:solidFill>
                            <a:srgbClr val="15A6EA"/>
                          </a:solidFill>
                          <a:effectLst/>
                          <a:latin typeface="Calibri" panose="020F0502020204030204" pitchFamily="34" charset="0"/>
                        </a:rPr>
                        <a:t> 1.2.2.1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Provide teaching and learning materials and equipment for STEM subject-specific materials in schools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61073288"/>
                  </a:ext>
                </a:extLst>
              </a:tr>
              <a:tr h="141692">
                <a:tc>
                  <a:txBody>
                    <a:bodyPr/>
                    <a:lstStyle/>
                    <a:p>
                      <a:pPr algn="l" fontAlgn="t"/>
                      <a:r>
                        <a:rPr lang="en-FR" sz="700" b="0" i="0" u="none" strike="noStrike">
                          <a:solidFill>
                            <a:srgbClr val="15A6EA"/>
                          </a:solidFill>
                          <a:effectLst/>
                          <a:latin typeface="Calibri" panose="020F0502020204030204" pitchFamily="34" charset="0"/>
                        </a:rPr>
                        <a:t> 1.2.2.2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Support student inclination towards  STEM and climate change education and facilitate school-level projects among adolescent girls and boys, including those with disabilities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59410651"/>
                  </a:ext>
                </a:extLst>
              </a:tr>
              <a:tr h="283383">
                <a:tc>
                  <a:txBody>
                    <a:bodyPr/>
                    <a:lstStyle/>
                    <a:p>
                      <a:pPr algn="l" fontAlgn="t"/>
                      <a:r>
                        <a:rPr lang="en-FR" sz="700" b="0" i="0" u="none" strike="noStrike">
                          <a:solidFill>
                            <a:srgbClr val="15A6EA"/>
                          </a:solidFill>
                          <a:effectLst/>
                          <a:latin typeface="Calibri" panose="020F0502020204030204" pitchFamily="34" charset="0"/>
                        </a:rPr>
                        <a:t> 1.2.2.3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Improve infrastructure to support STEM delivery in secondary schools including virtual laboratories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58386080"/>
                  </a:ext>
                </a:extLst>
              </a:tr>
              <a:tr h="283383">
                <a:tc>
                  <a:txBody>
                    <a:bodyPr/>
                    <a:lstStyle/>
                    <a:p>
                      <a:pPr algn="l" fontAlgn="t"/>
                      <a:r>
                        <a:rPr lang="en-FR" sz="700" b="0" i="0" u="none" strike="noStrike">
                          <a:solidFill>
                            <a:srgbClr val="15A6EA"/>
                          </a:solidFill>
                          <a:effectLst/>
                          <a:latin typeface="Calibri" panose="020F0502020204030204" pitchFamily="34" charset="0"/>
                        </a:rPr>
                        <a:t> 1.2.2.4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 Support last-mile school connectivity for improved STEM education and establish a digital school of excellence</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562393646"/>
                  </a:ext>
                </a:extLst>
              </a:tr>
              <a:tr h="70846">
                <a:tc>
                  <a:txBody>
                    <a:bodyPr/>
                    <a:lstStyle/>
                    <a:p>
                      <a:pPr algn="l" fontAlgn="t"/>
                      <a:r>
                        <a:rPr lang="en-GB" sz="700" b="1" i="0" u="none" strike="noStrike">
                          <a:solidFill>
                            <a:srgbClr val="15A6EA"/>
                          </a:solidFill>
                          <a:effectLst/>
                          <a:latin typeface="Calibri" panose="020F0502020204030204" pitchFamily="34" charset="0"/>
                        </a:rPr>
                        <a:t>Output 1.2.3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Parents and community members are engaged and empowered to support enrolment and retention of children and young people in quality and inclusive education and training opportunities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82944033"/>
                  </a:ext>
                </a:extLst>
              </a:tr>
              <a:tr h="141692">
                <a:tc>
                  <a:txBody>
                    <a:bodyPr/>
                    <a:lstStyle/>
                    <a:p>
                      <a:pPr algn="l" fontAlgn="t"/>
                      <a:r>
                        <a:rPr lang="en-FR" sz="700" b="0" i="0" u="none" strike="noStrike">
                          <a:solidFill>
                            <a:srgbClr val="15A6EA"/>
                          </a:solidFill>
                          <a:effectLst/>
                          <a:latin typeface="Calibri" panose="020F0502020204030204" pitchFamily="34" charset="0"/>
                        </a:rPr>
                        <a:t> 1.2.3.1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Build the capacity of PTAs, and BOMs on participatory school management and governance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56411761"/>
                  </a:ext>
                </a:extLst>
              </a:tr>
              <a:tr h="237891">
                <a:tc>
                  <a:txBody>
                    <a:bodyPr/>
                    <a:lstStyle/>
                    <a:p>
                      <a:pPr algn="l" fontAlgn="t"/>
                      <a:r>
                        <a:rPr lang="en-FR" sz="700" b="0" i="0" u="none" strike="noStrike">
                          <a:solidFill>
                            <a:srgbClr val="15A6EA"/>
                          </a:solidFill>
                          <a:effectLst/>
                          <a:latin typeface="Calibri" panose="020F0502020204030204" pitchFamily="34" charset="0"/>
                        </a:rPr>
                        <a:t> 1.2.3.2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Sensitize and create awareness among parents and community members to support enrolment and retention of children and young people in quality and inclusive education and training opportunities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34831103"/>
                  </a:ext>
                </a:extLst>
              </a:tr>
            </a:tbl>
          </a:graphicData>
        </a:graphic>
      </p:graphicFrame>
      <p:graphicFrame>
        <p:nvGraphicFramePr>
          <p:cNvPr id="5" name="Table 4">
            <a:extLst>
              <a:ext uri="{FF2B5EF4-FFF2-40B4-BE49-F238E27FC236}">
                <a16:creationId xmlns:a16="http://schemas.microsoft.com/office/drawing/2014/main" id="{910AE986-DEE9-874F-520B-DAE3110F1AEB}"/>
              </a:ext>
            </a:extLst>
          </p:cNvPr>
          <p:cNvGraphicFramePr>
            <a:graphicFrameLocks noGrp="1"/>
          </p:cNvGraphicFramePr>
          <p:nvPr>
            <p:extLst>
              <p:ext uri="{D42A27DB-BD31-4B8C-83A1-F6EECF244321}">
                <p14:modId xmlns:p14="http://schemas.microsoft.com/office/powerpoint/2010/main" val="3265685987"/>
              </p:ext>
            </p:extLst>
          </p:nvPr>
        </p:nvGraphicFramePr>
        <p:xfrm>
          <a:off x="7327702" y="707885"/>
          <a:ext cx="2375464" cy="5859843"/>
        </p:xfrm>
        <a:graphic>
          <a:graphicData uri="http://schemas.openxmlformats.org/drawingml/2006/table">
            <a:tbl>
              <a:tblPr>
                <a:tableStyleId>{5C22544A-7EE6-4342-B048-85BDC9FD1C3A}</a:tableStyleId>
              </a:tblPr>
              <a:tblGrid>
                <a:gridCol w="320581">
                  <a:extLst>
                    <a:ext uri="{9D8B030D-6E8A-4147-A177-3AD203B41FA5}">
                      <a16:colId xmlns:a16="http://schemas.microsoft.com/office/drawing/2014/main" val="1913887435"/>
                    </a:ext>
                  </a:extLst>
                </a:gridCol>
                <a:gridCol w="2054883">
                  <a:extLst>
                    <a:ext uri="{9D8B030D-6E8A-4147-A177-3AD203B41FA5}">
                      <a16:colId xmlns:a16="http://schemas.microsoft.com/office/drawing/2014/main" val="3436847743"/>
                    </a:ext>
                  </a:extLst>
                </a:gridCol>
              </a:tblGrid>
              <a:tr h="447221">
                <a:tc>
                  <a:txBody>
                    <a:bodyPr/>
                    <a:lstStyle/>
                    <a:p>
                      <a:pPr algn="l" fontAlgn="t"/>
                      <a:r>
                        <a:rPr lang="en-GB" sz="700" b="1" i="0" u="none" strike="noStrike" dirty="0">
                          <a:solidFill>
                            <a:schemeClr val="bg1"/>
                          </a:solidFill>
                          <a:effectLst/>
                          <a:latin typeface="Calibri" panose="020F0502020204030204" pitchFamily="34" charset="0"/>
                        </a:rPr>
                        <a:t>Short term Outcome 1.3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15A6EA"/>
                    </a:solidFill>
                  </a:tcPr>
                </a:tc>
                <a:tc>
                  <a:txBody>
                    <a:bodyPr/>
                    <a:lstStyle/>
                    <a:p>
                      <a:pPr algn="l" fontAlgn="t"/>
                      <a:r>
                        <a:rPr lang="en-GB" sz="700" b="1" i="0" u="none" strike="noStrike" dirty="0">
                          <a:solidFill>
                            <a:schemeClr val="bg1"/>
                          </a:solidFill>
                          <a:effectLst/>
                          <a:latin typeface="Calibri" panose="020F0502020204030204" pitchFamily="34" charset="0"/>
                        </a:rPr>
                        <a:t>More refugees and HCs Access Occupational Relevant Skills and Skills Recognition for Transition to Work</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15A6EA"/>
                    </a:solidFill>
                  </a:tcPr>
                </a:tc>
                <a:extLst>
                  <a:ext uri="{0D108BD9-81ED-4DB2-BD59-A6C34878D82A}">
                    <a16:rowId xmlns:a16="http://schemas.microsoft.com/office/drawing/2014/main" val="3178165728"/>
                  </a:ext>
                </a:extLst>
              </a:tr>
              <a:tr h="246421">
                <a:tc>
                  <a:txBody>
                    <a:bodyPr/>
                    <a:lstStyle/>
                    <a:p>
                      <a:pPr algn="l" fontAlgn="t"/>
                      <a:r>
                        <a:rPr lang="en-GB" sz="700" b="1" i="0" u="none" strike="noStrike">
                          <a:solidFill>
                            <a:srgbClr val="15A6EA"/>
                          </a:solidFill>
                          <a:effectLst/>
                          <a:latin typeface="Calibri" panose="020F0502020204030204" pitchFamily="34" charset="0"/>
                        </a:rPr>
                        <a:t>Output 1.3.1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dirty="0">
                          <a:solidFill>
                            <a:srgbClr val="15A6EA"/>
                          </a:solidFill>
                          <a:effectLst/>
                          <a:latin typeface="Calibri" panose="020F0502020204030204" pitchFamily="34" charset="0"/>
                        </a:rPr>
                        <a:t>Transition to work programme for refugee and host community girls and boys implemented</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4133653"/>
                  </a:ext>
                </a:extLst>
              </a:tr>
              <a:tr h="670831">
                <a:tc>
                  <a:txBody>
                    <a:bodyPr/>
                    <a:lstStyle/>
                    <a:p>
                      <a:pPr algn="l" fontAlgn="t"/>
                      <a:r>
                        <a:rPr lang="en-FR" sz="700" b="0" i="0" u="none" strike="noStrike" dirty="0">
                          <a:solidFill>
                            <a:srgbClr val="15A6EA"/>
                          </a:solidFill>
                          <a:effectLst/>
                          <a:latin typeface="Calibri" panose="020F0502020204030204" pitchFamily="34" charset="0"/>
                        </a:rPr>
                        <a:t> 1.3.1.1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Expand digital skills training and equip young people with digital skills by establishing/ strengthening  the Youth centres/Hubs in the refugee hosting areas to support young people access spaces and  internet connectivity to promote the digital learning to earning pathway</a:t>
                      </a:r>
                      <a:br>
                        <a:rPr lang="en-GB" sz="700" b="0" i="0" u="none" strike="noStrike" dirty="0">
                          <a:solidFill>
                            <a:srgbClr val="15A6EA"/>
                          </a:solidFill>
                          <a:effectLst/>
                          <a:latin typeface="Calibri" panose="020F0502020204030204" pitchFamily="34" charset="0"/>
                        </a:rPr>
                      </a:br>
                      <a:endParaRPr lang="en-GB" sz="700" b="0" i="0" u="none" strike="noStrike" dirty="0">
                        <a:solidFill>
                          <a:srgbClr val="15A6EA"/>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482828448"/>
                  </a:ext>
                </a:extLst>
              </a:tr>
              <a:tr h="559026">
                <a:tc>
                  <a:txBody>
                    <a:bodyPr/>
                    <a:lstStyle/>
                    <a:p>
                      <a:pPr algn="l" fontAlgn="t"/>
                      <a:r>
                        <a:rPr lang="en-FR" sz="700" b="0" i="0" u="none" strike="noStrike">
                          <a:solidFill>
                            <a:srgbClr val="15A6EA"/>
                          </a:solidFill>
                          <a:effectLst/>
                          <a:latin typeface="Calibri" panose="020F0502020204030204" pitchFamily="34" charset="0"/>
                        </a:rPr>
                        <a:t> 1.3.1.2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Support integrated skills development and mentorship and career guidance, including green skills, for youth in employability and entrepreneurship, including piloting ECE skilling in underserved communities to enhance school readiness.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02487717"/>
                  </a:ext>
                </a:extLst>
              </a:tr>
              <a:tr h="447221">
                <a:tc>
                  <a:txBody>
                    <a:bodyPr/>
                    <a:lstStyle/>
                    <a:p>
                      <a:pPr algn="l" fontAlgn="t"/>
                      <a:r>
                        <a:rPr lang="en-FR" sz="700" b="0" i="0" u="none" strike="noStrike">
                          <a:solidFill>
                            <a:srgbClr val="15A6EA"/>
                          </a:solidFill>
                          <a:effectLst/>
                          <a:latin typeface="Calibri" panose="020F0502020204030204" pitchFamily="34" charset="0"/>
                        </a:rPr>
                        <a:t> 1.3.1.3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Support capacity building of youth to engage in WASH related  entrepreneurship (MHM reusable pads, </a:t>
                      </a:r>
                      <a:r>
                        <a:rPr lang="en-GB" sz="700" b="0" i="0" u="none" strike="noStrike" dirty="0" err="1">
                          <a:solidFill>
                            <a:srgbClr val="15A6EA"/>
                          </a:solidFill>
                          <a:effectLst/>
                          <a:latin typeface="Calibri" panose="020F0502020204030204" pitchFamily="34" charset="0"/>
                        </a:rPr>
                        <a:t>duka</a:t>
                      </a:r>
                      <a:r>
                        <a:rPr lang="en-GB" sz="700" b="0" i="0" u="none" strike="noStrike" dirty="0">
                          <a:solidFill>
                            <a:srgbClr val="15A6EA"/>
                          </a:solidFill>
                          <a:effectLst/>
                          <a:latin typeface="Calibri" panose="020F0502020204030204" pitchFamily="34" charset="0"/>
                        </a:rPr>
                        <a:t> </a:t>
                      </a:r>
                      <a:r>
                        <a:rPr lang="en-GB" sz="700" b="0" i="0" u="none" strike="noStrike" dirty="0" err="1">
                          <a:solidFill>
                            <a:srgbClr val="15A6EA"/>
                          </a:solidFill>
                          <a:effectLst/>
                          <a:latin typeface="Calibri" panose="020F0502020204030204" pitchFamily="34" charset="0"/>
                        </a:rPr>
                        <a:t>safi</a:t>
                      </a:r>
                      <a:r>
                        <a:rPr lang="en-GB" sz="700" b="0" i="0" u="none" strike="noStrike" dirty="0">
                          <a:solidFill>
                            <a:srgbClr val="15A6EA"/>
                          </a:solidFill>
                          <a:effectLst/>
                          <a:latin typeface="Calibri" panose="020F0502020204030204" pitchFamily="34" charset="0"/>
                        </a:rPr>
                        <a:t>, soap making, Operation and maintenance of water supply services, plumbing, green skills, drinking water treatment, masonry)</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31401594"/>
                  </a:ext>
                </a:extLst>
              </a:tr>
              <a:tr h="670831">
                <a:tc>
                  <a:txBody>
                    <a:bodyPr/>
                    <a:lstStyle/>
                    <a:p>
                      <a:pPr algn="l" fontAlgn="t"/>
                      <a:r>
                        <a:rPr lang="en-FR" sz="700" b="0" i="0" u="none" strike="noStrike">
                          <a:solidFill>
                            <a:srgbClr val="15A6EA"/>
                          </a:solidFill>
                          <a:effectLst/>
                          <a:latin typeface="Calibri" panose="020F0502020204030204" pitchFamily="34" charset="0"/>
                        </a:rPr>
                        <a:t> 1.3.1.4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Support social innovation initiatives by young people (those in school and outside school ) through skills training, seed funding and mentorship for commercialization of their innovations to promote transition into employability/entrepreneurship in the different sectors including digital, blue, green and orange economy.</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48331572"/>
                  </a:ext>
                </a:extLst>
              </a:tr>
              <a:tr h="245472">
                <a:tc>
                  <a:txBody>
                    <a:bodyPr/>
                    <a:lstStyle/>
                    <a:p>
                      <a:pPr algn="l" fontAlgn="t"/>
                      <a:r>
                        <a:rPr lang="en-GB" sz="700" b="1" i="0" u="none" strike="noStrike">
                          <a:solidFill>
                            <a:srgbClr val="15A6EA"/>
                          </a:solidFill>
                          <a:effectLst/>
                          <a:latin typeface="Calibri" panose="020F0502020204030204" pitchFamily="34" charset="0"/>
                        </a:rPr>
                        <a:t>Output 1.3.2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 Needs-based TVET programme in place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06697698"/>
                  </a:ext>
                </a:extLst>
              </a:tr>
              <a:tr h="246421">
                <a:tc>
                  <a:txBody>
                    <a:bodyPr/>
                    <a:lstStyle/>
                    <a:p>
                      <a:pPr algn="l" fontAlgn="t"/>
                      <a:r>
                        <a:rPr lang="en-FR" sz="700" b="0" i="0" u="none" strike="noStrike">
                          <a:solidFill>
                            <a:srgbClr val="15A6EA"/>
                          </a:solidFill>
                          <a:effectLst/>
                          <a:latin typeface="Calibri" panose="020F0502020204030204" pitchFamily="34" charset="0"/>
                        </a:rPr>
                        <a:t>1.3.2.1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Support local TVET institutions to develop and deliver market-relevant skills development programmes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47500332"/>
                  </a:ext>
                </a:extLst>
              </a:tr>
              <a:tr h="123211">
                <a:tc>
                  <a:txBody>
                    <a:bodyPr/>
                    <a:lstStyle/>
                    <a:p>
                      <a:pPr algn="l" fontAlgn="t"/>
                      <a:r>
                        <a:rPr lang="en-FR" sz="700" b="0" i="0" u="none" strike="noStrike">
                          <a:solidFill>
                            <a:srgbClr val="15A6EA"/>
                          </a:solidFill>
                          <a:effectLst/>
                          <a:latin typeface="Calibri" panose="020F0502020204030204" pitchFamily="34" charset="0"/>
                        </a:rPr>
                        <a:t>1.3.2.2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Modernization of TVET through digitalization</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037298856"/>
                  </a:ext>
                </a:extLst>
              </a:tr>
              <a:tr h="246421">
                <a:tc>
                  <a:txBody>
                    <a:bodyPr/>
                    <a:lstStyle/>
                    <a:p>
                      <a:pPr algn="l" fontAlgn="t"/>
                      <a:r>
                        <a:rPr lang="en-GB" sz="700" b="1" i="0" u="none" strike="noStrike">
                          <a:solidFill>
                            <a:srgbClr val="15A6EA"/>
                          </a:solidFill>
                          <a:effectLst/>
                          <a:latin typeface="Calibri" panose="020F0502020204030204" pitchFamily="34" charset="0"/>
                        </a:rPr>
                        <a:t>Output 1.3.3: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a:solidFill>
                            <a:srgbClr val="15A6EA"/>
                          </a:solidFill>
                          <a:effectLst/>
                          <a:latin typeface="Calibri" panose="020F0502020204030204" pitchFamily="34" charset="0"/>
                        </a:rPr>
                        <a:t>Skills recognition and recognition of prior learning strategy in place for host communities and refugees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18102417"/>
                  </a:ext>
                </a:extLst>
              </a:tr>
              <a:tr h="246421">
                <a:tc>
                  <a:txBody>
                    <a:bodyPr/>
                    <a:lstStyle/>
                    <a:p>
                      <a:pPr algn="l" fontAlgn="t"/>
                      <a:r>
                        <a:rPr lang="en-FR" sz="700" b="0" i="0" u="none" strike="noStrike">
                          <a:solidFill>
                            <a:srgbClr val="15A6EA"/>
                          </a:solidFill>
                          <a:effectLst/>
                          <a:latin typeface="Calibri" panose="020F0502020204030204" pitchFamily="34" charset="0"/>
                        </a:rPr>
                        <a:t>1.3.3.1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Enhance access to an improved and strengthened skills recognition and Recognition of Prior Learning (RPL) system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45071708"/>
                  </a:ext>
                </a:extLst>
              </a:tr>
              <a:tr h="246421">
                <a:tc>
                  <a:txBody>
                    <a:bodyPr/>
                    <a:lstStyle/>
                    <a:p>
                      <a:pPr algn="l" fontAlgn="t"/>
                      <a:r>
                        <a:rPr lang="en-GB" sz="700" b="1" i="0" u="none" strike="noStrike">
                          <a:solidFill>
                            <a:srgbClr val="15A6EA"/>
                          </a:solidFill>
                          <a:effectLst/>
                          <a:latin typeface="Calibri" panose="020F0502020204030204" pitchFamily="34" charset="0"/>
                        </a:rPr>
                        <a:t>Output 1.3.4: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1" i="0" u="none" strike="noStrike" dirty="0">
                          <a:solidFill>
                            <a:srgbClr val="15A6EA"/>
                          </a:solidFill>
                          <a:effectLst/>
                          <a:latin typeface="Calibri" panose="020F0502020204030204" pitchFamily="34" charset="0"/>
                        </a:rPr>
                        <a:t> Work-based learning to strengthen refugee and host communities’ livelihood skills are implemented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24307571"/>
                  </a:ext>
                </a:extLst>
              </a:tr>
              <a:tr h="335416">
                <a:tc>
                  <a:txBody>
                    <a:bodyPr/>
                    <a:lstStyle/>
                    <a:p>
                      <a:pPr algn="l" fontAlgn="t"/>
                      <a:r>
                        <a:rPr lang="en-FR" sz="700" b="0" i="0" u="none" strike="noStrike">
                          <a:solidFill>
                            <a:srgbClr val="15A6EA"/>
                          </a:solidFill>
                          <a:effectLst/>
                          <a:latin typeface="Calibri" panose="020F0502020204030204" pitchFamily="34" charset="0"/>
                        </a:rPr>
                        <a:t> 1.3.4.1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Implementation of work-based learning to strengthen skills acquired by refugee and host communities (including apprenticeships)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97742107"/>
                  </a:ext>
                </a:extLst>
              </a:tr>
              <a:tr h="223610">
                <a:tc>
                  <a:txBody>
                    <a:bodyPr/>
                    <a:lstStyle/>
                    <a:p>
                      <a:pPr algn="l" fontAlgn="t"/>
                      <a:r>
                        <a:rPr lang="en-FR" sz="700" b="0" i="0" u="none" strike="noStrike">
                          <a:solidFill>
                            <a:srgbClr val="15A6EA"/>
                          </a:solidFill>
                          <a:effectLst/>
                          <a:latin typeface="Calibri" panose="020F0502020204030204" pitchFamily="34" charset="0"/>
                        </a:rPr>
                        <a:t> 1.3.4.2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Recruit Youth on the Move (Yoma) Fellows in the refugee camps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34610641"/>
                  </a:ext>
                </a:extLst>
              </a:tr>
              <a:tr h="123211">
                <a:tc>
                  <a:txBody>
                    <a:bodyPr/>
                    <a:lstStyle/>
                    <a:p>
                      <a:pPr algn="l" fontAlgn="t"/>
                      <a:r>
                        <a:rPr lang="en-FR" sz="700" b="0" i="0" u="none" strike="noStrike">
                          <a:solidFill>
                            <a:srgbClr val="15A6EA"/>
                          </a:solidFill>
                          <a:effectLst/>
                          <a:latin typeface="Calibri" panose="020F0502020204030204" pitchFamily="34" charset="0"/>
                        </a:rPr>
                        <a:t> 1.3.4.3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Programme Coordination and Management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78055540"/>
                  </a:ext>
                </a:extLst>
              </a:tr>
              <a:tr h="123211">
                <a:tc>
                  <a:txBody>
                    <a:bodyPr/>
                    <a:lstStyle/>
                    <a:p>
                      <a:pPr algn="l" fontAlgn="t"/>
                      <a:r>
                        <a:rPr lang="en-FR" sz="700" b="0" i="0" u="none" strike="noStrike">
                          <a:solidFill>
                            <a:srgbClr val="15A6EA"/>
                          </a:solidFill>
                          <a:effectLst/>
                          <a:latin typeface="Calibri" panose="020F0502020204030204" pitchFamily="34" charset="0"/>
                        </a:rPr>
                        <a:t> 1.3.4.4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Technical support by Education Personnel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63596945"/>
                  </a:ext>
                </a:extLst>
              </a:tr>
              <a:tr h="223610">
                <a:tc>
                  <a:txBody>
                    <a:bodyPr/>
                    <a:lstStyle/>
                    <a:p>
                      <a:pPr algn="l" fontAlgn="t"/>
                      <a:r>
                        <a:rPr lang="en-FR" sz="700" b="0" i="0" u="none" strike="noStrike">
                          <a:solidFill>
                            <a:srgbClr val="15A6EA"/>
                          </a:solidFill>
                          <a:effectLst/>
                          <a:latin typeface="Calibri" panose="020F0502020204030204" pitchFamily="34" charset="0"/>
                        </a:rPr>
                        <a:t> 1.3.4.5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15A6EA"/>
                          </a:solidFill>
                          <a:effectLst/>
                          <a:latin typeface="Calibri" panose="020F0502020204030204" pitchFamily="34" charset="0"/>
                        </a:rPr>
                        <a:t>Technical staff support, programme management, and oversight</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61247938"/>
                  </a:ext>
                </a:extLst>
              </a:tr>
              <a:tr h="123211">
                <a:tc>
                  <a:txBody>
                    <a:bodyPr/>
                    <a:lstStyle/>
                    <a:p>
                      <a:pPr algn="l" fontAlgn="t"/>
                      <a:r>
                        <a:rPr lang="en-FR" sz="700" b="0" i="0" u="none" strike="noStrike">
                          <a:solidFill>
                            <a:srgbClr val="15A6EA"/>
                          </a:solidFill>
                          <a:effectLst/>
                          <a:latin typeface="Calibri" panose="020F0502020204030204" pitchFamily="34" charset="0"/>
                        </a:rPr>
                        <a:t>2.2.12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15A6EA"/>
                          </a:solidFill>
                          <a:effectLst/>
                          <a:latin typeface="Calibri" panose="020F0502020204030204" pitchFamily="34" charset="0"/>
                        </a:rPr>
                        <a:t>Support meaningful youth engagement strategies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18437749"/>
                  </a:ext>
                </a:extLst>
              </a:tr>
            </a:tbl>
          </a:graphicData>
        </a:graphic>
      </p:graphicFrame>
    </p:spTree>
    <p:extLst>
      <p:ext uri="{BB962C8B-B14F-4D97-AF65-F5344CB8AC3E}">
        <p14:creationId xmlns:p14="http://schemas.microsoft.com/office/powerpoint/2010/main" val="1920436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4A601-61F4-9254-C7E2-79ECA761F2ED}"/>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E34936EC-CA07-BB5E-1B49-749A34A5CB02}"/>
              </a:ext>
            </a:extLst>
          </p:cNvPr>
          <p:cNvSpPr txBox="1"/>
          <p:nvPr/>
        </p:nvSpPr>
        <p:spPr>
          <a:xfrm>
            <a:off x="2039924" y="0"/>
            <a:ext cx="5465727" cy="707886"/>
          </a:xfrm>
          <a:prstGeom prst="rect">
            <a:avLst/>
          </a:prstGeom>
          <a:noFill/>
        </p:spPr>
        <p:txBody>
          <a:bodyPr wrap="none" rtlCol="0">
            <a:spAutoFit/>
          </a:bodyPr>
          <a:lstStyle/>
          <a:p>
            <a:r>
              <a:rPr lang="fr-FR" sz="4000"/>
              <a:t>MACP Program Portfolio</a:t>
            </a:r>
          </a:p>
        </p:txBody>
      </p:sp>
      <p:sp>
        <p:nvSpPr>
          <p:cNvPr id="2" name="TextBox 1">
            <a:extLst>
              <a:ext uri="{FF2B5EF4-FFF2-40B4-BE49-F238E27FC236}">
                <a16:creationId xmlns:a16="http://schemas.microsoft.com/office/drawing/2014/main" id="{F9247208-987C-D628-AAE1-002097DCEEAB}"/>
              </a:ext>
            </a:extLst>
          </p:cNvPr>
          <p:cNvSpPr txBox="1"/>
          <p:nvPr/>
        </p:nvSpPr>
        <p:spPr>
          <a:xfrm>
            <a:off x="7329215" y="200054"/>
            <a:ext cx="946734" cy="307777"/>
          </a:xfrm>
          <a:prstGeom prst="rect">
            <a:avLst/>
          </a:prstGeom>
          <a:noFill/>
        </p:spPr>
        <p:txBody>
          <a:bodyPr wrap="none" rtlCol="0">
            <a:spAutoFit/>
          </a:bodyPr>
          <a:lstStyle/>
          <a:p>
            <a:r>
              <a:rPr lang="fr-FR" sz="1400">
                <a:solidFill>
                  <a:schemeClr val="tx1">
                    <a:lumMod val="50000"/>
                    <a:lumOff val="50000"/>
                  </a:schemeClr>
                </a:solidFill>
              </a:rPr>
              <a:t>Kenya CO</a:t>
            </a:r>
          </a:p>
        </p:txBody>
      </p:sp>
      <p:graphicFrame>
        <p:nvGraphicFramePr>
          <p:cNvPr id="7" name="Table 6">
            <a:extLst>
              <a:ext uri="{FF2B5EF4-FFF2-40B4-BE49-F238E27FC236}">
                <a16:creationId xmlns:a16="http://schemas.microsoft.com/office/drawing/2014/main" id="{3CA2964D-27E6-C03C-8AC2-47E5F35061D2}"/>
              </a:ext>
            </a:extLst>
          </p:cNvPr>
          <p:cNvGraphicFramePr>
            <a:graphicFrameLocks noGrp="1"/>
          </p:cNvGraphicFramePr>
          <p:nvPr>
            <p:extLst>
              <p:ext uri="{D42A27DB-BD31-4B8C-83A1-F6EECF244321}">
                <p14:modId xmlns:p14="http://schemas.microsoft.com/office/powerpoint/2010/main" val="2240633865"/>
              </p:ext>
            </p:extLst>
          </p:nvPr>
        </p:nvGraphicFramePr>
        <p:xfrm>
          <a:off x="343139" y="698723"/>
          <a:ext cx="2156573" cy="5551396"/>
        </p:xfrm>
        <a:graphic>
          <a:graphicData uri="http://schemas.openxmlformats.org/drawingml/2006/table">
            <a:tbl>
              <a:tblPr>
                <a:tableStyleId>{5C22544A-7EE6-4342-B048-85BDC9FD1C3A}</a:tableStyleId>
              </a:tblPr>
              <a:tblGrid>
                <a:gridCol w="337093">
                  <a:extLst>
                    <a:ext uri="{9D8B030D-6E8A-4147-A177-3AD203B41FA5}">
                      <a16:colId xmlns:a16="http://schemas.microsoft.com/office/drawing/2014/main" val="3579588940"/>
                    </a:ext>
                  </a:extLst>
                </a:gridCol>
                <a:gridCol w="1819480">
                  <a:extLst>
                    <a:ext uri="{9D8B030D-6E8A-4147-A177-3AD203B41FA5}">
                      <a16:colId xmlns:a16="http://schemas.microsoft.com/office/drawing/2014/main" val="458137639"/>
                    </a:ext>
                  </a:extLst>
                </a:gridCol>
              </a:tblGrid>
              <a:tr h="169079">
                <a:tc>
                  <a:txBody>
                    <a:bodyPr/>
                    <a:lstStyle/>
                    <a:p>
                      <a:pPr marL="0" algn="ctr" defTabSz="912114" rtl="0" eaLnBrk="1" fontAlgn="ctr" latinLnBrk="0" hangingPunct="1"/>
                      <a:endParaRPr lang="en-FR" sz="700" b="1" i="0" u="none" strike="noStrike" kern="1200">
                        <a:solidFill>
                          <a:srgbClr val="FF9300"/>
                        </a:solidFill>
                        <a:effectLst/>
                        <a:latin typeface="Helvetica" pitchFamily="2" charset="0"/>
                        <a:ea typeface="+mn-ea"/>
                        <a:cs typeface="+mn-cs"/>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marL="0" algn="ctr" defTabSz="912114" rtl="0" eaLnBrk="1" fontAlgn="ctr" latinLnBrk="0" hangingPunct="1"/>
                      <a:r>
                        <a:rPr lang="en-GB" sz="700" b="1" i="0" u="none" strike="noStrike" kern="1200" dirty="0">
                          <a:solidFill>
                            <a:srgbClr val="FF9300"/>
                          </a:solidFill>
                          <a:effectLst/>
                          <a:latin typeface="Helvetica" pitchFamily="2" charset="0"/>
                          <a:ea typeface="+mn-ea"/>
                          <a:cs typeface="+mn-cs"/>
                        </a:rPr>
                        <a:t>KENYA</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75000"/>
                        <a:lumOff val="25000"/>
                      </a:schemeClr>
                    </a:solidFill>
                  </a:tcPr>
                </a:tc>
                <a:extLst>
                  <a:ext uri="{0D108BD9-81ED-4DB2-BD59-A6C34878D82A}">
                    <a16:rowId xmlns:a16="http://schemas.microsoft.com/office/drawing/2014/main" val="3499572121"/>
                  </a:ext>
                </a:extLst>
              </a:tr>
              <a:tr h="169079">
                <a:tc>
                  <a:txBody>
                    <a:bodyPr/>
                    <a:lstStyle/>
                    <a:p>
                      <a:pPr algn="l" fontAlgn="t"/>
                      <a:r>
                        <a:rPr lang="en-GB" sz="700" b="1" i="0" u="none" strike="noStrike">
                          <a:solidFill>
                            <a:srgbClr val="FF9300"/>
                          </a:solidFill>
                          <a:effectLst/>
                          <a:latin typeface="Calibri" panose="020F0502020204030204" pitchFamily="34" charset="0"/>
                        </a:rPr>
                        <a:t>Mid-term Outcome 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FR" sz="700" b="0" i="0" u="none" strike="noStrike">
                          <a:solidFill>
                            <a:srgbClr val="FF9300"/>
                          </a:solidFill>
                          <a:effectLst/>
                          <a:latin typeface="Calibri" panose="020F0502020204030204" pitchFamily="34" charset="0"/>
                        </a:rPr>
                        <a:t> </a:t>
                      </a:r>
                      <a:r>
                        <a:rPr lang="en-GB" sz="700" b="1" i="0" u="none" strike="noStrike">
                          <a:solidFill>
                            <a:srgbClr val="FF9300"/>
                          </a:solidFill>
                          <a:effectLst/>
                          <a:latin typeface="Calibri" panose="020F0502020204030204" pitchFamily="34" charset="0"/>
                        </a:rPr>
                        <a:t>Improved Livelihoods and Expanded Economic Opportunities for refugees and HCs</a:t>
                      </a:r>
                      <a:endParaRPr lang="en-FR" sz="700" b="0" i="0" u="none" strike="noStrike">
                        <a:solidFill>
                          <a:srgbClr val="FF9300"/>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631999002"/>
                  </a:ext>
                </a:extLst>
              </a:tr>
              <a:tr h="169079">
                <a:tc>
                  <a:txBody>
                    <a:bodyPr/>
                    <a:lstStyle/>
                    <a:p>
                      <a:pPr algn="l" fontAlgn="t"/>
                      <a:r>
                        <a:rPr lang="en-GB" sz="700" b="1" i="0" u="none" strike="noStrike">
                          <a:solidFill>
                            <a:schemeClr val="bg1"/>
                          </a:solidFill>
                          <a:effectLst/>
                          <a:latin typeface="Calibri" panose="020F0502020204030204" pitchFamily="34" charset="0"/>
                        </a:rPr>
                        <a:t>Short-term Outcome 2.1: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tc>
                  <a:txBody>
                    <a:bodyPr/>
                    <a:lstStyle/>
                    <a:p>
                      <a:pPr algn="l" fontAlgn="t"/>
                      <a:r>
                        <a:rPr lang="en-FR" sz="700" b="0" i="0" u="none" strike="noStrike">
                          <a:solidFill>
                            <a:schemeClr val="bg1"/>
                          </a:solidFill>
                          <a:effectLst/>
                          <a:latin typeface="Calibri" panose="020F0502020204030204" pitchFamily="34" charset="0"/>
                        </a:rPr>
                        <a:t> </a:t>
                      </a:r>
                      <a:r>
                        <a:rPr lang="en-GB" sz="700" b="1" i="0" u="none" strike="noStrike">
                          <a:solidFill>
                            <a:schemeClr val="bg1"/>
                          </a:solidFill>
                          <a:effectLst/>
                          <a:latin typeface="Calibri" panose="020F0502020204030204" pitchFamily="34" charset="0"/>
                        </a:rPr>
                        <a:t>Improved Labour Market Governance Supporting Transition to and Entry into Employment and Formalization</a:t>
                      </a:r>
                      <a:endParaRPr lang="en-FR" sz="700" b="0" i="0" u="none" strike="noStrike">
                        <a:solidFill>
                          <a:schemeClr val="bg1"/>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extLst>
                  <a:ext uri="{0D108BD9-81ED-4DB2-BD59-A6C34878D82A}">
                    <a16:rowId xmlns:a16="http://schemas.microsoft.com/office/drawing/2014/main" val="4004533073"/>
                  </a:ext>
                </a:extLst>
              </a:tr>
              <a:tr h="169079">
                <a:tc>
                  <a:txBody>
                    <a:bodyPr/>
                    <a:lstStyle/>
                    <a:p>
                      <a:pPr algn="l" fontAlgn="t"/>
                      <a:r>
                        <a:rPr lang="en-FR" sz="700" b="0" i="0" u="none" strike="noStrike">
                          <a:solidFill>
                            <a:srgbClr val="FF9300"/>
                          </a:solidFill>
                          <a:effectLst/>
                          <a:latin typeface="Calibri" panose="020F0502020204030204" pitchFamily="34" charset="0"/>
                        </a:rPr>
                        <a:t>2.1.1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Support transition of enterprises from informality to formalization and strengthening of Business Support Institutions (BSIs)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491534924"/>
                  </a:ext>
                </a:extLst>
              </a:tr>
              <a:tr h="169079">
                <a:tc>
                  <a:txBody>
                    <a:bodyPr/>
                    <a:lstStyle/>
                    <a:p>
                      <a:pPr algn="l" fontAlgn="t"/>
                      <a:r>
                        <a:rPr lang="en-GB" sz="700" b="1" i="0" u="none" strike="noStrike">
                          <a:solidFill>
                            <a:schemeClr val="bg1"/>
                          </a:solidFill>
                          <a:effectLst/>
                          <a:latin typeface="Calibri" panose="020F0502020204030204" pitchFamily="34" charset="0"/>
                        </a:rPr>
                        <a:t>Short-term Outcome 2.2: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tc>
                  <a:txBody>
                    <a:bodyPr/>
                    <a:lstStyle/>
                    <a:p>
                      <a:pPr algn="l" fontAlgn="t"/>
                      <a:r>
                        <a:rPr lang="en-FR" sz="700" b="0" i="0" u="none" strike="noStrike">
                          <a:solidFill>
                            <a:schemeClr val="bg1"/>
                          </a:solidFill>
                          <a:effectLst/>
                          <a:latin typeface="Calibri" panose="020F0502020204030204" pitchFamily="34" charset="0"/>
                        </a:rPr>
                        <a:t> </a:t>
                      </a:r>
                      <a:r>
                        <a:rPr lang="en-GB" sz="700" b="1" i="0" u="none" strike="noStrike">
                          <a:solidFill>
                            <a:schemeClr val="bg1"/>
                          </a:solidFill>
                          <a:effectLst/>
                          <a:latin typeface="Calibri" panose="020F0502020204030204" pitchFamily="34" charset="0"/>
                        </a:rPr>
                        <a:t>Increased Private Sector or Public Investment and Enhanced Business Environment for Creating Economic Opportunities for refugees and HCs</a:t>
                      </a:r>
                      <a:endParaRPr lang="en-FR" sz="700" b="0" i="0" u="none" strike="noStrike">
                        <a:solidFill>
                          <a:schemeClr val="bg1"/>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extLst>
                  <a:ext uri="{0D108BD9-81ED-4DB2-BD59-A6C34878D82A}">
                    <a16:rowId xmlns:a16="http://schemas.microsoft.com/office/drawing/2014/main" val="3034901198"/>
                  </a:ext>
                </a:extLst>
              </a:tr>
              <a:tr h="169079">
                <a:tc>
                  <a:txBody>
                    <a:bodyPr/>
                    <a:lstStyle/>
                    <a:p>
                      <a:pPr algn="l" fontAlgn="t"/>
                      <a:r>
                        <a:rPr lang="en-FR" sz="700" b="0" i="0" u="none" strike="noStrike">
                          <a:solidFill>
                            <a:srgbClr val="FF9300"/>
                          </a:solidFill>
                          <a:effectLst/>
                          <a:latin typeface="Calibri" panose="020F0502020204030204" pitchFamily="34" charset="0"/>
                        </a:rPr>
                        <a:t>2.2.1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Design and test an outcome-based partnership model with social enterprises to increase employment and economic opportunities by harnessing the private sector under the World Bank financed Kenya NYOTA project (National Youth Opportunities Towards Advancement Project)</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42582931"/>
                  </a:ext>
                </a:extLst>
              </a:tr>
              <a:tr h="169079">
                <a:tc>
                  <a:txBody>
                    <a:bodyPr/>
                    <a:lstStyle/>
                    <a:p>
                      <a:pPr algn="l" fontAlgn="t"/>
                      <a:r>
                        <a:rPr lang="en-FR" sz="700" b="0" i="0" u="none" strike="noStrike">
                          <a:solidFill>
                            <a:srgbClr val="FF9300"/>
                          </a:solidFill>
                          <a:effectLst/>
                          <a:latin typeface="Calibri" panose="020F0502020204030204" pitchFamily="34" charset="0"/>
                        </a:rPr>
                        <a:t>2.2.2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Design and launch a KKCF-type intervention in Dadaab</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4407302"/>
                  </a:ext>
                </a:extLst>
              </a:tr>
              <a:tr h="169079">
                <a:tc>
                  <a:txBody>
                    <a:bodyPr/>
                    <a:lstStyle/>
                    <a:p>
                      <a:pPr algn="l" fontAlgn="t"/>
                      <a:r>
                        <a:rPr lang="en-FR" sz="700" b="0" i="0" u="none" strike="noStrike">
                          <a:solidFill>
                            <a:srgbClr val="FF9300"/>
                          </a:solidFill>
                          <a:effectLst/>
                          <a:latin typeface="Calibri" panose="020F0502020204030204" pitchFamily="34" charset="0"/>
                        </a:rPr>
                        <a:t>2.2.3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KKCF no-cost extension</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79670068"/>
                  </a:ext>
                </a:extLst>
              </a:tr>
              <a:tr h="244226">
                <a:tc>
                  <a:txBody>
                    <a:bodyPr/>
                    <a:lstStyle/>
                    <a:p>
                      <a:pPr algn="l" fontAlgn="t"/>
                      <a:r>
                        <a:rPr lang="en-FR" sz="700" b="0" i="0" u="none" strike="noStrike">
                          <a:solidFill>
                            <a:srgbClr val="FF9300"/>
                          </a:solidFill>
                          <a:effectLst/>
                          <a:latin typeface="Calibri" panose="020F0502020204030204" pitchFamily="34" charset="0"/>
                        </a:rPr>
                        <a:t>2.2.4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Strengthening the Employment-Intensive Investment Programme (EIIP) Systems and Approach adoption at national and county levels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62174984"/>
                  </a:ext>
                </a:extLst>
              </a:tr>
              <a:tr h="222308">
                <a:tc>
                  <a:txBody>
                    <a:bodyPr/>
                    <a:lstStyle/>
                    <a:p>
                      <a:pPr algn="l" fontAlgn="t"/>
                      <a:r>
                        <a:rPr lang="en-FR" sz="700" b="0" i="0" u="none" strike="noStrike">
                          <a:solidFill>
                            <a:srgbClr val="FF9300"/>
                          </a:solidFill>
                          <a:effectLst/>
                          <a:latin typeface="Calibri" panose="020F0502020204030204" pitchFamily="34" charset="0"/>
                        </a:rPr>
                        <a:t>2.2.5</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Management of invasive Prosopis tree species through utilization for decent green jobs creation and social economic development of refugees and host communities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67456308"/>
                  </a:ext>
                </a:extLst>
              </a:tr>
              <a:tr h="73581">
                <a:tc>
                  <a:txBody>
                    <a:bodyPr/>
                    <a:lstStyle/>
                    <a:p>
                      <a:pPr algn="l" fontAlgn="t"/>
                      <a:r>
                        <a:rPr lang="en-FR" sz="700" b="0" i="0" u="none" strike="noStrike">
                          <a:solidFill>
                            <a:srgbClr val="FF9300"/>
                          </a:solidFill>
                          <a:effectLst/>
                          <a:latin typeface="Calibri" panose="020F0502020204030204" pitchFamily="34" charset="0"/>
                        </a:rPr>
                        <a:t>2.2.6</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Promoting green jobs creation for refugee and host community youth</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31235691"/>
                  </a:ext>
                </a:extLst>
              </a:tr>
              <a:tr h="128375">
                <a:tc>
                  <a:txBody>
                    <a:bodyPr/>
                    <a:lstStyle/>
                    <a:p>
                      <a:pPr algn="l" fontAlgn="t"/>
                      <a:r>
                        <a:rPr lang="en-FR" sz="700" b="0" i="0" u="none" strike="noStrike">
                          <a:solidFill>
                            <a:srgbClr val="FF9300"/>
                          </a:solidFill>
                          <a:effectLst/>
                          <a:latin typeface="Calibri" panose="020F0502020204030204" pitchFamily="34" charset="0"/>
                        </a:rPr>
                        <a:t>2.2.7</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Strengthening market based livelihoods in selected value chains for refugees and host communities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559097408"/>
                  </a:ext>
                </a:extLst>
              </a:tr>
              <a:tr h="148727">
                <a:tc>
                  <a:txBody>
                    <a:bodyPr/>
                    <a:lstStyle/>
                    <a:p>
                      <a:pPr algn="l" fontAlgn="t"/>
                      <a:r>
                        <a:rPr lang="en-FR" sz="700" b="0" i="0" u="none" strike="noStrike">
                          <a:solidFill>
                            <a:srgbClr val="FF9300"/>
                          </a:solidFill>
                          <a:effectLst/>
                          <a:latin typeface="Calibri" panose="020F0502020204030204" pitchFamily="34" charset="0"/>
                        </a:rPr>
                        <a:t>2.2.8</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Sustainable jobs creation in the leather value chain</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3632947"/>
                  </a:ext>
                </a:extLst>
              </a:tr>
              <a:tr h="194128">
                <a:tc>
                  <a:txBody>
                    <a:bodyPr/>
                    <a:lstStyle/>
                    <a:p>
                      <a:pPr algn="l" fontAlgn="t"/>
                      <a:r>
                        <a:rPr lang="en-FR" sz="700" b="0" i="0" u="none" strike="noStrike">
                          <a:solidFill>
                            <a:srgbClr val="FF9300"/>
                          </a:solidFill>
                          <a:effectLst/>
                          <a:latin typeface="Calibri" panose="020F0502020204030204" pitchFamily="34" charset="0"/>
                        </a:rPr>
                        <a:t>2.2.9</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Provision of labour market information in collaboration with National and County labour market actors including job seeker profiling and job matching</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95377817"/>
                  </a:ext>
                </a:extLst>
              </a:tr>
              <a:tr h="244226">
                <a:tc>
                  <a:txBody>
                    <a:bodyPr/>
                    <a:lstStyle/>
                    <a:p>
                      <a:pPr algn="l" fontAlgn="t"/>
                      <a:r>
                        <a:rPr lang="en-FR" sz="700" b="0" i="0" u="none" strike="noStrike">
                          <a:solidFill>
                            <a:srgbClr val="FF9300"/>
                          </a:solidFill>
                          <a:effectLst/>
                          <a:latin typeface="Calibri" panose="020F0502020204030204" pitchFamily="34" charset="0"/>
                        </a:rPr>
                        <a:t>2.2.10</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Institutionalization of digital Job Search Clubs (JSCs) in Kenya's employment ecosystem</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56329513"/>
                  </a:ext>
                </a:extLst>
              </a:tr>
              <a:tr h="244226">
                <a:tc>
                  <a:txBody>
                    <a:bodyPr/>
                    <a:lstStyle/>
                    <a:p>
                      <a:pPr algn="l" fontAlgn="t"/>
                      <a:r>
                        <a:rPr lang="en-FR" sz="700" b="0" i="0" u="none" strike="noStrike">
                          <a:solidFill>
                            <a:srgbClr val="FF9300"/>
                          </a:solidFill>
                          <a:effectLst/>
                          <a:latin typeface="Calibri" panose="020F0502020204030204" pitchFamily="34" charset="0"/>
                        </a:rPr>
                        <a:t>2.2.11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Provision of digital Jobs Intermediation Services in Kenya</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65083217"/>
                  </a:ext>
                </a:extLst>
              </a:tr>
              <a:tr h="244226">
                <a:tc>
                  <a:txBody>
                    <a:bodyPr/>
                    <a:lstStyle/>
                    <a:p>
                      <a:pPr algn="l" fontAlgn="t"/>
                      <a:r>
                        <a:rPr lang="en-FR" sz="700" b="0" i="0" u="none" strike="noStrike">
                          <a:solidFill>
                            <a:srgbClr val="FF9300"/>
                          </a:solidFill>
                          <a:effectLst/>
                          <a:latin typeface="Calibri" panose="020F0502020204030204" pitchFamily="34" charset="0"/>
                        </a:rPr>
                        <a:t>2.2.13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Technical staff support, programme management, and oversight</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94551335"/>
                  </a:ext>
                </a:extLst>
              </a:tr>
            </a:tbl>
          </a:graphicData>
        </a:graphic>
      </p:graphicFrame>
      <p:graphicFrame>
        <p:nvGraphicFramePr>
          <p:cNvPr id="9" name="Table 8">
            <a:extLst>
              <a:ext uri="{FF2B5EF4-FFF2-40B4-BE49-F238E27FC236}">
                <a16:creationId xmlns:a16="http://schemas.microsoft.com/office/drawing/2014/main" id="{E0BEFB71-B1B2-FF00-9C67-4B97F08EB4FC}"/>
              </a:ext>
            </a:extLst>
          </p:cNvPr>
          <p:cNvGraphicFramePr>
            <a:graphicFrameLocks noGrp="1"/>
          </p:cNvGraphicFramePr>
          <p:nvPr>
            <p:extLst>
              <p:ext uri="{D42A27DB-BD31-4B8C-83A1-F6EECF244321}">
                <p14:modId xmlns:p14="http://schemas.microsoft.com/office/powerpoint/2010/main" val="4164773123"/>
              </p:ext>
            </p:extLst>
          </p:nvPr>
        </p:nvGraphicFramePr>
        <p:xfrm>
          <a:off x="5274695" y="698723"/>
          <a:ext cx="1567351" cy="3977640"/>
        </p:xfrm>
        <a:graphic>
          <a:graphicData uri="http://schemas.openxmlformats.org/drawingml/2006/table">
            <a:tbl>
              <a:tblPr>
                <a:tableStyleId>{5C22544A-7EE6-4342-B048-85BDC9FD1C3A}</a:tableStyleId>
              </a:tblPr>
              <a:tblGrid>
                <a:gridCol w="293491">
                  <a:extLst>
                    <a:ext uri="{9D8B030D-6E8A-4147-A177-3AD203B41FA5}">
                      <a16:colId xmlns:a16="http://schemas.microsoft.com/office/drawing/2014/main" val="1849770703"/>
                    </a:ext>
                  </a:extLst>
                </a:gridCol>
                <a:gridCol w="1273860">
                  <a:extLst>
                    <a:ext uri="{9D8B030D-6E8A-4147-A177-3AD203B41FA5}">
                      <a16:colId xmlns:a16="http://schemas.microsoft.com/office/drawing/2014/main" val="3586022079"/>
                    </a:ext>
                  </a:extLst>
                </a:gridCol>
              </a:tblGrid>
              <a:tr h="134107">
                <a:tc>
                  <a:txBody>
                    <a:bodyPr/>
                    <a:lstStyle/>
                    <a:p>
                      <a:pPr algn="ctr" fontAlgn="t"/>
                      <a:endParaRPr lang="en-FR" sz="900" b="1" i="0" u="none" strike="noStrike">
                        <a:solidFill>
                          <a:srgbClr val="FFFFFF"/>
                        </a:solidFill>
                        <a:effectLst/>
                        <a:latin typeface="Calibri" panose="020F0502020204030204" pitchFamily="34" charset="0"/>
                      </a:endParaRPr>
                    </a:p>
                  </a:txBody>
                  <a:tcPr marL="0" marR="0" marT="0" marB="0">
                    <a:lnB w="76200" cap="flat" cmpd="sng" algn="ctr">
                      <a:solidFill>
                        <a:schemeClr val="bg1"/>
                      </a:solidFill>
                      <a:prstDash val="solid"/>
                      <a:round/>
                      <a:headEnd type="none" w="med" len="med"/>
                      <a:tailEnd type="none" w="med" len="med"/>
                    </a:lnB>
                    <a:solidFill>
                      <a:schemeClr val="tx1">
                        <a:lumMod val="75000"/>
                        <a:lumOff val="25000"/>
                      </a:schemeClr>
                    </a:solidFill>
                  </a:tcPr>
                </a:tc>
                <a:tc>
                  <a:txBody>
                    <a:bodyPr/>
                    <a:lstStyle/>
                    <a:p>
                      <a:pPr algn="ctr" fontAlgn="t"/>
                      <a:r>
                        <a:rPr lang="en-GB" sz="900" b="1" i="0" u="none" strike="noStrike">
                          <a:solidFill>
                            <a:srgbClr val="FFFFFF"/>
                          </a:solidFill>
                          <a:effectLst/>
                          <a:latin typeface="Calibri" panose="020F0502020204030204" pitchFamily="34" charset="0"/>
                        </a:rPr>
                        <a:t>KENYA</a:t>
                      </a:r>
                    </a:p>
                  </a:txBody>
                  <a:tcPr marL="0" marR="0" marT="0" marB="0">
                    <a:lnB w="76200" cap="flat" cmpd="sng" algn="ctr">
                      <a:solidFill>
                        <a:schemeClr val="bg1"/>
                      </a:solidFill>
                      <a:prstDash val="solid"/>
                      <a:round/>
                      <a:headEnd type="none" w="med" len="med"/>
                      <a:tailEnd type="none" w="med" len="med"/>
                    </a:lnB>
                    <a:solidFill>
                      <a:schemeClr val="tx1">
                        <a:lumMod val="75000"/>
                        <a:lumOff val="25000"/>
                      </a:schemeClr>
                    </a:solidFill>
                  </a:tcPr>
                </a:tc>
                <a:extLst>
                  <a:ext uri="{0D108BD9-81ED-4DB2-BD59-A6C34878D82A}">
                    <a16:rowId xmlns:a16="http://schemas.microsoft.com/office/drawing/2014/main" val="3369992008"/>
                  </a:ext>
                </a:extLst>
              </a:tr>
              <a:tr h="370412">
                <a:tc>
                  <a:txBody>
                    <a:bodyPr/>
                    <a:lstStyle/>
                    <a:p>
                      <a:pPr algn="l" fontAlgn="t"/>
                      <a:r>
                        <a:rPr lang="en-FR" sz="700" u="none" strike="noStrike">
                          <a:effectLst/>
                        </a:rPr>
                        <a:t>4.1.1</a:t>
                      </a:r>
                      <a:endParaRPr lang="en-FR" sz="700" b="0" i="0" u="none" strike="noStrike">
                        <a:solidFill>
                          <a:srgbClr val="000000"/>
                        </a:solidFill>
                        <a:effectLst/>
                        <a:latin typeface="Calibri" panose="020F0502020204030204" pitchFamily="34" charset="0"/>
                      </a:endParaRPr>
                    </a:p>
                  </a:txBody>
                  <a:tcPr marL="0" marR="0" marT="0" marB="0">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algn="l" fontAlgn="t"/>
                      <a:r>
                        <a:rPr lang="en-GB" sz="700" u="none" strike="noStrike" dirty="0">
                          <a:effectLst/>
                        </a:rPr>
                        <a:t>Strengthening Integrated WASH Service Delivery in Refugee hosting Counties of Kenya under the proposed Kenya Water, Sanitation and Hygiene (K-WASH) project</a:t>
                      </a:r>
                      <a:endParaRPr lang="en-GB" sz="700" b="0" i="0" u="none" strike="noStrike" dirty="0">
                        <a:solidFill>
                          <a:srgbClr val="000000"/>
                        </a:solidFill>
                        <a:effectLst/>
                        <a:latin typeface="Calibri" panose="020F0502020204030204" pitchFamily="34" charset="0"/>
                      </a:endParaRPr>
                    </a:p>
                  </a:txBody>
                  <a:tcPr marL="0" marR="0" marT="0" marB="0">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058552562"/>
                  </a:ext>
                </a:extLst>
              </a:tr>
              <a:tr h="262191">
                <a:tc>
                  <a:txBody>
                    <a:bodyPr/>
                    <a:lstStyle/>
                    <a:p>
                      <a:pPr algn="l" fontAlgn="t"/>
                      <a:r>
                        <a:rPr lang="en-FR" sz="700" u="none" strike="noStrike">
                          <a:effectLst/>
                        </a:rPr>
                        <a:t>4.2.1</a:t>
                      </a:r>
                      <a:endParaRPr lang="en-FR" sz="700" b="0" i="0" u="none" strike="noStrike">
                        <a:solidFill>
                          <a:srgbClr val="000000"/>
                        </a:solidFill>
                        <a:effectLst/>
                        <a:latin typeface="Calibri" panose="020F0502020204030204" pitchFamily="34" charset="0"/>
                      </a:endParaRPr>
                    </a:p>
                  </a:txBody>
                  <a:tcPr marL="0" marR="0" marT="0" marB="0">
                    <a:lnT w="76200" cap="flat" cmpd="sng" algn="ctr">
                      <a:solidFill>
                        <a:schemeClr val="bg1"/>
                      </a:solidFill>
                      <a:prstDash val="solid"/>
                      <a:round/>
                      <a:headEnd type="none" w="med" len="med"/>
                      <a:tailEnd type="none" w="med" len="med"/>
                    </a:lnT>
                  </a:tcPr>
                </a:tc>
                <a:tc>
                  <a:txBody>
                    <a:bodyPr/>
                    <a:lstStyle/>
                    <a:p>
                      <a:pPr algn="l" fontAlgn="t"/>
                      <a:r>
                        <a:rPr lang="en-GB" sz="700" u="none" strike="noStrike">
                          <a:effectLst/>
                        </a:rPr>
                        <a:t>Support to the development of host community and refugee municipalities under the Second Kenya Urban Support Program (KUSP2)</a:t>
                      </a:r>
                      <a:endParaRPr lang="en-GB" sz="700" b="0" i="0" u="none" strike="noStrike">
                        <a:solidFill>
                          <a:srgbClr val="000000"/>
                        </a:solidFill>
                        <a:effectLst/>
                        <a:latin typeface="Calibri" panose="020F0502020204030204" pitchFamily="34" charset="0"/>
                      </a:endParaRPr>
                    </a:p>
                  </a:txBody>
                  <a:tcPr marL="0" marR="0" marT="0" marB="0">
                    <a:lnT w="762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1835519048"/>
                  </a:ext>
                </a:extLst>
              </a:tr>
              <a:tr h="455874">
                <a:tc>
                  <a:txBody>
                    <a:bodyPr/>
                    <a:lstStyle/>
                    <a:p>
                      <a:pPr algn="l" fontAlgn="b"/>
                      <a:r>
                        <a:rPr lang="en-FR" sz="700" u="none" strike="noStrike">
                          <a:effectLst/>
                        </a:rPr>
                        <a:t> 4.2.2</a:t>
                      </a:r>
                      <a:endParaRPr lang="en-FR" sz="700" b="0" i="0" u="none" strike="noStrike">
                        <a:solidFill>
                          <a:srgbClr val="000000"/>
                        </a:solidFill>
                        <a:effectLst/>
                        <a:latin typeface="Calibri" panose="020F0502020204030204" pitchFamily="34" charset="0"/>
                      </a:endParaRPr>
                    </a:p>
                  </a:txBody>
                  <a:tcPr marL="0" marR="0" marT="0" marB="0" anchor="b"/>
                </a:tc>
                <a:tc>
                  <a:txBody>
                    <a:bodyPr/>
                    <a:lstStyle/>
                    <a:p>
                      <a:pPr algn="l" fontAlgn="ctr"/>
                      <a:r>
                        <a:rPr lang="en-GB" sz="700" u="none" strike="noStrike">
                          <a:effectLst/>
                        </a:rPr>
                        <a:t>Support market based hygiene and sanitation in refugee camps and host communities: including capacity building of young people (graduates and drop outs).</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668403448"/>
                  </a:ext>
                </a:extLst>
              </a:tr>
              <a:tr h="334423">
                <a:tc>
                  <a:txBody>
                    <a:bodyPr/>
                    <a:lstStyle/>
                    <a:p>
                      <a:pPr algn="l" fontAlgn="b"/>
                      <a:r>
                        <a:rPr lang="en-FR" sz="700" u="none" strike="noStrike">
                          <a:effectLst/>
                        </a:rPr>
                        <a:t> 4.2.3</a:t>
                      </a:r>
                      <a:endParaRPr lang="en-FR" sz="700" b="0" i="0" u="none" strike="noStrike">
                        <a:solidFill>
                          <a:srgbClr val="000000"/>
                        </a:solidFill>
                        <a:effectLst/>
                        <a:latin typeface="Calibri" panose="020F0502020204030204" pitchFamily="34" charset="0"/>
                      </a:endParaRPr>
                    </a:p>
                  </a:txBody>
                  <a:tcPr marL="0" marR="0" marT="0" marB="0" anchor="b"/>
                </a:tc>
                <a:tc>
                  <a:txBody>
                    <a:bodyPr/>
                    <a:lstStyle/>
                    <a:p>
                      <a:pPr algn="l" fontAlgn="ctr"/>
                      <a:r>
                        <a:rPr lang="en-GB" sz="700" u="none" strike="noStrike">
                          <a:effectLst/>
                        </a:rPr>
                        <a:t>Disseminate and support the implementation of appropriate business models for the provision of regulated WASH services in refugee and host communities.</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021166605"/>
                  </a:ext>
                </a:extLst>
              </a:tr>
              <a:tr h="323278">
                <a:tc>
                  <a:txBody>
                    <a:bodyPr/>
                    <a:lstStyle/>
                    <a:p>
                      <a:pPr algn="l" fontAlgn="b"/>
                      <a:r>
                        <a:rPr lang="en-FR" sz="700" u="none" strike="noStrike">
                          <a:effectLst/>
                        </a:rPr>
                        <a:t> 4.2.4</a:t>
                      </a:r>
                      <a:endParaRPr lang="en-FR" sz="700" b="0" i="0" u="none" strike="noStrike">
                        <a:solidFill>
                          <a:srgbClr val="000000"/>
                        </a:solidFill>
                        <a:effectLst/>
                        <a:latin typeface="Calibri" panose="020F0502020204030204" pitchFamily="34" charset="0"/>
                      </a:endParaRPr>
                    </a:p>
                  </a:txBody>
                  <a:tcPr marL="0" marR="0" marT="0" marB="0" anchor="b">
                    <a:lnB w="76200" cap="flat" cmpd="sng" algn="ctr">
                      <a:solidFill>
                        <a:schemeClr val="bg1"/>
                      </a:solidFill>
                      <a:prstDash val="solid"/>
                      <a:round/>
                      <a:headEnd type="none" w="med" len="med"/>
                      <a:tailEnd type="none" w="med" len="med"/>
                    </a:lnB>
                  </a:tcPr>
                </a:tc>
                <a:tc>
                  <a:txBody>
                    <a:bodyPr/>
                    <a:lstStyle/>
                    <a:p>
                      <a:pPr algn="l" fontAlgn="ctr"/>
                      <a:r>
                        <a:rPr lang="en-GB" sz="700" u="none" strike="noStrike">
                          <a:effectLst/>
                        </a:rPr>
                        <a:t>Capacity building of partners on ESS in programs/projects benefiting refugees and host communities (capacity building of government and implementing partners)</a:t>
                      </a:r>
                      <a:endParaRPr lang="en-GB" sz="700" b="0" i="0" u="none" strike="noStrike">
                        <a:solidFill>
                          <a:srgbClr val="000000"/>
                        </a:solidFill>
                        <a:effectLst/>
                        <a:latin typeface="Calibri" panose="020F0502020204030204" pitchFamily="34" charset="0"/>
                      </a:endParaRPr>
                    </a:p>
                  </a:txBody>
                  <a:tcPr marL="0" marR="0" marT="0" marB="0" anchor="ctr">
                    <a:lnB w="762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597840034"/>
                  </a:ext>
                </a:extLst>
              </a:tr>
              <a:tr h="0">
                <a:tc>
                  <a:txBody>
                    <a:bodyPr/>
                    <a:lstStyle/>
                    <a:p>
                      <a:pPr algn="l" fontAlgn="b"/>
                      <a:r>
                        <a:rPr lang="en-FR" sz="700" u="none" strike="noStrike">
                          <a:effectLst/>
                        </a:rPr>
                        <a:t> </a:t>
                      </a:r>
                      <a:endParaRPr lang="en-FR" sz="700" b="1" i="0" u="none" strike="noStrike">
                        <a:solidFill>
                          <a:srgbClr val="000000"/>
                        </a:solidFill>
                        <a:effectLst/>
                        <a:latin typeface="Calibri" panose="020F0502020204030204" pitchFamily="34" charset="0"/>
                      </a:endParaRPr>
                    </a:p>
                  </a:txBody>
                  <a:tcPr marL="0" marR="0" marT="0" marB="0" anchor="b">
                    <a:lnT w="76200" cap="flat" cmpd="sng" algn="ctr">
                      <a:solidFill>
                        <a:schemeClr val="bg1"/>
                      </a:solidFill>
                      <a:prstDash val="solid"/>
                      <a:round/>
                      <a:headEnd type="none" w="med" len="med"/>
                      <a:tailEnd type="none" w="med" len="med"/>
                    </a:lnT>
                  </a:tcPr>
                </a:tc>
                <a:tc>
                  <a:txBody>
                    <a:bodyPr/>
                    <a:lstStyle/>
                    <a:p>
                      <a:pPr algn="l" fontAlgn="ctr"/>
                      <a:r>
                        <a:rPr lang="en-GB" sz="700" u="none" strike="noStrike">
                          <a:effectLst/>
                        </a:rPr>
                        <a:t>Technical support by WASH Personnel </a:t>
                      </a:r>
                      <a:endParaRPr lang="en-GB" sz="700" b="0" i="0" u="none" strike="noStrike">
                        <a:solidFill>
                          <a:srgbClr val="000000"/>
                        </a:solidFill>
                        <a:effectLst/>
                        <a:latin typeface="Calibri" panose="020F0502020204030204" pitchFamily="34" charset="0"/>
                      </a:endParaRPr>
                    </a:p>
                  </a:txBody>
                  <a:tcPr marL="0" marR="0" marT="0" marB="0" anchor="ctr">
                    <a:lnT w="762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4128276178"/>
                  </a:ext>
                </a:extLst>
              </a:tr>
              <a:tr h="166116">
                <a:tc>
                  <a:txBody>
                    <a:bodyPr/>
                    <a:lstStyle/>
                    <a:p>
                      <a:pPr algn="l" fontAlgn="t"/>
                      <a:r>
                        <a:rPr lang="en-FR" sz="700" u="none" strike="noStrike">
                          <a:effectLst/>
                        </a:rPr>
                        <a:t>4.1.5</a:t>
                      </a:r>
                      <a:endParaRPr lang="en-FR" sz="7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700" u="none" strike="noStrike">
                          <a:effectLst/>
                        </a:rPr>
                        <a:t>Strengthening impact of WB projects, policy dialogue, partnerships, and coordination</a:t>
                      </a:r>
                      <a:endParaRPr lang="en-GB" sz="7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1642991949"/>
                  </a:ext>
                </a:extLst>
              </a:tr>
              <a:tr h="0">
                <a:tc>
                  <a:txBody>
                    <a:bodyPr/>
                    <a:lstStyle/>
                    <a:p>
                      <a:pPr algn="l" fontAlgn="t"/>
                      <a:r>
                        <a:rPr lang="en-FR" sz="700" u="none" strike="noStrike">
                          <a:effectLst/>
                        </a:rPr>
                        <a:t>4.3.1</a:t>
                      </a:r>
                      <a:endParaRPr lang="en-FR" sz="7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700" u="none" strike="noStrike" dirty="0">
                          <a:effectLst/>
                        </a:rPr>
                        <a:t>Improving access to affordable housing for refugees and host communities</a:t>
                      </a:r>
                      <a:endParaRPr lang="en-GB" sz="7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686077229"/>
                  </a:ext>
                </a:extLst>
              </a:tr>
            </a:tbl>
          </a:graphicData>
        </a:graphic>
      </p:graphicFrame>
      <p:graphicFrame>
        <p:nvGraphicFramePr>
          <p:cNvPr id="4" name="Table 3">
            <a:extLst>
              <a:ext uri="{FF2B5EF4-FFF2-40B4-BE49-F238E27FC236}">
                <a16:creationId xmlns:a16="http://schemas.microsoft.com/office/drawing/2014/main" id="{2301F097-87FD-BBFC-1DDD-5A1B538CC715}"/>
              </a:ext>
            </a:extLst>
          </p:cNvPr>
          <p:cNvGraphicFramePr>
            <a:graphicFrameLocks noGrp="1"/>
          </p:cNvGraphicFramePr>
          <p:nvPr>
            <p:extLst>
              <p:ext uri="{D42A27DB-BD31-4B8C-83A1-F6EECF244321}">
                <p14:modId xmlns:p14="http://schemas.microsoft.com/office/powerpoint/2010/main" val="2564180020"/>
              </p:ext>
            </p:extLst>
          </p:nvPr>
        </p:nvGraphicFramePr>
        <p:xfrm>
          <a:off x="2694033" y="707885"/>
          <a:ext cx="2156573" cy="3653250"/>
        </p:xfrm>
        <a:graphic>
          <a:graphicData uri="http://schemas.openxmlformats.org/drawingml/2006/table">
            <a:tbl>
              <a:tblPr>
                <a:tableStyleId>{5C22544A-7EE6-4342-B048-85BDC9FD1C3A}</a:tableStyleId>
              </a:tblPr>
              <a:tblGrid>
                <a:gridCol w="337093">
                  <a:extLst>
                    <a:ext uri="{9D8B030D-6E8A-4147-A177-3AD203B41FA5}">
                      <a16:colId xmlns:a16="http://schemas.microsoft.com/office/drawing/2014/main" val="2231466845"/>
                    </a:ext>
                  </a:extLst>
                </a:gridCol>
                <a:gridCol w="1819480">
                  <a:extLst>
                    <a:ext uri="{9D8B030D-6E8A-4147-A177-3AD203B41FA5}">
                      <a16:colId xmlns:a16="http://schemas.microsoft.com/office/drawing/2014/main" val="63197253"/>
                    </a:ext>
                  </a:extLst>
                </a:gridCol>
              </a:tblGrid>
              <a:tr h="244226">
                <a:tc>
                  <a:txBody>
                    <a:bodyPr/>
                    <a:lstStyle/>
                    <a:p>
                      <a:pPr algn="l" fontAlgn="t"/>
                      <a:r>
                        <a:rPr lang="en-GB" sz="700" b="1" i="0" u="none" strike="noStrike" dirty="0">
                          <a:solidFill>
                            <a:schemeClr val="bg1"/>
                          </a:solidFill>
                          <a:effectLst/>
                          <a:latin typeface="Calibri" panose="020F0502020204030204" pitchFamily="34" charset="0"/>
                        </a:rPr>
                        <a:t>Short-term Outcome 2.3: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tc>
                  <a:txBody>
                    <a:bodyPr/>
                    <a:lstStyle/>
                    <a:p>
                      <a:pPr algn="l" fontAlgn="t"/>
                      <a:r>
                        <a:rPr lang="en-FR" sz="700" b="0" i="0" u="none" strike="noStrike" dirty="0">
                          <a:solidFill>
                            <a:schemeClr val="bg1"/>
                          </a:solidFill>
                          <a:effectLst/>
                          <a:latin typeface="Calibri" panose="020F0502020204030204" pitchFamily="34" charset="0"/>
                        </a:rPr>
                        <a:t> </a:t>
                      </a:r>
                      <a:r>
                        <a:rPr lang="en-GB" sz="700" b="1" i="0" u="none" strike="noStrike" dirty="0">
                          <a:solidFill>
                            <a:schemeClr val="bg1"/>
                          </a:solidFill>
                          <a:effectLst/>
                          <a:latin typeface="Calibri" panose="020F0502020204030204" pitchFamily="34" charset="0"/>
                        </a:rPr>
                        <a:t>Increased Access to Finance, Business Development and Entrepreneurial Support</a:t>
                      </a:r>
                      <a:endParaRPr lang="en-FR" sz="700" b="0" i="0" u="none" strike="noStrike" dirty="0">
                        <a:solidFill>
                          <a:schemeClr val="bg1"/>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extLst>
                  <a:ext uri="{0D108BD9-81ED-4DB2-BD59-A6C34878D82A}">
                    <a16:rowId xmlns:a16="http://schemas.microsoft.com/office/drawing/2014/main" val="1495291065"/>
                  </a:ext>
                </a:extLst>
              </a:tr>
              <a:tr h="244226">
                <a:tc>
                  <a:txBody>
                    <a:bodyPr/>
                    <a:lstStyle/>
                    <a:p>
                      <a:pPr algn="l" fontAlgn="t"/>
                      <a:r>
                        <a:rPr lang="en-FR" sz="700" b="0" i="0" u="none" strike="noStrike" dirty="0">
                          <a:solidFill>
                            <a:srgbClr val="FF9300"/>
                          </a:solidFill>
                          <a:effectLst/>
                          <a:latin typeface="Calibri" panose="020F0502020204030204" pitchFamily="34" charset="0"/>
                        </a:rPr>
                        <a:t>2.3.1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Design and test the delivery of an entrepreneurship support package for refugee and host community youth under the World Bank financed Kenya NYOTA project (National Youth Opportunities Towards Advancement Project)</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64213407"/>
                  </a:ext>
                </a:extLst>
              </a:tr>
              <a:tr h="100195">
                <a:tc>
                  <a:txBody>
                    <a:bodyPr/>
                    <a:lstStyle/>
                    <a:p>
                      <a:pPr algn="l" fontAlgn="t"/>
                      <a:r>
                        <a:rPr lang="en-FR" sz="700" b="0" i="0" u="none" strike="noStrike">
                          <a:solidFill>
                            <a:srgbClr val="FF9300"/>
                          </a:solidFill>
                          <a:effectLst/>
                          <a:latin typeface="Calibri" panose="020F0502020204030204" pitchFamily="34" charset="0"/>
                        </a:rPr>
                        <a:t>2.3.2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Entrepreneurship skills development through strengthening Business Development Services (BDS) provision for refugees and host communities using ILO tools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77582204"/>
                  </a:ext>
                </a:extLst>
              </a:tr>
              <a:tr h="244226">
                <a:tc>
                  <a:txBody>
                    <a:bodyPr/>
                    <a:lstStyle/>
                    <a:p>
                      <a:pPr algn="l" fontAlgn="t"/>
                      <a:r>
                        <a:rPr lang="en-FR" sz="700" b="0" i="0" u="none" strike="noStrike">
                          <a:solidFill>
                            <a:srgbClr val="FF9300"/>
                          </a:solidFill>
                          <a:effectLst/>
                          <a:latin typeface="Calibri" panose="020F0502020204030204" pitchFamily="34" charset="0"/>
                        </a:rPr>
                        <a:t>2.3.3</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Strengthening impact of WB projects, policy dialogue, partnerships, and coordination</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68854642"/>
                  </a:ext>
                </a:extLst>
              </a:tr>
              <a:tr h="186300">
                <a:tc>
                  <a:txBody>
                    <a:bodyPr/>
                    <a:lstStyle/>
                    <a:p>
                      <a:pPr algn="l" fontAlgn="t"/>
                      <a:r>
                        <a:rPr lang="en-FR" sz="700" b="0" i="0" u="none" strike="noStrike">
                          <a:solidFill>
                            <a:srgbClr val="FF9300"/>
                          </a:solidFill>
                          <a:effectLst/>
                          <a:latin typeface="Calibri" panose="020F0502020204030204" pitchFamily="34" charset="0"/>
                        </a:rPr>
                        <a:t>2.3.4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a:solidFill>
                            <a:srgbClr val="FF9300"/>
                          </a:solidFill>
                          <a:effectLst/>
                          <a:latin typeface="Calibri" panose="020F0502020204030204" pitchFamily="34" charset="0"/>
                        </a:rPr>
                        <a:t>Enhancing access to finance for refugees and host communities (Investment)</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81785545"/>
                  </a:ext>
                </a:extLst>
              </a:tr>
              <a:tr h="114807">
                <a:tc>
                  <a:txBody>
                    <a:bodyPr/>
                    <a:lstStyle/>
                    <a:p>
                      <a:pPr algn="l" fontAlgn="t"/>
                      <a:r>
                        <a:rPr lang="en-FR" sz="700" b="0" i="0" u="none" strike="noStrike">
                          <a:solidFill>
                            <a:srgbClr val="FF9300"/>
                          </a:solidFill>
                          <a:effectLst/>
                          <a:latin typeface="Calibri" panose="020F0502020204030204" pitchFamily="34" charset="0"/>
                        </a:rPr>
                        <a:t>2.3.5</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Enhancing access to finance for refugees and host communities (Advisory)</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77117565"/>
                  </a:ext>
                </a:extLst>
              </a:tr>
              <a:tr h="133594">
                <a:tc>
                  <a:txBody>
                    <a:bodyPr/>
                    <a:lstStyle/>
                    <a:p>
                      <a:pPr algn="l" fontAlgn="t"/>
                      <a:r>
                        <a:rPr lang="en-FR" sz="700" b="0" i="0" u="none" strike="noStrike">
                          <a:solidFill>
                            <a:srgbClr val="FF9300"/>
                          </a:solidFill>
                          <a:effectLst/>
                          <a:latin typeface="Calibri" panose="020F0502020204030204" pitchFamily="34" charset="0"/>
                        </a:rPr>
                        <a:t>2.3.6</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Financial inclusion for refugees and  host communities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26588921"/>
                  </a:ext>
                </a:extLst>
              </a:tr>
              <a:tr h="111154">
                <a:tc>
                  <a:txBody>
                    <a:bodyPr/>
                    <a:lstStyle/>
                    <a:p>
                      <a:pPr algn="l" fontAlgn="t"/>
                      <a:r>
                        <a:rPr lang="en-FR" sz="700" b="0" i="0" u="none" strike="noStrike">
                          <a:solidFill>
                            <a:srgbClr val="FF9300"/>
                          </a:solidFill>
                          <a:effectLst/>
                          <a:latin typeface="Calibri" panose="020F0502020204030204" pitchFamily="34" charset="0"/>
                        </a:rPr>
                        <a:t>2.3.7</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Strengthening cooperatives ecosystem in Kenya for the benefit of host communities and refugees.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479191224"/>
                  </a:ext>
                </a:extLst>
              </a:tr>
              <a:tr h="128070">
                <a:tc>
                  <a:txBody>
                    <a:bodyPr/>
                    <a:lstStyle/>
                    <a:p>
                      <a:pPr algn="l" fontAlgn="t"/>
                      <a:r>
                        <a:rPr lang="en-FR" sz="700" b="0" i="0" u="none" strike="noStrike">
                          <a:solidFill>
                            <a:srgbClr val="FF9300"/>
                          </a:solidFill>
                          <a:effectLst/>
                          <a:latin typeface="Calibri" panose="020F0502020204030204" pitchFamily="34" charset="0"/>
                        </a:rPr>
                        <a:t>2.3.8</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Provision of digital solutions for enterprises</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04210835"/>
                  </a:ext>
                </a:extLst>
              </a:tr>
              <a:tr h="173776">
                <a:tc>
                  <a:txBody>
                    <a:bodyPr/>
                    <a:lstStyle/>
                    <a:p>
                      <a:pPr algn="l" fontAlgn="t"/>
                      <a:r>
                        <a:rPr lang="en-FR" sz="700" b="0" i="0" u="none" strike="noStrike">
                          <a:solidFill>
                            <a:srgbClr val="FF9300"/>
                          </a:solidFill>
                          <a:effectLst/>
                          <a:latin typeface="Calibri" panose="020F0502020204030204" pitchFamily="34" charset="0"/>
                        </a:rPr>
                        <a:t>2.3.9</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Supporting the care economy</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80269958"/>
                  </a:ext>
                </a:extLst>
              </a:tr>
              <a:tr h="120138">
                <a:tc>
                  <a:txBody>
                    <a:bodyPr/>
                    <a:lstStyle/>
                    <a:p>
                      <a:pPr algn="l" fontAlgn="t"/>
                      <a:r>
                        <a:rPr lang="en-FR" sz="700" b="0" i="0" u="none" strike="noStrike">
                          <a:solidFill>
                            <a:srgbClr val="FF9300"/>
                          </a:solidFill>
                          <a:effectLst/>
                          <a:latin typeface="Calibri" panose="020F0502020204030204" pitchFamily="34" charset="0"/>
                        </a:rPr>
                        <a:t>2.3.10</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SCORE model for productivity enhancement</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547875173"/>
                  </a:ext>
                </a:extLst>
              </a:tr>
              <a:tr h="139856">
                <a:tc>
                  <a:txBody>
                    <a:bodyPr/>
                    <a:lstStyle/>
                    <a:p>
                      <a:pPr algn="l" fontAlgn="t"/>
                      <a:r>
                        <a:rPr lang="en-GB" sz="700" b="1" i="0" u="none" strike="noStrike">
                          <a:solidFill>
                            <a:schemeClr val="bg1"/>
                          </a:solidFill>
                          <a:effectLst/>
                          <a:latin typeface="Calibri" panose="020F0502020204030204" pitchFamily="34" charset="0"/>
                        </a:rPr>
                        <a:t>Short-term Outcome 2.4:</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tc>
                  <a:txBody>
                    <a:bodyPr/>
                    <a:lstStyle/>
                    <a:p>
                      <a:pPr algn="l" fontAlgn="t"/>
                      <a:r>
                        <a:rPr lang="en-FR" sz="700" b="0" i="0" u="none" strike="noStrike" dirty="0">
                          <a:solidFill>
                            <a:schemeClr val="bg1"/>
                          </a:solidFill>
                          <a:effectLst/>
                          <a:latin typeface="Calibri" panose="020F0502020204030204" pitchFamily="34" charset="0"/>
                        </a:rPr>
                        <a:t> </a:t>
                      </a:r>
                      <a:r>
                        <a:rPr lang="en-GB" sz="700" b="1" i="0" u="none" strike="noStrike" dirty="0">
                          <a:solidFill>
                            <a:schemeClr val="bg1"/>
                          </a:solidFill>
                          <a:effectLst/>
                          <a:latin typeface="Calibri" panose="020F0502020204030204" pitchFamily="34" charset="0"/>
                        </a:rPr>
                        <a:t>Enhanced Capacity to Protect Rights at Work and Promote Safe and Secure Working Environments for All Workers</a:t>
                      </a:r>
                      <a:endParaRPr lang="en-FR" sz="700" b="0" i="0" u="none" strike="noStrike" dirty="0">
                        <a:solidFill>
                          <a:schemeClr val="bg1"/>
                        </a:solidFill>
                        <a:effectLst/>
                        <a:latin typeface="Calibri" panose="020F0502020204030204" pitchFamily="34" charset="0"/>
                      </a:endParaRP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300"/>
                    </a:solidFill>
                  </a:tcPr>
                </a:tc>
                <a:extLst>
                  <a:ext uri="{0D108BD9-81ED-4DB2-BD59-A6C34878D82A}">
                    <a16:rowId xmlns:a16="http://schemas.microsoft.com/office/drawing/2014/main" val="2133383233"/>
                  </a:ext>
                </a:extLst>
              </a:tr>
              <a:tr h="156555">
                <a:tc>
                  <a:txBody>
                    <a:bodyPr/>
                    <a:lstStyle/>
                    <a:p>
                      <a:pPr algn="l" fontAlgn="t"/>
                      <a:r>
                        <a:rPr lang="en-FR" sz="700" b="0" i="0" u="none" strike="noStrike">
                          <a:solidFill>
                            <a:srgbClr val="FF9300"/>
                          </a:solidFill>
                          <a:effectLst/>
                          <a:latin typeface="Calibri" panose="020F0502020204030204" pitchFamily="34" charset="0"/>
                        </a:rPr>
                        <a:t>2.4.1</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Enhancing fundamental principles and rights at work </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67890122"/>
                  </a:ext>
                </a:extLst>
              </a:tr>
              <a:tr h="89758">
                <a:tc>
                  <a:txBody>
                    <a:bodyPr/>
                    <a:lstStyle/>
                    <a:p>
                      <a:pPr algn="l" fontAlgn="t"/>
                      <a:r>
                        <a:rPr lang="en-FR" sz="700" b="0" i="0" u="none" strike="noStrike">
                          <a:solidFill>
                            <a:srgbClr val="FF9300"/>
                          </a:solidFill>
                          <a:effectLst/>
                          <a:latin typeface="Calibri" panose="020F0502020204030204" pitchFamily="34" charset="0"/>
                        </a:rPr>
                        <a:t>2.4.2</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t"/>
                      <a:r>
                        <a:rPr lang="en-GB" sz="700" b="0" i="0" u="none" strike="noStrike" dirty="0">
                          <a:solidFill>
                            <a:srgbClr val="FF9300"/>
                          </a:solidFill>
                          <a:effectLst/>
                          <a:latin typeface="Calibri" panose="020F0502020204030204" pitchFamily="34" charset="0"/>
                        </a:rPr>
                        <a:t>Promoting safety and health at the workplace</a:t>
                      </a:r>
                    </a:p>
                  </a:txBody>
                  <a:tcPr marL="0" marR="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653442300"/>
                  </a:ext>
                </a:extLst>
              </a:tr>
            </a:tbl>
          </a:graphicData>
        </a:graphic>
      </p:graphicFrame>
    </p:spTree>
    <p:extLst>
      <p:ext uri="{BB962C8B-B14F-4D97-AF65-F5344CB8AC3E}">
        <p14:creationId xmlns:p14="http://schemas.microsoft.com/office/powerpoint/2010/main" val="3194949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8C00-2D07-85F0-2ED8-A0D4B420D65E}"/>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2FB86F73-BA2E-DD98-7FAD-06588AD24751}"/>
              </a:ext>
            </a:extLst>
          </p:cNvPr>
          <p:cNvSpPr txBox="1"/>
          <p:nvPr/>
        </p:nvSpPr>
        <p:spPr>
          <a:xfrm>
            <a:off x="2039924" y="0"/>
            <a:ext cx="5465727" cy="707886"/>
          </a:xfrm>
          <a:prstGeom prst="rect">
            <a:avLst/>
          </a:prstGeom>
          <a:noFill/>
        </p:spPr>
        <p:txBody>
          <a:bodyPr wrap="none" rtlCol="0">
            <a:spAutoFit/>
          </a:bodyPr>
          <a:lstStyle/>
          <a:p>
            <a:r>
              <a:rPr lang="fr-FR" sz="4000"/>
              <a:t>MACP Program Portfolio</a:t>
            </a:r>
          </a:p>
        </p:txBody>
      </p:sp>
      <p:sp>
        <p:nvSpPr>
          <p:cNvPr id="2" name="TextBox 1">
            <a:extLst>
              <a:ext uri="{FF2B5EF4-FFF2-40B4-BE49-F238E27FC236}">
                <a16:creationId xmlns:a16="http://schemas.microsoft.com/office/drawing/2014/main" id="{8FADA3DE-43C8-CD4D-FBB9-4555162A1522}"/>
              </a:ext>
            </a:extLst>
          </p:cNvPr>
          <p:cNvSpPr txBox="1"/>
          <p:nvPr/>
        </p:nvSpPr>
        <p:spPr>
          <a:xfrm>
            <a:off x="7329215" y="200054"/>
            <a:ext cx="946734" cy="307777"/>
          </a:xfrm>
          <a:prstGeom prst="rect">
            <a:avLst/>
          </a:prstGeom>
          <a:noFill/>
        </p:spPr>
        <p:txBody>
          <a:bodyPr wrap="none" rtlCol="0">
            <a:spAutoFit/>
          </a:bodyPr>
          <a:lstStyle/>
          <a:p>
            <a:r>
              <a:rPr lang="fr-FR" sz="1400">
                <a:solidFill>
                  <a:schemeClr val="tx1">
                    <a:lumMod val="50000"/>
                    <a:lumOff val="50000"/>
                  </a:schemeClr>
                </a:solidFill>
              </a:rPr>
              <a:t>Kenya CO</a:t>
            </a:r>
          </a:p>
        </p:txBody>
      </p:sp>
      <p:graphicFrame>
        <p:nvGraphicFramePr>
          <p:cNvPr id="8" name="Table 7">
            <a:extLst>
              <a:ext uri="{FF2B5EF4-FFF2-40B4-BE49-F238E27FC236}">
                <a16:creationId xmlns:a16="http://schemas.microsoft.com/office/drawing/2014/main" id="{64959F4E-E200-D3B5-3722-D959D86E0209}"/>
              </a:ext>
            </a:extLst>
          </p:cNvPr>
          <p:cNvGraphicFramePr>
            <a:graphicFrameLocks noGrp="1"/>
          </p:cNvGraphicFramePr>
          <p:nvPr>
            <p:extLst>
              <p:ext uri="{D42A27DB-BD31-4B8C-83A1-F6EECF244321}">
                <p14:modId xmlns:p14="http://schemas.microsoft.com/office/powerpoint/2010/main" val="1040560638"/>
              </p:ext>
            </p:extLst>
          </p:nvPr>
        </p:nvGraphicFramePr>
        <p:xfrm>
          <a:off x="189191" y="797414"/>
          <a:ext cx="2442476" cy="4333859"/>
        </p:xfrm>
        <a:graphic>
          <a:graphicData uri="http://schemas.openxmlformats.org/drawingml/2006/table">
            <a:tbl>
              <a:tblPr>
                <a:tableStyleId>{5C22544A-7EE6-4342-B048-85BDC9FD1C3A}</a:tableStyleId>
              </a:tblPr>
              <a:tblGrid>
                <a:gridCol w="230617">
                  <a:extLst>
                    <a:ext uri="{9D8B030D-6E8A-4147-A177-3AD203B41FA5}">
                      <a16:colId xmlns:a16="http://schemas.microsoft.com/office/drawing/2014/main" val="3171854984"/>
                    </a:ext>
                  </a:extLst>
                </a:gridCol>
                <a:gridCol w="2211859">
                  <a:extLst>
                    <a:ext uri="{9D8B030D-6E8A-4147-A177-3AD203B41FA5}">
                      <a16:colId xmlns:a16="http://schemas.microsoft.com/office/drawing/2014/main" val="2147678703"/>
                    </a:ext>
                  </a:extLst>
                </a:gridCol>
              </a:tblGrid>
              <a:tr h="89514">
                <a:tc>
                  <a:txBody>
                    <a:bodyPr/>
                    <a:lstStyle/>
                    <a:p>
                      <a:pPr algn="ctr" fontAlgn="t"/>
                      <a:endParaRPr lang="en-FR" sz="700" b="1" i="0" u="none" strike="noStrike">
                        <a:solidFill>
                          <a:srgbClr val="942093"/>
                        </a:solidFill>
                        <a:effectLst/>
                        <a:latin typeface="Calibri" panose="020F0502020204030204" pitchFamily="34" charset="0"/>
                      </a:endParaRPr>
                    </a:p>
                  </a:txBody>
                  <a:tcPr marL="0" marR="0" marT="0" marB="0">
                    <a:solidFill>
                      <a:schemeClr val="tx1">
                        <a:lumMod val="75000"/>
                        <a:lumOff val="25000"/>
                      </a:schemeClr>
                    </a:solidFill>
                  </a:tcPr>
                </a:tc>
                <a:tc>
                  <a:txBody>
                    <a:bodyPr/>
                    <a:lstStyle/>
                    <a:p>
                      <a:pPr algn="ctr" fontAlgn="t"/>
                      <a:r>
                        <a:rPr lang="en-GB" sz="700" b="1" i="0" u="none" strike="noStrike">
                          <a:solidFill>
                            <a:srgbClr val="942093"/>
                          </a:solidFill>
                          <a:effectLst/>
                          <a:latin typeface="Calibri" panose="020F0502020204030204" pitchFamily="34" charset="0"/>
                        </a:rPr>
                        <a:t>KENYA</a:t>
                      </a:r>
                    </a:p>
                  </a:txBody>
                  <a:tcPr marL="0" marR="0" marT="0" marB="0">
                    <a:solidFill>
                      <a:schemeClr val="tx1">
                        <a:lumMod val="75000"/>
                        <a:lumOff val="25000"/>
                      </a:schemeClr>
                    </a:solidFill>
                  </a:tcPr>
                </a:tc>
                <a:extLst>
                  <a:ext uri="{0D108BD9-81ED-4DB2-BD59-A6C34878D82A}">
                    <a16:rowId xmlns:a16="http://schemas.microsoft.com/office/drawing/2014/main" val="456949605"/>
                  </a:ext>
                </a:extLst>
              </a:tr>
              <a:tr h="173339">
                <a:tc>
                  <a:txBody>
                    <a:bodyPr/>
                    <a:lstStyle/>
                    <a:p>
                      <a:pPr algn="l" fontAlgn="t"/>
                      <a:r>
                        <a:rPr lang="en-GB" sz="700" b="1" i="0" u="none" strike="noStrike">
                          <a:solidFill>
                            <a:srgbClr val="942093"/>
                          </a:solidFill>
                          <a:effectLst/>
                          <a:latin typeface="Calibri" panose="020F0502020204030204" pitchFamily="34" charset="0"/>
                        </a:rPr>
                        <a:t>Mid-term Outcome 3:</a:t>
                      </a:r>
                    </a:p>
                  </a:txBody>
                  <a:tcPr marL="0" marR="0" marT="0" marB="0"/>
                </a:tc>
                <a:tc>
                  <a:txBody>
                    <a:bodyPr/>
                    <a:lstStyle/>
                    <a:p>
                      <a:pPr algn="l" fontAlgn="t"/>
                      <a:r>
                        <a:rPr lang="en-FR" sz="700" b="0" i="0" u="none" strike="noStrike">
                          <a:solidFill>
                            <a:srgbClr val="942093"/>
                          </a:solidFill>
                          <a:effectLst/>
                          <a:latin typeface="Calibri" panose="020F0502020204030204" pitchFamily="34" charset="0"/>
                        </a:rPr>
                        <a:t> </a:t>
                      </a:r>
                      <a:r>
                        <a:rPr lang="en-GB" sz="700" b="1" i="0" u="none" strike="noStrike">
                          <a:solidFill>
                            <a:srgbClr val="942093"/>
                          </a:solidFill>
                          <a:effectLst/>
                          <a:latin typeface="Calibri" panose="020F0502020204030204" pitchFamily="34" charset="0"/>
                        </a:rPr>
                        <a:t>(1)Protection: Increased Government Protection for refugees and HCs; (2) Social Protection: Increased Inclusion of refugees and HCs In Community-based, Local and/or National Social Protection Systems</a:t>
                      </a:r>
                      <a:endParaRPr lang="en-FR" sz="700" b="0" i="0" u="none" strike="noStrike">
                        <a:solidFill>
                          <a:srgbClr val="942093"/>
                        </a:solidFill>
                        <a:effectLst/>
                        <a:latin typeface="Calibri" panose="020F0502020204030204" pitchFamily="34" charset="0"/>
                      </a:endParaRPr>
                    </a:p>
                  </a:txBody>
                  <a:tcPr marL="0" marR="0" marT="0" marB="0"/>
                </a:tc>
                <a:extLst>
                  <a:ext uri="{0D108BD9-81ED-4DB2-BD59-A6C34878D82A}">
                    <a16:rowId xmlns:a16="http://schemas.microsoft.com/office/drawing/2014/main" val="2174297173"/>
                  </a:ext>
                </a:extLst>
              </a:tr>
              <a:tr h="173339">
                <a:tc>
                  <a:txBody>
                    <a:bodyPr/>
                    <a:lstStyle/>
                    <a:p>
                      <a:pPr algn="l" fontAlgn="t"/>
                      <a:r>
                        <a:rPr lang="en-GB" sz="700" b="1" i="0" u="none" strike="noStrike">
                          <a:solidFill>
                            <a:schemeClr val="bg1"/>
                          </a:solidFill>
                          <a:effectLst/>
                          <a:latin typeface="Calibri" panose="020F0502020204030204" pitchFamily="34" charset="0"/>
                        </a:rPr>
                        <a:t>ST Outcome 3.1:</a:t>
                      </a:r>
                    </a:p>
                  </a:txBody>
                  <a:tcPr marL="0" marR="0" marT="0" marB="0">
                    <a:solidFill>
                      <a:srgbClr val="942093"/>
                    </a:solidFill>
                  </a:tcPr>
                </a:tc>
                <a:tc>
                  <a:txBody>
                    <a:bodyPr/>
                    <a:lstStyle/>
                    <a:p>
                      <a:pPr algn="l" fontAlgn="t"/>
                      <a:r>
                        <a:rPr lang="en-FR" sz="700" b="0" i="0" u="none" strike="noStrike">
                          <a:solidFill>
                            <a:schemeClr val="bg1"/>
                          </a:solidFill>
                          <a:effectLst/>
                          <a:latin typeface="Calibri" panose="020F0502020204030204" pitchFamily="34" charset="0"/>
                        </a:rPr>
                        <a:t> </a:t>
                      </a:r>
                      <a:r>
                        <a:rPr lang="en-GB" sz="700" b="1" i="0" u="none" strike="noStrike">
                          <a:solidFill>
                            <a:schemeClr val="bg1"/>
                          </a:solidFill>
                          <a:effectLst/>
                          <a:latin typeface="Calibri" panose="020F0502020204030204" pitchFamily="34" charset="0"/>
                        </a:rPr>
                        <a:t>Strengthened Legal, Policy and Regulatory Environment for Refugee Protection/Social Protection and Inclusion</a:t>
                      </a:r>
                      <a:endParaRPr lang="en-FR" sz="700" b="0" i="0" u="none" strike="noStrike">
                        <a:solidFill>
                          <a:schemeClr val="bg1"/>
                        </a:solidFill>
                        <a:effectLst/>
                        <a:latin typeface="Calibri" panose="020F0502020204030204" pitchFamily="34" charset="0"/>
                      </a:endParaRPr>
                    </a:p>
                  </a:txBody>
                  <a:tcPr marL="0" marR="0" marT="0" marB="0">
                    <a:solidFill>
                      <a:srgbClr val="942093"/>
                    </a:solidFill>
                  </a:tcPr>
                </a:tc>
                <a:extLst>
                  <a:ext uri="{0D108BD9-81ED-4DB2-BD59-A6C34878D82A}">
                    <a16:rowId xmlns:a16="http://schemas.microsoft.com/office/drawing/2014/main" val="18532407"/>
                  </a:ext>
                </a:extLst>
              </a:tr>
              <a:tr h="173339">
                <a:tc>
                  <a:txBody>
                    <a:bodyPr/>
                    <a:lstStyle/>
                    <a:p>
                      <a:pPr algn="l" fontAlgn="t"/>
                      <a:r>
                        <a:rPr lang="en-FR" sz="700" b="0" i="0" u="none" strike="noStrike">
                          <a:solidFill>
                            <a:srgbClr val="942093"/>
                          </a:solidFill>
                          <a:effectLst/>
                          <a:latin typeface="Calibri" panose="020F0502020204030204" pitchFamily="34" charset="0"/>
                        </a:rPr>
                        <a:t>3.1.1</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Knowledge, Analytics, and Policy for Forced Displacement in Kenya (KAP-FD)</a:t>
                      </a:r>
                    </a:p>
                  </a:txBody>
                  <a:tcPr marL="0" marR="0" marT="0" marB="0"/>
                </a:tc>
                <a:extLst>
                  <a:ext uri="{0D108BD9-81ED-4DB2-BD59-A6C34878D82A}">
                    <a16:rowId xmlns:a16="http://schemas.microsoft.com/office/drawing/2014/main" val="534371893"/>
                  </a:ext>
                </a:extLst>
              </a:tr>
              <a:tr h="173339">
                <a:tc>
                  <a:txBody>
                    <a:bodyPr/>
                    <a:lstStyle/>
                    <a:p>
                      <a:pPr algn="l" fontAlgn="t"/>
                      <a:r>
                        <a:rPr lang="en-FR" sz="700" b="0" i="0" u="none" strike="noStrike">
                          <a:solidFill>
                            <a:srgbClr val="942093"/>
                          </a:solidFill>
                          <a:effectLst/>
                          <a:latin typeface="Calibri" panose="020F0502020204030204" pitchFamily="34" charset="0"/>
                        </a:rPr>
                        <a:t>3.1.2</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Support to the Government toward the development of Refugee Regulations</a:t>
                      </a:r>
                    </a:p>
                  </a:txBody>
                  <a:tcPr marL="0" marR="0" marT="0" marB="0"/>
                </a:tc>
                <a:extLst>
                  <a:ext uri="{0D108BD9-81ED-4DB2-BD59-A6C34878D82A}">
                    <a16:rowId xmlns:a16="http://schemas.microsoft.com/office/drawing/2014/main" val="2049811436"/>
                  </a:ext>
                </a:extLst>
              </a:tr>
              <a:tr h="173339">
                <a:tc>
                  <a:txBody>
                    <a:bodyPr/>
                    <a:lstStyle/>
                    <a:p>
                      <a:pPr algn="l" fontAlgn="t"/>
                      <a:r>
                        <a:rPr lang="en-FR" sz="700" b="0" i="0" u="none" strike="noStrike">
                          <a:solidFill>
                            <a:srgbClr val="942093"/>
                          </a:solidFill>
                          <a:effectLst/>
                          <a:latin typeface="Calibri" panose="020F0502020204030204" pitchFamily="34" charset="0"/>
                        </a:rPr>
                        <a:t>3.1.3</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Support to the Refugee Advisory Committee</a:t>
                      </a:r>
                    </a:p>
                  </a:txBody>
                  <a:tcPr marL="0" marR="0" marT="0" marB="0"/>
                </a:tc>
                <a:extLst>
                  <a:ext uri="{0D108BD9-81ED-4DB2-BD59-A6C34878D82A}">
                    <a16:rowId xmlns:a16="http://schemas.microsoft.com/office/drawing/2014/main" val="1206048527"/>
                  </a:ext>
                </a:extLst>
              </a:tr>
              <a:tr h="173339">
                <a:tc>
                  <a:txBody>
                    <a:bodyPr/>
                    <a:lstStyle/>
                    <a:p>
                      <a:pPr algn="l" fontAlgn="t"/>
                      <a:r>
                        <a:rPr lang="en-FR" sz="700" b="0" i="0" u="none" strike="noStrike">
                          <a:solidFill>
                            <a:srgbClr val="942093"/>
                          </a:solidFill>
                          <a:effectLst/>
                          <a:latin typeface="Calibri" panose="020F0502020204030204" pitchFamily="34" charset="0"/>
                        </a:rPr>
                        <a:t>3.1.4</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Support the government plans to extend social health protection universally, including with respect to non-nationals</a:t>
                      </a:r>
                    </a:p>
                  </a:txBody>
                  <a:tcPr marL="0" marR="0" marT="0" marB="0"/>
                </a:tc>
                <a:extLst>
                  <a:ext uri="{0D108BD9-81ED-4DB2-BD59-A6C34878D82A}">
                    <a16:rowId xmlns:a16="http://schemas.microsoft.com/office/drawing/2014/main" val="2864071324"/>
                  </a:ext>
                </a:extLst>
              </a:tr>
              <a:tr h="173339">
                <a:tc>
                  <a:txBody>
                    <a:bodyPr/>
                    <a:lstStyle/>
                    <a:p>
                      <a:pPr algn="l" fontAlgn="t"/>
                      <a:r>
                        <a:rPr lang="en-FR" sz="700" b="0" i="0" u="none" strike="noStrike">
                          <a:solidFill>
                            <a:srgbClr val="942093"/>
                          </a:solidFill>
                          <a:effectLst/>
                          <a:latin typeface="Calibri" panose="020F0502020204030204" pitchFamily="34" charset="0"/>
                        </a:rPr>
                        <a:t>3.1.5</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Support inclusive policies and sustainable financing of the extension of social protection to workers in the informal and rural economy, including non-nationals</a:t>
                      </a:r>
                    </a:p>
                  </a:txBody>
                  <a:tcPr marL="0" marR="0" marT="0" marB="0"/>
                </a:tc>
                <a:extLst>
                  <a:ext uri="{0D108BD9-81ED-4DB2-BD59-A6C34878D82A}">
                    <a16:rowId xmlns:a16="http://schemas.microsoft.com/office/drawing/2014/main" val="1827180778"/>
                  </a:ext>
                </a:extLst>
              </a:tr>
              <a:tr h="173339">
                <a:tc>
                  <a:txBody>
                    <a:bodyPr/>
                    <a:lstStyle/>
                    <a:p>
                      <a:pPr algn="l" fontAlgn="t"/>
                      <a:r>
                        <a:rPr lang="en-FR" sz="700" b="0" i="0" u="none" strike="noStrike">
                          <a:solidFill>
                            <a:srgbClr val="942093"/>
                          </a:solidFill>
                          <a:effectLst/>
                          <a:latin typeface="Calibri" panose="020F0502020204030204" pitchFamily="34" charset="0"/>
                        </a:rPr>
                        <a:t>3.1.6</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Engage and promote the centrality of child protection in development, review and implementation of legal and policy frameworks such as the </a:t>
                      </a:r>
                      <a:r>
                        <a:rPr lang="en-GB" sz="700" b="0" i="0" u="none" strike="noStrike" err="1">
                          <a:solidFill>
                            <a:srgbClr val="942093"/>
                          </a:solidFill>
                          <a:effectLst/>
                          <a:latin typeface="Calibri" panose="020F0502020204030204" pitchFamily="34" charset="0"/>
                        </a:rPr>
                        <a:t>Shirika</a:t>
                      </a:r>
                      <a:r>
                        <a:rPr lang="en-GB" sz="700" b="0" i="0" u="none" strike="noStrike">
                          <a:solidFill>
                            <a:srgbClr val="942093"/>
                          </a:solidFill>
                          <a:effectLst/>
                          <a:latin typeface="Calibri" panose="020F0502020204030204" pitchFamily="34" charset="0"/>
                        </a:rPr>
                        <a:t> plan, GISEDP, KISEDP, Turkana and Garissa County policy and budget including national legal and policy frameworks to enhance inclusion of refugees in the national child protection system. </a:t>
                      </a:r>
                    </a:p>
                  </a:txBody>
                  <a:tcPr marL="0" marR="0" marT="0" marB="0"/>
                </a:tc>
                <a:extLst>
                  <a:ext uri="{0D108BD9-81ED-4DB2-BD59-A6C34878D82A}">
                    <a16:rowId xmlns:a16="http://schemas.microsoft.com/office/drawing/2014/main" val="1284197782"/>
                  </a:ext>
                </a:extLst>
              </a:tr>
              <a:tr h="173339">
                <a:tc>
                  <a:txBody>
                    <a:bodyPr/>
                    <a:lstStyle/>
                    <a:p>
                      <a:pPr algn="l" fontAlgn="t"/>
                      <a:r>
                        <a:rPr lang="en-FR" sz="700" b="0" i="0" u="none" strike="noStrike">
                          <a:solidFill>
                            <a:srgbClr val="942093"/>
                          </a:solidFill>
                          <a:effectLst/>
                          <a:latin typeface="Calibri" panose="020F0502020204030204" pitchFamily="34" charset="0"/>
                        </a:rPr>
                        <a:t>3.1.7</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Strengthen capacity of County Officials in Turkana and Garissa and enhance advocacy with policy making personnel from the national treasury, County Government, Council of Governors and the Parliamentary Committees on child sensitive budgeting and ensuring refugees have access to services within the national child protection system.</a:t>
                      </a:r>
                    </a:p>
                  </a:txBody>
                  <a:tcPr marL="0" marR="0" marT="0" marB="0"/>
                </a:tc>
                <a:extLst>
                  <a:ext uri="{0D108BD9-81ED-4DB2-BD59-A6C34878D82A}">
                    <a16:rowId xmlns:a16="http://schemas.microsoft.com/office/drawing/2014/main" val="3332749272"/>
                  </a:ext>
                </a:extLst>
              </a:tr>
              <a:tr h="173339">
                <a:tc>
                  <a:txBody>
                    <a:bodyPr/>
                    <a:lstStyle/>
                    <a:p>
                      <a:pPr algn="l" fontAlgn="t"/>
                      <a:r>
                        <a:rPr lang="en-FR" sz="700" b="0" i="0" u="none" strike="noStrike">
                          <a:solidFill>
                            <a:srgbClr val="942093"/>
                          </a:solidFill>
                          <a:effectLst/>
                          <a:latin typeface="Calibri" panose="020F0502020204030204" pitchFamily="34" charset="0"/>
                        </a:rPr>
                        <a:t> 3.1.8</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Support the national and county Governments to institutionalize child protection volunteers through the development of normative frameworks and exploring  financing modality.​</a:t>
                      </a:r>
                    </a:p>
                  </a:txBody>
                  <a:tcPr marL="0" marR="0" marT="0" marB="0"/>
                </a:tc>
                <a:extLst>
                  <a:ext uri="{0D108BD9-81ED-4DB2-BD59-A6C34878D82A}">
                    <a16:rowId xmlns:a16="http://schemas.microsoft.com/office/drawing/2014/main" val="3937456033"/>
                  </a:ext>
                </a:extLst>
              </a:tr>
              <a:tr h="78892">
                <a:tc>
                  <a:txBody>
                    <a:bodyPr/>
                    <a:lstStyle/>
                    <a:p>
                      <a:pPr algn="l" fontAlgn="t"/>
                      <a:r>
                        <a:rPr lang="en-FR" sz="700" b="0" i="0" u="none" strike="noStrike">
                          <a:solidFill>
                            <a:srgbClr val="942093"/>
                          </a:solidFill>
                          <a:effectLst/>
                          <a:latin typeface="Calibri" panose="020F0502020204030204" pitchFamily="34" charset="0"/>
                        </a:rPr>
                        <a:t>3.1.9</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Strengthening impact of World Bank projects, policy dialogue, partnerships, and coordination</a:t>
                      </a:r>
                    </a:p>
                  </a:txBody>
                  <a:tcPr marL="0" marR="0" marT="0" marB="0"/>
                </a:tc>
                <a:extLst>
                  <a:ext uri="{0D108BD9-81ED-4DB2-BD59-A6C34878D82A}">
                    <a16:rowId xmlns:a16="http://schemas.microsoft.com/office/drawing/2014/main" val="984336928"/>
                  </a:ext>
                </a:extLst>
              </a:tr>
              <a:tr h="105559">
                <a:tc>
                  <a:txBody>
                    <a:bodyPr/>
                    <a:lstStyle/>
                    <a:p>
                      <a:pPr algn="l" fontAlgn="t"/>
                      <a:r>
                        <a:rPr lang="en-FR" sz="700" b="0" i="0" u="none" strike="noStrike">
                          <a:solidFill>
                            <a:srgbClr val="942093"/>
                          </a:solidFill>
                          <a:effectLst/>
                          <a:latin typeface="Calibri" panose="020F0502020204030204" pitchFamily="34" charset="0"/>
                        </a:rPr>
                        <a:t>3.1.10</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Technical staff support, programme management, and oversight</a:t>
                      </a:r>
                    </a:p>
                  </a:txBody>
                  <a:tcPr marL="0" marR="0" marT="0" marB="0"/>
                </a:tc>
                <a:extLst>
                  <a:ext uri="{0D108BD9-81ED-4DB2-BD59-A6C34878D82A}">
                    <a16:rowId xmlns:a16="http://schemas.microsoft.com/office/drawing/2014/main" val="3830975232"/>
                  </a:ext>
                </a:extLst>
              </a:tr>
            </a:tbl>
          </a:graphicData>
        </a:graphic>
      </p:graphicFrame>
      <p:graphicFrame>
        <p:nvGraphicFramePr>
          <p:cNvPr id="4" name="Table 3">
            <a:extLst>
              <a:ext uri="{FF2B5EF4-FFF2-40B4-BE49-F238E27FC236}">
                <a16:creationId xmlns:a16="http://schemas.microsoft.com/office/drawing/2014/main" id="{BAA1A20F-4958-8A8D-1DA5-0500CF259DA9}"/>
              </a:ext>
            </a:extLst>
          </p:cNvPr>
          <p:cNvGraphicFramePr>
            <a:graphicFrameLocks noGrp="1"/>
          </p:cNvGraphicFramePr>
          <p:nvPr>
            <p:extLst>
              <p:ext uri="{D42A27DB-BD31-4B8C-83A1-F6EECF244321}">
                <p14:modId xmlns:p14="http://schemas.microsoft.com/office/powerpoint/2010/main" val="4125857275"/>
              </p:ext>
            </p:extLst>
          </p:nvPr>
        </p:nvGraphicFramePr>
        <p:xfrm>
          <a:off x="2720348" y="797414"/>
          <a:ext cx="2442476" cy="4867259"/>
        </p:xfrm>
        <a:graphic>
          <a:graphicData uri="http://schemas.openxmlformats.org/drawingml/2006/table">
            <a:tbl>
              <a:tblPr>
                <a:tableStyleId>{5C22544A-7EE6-4342-B048-85BDC9FD1C3A}</a:tableStyleId>
              </a:tblPr>
              <a:tblGrid>
                <a:gridCol w="230617">
                  <a:extLst>
                    <a:ext uri="{9D8B030D-6E8A-4147-A177-3AD203B41FA5}">
                      <a16:colId xmlns:a16="http://schemas.microsoft.com/office/drawing/2014/main" val="2995715664"/>
                    </a:ext>
                  </a:extLst>
                </a:gridCol>
                <a:gridCol w="2211859">
                  <a:extLst>
                    <a:ext uri="{9D8B030D-6E8A-4147-A177-3AD203B41FA5}">
                      <a16:colId xmlns:a16="http://schemas.microsoft.com/office/drawing/2014/main" val="1645127409"/>
                    </a:ext>
                  </a:extLst>
                </a:gridCol>
              </a:tblGrid>
              <a:tr h="122967">
                <a:tc>
                  <a:txBody>
                    <a:bodyPr/>
                    <a:lstStyle/>
                    <a:p>
                      <a:pPr algn="l" fontAlgn="t"/>
                      <a:r>
                        <a:rPr lang="en-GB" sz="700" b="1" i="0" u="none" strike="noStrike" dirty="0">
                          <a:solidFill>
                            <a:schemeClr val="bg1"/>
                          </a:solidFill>
                          <a:effectLst/>
                          <a:latin typeface="Calibri" panose="020F0502020204030204" pitchFamily="34" charset="0"/>
                        </a:rPr>
                        <a:t>ST Outcome 3.2:</a:t>
                      </a:r>
                    </a:p>
                  </a:txBody>
                  <a:tcPr marL="0" marR="0" marT="0" marB="0">
                    <a:solidFill>
                      <a:srgbClr val="942093"/>
                    </a:solidFill>
                  </a:tcPr>
                </a:tc>
                <a:tc>
                  <a:txBody>
                    <a:bodyPr/>
                    <a:lstStyle/>
                    <a:p>
                      <a:pPr algn="l" fontAlgn="t"/>
                      <a:r>
                        <a:rPr lang="en-FR" sz="700" b="0" i="0" u="none" strike="noStrike">
                          <a:solidFill>
                            <a:schemeClr val="bg1"/>
                          </a:solidFill>
                          <a:effectLst/>
                          <a:latin typeface="Calibri" panose="020F0502020204030204" pitchFamily="34" charset="0"/>
                        </a:rPr>
                        <a:t> </a:t>
                      </a:r>
                      <a:r>
                        <a:rPr lang="en-GB" sz="700" b="1" i="0" u="none" strike="noStrike">
                          <a:solidFill>
                            <a:schemeClr val="bg1"/>
                          </a:solidFill>
                          <a:effectLst/>
                          <a:latin typeface="Calibri" panose="020F0502020204030204" pitchFamily="34" charset="0"/>
                        </a:rPr>
                        <a:t>Refugees and HCs Have Increased Access To (Strengthened) Community-based, Local and/or National Protection Mechanisms/Services</a:t>
                      </a:r>
                      <a:endParaRPr lang="en-FR" sz="700" b="0" i="0" u="none" strike="noStrike">
                        <a:solidFill>
                          <a:schemeClr val="bg1"/>
                        </a:solidFill>
                        <a:effectLst/>
                        <a:latin typeface="Calibri" panose="020F0502020204030204" pitchFamily="34" charset="0"/>
                      </a:endParaRPr>
                    </a:p>
                  </a:txBody>
                  <a:tcPr marL="0" marR="0" marT="0" marB="0">
                    <a:solidFill>
                      <a:srgbClr val="942093"/>
                    </a:solidFill>
                  </a:tcPr>
                </a:tc>
                <a:extLst>
                  <a:ext uri="{0D108BD9-81ED-4DB2-BD59-A6C34878D82A}">
                    <a16:rowId xmlns:a16="http://schemas.microsoft.com/office/drawing/2014/main" val="1021071879"/>
                  </a:ext>
                </a:extLst>
              </a:tr>
              <a:tr h="86670">
                <a:tc>
                  <a:txBody>
                    <a:bodyPr/>
                    <a:lstStyle/>
                    <a:p>
                      <a:pPr algn="l" fontAlgn="t"/>
                      <a:r>
                        <a:rPr lang="en-FR" sz="700" b="0" i="0" u="none" strike="noStrike">
                          <a:solidFill>
                            <a:srgbClr val="942093"/>
                          </a:solidFill>
                          <a:effectLst/>
                          <a:latin typeface="Calibri" panose="020F0502020204030204" pitchFamily="34" charset="0"/>
                        </a:rPr>
                        <a:t>3.2.1</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Support to government registration and documentation procedures</a:t>
                      </a:r>
                    </a:p>
                  </a:txBody>
                  <a:tcPr marL="0" marR="0" marT="0" marB="0"/>
                </a:tc>
                <a:extLst>
                  <a:ext uri="{0D108BD9-81ED-4DB2-BD59-A6C34878D82A}">
                    <a16:rowId xmlns:a16="http://schemas.microsoft.com/office/drawing/2014/main" val="2559631178"/>
                  </a:ext>
                </a:extLst>
              </a:tr>
              <a:tr h="176006">
                <a:tc>
                  <a:txBody>
                    <a:bodyPr/>
                    <a:lstStyle/>
                    <a:p>
                      <a:pPr algn="l" fontAlgn="t"/>
                      <a:r>
                        <a:rPr lang="en-FR" sz="700" b="0" i="0" u="none" strike="noStrike">
                          <a:solidFill>
                            <a:srgbClr val="942093"/>
                          </a:solidFill>
                          <a:effectLst/>
                          <a:latin typeface="Calibri" panose="020F0502020204030204" pitchFamily="34" charset="0"/>
                        </a:rPr>
                        <a:t>3.2.2</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Support to government refugee status determination procedures</a:t>
                      </a:r>
                    </a:p>
                  </a:txBody>
                  <a:tcPr marL="0" marR="0" marT="0" marB="0"/>
                </a:tc>
                <a:extLst>
                  <a:ext uri="{0D108BD9-81ED-4DB2-BD59-A6C34878D82A}">
                    <a16:rowId xmlns:a16="http://schemas.microsoft.com/office/drawing/2014/main" val="3728948174"/>
                  </a:ext>
                </a:extLst>
              </a:tr>
              <a:tr h="173339">
                <a:tc>
                  <a:txBody>
                    <a:bodyPr/>
                    <a:lstStyle/>
                    <a:p>
                      <a:pPr algn="l" fontAlgn="t"/>
                      <a:r>
                        <a:rPr lang="en-FR" sz="700" b="0" i="0" u="none" strike="noStrike">
                          <a:solidFill>
                            <a:srgbClr val="942093"/>
                          </a:solidFill>
                          <a:effectLst/>
                          <a:latin typeface="Calibri" panose="020F0502020204030204" pitchFamily="34" charset="0"/>
                        </a:rPr>
                        <a:t>3.2.3</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Strengthened integrated service delivery and capacity of the child protection workforce and allied workers  (teachers, health care workers, justice professionals) from the refugee camps in Dadaab, Kakuma/Kalobeyei and host community in Turkana and Garissa to address various child protection issues including positive parenting, online safety for learners accessing digital skills, GBV, access to justice, birth registration, and MHPSS.</a:t>
                      </a:r>
                    </a:p>
                  </a:txBody>
                  <a:tcPr marL="0" marR="0" marT="0" marB="0"/>
                </a:tc>
                <a:extLst>
                  <a:ext uri="{0D108BD9-81ED-4DB2-BD59-A6C34878D82A}">
                    <a16:rowId xmlns:a16="http://schemas.microsoft.com/office/drawing/2014/main" val="2468830383"/>
                  </a:ext>
                </a:extLst>
              </a:tr>
              <a:tr h="139264">
                <a:tc>
                  <a:txBody>
                    <a:bodyPr/>
                    <a:lstStyle/>
                    <a:p>
                      <a:pPr algn="l" fontAlgn="t"/>
                      <a:r>
                        <a:rPr lang="en-FR" sz="700" b="0" i="0" u="none" strike="noStrike">
                          <a:solidFill>
                            <a:srgbClr val="942093"/>
                          </a:solidFill>
                          <a:effectLst/>
                          <a:latin typeface="Calibri" panose="020F0502020204030204" pitchFamily="34" charset="0"/>
                        </a:rPr>
                        <a:t>3.2.4</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Model county child protection systems including case management, coordination, referral protocols, service mapping across social welfare, GBV, education, health, social protection, and justice sectors in Garissa and Turkana (alignment with county model development in Turkana funded by another grant). </a:t>
                      </a:r>
                    </a:p>
                  </a:txBody>
                  <a:tcPr marL="0" marR="0" marT="0" marB="0"/>
                </a:tc>
                <a:extLst>
                  <a:ext uri="{0D108BD9-81ED-4DB2-BD59-A6C34878D82A}">
                    <a16:rowId xmlns:a16="http://schemas.microsoft.com/office/drawing/2014/main" val="1513380185"/>
                  </a:ext>
                </a:extLst>
              </a:tr>
              <a:tr h="145561">
                <a:tc>
                  <a:txBody>
                    <a:bodyPr/>
                    <a:lstStyle/>
                    <a:p>
                      <a:pPr algn="l" fontAlgn="t"/>
                      <a:r>
                        <a:rPr lang="en-FR" sz="700" b="0" i="0" u="none" strike="noStrike">
                          <a:solidFill>
                            <a:srgbClr val="942093"/>
                          </a:solidFill>
                          <a:effectLst/>
                          <a:latin typeface="Calibri" panose="020F0502020204030204" pitchFamily="34" charset="0"/>
                        </a:rPr>
                        <a:t> 3.2.5</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Strengthen case management and information management systems for evidence-based planning to address child protection issues and GBV</a:t>
                      </a:r>
                    </a:p>
                  </a:txBody>
                  <a:tcPr marL="0" marR="0" marT="0" marB="0"/>
                </a:tc>
                <a:extLst>
                  <a:ext uri="{0D108BD9-81ED-4DB2-BD59-A6C34878D82A}">
                    <a16:rowId xmlns:a16="http://schemas.microsoft.com/office/drawing/2014/main" val="2642186435"/>
                  </a:ext>
                </a:extLst>
              </a:tr>
              <a:tr h="53335">
                <a:tc>
                  <a:txBody>
                    <a:bodyPr/>
                    <a:lstStyle/>
                    <a:p>
                      <a:pPr algn="l" fontAlgn="t"/>
                      <a:r>
                        <a:rPr lang="en-GB" sz="700" b="1" i="0" u="none" strike="noStrike">
                          <a:solidFill>
                            <a:schemeClr val="bg1"/>
                          </a:solidFill>
                          <a:effectLst/>
                          <a:latin typeface="Calibri" panose="020F0502020204030204" pitchFamily="34" charset="0"/>
                        </a:rPr>
                        <a:t>ST Outcome 3.3</a:t>
                      </a:r>
                    </a:p>
                  </a:txBody>
                  <a:tcPr marL="0" marR="0" marT="0" marB="0">
                    <a:solidFill>
                      <a:srgbClr val="942093"/>
                    </a:solidFill>
                  </a:tcPr>
                </a:tc>
                <a:tc>
                  <a:txBody>
                    <a:bodyPr/>
                    <a:lstStyle/>
                    <a:p>
                      <a:pPr algn="l" fontAlgn="t"/>
                      <a:r>
                        <a:rPr lang="en-FR" sz="700" b="0" i="0" u="none" strike="noStrike" dirty="0">
                          <a:solidFill>
                            <a:schemeClr val="bg1"/>
                          </a:solidFill>
                          <a:effectLst/>
                          <a:latin typeface="Calibri" panose="020F0502020204030204" pitchFamily="34" charset="0"/>
                        </a:rPr>
                        <a:t> </a:t>
                      </a:r>
                      <a:r>
                        <a:rPr lang="en-GB" sz="700" b="1" i="0" u="none" strike="noStrike" dirty="0">
                          <a:solidFill>
                            <a:schemeClr val="bg1"/>
                          </a:solidFill>
                          <a:effectLst/>
                          <a:latin typeface="Calibri" panose="020F0502020204030204" pitchFamily="34" charset="0"/>
                        </a:rPr>
                        <a:t>Refugees and HCs Who Do Not Have Access to the Community-based, Local And/or National-level Protection Services Are Provided with Complementary Partner-delivered Protection</a:t>
                      </a:r>
                      <a:endParaRPr lang="en-FR" sz="700" b="0" i="0" u="none" strike="noStrike" dirty="0">
                        <a:solidFill>
                          <a:schemeClr val="bg1"/>
                        </a:solidFill>
                        <a:effectLst/>
                        <a:latin typeface="Calibri" panose="020F0502020204030204" pitchFamily="34" charset="0"/>
                      </a:endParaRPr>
                    </a:p>
                  </a:txBody>
                  <a:tcPr marL="0" marR="0" marT="0" marB="0">
                    <a:lnB w="76200" cap="flat" cmpd="sng" algn="ctr">
                      <a:solidFill>
                        <a:schemeClr val="bg1"/>
                      </a:solidFill>
                      <a:prstDash val="solid"/>
                      <a:round/>
                      <a:headEnd type="none" w="med" len="med"/>
                      <a:tailEnd type="none" w="med" len="med"/>
                    </a:lnB>
                    <a:solidFill>
                      <a:srgbClr val="942093"/>
                    </a:solidFill>
                  </a:tcPr>
                </a:tc>
                <a:extLst>
                  <a:ext uri="{0D108BD9-81ED-4DB2-BD59-A6C34878D82A}">
                    <a16:rowId xmlns:a16="http://schemas.microsoft.com/office/drawing/2014/main" val="1646862258"/>
                  </a:ext>
                </a:extLst>
              </a:tr>
              <a:tr h="173339">
                <a:tc>
                  <a:txBody>
                    <a:bodyPr/>
                    <a:lstStyle/>
                    <a:p>
                      <a:pPr algn="l" fontAlgn="t"/>
                      <a:r>
                        <a:rPr lang="en-FR" sz="700" b="0" i="0" u="none" strike="noStrike">
                          <a:solidFill>
                            <a:srgbClr val="942093"/>
                          </a:solidFill>
                          <a:effectLst/>
                          <a:latin typeface="Calibri" panose="020F0502020204030204" pitchFamily="34" charset="0"/>
                        </a:rPr>
                        <a:t>3.3.1</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Facilitate access to complementary pathways</a:t>
                      </a:r>
                    </a:p>
                  </a:txBody>
                  <a:tcPr marL="0" marR="0" marT="0" marB="0">
                    <a:lnT w="762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4032168341"/>
                  </a:ext>
                </a:extLst>
              </a:tr>
              <a:tr h="139264">
                <a:tc>
                  <a:txBody>
                    <a:bodyPr/>
                    <a:lstStyle/>
                    <a:p>
                      <a:pPr algn="l" fontAlgn="t"/>
                      <a:r>
                        <a:rPr lang="en-FR" sz="700" b="0" i="0" u="none" strike="noStrike">
                          <a:solidFill>
                            <a:srgbClr val="942093"/>
                          </a:solidFill>
                          <a:effectLst/>
                          <a:latin typeface="Calibri" panose="020F0502020204030204" pitchFamily="34" charset="0"/>
                        </a:rPr>
                        <a:t>3.3.2</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Vulnerable boys, girls, women, and adolescents in the refugee camps of Dadaab and Kakuma/Kalobeyei and host communities in Turkana and Garissa are protected through a comprehensive package of quality gender-responsive, disability-inclusive, ​and age-appropriate protection services​ and age-appropriate child protection and GBV services including GBV risk mitigation within critical infrastructure and vulnerable children have access to safe learning opportunities and skills development to enhance protective environment for children and young people </a:t>
                      </a:r>
                    </a:p>
                  </a:txBody>
                  <a:tcPr marL="0" marR="0" marT="0" marB="0"/>
                </a:tc>
                <a:extLst>
                  <a:ext uri="{0D108BD9-81ED-4DB2-BD59-A6C34878D82A}">
                    <a16:rowId xmlns:a16="http://schemas.microsoft.com/office/drawing/2014/main" val="3654623615"/>
                  </a:ext>
                </a:extLst>
              </a:tr>
              <a:tr h="215119">
                <a:tc>
                  <a:txBody>
                    <a:bodyPr/>
                    <a:lstStyle/>
                    <a:p>
                      <a:pPr algn="l" fontAlgn="t"/>
                      <a:r>
                        <a:rPr lang="en-FR" sz="700" b="0" i="0" u="none" strike="noStrike">
                          <a:solidFill>
                            <a:srgbClr val="942093"/>
                          </a:solidFill>
                          <a:effectLst/>
                          <a:latin typeface="Calibri" panose="020F0502020204030204" pitchFamily="34" charset="0"/>
                        </a:rPr>
                        <a:t>3.3.3</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Community and youth engagement to prevent and mitigate violence against children, SEA and GBV and address social norms and harmful practices.</a:t>
                      </a:r>
                    </a:p>
                  </a:txBody>
                  <a:tcPr marL="0" marR="0" marT="0" marB="0"/>
                </a:tc>
                <a:extLst>
                  <a:ext uri="{0D108BD9-81ED-4DB2-BD59-A6C34878D82A}">
                    <a16:rowId xmlns:a16="http://schemas.microsoft.com/office/drawing/2014/main" val="181886617"/>
                  </a:ext>
                </a:extLst>
              </a:tr>
              <a:tr h="173339">
                <a:tc>
                  <a:txBody>
                    <a:bodyPr/>
                    <a:lstStyle/>
                    <a:p>
                      <a:pPr algn="l" fontAlgn="t"/>
                      <a:r>
                        <a:rPr lang="en-FR" sz="700" b="0" i="0" u="none" strike="noStrike">
                          <a:solidFill>
                            <a:srgbClr val="942093"/>
                          </a:solidFill>
                          <a:effectLst/>
                          <a:latin typeface="Calibri" panose="020F0502020204030204" pitchFamily="34" charset="0"/>
                        </a:rPr>
                        <a:t>3.3.4</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Technical support by UNICEF Child Protection personnel including Youth on the Move fellows</a:t>
                      </a:r>
                    </a:p>
                  </a:txBody>
                  <a:tcPr marL="0" marR="0" marT="0" marB="0"/>
                </a:tc>
                <a:extLst>
                  <a:ext uri="{0D108BD9-81ED-4DB2-BD59-A6C34878D82A}">
                    <a16:rowId xmlns:a16="http://schemas.microsoft.com/office/drawing/2014/main" val="921967779"/>
                  </a:ext>
                </a:extLst>
              </a:tr>
            </a:tbl>
          </a:graphicData>
        </a:graphic>
      </p:graphicFrame>
      <p:graphicFrame>
        <p:nvGraphicFramePr>
          <p:cNvPr id="5" name="Table 4">
            <a:extLst>
              <a:ext uri="{FF2B5EF4-FFF2-40B4-BE49-F238E27FC236}">
                <a16:creationId xmlns:a16="http://schemas.microsoft.com/office/drawing/2014/main" id="{6CF5DA19-FFFA-CDDC-550D-B201E7314E0F}"/>
              </a:ext>
            </a:extLst>
          </p:cNvPr>
          <p:cNvGraphicFramePr>
            <a:graphicFrameLocks noGrp="1"/>
          </p:cNvGraphicFramePr>
          <p:nvPr>
            <p:extLst>
              <p:ext uri="{D42A27DB-BD31-4B8C-83A1-F6EECF244321}">
                <p14:modId xmlns:p14="http://schemas.microsoft.com/office/powerpoint/2010/main" val="606713955"/>
              </p:ext>
            </p:extLst>
          </p:nvPr>
        </p:nvGraphicFramePr>
        <p:xfrm>
          <a:off x="5437234" y="797414"/>
          <a:ext cx="2442476" cy="5649567"/>
        </p:xfrm>
        <a:graphic>
          <a:graphicData uri="http://schemas.openxmlformats.org/drawingml/2006/table">
            <a:tbl>
              <a:tblPr>
                <a:tableStyleId>{5C22544A-7EE6-4342-B048-85BDC9FD1C3A}</a:tableStyleId>
              </a:tblPr>
              <a:tblGrid>
                <a:gridCol w="230617">
                  <a:extLst>
                    <a:ext uri="{9D8B030D-6E8A-4147-A177-3AD203B41FA5}">
                      <a16:colId xmlns:a16="http://schemas.microsoft.com/office/drawing/2014/main" val="3349223183"/>
                    </a:ext>
                  </a:extLst>
                </a:gridCol>
                <a:gridCol w="2211859">
                  <a:extLst>
                    <a:ext uri="{9D8B030D-6E8A-4147-A177-3AD203B41FA5}">
                      <a16:colId xmlns:a16="http://schemas.microsoft.com/office/drawing/2014/main" val="1167852243"/>
                    </a:ext>
                  </a:extLst>
                </a:gridCol>
              </a:tblGrid>
              <a:tr h="136671">
                <a:tc>
                  <a:txBody>
                    <a:bodyPr/>
                    <a:lstStyle/>
                    <a:p>
                      <a:pPr algn="l" fontAlgn="t"/>
                      <a:r>
                        <a:rPr lang="en-GB" sz="700" b="1" i="0" u="none" strike="noStrike" dirty="0">
                          <a:solidFill>
                            <a:schemeClr val="bg1"/>
                          </a:solidFill>
                          <a:effectLst/>
                          <a:latin typeface="Calibri" panose="020F0502020204030204" pitchFamily="34" charset="0"/>
                        </a:rPr>
                        <a:t>ST Outcome 3.4:</a:t>
                      </a:r>
                    </a:p>
                  </a:txBody>
                  <a:tcPr marL="0" marR="0" marT="0" marB="0">
                    <a:solidFill>
                      <a:srgbClr val="942093"/>
                    </a:solidFill>
                  </a:tcPr>
                </a:tc>
                <a:tc>
                  <a:txBody>
                    <a:bodyPr/>
                    <a:lstStyle/>
                    <a:p>
                      <a:pPr algn="l" fontAlgn="t"/>
                      <a:r>
                        <a:rPr lang="en-FR" sz="700" b="0" i="0" u="none" strike="noStrike" dirty="0">
                          <a:solidFill>
                            <a:schemeClr val="bg1"/>
                          </a:solidFill>
                          <a:effectLst/>
                          <a:latin typeface="Calibri" panose="020F0502020204030204" pitchFamily="34" charset="0"/>
                        </a:rPr>
                        <a:t> </a:t>
                      </a:r>
                      <a:r>
                        <a:rPr lang="en-GB" sz="700" b="1" i="0" u="none" strike="noStrike" dirty="0">
                          <a:solidFill>
                            <a:schemeClr val="bg1"/>
                          </a:solidFill>
                          <a:effectLst/>
                          <a:latin typeface="Calibri" panose="020F0502020204030204" pitchFamily="34" charset="0"/>
                        </a:rPr>
                        <a:t>refugees and HCs Have Increased Access To (Strengthened) Community-based, Local and/or National-level Social Protection Mechanisms/Services</a:t>
                      </a:r>
                      <a:endParaRPr lang="en-FR" sz="700" b="0" i="0" u="none" strike="noStrike" dirty="0">
                        <a:solidFill>
                          <a:schemeClr val="bg1"/>
                        </a:solidFill>
                        <a:effectLst/>
                        <a:latin typeface="Calibri" panose="020F0502020204030204" pitchFamily="34" charset="0"/>
                      </a:endParaRPr>
                    </a:p>
                  </a:txBody>
                  <a:tcPr marL="0" marR="0" marT="0" marB="0">
                    <a:solidFill>
                      <a:srgbClr val="942093"/>
                    </a:solidFill>
                  </a:tcPr>
                </a:tc>
                <a:extLst>
                  <a:ext uri="{0D108BD9-81ED-4DB2-BD59-A6C34878D82A}">
                    <a16:rowId xmlns:a16="http://schemas.microsoft.com/office/drawing/2014/main" val="4249045492"/>
                  </a:ext>
                </a:extLst>
              </a:tr>
              <a:tr h="115560">
                <a:tc>
                  <a:txBody>
                    <a:bodyPr/>
                    <a:lstStyle/>
                    <a:p>
                      <a:pPr algn="l" fontAlgn="t"/>
                      <a:r>
                        <a:rPr lang="en-FR" sz="700" b="0" i="0" u="none" strike="noStrike" dirty="0">
                          <a:solidFill>
                            <a:srgbClr val="942093"/>
                          </a:solidFill>
                          <a:effectLst/>
                          <a:latin typeface="Calibri" panose="020F0502020204030204" pitchFamily="34" charset="0"/>
                        </a:rPr>
                        <a:t>3.4.1</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Support the development of an inclusive SP legislative framework in Kenya</a:t>
                      </a:r>
                    </a:p>
                  </a:txBody>
                  <a:tcPr marL="0" marR="0" marT="0" marB="0"/>
                </a:tc>
                <a:extLst>
                  <a:ext uri="{0D108BD9-81ED-4DB2-BD59-A6C34878D82A}">
                    <a16:rowId xmlns:a16="http://schemas.microsoft.com/office/drawing/2014/main" val="153843118"/>
                  </a:ext>
                </a:extLst>
              </a:tr>
              <a:tr h="273787">
                <a:tc>
                  <a:txBody>
                    <a:bodyPr/>
                    <a:lstStyle/>
                    <a:p>
                      <a:pPr algn="l" fontAlgn="t"/>
                      <a:r>
                        <a:rPr lang="en-FR" sz="700" b="0" i="0" u="none" strike="noStrike" dirty="0">
                          <a:solidFill>
                            <a:srgbClr val="942093"/>
                          </a:solidFill>
                          <a:effectLst/>
                          <a:latin typeface="Calibri" panose="020F0502020204030204" pitchFamily="34" charset="0"/>
                        </a:rPr>
                        <a:t>3.4.2</a:t>
                      </a:r>
                    </a:p>
                  </a:txBody>
                  <a:tcPr marL="0" marR="0" marT="0" marB="0"/>
                </a:tc>
                <a:tc>
                  <a:txBody>
                    <a:bodyPr/>
                    <a:lstStyle/>
                    <a:p>
                      <a:pPr algn="l" fontAlgn="ctr"/>
                      <a:r>
                        <a:rPr lang="en-GB" sz="700" b="0" i="0" u="none" strike="noStrike" dirty="0">
                          <a:solidFill>
                            <a:srgbClr val="942093"/>
                          </a:solidFill>
                          <a:effectLst/>
                          <a:latin typeface="Calibri" panose="020F0502020204030204" pitchFamily="34" charset="0"/>
                        </a:rPr>
                        <a:t>Support the Integration of the forcibly displaced and stateless persons into the Enhanced Single Registry (ESR) in Kenya</a:t>
                      </a:r>
                    </a:p>
                  </a:txBody>
                  <a:tcPr marL="0" marR="0" marT="0" marB="0" anchor="ctr"/>
                </a:tc>
                <a:extLst>
                  <a:ext uri="{0D108BD9-81ED-4DB2-BD59-A6C34878D82A}">
                    <a16:rowId xmlns:a16="http://schemas.microsoft.com/office/drawing/2014/main" val="526644111"/>
                  </a:ext>
                </a:extLst>
              </a:tr>
              <a:tr h="125930">
                <a:tc>
                  <a:txBody>
                    <a:bodyPr/>
                    <a:lstStyle/>
                    <a:p>
                      <a:pPr algn="l" fontAlgn="t"/>
                      <a:r>
                        <a:rPr lang="en-FR" sz="700" b="0" i="0" u="none" strike="noStrike">
                          <a:solidFill>
                            <a:srgbClr val="942093"/>
                          </a:solidFill>
                          <a:effectLst/>
                          <a:latin typeface="Calibri" panose="020F0502020204030204" pitchFamily="34" charset="0"/>
                        </a:rPr>
                        <a:t>3.4.3</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Technical assistance for the consolidation of social assistance and gender integration into social protection programmes</a:t>
                      </a:r>
                    </a:p>
                  </a:txBody>
                  <a:tcPr marL="0" marR="0" marT="0" marB="0"/>
                </a:tc>
                <a:extLst>
                  <a:ext uri="{0D108BD9-81ED-4DB2-BD59-A6C34878D82A}">
                    <a16:rowId xmlns:a16="http://schemas.microsoft.com/office/drawing/2014/main" val="3022752416"/>
                  </a:ext>
                </a:extLst>
              </a:tr>
              <a:tr h="81484">
                <a:tc>
                  <a:txBody>
                    <a:bodyPr/>
                    <a:lstStyle/>
                    <a:p>
                      <a:pPr algn="l" fontAlgn="t"/>
                      <a:r>
                        <a:rPr lang="en-FR" sz="700" b="0" i="0" u="none" strike="noStrike">
                          <a:solidFill>
                            <a:srgbClr val="942093"/>
                          </a:solidFill>
                          <a:effectLst/>
                          <a:latin typeface="Calibri" panose="020F0502020204030204" pitchFamily="34" charset="0"/>
                        </a:rPr>
                        <a:t>3.4.4</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Support the expansion of the 70-plus pension pilot</a:t>
                      </a:r>
                    </a:p>
                  </a:txBody>
                  <a:tcPr marL="0" marR="0" marT="0" marB="0"/>
                </a:tc>
                <a:extLst>
                  <a:ext uri="{0D108BD9-81ED-4DB2-BD59-A6C34878D82A}">
                    <a16:rowId xmlns:a16="http://schemas.microsoft.com/office/drawing/2014/main" val="2031830312"/>
                  </a:ext>
                </a:extLst>
              </a:tr>
              <a:tr h="315567">
                <a:tc>
                  <a:txBody>
                    <a:bodyPr/>
                    <a:lstStyle/>
                    <a:p>
                      <a:pPr algn="l" fontAlgn="t"/>
                      <a:r>
                        <a:rPr lang="en-FR" sz="700" b="0" i="0" u="none" strike="noStrike">
                          <a:solidFill>
                            <a:srgbClr val="942093"/>
                          </a:solidFill>
                          <a:effectLst/>
                          <a:latin typeface="Calibri" panose="020F0502020204030204" pitchFamily="34" charset="0"/>
                        </a:rPr>
                        <a:t>3.4.5</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Support to piloting and further scale-up of refugees and migrants in informal sector in Haba </a:t>
                      </a:r>
                      <a:r>
                        <a:rPr lang="en-GB" sz="700" b="0" i="0" u="none" strike="noStrike" dirty="0" err="1">
                          <a:solidFill>
                            <a:srgbClr val="942093"/>
                          </a:solidFill>
                          <a:effectLst/>
                          <a:latin typeface="Calibri" panose="020F0502020204030204" pitchFamily="34" charset="0"/>
                        </a:rPr>
                        <a:t>Haba</a:t>
                      </a:r>
                      <a:r>
                        <a:rPr lang="en-GB" sz="700" b="0" i="0" u="none" strike="noStrike" dirty="0">
                          <a:solidFill>
                            <a:srgbClr val="942093"/>
                          </a:solidFill>
                          <a:effectLst/>
                          <a:latin typeface="Calibri" panose="020F0502020204030204" pitchFamily="34" charset="0"/>
                        </a:rPr>
                        <a:t> scheme</a:t>
                      </a:r>
                    </a:p>
                  </a:txBody>
                  <a:tcPr marL="0" marR="0" marT="0" marB="0"/>
                </a:tc>
                <a:extLst>
                  <a:ext uri="{0D108BD9-81ED-4DB2-BD59-A6C34878D82A}">
                    <a16:rowId xmlns:a16="http://schemas.microsoft.com/office/drawing/2014/main" val="1879310071"/>
                  </a:ext>
                </a:extLst>
              </a:tr>
              <a:tr h="173339">
                <a:tc>
                  <a:txBody>
                    <a:bodyPr/>
                    <a:lstStyle/>
                    <a:p>
                      <a:pPr algn="l" fontAlgn="t"/>
                      <a:r>
                        <a:rPr lang="en-FR" sz="700" b="0" i="0" u="none" strike="noStrike">
                          <a:solidFill>
                            <a:srgbClr val="942093"/>
                          </a:solidFill>
                          <a:effectLst/>
                          <a:latin typeface="Calibri" panose="020F0502020204030204" pitchFamily="34" charset="0"/>
                        </a:rPr>
                        <a:t>3.4.6</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Support the Directorate of Social Development in the integration of refugees in related social development services</a:t>
                      </a:r>
                    </a:p>
                  </a:txBody>
                  <a:tcPr marL="0" marR="0" marT="0" marB="0"/>
                </a:tc>
                <a:extLst>
                  <a:ext uri="{0D108BD9-81ED-4DB2-BD59-A6C34878D82A}">
                    <a16:rowId xmlns:a16="http://schemas.microsoft.com/office/drawing/2014/main" val="2688305072"/>
                  </a:ext>
                </a:extLst>
              </a:tr>
              <a:tr h="92225">
                <a:tc>
                  <a:txBody>
                    <a:bodyPr/>
                    <a:lstStyle/>
                    <a:p>
                      <a:pPr algn="l" fontAlgn="t"/>
                      <a:r>
                        <a:rPr lang="en-FR" sz="700" b="0" i="0" u="none" strike="noStrike">
                          <a:solidFill>
                            <a:srgbClr val="942093"/>
                          </a:solidFill>
                          <a:effectLst/>
                          <a:latin typeface="Calibri" panose="020F0502020204030204" pitchFamily="34" charset="0"/>
                        </a:rPr>
                        <a:t>3.4.7</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Support Integration of forcibly displaced and stateless persons into the NHIF</a:t>
                      </a:r>
                    </a:p>
                  </a:txBody>
                  <a:tcPr marL="0" marR="0" marT="0" marB="0"/>
                </a:tc>
                <a:extLst>
                  <a:ext uri="{0D108BD9-81ED-4DB2-BD59-A6C34878D82A}">
                    <a16:rowId xmlns:a16="http://schemas.microsoft.com/office/drawing/2014/main" val="337704828"/>
                  </a:ext>
                </a:extLst>
              </a:tr>
              <a:tr h="78892">
                <a:tc>
                  <a:txBody>
                    <a:bodyPr/>
                    <a:lstStyle/>
                    <a:p>
                      <a:pPr algn="l" fontAlgn="t"/>
                      <a:r>
                        <a:rPr lang="en-GB" sz="700" b="1" i="0" u="none" strike="noStrike">
                          <a:solidFill>
                            <a:srgbClr val="942093"/>
                          </a:solidFill>
                          <a:effectLst/>
                          <a:latin typeface="Calibri" panose="020F0502020204030204" pitchFamily="34" charset="0"/>
                        </a:rPr>
                        <a:t>Output 3.4.1</a:t>
                      </a:r>
                    </a:p>
                  </a:txBody>
                  <a:tcPr marL="0" marR="0" marT="0" marB="0"/>
                </a:tc>
                <a:tc>
                  <a:txBody>
                    <a:bodyPr/>
                    <a:lstStyle/>
                    <a:p>
                      <a:pPr algn="l" fontAlgn="t"/>
                      <a:r>
                        <a:rPr lang="en-GB" sz="700" b="1" i="0" u="none" strike="noStrike" dirty="0">
                          <a:solidFill>
                            <a:srgbClr val="942093"/>
                          </a:solidFill>
                          <a:effectLst/>
                          <a:latin typeface="Calibri" panose="020F0502020204030204" pitchFamily="34" charset="0"/>
                        </a:rPr>
                        <a:t>Public Finance Management Systems are strengthened at the County Level</a:t>
                      </a:r>
                    </a:p>
                  </a:txBody>
                  <a:tcPr marL="0" marR="0" marT="0" marB="0"/>
                </a:tc>
                <a:extLst>
                  <a:ext uri="{0D108BD9-81ED-4DB2-BD59-A6C34878D82A}">
                    <a16:rowId xmlns:a16="http://schemas.microsoft.com/office/drawing/2014/main" val="2433371601"/>
                  </a:ext>
                </a:extLst>
              </a:tr>
              <a:tr h="75558">
                <a:tc>
                  <a:txBody>
                    <a:bodyPr/>
                    <a:lstStyle/>
                    <a:p>
                      <a:pPr algn="l" fontAlgn="t"/>
                      <a:r>
                        <a:rPr lang="en-FR" sz="700" b="0" i="0" u="none" strike="noStrike">
                          <a:solidFill>
                            <a:srgbClr val="942093"/>
                          </a:solidFill>
                          <a:effectLst/>
                          <a:latin typeface="Calibri" panose="020F0502020204030204" pitchFamily="34" charset="0"/>
                        </a:rPr>
                        <a:t>3.4.1.1</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Technical support in budget process to ensure adequate allocation and efficient use of resources in the  sectors i.e. education, WASH, Child Protection and Social Protection.</a:t>
                      </a:r>
                    </a:p>
                  </a:txBody>
                  <a:tcPr marL="0" marR="0" marT="0" marB="0"/>
                </a:tc>
                <a:extLst>
                  <a:ext uri="{0D108BD9-81ED-4DB2-BD59-A6C34878D82A}">
                    <a16:rowId xmlns:a16="http://schemas.microsoft.com/office/drawing/2014/main" val="2863652870"/>
                  </a:ext>
                </a:extLst>
              </a:tr>
              <a:tr h="67780">
                <a:tc>
                  <a:txBody>
                    <a:bodyPr/>
                    <a:lstStyle/>
                    <a:p>
                      <a:pPr algn="l" fontAlgn="t"/>
                      <a:r>
                        <a:rPr lang="en-FR" sz="700" b="0" i="0" u="none" strike="noStrike">
                          <a:solidFill>
                            <a:srgbClr val="942093"/>
                          </a:solidFill>
                          <a:effectLst/>
                          <a:latin typeface="Calibri" panose="020F0502020204030204" pitchFamily="34" charset="0"/>
                        </a:rPr>
                        <a:t>3.4.1.2</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Technical assistance to carry out county Level finance analysis for advocacy to inform policy, planning and budgeting.</a:t>
                      </a:r>
                    </a:p>
                  </a:txBody>
                  <a:tcPr marL="0" marR="0" marT="0" marB="0"/>
                </a:tc>
                <a:extLst>
                  <a:ext uri="{0D108BD9-81ED-4DB2-BD59-A6C34878D82A}">
                    <a16:rowId xmlns:a16="http://schemas.microsoft.com/office/drawing/2014/main" val="700321071"/>
                  </a:ext>
                </a:extLst>
              </a:tr>
              <a:tr h="152598">
                <a:tc>
                  <a:txBody>
                    <a:bodyPr/>
                    <a:lstStyle/>
                    <a:p>
                      <a:pPr algn="l" fontAlgn="t"/>
                      <a:r>
                        <a:rPr lang="en-FR" sz="700" b="0" i="0" u="none" strike="noStrike">
                          <a:solidFill>
                            <a:srgbClr val="942093"/>
                          </a:solidFill>
                          <a:effectLst/>
                          <a:latin typeface="Calibri" panose="020F0502020204030204" pitchFamily="34" charset="0"/>
                        </a:rPr>
                        <a:t>3.4.1.3</a:t>
                      </a:r>
                    </a:p>
                  </a:txBody>
                  <a:tcPr marL="0" marR="0" marT="0" marB="0"/>
                </a:tc>
                <a:tc>
                  <a:txBody>
                    <a:bodyPr/>
                    <a:lstStyle/>
                    <a:p>
                      <a:pPr algn="l" fontAlgn="t"/>
                      <a:r>
                        <a:rPr lang="en-GB" sz="700" b="0" i="0" u="none" strike="noStrike">
                          <a:solidFill>
                            <a:srgbClr val="942093"/>
                          </a:solidFill>
                          <a:effectLst/>
                          <a:latin typeface="Calibri" panose="020F0502020204030204" pitchFamily="34" charset="0"/>
                        </a:rPr>
                        <a:t>Technical assistance to catalyse coordination group on public finance and development.</a:t>
                      </a:r>
                    </a:p>
                  </a:txBody>
                  <a:tcPr marL="0" marR="0" marT="0" marB="0"/>
                </a:tc>
                <a:extLst>
                  <a:ext uri="{0D108BD9-81ED-4DB2-BD59-A6C34878D82A}">
                    <a16:rowId xmlns:a16="http://schemas.microsoft.com/office/drawing/2014/main" val="2016980012"/>
                  </a:ext>
                </a:extLst>
              </a:tr>
              <a:tr h="97781">
                <a:tc>
                  <a:txBody>
                    <a:bodyPr/>
                    <a:lstStyle/>
                    <a:p>
                      <a:pPr algn="l" fontAlgn="t"/>
                      <a:r>
                        <a:rPr lang="en-GB" sz="700" b="1" i="0" u="none" strike="noStrike">
                          <a:solidFill>
                            <a:srgbClr val="942093"/>
                          </a:solidFill>
                          <a:effectLst/>
                          <a:latin typeface="Calibri" panose="020F0502020204030204" pitchFamily="34" charset="0"/>
                        </a:rPr>
                        <a:t>Output 3.4.2</a:t>
                      </a:r>
                    </a:p>
                  </a:txBody>
                  <a:tcPr marL="0" marR="0" marT="0" marB="0"/>
                </a:tc>
                <a:tc>
                  <a:txBody>
                    <a:bodyPr/>
                    <a:lstStyle/>
                    <a:p>
                      <a:pPr algn="l" fontAlgn="t"/>
                      <a:r>
                        <a:rPr lang="en-GB" sz="700" b="1" i="0" u="none" strike="noStrike" dirty="0">
                          <a:solidFill>
                            <a:srgbClr val="942093"/>
                          </a:solidFill>
                          <a:effectLst/>
                          <a:latin typeface="Calibri" panose="020F0502020204030204" pitchFamily="34" charset="0"/>
                        </a:rPr>
                        <a:t>Participation in the budget processes and programmes is strengthened</a:t>
                      </a:r>
                    </a:p>
                  </a:txBody>
                  <a:tcPr marL="0" marR="0" marT="0" marB="0"/>
                </a:tc>
                <a:extLst>
                  <a:ext uri="{0D108BD9-81ED-4DB2-BD59-A6C34878D82A}">
                    <a16:rowId xmlns:a16="http://schemas.microsoft.com/office/drawing/2014/main" val="4278400376"/>
                  </a:ext>
                </a:extLst>
              </a:tr>
              <a:tr h="103337">
                <a:tc>
                  <a:txBody>
                    <a:bodyPr/>
                    <a:lstStyle/>
                    <a:p>
                      <a:pPr algn="l" fontAlgn="t"/>
                      <a:r>
                        <a:rPr lang="en-FR" sz="700" b="0" i="0" u="none" strike="noStrike">
                          <a:solidFill>
                            <a:srgbClr val="942093"/>
                          </a:solidFill>
                          <a:effectLst/>
                          <a:latin typeface="Calibri" panose="020F0502020204030204" pitchFamily="34" charset="0"/>
                        </a:rPr>
                        <a:t>3.4.2.1</a:t>
                      </a:r>
                    </a:p>
                  </a:txBody>
                  <a:tcPr marL="85725" marR="0" marT="0" marB="0"/>
                </a:tc>
                <a:tc>
                  <a:txBody>
                    <a:bodyPr/>
                    <a:lstStyle/>
                    <a:p>
                      <a:pPr algn="l" fontAlgn="t"/>
                      <a:r>
                        <a:rPr lang="en-GB" sz="700" b="0" i="0" u="none" strike="noStrike" dirty="0">
                          <a:solidFill>
                            <a:srgbClr val="942093"/>
                          </a:solidFill>
                          <a:effectLst/>
                          <a:latin typeface="Calibri" panose="020F0502020204030204" pitchFamily="34" charset="0"/>
                        </a:rPr>
                        <a:t>Technical assistance to strengthen local voices ( refugees, host  communities, women, youth and PWDs) in policy, planning, budgeting and implementation.</a:t>
                      </a:r>
                    </a:p>
                  </a:txBody>
                  <a:tcPr marL="0" marR="0" marT="0" marB="0"/>
                </a:tc>
                <a:extLst>
                  <a:ext uri="{0D108BD9-81ED-4DB2-BD59-A6C34878D82A}">
                    <a16:rowId xmlns:a16="http://schemas.microsoft.com/office/drawing/2014/main" val="1555866744"/>
                  </a:ext>
                </a:extLst>
              </a:tr>
              <a:tr h="67780">
                <a:tc>
                  <a:txBody>
                    <a:bodyPr/>
                    <a:lstStyle/>
                    <a:p>
                      <a:pPr algn="l" fontAlgn="t"/>
                      <a:r>
                        <a:rPr lang="en-GB" sz="700" b="1" i="0" u="none" strike="noStrike">
                          <a:solidFill>
                            <a:srgbClr val="942093"/>
                          </a:solidFill>
                          <a:effectLst/>
                          <a:latin typeface="Calibri" panose="020F0502020204030204" pitchFamily="34" charset="0"/>
                        </a:rPr>
                        <a:t>Output 3.4.3</a:t>
                      </a:r>
                    </a:p>
                  </a:txBody>
                  <a:tcPr marL="0" marR="0" marT="0" marB="0"/>
                </a:tc>
                <a:tc>
                  <a:txBody>
                    <a:bodyPr/>
                    <a:lstStyle/>
                    <a:p>
                      <a:pPr algn="l" fontAlgn="t"/>
                      <a:r>
                        <a:rPr lang="en-GB" sz="700" b="1" i="0" u="none" strike="noStrike" dirty="0">
                          <a:solidFill>
                            <a:srgbClr val="942093"/>
                          </a:solidFill>
                          <a:effectLst/>
                          <a:latin typeface="Calibri" panose="020F0502020204030204" pitchFamily="34" charset="0"/>
                        </a:rPr>
                        <a:t>Data generation and evidence is improved</a:t>
                      </a:r>
                    </a:p>
                  </a:txBody>
                  <a:tcPr marL="0" marR="0" marT="0" marB="0"/>
                </a:tc>
                <a:extLst>
                  <a:ext uri="{0D108BD9-81ED-4DB2-BD59-A6C34878D82A}">
                    <a16:rowId xmlns:a16="http://schemas.microsoft.com/office/drawing/2014/main" val="4199880120"/>
                  </a:ext>
                </a:extLst>
              </a:tr>
              <a:tr h="117041">
                <a:tc>
                  <a:txBody>
                    <a:bodyPr/>
                    <a:lstStyle/>
                    <a:p>
                      <a:pPr algn="l" fontAlgn="b"/>
                      <a:r>
                        <a:rPr lang="en-FR" sz="700" b="0" i="0" u="none" strike="noStrike">
                          <a:solidFill>
                            <a:srgbClr val="942093"/>
                          </a:solidFill>
                          <a:effectLst/>
                          <a:latin typeface="Calibri" panose="020F0502020204030204" pitchFamily="34" charset="0"/>
                        </a:rPr>
                        <a:t>3.4.3.1</a:t>
                      </a:r>
                    </a:p>
                  </a:txBody>
                  <a:tcPr marL="0" marR="0" marT="0" marB="0" anchor="b"/>
                </a:tc>
                <a:tc>
                  <a:txBody>
                    <a:bodyPr/>
                    <a:lstStyle/>
                    <a:p>
                      <a:pPr algn="l" fontAlgn="t"/>
                      <a:r>
                        <a:rPr lang="en-GB" sz="700" b="0" i="0" u="none" strike="noStrike" dirty="0">
                          <a:solidFill>
                            <a:srgbClr val="942093"/>
                          </a:solidFill>
                          <a:effectLst/>
                          <a:latin typeface="Calibri" panose="020F0502020204030204" pitchFamily="34" charset="0"/>
                        </a:rPr>
                        <a:t>Technical support to  county and national level capacities to develop inclusive statistics.</a:t>
                      </a:r>
                    </a:p>
                  </a:txBody>
                  <a:tcPr marL="0" marR="0" marT="0" marB="0"/>
                </a:tc>
                <a:extLst>
                  <a:ext uri="{0D108BD9-81ED-4DB2-BD59-A6C34878D82A}">
                    <a16:rowId xmlns:a16="http://schemas.microsoft.com/office/drawing/2014/main" val="3118504946"/>
                  </a:ext>
                </a:extLst>
              </a:tr>
              <a:tr h="78892">
                <a:tc>
                  <a:txBody>
                    <a:bodyPr/>
                    <a:lstStyle/>
                    <a:p>
                      <a:pPr algn="l" fontAlgn="b"/>
                      <a:r>
                        <a:rPr lang="en-FR" sz="700" b="0" i="0" u="none" strike="noStrike">
                          <a:solidFill>
                            <a:srgbClr val="942093"/>
                          </a:solidFill>
                          <a:effectLst/>
                          <a:latin typeface="Calibri" panose="020F0502020204030204" pitchFamily="34" charset="0"/>
                        </a:rPr>
                        <a:t>3.4.3.2</a:t>
                      </a:r>
                    </a:p>
                  </a:txBody>
                  <a:tcPr marL="0" marR="0" marT="0" marB="0" anchor="b"/>
                </a:tc>
                <a:tc>
                  <a:txBody>
                    <a:bodyPr/>
                    <a:lstStyle/>
                    <a:p>
                      <a:pPr algn="l" fontAlgn="t"/>
                      <a:r>
                        <a:rPr lang="en-GB" sz="700" b="0" i="0" u="none" strike="noStrike" dirty="0">
                          <a:solidFill>
                            <a:srgbClr val="942093"/>
                          </a:solidFill>
                          <a:effectLst/>
                          <a:latin typeface="Calibri" panose="020F0502020204030204" pitchFamily="34" charset="0"/>
                        </a:rPr>
                        <a:t>Social Policy Technical Support Costs  </a:t>
                      </a:r>
                    </a:p>
                  </a:txBody>
                  <a:tcPr marL="0" marR="0" marT="0" marB="0"/>
                </a:tc>
                <a:extLst>
                  <a:ext uri="{0D108BD9-81ED-4DB2-BD59-A6C34878D82A}">
                    <a16:rowId xmlns:a16="http://schemas.microsoft.com/office/drawing/2014/main" val="1242242613"/>
                  </a:ext>
                </a:extLst>
              </a:tr>
              <a:tr h="74447">
                <a:tc>
                  <a:txBody>
                    <a:bodyPr/>
                    <a:lstStyle/>
                    <a:p>
                      <a:pPr algn="l" fontAlgn="b"/>
                      <a:r>
                        <a:rPr lang="en-FR" sz="700" b="0" i="0" u="none" strike="noStrike">
                          <a:solidFill>
                            <a:srgbClr val="942093"/>
                          </a:solidFill>
                          <a:effectLst/>
                          <a:latin typeface="Calibri" panose="020F0502020204030204" pitchFamily="34" charset="0"/>
                        </a:rPr>
                        <a:t>3.4.3.3</a:t>
                      </a:r>
                    </a:p>
                  </a:txBody>
                  <a:tcPr marL="0" marR="0" marT="0" marB="0" anchor="b"/>
                </a:tc>
                <a:tc>
                  <a:txBody>
                    <a:bodyPr/>
                    <a:lstStyle/>
                    <a:p>
                      <a:pPr algn="l" fontAlgn="t"/>
                      <a:r>
                        <a:rPr lang="en-GB" sz="700" b="0" i="0" u="none" strike="noStrike" dirty="0">
                          <a:solidFill>
                            <a:srgbClr val="942093"/>
                          </a:solidFill>
                          <a:effectLst/>
                          <a:latin typeface="Calibri" panose="020F0502020204030204" pitchFamily="34" charset="0"/>
                        </a:rPr>
                        <a:t>Pilot and scale-up of maternity cash benefit scheme</a:t>
                      </a:r>
                    </a:p>
                  </a:txBody>
                  <a:tcPr marL="0" marR="0" marT="0" marB="0"/>
                </a:tc>
                <a:extLst>
                  <a:ext uri="{0D108BD9-81ED-4DB2-BD59-A6C34878D82A}">
                    <a16:rowId xmlns:a16="http://schemas.microsoft.com/office/drawing/2014/main" val="3635389406"/>
                  </a:ext>
                </a:extLst>
              </a:tr>
              <a:tr h="65558">
                <a:tc>
                  <a:txBody>
                    <a:bodyPr/>
                    <a:lstStyle/>
                    <a:p>
                      <a:pPr algn="l" fontAlgn="t"/>
                      <a:r>
                        <a:rPr lang="en-GB" sz="700" b="1" i="0" u="none" strike="noStrike">
                          <a:solidFill>
                            <a:schemeClr val="bg1"/>
                          </a:solidFill>
                          <a:effectLst/>
                          <a:latin typeface="Calibri" panose="020F0502020204030204" pitchFamily="34" charset="0"/>
                        </a:rPr>
                        <a:t>Short-term Outcome 3.5:</a:t>
                      </a:r>
                    </a:p>
                  </a:txBody>
                  <a:tcPr marL="0" marR="0" marT="0" marB="0">
                    <a:solidFill>
                      <a:srgbClr val="942093"/>
                    </a:solidFill>
                  </a:tcPr>
                </a:tc>
                <a:tc>
                  <a:txBody>
                    <a:bodyPr/>
                    <a:lstStyle/>
                    <a:p>
                      <a:pPr algn="l" fontAlgn="t"/>
                      <a:r>
                        <a:rPr lang="en-FR" sz="700" b="0" i="0" u="none" strike="noStrike" dirty="0">
                          <a:solidFill>
                            <a:schemeClr val="bg1"/>
                          </a:solidFill>
                          <a:effectLst/>
                          <a:latin typeface="Calibri" panose="020F0502020204030204" pitchFamily="34" charset="0"/>
                        </a:rPr>
                        <a:t> </a:t>
                      </a:r>
                      <a:r>
                        <a:rPr lang="en-GB" sz="700" b="1" i="0" u="none" strike="noStrike" dirty="0">
                          <a:solidFill>
                            <a:schemeClr val="bg1"/>
                          </a:solidFill>
                          <a:effectLst/>
                          <a:latin typeface="Calibri" panose="020F0502020204030204" pitchFamily="34" charset="0"/>
                        </a:rPr>
                        <a:t>refugees and HCs Who Do Not Have Access to the Community-based, Local and/or National-level Social Protection Services Are Provided with Complementary Partner-Delivered Social Protection</a:t>
                      </a:r>
                      <a:endParaRPr lang="en-FR" sz="700" b="0" i="0" u="none" strike="noStrike" dirty="0">
                        <a:solidFill>
                          <a:schemeClr val="bg1"/>
                        </a:solidFill>
                        <a:effectLst/>
                        <a:latin typeface="Calibri" panose="020F0502020204030204" pitchFamily="34" charset="0"/>
                      </a:endParaRPr>
                    </a:p>
                  </a:txBody>
                  <a:tcPr marL="0" marR="0" marT="0" marB="0">
                    <a:solidFill>
                      <a:srgbClr val="942093"/>
                    </a:solidFill>
                  </a:tcPr>
                </a:tc>
                <a:extLst>
                  <a:ext uri="{0D108BD9-81ED-4DB2-BD59-A6C34878D82A}">
                    <a16:rowId xmlns:a16="http://schemas.microsoft.com/office/drawing/2014/main" val="3654452303"/>
                  </a:ext>
                </a:extLst>
              </a:tr>
              <a:tr h="90003">
                <a:tc>
                  <a:txBody>
                    <a:bodyPr/>
                    <a:lstStyle/>
                    <a:p>
                      <a:pPr algn="l" fontAlgn="t"/>
                      <a:r>
                        <a:rPr lang="en-FR" sz="700" b="0" i="0" u="none" strike="noStrike">
                          <a:solidFill>
                            <a:srgbClr val="942093"/>
                          </a:solidFill>
                          <a:effectLst/>
                          <a:latin typeface="Calibri" panose="020F0502020204030204" pitchFamily="34" charset="0"/>
                        </a:rPr>
                        <a:t>3.5.1</a:t>
                      </a:r>
                    </a:p>
                  </a:txBody>
                  <a:tcPr marL="0" marR="0" marT="0" marB="0"/>
                </a:tc>
                <a:tc>
                  <a:txBody>
                    <a:bodyPr/>
                    <a:lstStyle/>
                    <a:p>
                      <a:pPr algn="l" fontAlgn="t"/>
                      <a:r>
                        <a:rPr lang="en-GB" sz="700" b="0" i="0" u="none" strike="noStrike" dirty="0">
                          <a:solidFill>
                            <a:srgbClr val="942093"/>
                          </a:solidFill>
                          <a:effectLst/>
                          <a:latin typeface="Calibri" panose="020F0502020204030204" pitchFamily="34" charset="0"/>
                        </a:rPr>
                        <a:t>Pilot-aligned social protection programmes</a:t>
                      </a:r>
                    </a:p>
                  </a:txBody>
                  <a:tcPr marL="0" marR="0" marT="0" marB="0"/>
                </a:tc>
                <a:extLst>
                  <a:ext uri="{0D108BD9-81ED-4DB2-BD59-A6C34878D82A}">
                    <a16:rowId xmlns:a16="http://schemas.microsoft.com/office/drawing/2014/main" val="497561893"/>
                  </a:ext>
                </a:extLst>
              </a:tr>
            </a:tbl>
          </a:graphicData>
        </a:graphic>
      </p:graphicFrame>
    </p:spTree>
    <p:extLst>
      <p:ext uri="{BB962C8B-B14F-4D97-AF65-F5344CB8AC3E}">
        <p14:creationId xmlns:p14="http://schemas.microsoft.com/office/powerpoint/2010/main" val="28817482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7ACD-2F0A-4A0E-37F4-4FEA512A071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0E51D4B-62DA-0236-C0E6-15B25E1B59DC}"/>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4" name="Table 3">
            <a:extLst>
              <a:ext uri="{FF2B5EF4-FFF2-40B4-BE49-F238E27FC236}">
                <a16:creationId xmlns:a16="http://schemas.microsoft.com/office/drawing/2014/main" id="{588D35DD-1A7D-C592-697D-082D57162BA8}"/>
              </a:ext>
            </a:extLst>
          </p:cNvPr>
          <p:cNvGraphicFramePr>
            <a:graphicFrameLocks noGrp="1"/>
          </p:cNvGraphicFramePr>
          <p:nvPr>
            <p:extLst>
              <p:ext uri="{D42A27DB-BD31-4B8C-83A1-F6EECF244321}">
                <p14:modId xmlns:p14="http://schemas.microsoft.com/office/powerpoint/2010/main" val="91830256"/>
              </p:ext>
            </p:extLst>
          </p:nvPr>
        </p:nvGraphicFramePr>
        <p:xfrm>
          <a:off x="142308" y="707886"/>
          <a:ext cx="9622972" cy="4846320"/>
        </p:xfrm>
        <a:graphic>
          <a:graphicData uri="http://schemas.openxmlformats.org/drawingml/2006/table">
            <a:tbl>
              <a:tblPr>
                <a:tableStyleId>{5C22544A-7EE6-4342-B048-85BDC9FD1C3A}</a:tableStyleId>
              </a:tblPr>
              <a:tblGrid>
                <a:gridCol w="751115">
                  <a:extLst>
                    <a:ext uri="{9D8B030D-6E8A-4147-A177-3AD203B41FA5}">
                      <a16:colId xmlns:a16="http://schemas.microsoft.com/office/drawing/2014/main" val="3648240154"/>
                    </a:ext>
                  </a:extLst>
                </a:gridCol>
                <a:gridCol w="3192509">
                  <a:extLst>
                    <a:ext uri="{9D8B030D-6E8A-4147-A177-3AD203B41FA5}">
                      <a16:colId xmlns:a16="http://schemas.microsoft.com/office/drawing/2014/main" val="4019738529"/>
                    </a:ext>
                  </a:extLst>
                </a:gridCol>
                <a:gridCol w="2024883">
                  <a:extLst>
                    <a:ext uri="{9D8B030D-6E8A-4147-A177-3AD203B41FA5}">
                      <a16:colId xmlns:a16="http://schemas.microsoft.com/office/drawing/2014/main" val="1832362279"/>
                    </a:ext>
                  </a:extLst>
                </a:gridCol>
                <a:gridCol w="1390236">
                  <a:extLst>
                    <a:ext uri="{9D8B030D-6E8A-4147-A177-3AD203B41FA5}">
                      <a16:colId xmlns:a16="http://schemas.microsoft.com/office/drawing/2014/main" val="3354323921"/>
                    </a:ext>
                  </a:extLst>
                </a:gridCol>
                <a:gridCol w="2264229">
                  <a:extLst>
                    <a:ext uri="{9D8B030D-6E8A-4147-A177-3AD203B41FA5}">
                      <a16:colId xmlns:a16="http://schemas.microsoft.com/office/drawing/2014/main" val="916444457"/>
                    </a:ext>
                  </a:extLst>
                </a:gridCol>
              </a:tblGrid>
              <a:tr h="30009">
                <a:tc>
                  <a:txBody>
                    <a:bodyPr/>
                    <a:lstStyle/>
                    <a:p>
                      <a:pPr algn="l" fontAlgn="t"/>
                      <a:r>
                        <a:rPr lang="en-GB" sz="600" u="none" strike="noStrike" dirty="0">
                          <a:effectLst/>
                        </a:rPr>
                        <a:t>Policy Priorities</a:t>
                      </a:r>
                      <a:endParaRPr lang="en-GB" sz="600" b="1" i="0" u="none" strike="noStrike" dirty="0">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Key challenges</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Key milestones</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Key stakeholders</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Support through programming</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extLst>
                  <a:ext uri="{0D108BD9-81ED-4DB2-BD59-A6C34878D82A}">
                    <a16:rowId xmlns:a16="http://schemas.microsoft.com/office/drawing/2014/main" val="3473565934"/>
                  </a:ext>
                </a:extLst>
              </a:tr>
              <a:tr h="143691">
                <a:tc>
                  <a:txBody>
                    <a:bodyPr/>
                    <a:lstStyle/>
                    <a:p>
                      <a:pPr algn="l" fontAlgn="t"/>
                      <a:r>
                        <a:rPr lang="en-GB" sz="600" u="none" strike="noStrike">
                          <a:effectLst/>
                        </a:rPr>
                        <a:t>PP1 - Inclusion of refugee learners and education institutions into the national and county education systems on par with nationals</a:t>
                      </a:r>
                      <a:endParaRPr lang="en-GB" sz="600" b="1" i="0" u="none" strike="noStrike">
                        <a:solidFill>
                          <a:srgbClr val="000000"/>
                        </a:solidFill>
                        <a:effectLst/>
                        <a:latin typeface="Calibri" panose="020F0502020204030204" pitchFamily="34" charset="0"/>
                      </a:endParaRPr>
                    </a:p>
                  </a:txBody>
                  <a:tcPr marL="0" marR="0" marT="0" marB="0">
                    <a:solidFill>
                      <a:srgbClr val="15A6EA"/>
                    </a:solidFill>
                  </a:tcPr>
                </a:tc>
                <a:tc>
                  <a:txBody>
                    <a:bodyPr/>
                    <a:lstStyle/>
                    <a:p>
                      <a:pPr algn="l" fontAlgn="t"/>
                      <a:r>
                        <a:rPr lang="en-GB" sz="600" u="none" strike="noStrike">
                          <a:effectLst/>
                        </a:rPr>
                        <a:t>- Parallel system financed by humanitarian and development partners. While use of the Kenyan curriculum and access to national examination is granted, camp schools are not registered by the </a:t>
                      </a:r>
                      <a:r>
                        <a:rPr lang="en-GB" sz="600" u="none" strike="noStrike" err="1">
                          <a:effectLst/>
                        </a:rPr>
                        <a:t>MoE</a:t>
                      </a:r>
                      <a:r>
                        <a:rPr lang="en-GB" sz="600" u="none" strike="noStrike">
                          <a:effectLst/>
                        </a:rPr>
                        <a:t> and do not benefit from overall </a:t>
                      </a:r>
                      <a:r>
                        <a:rPr lang="en-GB" sz="600" u="none" strike="noStrike" err="1">
                          <a:effectLst/>
                        </a:rPr>
                        <a:t>MoE</a:t>
                      </a:r>
                      <a:r>
                        <a:rPr lang="en-GB" sz="600" u="none" strike="noStrike">
                          <a:effectLst/>
                        </a:rPr>
                        <a:t> monitoring, capitation grants, or teacher </a:t>
                      </a:r>
                      <a:r>
                        <a:rPr lang="en-GB" sz="600" u="none" strike="noStrike" kern="1200">
                          <a:solidFill>
                            <a:schemeClr val="dk1"/>
                          </a:solidFill>
                          <a:effectLst/>
                          <a:latin typeface="+mn-lt"/>
                          <a:ea typeface="+mn-ea"/>
                          <a:cs typeface="+mn-cs"/>
                        </a:rPr>
                        <a:t>deployment</a:t>
                      </a:r>
                      <a:r>
                        <a:rPr lang="en-GB" sz="600" u="none" strike="noStrike">
                          <a:effectLst/>
                        </a:rPr>
                        <a:t>. A draft policy on inclusion of refugees in the national education system has not been finalised.</a:t>
                      </a:r>
                      <a:br>
                        <a:rPr lang="en-GB" sz="600" u="none" strike="noStrike">
                          <a:effectLst/>
                        </a:rPr>
                      </a:br>
                      <a:r>
                        <a:rPr lang="en-GB" sz="600" u="none" strike="noStrike">
                          <a:effectLst/>
                        </a:rPr>
                        <a:t>- The large backlog in refugee status determination, estimated to reach 200,000 by 2024, and the exclusion of certain groups from the process (notably LGBTIQ+ and onward movers from other countries of asylum), prevents these individuals from fully accessing education, training, and livelihoods opportunities and prevents them from contributing to the local economy and accessing third country solutions, leaving them increasingly reliant on humanitarian assistance.</a:t>
                      </a:r>
                      <a:br>
                        <a:rPr lang="en-GB" sz="600" u="none" strike="noStrike">
                          <a:effectLst/>
                        </a:rPr>
                      </a:b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dirty="0">
                          <a:solidFill>
                            <a:srgbClr val="15A6EA"/>
                          </a:solidFill>
                          <a:effectLst/>
                        </a:rPr>
                        <a:t>1.1 Strategy for refugee education inclusion (including costed plan) is finalised and implemented.</a:t>
                      </a:r>
                      <a:br>
                        <a:rPr lang="en-GB" sz="600" u="none" strike="noStrike" dirty="0">
                          <a:solidFill>
                            <a:srgbClr val="15A6EA"/>
                          </a:solidFill>
                          <a:effectLst/>
                        </a:rPr>
                      </a:br>
                      <a:r>
                        <a:rPr lang="en-GB" sz="600" u="none" strike="noStrike" dirty="0">
                          <a:solidFill>
                            <a:srgbClr val="15A6EA"/>
                          </a:solidFill>
                          <a:effectLst/>
                        </a:rPr>
                        <a:t>1.2 Policy domestication for inclusion of pre-primary learners into County ECDE policy.</a:t>
                      </a:r>
                      <a:br>
                        <a:rPr lang="en-GB" sz="600" u="none" strike="noStrike" dirty="0">
                          <a:solidFill>
                            <a:srgbClr val="15A6EA"/>
                          </a:solidFill>
                          <a:effectLst/>
                        </a:rPr>
                      </a:br>
                      <a:r>
                        <a:rPr lang="en-GB" sz="600" u="none" strike="noStrike" dirty="0">
                          <a:solidFill>
                            <a:srgbClr val="15A6EA"/>
                          </a:solidFill>
                          <a:effectLst/>
                        </a:rPr>
                        <a:t>1.3 Education institutions in refugee camps are progressively registered by the </a:t>
                      </a:r>
                      <a:r>
                        <a:rPr lang="en-GB" sz="600" u="none" strike="noStrike" dirty="0" err="1">
                          <a:solidFill>
                            <a:srgbClr val="15A6EA"/>
                          </a:solidFill>
                          <a:effectLst/>
                        </a:rPr>
                        <a:t>MoE</a:t>
                      </a:r>
                      <a:r>
                        <a:rPr lang="en-GB" sz="600" u="none" strike="noStrike" dirty="0">
                          <a:solidFill>
                            <a:srgbClr val="15A6EA"/>
                          </a:solidFill>
                          <a:effectLst/>
                        </a:rPr>
                        <a:t>.</a:t>
                      </a:r>
                      <a:br>
                        <a:rPr lang="en-GB" sz="600" u="none" strike="noStrike" dirty="0">
                          <a:solidFill>
                            <a:srgbClr val="15A6EA"/>
                          </a:solidFill>
                          <a:effectLst/>
                        </a:rPr>
                      </a:br>
                      <a:r>
                        <a:rPr lang="en-GB" sz="600" u="none" strike="noStrike" dirty="0">
                          <a:solidFill>
                            <a:srgbClr val="15A6EA"/>
                          </a:solidFill>
                          <a:effectLst/>
                        </a:rPr>
                        <a:t>1.4 Refugee learners are registered in NEMIS.</a:t>
                      </a:r>
                      <a:br>
                        <a:rPr lang="en-GB" sz="600" u="none" strike="noStrike" dirty="0">
                          <a:solidFill>
                            <a:srgbClr val="15A6EA"/>
                          </a:solidFill>
                          <a:effectLst/>
                        </a:rPr>
                      </a:br>
                      <a:r>
                        <a:rPr lang="en-GB" sz="600" u="none" strike="noStrike" dirty="0">
                          <a:solidFill>
                            <a:srgbClr val="15A6EA"/>
                          </a:solidFill>
                          <a:effectLst/>
                        </a:rPr>
                        <a:t>1.5 Deployment of Teacher Service Commission head teachers and teachers to camp schools.</a:t>
                      </a:r>
                      <a:br>
                        <a:rPr lang="en-GB" sz="600" u="none" strike="noStrike" dirty="0">
                          <a:solidFill>
                            <a:srgbClr val="15A6EA"/>
                          </a:solidFill>
                          <a:effectLst/>
                        </a:rPr>
                      </a:br>
                      <a:r>
                        <a:rPr lang="en-GB" sz="600" u="none" strike="noStrike" dirty="0">
                          <a:solidFill>
                            <a:srgbClr val="15A6EA"/>
                          </a:solidFill>
                          <a:effectLst/>
                        </a:rPr>
                        <a:t>1.6 Refugee education costing is included in national and county budgets (and supported by development actors).</a:t>
                      </a:r>
                      <a:br>
                        <a:rPr lang="en-GB" sz="600" u="none" strike="noStrike" dirty="0">
                          <a:solidFill>
                            <a:srgbClr val="15A6EA"/>
                          </a:solidFill>
                          <a:effectLst/>
                        </a:rPr>
                      </a:br>
                      <a:r>
                        <a:rPr lang="en-GB" sz="600" u="none" strike="noStrike" dirty="0">
                          <a:solidFill>
                            <a:srgbClr val="15A6EA"/>
                          </a:solidFill>
                          <a:effectLst/>
                        </a:rPr>
                        <a:t>1.7 National capacity for coordination of refugee education is improved.</a:t>
                      </a:r>
                      <a:br>
                        <a:rPr lang="en-GB" sz="600" u="none" strike="noStrike" dirty="0">
                          <a:solidFill>
                            <a:srgbClr val="15A6EA"/>
                          </a:solidFill>
                          <a:effectLst/>
                        </a:rPr>
                      </a:br>
                      <a:r>
                        <a:rPr lang="en-GB" sz="600" u="none" strike="noStrike" dirty="0">
                          <a:solidFill>
                            <a:srgbClr val="15A6EA"/>
                          </a:solidFill>
                          <a:effectLst/>
                        </a:rPr>
                        <a:t>1.8 Skills recognition and certification, of previous and newly acquired skills, is valid cross-border. </a:t>
                      </a:r>
                      <a:endParaRPr lang="en-GB" sz="600" b="0" i="0" u="none" strike="noStrike" dirty="0">
                        <a:solidFill>
                          <a:srgbClr val="15A6EA"/>
                        </a:solidFill>
                        <a:effectLst/>
                        <a:latin typeface="Calibri" panose="020F0502020204030204" pitchFamily="34" charset="0"/>
                      </a:endParaRPr>
                    </a:p>
                  </a:txBody>
                  <a:tcPr marL="0" marR="0" marT="0" marB="0"/>
                </a:tc>
                <a:tc>
                  <a:txBody>
                    <a:bodyPr/>
                    <a:lstStyle/>
                    <a:p>
                      <a:pPr algn="l" fontAlgn="t"/>
                      <a:r>
                        <a:rPr lang="en-GB" sz="600" u="none" strike="noStrike">
                          <a:effectLst/>
                        </a:rPr>
                        <a:t>- Government: </a:t>
                      </a:r>
                      <a:r>
                        <a:rPr lang="en-GB" sz="600" u="none" strike="noStrike" err="1">
                          <a:effectLst/>
                        </a:rPr>
                        <a:t>MoE</a:t>
                      </a:r>
                      <a:r>
                        <a:rPr lang="en-GB" sz="600" u="none" strike="noStrike">
                          <a:effectLst/>
                        </a:rPr>
                        <a:t> and DRS</a:t>
                      </a:r>
                      <a:br>
                        <a:rPr lang="en-GB" sz="600" u="none" strike="noStrike">
                          <a:effectLst/>
                        </a:rPr>
                      </a:br>
                      <a:r>
                        <a:rPr lang="en-GB" sz="600" u="none" strike="noStrike">
                          <a:effectLst/>
                        </a:rPr>
                        <a:t>- GPE</a:t>
                      </a:r>
                      <a:br>
                        <a:rPr lang="en-GB" sz="600" u="none" strike="noStrike">
                          <a:effectLst/>
                        </a:rPr>
                      </a:br>
                      <a:r>
                        <a:rPr lang="en-GB" sz="600" u="none" strike="noStrike">
                          <a:effectLst/>
                        </a:rPr>
                        <a:t>- UNHCR,UNICEF, UNESCO, ILO, WB </a:t>
                      </a:r>
                      <a:br>
                        <a:rPr lang="en-GB" sz="600" u="none" strike="noStrike">
                          <a:effectLst/>
                        </a:rPr>
                      </a:br>
                      <a:r>
                        <a:rPr lang="en-GB" sz="600" u="none" strike="noStrike">
                          <a:effectLst/>
                        </a:rPr>
                        <a:t>- Education Cannot Wait</a:t>
                      </a:r>
                      <a:br>
                        <a:rPr lang="en-GB" sz="600" u="none" strike="noStrike">
                          <a:effectLst/>
                        </a:rPr>
                      </a:br>
                      <a:r>
                        <a:rPr lang="en-GB" sz="600" u="none" strike="noStrike">
                          <a:effectLst/>
                        </a:rPr>
                        <a:t>- Refugee education implementing partners (LWF,FCA, WIK, JRS)</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 Technical, financial and logistical support to overcome the barriers that are preventing the inclusion of refugees into the national education system, such as policy dialogue, capacity building for MOE staff at the national and county levels, integration of refugee education components within national plans, including the national Education Sector Strategic Plan (NESSP), logistical support for county </a:t>
                      </a:r>
                      <a:r>
                        <a:rPr lang="en-GB" sz="600" u="none" strike="noStrike" err="1">
                          <a:effectLst/>
                        </a:rPr>
                        <a:t>MoE</a:t>
                      </a:r>
                      <a:r>
                        <a:rPr lang="en-GB" sz="600" u="none" strike="noStrike">
                          <a:effectLst/>
                        </a:rPr>
                        <a:t> to increase ownership and oversight of the programme in the refugee camps, linkages between education coordination platforms (i.e. refugee education and EPDCG), sensitization of different stakeholders on refugee education issues. </a:t>
                      </a:r>
                      <a:br>
                        <a:rPr lang="en-GB" sz="600" u="none" strike="noStrike">
                          <a:effectLst/>
                        </a:rPr>
                      </a:br>
                      <a:r>
                        <a:rPr lang="en-GB" sz="600" u="none" strike="noStrike">
                          <a:effectLst/>
                        </a:rPr>
                        <a:t>- Preparatory support for the upcoming World Bank financed Secondary Education Quality Improvement Project (SEEQIP) interventions supporting refugees and host communities. </a:t>
                      </a:r>
                      <a:br>
                        <a:rPr lang="en-GB" sz="600" u="none" strike="noStrike">
                          <a:effectLst/>
                        </a:rPr>
                      </a:br>
                      <a:r>
                        <a:rPr lang="en-GB" sz="600" u="none" strike="noStrike">
                          <a:effectLst/>
                        </a:rPr>
                        <a:t>-Technical support to the </a:t>
                      </a:r>
                      <a:r>
                        <a:rPr lang="en-GB" sz="600" u="none" strike="noStrike" err="1">
                          <a:effectLst/>
                        </a:rPr>
                        <a:t>MoE</a:t>
                      </a:r>
                      <a:r>
                        <a:rPr lang="en-GB" sz="600" u="none" strike="noStrike">
                          <a:effectLst/>
                        </a:rPr>
                        <a:t> to strengthen inclusion of refugees at the primary school level as part of the ongoing Kenya Primary Education Equity in Learning Project (KPEELP) in Dadaab and Kakuma/Kalobeyei.</a:t>
                      </a:r>
                      <a:endParaRPr lang="en-GB" sz="6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619085933"/>
                  </a:ext>
                </a:extLst>
              </a:tr>
              <a:tr h="204651">
                <a:tc>
                  <a:txBody>
                    <a:bodyPr/>
                    <a:lstStyle/>
                    <a:p>
                      <a:pPr algn="l" fontAlgn="t"/>
                      <a:r>
                        <a:rPr lang="en-GB" sz="600" u="none" strike="noStrike">
                          <a:effectLst/>
                        </a:rPr>
                        <a:t>PP2-Access to work permits, skills development, and financial services for sustainable self-reliance</a:t>
                      </a:r>
                      <a:endParaRPr lang="en-GB" sz="600" b="1" i="0" u="none" strike="noStrike">
                        <a:solidFill>
                          <a:srgbClr val="000000"/>
                        </a:solidFill>
                        <a:effectLst/>
                        <a:latin typeface="Calibri" panose="020F0502020204030204" pitchFamily="34" charset="0"/>
                      </a:endParaRPr>
                    </a:p>
                  </a:txBody>
                  <a:tcPr marL="0" marR="0" marT="0" marB="0">
                    <a:solidFill>
                      <a:srgbClr val="FF9300"/>
                    </a:solidFill>
                  </a:tcPr>
                </a:tc>
                <a:tc>
                  <a:txBody>
                    <a:bodyPr/>
                    <a:lstStyle/>
                    <a:p>
                      <a:pPr algn="l" fontAlgn="t"/>
                      <a:r>
                        <a:rPr lang="en-GB" sz="600" u="none" strike="noStrike">
                          <a:effectLst/>
                        </a:rPr>
                        <a:t>- The Refugees Act, 2021 does not address refugee work permits fully: the issuance of Class M work permits falls under the Citizenship and Immigration Act, and issuance is challenging as it is contingent upon an offer of employment by a specific employer and will only be issued if immigration authorities are satisfied that no Kenyan can take that job; issuance also incurs high fees for legal support, although the work permit itself is issued free of charge; passports are generally required, which most refugees do not possess.</a:t>
                      </a:r>
                      <a:br>
                        <a:rPr lang="en-GB" sz="600" u="none" strike="noStrike">
                          <a:effectLst/>
                        </a:rPr>
                      </a:br>
                      <a:r>
                        <a:rPr lang="en-GB" sz="600" u="none" strike="noStrike">
                          <a:effectLst/>
                        </a:rPr>
                        <a:t>- The Refugees Act maintains the encampment policy and the current draft policy framework lacks clarity on refugees' and asylum-seekers' freedom of movement, which is crucial to their ability to access employment and self-employment where demand for skills and opportunities for business are highest and can contribute most to the local economy.</a:t>
                      </a:r>
                      <a:br>
                        <a:rPr lang="en-GB" sz="600" u="none" strike="noStrike">
                          <a:effectLst/>
                        </a:rPr>
                      </a:br>
                      <a:r>
                        <a:rPr lang="en-GB" sz="600" u="none" strike="noStrike">
                          <a:effectLst/>
                        </a:rPr>
                        <a:t>- Limited legal awareness and legal information by employers, refugees, and national and county authorities on refugees' right to work.</a:t>
                      </a:r>
                      <a:br>
                        <a:rPr lang="en-GB" sz="600" u="none" strike="noStrike">
                          <a:effectLst/>
                        </a:rPr>
                      </a:br>
                      <a:r>
                        <a:rPr lang="en-GB" sz="600" u="none" strike="noStrike">
                          <a:effectLst/>
                        </a:rPr>
                        <a:t>- Lack of cross-border regional skills recognition framework to allow for recognition of new and existing skills to be applied in CoA and upon return.</a:t>
                      </a:r>
                      <a:br>
                        <a:rPr lang="en-GB" sz="600" u="none" strike="noStrike">
                          <a:effectLst/>
                        </a:rPr>
                      </a:br>
                      <a:r>
                        <a:rPr lang="en-GB" sz="600" u="none" strike="noStrike">
                          <a:effectLst/>
                        </a:rPr>
                        <a:t>- Difficult naturalisation process (fees, requirements) prohibits even long-term qualified refugees (who may have been born in country and received all schooling and training in the country) from accessing Kenyan citizenship thus preventing them from participating in labour force.</a:t>
                      </a:r>
                      <a:br>
                        <a:rPr lang="en-GB" sz="600" u="none" strike="noStrike">
                          <a:effectLst/>
                        </a:rPr>
                      </a:br>
                      <a:r>
                        <a:rPr lang="en-GB" sz="600" u="none" strike="noStrike">
                          <a:effectLst/>
                        </a:rPr>
                        <a:t>- Financial Inclusion barriers: refugee documents do not meet Know-Your-Customer requirements to access financial services including SIM card registration and mobile money.</a:t>
                      </a:r>
                      <a:br>
                        <a:rPr lang="en-GB" sz="600" u="none" strike="noStrike">
                          <a:effectLst/>
                        </a:rPr>
                      </a:b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solidFill>
                            <a:srgbClr val="FF9300"/>
                          </a:solidFill>
                          <a:effectLst/>
                        </a:rPr>
                        <a:t>- Inclusion of refugee identification documents in Know-Your-Customer (KYC) regulations for improved financial access by refugees.  This will ensure the acceptance of refugee documents by financial and telecommunications institutions as adequate for KYC regulations.</a:t>
                      </a:r>
                      <a:br>
                        <a:rPr lang="en-GB" sz="600" u="none" strike="noStrike">
                          <a:solidFill>
                            <a:srgbClr val="FF9300"/>
                          </a:solidFill>
                          <a:effectLst/>
                        </a:rPr>
                      </a:br>
                      <a:r>
                        <a:rPr lang="en-GB" sz="600" u="none" strike="noStrike">
                          <a:solidFill>
                            <a:srgbClr val="FF9300"/>
                          </a:solidFill>
                          <a:effectLst/>
                        </a:rPr>
                        <a:t>- Legal and administrative frameworks are amended as necessary to facilitate easy access to work permits, KRA personal identification numbers, driving licenses and increased freedom of movement for refugees. </a:t>
                      </a:r>
                      <a:br>
                        <a:rPr lang="en-GB" sz="600" u="none" strike="noStrike">
                          <a:solidFill>
                            <a:srgbClr val="FF9300"/>
                          </a:solidFill>
                          <a:effectLst/>
                        </a:rPr>
                      </a:br>
                      <a:r>
                        <a:rPr lang="en-GB" sz="600" u="none" strike="noStrike">
                          <a:solidFill>
                            <a:srgbClr val="FF9300"/>
                          </a:solidFill>
                          <a:effectLst/>
                        </a:rPr>
                        <a:t>- Operationalization and rollout of the Recognition of Prior Learning Policy (RPL) including strengthening the capacities of refugee and HC trainers and stakeholders on RPL </a:t>
                      </a:r>
                      <a:endParaRPr lang="en-GB" sz="600" b="0" i="0" u="none" strike="noStrike">
                        <a:solidFill>
                          <a:srgbClr val="FF9300"/>
                        </a:solidFill>
                        <a:effectLst/>
                        <a:latin typeface="Calibri" panose="020F0502020204030204" pitchFamily="34" charset="0"/>
                      </a:endParaRPr>
                    </a:p>
                  </a:txBody>
                  <a:tcPr marL="0" marR="0" marT="0" marB="0"/>
                </a:tc>
                <a:tc>
                  <a:txBody>
                    <a:bodyPr/>
                    <a:lstStyle/>
                    <a:p>
                      <a:pPr algn="l" fontAlgn="t"/>
                      <a:r>
                        <a:rPr lang="en-GB" sz="600" u="none" strike="noStrike">
                          <a:effectLst/>
                        </a:rPr>
                        <a:t>- Government: DRS, Ministry of Labour, Ministry of Interior                                         -UNHCR</a:t>
                      </a:r>
                      <a:br>
                        <a:rPr lang="en-GB" sz="600" u="none" strike="noStrike">
                          <a:effectLst/>
                        </a:rPr>
                      </a:br>
                      <a:r>
                        <a:rPr lang="en-GB" sz="600" u="none" strike="noStrike">
                          <a:effectLst/>
                        </a:rPr>
                        <a:t>- ILO</a:t>
                      </a:r>
                      <a:br>
                        <a:rPr lang="en-GB" sz="600" u="none" strike="noStrike">
                          <a:effectLst/>
                        </a:rPr>
                      </a:br>
                      <a:r>
                        <a:rPr lang="en-GB" sz="600" u="none" strike="noStrike">
                          <a:effectLst/>
                        </a:rPr>
                        <a:t>- IFC, WB, AfDB</a:t>
                      </a:r>
                      <a:br>
                        <a:rPr lang="en-GB" sz="600" u="none" strike="noStrike">
                          <a:effectLst/>
                        </a:rPr>
                      </a:br>
                      <a:r>
                        <a:rPr lang="en-GB" sz="600" u="none" strike="noStrike">
                          <a:effectLst/>
                        </a:rPr>
                        <a:t>- DP - NL</a:t>
                      </a:r>
                      <a:br>
                        <a:rPr lang="en-GB" sz="600" u="none" strike="noStrike">
                          <a:effectLst/>
                        </a:rPr>
                      </a:br>
                      <a:r>
                        <a:rPr lang="en-GB" sz="600" u="none" strike="noStrike">
                          <a:effectLst/>
                        </a:rPr>
                        <a:t>- IGAD for skills recognition across borders/qualification framework</a:t>
                      </a:r>
                      <a:br>
                        <a:rPr lang="en-GB" sz="600" u="none" strike="noStrike">
                          <a:effectLst/>
                        </a:rPr>
                      </a:br>
                      <a:r>
                        <a:rPr lang="en-GB" sz="600" u="none" strike="noStrike">
                          <a:effectLst/>
                        </a:rPr>
                        <a:t>- Kenya Central Bank, Financial Sector Deepening Kenya, Communication Authority of Kenya, mobile network operators, GSM Association, Financial Service Providers, Association for Microfinance Institutions, Kenya National Chamber of Commerce and Industry</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 Hold consultative meetings with the Central Bank of Kenya and other regulators on compliance of refugee IDs with KYC requirements.</a:t>
                      </a:r>
                      <a:br>
                        <a:rPr lang="en-GB" sz="600" u="none" strike="noStrike">
                          <a:effectLst/>
                        </a:rPr>
                      </a:br>
                      <a:r>
                        <a:rPr lang="en-GB" sz="600" u="none" strike="noStrike">
                          <a:effectLst/>
                        </a:rPr>
                        <a:t>- Continued joint advocacy by partners and other actors to ensure the government enacts the Refugee Act regulations to address key barriers relating to documentation and freedom of movement to facilitate financial inclusion and self-reliance. </a:t>
                      </a:r>
                      <a:br>
                        <a:rPr lang="en-GB" sz="600" u="none" strike="noStrike">
                          <a:effectLst/>
                        </a:rPr>
                      </a:br>
                      <a:r>
                        <a:rPr lang="en-GB" sz="600" u="none" strike="noStrike">
                          <a:effectLst/>
                        </a:rPr>
                        <a:t>- Awareness creation of Telecoms and Financial institutions on financial inclusion for refugees. </a:t>
                      </a:r>
                      <a:br>
                        <a:rPr lang="en-GB" sz="600" u="none" strike="noStrike">
                          <a:effectLst/>
                        </a:rPr>
                      </a:br>
                      <a:r>
                        <a:rPr lang="en-GB" sz="600" u="none" strike="noStrike">
                          <a:effectLst/>
                        </a:rPr>
                        <a:t>- Targeted  financial and technical support for the rollout of RPL in refugee-hosting counties. </a:t>
                      </a:r>
                      <a:br>
                        <a:rPr lang="en-GB" sz="600" u="none" strike="noStrike">
                          <a:effectLst/>
                        </a:rPr>
                      </a:br>
                      <a:endParaRPr lang="en-GB" sz="6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573182788"/>
                  </a:ext>
                </a:extLst>
              </a:tr>
              <a:tr h="130629">
                <a:tc>
                  <a:txBody>
                    <a:bodyPr/>
                    <a:lstStyle/>
                    <a:p>
                      <a:pPr algn="l" fontAlgn="t"/>
                      <a:r>
                        <a:rPr lang="en-GB" sz="600" u="none" strike="noStrike" dirty="0">
                          <a:solidFill>
                            <a:schemeClr val="bg1"/>
                          </a:solidFill>
                          <a:effectLst/>
                        </a:rPr>
                        <a:t>PP3- Refugees and asylum-seekers have access to fair and efficient asylum procedures and documentation</a:t>
                      </a:r>
                      <a:endParaRPr lang="en-GB" sz="600" b="1" i="0" u="none" strike="noStrike" dirty="0">
                        <a:solidFill>
                          <a:schemeClr val="bg1"/>
                        </a:solidFill>
                        <a:effectLst/>
                        <a:latin typeface="Calibri" panose="020F0502020204030204" pitchFamily="34" charset="0"/>
                      </a:endParaRPr>
                    </a:p>
                  </a:txBody>
                  <a:tcPr marL="0" marR="0" marT="0" marB="0">
                    <a:solidFill>
                      <a:srgbClr val="942093"/>
                    </a:solidFill>
                  </a:tcPr>
                </a:tc>
                <a:tc>
                  <a:txBody>
                    <a:bodyPr/>
                    <a:lstStyle/>
                    <a:p>
                      <a:pPr algn="l" fontAlgn="t"/>
                      <a:r>
                        <a:rPr lang="en-GB" sz="600" u="none" strike="noStrike" dirty="0">
                          <a:effectLst/>
                        </a:rPr>
                        <a:t>- Refugee Regulations to guide implementation of the Refugees Act, 2021 remain pending</a:t>
                      </a:r>
                      <a:br>
                        <a:rPr lang="en-GB" sz="600" u="none" strike="noStrike" dirty="0">
                          <a:effectLst/>
                        </a:rPr>
                      </a:br>
                      <a:r>
                        <a:rPr lang="en-GB" sz="600" u="none" strike="noStrike" dirty="0">
                          <a:effectLst/>
                        </a:rPr>
                        <a:t>- Significant refugee status determination (RSD) backlog, estimated to reach 200,000 by 2024</a:t>
                      </a:r>
                      <a:br>
                        <a:rPr lang="en-GB" sz="600" u="none" strike="noStrike" dirty="0">
                          <a:effectLst/>
                        </a:rPr>
                      </a:br>
                      <a:r>
                        <a:rPr lang="en-GB" sz="600" u="none" strike="noStrike" dirty="0">
                          <a:effectLst/>
                        </a:rPr>
                        <a:t>- Government reluctance to introduce simplified RSD procedures</a:t>
                      </a:r>
                      <a:br>
                        <a:rPr lang="en-GB" sz="600" u="none" strike="noStrike" dirty="0">
                          <a:effectLst/>
                        </a:rPr>
                      </a:br>
                      <a:r>
                        <a:rPr lang="en-GB" sz="600" u="none" strike="noStrike" dirty="0">
                          <a:effectLst/>
                        </a:rPr>
                        <a:t>- Limited staff capacity for registration and RSD</a:t>
                      </a:r>
                      <a:br>
                        <a:rPr lang="en-GB" sz="600" u="none" strike="noStrike" dirty="0">
                          <a:effectLst/>
                        </a:rPr>
                      </a:br>
                      <a:r>
                        <a:rPr lang="en-GB" sz="600" u="none" strike="noStrike" dirty="0">
                          <a:effectLst/>
                        </a:rPr>
                        <a:t>- SOPs not followed (file management, documentation) leading to lengthy delays</a:t>
                      </a:r>
                      <a:br>
                        <a:rPr lang="en-GB" sz="600" u="none" strike="noStrike" dirty="0">
                          <a:effectLst/>
                        </a:rPr>
                      </a:br>
                      <a:r>
                        <a:rPr lang="en-GB" sz="600" u="none" strike="noStrike" dirty="0">
                          <a:effectLst/>
                        </a:rPr>
                        <a:t>- Reports of fraud and corruption in the asylum process</a:t>
                      </a:r>
                      <a:br>
                        <a:rPr lang="en-GB" sz="600" u="none" strike="noStrike" dirty="0">
                          <a:effectLst/>
                        </a:rPr>
                      </a:br>
                      <a:r>
                        <a:rPr lang="en-GB" sz="600" u="none" strike="noStrike" dirty="0">
                          <a:effectLst/>
                        </a:rPr>
                        <a:t>- RSD backlog leading to onward movement</a:t>
                      </a:r>
                      <a:br>
                        <a:rPr lang="en-GB" sz="600" u="none" strike="noStrike" dirty="0">
                          <a:effectLst/>
                        </a:rPr>
                      </a:br>
                      <a:r>
                        <a:rPr lang="en-GB" sz="600" u="none" strike="noStrike" dirty="0">
                          <a:effectLst/>
                        </a:rPr>
                        <a:t>- Suspension of RSD processing of asylum-seekers with an LGBTI profile</a:t>
                      </a:r>
                      <a:br>
                        <a:rPr lang="en-GB" sz="600" u="none" strike="noStrike" dirty="0">
                          <a:effectLst/>
                        </a:rPr>
                      </a:br>
                      <a:r>
                        <a:rPr lang="en-GB" sz="600" u="none" strike="noStrike" dirty="0">
                          <a:effectLst/>
                        </a:rPr>
                        <a:t>- Asylum-seekers unable to depart on complementary pathways</a:t>
                      </a:r>
                      <a:br>
                        <a:rPr lang="en-GB" sz="600" u="none" strike="noStrike" dirty="0">
                          <a:effectLst/>
                        </a:rPr>
                      </a:br>
                      <a:r>
                        <a:rPr lang="en-GB" sz="600" u="none" strike="noStrike" dirty="0">
                          <a:effectLst/>
                        </a:rPr>
                        <a:t>- Refugees and asylum-seekers unable to access financial services and opportunities for self-reliance due to lack of accepted documentation</a:t>
                      </a:r>
                      <a:endParaRPr lang="en-GB" sz="600" b="0"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dirty="0">
                          <a:solidFill>
                            <a:srgbClr val="942093"/>
                          </a:solidFill>
                          <a:effectLst/>
                        </a:rPr>
                        <a:t>- Enactment of Refugee Regulations</a:t>
                      </a:r>
                      <a:br>
                        <a:rPr lang="en-GB" sz="600" u="none" strike="noStrike" dirty="0">
                          <a:solidFill>
                            <a:srgbClr val="942093"/>
                          </a:solidFill>
                          <a:effectLst/>
                        </a:rPr>
                      </a:br>
                      <a:r>
                        <a:rPr lang="en-GB" sz="600" u="none" strike="noStrike" dirty="0">
                          <a:solidFill>
                            <a:srgbClr val="942093"/>
                          </a:solidFill>
                          <a:effectLst/>
                        </a:rPr>
                        <a:t>- Agreement on simplified RSD procedures</a:t>
                      </a:r>
                      <a:br>
                        <a:rPr lang="en-GB" sz="600" u="none" strike="noStrike" dirty="0">
                          <a:solidFill>
                            <a:srgbClr val="942093"/>
                          </a:solidFill>
                          <a:effectLst/>
                        </a:rPr>
                      </a:br>
                      <a:r>
                        <a:rPr lang="en-GB" sz="600" u="none" strike="noStrike" dirty="0">
                          <a:solidFill>
                            <a:srgbClr val="942093"/>
                          </a:solidFill>
                          <a:effectLst/>
                        </a:rPr>
                        <a:t>- Reduction of RSD backlog and improved processing timeframes</a:t>
                      </a:r>
                      <a:br>
                        <a:rPr lang="en-GB" sz="600" u="none" strike="noStrike" dirty="0">
                          <a:solidFill>
                            <a:srgbClr val="942093"/>
                          </a:solidFill>
                          <a:effectLst/>
                        </a:rPr>
                      </a:br>
                      <a:r>
                        <a:rPr lang="en-GB" sz="600" u="none" strike="noStrike" dirty="0">
                          <a:solidFill>
                            <a:srgbClr val="942093"/>
                          </a:solidFill>
                          <a:effectLst/>
                        </a:rPr>
                        <a:t>- Operationalisation of RSD timelines as per Refugees Act</a:t>
                      </a:r>
                      <a:br>
                        <a:rPr lang="en-GB" sz="600" u="none" strike="noStrike" dirty="0">
                          <a:solidFill>
                            <a:srgbClr val="942093"/>
                          </a:solidFill>
                          <a:effectLst/>
                        </a:rPr>
                      </a:br>
                      <a:r>
                        <a:rPr lang="en-GB" sz="600" u="none" strike="noStrike" dirty="0">
                          <a:solidFill>
                            <a:srgbClr val="942093"/>
                          </a:solidFill>
                          <a:effectLst/>
                        </a:rPr>
                        <a:t>- Asylum-seekers allowed to depart on complementary pathways without having to undergo RSD</a:t>
                      </a:r>
                      <a:br>
                        <a:rPr lang="en-GB" sz="600" u="none" strike="noStrike" dirty="0">
                          <a:solidFill>
                            <a:srgbClr val="942093"/>
                          </a:solidFill>
                          <a:effectLst/>
                        </a:rPr>
                      </a:br>
                      <a:r>
                        <a:rPr lang="en-GB" sz="600" u="none" strike="noStrike" dirty="0">
                          <a:solidFill>
                            <a:srgbClr val="942093"/>
                          </a:solidFill>
                          <a:effectLst/>
                        </a:rPr>
                        <a:t>- Processing of LGBTI caseload resumed</a:t>
                      </a:r>
                      <a:br>
                        <a:rPr lang="en-GB" sz="600" u="none" strike="noStrike" dirty="0">
                          <a:solidFill>
                            <a:srgbClr val="942093"/>
                          </a:solidFill>
                          <a:effectLst/>
                        </a:rPr>
                      </a:br>
                      <a:r>
                        <a:rPr lang="en-GB" sz="600" u="none" strike="noStrike" dirty="0">
                          <a:solidFill>
                            <a:srgbClr val="942093"/>
                          </a:solidFill>
                          <a:effectLst/>
                        </a:rPr>
                        <a:t>- SOPs updated, training provided and monitoring mechanism put in place</a:t>
                      </a:r>
                      <a:br>
                        <a:rPr lang="en-GB" sz="600" u="none" strike="noStrike" dirty="0">
                          <a:solidFill>
                            <a:srgbClr val="942093"/>
                          </a:solidFill>
                          <a:effectLst/>
                        </a:rPr>
                      </a:br>
                      <a:r>
                        <a:rPr lang="en-GB" sz="600" u="none" strike="noStrike" dirty="0">
                          <a:solidFill>
                            <a:srgbClr val="942093"/>
                          </a:solidFill>
                          <a:effectLst/>
                        </a:rPr>
                        <a:t>- Unique Personal Identifier introduced by the Government, and all refugees and asylum-seekers are included</a:t>
                      </a:r>
                      <a:br>
                        <a:rPr lang="en-GB" sz="600" u="none" strike="noStrike" dirty="0">
                          <a:solidFill>
                            <a:srgbClr val="942093"/>
                          </a:solidFill>
                          <a:effectLst/>
                        </a:rPr>
                      </a:br>
                      <a:r>
                        <a:rPr lang="en-GB" sz="600" u="none" strike="noStrike" dirty="0">
                          <a:solidFill>
                            <a:srgbClr val="942093"/>
                          </a:solidFill>
                          <a:effectLst/>
                        </a:rPr>
                        <a:t>- Government documentation issued to refugees and asylum-seekers is recognized by financial service providers</a:t>
                      </a:r>
                      <a:br>
                        <a:rPr lang="en-GB" sz="600" u="none" strike="noStrike" dirty="0">
                          <a:solidFill>
                            <a:srgbClr val="942093"/>
                          </a:solidFill>
                          <a:effectLst/>
                        </a:rPr>
                      </a:br>
                      <a:endParaRPr lang="en-GB" sz="600" b="0" i="0" u="none" strike="noStrike" dirty="0">
                        <a:solidFill>
                          <a:srgbClr val="942093"/>
                        </a:solidFill>
                        <a:effectLst/>
                        <a:latin typeface="Calibri" panose="020F0502020204030204" pitchFamily="34" charset="0"/>
                      </a:endParaRPr>
                    </a:p>
                  </a:txBody>
                  <a:tcPr marL="0" marR="0" marT="0" marB="0"/>
                </a:tc>
                <a:tc>
                  <a:txBody>
                    <a:bodyPr/>
                    <a:lstStyle/>
                    <a:p>
                      <a:pPr algn="l" fontAlgn="t"/>
                      <a:r>
                        <a:rPr lang="en-GB" sz="600" u="none" strike="noStrike" dirty="0">
                          <a:effectLst/>
                        </a:rPr>
                        <a:t>- Government: Department of Refugee Services, Directorate of Immigration, National Registration Bureau</a:t>
                      </a:r>
                      <a:br>
                        <a:rPr lang="en-GB" sz="600" u="none" strike="noStrike" dirty="0">
                          <a:effectLst/>
                        </a:rPr>
                      </a:br>
                      <a:r>
                        <a:rPr lang="en-GB" sz="600" u="none" strike="noStrike" dirty="0">
                          <a:effectLst/>
                        </a:rPr>
                        <a:t>- Members of Parliament                           - UNHCR</a:t>
                      </a:r>
                      <a:br>
                        <a:rPr lang="en-GB" sz="600" u="none" strike="noStrike" dirty="0">
                          <a:effectLst/>
                        </a:rPr>
                      </a:br>
                      <a:r>
                        <a:rPr lang="en-GB" sz="600" u="none" strike="noStrike" dirty="0">
                          <a:effectLst/>
                        </a:rPr>
                        <a:t>- NGO: Refugee Consortium of Kenya</a:t>
                      </a:r>
                      <a:br>
                        <a:rPr lang="en-GB" sz="600" u="none" strike="noStrike" dirty="0">
                          <a:effectLst/>
                        </a:rPr>
                      </a:br>
                      <a:r>
                        <a:rPr lang="en-GB" sz="600" u="none" strike="noStrike" dirty="0">
                          <a:effectLst/>
                        </a:rPr>
                        <a:t>- Donors: United States, Denmark, Netherlands, European Union</a:t>
                      </a:r>
                      <a:br>
                        <a:rPr lang="en-GB" sz="600" u="none" strike="noStrike" dirty="0">
                          <a:effectLst/>
                        </a:rPr>
                      </a:br>
                      <a:r>
                        <a:rPr lang="en-GB" sz="600" u="none" strike="noStrike" dirty="0">
                          <a:effectLst/>
                        </a:rPr>
                        <a:t>- Private sector: financial service providers</a:t>
                      </a:r>
                      <a:endParaRPr lang="en-GB" sz="600" b="0"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dirty="0">
                          <a:effectLst/>
                        </a:rPr>
                        <a:t>- Technical and financial support by relevant actors, awareness raising on duty bearers on the regulations</a:t>
                      </a:r>
                      <a:br>
                        <a:rPr lang="en-GB" sz="600" u="none" strike="noStrike" dirty="0">
                          <a:effectLst/>
                        </a:rPr>
                      </a:br>
                      <a:r>
                        <a:rPr lang="en-GB" sz="600" u="none" strike="noStrike" dirty="0">
                          <a:effectLst/>
                        </a:rPr>
                        <a:t>- Advocacy with the Government by Partners and other actors to ensure the Regulations are enacted and address key issues relating to freedom of movement and access to documentation to facilitate financial inclusion and self-reliance.</a:t>
                      </a:r>
                      <a:br>
                        <a:rPr lang="en-GB" sz="600" u="none" strike="noStrike" dirty="0">
                          <a:effectLst/>
                        </a:rPr>
                      </a:br>
                      <a:r>
                        <a:rPr lang="en-GB" sz="600" u="none" strike="noStrike" dirty="0">
                          <a:effectLst/>
                        </a:rPr>
                        <a:t>- Support from financial service providers and telecommunications companies to ensure refugee documentation is included in "know-your-customer" regulations </a:t>
                      </a:r>
                      <a:endParaRPr lang="en-GB" sz="6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1219671849"/>
                  </a:ext>
                </a:extLst>
              </a:tr>
            </a:tbl>
          </a:graphicData>
        </a:graphic>
      </p:graphicFrame>
      <p:sp>
        <p:nvSpPr>
          <p:cNvPr id="6" name="TextBox 5">
            <a:extLst>
              <a:ext uri="{FF2B5EF4-FFF2-40B4-BE49-F238E27FC236}">
                <a16:creationId xmlns:a16="http://schemas.microsoft.com/office/drawing/2014/main" id="{F01937B3-5FE4-21EA-6E61-72B9DDEE4E0B}"/>
              </a:ext>
            </a:extLst>
          </p:cNvPr>
          <p:cNvSpPr txBox="1"/>
          <p:nvPr/>
        </p:nvSpPr>
        <p:spPr>
          <a:xfrm>
            <a:off x="6788322" y="200055"/>
            <a:ext cx="946734" cy="307777"/>
          </a:xfrm>
          <a:prstGeom prst="rect">
            <a:avLst/>
          </a:prstGeom>
          <a:noFill/>
        </p:spPr>
        <p:txBody>
          <a:bodyPr wrap="none" rtlCol="0">
            <a:spAutoFit/>
          </a:bodyPr>
          <a:lstStyle/>
          <a:p>
            <a:r>
              <a:rPr lang="fr-FR" sz="1400">
                <a:solidFill>
                  <a:schemeClr val="tx1">
                    <a:lumMod val="50000"/>
                    <a:lumOff val="50000"/>
                  </a:schemeClr>
                </a:solidFill>
              </a:rPr>
              <a:t>Kenya CO</a:t>
            </a:r>
          </a:p>
        </p:txBody>
      </p:sp>
    </p:spTree>
    <p:extLst>
      <p:ext uri="{BB962C8B-B14F-4D97-AF65-F5344CB8AC3E}">
        <p14:creationId xmlns:p14="http://schemas.microsoft.com/office/powerpoint/2010/main" val="2738037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5704C-5158-B31E-8885-C649F3FBAFB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E4380A0-F7BA-BB2F-DDB0-0BC8804C2103}"/>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4" name="Table 3">
            <a:extLst>
              <a:ext uri="{FF2B5EF4-FFF2-40B4-BE49-F238E27FC236}">
                <a16:creationId xmlns:a16="http://schemas.microsoft.com/office/drawing/2014/main" id="{59A107B3-DD53-CF50-759A-9FDBF82CC32E}"/>
              </a:ext>
            </a:extLst>
          </p:cNvPr>
          <p:cNvGraphicFramePr>
            <a:graphicFrameLocks noGrp="1"/>
          </p:cNvGraphicFramePr>
          <p:nvPr>
            <p:extLst>
              <p:ext uri="{D42A27DB-BD31-4B8C-83A1-F6EECF244321}">
                <p14:modId xmlns:p14="http://schemas.microsoft.com/office/powerpoint/2010/main" val="872605509"/>
              </p:ext>
            </p:extLst>
          </p:nvPr>
        </p:nvGraphicFramePr>
        <p:xfrm>
          <a:off x="142308" y="707886"/>
          <a:ext cx="9622972" cy="4297680"/>
        </p:xfrm>
        <a:graphic>
          <a:graphicData uri="http://schemas.openxmlformats.org/drawingml/2006/table">
            <a:tbl>
              <a:tblPr>
                <a:tableStyleId>{5C22544A-7EE6-4342-B048-85BDC9FD1C3A}</a:tableStyleId>
              </a:tblPr>
              <a:tblGrid>
                <a:gridCol w="751115">
                  <a:extLst>
                    <a:ext uri="{9D8B030D-6E8A-4147-A177-3AD203B41FA5}">
                      <a16:colId xmlns:a16="http://schemas.microsoft.com/office/drawing/2014/main" val="3648240154"/>
                    </a:ext>
                  </a:extLst>
                </a:gridCol>
                <a:gridCol w="3192509">
                  <a:extLst>
                    <a:ext uri="{9D8B030D-6E8A-4147-A177-3AD203B41FA5}">
                      <a16:colId xmlns:a16="http://schemas.microsoft.com/office/drawing/2014/main" val="4019738529"/>
                    </a:ext>
                  </a:extLst>
                </a:gridCol>
                <a:gridCol w="2024883">
                  <a:extLst>
                    <a:ext uri="{9D8B030D-6E8A-4147-A177-3AD203B41FA5}">
                      <a16:colId xmlns:a16="http://schemas.microsoft.com/office/drawing/2014/main" val="1832362279"/>
                    </a:ext>
                  </a:extLst>
                </a:gridCol>
                <a:gridCol w="1390236">
                  <a:extLst>
                    <a:ext uri="{9D8B030D-6E8A-4147-A177-3AD203B41FA5}">
                      <a16:colId xmlns:a16="http://schemas.microsoft.com/office/drawing/2014/main" val="3354323921"/>
                    </a:ext>
                  </a:extLst>
                </a:gridCol>
                <a:gridCol w="2264229">
                  <a:extLst>
                    <a:ext uri="{9D8B030D-6E8A-4147-A177-3AD203B41FA5}">
                      <a16:colId xmlns:a16="http://schemas.microsoft.com/office/drawing/2014/main" val="916444457"/>
                    </a:ext>
                  </a:extLst>
                </a:gridCol>
              </a:tblGrid>
              <a:tr h="30009">
                <a:tc>
                  <a:txBody>
                    <a:bodyPr/>
                    <a:lstStyle/>
                    <a:p>
                      <a:pPr algn="l" fontAlgn="t"/>
                      <a:r>
                        <a:rPr lang="en-GB" sz="600" u="none" strike="noStrike">
                          <a:effectLst/>
                        </a:rPr>
                        <a:t>Policy Priorities</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Key challenges</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Key milestones</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Key stakeholders</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tc>
                  <a:txBody>
                    <a:bodyPr/>
                    <a:lstStyle/>
                    <a:p>
                      <a:pPr algn="l" fontAlgn="t"/>
                      <a:r>
                        <a:rPr lang="en-GB" sz="600" u="none" strike="noStrike">
                          <a:effectLst/>
                        </a:rPr>
                        <a:t>Support through programming</a:t>
                      </a:r>
                      <a:endParaRPr lang="en-GB" sz="600" b="1" i="0" u="none" strike="noStrike">
                        <a:solidFill>
                          <a:srgbClr val="000000"/>
                        </a:solidFill>
                        <a:effectLst/>
                        <a:latin typeface="Calibri" panose="020F0502020204030204" pitchFamily="34" charset="0"/>
                      </a:endParaRPr>
                    </a:p>
                  </a:txBody>
                  <a:tcPr marL="0" marR="0" marT="0" marB="0">
                    <a:solidFill>
                      <a:schemeClr val="bg1">
                        <a:lumMod val="65000"/>
                      </a:schemeClr>
                    </a:solidFill>
                  </a:tcPr>
                </a:tc>
                <a:extLst>
                  <a:ext uri="{0D108BD9-81ED-4DB2-BD59-A6C34878D82A}">
                    <a16:rowId xmlns:a16="http://schemas.microsoft.com/office/drawing/2014/main" val="3473565934"/>
                  </a:ext>
                </a:extLst>
              </a:tr>
              <a:tr h="152400">
                <a:tc>
                  <a:txBody>
                    <a:bodyPr/>
                    <a:lstStyle/>
                    <a:p>
                      <a:pPr algn="l" fontAlgn="t"/>
                      <a:r>
                        <a:rPr lang="en-GB" sz="600" u="none" strike="noStrike" dirty="0">
                          <a:solidFill>
                            <a:schemeClr val="bg1"/>
                          </a:solidFill>
                          <a:effectLst/>
                        </a:rPr>
                        <a:t>PP4 - Inclusion of refugees into national and county social protection systems</a:t>
                      </a:r>
                      <a:endParaRPr lang="en-GB" sz="600" b="1" i="0" u="none" strike="noStrike" dirty="0">
                        <a:solidFill>
                          <a:schemeClr val="bg1"/>
                        </a:solidFill>
                        <a:effectLst/>
                        <a:latin typeface="Calibri" panose="020F0502020204030204" pitchFamily="34" charset="0"/>
                      </a:endParaRPr>
                    </a:p>
                  </a:txBody>
                  <a:tcPr marL="0" marR="0" marT="0" marB="0">
                    <a:solidFill>
                      <a:srgbClr val="942093"/>
                    </a:solidFill>
                  </a:tcPr>
                </a:tc>
                <a:tc>
                  <a:txBody>
                    <a:bodyPr/>
                    <a:lstStyle/>
                    <a:p>
                      <a:pPr algn="l" fontAlgn="t"/>
                      <a:r>
                        <a:rPr lang="en-GB" sz="600" u="none" strike="noStrike">
                          <a:effectLst/>
                        </a:rPr>
                        <a:t>- Current social protection systems are limited and cover only a small portion of nationals, making extension to refugees difficult.</a:t>
                      </a:r>
                      <a:br>
                        <a:rPr lang="en-GB" sz="600" u="none" strike="noStrike">
                          <a:effectLst/>
                        </a:rPr>
                      </a:br>
                      <a:r>
                        <a:rPr lang="en-GB" sz="600" u="none" strike="noStrike">
                          <a:effectLst/>
                        </a:rPr>
                        <a:t>- Current social protection legislation does not yet include refugees.</a:t>
                      </a:r>
                      <a:br>
                        <a:rPr lang="en-GB" sz="600" u="none" strike="noStrike">
                          <a:effectLst/>
                        </a:rPr>
                      </a:br>
                      <a:r>
                        <a:rPr lang="en-GB" sz="600" u="none" strike="noStrike">
                          <a:effectLst/>
                        </a:rPr>
                        <a:t>- The refugee database and social registry are not interoperable (and the social registry does not include refugee households).</a:t>
                      </a:r>
                      <a:br>
                        <a:rPr lang="en-GB" sz="600" u="none" strike="noStrike">
                          <a:effectLst/>
                        </a:rPr>
                      </a:br>
                      <a:r>
                        <a:rPr lang="en-GB" sz="600" u="none" strike="noStrike">
                          <a:effectLst/>
                        </a:rPr>
                        <a:t>- Need for alignment of humanitarian programmes with national social protection programmes.</a:t>
                      </a:r>
                      <a:br>
                        <a:rPr lang="en-GB" sz="600" u="none" strike="noStrike">
                          <a:effectLst/>
                        </a:rPr>
                      </a:br>
                      <a:r>
                        <a:rPr lang="en-GB" sz="600" u="none" strike="noStrike">
                          <a:effectLst/>
                        </a:rPr>
                        <a:t>- Lack of coordination between development partners, UN and CSOs on development and emergency programmes for refugees and host communities, including financing. </a:t>
                      </a:r>
                      <a:br>
                        <a:rPr lang="en-GB" sz="600" u="none" strike="noStrike">
                          <a:effectLst/>
                        </a:rPr>
                      </a:br>
                      <a:r>
                        <a:rPr lang="en-GB" sz="600" u="none" strike="noStrike">
                          <a:effectLst/>
                        </a:rPr>
                        <a:t>- Lack of consolidation and use of data on refugees and host communities by county governments.  </a:t>
                      </a:r>
                      <a:br>
                        <a:rPr lang="en-GB" sz="600" u="none" strike="noStrike">
                          <a:effectLst/>
                        </a:rPr>
                      </a:br>
                      <a:r>
                        <a:rPr lang="en-GB" sz="600" u="none" strike="noStrike">
                          <a:effectLst/>
                        </a:rPr>
                        <a:t>- National and county budget documents are not inclusive of refugees and do not adequately and efficiently target resources to the most vulnerable (children, women, youth, persons with disability). </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solidFill>
                            <a:srgbClr val="942093"/>
                          </a:solidFill>
                          <a:effectLst/>
                        </a:rPr>
                        <a:t>-  Hold a consultative meeting with the Ministry of Health to ensure the newly enacted Social Health Insurance Framework  extends to refugees. National and county social protection policies and frameworks include refugees.</a:t>
                      </a:r>
                      <a:br>
                        <a:rPr lang="en-GB" sz="600" u="none" strike="noStrike">
                          <a:solidFill>
                            <a:srgbClr val="942093"/>
                          </a:solidFill>
                          <a:effectLst/>
                        </a:rPr>
                      </a:br>
                      <a:r>
                        <a:rPr lang="en-GB" sz="600" u="none" strike="noStrike">
                          <a:solidFill>
                            <a:srgbClr val="942093"/>
                          </a:solidFill>
                          <a:effectLst/>
                        </a:rPr>
                        <a:t>- Social registry allows for refugee inclusion.</a:t>
                      </a:r>
                      <a:br>
                        <a:rPr lang="en-GB" sz="600" u="none" strike="noStrike">
                          <a:solidFill>
                            <a:srgbClr val="942093"/>
                          </a:solidFill>
                          <a:effectLst/>
                        </a:rPr>
                      </a:br>
                      <a:r>
                        <a:rPr lang="en-GB" sz="600" u="none" strike="noStrike">
                          <a:solidFill>
                            <a:srgbClr val="942093"/>
                          </a:solidFill>
                          <a:effectLst/>
                        </a:rPr>
                        <a:t>- Shock-responsive social protection programmes include refugee hosting areas.</a:t>
                      </a:r>
                      <a:br>
                        <a:rPr lang="en-GB" sz="600" u="none" strike="noStrike">
                          <a:solidFill>
                            <a:srgbClr val="942093"/>
                          </a:solidFill>
                          <a:effectLst/>
                        </a:rPr>
                      </a:br>
                      <a:r>
                        <a:rPr lang="en-GB" sz="600" u="none" strike="noStrike">
                          <a:solidFill>
                            <a:srgbClr val="942093"/>
                          </a:solidFill>
                          <a:effectLst/>
                        </a:rPr>
                        <a:t>- Funding support is secured to support refugee inclusion into  national and county social protection programmes.   </a:t>
                      </a:r>
                      <a:br>
                        <a:rPr lang="en-GB" sz="600" u="none" strike="noStrike">
                          <a:solidFill>
                            <a:srgbClr val="942093"/>
                          </a:solidFill>
                          <a:effectLst/>
                        </a:rPr>
                      </a:br>
                      <a:r>
                        <a:rPr lang="en-GB" sz="600" u="none" strike="noStrike">
                          <a:solidFill>
                            <a:srgbClr val="942093"/>
                          </a:solidFill>
                          <a:effectLst/>
                        </a:rPr>
                        <a:t>- Improved coordination on  service delivery between development partners, UN, CSOs and Government.</a:t>
                      </a:r>
                      <a:br>
                        <a:rPr lang="en-GB" sz="600" u="none" strike="noStrike">
                          <a:solidFill>
                            <a:srgbClr val="942093"/>
                          </a:solidFill>
                          <a:effectLst/>
                        </a:rPr>
                      </a:br>
                      <a:r>
                        <a:rPr lang="en-GB" sz="600" u="none" strike="noStrike">
                          <a:solidFill>
                            <a:srgbClr val="942093"/>
                          </a:solidFill>
                          <a:effectLst/>
                        </a:rPr>
                        <a:t>- Budget processes in Turkana and Garissa counties are more inclusive of the needs of refugees and host communities (children, women, youth, persons with disability).  </a:t>
                      </a:r>
                      <a:br>
                        <a:rPr lang="en-GB" sz="600" u="none" strike="noStrike">
                          <a:solidFill>
                            <a:srgbClr val="942093"/>
                          </a:solidFill>
                          <a:effectLst/>
                        </a:rPr>
                      </a:br>
                      <a:r>
                        <a:rPr lang="en-GB" sz="600" u="none" strike="noStrike">
                          <a:solidFill>
                            <a:srgbClr val="942093"/>
                          </a:solidFill>
                          <a:effectLst/>
                        </a:rPr>
                        <a:t>- engage the county government towards including refugees in their statistics</a:t>
                      </a:r>
                      <a:endParaRPr lang="en-GB" sz="600" b="0" i="0" u="none" strike="noStrike">
                        <a:solidFill>
                          <a:srgbClr val="942093"/>
                        </a:solidFill>
                        <a:effectLst/>
                        <a:latin typeface="Calibri" panose="020F0502020204030204" pitchFamily="34" charset="0"/>
                      </a:endParaRPr>
                    </a:p>
                  </a:txBody>
                  <a:tcPr marL="0" marR="0" marT="0" marB="0"/>
                </a:tc>
                <a:tc>
                  <a:txBody>
                    <a:bodyPr/>
                    <a:lstStyle/>
                    <a:p>
                      <a:pPr algn="l" fontAlgn="t"/>
                      <a:r>
                        <a:rPr lang="en-GB" sz="600" u="none" strike="noStrike">
                          <a:effectLst/>
                        </a:rPr>
                        <a:t>- Government: DRS, Ministry of Labour and Social Protection, Ministry of Health, National Treasury, State Department of Economic Planning, Kenya National Bureau of Statistics.</a:t>
                      </a:r>
                      <a:br>
                        <a:rPr lang="en-GB" sz="600" u="none" strike="noStrike">
                          <a:effectLst/>
                        </a:rPr>
                      </a:br>
                      <a:r>
                        <a:rPr lang="en-GB" sz="600" u="none" strike="noStrike">
                          <a:effectLst/>
                        </a:rPr>
                        <a:t>- County Government: Department for Economic Planning, Department of Donor Coordination, Office of the County Secretary, County Assemblies</a:t>
                      </a:r>
                      <a:br>
                        <a:rPr lang="en-GB" sz="600" u="none" strike="noStrike">
                          <a:effectLst/>
                        </a:rPr>
                      </a:br>
                      <a:r>
                        <a:rPr lang="en-GB" sz="600" u="none" strike="noStrike">
                          <a:effectLst/>
                        </a:rPr>
                        <a:t>- Turkana University, Garissa University, Kenya Institute for Public Policy Research and Analysis.</a:t>
                      </a:r>
                      <a:br>
                        <a:rPr lang="en-GB" sz="600" u="none" strike="noStrike">
                          <a:effectLst/>
                        </a:rPr>
                      </a:br>
                      <a:r>
                        <a:rPr lang="en-GB" sz="600" u="none" strike="noStrike">
                          <a:effectLst/>
                        </a:rPr>
                        <a:t>- UNHCR, ILO, UNICEF, WFP, UNFPA</a:t>
                      </a:r>
                      <a:br>
                        <a:rPr lang="en-GB" sz="600" u="none" strike="noStrike">
                          <a:effectLst/>
                        </a:rPr>
                      </a:br>
                      <a:r>
                        <a:rPr lang="en-GB" sz="600" u="none" strike="noStrike">
                          <a:effectLst/>
                        </a:rPr>
                        <a:t>- WB</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dirty="0">
                          <a:effectLst/>
                        </a:rPr>
                        <a:t>- Partners will continue to advocate for increased inclusion and access by refugees to national social protection schemes, including through institutional strengthening of social protection actors, notably SHIF and NSSF.</a:t>
                      </a:r>
                      <a:br>
                        <a:rPr lang="en-GB" sz="600" u="none" strike="noStrike" dirty="0">
                          <a:effectLst/>
                        </a:rPr>
                      </a:br>
                      <a:r>
                        <a:rPr lang="en-GB" sz="600" u="none" strike="noStrike" dirty="0">
                          <a:effectLst/>
                        </a:rPr>
                        <a:t>- Extension of social protection programmes to the informal and rural economies and maternity income protection will be taken forth with pilots in refugee hosting areas.</a:t>
                      </a:r>
                      <a:br>
                        <a:rPr lang="en-GB" sz="600" u="none" strike="noStrike" dirty="0">
                          <a:effectLst/>
                        </a:rPr>
                      </a:br>
                      <a:r>
                        <a:rPr lang="en-GB" sz="600" u="none" strike="noStrike" dirty="0">
                          <a:effectLst/>
                        </a:rPr>
                        <a:t>- Advocacy on access to documentation and access to financial services will continue with all partners as an enabler for social protection.</a:t>
                      </a:r>
                      <a:br>
                        <a:rPr lang="en-GB" sz="600" u="none" strike="noStrike" dirty="0">
                          <a:effectLst/>
                        </a:rPr>
                      </a:br>
                      <a:r>
                        <a:rPr lang="en-GB" sz="600" u="none" strike="noStrike" dirty="0">
                          <a:effectLst/>
                        </a:rPr>
                        <a:t>- Comprehensive financial and poverty data analysis will be undertaken across the targeted sectors of education, child protection, WASH and social protection. This analysis will subsequently be applied to enhance capacities of Turkana and Garissa Counties to strengthen their statistics, M&amp;E and budgeting offices. </a:t>
                      </a:r>
                      <a:endParaRPr lang="en-GB" sz="6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1588360545"/>
                  </a:ext>
                </a:extLst>
              </a:tr>
              <a:tr h="50074">
                <a:tc>
                  <a:txBody>
                    <a:bodyPr/>
                    <a:lstStyle/>
                    <a:p>
                      <a:pPr algn="l" fontAlgn="t"/>
                      <a:r>
                        <a:rPr lang="en-GB" sz="600" u="none" strike="noStrike">
                          <a:solidFill>
                            <a:schemeClr val="bg1"/>
                          </a:solidFill>
                          <a:effectLst/>
                        </a:rPr>
                        <a:t>PP5 - Inclusion of refugees into national child protection and GBV systems</a:t>
                      </a:r>
                      <a:endParaRPr lang="en-GB" sz="600" b="1" i="0" u="none" strike="noStrike">
                        <a:solidFill>
                          <a:schemeClr val="bg1"/>
                        </a:solidFill>
                        <a:effectLst/>
                        <a:latin typeface="Calibri" panose="020F0502020204030204" pitchFamily="34" charset="0"/>
                      </a:endParaRPr>
                    </a:p>
                  </a:txBody>
                  <a:tcPr marL="0" marR="0" marT="0" marB="0">
                    <a:solidFill>
                      <a:srgbClr val="942093"/>
                    </a:solidFill>
                  </a:tcPr>
                </a:tc>
                <a:tc>
                  <a:txBody>
                    <a:bodyPr/>
                    <a:lstStyle/>
                    <a:p>
                      <a:pPr algn="l" fontAlgn="t"/>
                      <a:r>
                        <a:rPr lang="en-GB" sz="600" u="none" strike="noStrike">
                          <a:effectLst/>
                        </a:rPr>
                        <a:t>- Disconnected humanitarian-development systems combined with cuts and even worse projections in humanitarian financing for child protection, GBV and general protection – creating large numbers of cases to fall out of protection systems affecting self-reliance and resilience.</a:t>
                      </a:r>
                      <a:br>
                        <a:rPr lang="en-GB" sz="600" u="none" strike="noStrike">
                          <a:effectLst/>
                        </a:rPr>
                      </a:br>
                      <a:r>
                        <a:rPr lang="en-GB" sz="600" u="none" strike="noStrike">
                          <a:effectLst/>
                        </a:rPr>
                        <a:t>- Political willingness to include refugees in national systems but this is very weak at the district level in terms of access to justice, birth registration and social services.</a:t>
                      </a:r>
                      <a:br>
                        <a:rPr lang="en-GB" sz="600" u="none" strike="noStrike">
                          <a:effectLst/>
                        </a:rPr>
                      </a:br>
                      <a:r>
                        <a:rPr lang="en-GB" sz="600" u="none" strike="noStrike">
                          <a:effectLst/>
                        </a:rPr>
                        <a:t>- Humanitarian protection reporting pathways, case management systems and referral pathways are not anchored in national systems.</a:t>
                      </a:r>
                      <a:br>
                        <a:rPr lang="en-GB" sz="600" u="none" strike="noStrike">
                          <a:effectLst/>
                        </a:rPr>
                      </a:br>
                      <a:r>
                        <a:rPr lang="en-GB" sz="600" u="none" strike="noStrike">
                          <a:effectLst/>
                        </a:rPr>
                        <a:t>- No strong development partner engagement in justice, social services, and child protection systems strengthening in refugee hosting areas, and limited coordination among humanitarian-development partners on systems strengthening.                                                         </a:t>
                      </a:r>
                      <a:br>
                        <a:rPr lang="en-GB" sz="600" u="none" strike="noStrike">
                          <a:effectLst/>
                        </a:rPr>
                      </a:br>
                      <a:r>
                        <a:rPr lang="en-GB" sz="600" u="none" strike="noStrike">
                          <a:effectLst/>
                        </a:rPr>
                        <a:t>- Limited financing for child protection and GBV programs at county and national level.</a:t>
                      </a:r>
                      <a:br>
                        <a:rPr lang="en-GB" sz="600" u="none" strike="noStrike">
                          <a:effectLst/>
                        </a:rPr>
                      </a:br>
                      <a:r>
                        <a:rPr lang="en-GB" sz="600" u="none" strike="noStrike">
                          <a:effectLst/>
                        </a:rPr>
                        <a:t>- Lack of normative frameworks for child protection volunteers makes it impossible to get the related cost (e.g., stipends) to be budgeted. </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dirty="0">
                          <a:solidFill>
                            <a:srgbClr val="942093"/>
                          </a:solidFill>
                          <a:effectLst/>
                        </a:rPr>
                        <a:t>5.1 County Integrated Development Plans and annual and multi-year budgeting for related ministries and departments are inclusive of child protection programmes.</a:t>
                      </a:r>
                      <a:br>
                        <a:rPr lang="en-GB" sz="600" u="none" strike="noStrike" dirty="0">
                          <a:solidFill>
                            <a:srgbClr val="942093"/>
                          </a:solidFill>
                          <a:effectLst/>
                        </a:rPr>
                      </a:br>
                      <a:r>
                        <a:rPr lang="en-GB" sz="600" u="none" strike="noStrike" dirty="0">
                          <a:solidFill>
                            <a:srgbClr val="942093"/>
                          </a:solidFill>
                          <a:effectLst/>
                        </a:rPr>
                        <a:t>5.2 A clear framework is in place to institutionalize the volunteer child protection workforce.</a:t>
                      </a:r>
                      <a:br>
                        <a:rPr lang="en-GB" sz="600" u="none" strike="noStrike" dirty="0">
                          <a:solidFill>
                            <a:srgbClr val="942093"/>
                          </a:solidFill>
                          <a:effectLst/>
                        </a:rPr>
                      </a:br>
                      <a:r>
                        <a:rPr lang="en-GB" sz="600" u="none" strike="noStrike" dirty="0">
                          <a:solidFill>
                            <a:srgbClr val="942093"/>
                          </a:solidFill>
                          <a:effectLst/>
                        </a:rPr>
                        <a:t>5.3 Progress towards alignment of refugee processes with national processes to ensure inclusion of refugees within the national child protection system.</a:t>
                      </a:r>
                      <a:endParaRPr lang="en-GB" sz="600" b="0" i="0" u="none" strike="noStrike" dirty="0">
                        <a:solidFill>
                          <a:srgbClr val="942093"/>
                        </a:solidFill>
                        <a:effectLst/>
                        <a:latin typeface="Calibri" panose="020F0502020204030204" pitchFamily="34" charset="0"/>
                      </a:endParaRPr>
                    </a:p>
                  </a:txBody>
                  <a:tcPr marL="0" marR="0" marT="0" marB="0"/>
                </a:tc>
                <a:tc>
                  <a:txBody>
                    <a:bodyPr/>
                    <a:lstStyle/>
                    <a:p>
                      <a:pPr algn="l" fontAlgn="t"/>
                      <a:r>
                        <a:rPr lang="en-GB" sz="600" u="none" strike="noStrike">
                          <a:effectLst/>
                        </a:rPr>
                        <a:t>- Directorate of Children Services, county governments, Department of Refugee Services, Ministry of Gender; National Treasury                              -UNHCR</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 Technical and financial Support. This will be done through working with the national and County governments on public financing for child protection to enhance their investment in the child protection services for all children including refugee children. Further, support will be provided to establish a normative framework to guide both the national and county governments on the institutionalization and financing for the volunteer child protection workforce to enhance standardization and quality of services for all children both at host community and refugee population. To ensure anchorage of child protection reporting pathways, case management systems and referral pathways, UNICEF and UNHCR will work with the line ministries in particular the Directorate of Children Services to ensure the processes align with the national system including support to review and strengthening of the information management systems. Continuous advocacy, capacity building and system diagnostics will be prioritized to ensure achievement of the milestones.</a:t>
                      </a:r>
                      <a:endParaRPr lang="en-GB" sz="6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2354596783"/>
                  </a:ext>
                </a:extLst>
              </a:tr>
              <a:tr h="0">
                <a:tc>
                  <a:txBody>
                    <a:bodyPr/>
                    <a:lstStyle/>
                    <a:p>
                      <a:pPr algn="l" fontAlgn="t"/>
                      <a:r>
                        <a:rPr lang="en-GB" sz="600" u="none" strike="noStrike">
                          <a:solidFill>
                            <a:schemeClr val="bg1"/>
                          </a:solidFill>
                          <a:effectLst/>
                        </a:rPr>
                        <a:t>PP6 -WASH services to refugees and host communities are included in national management systems</a:t>
                      </a:r>
                      <a:br>
                        <a:rPr lang="en-GB" sz="600" u="none" strike="noStrike">
                          <a:solidFill>
                            <a:schemeClr val="bg1"/>
                          </a:solidFill>
                          <a:effectLst/>
                        </a:rPr>
                      </a:br>
                      <a:endParaRPr lang="en-GB" sz="600" b="1" i="0" u="none" strike="noStrike">
                        <a:solidFill>
                          <a:schemeClr val="bg1"/>
                        </a:solidFill>
                        <a:effectLst/>
                        <a:latin typeface="Calibri" panose="020F0502020204030204" pitchFamily="34" charset="0"/>
                      </a:endParaRPr>
                    </a:p>
                  </a:txBody>
                  <a:tcPr marL="0" marR="0" marT="0" marB="0">
                    <a:solidFill>
                      <a:schemeClr val="tx1">
                        <a:lumMod val="50000"/>
                        <a:lumOff val="50000"/>
                      </a:schemeClr>
                    </a:solidFill>
                  </a:tcPr>
                </a:tc>
                <a:tc>
                  <a:txBody>
                    <a:bodyPr/>
                    <a:lstStyle/>
                    <a:p>
                      <a:pPr algn="l" fontAlgn="t"/>
                      <a:r>
                        <a:rPr lang="en-GB" sz="600" u="none" strike="noStrike">
                          <a:effectLst/>
                        </a:rPr>
                        <a:t>- The provision of water and sanitation services in Kakuma and Dadaab are largely dependent on international humanitarian and development assistance.  </a:t>
                      </a:r>
                      <a:br>
                        <a:rPr lang="en-GB" sz="600" u="none" strike="noStrike">
                          <a:effectLst/>
                        </a:rPr>
                      </a:br>
                      <a:r>
                        <a:rPr lang="en-GB" sz="600" u="none" strike="noStrike">
                          <a:effectLst/>
                        </a:rPr>
                        <a:t>- Whereas water is a local resource, benefitting refugees and hosting communities, the services are not regulated and do not follow national policies on water and sanitation (payment for the operation and maintenance of services, for example).  </a:t>
                      </a:r>
                      <a:br>
                        <a:rPr lang="en-GB" sz="600" u="none" strike="noStrike">
                          <a:effectLst/>
                        </a:rPr>
                      </a:br>
                      <a:r>
                        <a:rPr lang="en-GB" sz="600" u="none" strike="noStrike">
                          <a:effectLst/>
                        </a:rPr>
                        <a:t>- This service model is not sustainable and may lead to service disruptions in case of lack of funding. </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 Development of a WASH infrastructure investment plan for 1-2 integrated settlements/municipalities.</a:t>
                      </a:r>
                      <a:br>
                        <a:rPr lang="en-GB" sz="600" u="none" strike="noStrike">
                          <a:effectLst/>
                        </a:rPr>
                      </a:br>
                      <a:r>
                        <a:rPr lang="en-GB" sz="600" u="none" strike="noStrike">
                          <a:effectLst/>
                        </a:rPr>
                        <a:t>- Development of a water transition roadmap that outlines the process and actions that need to be undertaken to move from the current parallel service delivery model to the integrated model.</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a:effectLst/>
                        </a:rPr>
                        <a:t>- Garissa and Turkana county governments </a:t>
                      </a:r>
                      <a:br>
                        <a:rPr lang="en-GB" sz="600" u="none" strike="noStrike">
                          <a:effectLst/>
                        </a:rPr>
                      </a:br>
                      <a:r>
                        <a:rPr lang="en-GB" sz="600" u="none" strike="noStrike">
                          <a:effectLst/>
                        </a:rPr>
                        <a:t>- Kakuma and Dadaab municipalities</a:t>
                      </a:r>
                      <a:br>
                        <a:rPr lang="en-GB" sz="600" u="none" strike="noStrike">
                          <a:effectLst/>
                        </a:rPr>
                      </a:br>
                      <a:r>
                        <a:rPr lang="en-GB" sz="600" u="none" strike="noStrike">
                          <a:effectLst/>
                        </a:rPr>
                        <a:t>- WASH service regulator: WASREB MoWSI</a:t>
                      </a:r>
                      <a:br>
                        <a:rPr lang="en-GB" sz="600" u="none" strike="noStrike">
                          <a:effectLst/>
                        </a:rPr>
                      </a:br>
                      <a:r>
                        <a:rPr lang="en-GB" sz="600" u="none" strike="noStrike">
                          <a:effectLst/>
                        </a:rPr>
                        <a:t>- DRS</a:t>
                      </a:r>
                      <a:br>
                        <a:rPr lang="en-GB" sz="600" u="none" strike="noStrike">
                          <a:effectLst/>
                        </a:rPr>
                      </a:br>
                      <a:r>
                        <a:rPr lang="en-GB" sz="600" u="none" strike="noStrike">
                          <a:effectLst/>
                        </a:rPr>
                        <a:t>Private sector                                                                                                                                   WB, UNICEF, UNHCR</a:t>
                      </a:r>
                      <a:endParaRPr lang="en-GB"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GB" sz="600" u="none" strike="noStrike" dirty="0">
                          <a:effectLst/>
                        </a:rPr>
                        <a:t>- Review current WASH service delivery models and develop scenarios defining the structure and the potential benefits of an integrated refugee-host community service model.</a:t>
                      </a:r>
                      <a:br>
                        <a:rPr lang="en-GB" sz="600" u="none" strike="noStrike" dirty="0">
                          <a:effectLst/>
                        </a:rPr>
                      </a:br>
                      <a:r>
                        <a:rPr lang="en-GB" sz="600" u="none" strike="noStrike" dirty="0">
                          <a:effectLst/>
                        </a:rPr>
                        <a:t>- Preparation of costed investments for WASH infrastructure for the proposed refugee-host communities integrated settlement areas in Dadaab and Kakuma/Kalobeyei.</a:t>
                      </a:r>
                      <a:br>
                        <a:rPr lang="en-GB" sz="600" u="none" strike="noStrike" dirty="0">
                          <a:effectLst/>
                        </a:rPr>
                      </a:br>
                      <a:r>
                        <a:rPr lang="en-GB" sz="600" u="none" strike="noStrike" dirty="0">
                          <a:effectLst/>
                        </a:rPr>
                        <a:t>- Technical assistance and training to county government on utility services delivery modelling.</a:t>
                      </a:r>
                      <a:br>
                        <a:rPr lang="en-GB" sz="600" u="none" strike="noStrike" dirty="0">
                          <a:effectLst/>
                        </a:rPr>
                      </a:br>
                      <a:r>
                        <a:rPr lang="en-GB" sz="600" u="none" strike="noStrike" dirty="0">
                          <a:effectLst/>
                        </a:rPr>
                        <a:t>- Leveraging national programs like K-WASH to support water infrastructure needs.</a:t>
                      </a:r>
                      <a:br>
                        <a:rPr lang="en-GB" sz="600" u="none" strike="noStrike" dirty="0">
                          <a:effectLst/>
                        </a:rPr>
                      </a:br>
                      <a:r>
                        <a:rPr lang="en-GB" sz="600" u="none" strike="noStrike" dirty="0">
                          <a:effectLst/>
                        </a:rPr>
                        <a:t>- Supporting effective sectoral coordination and periodisation</a:t>
                      </a:r>
                      <a:br>
                        <a:rPr lang="en-GB" sz="600" u="none" strike="noStrike" dirty="0">
                          <a:effectLst/>
                        </a:rPr>
                      </a:br>
                      <a:r>
                        <a:rPr lang="en-GB" sz="600" u="none" strike="noStrike" dirty="0">
                          <a:effectLst/>
                        </a:rPr>
                        <a:t>- Support the county governments of Garissa and Turkana to establish regulated service delivery models for WASH, inclusive of refugees and host communities, as per the KISEDP and GISEDP. </a:t>
                      </a:r>
                      <a:endParaRPr lang="en-GB" sz="6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677788091"/>
                  </a:ext>
                </a:extLst>
              </a:tr>
            </a:tbl>
          </a:graphicData>
        </a:graphic>
      </p:graphicFrame>
      <p:sp>
        <p:nvSpPr>
          <p:cNvPr id="6" name="TextBox 5">
            <a:extLst>
              <a:ext uri="{FF2B5EF4-FFF2-40B4-BE49-F238E27FC236}">
                <a16:creationId xmlns:a16="http://schemas.microsoft.com/office/drawing/2014/main" id="{30FB0E17-9309-8F55-0E11-141F1C090175}"/>
              </a:ext>
            </a:extLst>
          </p:cNvPr>
          <p:cNvSpPr txBox="1"/>
          <p:nvPr/>
        </p:nvSpPr>
        <p:spPr>
          <a:xfrm>
            <a:off x="6788322" y="200055"/>
            <a:ext cx="946734" cy="307777"/>
          </a:xfrm>
          <a:prstGeom prst="rect">
            <a:avLst/>
          </a:prstGeom>
          <a:noFill/>
        </p:spPr>
        <p:txBody>
          <a:bodyPr wrap="none" rtlCol="0">
            <a:spAutoFit/>
          </a:bodyPr>
          <a:lstStyle/>
          <a:p>
            <a:r>
              <a:rPr lang="fr-FR" sz="1400">
                <a:solidFill>
                  <a:schemeClr val="tx1">
                    <a:lumMod val="50000"/>
                    <a:lumOff val="50000"/>
                  </a:schemeClr>
                </a:solidFill>
              </a:rPr>
              <a:t>Kenya CO</a:t>
            </a:r>
          </a:p>
        </p:txBody>
      </p:sp>
    </p:spTree>
    <p:extLst>
      <p:ext uri="{BB962C8B-B14F-4D97-AF65-F5344CB8AC3E}">
        <p14:creationId xmlns:p14="http://schemas.microsoft.com/office/powerpoint/2010/main" val="341364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0D3E0-BC5C-2F51-AAD5-C54CA988612C}"/>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76F668A8-2FFD-F794-4C19-CF86497C64BB}"/>
              </a:ext>
            </a:extLst>
          </p:cNvPr>
          <p:cNvGraphicFramePr>
            <a:graphicFrameLocks noGrp="1"/>
          </p:cNvGraphicFramePr>
          <p:nvPr>
            <p:extLst>
              <p:ext uri="{D42A27DB-BD31-4B8C-83A1-F6EECF244321}">
                <p14:modId xmlns:p14="http://schemas.microsoft.com/office/powerpoint/2010/main" val="1720688586"/>
              </p:ext>
            </p:extLst>
          </p:nvPr>
        </p:nvGraphicFramePr>
        <p:xfrm>
          <a:off x="182559" y="597821"/>
          <a:ext cx="4106426" cy="4693536"/>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800" u="none" strike="noStrike" dirty="0">
                          <a:effectLst/>
                        </a:rPr>
                        <a:t>INDICATORS</a:t>
                      </a:r>
                      <a:endParaRPr lang="en-GB" sz="800" b="1" i="0" u="none" strike="noStrike" dirty="0">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a:effectLst/>
                        </a:rPr>
                        <a:t>PILLAR 1: EDUCATION AND LEARNING</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783478751"/>
                  </a:ext>
                </a:extLst>
              </a:tr>
              <a:tr h="161482">
                <a:tc>
                  <a:txBody>
                    <a:bodyPr/>
                    <a:lstStyle/>
                    <a:p>
                      <a:pPr algn="l" fontAlgn="b"/>
                      <a:r>
                        <a:rPr lang="en-GB" sz="800" u="none" strike="noStrike">
                          <a:effectLst/>
                        </a:rPr>
                        <a:t>Mid-term Outcome 1: Increased Access of FDPs And HCs To Quality Education, Skills and Learning Opportunities</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1145933238"/>
                  </a:ext>
                </a:extLst>
              </a:tr>
              <a:tr h="136933">
                <a:tc>
                  <a:txBody>
                    <a:bodyPr/>
                    <a:lstStyle/>
                    <a:p>
                      <a:pPr algn="l" fontAlgn="b"/>
                      <a:r>
                        <a:rPr lang="en-GB" sz="800" b="0" i="0" u="none" strike="noStrike">
                          <a:solidFill>
                            <a:srgbClr val="FF0000"/>
                          </a:solidFill>
                          <a:effectLst/>
                          <a:latin typeface="Calibri" panose="020F0502020204030204" pitchFamily="34" charset="0"/>
                        </a:rPr>
                        <a:t>1a) missing?</a:t>
                      </a:r>
                    </a:p>
                  </a:txBody>
                  <a:tcPr marL="1620" marR="1620" marT="1620" marB="0" anchor="b"/>
                </a:tc>
                <a:extLst>
                  <a:ext uri="{0D108BD9-81ED-4DB2-BD59-A6C34878D82A}">
                    <a16:rowId xmlns:a16="http://schemas.microsoft.com/office/drawing/2014/main" val="1028662031"/>
                  </a:ext>
                </a:extLst>
              </a:tr>
              <a:tr h="136933">
                <a:tc>
                  <a:txBody>
                    <a:bodyPr/>
                    <a:lstStyle/>
                    <a:p>
                      <a:pPr algn="l" fontAlgn="b"/>
                      <a:r>
                        <a:rPr lang="en-GB" sz="800" u="none" strike="noStrike">
                          <a:effectLst/>
                        </a:rPr>
                        <a:t>1b) Number of FDPs/HCs who completed a professional, technical or vocational education and/or training program or another non-formal skills training, including apprenticeships and other work-based learning programmes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288598118"/>
                  </a:ext>
                </a:extLst>
              </a:tr>
              <a:tr h="161482">
                <a:tc>
                  <a:txBody>
                    <a:bodyPr/>
                    <a:lstStyle/>
                    <a:p>
                      <a:pPr algn="l" fontAlgn="b"/>
                      <a:r>
                        <a:rPr lang="en-GB" sz="800" u="none" strike="noStrike">
                          <a:effectLst/>
                        </a:rPr>
                        <a:t>1c) Evidence that legal frameworks and policies are inclusive for refugees in terms of access to education systems</a:t>
                      </a:r>
                      <a:endParaRPr lang="en-GB" sz="800" b="0" i="0" u="none" strike="noStrike">
                        <a:solidFill>
                          <a:srgbClr val="0070C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847116233"/>
                  </a:ext>
                </a:extLst>
              </a:tr>
              <a:tr h="111804">
                <a:tc>
                  <a:txBody>
                    <a:bodyPr/>
                    <a:lstStyle/>
                    <a:p>
                      <a:pPr algn="l" fontAlgn="b"/>
                      <a:r>
                        <a:rPr lang="en-GB" sz="800" u="none" strike="noStrike">
                          <a:effectLst/>
                        </a:rPr>
                        <a:t>1d) Number of FDPs/HCs supported by national programs whose </a:t>
                      </a:r>
                      <a:r>
                        <a:rPr lang="en-GB" sz="800" u="none" strike="noStrike" err="1">
                          <a:effectLst/>
                        </a:rPr>
                        <a:t>acces</a:t>
                      </a:r>
                      <a:r>
                        <a:rPr lang="en-GB" sz="800" u="none" strike="noStrike">
                          <a:effectLst/>
                        </a:rPr>
                        <a:t> to quality education, skills and learning opportunities have been </a:t>
                      </a:r>
                      <a:r>
                        <a:rPr lang="en-GB" sz="800" u="none" strike="noStrike" err="1">
                          <a:effectLst/>
                        </a:rPr>
                        <a:t>strengthed</a:t>
                      </a:r>
                      <a:r>
                        <a:rPr lang="en-GB" sz="800" u="none" strike="noStrike">
                          <a:effectLst/>
                        </a:rPr>
                        <a:t> by PROSPECTS supporting activities</a:t>
                      </a:r>
                      <a:endParaRPr lang="en-GB" sz="800" b="1"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40389350"/>
                  </a:ext>
                </a:extLst>
              </a:tr>
              <a:tr h="161482">
                <a:tc>
                  <a:txBody>
                    <a:bodyPr/>
                    <a:lstStyle/>
                    <a:p>
                      <a:pPr algn="l" fontAlgn="b"/>
                      <a:r>
                        <a:rPr lang="en-GB" sz="800" u="none" strike="noStrike">
                          <a:effectLst/>
                        </a:rPr>
                        <a:t>PILLAR 2: ECONOMIC INCLUSION</a:t>
                      </a:r>
                      <a:endParaRPr lang="en-GB" sz="800" b="1" i="0" u="none" strike="noStrike">
                        <a:solidFill>
                          <a:srgbClr val="000000"/>
                        </a:solidFill>
                        <a:effectLst/>
                        <a:latin typeface="Calibri" panose="020F0502020204030204" pitchFamily="34" charset="0"/>
                      </a:endParaRPr>
                    </a:p>
                  </a:txBody>
                  <a:tcPr marL="1620" marR="1620" marT="1620" marB="0" anchor="b">
                    <a:solidFill>
                      <a:srgbClr val="FF9300"/>
                    </a:solidFill>
                  </a:tcPr>
                </a:tc>
                <a:extLst>
                  <a:ext uri="{0D108BD9-81ED-4DB2-BD59-A6C34878D82A}">
                    <a16:rowId xmlns:a16="http://schemas.microsoft.com/office/drawing/2014/main" val="2423604681"/>
                  </a:ext>
                </a:extLst>
              </a:tr>
              <a:tr h="320847">
                <a:tc>
                  <a:txBody>
                    <a:bodyPr/>
                    <a:lstStyle/>
                    <a:p>
                      <a:pPr algn="l" fontAlgn="b"/>
                      <a:r>
                        <a:rPr lang="en-GB" sz="800" u="none" strike="noStrike">
                          <a:effectLst/>
                        </a:rPr>
                        <a:t>Mid-term Outcome 2: Improved livelihoods and expanded economic opportunities for FDPs and HCs, through access to entrepreneurship and employment with dignity</a:t>
                      </a:r>
                      <a:endParaRPr lang="en-GB" sz="800" b="1" i="0" u="none" strike="noStrike">
                        <a:solidFill>
                          <a:srgbClr val="000000"/>
                        </a:solidFill>
                        <a:effectLst/>
                        <a:latin typeface="Calibri" panose="020F0502020204030204" pitchFamily="34" charset="0"/>
                      </a:endParaRPr>
                    </a:p>
                  </a:txBody>
                  <a:tcPr marL="1620" marR="1620" marT="1620" marB="0" anchor="b">
                    <a:solidFill>
                      <a:srgbClr val="FF9300"/>
                    </a:solidFill>
                  </a:tcPr>
                </a:tc>
                <a:extLst>
                  <a:ext uri="{0D108BD9-81ED-4DB2-BD59-A6C34878D82A}">
                    <a16:rowId xmlns:a16="http://schemas.microsoft.com/office/drawing/2014/main" val="1034443351"/>
                  </a:ext>
                </a:extLst>
              </a:tr>
              <a:tr h="161482">
                <a:tc>
                  <a:txBody>
                    <a:bodyPr/>
                    <a:lstStyle/>
                    <a:p>
                      <a:pPr algn="l" fontAlgn="b"/>
                      <a:r>
                        <a:rPr lang="en-GB" sz="800" u="none" strike="noStrike">
                          <a:effectLst/>
                        </a:rPr>
                        <a:t>2a) Number of new wage employment and/or self-employment (business) opportunities supported by PROSPECTS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27554811"/>
                  </a:ext>
                </a:extLst>
              </a:tr>
              <a:tr h="0">
                <a:tc>
                  <a:txBody>
                    <a:bodyPr/>
                    <a:lstStyle/>
                    <a:p>
                      <a:pPr algn="l" fontAlgn="b"/>
                      <a:r>
                        <a:rPr lang="en-GB" sz="800" u="none" strike="noStrike">
                          <a:effectLst/>
                        </a:rPr>
                        <a:t>2b) Number of FDPs/HC members already employed or self-employed who have either increased their income, enhanced their working conditions or maintained resilient livelihoods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779975376"/>
                  </a:ext>
                </a:extLst>
              </a:tr>
              <a:tr h="100566">
                <a:tc>
                  <a:txBody>
                    <a:bodyPr/>
                    <a:lstStyle/>
                    <a:p>
                      <a:pPr algn="l" fontAlgn="b"/>
                      <a:r>
                        <a:rPr lang="en-GB" sz="800" u="none" strike="noStrike">
                          <a:effectLst/>
                        </a:rPr>
                        <a:t>2c) Number of Government institutions, BDS providers, financial institutions, input providers and/or cooperatives that have introduced new services or scaled their service offer for FDPs and HCs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1019451317"/>
                  </a:ext>
                </a:extLst>
              </a:tr>
              <a:tr h="161482">
                <a:tc>
                  <a:txBody>
                    <a:bodyPr/>
                    <a:lstStyle/>
                    <a:p>
                      <a:pPr algn="l" fontAlgn="b"/>
                      <a:r>
                        <a:rPr lang="en-GB" sz="800" u="none" strike="noStrike">
                          <a:effectLst/>
                        </a:rPr>
                        <a:t>GCR indicator 2.1.1 - Proportion of refugees who have access to decent work by law</a:t>
                      </a:r>
                      <a:endParaRPr lang="en-GB" sz="800" b="0" i="0" u="none" strike="noStrike">
                        <a:solidFill>
                          <a:srgbClr val="FF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839070621"/>
                  </a:ext>
                </a:extLst>
              </a:tr>
              <a:tr h="161482">
                <a:tc>
                  <a:txBody>
                    <a:bodyPr/>
                    <a:lstStyle/>
                    <a:p>
                      <a:pPr algn="l" fontAlgn="b"/>
                      <a:r>
                        <a:rPr lang="en-GB" sz="800" u="none" strike="noStrike">
                          <a:solidFill>
                            <a:schemeClr val="bg1"/>
                          </a:solidFill>
                          <a:effectLst/>
                        </a:rPr>
                        <a:t>PILLAR 3: PROTECTION, SOCIAL PROTECTION AND INCLUSION</a:t>
                      </a:r>
                      <a:endParaRPr lang="en-GB" sz="800" b="1" i="0" u="none" strike="noStrike">
                        <a:solidFill>
                          <a:schemeClr val="bg1"/>
                        </a:solidFill>
                        <a:effectLst/>
                        <a:latin typeface="Calibri" panose="020F0502020204030204" pitchFamily="34" charset="0"/>
                      </a:endParaRPr>
                    </a:p>
                  </a:txBody>
                  <a:tcPr marL="1620" marR="1620" marT="1620" marB="0" anchor="b">
                    <a:solidFill>
                      <a:srgbClr val="942093"/>
                    </a:solidFill>
                  </a:tcPr>
                </a:tc>
                <a:extLst>
                  <a:ext uri="{0D108BD9-81ED-4DB2-BD59-A6C34878D82A}">
                    <a16:rowId xmlns:a16="http://schemas.microsoft.com/office/drawing/2014/main" val="1522936205"/>
                  </a:ext>
                </a:extLst>
              </a:tr>
              <a:tr h="161482">
                <a:tc>
                  <a:txBody>
                    <a:bodyPr/>
                    <a:lstStyle/>
                    <a:p>
                      <a:pPr algn="l" fontAlgn="b"/>
                      <a:r>
                        <a:rPr lang="en-GB" sz="800" u="none" strike="noStrike">
                          <a:effectLst/>
                        </a:rPr>
                        <a:t>3a) Extent of inclusion of FDPs in the social protection system (UNICEF SP Indicator 5.2.1)</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143333316"/>
                  </a:ext>
                </a:extLst>
              </a:tr>
              <a:tr h="161482">
                <a:tc>
                  <a:txBody>
                    <a:bodyPr/>
                    <a:lstStyle/>
                    <a:p>
                      <a:pPr algn="l" fontAlgn="b"/>
                      <a:r>
                        <a:rPr lang="en-GB" sz="800" u="none" strike="noStrike">
                          <a:effectLst/>
                        </a:rPr>
                        <a:t>GCR indicator 2.1.2 - Proportion of refugees who are able to move freely within the host country</a:t>
                      </a:r>
                      <a:endParaRPr lang="en-GB" sz="800" b="0" i="0" u="none" strike="noStrike">
                        <a:solidFill>
                          <a:srgbClr val="FF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62381623"/>
                  </a:ext>
                </a:extLst>
              </a:tr>
              <a:tr h="161482">
                <a:tc>
                  <a:txBody>
                    <a:bodyPr/>
                    <a:lstStyle/>
                    <a:p>
                      <a:pPr algn="l" fontAlgn="b"/>
                      <a:r>
                        <a:rPr lang="en-GB" sz="800" u="none" strike="noStrike">
                          <a:effectLst/>
                        </a:rPr>
                        <a:t>3.1a) Evidence that legal frameworks and policies are inclusive for refugees in terms of protection</a:t>
                      </a:r>
                      <a:endParaRPr lang="en-GB" sz="800" b="0" i="0" u="none" strike="noStrike">
                        <a:solidFill>
                          <a:srgbClr val="0070C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166085360"/>
                  </a:ext>
                </a:extLst>
              </a:tr>
              <a:tr h="161482">
                <a:tc>
                  <a:txBody>
                    <a:bodyPr/>
                    <a:lstStyle/>
                    <a:p>
                      <a:pPr algn="l" fontAlgn="b"/>
                      <a:r>
                        <a:rPr lang="en-GB" sz="800" u="none" strike="noStrike">
                          <a:solidFill>
                            <a:schemeClr val="bg1"/>
                          </a:solidFill>
                          <a:effectLst/>
                        </a:rPr>
                        <a:t>PILLAR 4: CRITICAL INFRASTRUCTURE</a:t>
                      </a:r>
                      <a:endParaRPr lang="en-GB" sz="800" b="1" i="0" u="none" strike="noStrike">
                        <a:solidFill>
                          <a:schemeClr val="bg1"/>
                        </a:solidFill>
                        <a:effectLst/>
                        <a:latin typeface="Calibri" panose="020F0502020204030204" pitchFamily="34" charset="0"/>
                      </a:endParaRPr>
                    </a:p>
                  </a:txBody>
                  <a:tcPr marL="1620" marR="1620" marT="1620" marB="0" anchor="b">
                    <a:solidFill>
                      <a:schemeClr val="tx1"/>
                    </a:solidFill>
                  </a:tcPr>
                </a:tc>
                <a:extLst>
                  <a:ext uri="{0D108BD9-81ED-4DB2-BD59-A6C34878D82A}">
                    <a16:rowId xmlns:a16="http://schemas.microsoft.com/office/drawing/2014/main" val="887058304"/>
                  </a:ext>
                </a:extLst>
              </a:tr>
              <a:tr h="161482">
                <a:tc>
                  <a:txBody>
                    <a:bodyPr/>
                    <a:lstStyle/>
                    <a:p>
                      <a:pPr algn="l" fontAlgn="b"/>
                      <a:r>
                        <a:rPr lang="en-GB" sz="800" u="none" strike="noStrike">
                          <a:effectLst/>
                        </a:rPr>
                        <a:t>Mid-term Outcome 4: Improved Services, Facilities and Information Systems Essential to FDPs and HCs</a:t>
                      </a:r>
                      <a:endParaRPr lang="en-GB" sz="800" b="1"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35301755"/>
                  </a:ext>
                </a:extLst>
              </a:tr>
              <a:tr h="161482">
                <a:tc>
                  <a:txBody>
                    <a:bodyPr/>
                    <a:lstStyle/>
                    <a:p>
                      <a:pPr algn="l" fontAlgn="b"/>
                      <a:r>
                        <a:rPr lang="en-GB" sz="800" u="none" strike="noStrike">
                          <a:effectLst/>
                        </a:rPr>
                        <a:t>4a) Evidence that legislative and policy frameworks related to critical infrastructure (WASH, housing, digital connectivity) are inclusive of FDPs</a:t>
                      </a:r>
                      <a:endParaRPr lang="en-GB" sz="800" b="0" i="0" u="none" strike="noStrike">
                        <a:solidFill>
                          <a:srgbClr val="0070C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056316244"/>
                  </a:ext>
                </a:extLst>
              </a:tr>
              <a:tr h="161482">
                <a:tc>
                  <a:txBody>
                    <a:bodyPr/>
                    <a:lstStyle/>
                    <a:p>
                      <a:pPr algn="l" fontAlgn="ctr"/>
                      <a:r>
                        <a:rPr lang="en-GB" sz="800" u="none" strike="noStrike" dirty="0">
                          <a:effectLst/>
                        </a:rPr>
                        <a:t>4c) Proportion of FDPs/HC members using at least basic drinking water services</a:t>
                      </a:r>
                      <a:endParaRPr lang="en-GB" sz="800" b="0" i="0" u="none" strike="noStrike" dirty="0">
                        <a:solidFill>
                          <a:srgbClr val="000000"/>
                        </a:solidFill>
                        <a:effectLst/>
                        <a:latin typeface="Calibri" panose="020F0502020204030204" pitchFamily="34" charset="0"/>
                      </a:endParaRPr>
                    </a:p>
                  </a:txBody>
                  <a:tcPr marL="1620" marR="1620" marT="1620" marB="0" anchor="ctr"/>
                </a:tc>
                <a:extLst>
                  <a:ext uri="{0D108BD9-81ED-4DB2-BD59-A6C34878D82A}">
                    <a16:rowId xmlns:a16="http://schemas.microsoft.com/office/drawing/2014/main" val="1638945937"/>
                  </a:ext>
                </a:extLst>
              </a:tr>
            </a:tbl>
          </a:graphicData>
        </a:graphic>
      </p:graphicFrame>
      <p:sp>
        <p:nvSpPr>
          <p:cNvPr id="4" name="TextBox 3">
            <a:extLst>
              <a:ext uri="{FF2B5EF4-FFF2-40B4-BE49-F238E27FC236}">
                <a16:creationId xmlns:a16="http://schemas.microsoft.com/office/drawing/2014/main" id="{6022C936-67E6-16E0-F7BA-C5368C2FEFDC}"/>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7" name="Table 6">
            <a:extLst>
              <a:ext uri="{FF2B5EF4-FFF2-40B4-BE49-F238E27FC236}">
                <a16:creationId xmlns:a16="http://schemas.microsoft.com/office/drawing/2014/main" id="{11A86C6B-B666-5E99-B6BC-FF9C8FD850A2}"/>
              </a:ext>
            </a:extLst>
          </p:cNvPr>
          <p:cNvGraphicFramePr>
            <a:graphicFrameLocks noGrp="1"/>
          </p:cNvGraphicFramePr>
          <p:nvPr>
            <p:extLst>
              <p:ext uri="{D42A27DB-BD31-4B8C-83A1-F6EECF244321}">
                <p14:modId xmlns:p14="http://schemas.microsoft.com/office/powerpoint/2010/main" val="621107226"/>
              </p:ext>
            </p:extLst>
          </p:nvPr>
        </p:nvGraphicFramePr>
        <p:xfrm>
          <a:off x="4371944" y="711515"/>
          <a:ext cx="5494982" cy="1219128"/>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65979278"/>
                    </a:ext>
                  </a:extLst>
                </a:gridCol>
              </a:tblGrid>
              <a:tr h="107703">
                <a:tc>
                  <a:txBody>
                    <a:bodyPr/>
                    <a:lstStyle/>
                    <a:p>
                      <a:pPr algn="l" fontAlgn="ctr"/>
                      <a:r>
                        <a:rPr lang="en-GB" sz="800" u="none" strike="noStrike">
                          <a:effectLst/>
                        </a:rPr>
                        <a:t>PILLAR 1: EDUCATION AND LEARNING</a:t>
                      </a:r>
                      <a:endParaRPr lang="en-GB" sz="8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174881305"/>
                  </a:ext>
                </a:extLst>
              </a:tr>
              <a:tr h="243768">
                <a:tc>
                  <a:txBody>
                    <a:bodyPr/>
                    <a:lstStyle/>
                    <a:p>
                      <a:pPr algn="l" fontAlgn="ctr"/>
                      <a:r>
                        <a:rPr lang="en-GB" sz="800" u="none" strike="noStrike">
                          <a:effectLst/>
                        </a:rPr>
                        <a:t>Mid-term Outcome 1: Increased Access of FDPs And HCs To Quality Education, Skills and Learning Opportunities</a:t>
                      </a:r>
                      <a:endParaRPr lang="en-GB" sz="8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536954054"/>
                  </a:ext>
                </a:extLst>
              </a:tr>
              <a:tr h="94552">
                <a:tc>
                  <a:txBody>
                    <a:bodyPr/>
                    <a:lstStyle/>
                    <a:p>
                      <a:pPr algn="l" fontAlgn="ctr"/>
                      <a:r>
                        <a:rPr lang="en-GB" sz="800" u="none" strike="noStrike">
                          <a:effectLst/>
                        </a:rPr>
                        <a:t>1a) Number of FDPs/HCs who completed their primary or secondary education program (formal and non-formal)</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48118793"/>
                  </a:ext>
                </a:extLst>
              </a:tr>
              <a:tr h="189105">
                <a:tc>
                  <a:txBody>
                    <a:bodyPr/>
                    <a:lstStyle/>
                    <a:p>
                      <a:pPr algn="l" fontAlgn="ctr"/>
                      <a:r>
                        <a:rPr lang="en-GB" sz="800" u="none" strike="noStrike">
                          <a:effectLst/>
                        </a:rPr>
                        <a:t>1b) Number of FDPs/HCs who completed a professional, technical or vocational education and/or training program or another non-formal skills training </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67441308"/>
                  </a:ext>
                </a:extLst>
              </a:tr>
              <a:tr h="237057">
                <a:tc>
                  <a:txBody>
                    <a:bodyPr/>
                    <a:lstStyle/>
                    <a:p>
                      <a:pPr algn="l" fontAlgn="ctr"/>
                      <a:r>
                        <a:rPr lang="en-GB" sz="800" u="none" strike="noStrike">
                          <a:effectLst/>
                        </a:rPr>
                        <a:t>1c) Evidence on how PROSPECTS has contributed to a change in legal frameworks, policies and asylum system related to access for refugees to education and training systems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35913643"/>
                  </a:ext>
                </a:extLst>
              </a:tr>
              <a:tr h="189105">
                <a:tc>
                  <a:txBody>
                    <a:bodyPr/>
                    <a:lstStyle/>
                    <a:p>
                      <a:pPr algn="l" fontAlgn="ctr"/>
                      <a:r>
                        <a:rPr lang="en-GB" sz="800" u="none" strike="noStrike">
                          <a:effectLst/>
                        </a:rPr>
                        <a:t>1d)  Evidence that PROSPECTS contributed to institutional capacity strengthening in relation to inclusion in education and trainings for FDPs and HCs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27937620"/>
                  </a:ext>
                </a:extLst>
              </a:tr>
            </a:tbl>
          </a:graphicData>
        </a:graphic>
      </p:graphicFrame>
      <p:sp>
        <p:nvSpPr>
          <p:cNvPr id="8" name="TextBox 7">
            <a:extLst>
              <a:ext uri="{FF2B5EF4-FFF2-40B4-BE49-F238E27FC236}">
                <a16:creationId xmlns:a16="http://schemas.microsoft.com/office/drawing/2014/main" id="{05E9486A-A13B-75DD-3B1F-626740739A68}"/>
              </a:ext>
            </a:extLst>
          </p:cNvPr>
          <p:cNvSpPr txBox="1"/>
          <p:nvPr/>
        </p:nvSpPr>
        <p:spPr>
          <a:xfrm>
            <a:off x="5752393" y="462210"/>
            <a:ext cx="3412409" cy="307777"/>
          </a:xfrm>
          <a:prstGeom prst="rect">
            <a:avLst/>
          </a:prstGeom>
          <a:noFill/>
        </p:spPr>
        <p:txBody>
          <a:bodyPr wrap="none" rtlCol="0">
            <a:spAutoFit/>
          </a:bodyPr>
          <a:lstStyle/>
          <a:p>
            <a:r>
              <a:rPr lang="fr-FR" sz="1400" dirty="0">
                <a:solidFill>
                  <a:schemeClr val="tx1">
                    <a:lumMod val="50000"/>
                    <a:lumOff val="50000"/>
                  </a:schemeClr>
                </a:solidFill>
              </a:rPr>
              <a:t>Global PROSPECTS </a:t>
            </a:r>
            <a:r>
              <a:rPr lang="fr-FR" sz="1400" dirty="0" err="1">
                <a:solidFill>
                  <a:schemeClr val="tx1">
                    <a:lumMod val="50000"/>
                    <a:lumOff val="50000"/>
                  </a:schemeClr>
                </a:solidFill>
              </a:rPr>
              <a:t>results</a:t>
            </a:r>
            <a:r>
              <a:rPr lang="fr-FR" sz="1400" dirty="0">
                <a:solidFill>
                  <a:schemeClr val="tx1">
                    <a:lumMod val="50000"/>
                    <a:lumOff val="50000"/>
                  </a:schemeClr>
                </a:solidFill>
              </a:rPr>
              <a:t> </a:t>
            </a:r>
            <a:r>
              <a:rPr lang="fr-FR" sz="1400" dirty="0" err="1">
                <a:solidFill>
                  <a:schemeClr val="tx1">
                    <a:lumMod val="50000"/>
                    <a:lumOff val="50000"/>
                  </a:schemeClr>
                </a:solidFill>
              </a:rPr>
              <a:t>framework</a:t>
            </a:r>
            <a:r>
              <a:rPr lang="fr-FR" sz="1400" dirty="0">
                <a:solidFill>
                  <a:schemeClr val="tx1">
                    <a:lumMod val="50000"/>
                    <a:lumOff val="50000"/>
                  </a:schemeClr>
                </a:solidFill>
              </a:rPr>
              <a:t> CO</a:t>
            </a:r>
          </a:p>
        </p:txBody>
      </p:sp>
      <p:sp>
        <p:nvSpPr>
          <p:cNvPr id="9" name="TextBox 8">
            <a:extLst>
              <a:ext uri="{FF2B5EF4-FFF2-40B4-BE49-F238E27FC236}">
                <a16:creationId xmlns:a16="http://schemas.microsoft.com/office/drawing/2014/main" id="{C2890720-5C33-6AE1-5399-5DE59686F350}"/>
              </a:ext>
            </a:extLst>
          </p:cNvPr>
          <p:cNvSpPr txBox="1"/>
          <p:nvPr/>
        </p:nvSpPr>
        <p:spPr>
          <a:xfrm>
            <a:off x="1777037" y="357379"/>
            <a:ext cx="946734" cy="307777"/>
          </a:xfrm>
          <a:prstGeom prst="rect">
            <a:avLst/>
          </a:prstGeom>
          <a:noFill/>
        </p:spPr>
        <p:txBody>
          <a:bodyPr wrap="none" rtlCol="0">
            <a:spAutoFit/>
          </a:bodyPr>
          <a:lstStyle/>
          <a:p>
            <a:r>
              <a:rPr lang="fr-FR" sz="1400" dirty="0">
                <a:solidFill>
                  <a:schemeClr val="tx1">
                    <a:lumMod val="50000"/>
                    <a:lumOff val="50000"/>
                  </a:schemeClr>
                </a:solidFill>
              </a:rPr>
              <a:t>Kenya CO</a:t>
            </a:r>
          </a:p>
        </p:txBody>
      </p:sp>
      <p:graphicFrame>
        <p:nvGraphicFramePr>
          <p:cNvPr id="10" name="Table 9">
            <a:extLst>
              <a:ext uri="{FF2B5EF4-FFF2-40B4-BE49-F238E27FC236}">
                <a16:creationId xmlns:a16="http://schemas.microsoft.com/office/drawing/2014/main" id="{015B30E8-A986-DE3A-562E-3740D0B0618A}"/>
              </a:ext>
            </a:extLst>
          </p:cNvPr>
          <p:cNvGraphicFramePr>
            <a:graphicFrameLocks noGrp="1"/>
          </p:cNvGraphicFramePr>
          <p:nvPr>
            <p:extLst>
              <p:ext uri="{D42A27DB-BD31-4B8C-83A1-F6EECF244321}">
                <p14:modId xmlns:p14="http://schemas.microsoft.com/office/powerpoint/2010/main" val="2519133990"/>
              </p:ext>
            </p:extLst>
          </p:nvPr>
        </p:nvGraphicFramePr>
        <p:xfrm>
          <a:off x="4371944" y="1939647"/>
          <a:ext cx="5494982" cy="1649887"/>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2200037631"/>
                    </a:ext>
                  </a:extLst>
                </a:gridCol>
              </a:tblGrid>
              <a:tr h="81453">
                <a:tc>
                  <a:txBody>
                    <a:bodyPr/>
                    <a:lstStyle/>
                    <a:p>
                      <a:pPr algn="l" fontAlgn="ctr"/>
                      <a:r>
                        <a:rPr lang="en-GB" sz="800" u="none" strike="noStrike">
                          <a:effectLst/>
                        </a:rPr>
                        <a:t>PILLAR 2: ECONOMIC INCLUSION</a:t>
                      </a:r>
                      <a:endParaRPr lang="en-GB" sz="8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2849636182"/>
                  </a:ext>
                </a:extLst>
              </a:tr>
              <a:tr h="126466">
                <a:tc>
                  <a:txBody>
                    <a:bodyPr/>
                    <a:lstStyle/>
                    <a:p>
                      <a:pPr algn="l" fontAlgn="ctr"/>
                      <a:r>
                        <a:rPr lang="en-GB" sz="800" u="none" strike="noStrike">
                          <a:effectLst/>
                        </a:rPr>
                        <a:t>Mid-term Outcome 2: Improved livelihoods and expanded economic opportunities for FDPs and HCs, through access to entrepreneurship and employment with dignity</a:t>
                      </a:r>
                      <a:endParaRPr lang="en-GB" sz="8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372931776"/>
                  </a:ext>
                </a:extLst>
              </a:tr>
              <a:tr h="182708">
                <a:tc>
                  <a:txBody>
                    <a:bodyPr/>
                    <a:lstStyle/>
                    <a:p>
                      <a:pPr algn="l" fontAlgn="ctr"/>
                      <a:r>
                        <a:rPr lang="en-GB" sz="800" u="none" strike="noStrike">
                          <a:effectLst/>
                        </a:rPr>
                        <a:t>2a) Number of new employment and/or self-employment (business) opportunities supported by PROSPECTS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09958275"/>
                  </a:ext>
                </a:extLst>
              </a:tr>
              <a:tr h="126466">
                <a:tc>
                  <a:txBody>
                    <a:bodyPr/>
                    <a:lstStyle/>
                    <a:p>
                      <a:pPr algn="l" fontAlgn="ctr"/>
                      <a:r>
                        <a:rPr lang="en-GB" sz="800" u="none" strike="noStrike">
                          <a:effectLst/>
                        </a:rPr>
                        <a:t>2b) Number of FDPs/HC members already employed or self-employed who have either increased their income, enhanced their working conditions or maintained resilient livelihoods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79060687"/>
                  </a:ext>
                </a:extLst>
              </a:tr>
              <a:tr h="126466">
                <a:tc>
                  <a:txBody>
                    <a:bodyPr/>
                    <a:lstStyle/>
                    <a:p>
                      <a:pPr algn="l" fontAlgn="ctr"/>
                      <a:r>
                        <a:rPr lang="en-GB" sz="800" u="none" strike="noStrike">
                          <a:effectLst/>
                        </a:rPr>
                        <a:t>2c) Number of Government institutions, BDS providers, financial institutions, input providers and/or cooperatives that have introduced new services or scaled their service offer for FDPs and HCs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99501452"/>
                  </a:ext>
                </a:extLst>
              </a:tr>
              <a:tr h="153598">
                <a:tc>
                  <a:txBody>
                    <a:bodyPr/>
                    <a:lstStyle/>
                    <a:p>
                      <a:pPr algn="l" fontAlgn="ctr"/>
                      <a:r>
                        <a:rPr lang="en-GB" sz="800" u="none" strike="noStrike">
                          <a:effectLst/>
                        </a:rPr>
                        <a:t>2d) Evidence on how PROSPECTS has contributed to a changes in legal frameworks, policies and asylum system related to inclusion of refugees in the labor market and formality</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52132678"/>
                  </a:ext>
                </a:extLst>
              </a:tr>
              <a:tr h="126466">
                <a:tc>
                  <a:txBody>
                    <a:bodyPr/>
                    <a:lstStyle/>
                    <a:p>
                      <a:pPr algn="l" fontAlgn="ctr"/>
                      <a:r>
                        <a:rPr lang="en-GB" sz="800" u="none" strike="noStrike">
                          <a:effectLst/>
                        </a:rPr>
                        <a:t>2e) Evidence that PROSPECTS contributed to institutional capacity strengthening in relation to inclusion of FDPs and HCs in the labour market and to improved labour rights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16778997"/>
                  </a:ext>
                </a:extLst>
              </a:tr>
              <a:tr h="126059">
                <a:tc>
                  <a:txBody>
                    <a:bodyPr/>
                    <a:lstStyle/>
                    <a:p>
                      <a:pPr algn="l" fontAlgn="ctr"/>
                      <a:r>
                        <a:rPr lang="en-GB" sz="800" u="none" strike="noStrike">
                          <a:effectLst/>
                        </a:rPr>
                        <a:t>GCR indicator 2.1.1 - Proportion of refugees who have access to decent work by law</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66312267"/>
                  </a:ext>
                </a:extLst>
              </a:tr>
            </a:tbl>
          </a:graphicData>
        </a:graphic>
      </p:graphicFrame>
      <p:graphicFrame>
        <p:nvGraphicFramePr>
          <p:cNvPr id="11" name="Table 10">
            <a:extLst>
              <a:ext uri="{FF2B5EF4-FFF2-40B4-BE49-F238E27FC236}">
                <a16:creationId xmlns:a16="http://schemas.microsoft.com/office/drawing/2014/main" id="{6EEEC642-CE87-8135-836C-A36B98714001}"/>
              </a:ext>
            </a:extLst>
          </p:cNvPr>
          <p:cNvGraphicFramePr>
            <a:graphicFrameLocks noGrp="1"/>
          </p:cNvGraphicFramePr>
          <p:nvPr>
            <p:extLst>
              <p:ext uri="{D42A27DB-BD31-4B8C-83A1-F6EECF244321}">
                <p14:modId xmlns:p14="http://schemas.microsoft.com/office/powerpoint/2010/main" val="3171457122"/>
              </p:ext>
            </p:extLst>
          </p:nvPr>
        </p:nvGraphicFramePr>
        <p:xfrm>
          <a:off x="4371944" y="3619473"/>
          <a:ext cx="5442481" cy="1346548"/>
        </p:xfrm>
        <a:graphic>
          <a:graphicData uri="http://schemas.openxmlformats.org/drawingml/2006/table">
            <a:tbl>
              <a:tblPr>
                <a:tableStyleId>{5C22544A-7EE6-4342-B048-85BDC9FD1C3A}</a:tableStyleId>
              </a:tblPr>
              <a:tblGrid>
                <a:gridCol w="5442481">
                  <a:extLst>
                    <a:ext uri="{9D8B030D-6E8A-4147-A177-3AD203B41FA5}">
                      <a16:colId xmlns:a16="http://schemas.microsoft.com/office/drawing/2014/main" val="2966290122"/>
                    </a:ext>
                  </a:extLst>
                </a:gridCol>
              </a:tblGrid>
              <a:tr h="0">
                <a:tc>
                  <a:txBody>
                    <a:bodyPr/>
                    <a:lstStyle/>
                    <a:p>
                      <a:pPr algn="l" fontAlgn="t"/>
                      <a:r>
                        <a:rPr lang="en-GB" sz="800" b="0" i="0" u="none" strike="noStrike">
                          <a:solidFill>
                            <a:schemeClr val="bg1"/>
                          </a:solidFill>
                          <a:effectLst/>
                          <a:latin typeface="Calibri" panose="020F0502020204030204" pitchFamily="34" charset="0"/>
                        </a:rPr>
                        <a:t>PILLAR 3: PROTECTION, SOCIAL PROTECTION AND INCLUSION</a:t>
                      </a:r>
                    </a:p>
                  </a:txBody>
                  <a:tcPr marL="0" marR="0" marT="0" marB="0">
                    <a:solidFill>
                      <a:srgbClr val="942093"/>
                    </a:solidFill>
                  </a:tcPr>
                </a:tc>
                <a:extLst>
                  <a:ext uri="{0D108BD9-81ED-4DB2-BD59-A6C34878D82A}">
                    <a16:rowId xmlns:a16="http://schemas.microsoft.com/office/drawing/2014/main" val="3368141125"/>
                  </a:ext>
                </a:extLst>
              </a:tr>
              <a:tr h="0">
                <a:tc>
                  <a:txBody>
                    <a:bodyPr/>
                    <a:lstStyle/>
                    <a:p>
                      <a:pPr algn="l" fontAlgn="t"/>
                      <a:r>
                        <a:rPr lang="en-GB" sz="800" b="0" i="0" u="none" strike="noStrike">
                          <a:solidFill>
                            <a:schemeClr val="bg1"/>
                          </a:solidFill>
                          <a:effectLst/>
                          <a:latin typeface="Calibri" panose="020F0502020204030204" pitchFamily="34" charset="0"/>
                        </a:rPr>
                        <a:t>Mid-term Outcome 3: Protection: Increased Government Protection for FDPs and HCs. Protection: Increased Government Protection for FDPs and HCs Social Protection: Increased Inclusion of FDPs and HCs In Community-based, Local and/or National Social Protection Systems</a:t>
                      </a:r>
                    </a:p>
                  </a:txBody>
                  <a:tcPr marL="0" marR="0" marT="0" marB="0">
                    <a:solidFill>
                      <a:srgbClr val="942093"/>
                    </a:solidFill>
                  </a:tcPr>
                </a:tc>
                <a:extLst>
                  <a:ext uri="{0D108BD9-81ED-4DB2-BD59-A6C34878D82A}">
                    <a16:rowId xmlns:a16="http://schemas.microsoft.com/office/drawing/2014/main" val="1738697106"/>
                  </a:ext>
                </a:extLst>
              </a:tr>
              <a:tr h="0">
                <a:tc>
                  <a:txBody>
                    <a:bodyPr/>
                    <a:lstStyle/>
                    <a:p>
                      <a:pPr algn="l" fontAlgn="t"/>
                      <a:r>
                        <a:rPr lang="en-GB" sz="800" u="none" strike="noStrike">
                          <a:effectLst/>
                        </a:rPr>
                        <a:t>3a) Extent of inclusion of FDPs in the social protection system and alignment of national SP system with international standards </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675922744"/>
                  </a:ext>
                </a:extLst>
              </a:tr>
              <a:tr h="0">
                <a:tc>
                  <a:txBody>
                    <a:bodyPr/>
                    <a:lstStyle/>
                    <a:p>
                      <a:pPr algn="l" fontAlgn="t"/>
                      <a:r>
                        <a:rPr lang="en-GB" sz="800" u="none" strike="noStrike">
                          <a:effectLst/>
                        </a:rPr>
                        <a:t>3b) Evidence on how PROSPECTS has contributed to strengthened institutional capacity to include protection systems in national and sub-national systems and development planning </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835086533"/>
                  </a:ext>
                </a:extLst>
              </a:tr>
              <a:tr h="0">
                <a:tc>
                  <a:txBody>
                    <a:bodyPr/>
                    <a:lstStyle/>
                    <a:p>
                      <a:pPr algn="l" fontAlgn="t"/>
                      <a:r>
                        <a:rPr lang="en-GB" sz="800" u="none" strike="noStrike">
                          <a:effectLst/>
                        </a:rPr>
                        <a:t>3c) Evidence that PROSPECTS contributed to institutional capacity strengthening in relation to inclusion of FDPs and HCs in social protection systems</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2363367395"/>
                  </a:ext>
                </a:extLst>
              </a:tr>
              <a:tr h="127348">
                <a:tc>
                  <a:txBody>
                    <a:bodyPr/>
                    <a:lstStyle/>
                    <a:p>
                      <a:pPr algn="l" fontAlgn="ctr"/>
                      <a:r>
                        <a:rPr lang="en-GB" sz="800" u="none" strike="noStrike">
                          <a:effectLst/>
                        </a:rPr>
                        <a:t>GCR indicator 2.1.2 - Proportion of refugees who are able to move freely within the host country</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89972297"/>
                  </a:ext>
                </a:extLst>
              </a:tr>
            </a:tbl>
          </a:graphicData>
        </a:graphic>
      </p:graphicFrame>
      <p:graphicFrame>
        <p:nvGraphicFramePr>
          <p:cNvPr id="12" name="Table 11">
            <a:extLst>
              <a:ext uri="{FF2B5EF4-FFF2-40B4-BE49-F238E27FC236}">
                <a16:creationId xmlns:a16="http://schemas.microsoft.com/office/drawing/2014/main" id="{FCB50AFE-E1DA-3974-C901-EDFF75AAE054}"/>
              </a:ext>
            </a:extLst>
          </p:cNvPr>
          <p:cNvGraphicFramePr>
            <a:graphicFrameLocks noGrp="1"/>
          </p:cNvGraphicFramePr>
          <p:nvPr>
            <p:extLst>
              <p:ext uri="{D42A27DB-BD31-4B8C-83A1-F6EECF244321}">
                <p14:modId xmlns:p14="http://schemas.microsoft.com/office/powerpoint/2010/main" val="5813929"/>
              </p:ext>
            </p:extLst>
          </p:nvPr>
        </p:nvGraphicFramePr>
        <p:xfrm>
          <a:off x="4371944" y="5030899"/>
          <a:ext cx="5442482" cy="1160381"/>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2988824617"/>
                    </a:ext>
                  </a:extLst>
                </a:gridCol>
              </a:tblGrid>
              <a:tr h="61697">
                <a:tc>
                  <a:txBody>
                    <a:bodyPr/>
                    <a:lstStyle/>
                    <a:p>
                      <a:pPr algn="l" fontAlgn="ctr"/>
                      <a:r>
                        <a:rPr lang="en-GB" sz="800" u="none" strike="noStrike">
                          <a:solidFill>
                            <a:schemeClr val="bg1"/>
                          </a:solidFill>
                          <a:effectLst/>
                        </a:rPr>
                        <a:t>PILLAR 4: CRITICAL INFRASTRUCTURE</a:t>
                      </a:r>
                      <a:endParaRPr lang="en-GB" sz="800" b="1" i="0" u="none" strike="noStrike">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994109069"/>
                  </a:ext>
                </a:extLst>
              </a:tr>
              <a:tr h="167095">
                <a:tc>
                  <a:txBody>
                    <a:bodyPr/>
                    <a:lstStyle/>
                    <a:p>
                      <a:pPr algn="l" fontAlgn="ctr"/>
                      <a:r>
                        <a:rPr lang="en-GB" sz="800" u="none" strike="noStrike">
                          <a:solidFill>
                            <a:schemeClr val="bg1"/>
                          </a:solidFill>
                          <a:effectLst/>
                        </a:rPr>
                        <a:t>Mid-term Outcome 4: Improved Services, Facilities and Information Systems Essential to FDPs and HCs</a:t>
                      </a:r>
                      <a:endParaRPr lang="en-GB" sz="800" b="1" i="0" u="none" strike="noStrike">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3000511192"/>
                  </a:ext>
                </a:extLst>
              </a:tr>
              <a:tr h="167095">
                <a:tc>
                  <a:txBody>
                    <a:bodyPr/>
                    <a:lstStyle/>
                    <a:p>
                      <a:pPr algn="l" fontAlgn="ctr"/>
                      <a:r>
                        <a:rPr lang="en-GB" sz="800" b="0" i="0" u="none" strike="noStrike">
                          <a:solidFill>
                            <a:srgbClr val="000000"/>
                          </a:solidFill>
                          <a:effectLst/>
                          <a:latin typeface="Calibri" panose="020F0502020204030204" pitchFamily="34" charset="0"/>
                        </a:rPr>
                        <a:t>4a) Evidence that PROSPECTS has contributed to a</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change in legal frameworks, policies and asylum system related to inclusive critical infrastructure (WASH, housing, digital connectivity) for refugees</a:t>
                      </a:r>
                    </a:p>
                  </a:txBody>
                  <a:tcPr marL="0" marR="0" marT="0" marB="0" anchor="ctr"/>
                </a:tc>
                <a:extLst>
                  <a:ext uri="{0D108BD9-81ED-4DB2-BD59-A6C34878D82A}">
                    <a16:rowId xmlns:a16="http://schemas.microsoft.com/office/drawing/2014/main" val="474635203"/>
                  </a:ext>
                </a:extLst>
              </a:tr>
              <a:tr h="109683">
                <a:tc>
                  <a:txBody>
                    <a:bodyPr/>
                    <a:lstStyle/>
                    <a:p>
                      <a:pPr algn="l" fontAlgn="ctr"/>
                      <a:r>
                        <a:rPr lang="en-GB" sz="800" b="0" i="0" u="none" strike="noStrike">
                          <a:solidFill>
                            <a:srgbClr val="000000"/>
                          </a:solidFill>
                          <a:effectLst/>
                          <a:latin typeface="Calibri" panose="020F0502020204030204" pitchFamily="34" charset="0"/>
                        </a:rPr>
                        <a:t>4b) Evidence that PROSPECTS contributed to improved services, facilities and information systems essential for FDPs and HCs</a:t>
                      </a:r>
                    </a:p>
                  </a:txBody>
                  <a:tcPr marL="0" marR="0" marT="0" marB="0" anchor="ctr"/>
                </a:tc>
                <a:extLst>
                  <a:ext uri="{0D108BD9-81ED-4DB2-BD59-A6C34878D82A}">
                    <a16:rowId xmlns:a16="http://schemas.microsoft.com/office/drawing/2014/main" val="4140795563"/>
                  </a:ext>
                </a:extLst>
              </a:tr>
              <a:tr h="139846">
                <a:tc>
                  <a:txBody>
                    <a:bodyPr/>
                    <a:lstStyle/>
                    <a:p>
                      <a:pPr algn="l" fontAlgn="ctr"/>
                      <a:r>
                        <a:rPr lang="en-GB" sz="800" b="0" i="0" u="none" strike="noStrike">
                          <a:solidFill>
                            <a:srgbClr val="000000"/>
                          </a:solidFill>
                          <a:effectLst/>
                          <a:latin typeface="Calibri" panose="020F0502020204030204" pitchFamily="34" charset="0"/>
                        </a:rPr>
                        <a:t>4c) Proportion of FDPs/HC members using at least basic drinking water services</a:t>
                      </a:r>
                    </a:p>
                  </a:txBody>
                  <a:tcPr marL="0" marR="0" marT="0" marB="0" anchor="ctr"/>
                </a:tc>
                <a:extLst>
                  <a:ext uri="{0D108BD9-81ED-4DB2-BD59-A6C34878D82A}">
                    <a16:rowId xmlns:a16="http://schemas.microsoft.com/office/drawing/2014/main" val="32405153"/>
                  </a:ext>
                </a:extLst>
              </a:tr>
              <a:tr h="69923">
                <a:tc>
                  <a:txBody>
                    <a:bodyPr/>
                    <a:lstStyle/>
                    <a:p>
                      <a:pPr algn="l" fontAlgn="ctr"/>
                      <a:r>
                        <a:rPr lang="en-GB" sz="800" b="0" i="0" u="none" strike="noStrike">
                          <a:solidFill>
                            <a:srgbClr val="000000"/>
                          </a:solidFill>
                          <a:effectLst/>
                          <a:latin typeface="Calibri" panose="020F0502020204030204" pitchFamily="34" charset="0"/>
                        </a:rPr>
                        <a:t>4d) Proportion of FDPs/HC members with access to safe household sanitation</a:t>
                      </a:r>
                    </a:p>
                  </a:txBody>
                  <a:tcPr marL="0" marR="0" marT="0" marB="0" anchor="ctr"/>
                </a:tc>
                <a:extLst>
                  <a:ext uri="{0D108BD9-81ED-4DB2-BD59-A6C34878D82A}">
                    <a16:rowId xmlns:a16="http://schemas.microsoft.com/office/drawing/2014/main" val="1719551975"/>
                  </a:ext>
                </a:extLst>
              </a:tr>
              <a:tr h="100984">
                <a:tc>
                  <a:txBody>
                    <a:bodyPr/>
                    <a:lstStyle/>
                    <a:p>
                      <a:pPr algn="l" fontAlgn="ctr"/>
                      <a:r>
                        <a:rPr lang="en-GB" sz="800" b="0" i="0" u="none" strike="noStrike">
                          <a:solidFill>
                            <a:srgbClr val="000000"/>
                          </a:solidFill>
                          <a:effectLst/>
                          <a:latin typeface="Calibri" panose="020F0502020204030204" pitchFamily="34" charset="0"/>
                        </a:rPr>
                        <a:t>4e) Proportion of FDPs and HC living in habitable and affordable housing</a:t>
                      </a:r>
                    </a:p>
                  </a:txBody>
                  <a:tcPr marL="0" marR="0" marT="0" marB="0" anchor="ctr"/>
                </a:tc>
                <a:extLst>
                  <a:ext uri="{0D108BD9-81ED-4DB2-BD59-A6C34878D82A}">
                    <a16:rowId xmlns:a16="http://schemas.microsoft.com/office/drawing/2014/main" val="1255118909"/>
                  </a:ext>
                </a:extLst>
              </a:tr>
            </a:tbl>
          </a:graphicData>
        </a:graphic>
      </p:graphicFrame>
    </p:spTree>
    <p:extLst>
      <p:ext uri="{BB962C8B-B14F-4D97-AF65-F5344CB8AC3E}">
        <p14:creationId xmlns:p14="http://schemas.microsoft.com/office/powerpoint/2010/main" val="2559882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42273-D171-3133-1127-15D9A07460CF}"/>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3C13E68-1F83-6CBC-A22B-6AAA80988A3C}"/>
              </a:ext>
            </a:extLst>
          </p:cNvPr>
          <p:cNvGraphicFramePr>
            <a:graphicFrameLocks noGrp="1"/>
          </p:cNvGraphicFramePr>
          <p:nvPr>
            <p:extLst>
              <p:ext uri="{D42A27DB-BD31-4B8C-83A1-F6EECF244321}">
                <p14:modId xmlns:p14="http://schemas.microsoft.com/office/powerpoint/2010/main" val="2328388824"/>
              </p:ext>
            </p:extLst>
          </p:nvPr>
        </p:nvGraphicFramePr>
        <p:xfrm>
          <a:off x="182559" y="597821"/>
          <a:ext cx="4106426" cy="3014930"/>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800" u="none" strike="noStrike">
                          <a:effectLst/>
                        </a:rPr>
                        <a:t>INDICATORS</a:t>
                      </a:r>
                      <a:endParaRPr lang="en-GB" sz="800" b="1" i="0" u="none" strike="noStrike">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dirty="0">
                          <a:effectLst/>
                        </a:rPr>
                        <a:t>5. SYSTEMS CHANGE and NWOW</a:t>
                      </a:r>
                      <a:endParaRPr lang="en-GB" sz="800" b="1" i="0" u="none" strike="noStrike" dirty="0">
                        <a:solidFill>
                          <a:srgbClr val="000000"/>
                        </a:solidFill>
                        <a:effectLst/>
                        <a:latin typeface="Calibri" panose="020F0502020204030204" pitchFamily="34" charset="0"/>
                      </a:endParaRPr>
                    </a:p>
                  </a:txBody>
                  <a:tcPr marL="1620" marR="1620" marT="1620" marB="0" anchor="b">
                    <a:solidFill>
                      <a:schemeClr val="bg1">
                        <a:lumMod val="65000"/>
                      </a:schemeClr>
                    </a:solidFill>
                  </a:tcPr>
                </a:tc>
                <a:extLst>
                  <a:ext uri="{0D108BD9-81ED-4DB2-BD59-A6C34878D82A}">
                    <a16:rowId xmlns:a16="http://schemas.microsoft.com/office/drawing/2014/main" val="2318266549"/>
                  </a:ext>
                </a:extLst>
              </a:tr>
              <a:tr h="0">
                <a:tc>
                  <a:txBody>
                    <a:bodyPr/>
                    <a:lstStyle/>
                    <a:p>
                      <a:pPr algn="l" fontAlgn="b"/>
                      <a:r>
                        <a:rPr lang="en-GB" sz="800" u="none" strike="noStrike" dirty="0">
                          <a:effectLst/>
                        </a:rPr>
                        <a:t>Outcome: Improved Effectiveness and Efficiency of DAFD in Prospects Countries and Beyond</a:t>
                      </a:r>
                      <a:endParaRPr lang="en-GB" sz="800" b="1" i="0" u="none" strike="noStrike" dirty="0">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1273149084"/>
                  </a:ext>
                </a:extLst>
              </a:tr>
              <a:tr h="0">
                <a:tc>
                  <a:txBody>
                    <a:bodyPr/>
                    <a:lstStyle/>
                    <a:p>
                      <a:pPr algn="l" fontAlgn="b"/>
                      <a:r>
                        <a:rPr lang="en-GB" sz="800" u="none" strike="noStrike" dirty="0">
                          <a:effectLst/>
                        </a:rPr>
                        <a:t>5a) Evidence that the Partnership fostered improved responses and innovative ways to address protracted forced displacement in PROSPECTS countries</a:t>
                      </a:r>
                      <a:endParaRPr lang="en-GB" sz="800" b="0" i="0" u="none" strike="noStrike" dirty="0">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273439816"/>
                  </a:ext>
                </a:extLst>
              </a:tr>
              <a:tr h="0">
                <a:tc>
                  <a:txBody>
                    <a:bodyPr/>
                    <a:lstStyle/>
                    <a:p>
                      <a:pPr algn="l" fontAlgn="b"/>
                      <a:r>
                        <a:rPr lang="en-GB" sz="800" u="none" strike="noStrike" dirty="0">
                          <a:effectLst/>
                        </a:rPr>
                        <a:t>5b) Perception of change by partners in joint-up planning and programming (strategic alignment, sequencing, layering, integrated interventions) and in the joint implementation experience</a:t>
                      </a:r>
                      <a:endParaRPr lang="en-GB" sz="800" b="0" i="0" u="none" strike="noStrike" dirty="0">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23880418"/>
                  </a:ext>
                </a:extLst>
              </a:tr>
              <a:tr h="0">
                <a:tc>
                  <a:txBody>
                    <a:bodyPr/>
                    <a:lstStyle/>
                    <a:p>
                      <a:pPr algn="l" fontAlgn="b"/>
                      <a:r>
                        <a:rPr lang="en-GB" sz="800" u="none" strike="noStrike">
                          <a:effectLst/>
                        </a:rPr>
                        <a:t>5c) Extent to which collective outcome-based interventions are jointly designed and implemented (two or more partners)</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541359116"/>
                  </a:ext>
                </a:extLst>
              </a:tr>
              <a:tr h="161482">
                <a:tc>
                  <a:txBody>
                    <a:bodyPr/>
                    <a:lstStyle/>
                    <a:p>
                      <a:pPr algn="l" fontAlgn="b"/>
                      <a:r>
                        <a:rPr lang="en-GB" sz="800" u="none" strike="noStrike">
                          <a:effectLst/>
                        </a:rPr>
                        <a:t>5d) Number of shared target geographical areas identified</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096357685"/>
                  </a:ext>
                </a:extLst>
              </a:tr>
              <a:tr h="161482">
                <a:tc>
                  <a:txBody>
                    <a:bodyPr/>
                    <a:lstStyle/>
                    <a:p>
                      <a:pPr algn="l" fontAlgn="b"/>
                      <a:r>
                        <a:rPr lang="en-GB" sz="800" u="none" strike="noStrike">
                          <a:effectLst/>
                        </a:rPr>
                        <a:t>5e) Number of PROSPECTS beneficiaries receiving services from two partners or more</a:t>
                      </a:r>
                      <a:endParaRPr lang="en-GB" sz="800" b="0" i="0" u="none" strike="noStrike">
                        <a:solidFill>
                          <a:srgbClr val="BF8F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4204370072"/>
                  </a:ext>
                </a:extLst>
              </a:tr>
              <a:tr h="161482">
                <a:tc>
                  <a:txBody>
                    <a:bodyPr/>
                    <a:lstStyle/>
                    <a:p>
                      <a:pPr algn="l" fontAlgn="b"/>
                      <a:r>
                        <a:rPr lang="en-GB" sz="800" u="none" strike="noStrike">
                          <a:effectLst/>
                        </a:rPr>
                        <a:t>6. CROSS-CUTTING INDICATORS</a:t>
                      </a:r>
                      <a:endParaRPr lang="en-GB" sz="800" b="1" i="0" u="none" strike="noStrike">
                        <a:solidFill>
                          <a:srgbClr val="000000"/>
                        </a:solidFill>
                        <a:effectLst/>
                        <a:latin typeface="Calibri" panose="020F0502020204030204" pitchFamily="34" charset="0"/>
                      </a:endParaRPr>
                    </a:p>
                  </a:txBody>
                  <a:tcPr marL="1620" marR="1620" marT="1620" marB="0" anchor="b">
                    <a:solidFill>
                      <a:schemeClr val="bg1">
                        <a:lumMod val="65000"/>
                      </a:schemeClr>
                    </a:solidFill>
                  </a:tcPr>
                </a:tc>
                <a:extLst>
                  <a:ext uri="{0D108BD9-81ED-4DB2-BD59-A6C34878D82A}">
                    <a16:rowId xmlns:a16="http://schemas.microsoft.com/office/drawing/2014/main" val="47402206"/>
                  </a:ext>
                </a:extLst>
              </a:tr>
              <a:tr h="0">
                <a:tc>
                  <a:txBody>
                    <a:bodyPr/>
                    <a:lstStyle/>
                    <a:p>
                      <a:pPr algn="l" fontAlgn="b"/>
                      <a:r>
                        <a:rPr lang="en-GB" sz="800" u="none" strike="noStrike">
                          <a:effectLst/>
                        </a:rPr>
                        <a:t>6a) Extent to which PROSPECTS interventions contribute to transformative approaches and solutions for youth, gender equality and people with disabilities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1961425072"/>
                  </a:ext>
                </a:extLst>
              </a:tr>
              <a:tr h="35366">
                <a:tc>
                  <a:txBody>
                    <a:bodyPr/>
                    <a:lstStyle/>
                    <a:p>
                      <a:pPr algn="l" fontAlgn="b"/>
                      <a:r>
                        <a:rPr lang="en-GB" sz="800" u="none" strike="noStrike">
                          <a:effectLst/>
                        </a:rPr>
                        <a:t>6b) Number and % of young people involved in (</a:t>
                      </a:r>
                      <a:r>
                        <a:rPr lang="en-GB" sz="800" u="none" strike="noStrike" err="1">
                          <a:effectLst/>
                        </a:rPr>
                        <a:t>i</a:t>
                      </a:r>
                      <a:r>
                        <a:rPr lang="en-GB" sz="800" u="none" strike="noStrike">
                          <a:effectLst/>
                        </a:rPr>
                        <a:t>) voicing their recommendations, or (ii) taking action in individual or collective civic engagement initiatives, entrepreneurial action, </a:t>
                      </a:r>
                      <a:r>
                        <a:rPr lang="en-GB" sz="800" u="none" strike="noStrike" err="1">
                          <a:effectLst/>
                        </a:rPr>
                        <a:t>adovacy</a:t>
                      </a:r>
                      <a:r>
                        <a:rPr lang="en-GB" sz="800" u="none" strike="noStrike">
                          <a:effectLst/>
                        </a:rPr>
                        <a:t> </a:t>
                      </a:r>
                      <a:r>
                        <a:rPr lang="en-GB" sz="800" u="none" strike="noStrike" err="1">
                          <a:effectLst/>
                        </a:rPr>
                        <a:t>oppportunites</a:t>
                      </a:r>
                      <a:r>
                        <a:rPr lang="en-GB" sz="800" u="none" strike="noStrike">
                          <a:effectLst/>
                        </a:rPr>
                        <a:t> or (iii) providing inputs to agency specific or joint PROSPECTS programming decisions </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7273982"/>
                  </a:ext>
                </a:extLst>
              </a:tr>
              <a:tr h="0">
                <a:tc>
                  <a:txBody>
                    <a:bodyPr/>
                    <a:lstStyle/>
                    <a:p>
                      <a:pPr algn="l" fontAlgn="b"/>
                      <a:r>
                        <a:rPr lang="en-GB" sz="800" u="none" strike="noStrike">
                          <a:effectLst/>
                        </a:rPr>
                        <a:t>6c) Extent to which PROSPECTS interventions contribute to climate adaptation of FDPs and vulnerable HC members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214179541"/>
                  </a:ext>
                </a:extLst>
              </a:tr>
              <a:tr h="161482">
                <a:tc>
                  <a:txBody>
                    <a:bodyPr/>
                    <a:lstStyle/>
                    <a:p>
                      <a:pPr algn="l" fontAlgn="b"/>
                      <a:r>
                        <a:rPr lang="en-GB" sz="800" u="none" strike="noStrike" dirty="0">
                          <a:effectLst/>
                        </a:rPr>
                        <a:t>6f) Number of platforms, management systems, and/or registration systems improved, updated and/or developed</a:t>
                      </a:r>
                      <a:endParaRPr lang="en-GB" sz="800" b="0" i="0" u="none" strike="noStrike" dirty="0">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661919500"/>
                  </a:ext>
                </a:extLst>
              </a:tr>
            </a:tbl>
          </a:graphicData>
        </a:graphic>
      </p:graphicFrame>
      <p:sp>
        <p:nvSpPr>
          <p:cNvPr id="4" name="TextBox 3">
            <a:extLst>
              <a:ext uri="{FF2B5EF4-FFF2-40B4-BE49-F238E27FC236}">
                <a16:creationId xmlns:a16="http://schemas.microsoft.com/office/drawing/2014/main" id="{542B78CA-2D6B-2725-C30E-8E9BD024CBAD}"/>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sp>
        <p:nvSpPr>
          <p:cNvPr id="8" name="TextBox 7">
            <a:extLst>
              <a:ext uri="{FF2B5EF4-FFF2-40B4-BE49-F238E27FC236}">
                <a16:creationId xmlns:a16="http://schemas.microsoft.com/office/drawing/2014/main" id="{174842AE-FEE6-6F28-9C88-020FB711025E}"/>
              </a:ext>
            </a:extLst>
          </p:cNvPr>
          <p:cNvSpPr txBox="1"/>
          <p:nvPr/>
        </p:nvSpPr>
        <p:spPr>
          <a:xfrm>
            <a:off x="5752393" y="462210"/>
            <a:ext cx="3412409" cy="307777"/>
          </a:xfrm>
          <a:prstGeom prst="rect">
            <a:avLst/>
          </a:prstGeom>
          <a:noFill/>
        </p:spPr>
        <p:txBody>
          <a:bodyPr wrap="none" rtlCol="0">
            <a:spAutoFit/>
          </a:bodyPr>
          <a:lstStyle/>
          <a:p>
            <a:r>
              <a:rPr lang="fr-FR" sz="1400" dirty="0">
                <a:solidFill>
                  <a:schemeClr val="tx1">
                    <a:lumMod val="50000"/>
                    <a:lumOff val="50000"/>
                  </a:schemeClr>
                </a:solidFill>
              </a:rPr>
              <a:t>Global PROSPECTS </a:t>
            </a:r>
            <a:r>
              <a:rPr lang="fr-FR" sz="1400" dirty="0" err="1">
                <a:solidFill>
                  <a:schemeClr val="tx1">
                    <a:lumMod val="50000"/>
                    <a:lumOff val="50000"/>
                  </a:schemeClr>
                </a:solidFill>
              </a:rPr>
              <a:t>results</a:t>
            </a:r>
            <a:r>
              <a:rPr lang="fr-FR" sz="1400" dirty="0">
                <a:solidFill>
                  <a:schemeClr val="tx1">
                    <a:lumMod val="50000"/>
                    <a:lumOff val="50000"/>
                  </a:schemeClr>
                </a:solidFill>
              </a:rPr>
              <a:t> </a:t>
            </a:r>
            <a:r>
              <a:rPr lang="fr-FR" sz="1400" dirty="0" err="1">
                <a:solidFill>
                  <a:schemeClr val="tx1">
                    <a:lumMod val="50000"/>
                    <a:lumOff val="50000"/>
                  </a:schemeClr>
                </a:solidFill>
              </a:rPr>
              <a:t>framework</a:t>
            </a:r>
            <a:r>
              <a:rPr lang="fr-FR" sz="1400" dirty="0">
                <a:solidFill>
                  <a:schemeClr val="tx1">
                    <a:lumMod val="50000"/>
                    <a:lumOff val="50000"/>
                  </a:schemeClr>
                </a:solidFill>
              </a:rPr>
              <a:t> CO</a:t>
            </a:r>
          </a:p>
        </p:txBody>
      </p:sp>
      <p:sp>
        <p:nvSpPr>
          <p:cNvPr id="9" name="TextBox 8">
            <a:extLst>
              <a:ext uri="{FF2B5EF4-FFF2-40B4-BE49-F238E27FC236}">
                <a16:creationId xmlns:a16="http://schemas.microsoft.com/office/drawing/2014/main" id="{AD870EF8-AF14-A4EB-A92C-E18140DC1CA5}"/>
              </a:ext>
            </a:extLst>
          </p:cNvPr>
          <p:cNvSpPr txBox="1"/>
          <p:nvPr/>
        </p:nvSpPr>
        <p:spPr>
          <a:xfrm>
            <a:off x="1777037" y="357379"/>
            <a:ext cx="946734" cy="307777"/>
          </a:xfrm>
          <a:prstGeom prst="rect">
            <a:avLst/>
          </a:prstGeom>
          <a:noFill/>
        </p:spPr>
        <p:txBody>
          <a:bodyPr wrap="none" rtlCol="0">
            <a:spAutoFit/>
          </a:bodyPr>
          <a:lstStyle/>
          <a:p>
            <a:r>
              <a:rPr lang="fr-FR" sz="1400" dirty="0">
                <a:solidFill>
                  <a:schemeClr val="tx1">
                    <a:lumMod val="50000"/>
                    <a:lumOff val="50000"/>
                  </a:schemeClr>
                </a:solidFill>
              </a:rPr>
              <a:t>Kenya CO</a:t>
            </a:r>
          </a:p>
        </p:txBody>
      </p:sp>
      <p:graphicFrame>
        <p:nvGraphicFramePr>
          <p:cNvPr id="13" name="Table 12">
            <a:extLst>
              <a:ext uri="{FF2B5EF4-FFF2-40B4-BE49-F238E27FC236}">
                <a16:creationId xmlns:a16="http://schemas.microsoft.com/office/drawing/2014/main" id="{8A82C657-4463-117A-4638-085685C42E9F}"/>
              </a:ext>
            </a:extLst>
          </p:cNvPr>
          <p:cNvGraphicFramePr>
            <a:graphicFrameLocks noGrp="1"/>
          </p:cNvGraphicFramePr>
          <p:nvPr>
            <p:extLst>
              <p:ext uri="{D42A27DB-BD31-4B8C-83A1-F6EECF244321}">
                <p14:modId xmlns:p14="http://schemas.microsoft.com/office/powerpoint/2010/main" val="1440616768"/>
              </p:ext>
            </p:extLst>
          </p:nvPr>
        </p:nvGraphicFramePr>
        <p:xfrm>
          <a:off x="4371944" y="769987"/>
          <a:ext cx="5494986" cy="1244040"/>
        </p:xfrm>
        <a:graphic>
          <a:graphicData uri="http://schemas.openxmlformats.org/drawingml/2006/table">
            <a:tbl>
              <a:tblPr>
                <a:tableStyleId>{5C22544A-7EE6-4342-B048-85BDC9FD1C3A}</a:tableStyleId>
              </a:tblPr>
              <a:tblGrid>
                <a:gridCol w="5494986">
                  <a:extLst>
                    <a:ext uri="{9D8B030D-6E8A-4147-A177-3AD203B41FA5}">
                      <a16:colId xmlns:a16="http://schemas.microsoft.com/office/drawing/2014/main" val="2869709733"/>
                    </a:ext>
                  </a:extLst>
                </a:gridCol>
              </a:tblGrid>
              <a:tr h="105740">
                <a:tc>
                  <a:txBody>
                    <a:bodyPr/>
                    <a:lstStyle/>
                    <a:p>
                      <a:pPr algn="l" fontAlgn="ctr"/>
                      <a:r>
                        <a:rPr lang="en-GB" sz="800" u="none" strike="noStrike" dirty="0">
                          <a:effectLst/>
                        </a:rPr>
                        <a:t>5. SYSTEMS CHANGE and NWOW </a:t>
                      </a:r>
                      <a:endParaRPr lang="en-GB" sz="800" b="1" i="0" u="none" strike="noStrike" dirty="0">
                        <a:solidFill>
                          <a:srgbClr val="000000"/>
                        </a:solidFill>
                        <a:effectLst/>
                        <a:latin typeface="Calibri" panose="020F05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1391075957"/>
                  </a:ext>
                </a:extLst>
              </a:tr>
              <a:tr h="158610">
                <a:tc>
                  <a:txBody>
                    <a:bodyPr/>
                    <a:lstStyle/>
                    <a:p>
                      <a:pPr algn="l" fontAlgn="ctr"/>
                      <a:r>
                        <a:rPr lang="en-GB" sz="800" u="none" strike="noStrike">
                          <a:effectLst/>
                        </a:rPr>
                        <a:t>Outcome: Improved Effectiveness and Efficiency of DAFD in Prospects Countries and Beyond</a:t>
                      </a:r>
                      <a:endParaRPr lang="en-GB" sz="8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4107096"/>
                  </a:ext>
                </a:extLst>
              </a:tr>
              <a:tr h="158610">
                <a:tc>
                  <a:txBody>
                    <a:bodyPr/>
                    <a:lstStyle/>
                    <a:p>
                      <a:pPr algn="l" fontAlgn="ctr"/>
                      <a:r>
                        <a:rPr lang="en-GB" sz="800" b="0" i="0" u="none" strike="noStrike" dirty="0">
                          <a:solidFill>
                            <a:srgbClr val="000000"/>
                          </a:solidFill>
                          <a:effectLst/>
                          <a:latin typeface="Calibri" panose="020F0502020204030204" pitchFamily="34" charset="0"/>
                        </a:rPr>
                        <a:t>5a) Evidence that the Partnership fostered improved responses and innovative ways to address protracted forced displacement in PROSPECTS countries</a:t>
                      </a:r>
                    </a:p>
                  </a:txBody>
                  <a:tcPr marL="0" marR="0" marT="0" marB="0" anchor="ctr"/>
                </a:tc>
                <a:extLst>
                  <a:ext uri="{0D108BD9-81ED-4DB2-BD59-A6C34878D82A}">
                    <a16:rowId xmlns:a16="http://schemas.microsoft.com/office/drawing/2014/main" val="3328366612"/>
                  </a:ext>
                </a:extLst>
              </a:tr>
              <a:tr h="158610">
                <a:tc>
                  <a:txBody>
                    <a:bodyPr/>
                    <a:lstStyle/>
                    <a:p>
                      <a:pPr algn="l" fontAlgn="ctr"/>
                      <a:r>
                        <a:rPr lang="en-GB" sz="800" b="0" i="0" u="none" strike="noStrike">
                          <a:solidFill>
                            <a:srgbClr val="000000"/>
                          </a:solidFill>
                          <a:effectLst/>
                          <a:latin typeface="Calibri" panose="020F0502020204030204" pitchFamily="34" charset="0"/>
                        </a:rPr>
                        <a:t>5b) Perception of change by partners in joint-up planning and programming (strategic alignment, sequencing, layering, integrated interventions) and in the joint implementation experience</a:t>
                      </a:r>
                    </a:p>
                  </a:txBody>
                  <a:tcPr marL="0" marR="0" marT="0" marB="0" anchor="ctr"/>
                </a:tc>
                <a:extLst>
                  <a:ext uri="{0D108BD9-81ED-4DB2-BD59-A6C34878D82A}">
                    <a16:rowId xmlns:a16="http://schemas.microsoft.com/office/drawing/2014/main" val="837095921"/>
                  </a:ext>
                </a:extLst>
              </a:tr>
              <a:tr h="158610">
                <a:tc>
                  <a:txBody>
                    <a:bodyPr/>
                    <a:lstStyle/>
                    <a:p>
                      <a:pPr algn="l" fontAlgn="ctr"/>
                      <a:r>
                        <a:rPr lang="en-GB" sz="800" b="0" i="0" u="none" strike="noStrike">
                          <a:solidFill>
                            <a:srgbClr val="000000"/>
                          </a:solidFill>
                          <a:effectLst/>
                          <a:latin typeface="Calibri" panose="020F0502020204030204" pitchFamily="34" charset="0"/>
                        </a:rPr>
                        <a:t>5c) Extent to which collective outcome-based interventions are jointly designed and implemented (two or more partners)</a:t>
                      </a:r>
                    </a:p>
                  </a:txBody>
                  <a:tcPr marL="0" marR="0" marT="0" marB="0" anchor="ctr"/>
                </a:tc>
                <a:extLst>
                  <a:ext uri="{0D108BD9-81ED-4DB2-BD59-A6C34878D82A}">
                    <a16:rowId xmlns:a16="http://schemas.microsoft.com/office/drawing/2014/main" val="2043191621"/>
                  </a:ext>
                </a:extLst>
              </a:tr>
              <a:tr h="158610">
                <a:tc>
                  <a:txBody>
                    <a:bodyPr/>
                    <a:lstStyle/>
                    <a:p>
                      <a:pPr algn="l" fontAlgn="ctr"/>
                      <a:r>
                        <a:rPr lang="en-GB" sz="800" b="0" i="0" u="none" strike="noStrike">
                          <a:solidFill>
                            <a:srgbClr val="000000"/>
                          </a:solidFill>
                          <a:effectLst/>
                          <a:latin typeface="Calibri" panose="020F0502020204030204" pitchFamily="34" charset="0"/>
                        </a:rPr>
                        <a:t>5d) Number of shared target geographical areas identified</a:t>
                      </a:r>
                    </a:p>
                  </a:txBody>
                  <a:tcPr marL="0" marR="0" marT="0" marB="0" anchor="ctr"/>
                </a:tc>
                <a:extLst>
                  <a:ext uri="{0D108BD9-81ED-4DB2-BD59-A6C34878D82A}">
                    <a16:rowId xmlns:a16="http://schemas.microsoft.com/office/drawing/2014/main" val="1976176676"/>
                  </a:ext>
                </a:extLst>
              </a:tr>
              <a:tr h="158610">
                <a:tc>
                  <a:txBody>
                    <a:bodyPr/>
                    <a:lstStyle/>
                    <a:p>
                      <a:pPr algn="l" fontAlgn="ctr"/>
                      <a:r>
                        <a:rPr lang="en-GB" sz="800" b="0" i="0" u="none" strike="noStrike" dirty="0">
                          <a:solidFill>
                            <a:srgbClr val="000000"/>
                          </a:solidFill>
                          <a:effectLst/>
                          <a:latin typeface="Calibri" panose="020F0502020204030204" pitchFamily="34" charset="0"/>
                        </a:rPr>
                        <a:t>5e) Number of PROSPECTS beneficiaries receiving services from two partners or more</a:t>
                      </a:r>
                    </a:p>
                  </a:txBody>
                  <a:tcPr marL="0" marR="0" marT="0" marB="0" anchor="ctr"/>
                </a:tc>
                <a:extLst>
                  <a:ext uri="{0D108BD9-81ED-4DB2-BD59-A6C34878D82A}">
                    <a16:rowId xmlns:a16="http://schemas.microsoft.com/office/drawing/2014/main" val="880553494"/>
                  </a:ext>
                </a:extLst>
              </a:tr>
            </a:tbl>
          </a:graphicData>
        </a:graphic>
      </p:graphicFrame>
      <p:graphicFrame>
        <p:nvGraphicFramePr>
          <p:cNvPr id="14" name="Table 13">
            <a:extLst>
              <a:ext uri="{FF2B5EF4-FFF2-40B4-BE49-F238E27FC236}">
                <a16:creationId xmlns:a16="http://schemas.microsoft.com/office/drawing/2014/main" id="{FCCE054D-1320-1407-99CA-FD38465684FB}"/>
              </a:ext>
            </a:extLst>
          </p:cNvPr>
          <p:cNvGraphicFramePr>
            <a:graphicFrameLocks noGrp="1"/>
          </p:cNvGraphicFramePr>
          <p:nvPr>
            <p:extLst>
              <p:ext uri="{D42A27DB-BD31-4B8C-83A1-F6EECF244321}">
                <p14:modId xmlns:p14="http://schemas.microsoft.com/office/powerpoint/2010/main" val="1424571922"/>
              </p:ext>
            </p:extLst>
          </p:nvPr>
        </p:nvGraphicFramePr>
        <p:xfrm>
          <a:off x="4371944" y="2271631"/>
          <a:ext cx="5442482" cy="2682240"/>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187834599"/>
                    </a:ext>
                  </a:extLst>
                </a:gridCol>
              </a:tblGrid>
              <a:tr h="0">
                <a:tc>
                  <a:txBody>
                    <a:bodyPr/>
                    <a:lstStyle/>
                    <a:p>
                      <a:pPr algn="l" fontAlgn="ctr"/>
                      <a:r>
                        <a:rPr lang="en-GB" sz="800" u="none" strike="noStrike">
                          <a:effectLst/>
                        </a:rPr>
                        <a:t>6. CROSS-CUTTING INDICATORS</a:t>
                      </a:r>
                      <a:endParaRPr lang="en-GB" sz="800" b="1" i="0" u="none" strike="noStrike">
                        <a:solidFill>
                          <a:srgbClr val="000000"/>
                        </a:solidFill>
                        <a:effectLst/>
                        <a:latin typeface="Calibri Light" panose="020F03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523100010"/>
                  </a:ext>
                </a:extLst>
              </a:tr>
              <a:tr h="42048">
                <a:tc>
                  <a:txBody>
                    <a:bodyPr/>
                    <a:lstStyle/>
                    <a:p>
                      <a:pPr algn="l" fontAlgn="ctr"/>
                      <a:r>
                        <a:rPr lang="en-GB" sz="800" b="0" i="0" u="none" strike="noStrike">
                          <a:solidFill>
                            <a:srgbClr val="000000"/>
                          </a:solidFill>
                          <a:effectLst/>
                          <a:latin typeface="Calibri" panose="020F0502020204030204" pitchFamily="34" charset="0"/>
                        </a:rPr>
                        <a:t>6a) Extent to which PROSPECTS interventions contribute to transformative approaches and solutions for youth, gender equality and people with disabilities</a:t>
                      </a:r>
                    </a:p>
                  </a:txBody>
                  <a:tcPr marL="0" marR="0" marT="0" marB="0" anchor="ctr"/>
                </a:tc>
                <a:extLst>
                  <a:ext uri="{0D108BD9-81ED-4DB2-BD59-A6C34878D82A}">
                    <a16:rowId xmlns:a16="http://schemas.microsoft.com/office/drawing/2014/main" val="2352756599"/>
                  </a:ext>
                </a:extLst>
              </a:tr>
              <a:tr h="63071">
                <a:tc>
                  <a:txBody>
                    <a:bodyPr/>
                    <a:lstStyle/>
                    <a:p>
                      <a:pPr algn="l" fontAlgn="ctr"/>
                      <a:r>
                        <a:rPr lang="en-GB" sz="800" b="0" i="0" u="none" strike="noStrike">
                          <a:solidFill>
                            <a:srgbClr val="000000"/>
                          </a:solidFill>
                          <a:effectLst/>
                          <a:latin typeface="Calibri" panose="020F0502020204030204" pitchFamily="34" charset="0"/>
                        </a:rPr>
                        <a:t>6b) Number and % of young people involved in:  I) voicing their recommendations, or ii) taking action in individual, or; collective - civic engagement initiatives, entrepreneurial action, advocacy opportunities, or;iii) providing inputs to agency specific or joint prospects programming decisions</a:t>
                      </a:r>
                    </a:p>
                  </a:txBody>
                  <a:tcPr marL="0" marR="0" marT="0" marB="0" anchor="ctr"/>
                </a:tc>
                <a:extLst>
                  <a:ext uri="{0D108BD9-81ED-4DB2-BD59-A6C34878D82A}">
                    <a16:rowId xmlns:a16="http://schemas.microsoft.com/office/drawing/2014/main" val="577322341"/>
                  </a:ext>
                </a:extLst>
              </a:tr>
              <a:tr h="42048">
                <a:tc>
                  <a:txBody>
                    <a:bodyPr/>
                    <a:lstStyle/>
                    <a:p>
                      <a:pPr algn="l" fontAlgn="ctr"/>
                      <a:r>
                        <a:rPr lang="en-GB" sz="800" b="0" i="0" u="none" strike="noStrike">
                          <a:solidFill>
                            <a:srgbClr val="000000"/>
                          </a:solidFill>
                          <a:effectLst/>
                          <a:latin typeface="Calibri" panose="020F0502020204030204" pitchFamily="34" charset="0"/>
                        </a:rPr>
                        <a:t>6c) Extent to which PROSPECTS interventions contribute to climate adaptation of FDPs and vulnerable HC members</a:t>
                      </a:r>
                    </a:p>
                  </a:txBody>
                  <a:tcPr marL="0" marR="0" marT="0" marB="0" anchor="ctr"/>
                </a:tc>
                <a:extLst>
                  <a:ext uri="{0D108BD9-81ED-4DB2-BD59-A6C34878D82A}">
                    <a16:rowId xmlns:a16="http://schemas.microsoft.com/office/drawing/2014/main" val="1294078519"/>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institutions receiving technical assistance or capacity building to improve their services to FDPs and HCs</a:t>
                      </a:r>
                    </a:p>
                  </a:txBody>
                  <a:tcPr marL="0" marR="0" marT="0" marB="0" anchor="ctr"/>
                </a:tc>
                <a:extLst>
                  <a:ext uri="{0D108BD9-81ED-4DB2-BD59-A6C34878D82A}">
                    <a16:rowId xmlns:a16="http://schemas.microsoft.com/office/drawing/2014/main" val="3348385726"/>
                  </a:ext>
                </a:extLst>
              </a:tr>
              <a:tr h="49881">
                <a:tc>
                  <a:txBody>
                    <a:bodyPr/>
                    <a:lstStyle/>
                    <a:p>
                      <a:pPr algn="l" fontAlgn="ctr"/>
                      <a:r>
                        <a:rPr lang="en-GB" sz="800" b="0" i="0" u="none" strike="noStrike">
                          <a:solidFill>
                            <a:srgbClr val="000000"/>
                          </a:solidFill>
                          <a:effectLst/>
                          <a:latin typeface="Calibri" panose="020F0502020204030204" pitchFamily="34" charset="0"/>
                        </a:rPr>
                        <a:t>6e) Number of staff participating in capacity building or training sessions (all pillars) </a:t>
                      </a:r>
                    </a:p>
                  </a:txBody>
                  <a:tcPr marL="0" marR="0" marT="0" marB="0" anchor="ctr"/>
                </a:tc>
                <a:extLst>
                  <a:ext uri="{0D108BD9-81ED-4DB2-BD59-A6C34878D82A}">
                    <a16:rowId xmlns:a16="http://schemas.microsoft.com/office/drawing/2014/main" val="3368428338"/>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platforms, management systems, and/or registration systems improved, updated and/or developed</a:t>
                      </a:r>
                    </a:p>
                  </a:txBody>
                  <a:tcPr marL="0" marR="0" marT="0" marB="0" anchor="ctr"/>
                </a:tc>
                <a:extLst>
                  <a:ext uri="{0D108BD9-81ED-4DB2-BD59-A6C34878D82A}">
                    <a16:rowId xmlns:a16="http://schemas.microsoft.com/office/drawing/2014/main" val="3363121759"/>
                  </a:ext>
                </a:extLst>
              </a:tr>
              <a:tr h="0">
                <a:tc>
                  <a:txBody>
                    <a:bodyPr/>
                    <a:lstStyle/>
                    <a:p>
                      <a:pPr algn="l" fontAlgn="ctr"/>
                      <a:r>
                        <a:rPr lang="en-GB" sz="800" b="0" i="0" u="none" strike="noStrike">
                          <a:solidFill>
                            <a:srgbClr val="000000"/>
                          </a:solidFill>
                          <a:effectLst/>
                          <a:latin typeface="Calibri" panose="020F0502020204030204" pitchFamily="34" charset="0"/>
                        </a:rPr>
                        <a:t>6e) Number &amp; percentage of total interventions classified as promoting/addressing gender equality as a key objective:                                Not targeted (score 0): the project has not been found to target gender equality</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Significant (score 1): gender equality is an important and deliberate objective, but not the principal reason for undertaking the project.</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Principal (score 2): gender equality is the main objective of the project and is fundamental to its design and expected results. The project would not have been undertaken without this gender equality objective.</a:t>
                      </a:r>
                      <a:br>
                        <a:rPr lang="en-GB" sz="800" b="0" i="0" u="none" strike="noStrike">
                          <a:solidFill>
                            <a:srgbClr val="000000"/>
                          </a:solidFill>
                          <a:effectLst/>
                          <a:latin typeface="Calibri" panose="020F0502020204030204" pitchFamily="34" charset="0"/>
                        </a:rPr>
                      </a:b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00855951"/>
                  </a:ext>
                </a:extLst>
              </a:tr>
              <a:tr h="49881">
                <a:tc>
                  <a:txBody>
                    <a:bodyPr/>
                    <a:lstStyle/>
                    <a:p>
                      <a:pPr algn="l" fontAlgn="ctr"/>
                      <a:r>
                        <a:rPr lang="en-GB" sz="800" b="0" i="0" u="none" strike="noStrike">
                          <a:solidFill>
                            <a:srgbClr val="000000"/>
                          </a:solidFill>
                          <a:effectLst/>
                          <a:latin typeface="Calibri" panose="020F0502020204030204" pitchFamily="34" charset="0"/>
                        </a:rPr>
                        <a:t>6h)  Number of FDPs and HCs using feedback and response mechanisms to voice concerns or recommendations to improve PROSPECTS programming</a:t>
                      </a:r>
                    </a:p>
                  </a:txBody>
                  <a:tcPr marL="0" marR="0" marT="0" marB="0" anchor="ctr"/>
                </a:tc>
                <a:extLst>
                  <a:ext uri="{0D108BD9-81ED-4DB2-BD59-A6C34878D82A}">
                    <a16:rowId xmlns:a16="http://schemas.microsoft.com/office/drawing/2014/main" val="2326724511"/>
                  </a:ext>
                </a:extLst>
              </a:tr>
              <a:tr h="49881">
                <a:tc>
                  <a:txBody>
                    <a:bodyPr/>
                    <a:lstStyle/>
                    <a:p>
                      <a:pPr algn="l" fontAlgn="ctr"/>
                      <a:r>
                        <a:rPr lang="en-GB" sz="800" b="0" i="0" u="none" strike="noStrike">
                          <a:solidFill>
                            <a:srgbClr val="000000"/>
                          </a:solidFill>
                          <a:effectLst/>
                          <a:latin typeface="Calibri" panose="020F0502020204030204" pitchFamily="34" charset="0"/>
                        </a:rPr>
                        <a:t>6i) Number of plans, strategies, measures, and/or policy recommendations created, enhanced and/or delivered to the government </a:t>
                      </a:r>
                    </a:p>
                  </a:txBody>
                  <a:tcPr marL="0" marR="0" marT="0" marB="0" anchor="ctr"/>
                </a:tc>
                <a:extLst>
                  <a:ext uri="{0D108BD9-81ED-4DB2-BD59-A6C34878D82A}">
                    <a16:rowId xmlns:a16="http://schemas.microsoft.com/office/drawing/2014/main" val="1116087858"/>
                  </a:ext>
                </a:extLst>
              </a:tr>
              <a:tr h="49881">
                <a:tc>
                  <a:txBody>
                    <a:bodyPr/>
                    <a:lstStyle/>
                    <a:p>
                      <a:pPr algn="l" fontAlgn="ctr"/>
                      <a:r>
                        <a:rPr lang="en-GB" sz="800" b="0" i="0" u="none" strike="noStrike" dirty="0">
                          <a:solidFill>
                            <a:srgbClr val="000000"/>
                          </a:solidFill>
                          <a:effectLst/>
                          <a:latin typeface="Calibri" panose="020F0502020204030204" pitchFamily="34" charset="0"/>
                        </a:rPr>
                        <a:t>6f) Number of analytics, reports or data collection efforts completed informing ongoing or pipeline operations and/or contributing to improved evidence and data on poverty, vulnerability, and displacement </a:t>
                      </a:r>
                    </a:p>
                  </a:txBody>
                  <a:tcPr marL="0" marR="0" marT="0" marB="0" anchor="ctr"/>
                </a:tc>
                <a:extLst>
                  <a:ext uri="{0D108BD9-81ED-4DB2-BD59-A6C34878D82A}">
                    <a16:rowId xmlns:a16="http://schemas.microsoft.com/office/drawing/2014/main" val="2667534407"/>
                  </a:ext>
                </a:extLst>
              </a:tr>
            </a:tbl>
          </a:graphicData>
        </a:graphic>
      </p:graphicFrame>
    </p:spTree>
    <p:extLst>
      <p:ext uri="{BB962C8B-B14F-4D97-AF65-F5344CB8AC3E}">
        <p14:creationId xmlns:p14="http://schemas.microsoft.com/office/powerpoint/2010/main" val="17145802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Props1.xml><?xml version="1.0" encoding="utf-8"?>
<ds:datastoreItem xmlns:ds="http://schemas.openxmlformats.org/officeDocument/2006/customXml" ds:itemID="{6C79BB4D-9246-4957-965E-795F7AB9B666}">
  <ds:schemaRefs>
    <ds:schemaRef ds:uri="http://schemas.microsoft.com/sharepoint/v3/contenttype/forms"/>
  </ds:schemaRefs>
</ds:datastoreItem>
</file>

<file path=customXml/itemProps2.xml><?xml version="1.0" encoding="utf-8"?>
<ds:datastoreItem xmlns:ds="http://schemas.openxmlformats.org/officeDocument/2006/customXml" ds:itemID="{88BFB0B3-CFC1-4659-98E8-45CB3563A5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FFE2618-19AB-4B73-A4AA-0BA62BB9243D}">
  <ds:schemaRefs>
    <ds:schemaRef ds:uri="http://www.w3.org/XML/1998/namespace"/>
    <ds:schemaRef ds:uri="http://purl.org/dc/terms/"/>
    <ds:schemaRef ds:uri="http://schemas.microsoft.com/office/infopath/2007/PartnerControls"/>
    <ds:schemaRef ds:uri="1517839c-5273-4994-b450-744d4789b94a"/>
    <ds:schemaRef ds:uri="http://purl.org/dc/elements/1.1/"/>
    <ds:schemaRef ds:uri="1dcf0a39-3f8a-4cec-a6dd-00a61b587fea"/>
    <ds:schemaRef ds:uri="http://schemas.microsoft.com/office/2006/documentManagement/types"/>
    <ds:schemaRef ds:uri="http://schemas.microsoft.com/office/2006/metadata/properties"/>
    <ds:schemaRef ds:uri="http://purl.org/dc/dcmityp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182</TotalTime>
  <Words>9823</Words>
  <Application>Microsoft Office PowerPoint</Application>
  <PresentationFormat>Custom</PresentationFormat>
  <Paragraphs>743</Paragraphs>
  <Slides>16</Slides>
  <Notes>11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7" baseType="lpstr">
      <vt:lpstr>Aptos</vt:lpstr>
      <vt:lpstr>Aptos Display</vt:lpstr>
      <vt:lpstr>Arial</vt:lpstr>
      <vt:lpstr>Arial Black</vt:lpstr>
      <vt:lpstr>Calibri</vt:lpstr>
      <vt:lpstr>Calibri Light</vt:lpstr>
      <vt:lpstr>Helvetica</vt:lpstr>
      <vt:lpstr>Poppins</vt:lpstr>
      <vt:lpstr>Verdana</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4</cp:revision>
  <dcterms:created xsi:type="dcterms:W3CDTF">2024-09-27T11:41:10Z</dcterms:created>
  <dcterms:modified xsi:type="dcterms:W3CDTF">2026-09-11T16:31:37Z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