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notesMasterIdLst>
    <p:notesMasterId r:id="rId20"/>
  </p:notesMasterIdLst>
  <p:sldIdLst>
    <p:sldId id="308" r:id="rId5"/>
    <p:sldId id="371" r:id="rId6"/>
    <p:sldId id="338" r:id="rId7"/>
    <p:sldId id="328" r:id="rId8"/>
    <p:sldId id="348" r:id="rId9"/>
    <p:sldId id="366" r:id="rId10"/>
    <p:sldId id="368" r:id="rId11"/>
    <p:sldId id="369" r:id="rId12"/>
    <p:sldId id="367" r:id="rId13"/>
    <p:sldId id="360" r:id="rId14"/>
    <p:sldId id="372" r:id="rId15"/>
    <p:sldId id="351" r:id="rId16"/>
    <p:sldId id="375" r:id="rId17"/>
    <p:sldId id="355" r:id="rId18"/>
    <p:sldId id="374" r:id="rId19"/>
  </p:sldIdLst>
  <p:sldSz cx="9907588" cy="684053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12F53"/>
    <a:srgbClr val="FF9300"/>
    <a:srgbClr val="942093"/>
    <a:srgbClr val="15A6EA"/>
    <a:srgbClr val="E7EBED"/>
    <a:srgbClr val="FF7E79"/>
    <a:srgbClr val="009EDC"/>
    <a:srgbClr val="E1E6E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3C5EFF9-F3F1-4BB4-AE64-E8D88264E475}" v="15" dt="2026-03-27T14:45:04.81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5962" autoAdjust="0"/>
    <p:restoredTop sz="97030"/>
  </p:normalViewPr>
  <p:slideViewPr>
    <p:cSldViewPr snapToGrid="0">
      <p:cViewPr varScale="1">
        <p:scale>
          <a:sx n="107" d="100"/>
          <a:sy n="107" d="100"/>
        </p:scale>
        <p:origin x="1956" y="1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lvador Bustamante" userId="b0a77ce9-78cd-442a-a257-3dfcbf858786" providerId="ADAL" clId="{3AB60523-C112-47DC-ADFD-1F92767CFFDE}"/>
    <pc:docChg chg="undo custSel addSld modSld">
      <pc:chgData name="Salvador Bustamante" userId="b0a77ce9-78cd-442a-a257-3dfcbf858786" providerId="ADAL" clId="{3AB60523-C112-47DC-ADFD-1F92767CFFDE}" dt="2026-03-27T14:45:04.812" v="177"/>
      <pc:docMkLst>
        <pc:docMk/>
      </pc:docMkLst>
      <pc:sldChg chg="modSp mod">
        <pc:chgData name="Salvador Bustamante" userId="b0a77ce9-78cd-442a-a257-3dfcbf858786" providerId="ADAL" clId="{3AB60523-C112-47DC-ADFD-1F92767CFFDE}" dt="2026-03-27T14:44:56.719" v="175" actId="1076"/>
        <pc:sldMkLst>
          <pc:docMk/>
          <pc:sldMk cId="3190211864" sldId="328"/>
        </pc:sldMkLst>
        <pc:spChg chg="mod">
          <ac:chgData name="Salvador Bustamante" userId="b0a77ce9-78cd-442a-a257-3dfcbf858786" providerId="ADAL" clId="{3AB60523-C112-47DC-ADFD-1F92767CFFDE}" dt="2026-03-27T14:44:53.852" v="174" actId="1076"/>
          <ac:spMkLst>
            <pc:docMk/>
            <pc:sldMk cId="3190211864" sldId="328"/>
            <ac:spMk id="2" creationId="{2CBD2C24-9338-B008-6D5B-13891327F393}"/>
          </ac:spMkLst>
        </pc:spChg>
        <pc:spChg chg="mod">
          <ac:chgData name="Salvador Bustamante" userId="b0a77ce9-78cd-442a-a257-3dfcbf858786" providerId="ADAL" clId="{3AB60523-C112-47DC-ADFD-1F92767CFFDE}" dt="2026-03-27T14:44:56.719" v="175" actId="1076"/>
          <ac:spMkLst>
            <pc:docMk/>
            <pc:sldMk cId="3190211864" sldId="328"/>
            <ac:spMk id="1460" creationId="{6285F04A-269F-453E-D47B-4A0F29377DE7}"/>
          </ac:spMkLst>
        </pc:spChg>
      </pc:sldChg>
      <pc:sldChg chg="modSp mod">
        <pc:chgData name="Salvador Bustamante" userId="b0a77ce9-78cd-442a-a257-3dfcbf858786" providerId="ADAL" clId="{3AB60523-C112-47DC-ADFD-1F92767CFFDE}" dt="2026-03-27T14:44:22.840" v="163" actId="20577"/>
        <pc:sldMkLst>
          <pc:docMk/>
          <pc:sldMk cId="2738037497" sldId="351"/>
        </pc:sldMkLst>
        <pc:spChg chg="mod">
          <ac:chgData name="Salvador Bustamante" userId="b0a77ce9-78cd-442a-a257-3dfcbf858786" providerId="ADAL" clId="{3AB60523-C112-47DC-ADFD-1F92767CFFDE}" dt="2026-03-27T14:44:22.840" v="163" actId="20577"/>
          <ac:spMkLst>
            <pc:docMk/>
            <pc:sldMk cId="2738037497" sldId="351"/>
            <ac:spMk id="5" creationId="{B1E6E2E1-9DA4-60BE-B28C-B25BAA1F3BD8}"/>
          </ac:spMkLst>
        </pc:spChg>
        <pc:graphicFrameChg chg="modGraphic">
          <ac:chgData name="Salvador Bustamante" userId="b0a77ce9-78cd-442a-a257-3dfcbf858786" providerId="ADAL" clId="{3AB60523-C112-47DC-ADFD-1F92767CFFDE}" dt="2026-03-27T14:43:17.437" v="118" actId="20577"/>
          <ac:graphicFrameMkLst>
            <pc:docMk/>
            <pc:sldMk cId="2738037497" sldId="351"/>
            <ac:graphicFrameMk id="3" creationId="{5A325DDC-B81E-8307-9A30-FF34695D1876}"/>
          </ac:graphicFrameMkLst>
        </pc:graphicFrameChg>
      </pc:sldChg>
      <pc:sldChg chg="addSp delSp modSp mod">
        <pc:chgData name="Salvador Bustamante" userId="b0a77ce9-78cd-442a-a257-3dfcbf858786" providerId="ADAL" clId="{3AB60523-C112-47DC-ADFD-1F92767CFFDE}" dt="2026-03-27T14:44:44.362" v="171"/>
        <pc:sldMkLst>
          <pc:docMk/>
          <pc:sldMk cId="2559882857" sldId="355"/>
        </pc:sldMkLst>
        <pc:spChg chg="del">
          <ac:chgData name="Salvador Bustamante" userId="b0a77ce9-78cd-442a-a257-3dfcbf858786" providerId="ADAL" clId="{3AB60523-C112-47DC-ADFD-1F92767CFFDE}" dt="2026-03-27T14:44:44.143" v="170" actId="478"/>
          <ac:spMkLst>
            <pc:docMk/>
            <pc:sldMk cId="2559882857" sldId="355"/>
            <ac:spMk id="2" creationId="{B99C9031-71D7-03D6-2FBA-44F5BCC3F7FA}"/>
          </ac:spMkLst>
        </pc:spChg>
        <pc:spChg chg="del">
          <ac:chgData name="Salvador Bustamante" userId="b0a77ce9-78cd-442a-a257-3dfcbf858786" providerId="ADAL" clId="{3AB60523-C112-47DC-ADFD-1F92767CFFDE}" dt="2026-03-27T14:44:44.143" v="170" actId="478"/>
          <ac:spMkLst>
            <pc:docMk/>
            <pc:sldMk cId="2559882857" sldId="355"/>
            <ac:spMk id="6" creationId="{94C932D5-2DE2-BE06-D7CF-0F6DC8392590}"/>
          </ac:spMkLst>
        </pc:spChg>
        <pc:spChg chg="add mod">
          <ac:chgData name="Salvador Bustamante" userId="b0a77ce9-78cd-442a-a257-3dfcbf858786" providerId="ADAL" clId="{3AB60523-C112-47DC-ADFD-1F92767CFFDE}" dt="2026-03-27T14:44:44.362" v="171"/>
          <ac:spMkLst>
            <pc:docMk/>
            <pc:sldMk cId="2559882857" sldId="355"/>
            <ac:spMk id="8" creationId="{8B4DCB84-4BBB-834A-8A09-564F1B65AAEF}"/>
          </ac:spMkLst>
        </pc:spChg>
        <pc:spChg chg="add mod">
          <ac:chgData name="Salvador Bustamante" userId="b0a77ce9-78cd-442a-a257-3dfcbf858786" providerId="ADAL" clId="{3AB60523-C112-47DC-ADFD-1F92767CFFDE}" dt="2026-03-27T14:44:44.362" v="171"/>
          <ac:spMkLst>
            <pc:docMk/>
            <pc:sldMk cId="2559882857" sldId="355"/>
            <ac:spMk id="9" creationId="{176EB2E9-E5C5-3900-541A-671905A0ACE6}"/>
          </ac:spMkLst>
        </pc:spChg>
      </pc:sldChg>
      <pc:sldChg chg="addSp delSp modSp mod">
        <pc:chgData name="Salvador Bustamante" userId="b0a77ce9-78cd-442a-a257-3dfcbf858786" providerId="ADAL" clId="{3AB60523-C112-47DC-ADFD-1F92767CFFDE}" dt="2026-03-27T14:44:34.096" v="167"/>
        <pc:sldMkLst>
          <pc:docMk/>
          <pc:sldMk cId="2881748243" sldId="360"/>
        </pc:sldMkLst>
        <pc:spChg chg="del">
          <ac:chgData name="Salvador Bustamante" userId="b0a77ce9-78cd-442a-a257-3dfcbf858786" providerId="ADAL" clId="{3AB60523-C112-47DC-ADFD-1F92767CFFDE}" dt="2026-03-27T14:44:33.903" v="166" actId="478"/>
          <ac:spMkLst>
            <pc:docMk/>
            <pc:sldMk cId="2881748243" sldId="360"/>
            <ac:spMk id="2" creationId="{BDD77E7E-D38D-41CA-8C48-8173A3DF9868}"/>
          </ac:spMkLst>
        </pc:spChg>
        <pc:spChg chg="del">
          <ac:chgData name="Salvador Bustamante" userId="b0a77ce9-78cd-442a-a257-3dfcbf858786" providerId="ADAL" clId="{3AB60523-C112-47DC-ADFD-1F92767CFFDE}" dt="2026-03-27T14:44:33.903" v="166" actId="478"/>
          <ac:spMkLst>
            <pc:docMk/>
            <pc:sldMk cId="2881748243" sldId="360"/>
            <ac:spMk id="11" creationId="{A43362C1-87B5-75CE-8B59-7940CE4F645F}"/>
          </ac:spMkLst>
        </pc:spChg>
        <pc:spChg chg="add mod">
          <ac:chgData name="Salvador Bustamante" userId="b0a77ce9-78cd-442a-a257-3dfcbf858786" providerId="ADAL" clId="{3AB60523-C112-47DC-ADFD-1F92767CFFDE}" dt="2026-03-27T14:44:34.096" v="167"/>
          <ac:spMkLst>
            <pc:docMk/>
            <pc:sldMk cId="2881748243" sldId="360"/>
            <ac:spMk id="12" creationId="{D34771ED-19B3-3D17-0D00-30059BE925D9}"/>
          </ac:spMkLst>
        </pc:spChg>
        <pc:spChg chg="add mod">
          <ac:chgData name="Salvador Bustamante" userId="b0a77ce9-78cd-442a-a257-3dfcbf858786" providerId="ADAL" clId="{3AB60523-C112-47DC-ADFD-1F92767CFFDE}" dt="2026-03-27T14:44:34.096" v="167"/>
          <ac:spMkLst>
            <pc:docMk/>
            <pc:sldMk cId="2881748243" sldId="360"/>
            <ac:spMk id="13" creationId="{8640B5D2-BE24-8385-7D47-029FD96F5A16}"/>
          </ac:spMkLst>
        </pc:spChg>
      </pc:sldChg>
      <pc:sldChg chg="addSp delSp modSp mod delAnim">
        <pc:chgData name="Salvador Bustamante" userId="b0a77ce9-78cd-442a-a257-3dfcbf858786" providerId="ADAL" clId="{3AB60523-C112-47DC-ADFD-1F92767CFFDE}" dt="2026-03-27T14:45:04.812" v="177"/>
        <pc:sldMkLst>
          <pc:docMk/>
          <pc:sldMk cId="4155904340" sldId="366"/>
        </pc:sldMkLst>
        <pc:spChg chg="add mod">
          <ac:chgData name="Salvador Bustamante" userId="b0a77ce9-78cd-442a-a257-3dfcbf858786" providerId="ADAL" clId="{3AB60523-C112-47DC-ADFD-1F92767CFFDE}" dt="2026-03-27T14:45:04.812" v="177"/>
          <ac:spMkLst>
            <pc:docMk/>
            <pc:sldMk cId="4155904340" sldId="366"/>
            <ac:spMk id="2" creationId="{09F845B2-E045-F3E4-97AF-F49195BAB6FF}"/>
          </ac:spMkLst>
        </pc:spChg>
        <pc:spChg chg="add mod">
          <ac:chgData name="Salvador Bustamante" userId="b0a77ce9-78cd-442a-a257-3dfcbf858786" providerId="ADAL" clId="{3AB60523-C112-47DC-ADFD-1F92767CFFDE}" dt="2026-03-26T16:42:55.960" v="14" actId="1076"/>
          <ac:spMkLst>
            <pc:docMk/>
            <pc:sldMk cId="4155904340" sldId="366"/>
            <ac:spMk id="6" creationId="{90272AE1-CB14-5B4E-590C-BB90D9C1CE61}"/>
          </ac:spMkLst>
        </pc:spChg>
        <pc:spChg chg="mod">
          <ac:chgData name="Salvador Bustamante" userId="b0a77ce9-78cd-442a-a257-3dfcbf858786" providerId="ADAL" clId="{3AB60523-C112-47DC-ADFD-1F92767CFFDE}" dt="2026-03-26T16:43:05.939" v="26" actId="1036"/>
          <ac:spMkLst>
            <pc:docMk/>
            <pc:sldMk cId="4155904340" sldId="366"/>
            <ac:spMk id="7" creationId="{50E5BB1A-D270-0C2A-A402-F75034746BDA}"/>
          </ac:spMkLst>
        </pc:spChg>
        <pc:spChg chg="mod">
          <ac:chgData name="Salvador Bustamante" userId="b0a77ce9-78cd-442a-a257-3dfcbf858786" providerId="ADAL" clId="{3AB60523-C112-47DC-ADFD-1F92767CFFDE}" dt="2026-03-26T16:43:10.744" v="27" actId="1076"/>
          <ac:spMkLst>
            <pc:docMk/>
            <pc:sldMk cId="4155904340" sldId="366"/>
            <ac:spMk id="9" creationId="{3771EDD5-A757-0D76-AC96-B09E42827D8F}"/>
          </ac:spMkLst>
        </pc:spChg>
        <pc:spChg chg="add mod">
          <ac:chgData name="Salvador Bustamante" userId="b0a77ce9-78cd-442a-a257-3dfcbf858786" providerId="ADAL" clId="{3AB60523-C112-47DC-ADFD-1F92767CFFDE}" dt="2026-03-27T14:45:04.812" v="177"/>
          <ac:spMkLst>
            <pc:docMk/>
            <pc:sldMk cId="4155904340" sldId="366"/>
            <ac:spMk id="10" creationId="{C93D40EC-8CC5-DE43-F617-FA47CEDDFA75}"/>
          </ac:spMkLst>
        </pc:spChg>
        <pc:spChg chg="del">
          <ac:chgData name="Salvador Bustamante" userId="b0a77ce9-78cd-442a-a257-3dfcbf858786" providerId="ADAL" clId="{3AB60523-C112-47DC-ADFD-1F92767CFFDE}" dt="2026-03-27T14:45:04.585" v="176" actId="478"/>
          <ac:spMkLst>
            <pc:docMk/>
            <pc:sldMk cId="4155904340" sldId="366"/>
            <ac:spMk id="18" creationId="{EA7AEF1B-F65E-EEAF-6F3D-15ED9655097E}"/>
          </ac:spMkLst>
        </pc:spChg>
        <pc:spChg chg="del">
          <ac:chgData name="Salvador Bustamante" userId="b0a77ce9-78cd-442a-a257-3dfcbf858786" providerId="ADAL" clId="{3AB60523-C112-47DC-ADFD-1F92767CFFDE}" dt="2026-03-27T14:45:04.585" v="176" actId="478"/>
          <ac:spMkLst>
            <pc:docMk/>
            <pc:sldMk cId="4155904340" sldId="366"/>
            <ac:spMk id="19" creationId="{1A10DC5E-C5DA-AC79-285A-8E1B6D7859A5}"/>
          </ac:spMkLst>
        </pc:spChg>
        <pc:spChg chg="add mod">
          <ac:chgData name="Salvador Bustamante" userId="b0a77ce9-78cd-442a-a257-3dfcbf858786" providerId="ADAL" clId="{3AB60523-C112-47DC-ADFD-1F92767CFFDE}" dt="2026-03-26T16:44:33.905" v="46" actId="1076"/>
          <ac:spMkLst>
            <pc:docMk/>
            <pc:sldMk cId="4155904340" sldId="366"/>
            <ac:spMk id="54" creationId="{43D4F7A4-05DD-93D8-4307-2A903B5B43C8}"/>
          </ac:spMkLst>
        </pc:spChg>
        <pc:spChg chg="add mod">
          <ac:chgData name="Salvador Bustamante" userId="b0a77ce9-78cd-442a-a257-3dfcbf858786" providerId="ADAL" clId="{3AB60523-C112-47DC-ADFD-1F92767CFFDE}" dt="2026-03-26T16:45:18.407" v="54"/>
          <ac:spMkLst>
            <pc:docMk/>
            <pc:sldMk cId="4155904340" sldId="366"/>
            <ac:spMk id="63" creationId="{B5FDCEFF-4997-75E6-6618-293A0FD41B9F}"/>
          </ac:spMkLst>
        </pc:spChg>
        <pc:spChg chg="add mod">
          <ac:chgData name="Salvador Bustamante" userId="b0a77ce9-78cd-442a-a257-3dfcbf858786" providerId="ADAL" clId="{3AB60523-C112-47DC-ADFD-1F92767CFFDE}" dt="2026-03-26T16:46:52.582" v="76" actId="1076"/>
          <ac:spMkLst>
            <pc:docMk/>
            <pc:sldMk cId="4155904340" sldId="366"/>
            <ac:spMk id="67" creationId="{1E61F3A3-B465-0B64-B9C6-1BCFF9096647}"/>
          </ac:spMkLst>
        </pc:spChg>
        <pc:spChg chg="add mod">
          <ac:chgData name="Salvador Bustamante" userId="b0a77ce9-78cd-442a-a257-3dfcbf858786" providerId="ADAL" clId="{3AB60523-C112-47DC-ADFD-1F92767CFFDE}" dt="2026-03-26T16:46:28.869" v="67" actId="1076"/>
          <ac:spMkLst>
            <pc:docMk/>
            <pc:sldMk cId="4155904340" sldId="366"/>
            <ac:spMk id="72" creationId="{0D0DF98F-A6C3-82D1-DB7B-A49CDE3317D1}"/>
          </ac:spMkLst>
        </pc:spChg>
        <pc:spChg chg="del">
          <ac:chgData name="Salvador Bustamante" userId="b0a77ce9-78cd-442a-a257-3dfcbf858786" providerId="ADAL" clId="{3AB60523-C112-47DC-ADFD-1F92767CFFDE}" dt="2026-03-26T16:43:15.910" v="28" actId="478"/>
          <ac:spMkLst>
            <pc:docMk/>
            <pc:sldMk cId="4155904340" sldId="366"/>
            <ac:spMk id="362" creationId="{8A410664-CCC6-9BC5-B20B-93ABA2545020}"/>
          </ac:spMkLst>
        </pc:spChg>
        <pc:spChg chg="mod">
          <ac:chgData name="Salvador Bustamante" userId="b0a77ce9-78cd-442a-a257-3dfcbf858786" providerId="ADAL" clId="{3AB60523-C112-47DC-ADFD-1F92767CFFDE}" dt="2026-03-26T16:46:49.332" v="75" actId="1076"/>
          <ac:spMkLst>
            <pc:docMk/>
            <pc:sldMk cId="4155904340" sldId="366"/>
            <ac:spMk id="374" creationId="{22728036-060F-8E14-EB48-74B7372ACA66}"/>
          </ac:spMkLst>
        </pc:spChg>
        <pc:spChg chg="mod">
          <ac:chgData name="Salvador Bustamante" userId="b0a77ce9-78cd-442a-a257-3dfcbf858786" providerId="ADAL" clId="{3AB60523-C112-47DC-ADFD-1F92767CFFDE}" dt="2026-03-26T16:43:05.939" v="26" actId="1036"/>
          <ac:spMkLst>
            <pc:docMk/>
            <pc:sldMk cId="4155904340" sldId="366"/>
            <ac:spMk id="506" creationId="{E52C1803-A22B-6B5E-DFBC-1B8997E7113F}"/>
          </ac:spMkLst>
        </pc:spChg>
        <pc:spChg chg="mod">
          <ac:chgData name="Salvador Bustamante" userId="b0a77ce9-78cd-442a-a257-3dfcbf858786" providerId="ADAL" clId="{3AB60523-C112-47DC-ADFD-1F92767CFFDE}" dt="2026-03-26T16:43:05.939" v="26" actId="1036"/>
          <ac:spMkLst>
            <pc:docMk/>
            <pc:sldMk cId="4155904340" sldId="366"/>
            <ac:spMk id="530" creationId="{0857DE7F-2DF6-182B-B566-940C5A44E1AE}"/>
          </ac:spMkLst>
        </pc:spChg>
        <pc:cxnChg chg="mod">
          <ac:chgData name="Salvador Bustamante" userId="b0a77ce9-78cd-442a-a257-3dfcbf858786" providerId="ADAL" clId="{3AB60523-C112-47DC-ADFD-1F92767CFFDE}" dt="2026-03-26T16:43:05.939" v="26" actId="1036"/>
          <ac:cxnSpMkLst>
            <pc:docMk/>
            <pc:sldMk cId="4155904340" sldId="366"/>
            <ac:cxnSpMk id="101" creationId="{4DBE0D6B-D897-A0ED-7E5E-DFC4ABB40712}"/>
          </ac:cxnSpMkLst>
        </pc:cxnChg>
        <pc:cxnChg chg="mod ord">
          <ac:chgData name="Salvador Bustamante" userId="b0a77ce9-78cd-442a-a257-3dfcbf858786" providerId="ADAL" clId="{3AB60523-C112-47DC-ADFD-1F92767CFFDE}" dt="2026-03-26T16:43:26.715" v="34" actId="167"/>
          <ac:cxnSpMkLst>
            <pc:docMk/>
            <pc:sldMk cId="4155904340" sldId="366"/>
            <ac:cxnSpMk id="121" creationId="{B08B15C8-03C9-799A-25D9-5C5E94BAC0EB}"/>
          </ac:cxnSpMkLst>
        </pc:cxnChg>
        <pc:cxnChg chg="mod">
          <ac:chgData name="Salvador Bustamante" userId="b0a77ce9-78cd-442a-a257-3dfcbf858786" providerId="ADAL" clId="{3AB60523-C112-47DC-ADFD-1F92767CFFDE}" dt="2026-03-26T16:43:10.744" v="27" actId="1076"/>
          <ac:cxnSpMkLst>
            <pc:docMk/>
            <pc:sldMk cId="4155904340" sldId="366"/>
            <ac:cxnSpMk id="134" creationId="{6DCF73B3-C425-84CC-614B-0C92913BED56}"/>
          </ac:cxnSpMkLst>
        </pc:cxnChg>
        <pc:cxnChg chg="mod">
          <ac:chgData name="Salvador Bustamante" userId="b0a77ce9-78cd-442a-a257-3dfcbf858786" providerId="ADAL" clId="{3AB60523-C112-47DC-ADFD-1F92767CFFDE}" dt="2026-03-26T16:44:28.402" v="45" actId="14100"/>
          <ac:cxnSpMkLst>
            <pc:docMk/>
            <pc:sldMk cId="4155904340" sldId="366"/>
            <ac:cxnSpMk id="149" creationId="{A0200CD3-A5AB-F37C-83D6-476579FC8719}"/>
          </ac:cxnSpMkLst>
        </pc:cxnChg>
        <pc:cxnChg chg="ord">
          <ac:chgData name="Salvador Bustamante" userId="b0a77ce9-78cd-442a-a257-3dfcbf858786" providerId="ADAL" clId="{3AB60523-C112-47DC-ADFD-1F92767CFFDE}" dt="2026-03-26T16:43:01.003" v="15" actId="167"/>
          <ac:cxnSpMkLst>
            <pc:docMk/>
            <pc:sldMk cId="4155904340" sldId="366"/>
            <ac:cxnSpMk id="331" creationId="{457BF19C-A814-6A40-D717-F11517101AC2}"/>
          </ac:cxnSpMkLst>
        </pc:cxnChg>
        <pc:cxnChg chg="mod">
          <ac:chgData name="Salvador Bustamante" userId="b0a77ce9-78cd-442a-a257-3dfcbf858786" providerId="ADAL" clId="{3AB60523-C112-47DC-ADFD-1F92767CFFDE}" dt="2026-03-26T16:43:10.744" v="27" actId="1076"/>
          <ac:cxnSpMkLst>
            <pc:docMk/>
            <pc:sldMk cId="4155904340" sldId="366"/>
            <ac:cxnSpMk id="500" creationId="{7E5F12CB-F61D-F9B9-14F4-90DAD3B23353}"/>
          </ac:cxnSpMkLst>
        </pc:cxnChg>
        <pc:cxnChg chg="mod">
          <ac:chgData name="Salvador Bustamante" userId="b0a77ce9-78cd-442a-a257-3dfcbf858786" providerId="ADAL" clId="{3AB60523-C112-47DC-ADFD-1F92767CFFDE}" dt="2026-03-26T16:43:10.744" v="27" actId="1076"/>
          <ac:cxnSpMkLst>
            <pc:docMk/>
            <pc:sldMk cId="4155904340" sldId="366"/>
            <ac:cxnSpMk id="545" creationId="{D11B9E40-CFBE-26CF-E6FC-8AA6895846EA}"/>
          </ac:cxnSpMkLst>
        </pc:cxnChg>
      </pc:sldChg>
      <pc:sldChg chg="addSp delSp modSp mod">
        <pc:chgData name="Salvador Bustamante" userId="b0a77ce9-78cd-442a-a257-3dfcbf858786" providerId="ADAL" clId="{3AB60523-C112-47DC-ADFD-1F92767CFFDE}" dt="2026-03-27T14:44:29.379" v="165"/>
        <pc:sldMkLst>
          <pc:docMk/>
          <pc:sldMk cId="4127275009" sldId="372"/>
        </pc:sldMkLst>
        <pc:spChg chg="del">
          <ac:chgData name="Salvador Bustamante" userId="b0a77ce9-78cd-442a-a257-3dfcbf858786" providerId="ADAL" clId="{3AB60523-C112-47DC-ADFD-1F92767CFFDE}" dt="2026-03-27T14:44:29.162" v="164" actId="478"/>
          <ac:spMkLst>
            <pc:docMk/>
            <pc:sldMk cId="4127275009" sldId="372"/>
            <ac:spMk id="2" creationId="{436EACF5-4D39-C22A-A5F9-8FFC02717FB6}"/>
          </ac:spMkLst>
        </pc:spChg>
        <pc:spChg chg="del">
          <ac:chgData name="Salvador Bustamante" userId="b0a77ce9-78cd-442a-a257-3dfcbf858786" providerId="ADAL" clId="{3AB60523-C112-47DC-ADFD-1F92767CFFDE}" dt="2026-03-27T14:44:29.162" v="164" actId="478"/>
          <ac:spMkLst>
            <pc:docMk/>
            <pc:sldMk cId="4127275009" sldId="372"/>
            <ac:spMk id="3" creationId="{D9003C5C-31F3-E9A2-48E5-19191A800E4D}"/>
          </ac:spMkLst>
        </pc:spChg>
        <pc:spChg chg="add mod">
          <ac:chgData name="Salvador Bustamante" userId="b0a77ce9-78cd-442a-a257-3dfcbf858786" providerId="ADAL" clId="{3AB60523-C112-47DC-ADFD-1F92767CFFDE}" dt="2026-03-27T14:44:29.379" v="165"/>
          <ac:spMkLst>
            <pc:docMk/>
            <pc:sldMk cId="4127275009" sldId="372"/>
            <ac:spMk id="4" creationId="{C7EB87FE-ADC8-6C51-4D61-432E09A03DCC}"/>
          </ac:spMkLst>
        </pc:spChg>
        <pc:spChg chg="add mod">
          <ac:chgData name="Salvador Bustamante" userId="b0a77ce9-78cd-442a-a257-3dfcbf858786" providerId="ADAL" clId="{3AB60523-C112-47DC-ADFD-1F92767CFFDE}" dt="2026-03-27T14:44:29.379" v="165"/>
          <ac:spMkLst>
            <pc:docMk/>
            <pc:sldMk cId="4127275009" sldId="372"/>
            <ac:spMk id="5" creationId="{28C84699-8FC4-D76D-8EAE-F5B47425E7EF}"/>
          </ac:spMkLst>
        </pc:spChg>
      </pc:sldChg>
      <pc:sldChg chg="addSp delSp modSp mod">
        <pc:chgData name="Salvador Bustamante" userId="b0a77ce9-78cd-442a-a257-3dfcbf858786" providerId="ADAL" clId="{3AB60523-C112-47DC-ADFD-1F92767CFFDE}" dt="2026-03-27T14:44:47.947" v="173"/>
        <pc:sldMkLst>
          <pc:docMk/>
          <pc:sldMk cId="1948759548" sldId="374"/>
        </pc:sldMkLst>
        <pc:spChg chg="add mod">
          <ac:chgData name="Salvador Bustamante" userId="b0a77ce9-78cd-442a-a257-3dfcbf858786" providerId="ADAL" clId="{3AB60523-C112-47DC-ADFD-1F92767CFFDE}" dt="2026-03-27T14:44:47.947" v="173"/>
          <ac:spMkLst>
            <pc:docMk/>
            <pc:sldMk cId="1948759548" sldId="374"/>
            <ac:spMk id="2" creationId="{A4CF464D-84C8-BAB1-17F3-803F83590DD8}"/>
          </ac:spMkLst>
        </pc:spChg>
        <pc:spChg chg="add mod">
          <ac:chgData name="Salvador Bustamante" userId="b0a77ce9-78cd-442a-a257-3dfcbf858786" providerId="ADAL" clId="{3AB60523-C112-47DC-ADFD-1F92767CFFDE}" dt="2026-03-27T14:44:47.947" v="173"/>
          <ac:spMkLst>
            <pc:docMk/>
            <pc:sldMk cId="1948759548" sldId="374"/>
            <ac:spMk id="6" creationId="{CDB74767-4151-2C8E-00C4-725565EAFC7A}"/>
          </ac:spMkLst>
        </pc:spChg>
        <pc:spChg chg="del">
          <ac:chgData name="Salvador Bustamante" userId="b0a77ce9-78cd-442a-a257-3dfcbf858786" providerId="ADAL" clId="{3AB60523-C112-47DC-ADFD-1F92767CFFDE}" dt="2026-03-27T14:44:47.774" v="172" actId="478"/>
          <ac:spMkLst>
            <pc:docMk/>
            <pc:sldMk cId="1948759548" sldId="374"/>
            <ac:spMk id="7" creationId="{2A864EF0-6F8D-B1AE-A849-4BD4D76FBF5B}"/>
          </ac:spMkLst>
        </pc:spChg>
        <pc:spChg chg="del">
          <ac:chgData name="Salvador Bustamante" userId="b0a77ce9-78cd-442a-a257-3dfcbf858786" providerId="ADAL" clId="{3AB60523-C112-47DC-ADFD-1F92767CFFDE}" dt="2026-03-27T14:44:47.774" v="172" actId="478"/>
          <ac:spMkLst>
            <pc:docMk/>
            <pc:sldMk cId="1948759548" sldId="374"/>
            <ac:spMk id="10" creationId="{1A54EFEA-5DF9-91C2-56F1-CE8DE7E994D4}"/>
          </ac:spMkLst>
        </pc:spChg>
      </pc:sldChg>
      <pc:sldChg chg="addSp delSp modSp add mod">
        <pc:chgData name="Salvador Bustamante" userId="b0a77ce9-78cd-442a-a257-3dfcbf858786" providerId="ADAL" clId="{3AB60523-C112-47DC-ADFD-1F92767CFFDE}" dt="2026-03-27T14:44:40.317" v="169"/>
        <pc:sldMkLst>
          <pc:docMk/>
          <pc:sldMk cId="1886178962" sldId="375"/>
        </pc:sldMkLst>
        <pc:spChg chg="del">
          <ac:chgData name="Salvador Bustamante" userId="b0a77ce9-78cd-442a-a257-3dfcbf858786" providerId="ADAL" clId="{3AB60523-C112-47DC-ADFD-1F92767CFFDE}" dt="2026-03-27T14:44:40.099" v="168" actId="478"/>
          <ac:spMkLst>
            <pc:docMk/>
            <pc:sldMk cId="1886178962" sldId="375"/>
            <ac:spMk id="4" creationId="{7958D0E8-E9E6-4C16-5645-72216088C536}"/>
          </ac:spMkLst>
        </pc:spChg>
        <pc:spChg chg="del">
          <ac:chgData name="Salvador Bustamante" userId="b0a77ce9-78cd-442a-a257-3dfcbf858786" providerId="ADAL" clId="{3AB60523-C112-47DC-ADFD-1F92767CFFDE}" dt="2026-03-27T14:44:40.099" v="168" actId="478"/>
          <ac:spMkLst>
            <pc:docMk/>
            <pc:sldMk cId="1886178962" sldId="375"/>
            <ac:spMk id="5" creationId="{E1BD0465-BD40-07FA-3A74-FF0ECB90A6B5}"/>
          </ac:spMkLst>
        </pc:spChg>
        <pc:spChg chg="add mod">
          <ac:chgData name="Salvador Bustamante" userId="b0a77ce9-78cd-442a-a257-3dfcbf858786" providerId="ADAL" clId="{3AB60523-C112-47DC-ADFD-1F92767CFFDE}" dt="2026-03-27T14:44:40.317" v="169"/>
          <ac:spMkLst>
            <pc:docMk/>
            <pc:sldMk cId="1886178962" sldId="375"/>
            <ac:spMk id="7" creationId="{24CB51D8-B052-1794-2027-A9FCD1E3B127}"/>
          </ac:spMkLst>
        </pc:spChg>
        <pc:spChg chg="add mod">
          <ac:chgData name="Salvador Bustamante" userId="b0a77ce9-78cd-442a-a257-3dfcbf858786" providerId="ADAL" clId="{3AB60523-C112-47DC-ADFD-1F92767CFFDE}" dt="2026-03-27T14:44:40.317" v="169"/>
          <ac:spMkLst>
            <pc:docMk/>
            <pc:sldMk cId="1886178962" sldId="375"/>
            <ac:spMk id="8" creationId="{6EDFDFDF-18E0-8D83-DAFF-E4E0DB634041}"/>
          </ac:spMkLst>
        </pc:spChg>
        <pc:graphicFrameChg chg="del">
          <ac:chgData name="Salvador Bustamante" userId="b0a77ce9-78cd-442a-a257-3dfcbf858786" providerId="ADAL" clId="{3AB60523-C112-47DC-ADFD-1F92767CFFDE}" dt="2026-03-27T14:39:58.378" v="78" actId="478"/>
          <ac:graphicFrameMkLst>
            <pc:docMk/>
            <pc:sldMk cId="1886178962" sldId="375"/>
            <ac:graphicFrameMk id="3" creationId="{E1D2B568-FC3A-B7B7-43D6-21161C9AF384}"/>
          </ac:graphicFrameMkLst>
        </pc:graphicFrameChg>
        <pc:graphicFrameChg chg="add mod modGraphic">
          <ac:chgData name="Salvador Bustamante" userId="b0a77ce9-78cd-442a-a257-3dfcbf858786" providerId="ADAL" clId="{3AB60523-C112-47DC-ADFD-1F92767CFFDE}" dt="2026-03-27T14:44:02.313" v="153" actId="313"/>
          <ac:graphicFrameMkLst>
            <pc:docMk/>
            <pc:sldMk cId="1886178962" sldId="375"/>
            <ac:graphicFrameMk id="6" creationId="{0B99A383-5512-E56A-A0FB-6BD359D572A0}"/>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F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C2A22D-B8F6-9B42-9023-FC7C98CD50C9}" type="datetimeFigureOut">
              <a:rPr lang="en-FR" smtClean="0"/>
              <a:t>09/11/2026</a:t>
            </a:fld>
            <a:endParaRPr lang="en-FR"/>
          </a:p>
        </p:txBody>
      </p:sp>
      <p:sp>
        <p:nvSpPr>
          <p:cNvPr id="4" name="Slide Image Placeholder 3"/>
          <p:cNvSpPr>
            <a:spLocks noGrp="1" noRot="1" noChangeAspect="1"/>
          </p:cNvSpPr>
          <p:nvPr>
            <p:ph type="sldImg" idx="2"/>
          </p:nvPr>
        </p:nvSpPr>
        <p:spPr>
          <a:xfrm>
            <a:off x="1193800" y="1143000"/>
            <a:ext cx="4470400" cy="3086100"/>
          </a:xfrm>
          <a:prstGeom prst="rect">
            <a:avLst/>
          </a:prstGeom>
          <a:noFill/>
          <a:ln w="12700">
            <a:solidFill>
              <a:prstClr val="black"/>
            </a:solidFill>
          </a:ln>
        </p:spPr>
        <p:txBody>
          <a:bodyPr vert="horz" lIns="91440" tIns="45720" rIns="91440" bIns="45720" rtlCol="0" anchor="ctr"/>
          <a:lstStyle/>
          <a:p>
            <a:endParaRPr lang="en-F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F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F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830F69C-19E8-A548-AC3B-E1ED0C5C8A9F}" type="slidenum">
              <a:rPr lang="en-FR" smtClean="0"/>
              <a:t>‹#›</a:t>
            </a:fld>
            <a:endParaRPr lang="en-FR"/>
          </a:p>
        </p:txBody>
      </p:sp>
    </p:spTree>
    <p:extLst>
      <p:ext uri="{BB962C8B-B14F-4D97-AF65-F5344CB8AC3E}">
        <p14:creationId xmlns:p14="http://schemas.microsoft.com/office/powerpoint/2010/main" val="40424371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19C2C9-8F72-27FD-3235-73B4E4A4DA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566BEC-F159-5018-0F2B-E7C2F7F574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9B6579-4BB1-EA5B-B0D0-1A565D07353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8D1822A4-FCDD-3E07-87D5-98C8D9B0AF43}"/>
              </a:ext>
            </a:extLst>
          </p:cNvPr>
          <p:cNvSpPr>
            <a:spLocks noGrp="1"/>
          </p:cNvSpPr>
          <p:nvPr>
            <p:ph type="sldNum" sz="quarter" idx="5"/>
          </p:nvPr>
        </p:nvSpPr>
        <p:spPr/>
        <p:txBody>
          <a:bodyPr/>
          <a:lstStyle/>
          <a:p>
            <a:fld id="{90083ABE-9E7F-4857-9FB1-B4EF346C82D0}" type="slidenum">
              <a:rPr lang="en-US" smtClean="0"/>
              <a:t>2</a:t>
            </a:fld>
            <a:endParaRPr lang="en-US"/>
          </a:p>
        </p:txBody>
      </p:sp>
    </p:spTree>
    <p:extLst>
      <p:ext uri="{BB962C8B-B14F-4D97-AF65-F5344CB8AC3E}">
        <p14:creationId xmlns:p14="http://schemas.microsoft.com/office/powerpoint/2010/main" val="33840944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CAF7A2-7A25-E970-5C46-322FD25236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E68A6A-28A3-8A7D-5E70-2C10853E5F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A8A2A7-45B5-8630-B705-1C3C2CBCEF42}"/>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5B3589AA-3231-1C57-C2DB-282341D567EC}"/>
              </a:ext>
            </a:extLst>
          </p:cNvPr>
          <p:cNvSpPr>
            <a:spLocks noGrp="1"/>
          </p:cNvSpPr>
          <p:nvPr>
            <p:ph type="sldNum" sz="quarter" idx="5"/>
          </p:nvPr>
        </p:nvSpPr>
        <p:spPr/>
        <p:txBody>
          <a:bodyPr/>
          <a:lstStyle/>
          <a:p>
            <a:fld id="{90083ABE-9E7F-4857-9FB1-B4EF346C82D0}" type="slidenum">
              <a:rPr lang="en-US" smtClean="0"/>
              <a:t>3</a:t>
            </a:fld>
            <a:endParaRPr lang="en-US"/>
          </a:p>
        </p:txBody>
      </p:sp>
    </p:spTree>
    <p:extLst>
      <p:ext uri="{BB962C8B-B14F-4D97-AF65-F5344CB8AC3E}">
        <p14:creationId xmlns:p14="http://schemas.microsoft.com/office/powerpoint/2010/main" val="33573968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BAF3E6-C412-12D7-FF3D-B97CFADE19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6D75D0-7A89-9202-39B8-AD5CF05A8C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E2EE3C-551E-C5C8-7459-CF0F2B86B667}"/>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5949F168-F4BD-5D64-32E7-2A93F89F7A60}"/>
              </a:ext>
            </a:extLst>
          </p:cNvPr>
          <p:cNvSpPr>
            <a:spLocks noGrp="1"/>
          </p:cNvSpPr>
          <p:nvPr>
            <p:ph type="sldNum" sz="quarter" idx="5"/>
          </p:nvPr>
        </p:nvSpPr>
        <p:spPr/>
        <p:txBody>
          <a:bodyPr/>
          <a:lstStyle/>
          <a:p>
            <a:fld id="{90083ABE-9E7F-4857-9FB1-B4EF346C82D0}" type="slidenum">
              <a:rPr lang="en-US" smtClean="0"/>
              <a:t>5</a:t>
            </a:fld>
            <a:endParaRPr lang="en-US"/>
          </a:p>
        </p:txBody>
      </p:sp>
    </p:spTree>
    <p:extLst>
      <p:ext uri="{BB962C8B-B14F-4D97-AF65-F5344CB8AC3E}">
        <p14:creationId xmlns:p14="http://schemas.microsoft.com/office/powerpoint/2010/main" val="27767317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EB8803-754E-F8C0-8160-9D7F5BF956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21C05E-0094-8615-B35D-31B1E37B54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C9F6D2-B7BB-2DE1-402D-88A0E38F6E2F}"/>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831FD441-3F8F-EC2B-7623-E31335A8C98D}"/>
              </a:ext>
            </a:extLst>
          </p:cNvPr>
          <p:cNvSpPr>
            <a:spLocks noGrp="1"/>
          </p:cNvSpPr>
          <p:nvPr>
            <p:ph type="sldNum" sz="quarter" idx="5"/>
          </p:nvPr>
        </p:nvSpPr>
        <p:spPr/>
        <p:txBody>
          <a:bodyPr/>
          <a:lstStyle/>
          <a:p>
            <a:fld id="{90083ABE-9E7F-4857-9FB1-B4EF346C82D0}" type="slidenum">
              <a:rPr lang="en-US" smtClean="0"/>
              <a:t>6</a:t>
            </a:fld>
            <a:endParaRPr lang="en-US"/>
          </a:p>
        </p:txBody>
      </p:sp>
    </p:spTree>
    <p:extLst>
      <p:ext uri="{BB962C8B-B14F-4D97-AF65-F5344CB8AC3E}">
        <p14:creationId xmlns:p14="http://schemas.microsoft.com/office/powerpoint/2010/main" val="13100071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27C64-C489-1F15-22E8-E9EAD3DDC5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FE686F-FF6D-7D54-CD7C-C543063D64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E0C80C-C1AC-29CD-35BB-2D873661851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C1470518-0F12-8945-1D75-46B6C2422E5C}"/>
              </a:ext>
            </a:extLst>
          </p:cNvPr>
          <p:cNvSpPr>
            <a:spLocks noGrp="1"/>
          </p:cNvSpPr>
          <p:nvPr>
            <p:ph type="sldNum" sz="quarter" idx="5"/>
          </p:nvPr>
        </p:nvSpPr>
        <p:spPr/>
        <p:txBody>
          <a:bodyPr/>
          <a:lstStyle/>
          <a:p>
            <a:fld id="{90083ABE-9E7F-4857-9FB1-B4EF346C82D0}" type="slidenum">
              <a:rPr lang="en-US" smtClean="0"/>
              <a:t>7</a:t>
            </a:fld>
            <a:endParaRPr lang="en-US"/>
          </a:p>
        </p:txBody>
      </p:sp>
    </p:spTree>
    <p:extLst>
      <p:ext uri="{BB962C8B-B14F-4D97-AF65-F5344CB8AC3E}">
        <p14:creationId xmlns:p14="http://schemas.microsoft.com/office/powerpoint/2010/main" val="21158247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27C64-C489-1F15-22E8-E9EAD3DDC5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FE686F-FF6D-7D54-CD7C-C543063D64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E0C80C-C1AC-29CD-35BB-2D873661851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C1470518-0F12-8945-1D75-46B6C2422E5C}"/>
              </a:ext>
            </a:extLst>
          </p:cNvPr>
          <p:cNvSpPr>
            <a:spLocks noGrp="1"/>
          </p:cNvSpPr>
          <p:nvPr>
            <p:ph type="sldNum" sz="quarter" idx="5"/>
          </p:nvPr>
        </p:nvSpPr>
        <p:spPr/>
        <p:txBody>
          <a:bodyPr/>
          <a:lstStyle/>
          <a:p>
            <a:fld id="{90083ABE-9E7F-4857-9FB1-B4EF346C82D0}" type="slidenum">
              <a:rPr lang="en-US" smtClean="0"/>
              <a:t>8</a:t>
            </a:fld>
            <a:endParaRPr lang="en-US"/>
          </a:p>
        </p:txBody>
      </p:sp>
    </p:spTree>
    <p:extLst>
      <p:ext uri="{BB962C8B-B14F-4D97-AF65-F5344CB8AC3E}">
        <p14:creationId xmlns:p14="http://schemas.microsoft.com/office/powerpoint/2010/main" val="40808374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19A9AE-E65B-280E-81E9-A5F40DBC65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A8A19C-AB8D-9216-F5F5-1A19368496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F57532-7454-9C45-15A6-46FA8F267615}"/>
              </a:ext>
            </a:extLst>
          </p:cNvPr>
          <p:cNvSpPr>
            <a:spLocks noGrp="1"/>
          </p:cNvSpPr>
          <p:nvPr>
            <p:ph type="body" idx="1"/>
          </p:nvPr>
        </p:nvSpPr>
        <p:spPr/>
        <p:txBody>
          <a:bodyPr/>
          <a:lstStyle/>
          <a:p>
            <a:endParaRPr lang="en-FR"/>
          </a:p>
        </p:txBody>
      </p:sp>
      <p:sp>
        <p:nvSpPr>
          <p:cNvPr id="4" name="Slide Number Placeholder 3">
            <a:extLst>
              <a:ext uri="{FF2B5EF4-FFF2-40B4-BE49-F238E27FC236}">
                <a16:creationId xmlns:a16="http://schemas.microsoft.com/office/drawing/2014/main" id="{049DF0E2-C98F-CA61-507D-742DC5407C7E}"/>
              </a:ext>
            </a:extLst>
          </p:cNvPr>
          <p:cNvSpPr>
            <a:spLocks noGrp="1"/>
          </p:cNvSpPr>
          <p:nvPr>
            <p:ph type="sldNum" sz="quarter" idx="5"/>
          </p:nvPr>
        </p:nvSpPr>
        <p:spPr/>
        <p:txBody>
          <a:bodyPr/>
          <a:lstStyle/>
          <a:p>
            <a:fld id="{90083ABE-9E7F-4857-9FB1-B4EF346C82D0}" type="slidenum">
              <a:rPr lang="en-US" smtClean="0"/>
              <a:t>9</a:t>
            </a:fld>
            <a:endParaRPr lang="en-US"/>
          </a:p>
        </p:txBody>
      </p:sp>
    </p:spTree>
    <p:extLst>
      <p:ext uri="{BB962C8B-B14F-4D97-AF65-F5344CB8AC3E}">
        <p14:creationId xmlns:p14="http://schemas.microsoft.com/office/powerpoint/2010/main" val="18367859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2A0944-20F5-CC91-66DF-3181EA0C97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06799F-5B8D-77DA-BCF7-81FC31ED7B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2D87D4-C144-24AA-4CF5-C623C5FECCCE}"/>
              </a:ext>
            </a:extLst>
          </p:cNvPr>
          <p:cNvSpPr>
            <a:spLocks noGrp="1"/>
          </p:cNvSpPr>
          <p:nvPr>
            <p:ph type="body" idx="1"/>
          </p:nvPr>
        </p:nvSpPr>
        <p:spPr/>
        <p:txBody>
          <a:bodyPr/>
          <a:lstStyle/>
          <a:p>
            <a:endParaRPr lang="fr-FR"/>
          </a:p>
        </p:txBody>
      </p:sp>
      <p:sp>
        <p:nvSpPr>
          <p:cNvPr id="4" name="Slide Number Placeholder 3">
            <a:extLst>
              <a:ext uri="{FF2B5EF4-FFF2-40B4-BE49-F238E27FC236}">
                <a16:creationId xmlns:a16="http://schemas.microsoft.com/office/drawing/2014/main" id="{A5BB4EB8-FC34-01CA-2B3D-8E0E2386A007}"/>
              </a:ext>
            </a:extLst>
          </p:cNvPr>
          <p:cNvSpPr>
            <a:spLocks noGrp="1"/>
          </p:cNvSpPr>
          <p:nvPr>
            <p:ph type="sldNum" sz="quarter" idx="5"/>
          </p:nvPr>
        </p:nvSpPr>
        <p:spPr/>
        <p:txBody>
          <a:bodyPr/>
          <a:lstStyle/>
          <a:p>
            <a:fld id="{667DE062-5D5C-D348-9DA3-5CD67579FA16}" type="slidenum">
              <a:rPr lang="fr-FR" smtClean="0"/>
              <a:t>12</a:t>
            </a:fld>
            <a:endParaRPr lang="fr-FR"/>
          </a:p>
        </p:txBody>
      </p:sp>
    </p:spTree>
    <p:extLst>
      <p:ext uri="{BB962C8B-B14F-4D97-AF65-F5344CB8AC3E}">
        <p14:creationId xmlns:p14="http://schemas.microsoft.com/office/powerpoint/2010/main" val="8967305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E208E-9B2A-EC8F-590F-D39828A560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6C20CC-F303-0C64-D7DE-5111FBB1CD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958D09-FE6F-1ADF-9761-80DE31F0EC2A}"/>
              </a:ext>
            </a:extLst>
          </p:cNvPr>
          <p:cNvSpPr>
            <a:spLocks noGrp="1"/>
          </p:cNvSpPr>
          <p:nvPr>
            <p:ph type="body" idx="1"/>
          </p:nvPr>
        </p:nvSpPr>
        <p:spPr/>
        <p:txBody>
          <a:bodyPr/>
          <a:lstStyle/>
          <a:p>
            <a:endParaRPr lang="fr-FR"/>
          </a:p>
        </p:txBody>
      </p:sp>
      <p:sp>
        <p:nvSpPr>
          <p:cNvPr id="4" name="Slide Number Placeholder 3">
            <a:extLst>
              <a:ext uri="{FF2B5EF4-FFF2-40B4-BE49-F238E27FC236}">
                <a16:creationId xmlns:a16="http://schemas.microsoft.com/office/drawing/2014/main" id="{BCB33297-9F49-9BD0-C54E-DF8609B11F93}"/>
              </a:ext>
            </a:extLst>
          </p:cNvPr>
          <p:cNvSpPr>
            <a:spLocks noGrp="1"/>
          </p:cNvSpPr>
          <p:nvPr>
            <p:ph type="sldNum" sz="quarter" idx="5"/>
          </p:nvPr>
        </p:nvSpPr>
        <p:spPr/>
        <p:txBody>
          <a:bodyPr/>
          <a:lstStyle/>
          <a:p>
            <a:fld id="{667DE062-5D5C-D348-9DA3-5CD67579FA16}" type="slidenum">
              <a:rPr lang="fr-FR" smtClean="0"/>
              <a:t>13</a:t>
            </a:fld>
            <a:endParaRPr lang="fr-FR"/>
          </a:p>
        </p:txBody>
      </p:sp>
    </p:spTree>
    <p:extLst>
      <p:ext uri="{BB962C8B-B14F-4D97-AF65-F5344CB8AC3E}">
        <p14:creationId xmlns:p14="http://schemas.microsoft.com/office/powerpoint/2010/main" val="22439564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1448FD-4EFB-F221-26A0-98A979F13B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590B42-C7F1-76C7-0B5B-DE8357BFEA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D83AF1-453A-FC18-125C-4AEFD5246F5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33C617A-4419-DB39-AC9B-E0A8E3CA3F1D}"/>
              </a:ext>
            </a:extLst>
          </p:cNvPr>
          <p:cNvSpPr>
            <a:spLocks noGrp="1"/>
          </p:cNvSpPr>
          <p:nvPr>
            <p:ph type="sldNum" sz="quarter" idx="5"/>
          </p:nvPr>
        </p:nvSpPr>
        <p:spPr/>
        <p:txBody>
          <a:bodyPr/>
          <a:lstStyle/>
          <a:p>
            <a:fld id="{9830F69C-19E8-A548-AC3B-E1ED0C5C8A9F}" type="slidenum">
              <a:rPr lang="en-FR" smtClean="0"/>
              <a:t>14</a:t>
            </a:fld>
            <a:endParaRPr lang="en-FR"/>
          </a:p>
        </p:txBody>
      </p:sp>
    </p:spTree>
    <p:extLst>
      <p:ext uri="{BB962C8B-B14F-4D97-AF65-F5344CB8AC3E}">
        <p14:creationId xmlns:p14="http://schemas.microsoft.com/office/powerpoint/2010/main" val="34365265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5F2F30-9ABB-EE4D-B14C-324A7DCE5B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1EC44C-51F5-279E-8EEC-FE50A7FA0C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2D8221-9A95-104A-DF98-04FA71269407}"/>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48A9AD9D-9796-05E6-CD93-47818B65FEC4}"/>
              </a:ext>
            </a:extLst>
          </p:cNvPr>
          <p:cNvSpPr>
            <a:spLocks noGrp="1"/>
          </p:cNvSpPr>
          <p:nvPr>
            <p:ph type="sldNum" sz="quarter" idx="5"/>
          </p:nvPr>
        </p:nvSpPr>
        <p:spPr/>
        <p:txBody>
          <a:bodyPr/>
          <a:lstStyle/>
          <a:p>
            <a:fld id="{9830F69C-19E8-A548-AC3B-E1ED0C5C8A9F}" type="slidenum">
              <a:rPr lang="en-FR" smtClean="0"/>
              <a:t>15</a:t>
            </a:fld>
            <a:endParaRPr lang="en-FR"/>
          </a:p>
        </p:txBody>
      </p:sp>
    </p:spTree>
    <p:extLst>
      <p:ext uri="{BB962C8B-B14F-4D97-AF65-F5344CB8AC3E}">
        <p14:creationId xmlns:p14="http://schemas.microsoft.com/office/powerpoint/2010/main" val="331675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Master" Target="../slideMasters/slideMaster1.xml"/><Relationship Id="rId1" Type="http://schemas.openxmlformats.org/officeDocument/2006/relationships/tags" Target="../tags/tag1.xml"/><Relationship Id="rId4" Type="http://schemas.openxmlformats.org/officeDocument/2006/relationships/image" Target="../media/image1.emf"/></Relationships>
</file>

<file path=ppt/slideLayouts/_rels/slideLayout1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2.xml"/><Relationship Id="rId4" Type="http://schemas.openxmlformats.org/officeDocument/2006/relationships/image" Target="../media/image2.emf"/></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3069" y="1119505"/>
            <a:ext cx="8421450" cy="2381521"/>
          </a:xfrm>
        </p:spPr>
        <p:txBody>
          <a:bodyPr anchor="b"/>
          <a:lstStyle>
            <a:lvl1pPr algn="ctr">
              <a:defRPr sz="5985"/>
            </a:lvl1pPr>
          </a:lstStyle>
          <a:p>
            <a:r>
              <a:rPr lang="en-GB"/>
              <a:t>Click to edit Master title style</a:t>
            </a:r>
            <a:endParaRPr lang="en-US"/>
          </a:p>
        </p:txBody>
      </p:sp>
      <p:sp>
        <p:nvSpPr>
          <p:cNvPr id="3" name="Subtitle 2"/>
          <p:cNvSpPr>
            <a:spLocks noGrp="1"/>
          </p:cNvSpPr>
          <p:nvPr>
            <p:ph type="subTitle" idx="1"/>
          </p:nvPr>
        </p:nvSpPr>
        <p:spPr>
          <a:xfrm>
            <a:off x="1238449" y="3592866"/>
            <a:ext cx="7430691" cy="1651546"/>
          </a:xfrm>
        </p:spPr>
        <p:txBody>
          <a:bodyPr/>
          <a:lstStyle>
            <a:lvl1pPr marL="0" indent="0" algn="ctr">
              <a:buNone/>
              <a:defRPr sz="2394"/>
            </a:lvl1pPr>
            <a:lvl2pPr marL="456057" indent="0" algn="ctr">
              <a:buNone/>
              <a:defRPr sz="1995"/>
            </a:lvl2pPr>
            <a:lvl3pPr marL="912114" indent="0" algn="ctr">
              <a:buNone/>
              <a:defRPr sz="1795"/>
            </a:lvl3pPr>
            <a:lvl4pPr marL="1368171" indent="0" algn="ctr">
              <a:buNone/>
              <a:defRPr sz="1596"/>
            </a:lvl4pPr>
            <a:lvl5pPr marL="1824228" indent="0" algn="ctr">
              <a:buNone/>
              <a:defRPr sz="1596"/>
            </a:lvl5pPr>
            <a:lvl6pPr marL="2280285" indent="0" algn="ctr">
              <a:buNone/>
              <a:defRPr sz="1596"/>
            </a:lvl6pPr>
            <a:lvl7pPr marL="2736342" indent="0" algn="ctr">
              <a:buNone/>
              <a:defRPr sz="1596"/>
            </a:lvl7pPr>
            <a:lvl8pPr marL="3192399" indent="0" algn="ctr">
              <a:buNone/>
              <a:defRPr sz="1596"/>
            </a:lvl8pPr>
            <a:lvl9pPr marL="3648456" indent="0" algn="ctr">
              <a:buNone/>
              <a:defRPr sz="1596"/>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2020486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2269779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987" y="1705386"/>
            <a:ext cx="8545295" cy="2845473"/>
          </a:xfrm>
        </p:spPr>
        <p:txBody>
          <a:bodyPr anchor="b"/>
          <a:lstStyle>
            <a:lvl1pPr>
              <a:defRPr sz="5985"/>
            </a:lvl1pPr>
          </a:lstStyle>
          <a:p>
            <a:r>
              <a:rPr lang="en-GB"/>
              <a:t>Click to edit Master title style</a:t>
            </a:r>
            <a:endParaRPr lang="en-US"/>
          </a:p>
        </p:txBody>
      </p:sp>
      <p:sp>
        <p:nvSpPr>
          <p:cNvPr id="3" name="Text Placeholder 2"/>
          <p:cNvSpPr>
            <a:spLocks noGrp="1"/>
          </p:cNvSpPr>
          <p:nvPr>
            <p:ph type="body" idx="1"/>
          </p:nvPr>
        </p:nvSpPr>
        <p:spPr>
          <a:xfrm>
            <a:off x="675987" y="4577779"/>
            <a:ext cx="8545295" cy="1496367"/>
          </a:xfrm>
        </p:spPr>
        <p:txBody>
          <a:bodyPr/>
          <a:lstStyle>
            <a:lvl1pPr marL="0" indent="0">
              <a:buNone/>
              <a:defRPr sz="2394">
                <a:solidFill>
                  <a:schemeClr val="tx1">
                    <a:tint val="82000"/>
                  </a:schemeClr>
                </a:solidFill>
              </a:defRPr>
            </a:lvl1pPr>
            <a:lvl2pPr marL="456057" indent="0">
              <a:buNone/>
              <a:defRPr sz="1995">
                <a:solidFill>
                  <a:schemeClr val="tx1">
                    <a:tint val="82000"/>
                  </a:schemeClr>
                </a:solidFill>
              </a:defRPr>
            </a:lvl2pPr>
            <a:lvl3pPr marL="912114" indent="0">
              <a:buNone/>
              <a:defRPr sz="1795">
                <a:solidFill>
                  <a:schemeClr val="tx1">
                    <a:tint val="82000"/>
                  </a:schemeClr>
                </a:solidFill>
              </a:defRPr>
            </a:lvl3pPr>
            <a:lvl4pPr marL="1368171" indent="0">
              <a:buNone/>
              <a:defRPr sz="1596">
                <a:solidFill>
                  <a:schemeClr val="tx1">
                    <a:tint val="82000"/>
                  </a:schemeClr>
                </a:solidFill>
              </a:defRPr>
            </a:lvl4pPr>
            <a:lvl5pPr marL="1824228" indent="0">
              <a:buNone/>
              <a:defRPr sz="1596">
                <a:solidFill>
                  <a:schemeClr val="tx1">
                    <a:tint val="82000"/>
                  </a:schemeClr>
                </a:solidFill>
              </a:defRPr>
            </a:lvl5pPr>
            <a:lvl6pPr marL="2280285" indent="0">
              <a:buNone/>
              <a:defRPr sz="1596">
                <a:solidFill>
                  <a:schemeClr val="tx1">
                    <a:tint val="82000"/>
                  </a:schemeClr>
                </a:solidFill>
              </a:defRPr>
            </a:lvl6pPr>
            <a:lvl7pPr marL="2736342" indent="0">
              <a:buNone/>
              <a:defRPr sz="1596">
                <a:solidFill>
                  <a:schemeClr val="tx1">
                    <a:tint val="82000"/>
                  </a:schemeClr>
                </a:solidFill>
              </a:defRPr>
            </a:lvl7pPr>
            <a:lvl8pPr marL="3192399" indent="0">
              <a:buNone/>
              <a:defRPr sz="1596">
                <a:solidFill>
                  <a:schemeClr val="tx1">
                    <a:tint val="82000"/>
                  </a:schemeClr>
                </a:solidFill>
              </a:defRPr>
            </a:lvl8pPr>
            <a:lvl9pPr marL="3648456" indent="0">
              <a:buNone/>
              <a:defRPr sz="1596">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512067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81147" y="1820976"/>
            <a:ext cx="4210725" cy="43402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015716" y="1820976"/>
            <a:ext cx="4210725" cy="43402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323B6773-6374-804F-8233-07E030BF35A3}" type="datetimeFigureOut">
              <a:rPr lang="en-FR" smtClean="0"/>
              <a:t>09/11/2026</a:t>
            </a:fld>
            <a:endParaRPr lang="en-FR"/>
          </a:p>
        </p:txBody>
      </p:sp>
      <p:sp>
        <p:nvSpPr>
          <p:cNvPr id="6" name="Footer Placeholder 5"/>
          <p:cNvSpPr>
            <a:spLocks noGrp="1"/>
          </p:cNvSpPr>
          <p:nvPr>
            <p:ph type="ftr" sz="quarter" idx="11"/>
          </p:nvPr>
        </p:nvSpPr>
        <p:spPr/>
        <p:txBody>
          <a:bodyPr/>
          <a:lstStyle/>
          <a:p>
            <a:endParaRPr lang="en-FR"/>
          </a:p>
        </p:txBody>
      </p:sp>
      <p:sp>
        <p:nvSpPr>
          <p:cNvPr id="7" name="Slide Number Placeholder 6"/>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1286806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437" y="364197"/>
            <a:ext cx="8545295" cy="1322188"/>
          </a:xfrm>
        </p:spPr>
        <p:txBody>
          <a:bodyPr/>
          <a:lstStyle/>
          <a:p>
            <a:r>
              <a:rPr lang="en-GB"/>
              <a:t>Click to edit Master title style</a:t>
            </a:r>
            <a:endParaRPr lang="en-US"/>
          </a:p>
        </p:txBody>
      </p:sp>
      <p:sp>
        <p:nvSpPr>
          <p:cNvPr id="3" name="Text Placeholder 2"/>
          <p:cNvSpPr>
            <a:spLocks noGrp="1"/>
          </p:cNvSpPr>
          <p:nvPr>
            <p:ph type="body" idx="1"/>
          </p:nvPr>
        </p:nvSpPr>
        <p:spPr>
          <a:xfrm>
            <a:off x="682438" y="1676882"/>
            <a:ext cx="4191373" cy="821814"/>
          </a:xfrm>
        </p:spPr>
        <p:txBody>
          <a:bodyPr anchor="b"/>
          <a:lstStyle>
            <a:lvl1pPr marL="0" indent="0">
              <a:buNone/>
              <a:defRPr sz="2394" b="1"/>
            </a:lvl1pPr>
            <a:lvl2pPr marL="456057" indent="0">
              <a:buNone/>
              <a:defRPr sz="1995" b="1"/>
            </a:lvl2pPr>
            <a:lvl3pPr marL="912114" indent="0">
              <a:buNone/>
              <a:defRPr sz="1795" b="1"/>
            </a:lvl3pPr>
            <a:lvl4pPr marL="1368171" indent="0">
              <a:buNone/>
              <a:defRPr sz="1596" b="1"/>
            </a:lvl4pPr>
            <a:lvl5pPr marL="1824228" indent="0">
              <a:buNone/>
              <a:defRPr sz="1596" b="1"/>
            </a:lvl5pPr>
            <a:lvl6pPr marL="2280285" indent="0">
              <a:buNone/>
              <a:defRPr sz="1596" b="1"/>
            </a:lvl6pPr>
            <a:lvl7pPr marL="2736342" indent="0">
              <a:buNone/>
              <a:defRPr sz="1596" b="1"/>
            </a:lvl7pPr>
            <a:lvl8pPr marL="3192399" indent="0">
              <a:buNone/>
              <a:defRPr sz="1596" b="1"/>
            </a:lvl8pPr>
            <a:lvl9pPr marL="3648456" indent="0">
              <a:buNone/>
              <a:defRPr sz="1596" b="1"/>
            </a:lvl9pPr>
          </a:lstStyle>
          <a:p>
            <a:pPr lvl="0"/>
            <a:r>
              <a:rPr lang="en-GB"/>
              <a:t>Click to edit Master text styles</a:t>
            </a:r>
          </a:p>
        </p:txBody>
      </p:sp>
      <p:sp>
        <p:nvSpPr>
          <p:cNvPr id="4" name="Content Placeholder 3"/>
          <p:cNvSpPr>
            <a:spLocks noGrp="1"/>
          </p:cNvSpPr>
          <p:nvPr>
            <p:ph sz="half" idx="2"/>
          </p:nvPr>
        </p:nvSpPr>
        <p:spPr>
          <a:xfrm>
            <a:off x="682438" y="2498697"/>
            <a:ext cx="4191373" cy="367520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015717" y="1676882"/>
            <a:ext cx="4212015" cy="821814"/>
          </a:xfrm>
        </p:spPr>
        <p:txBody>
          <a:bodyPr anchor="b"/>
          <a:lstStyle>
            <a:lvl1pPr marL="0" indent="0">
              <a:buNone/>
              <a:defRPr sz="2394" b="1"/>
            </a:lvl1pPr>
            <a:lvl2pPr marL="456057" indent="0">
              <a:buNone/>
              <a:defRPr sz="1995" b="1"/>
            </a:lvl2pPr>
            <a:lvl3pPr marL="912114" indent="0">
              <a:buNone/>
              <a:defRPr sz="1795" b="1"/>
            </a:lvl3pPr>
            <a:lvl4pPr marL="1368171" indent="0">
              <a:buNone/>
              <a:defRPr sz="1596" b="1"/>
            </a:lvl4pPr>
            <a:lvl5pPr marL="1824228" indent="0">
              <a:buNone/>
              <a:defRPr sz="1596" b="1"/>
            </a:lvl5pPr>
            <a:lvl6pPr marL="2280285" indent="0">
              <a:buNone/>
              <a:defRPr sz="1596" b="1"/>
            </a:lvl6pPr>
            <a:lvl7pPr marL="2736342" indent="0">
              <a:buNone/>
              <a:defRPr sz="1596" b="1"/>
            </a:lvl7pPr>
            <a:lvl8pPr marL="3192399" indent="0">
              <a:buNone/>
              <a:defRPr sz="1596" b="1"/>
            </a:lvl8pPr>
            <a:lvl9pPr marL="3648456" indent="0">
              <a:buNone/>
              <a:defRPr sz="1596" b="1"/>
            </a:lvl9pPr>
          </a:lstStyle>
          <a:p>
            <a:pPr lvl="0"/>
            <a:r>
              <a:rPr lang="en-GB"/>
              <a:t>Click to edit Master text styles</a:t>
            </a:r>
          </a:p>
        </p:txBody>
      </p:sp>
      <p:sp>
        <p:nvSpPr>
          <p:cNvPr id="6" name="Content Placeholder 5"/>
          <p:cNvSpPr>
            <a:spLocks noGrp="1"/>
          </p:cNvSpPr>
          <p:nvPr>
            <p:ph sz="quarter" idx="4"/>
          </p:nvPr>
        </p:nvSpPr>
        <p:spPr>
          <a:xfrm>
            <a:off x="5015717" y="2498697"/>
            <a:ext cx="4212015" cy="367520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323B6773-6374-804F-8233-07E030BF35A3}" type="datetimeFigureOut">
              <a:rPr lang="en-FR" smtClean="0"/>
              <a:t>09/11/2026</a:t>
            </a:fld>
            <a:endParaRPr lang="en-FR"/>
          </a:p>
        </p:txBody>
      </p:sp>
      <p:sp>
        <p:nvSpPr>
          <p:cNvPr id="8" name="Footer Placeholder 7"/>
          <p:cNvSpPr>
            <a:spLocks noGrp="1"/>
          </p:cNvSpPr>
          <p:nvPr>
            <p:ph type="ftr" sz="quarter" idx="11"/>
          </p:nvPr>
        </p:nvSpPr>
        <p:spPr/>
        <p:txBody>
          <a:bodyPr/>
          <a:lstStyle/>
          <a:p>
            <a:endParaRPr lang="en-FR"/>
          </a:p>
        </p:txBody>
      </p:sp>
      <p:sp>
        <p:nvSpPr>
          <p:cNvPr id="9" name="Slide Number Placeholder 8"/>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9631342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323B6773-6374-804F-8233-07E030BF35A3}" type="datetimeFigureOut">
              <a:rPr lang="en-FR" smtClean="0"/>
              <a:t>09/11/2026</a:t>
            </a:fld>
            <a:endParaRPr lang="en-FR"/>
          </a:p>
        </p:txBody>
      </p:sp>
      <p:sp>
        <p:nvSpPr>
          <p:cNvPr id="4" name="Footer Placeholder 3"/>
          <p:cNvSpPr>
            <a:spLocks noGrp="1"/>
          </p:cNvSpPr>
          <p:nvPr>
            <p:ph type="ftr" sz="quarter" idx="11"/>
          </p:nvPr>
        </p:nvSpPr>
        <p:spPr/>
        <p:txBody>
          <a:bodyPr/>
          <a:lstStyle/>
          <a:p>
            <a:endParaRPr lang="en-FR"/>
          </a:p>
        </p:txBody>
      </p:sp>
      <p:sp>
        <p:nvSpPr>
          <p:cNvPr id="5" name="Slide Number Placeholder 4"/>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9299854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3B6773-6374-804F-8233-07E030BF35A3}" type="datetimeFigureOut">
              <a:rPr lang="en-FR" smtClean="0"/>
              <a:t>09/11/2026</a:t>
            </a:fld>
            <a:endParaRPr lang="en-FR"/>
          </a:p>
        </p:txBody>
      </p:sp>
      <p:sp>
        <p:nvSpPr>
          <p:cNvPr id="3" name="Footer Placeholder 2"/>
          <p:cNvSpPr>
            <a:spLocks noGrp="1"/>
          </p:cNvSpPr>
          <p:nvPr>
            <p:ph type="ftr" sz="quarter" idx="11"/>
          </p:nvPr>
        </p:nvSpPr>
        <p:spPr/>
        <p:txBody>
          <a:bodyPr/>
          <a:lstStyle/>
          <a:p>
            <a:endParaRPr lang="en-FR"/>
          </a:p>
        </p:txBody>
      </p:sp>
      <p:sp>
        <p:nvSpPr>
          <p:cNvPr id="4" name="Slide Number Placeholder 3"/>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2302013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437" y="456036"/>
            <a:ext cx="3195455" cy="1596126"/>
          </a:xfrm>
        </p:spPr>
        <p:txBody>
          <a:bodyPr anchor="b"/>
          <a:lstStyle>
            <a:lvl1pPr>
              <a:defRPr sz="3192"/>
            </a:lvl1pPr>
          </a:lstStyle>
          <a:p>
            <a:r>
              <a:rPr lang="en-GB"/>
              <a:t>Click to edit Master title style</a:t>
            </a:r>
            <a:endParaRPr lang="en-US"/>
          </a:p>
        </p:txBody>
      </p:sp>
      <p:sp>
        <p:nvSpPr>
          <p:cNvPr id="3" name="Content Placeholder 2"/>
          <p:cNvSpPr>
            <a:spLocks noGrp="1"/>
          </p:cNvSpPr>
          <p:nvPr>
            <p:ph idx="1"/>
          </p:nvPr>
        </p:nvSpPr>
        <p:spPr>
          <a:xfrm>
            <a:off x="4212016" y="984912"/>
            <a:ext cx="5015716" cy="4861216"/>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82437" y="2052161"/>
            <a:ext cx="3195455" cy="3801883"/>
          </a:xfrm>
        </p:spPr>
        <p:txBody>
          <a:bodyPr/>
          <a:lstStyle>
            <a:lvl1pPr marL="0" indent="0">
              <a:buNone/>
              <a:defRPr sz="1596"/>
            </a:lvl1pPr>
            <a:lvl2pPr marL="456057" indent="0">
              <a:buNone/>
              <a:defRPr sz="1397"/>
            </a:lvl2pPr>
            <a:lvl3pPr marL="912114" indent="0">
              <a:buNone/>
              <a:defRPr sz="1197"/>
            </a:lvl3pPr>
            <a:lvl4pPr marL="1368171" indent="0">
              <a:buNone/>
              <a:defRPr sz="998"/>
            </a:lvl4pPr>
            <a:lvl5pPr marL="1824228" indent="0">
              <a:buNone/>
              <a:defRPr sz="998"/>
            </a:lvl5pPr>
            <a:lvl6pPr marL="2280285" indent="0">
              <a:buNone/>
              <a:defRPr sz="998"/>
            </a:lvl6pPr>
            <a:lvl7pPr marL="2736342" indent="0">
              <a:buNone/>
              <a:defRPr sz="998"/>
            </a:lvl7pPr>
            <a:lvl8pPr marL="3192399" indent="0">
              <a:buNone/>
              <a:defRPr sz="998"/>
            </a:lvl8pPr>
            <a:lvl9pPr marL="3648456" indent="0">
              <a:buNone/>
              <a:defRPr sz="998"/>
            </a:lvl9pPr>
          </a:lstStyle>
          <a:p>
            <a:pPr lvl="0"/>
            <a:r>
              <a:rPr lang="en-GB"/>
              <a:t>Click to edit Master text styles</a:t>
            </a:r>
          </a:p>
        </p:txBody>
      </p:sp>
      <p:sp>
        <p:nvSpPr>
          <p:cNvPr id="5" name="Date Placeholder 4"/>
          <p:cNvSpPr>
            <a:spLocks noGrp="1"/>
          </p:cNvSpPr>
          <p:nvPr>
            <p:ph type="dt" sz="half" idx="10"/>
          </p:nvPr>
        </p:nvSpPr>
        <p:spPr/>
        <p:txBody>
          <a:bodyPr/>
          <a:lstStyle/>
          <a:p>
            <a:fld id="{323B6773-6374-804F-8233-07E030BF35A3}" type="datetimeFigureOut">
              <a:rPr lang="en-FR" smtClean="0"/>
              <a:t>09/11/2026</a:t>
            </a:fld>
            <a:endParaRPr lang="en-FR"/>
          </a:p>
        </p:txBody>
      </p:sp>
      <p:sp>
        <p:nvSpPr>
          <p:cNvPr id="6" name="Footer Placeholder 5"/>
          <p:cNvSpPr>
            <a:spLocks noGrp="1"/>
          </p:cNvSpPr>
          <p:nvPr>
            <p:ph type="ftr" sz="quarter" idx="11"/>
          </p:nvPr>
        </p:nvSpPr>
        <p:spPr/>
        <p:txBody>
          <a:bodyPr/>
          <a:lstStyle/>
          <a:p>
            <a:endParaRPr lang="en-FR"/>
          </a:p>
        </p:txBody>
      </p:sp>
      <p:sp>
        <p:nvSpPr>
          <p:cNvPr id="7" name="Slide Number Placeholder 6"/>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7467573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437" y="456036"/>
            <a:ext cx="3195455" cy="1596126"/>
          </a:xfrm>
        </p:spPr>
        <p:txBody>
          <a:bodyPr anchor="b"/>
          <a:lstStyle>
            <a:lvl1pPr>
              <a:defRPr sz="3192"/>
            </a:lvl1pPr>
          </a:lstStyle>
          <a:p>
            <a:r>
              <a:rPr lang="en-GB"/>
              <a:t>Click to edit Master title style</a:t>
            </a:r>
            <a:endParaRPr lang="en-US"/>
          </a:p>
        </p:txBody>
      </p:sp>
      <p:sp>
        <p:nvSpPr>
          <p:cNvPr id="3" name="Picture Placeholder 2"/>
          <p:cNvSpPr>
            <a:spLocks noGrp="1" noChangeAspect="1"/>
          </p:cNvSpPr>
          <p:nvPr>
            <p:ph type="pic" idx="1"/>
          </p:nvPr>
        </p:nvSpPr>
        <p:spPr>
          <a:xfrm>
            <a:off x="4212016" y="984912"/>
            <a:ext cx="5015716" cy="4861216"/>
          </a:xfrm>
        </p:spPr>
        <p:txBody>
          <a:bodyPr anchor="t"/>
          <a:lstStyle>
            <a:lvl1pPr marL="0" indent="0">
              <a:buNone/>
              <a:defRPr sz="3192"/>
            </a:lvl1pPr>
            <a:lvl2pPr marL="456057" indent="0">
              <a:buNone/>
              <a:defRPr sz="2793"/>
            </a:lvl2pPr>
            <a:lvl3pPr marL="912114" indent="0">
              <a:buNone/>
              <a:defRPr sz="2394"/>
            </a:lvl3pPr>
            <a:lvl4pPr marL="1368171" indent="0">
              <a:buNone/>
              <a:defRPr sz="1995"/>
            </a:lvl4pPr>
            <a:lvl5pPr marL="1824228" indent="0">
              <a:buNone/>
              <a:defRPr sz="1995"/>
            </a:lvl5pPr>
            <a:lvl6pPr marL="2280285" indent="0">
              <a:buNone/>
              <a:defRPr sz="1995"/>
            </a:lvl6pPr>
            <a:lvl7pPr marL="2736342" indent="0">
              <a:buNone/>
              <a:defRPr sz="1995"/>
            </a:lvl7pPr>
            <a:lvl8pPr marL="3192399" indent="0">
              <a:buNone/>
              <a:defRPr sz="1995"/>
            </a:lvl8pPr>
            <a:lvl9pPr marL="3648456" indent="0">
              <a:buNone/>
              <a:defRPr sz="1995"/>
            </a:lvl9pPr>
          </a:lstStyle>
          <a:p>
            <a:r>
              <a:rPr lang="en-GB"/>
              <a:t>Click icon to add picture</a:t>
            </a:r>
            <a:endParaRPr lang="en-US"/>
          </a:p>
        </p:txBody>
      </p:sp>
      <p:sp>
        <p:nvSpPr>
          <p:cNvPr id="4" name="Text Placeholder 3"/>
          <p:cNvSpPr>
            <a:spLocks noGrp="1"/>
          </p:cNvSpPr>
          <p:nvPr>
            <p:ph type="body" sz="half" idx="2"/>
          </p:nvPr>
        </p:nvSpPr>
        <p:spPr>
          <a:xfrm>
            <a:off x="682437" y="2052161"/>
            <a:ext cx="3195455" cy="3801883"/>
          </a:xfrm>
        </p:spPr>
        <p:txBody>
          <a:bodyPr/>
          <a:lstStyle>
            <a:lvl1pPr marL="0" indent="0">
              <a:buNone/>
              <a:defRPr sz="1596"/>
            </a:lvl1pPr>
            <a:lvl2pPr marL="456057" indent="0">
              <a:buNone/>
              <a:defRPr sz="1397"/>
            </a:lvl2pPr>
            <a:lvl3pPr marL="912114" indent="0">
              <a:buNone/>
              <a:defRPr sz="1197"/>
            </a:lvl3pPr>
            <a:lvl4pPr marL="1368171" indent="0">
              <a:buNone/>
              <a:defRPr sz="998"/>
            </a:lvl4pPr>
            <a:lvl5pPr marL="1824228" indent="0">
              <a:buNone/>
              <a:defRPr sz="998"/>
            </a:lvl5pPr>
            <a:lvl6pPr marL="2280285" indent="0">
              <a:buNone/>
              <a:defRPr sz="998"/>
            </a:lvl6pPr>
            <a:lvl7pPr marL="2736342" indent="0">
              <a:buNone/>
              <a:defRPr sz="998"/>
            </a:lvl7pPr>
            <a:lvl8pPr marL="3192399" indent="0">
              <a:buNone/>
              <a:defRPr sz="998"/>
            </a:lvl8pPr>
            <a:lvl9pPr marL="3648456" indent="0">
              <a:buNone/>
              <a:defRPr sz="998"/>
            </a:lvl9pPr>
          </a:lstStyle>
          <a:p>
            <a:pPr lvl="0"/>
            <a:r>
              <a:rPr lang="en-GB"/>
              <a:t>Click to edit Master text styles</a:t>
            </a:r>
          </a:p>
        </p:txBody>
      </p:sp>
      <p:sp>
        <p:nvSpPr>
          <p:cNvPr id="5" name="Date Placeholder 4"/>
          <p:cNvSpPr>
            <a:spLocks noGrp="1"/>
          </p:cNvSpPr>
          <p:nvPr>
            <p:ph type="dt" sz="half" idx="10"/>
          </p:nvPr>
        </p:nvSpPr>
        <p:spPr/>
        <p:txBody>
          <a:bodyPr/>
          <a:lstStyle/>
          <a:p>
            <a:fld id="{323B6773-6374-804F-8233-07E030BF35A3}" type="datetimeFigureOut">
              <a:rPr lang="en-FR" smtClean="0"/>
              <a:t>09/11/2026</a:t>
            </a:fld>
            <a:endParaRPr lang="en-FR"/>
          </a:p>
        </p:txBody>
      </p:sp>
      <p:sp>
        <p:nvSpPr>
          <p:cNvPr id="6" name="Footer Placeholder 5"/>
          <p:cNvSpPr>
            <a:spLocks noGrp="1"/>
          </p:cNvSpPr>
          <p:nvPr>
            <p:ph type="ftr" sz="quarter" idx="11"/>
          </p:nvPr>
        </p:nvSpPr>
        <p:spPr/>
        <p:txBody>
          <a:bodyPr/>
          <a:lstStyle/>
          <a:p>
            <a:endParaRPr lang="en-FR"/>
          </a:p>
        </p:txBody>
      </p:sp>
      <p:sp>
        <p:nvSpPr>
          <p:cNvPr id="7" name="Slide Number Placeholder 6"/>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3372298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5993437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90118" y="364195"/>
            <a:ext cx="2136324" cy="5797040"/>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681147" y="364195"/>
            <a:ext cx="6285126" cy="579704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323B6773-6374-804F-8233-07E030BF35A3}" type="datetimeFigureOut">
              <a:rPr lang="en-FR" smtClean="0"/>
              <a:t>09/11/2026</a:t>
            </a:fld>
            <a:endParaRPr lang="en-FR"/>
          </a:p>
        </p:txBody>
      </p:sp>
      <p:sp>
        <p:nvSpPr>
          <p:cNvPr id="5" name="Footer Placeholder 4"/>
          <p:cNvSpPr>
            <a:spLocks noGrp="1"/>
          </p:cNvSpPr>
          <p:nvPr>
            <p:ph type="ftr" sz="quarter" idx="11"/>
          </p:nvPr>
        </p:nvSpPr>
        <p:spPr/>
        <p:txBody>
          <a:bodyPr/>
          <a:lstStyle/>
          <a:p>
            <a:endParaRPr lang="en-FR"/>
          </a:p>
        </p:txBody>
      </p:sp>
      <p:sp>
        <p:nvSpPr>
          <p:cNvPr id="6" name="Slide Number Placeholder 5"/>
          <p:cNvSpPr>
            <a:spLocks noGrp="1"/>
          </p:cNvSpPr>
          <p:nvPr>
            <p:ph type="sldNum" sz="quarter" idx="12"/>
          </p:nvPr>
        </p:nvSpPr>
        <p:spPr/>
        <p:txBody>
          <a:bodyPr/>
          <a:lstStyle/>
          <a:p>
            <a:fld id="{B1EE844D-D8BB-5A4A-9862-D4D049E7BB91}" type="slidenum">
              <a:rPr lang="en-FR" smtClean="0"/>
              <a:t>‹#›</a:t>
            </a:fld>
            <a:endParaRPr lang="en-FR"/>
          </a:p>
        </p:txBody>
      </p:sp>
    </p:spTree>
    <p:extLst>
      <p:ext uri="{BB962C8B-B14F-4D97-AF65-F5344CB8AC3E}">
        <p14:creationId xmlns:p14="http://schemas.microsoft.com/office/powerpoint/2010/main" val="38882294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Opening slide">
    <p:spTree>
      <p:nvGrpSpPr>
        <p:cNvPr id="1" name=""/>
        <p:cNvGrpSpPr/>
        <p:nvPr/>
      </p:nvGrpSpPr>
      <p:grpSpPr>
        <a:xfrm>
          <a:off x="0" y="0"/>
          <a:ext cx="0" cy="0"/>
          <a:chOff x="0" y="0"/>
          <a:chExt cx="0" cy="0"/>
        </a:xfrm>
      </p:grpSpPr>
      <p:graphicFrame>
        <p:nvGraphicFramePr>
          <p:cNvPr id="11" name="Object 10" hidden="1">
            <a:extLst>
              <a:ext uri="{FF2B5EF4-FFF2-40B4-BE49-F238E27FC236}">
                <a16:creationId xmlns:a16="http://schemas.microsoft.com/office/drawing/2014/main" id="{3336CEDC-E301-F846-AAE9-C995A82D0E51}"/>
              </a:ext>
            </a:extLst>
          </p:cNvPr>
          <p:cNvGraphicFramePr>
            <a:graphicFrameLocks noChangeAspect="1"/>
          </p:cNvGraphicFramePr>
          <p:nvPr userDrawn="1">
            <p:custDataLst>
              <p:tags r:id="rId1"/>
            </p:custDataLst>
            <p:extLst>
              <p:ext uri="{D42A27DB-BD31-4B8C-83A1-F6EECF244321}">
                <p14:modId xmlns:p14="http://schemas.microsoft.com/office/powerpoint/2010/main" val="1742211844"/>
              </p:ext>
            </p:extLst>
          </p:nvPr>
        </p:nvGraphicFramePr>
        <p:xfrm>
          <a:off x="1291" y="1584"/>
          <a:ext cx="997" cy="1584"/>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11" name="Object 10" hidden="1">
                        <a:extLst>
                          <a:ext uri="{FF2B5EF4-FFF2-40B4-BE49-F238E27FC236}">
                            <a16:creationId xmlns:a16="http://schemas.microsoft.com/office/drawing/2014/main" id="{3336CEDC-E301-F846-AAE9-C995A82D0E51}"/>
                          </a:ext>
                        </a:extLst>
                      </p:cNvPr>
                      <p:cNvPicPr/>
                      <p:nvPr/>
                    </p:nvPicPr>
                    <p:blipFill>
                      <a:blip r:embed="rId4"/>
                      <a:stretch>
                        <a:fillRect/>
                      </a:stretch>
                    </p:blipFill>
                    <p:spPr>
                      <a:xfrm>
                        <a:off x="1291" y="1584"/>
                        <a:ext cx="997" cy="1584"/>
                      </a:xfrm>
                      <a:prstGeom prst="rect">
                        <a:avLst/>
                      </a:prstGeom>
                    </p:spPr>
                  </p:pic>
                </p:oleObj>
              </mc:Fallback>
            </mc:AlternateContent>
          </a:graphicData>
        </a:graphic>
      </p:graphicFrame>
      <p:sp>
        <p:nvSpPr>
          <p:cNvPr id="10" name="Slide Number Placeholder 9">
            <a:extLst>
              <a:ext uri="{FF2B5EF4-FFF2-40B4-BE49-F238E27FC236}">
                <a16:creationId xmlns:a16="http://schemas.microsoft.com/office/drawing/2014/main" id="{D25D786E-BCC9-9947-8753-28FAE287D774}"/>
              </a:ext>
            </a:extLst>
          </p:cNvPr>
          <p:cNvSpPr>
            <a:spLocks noGrp="1"/>
          </p:cNvSpPr>
          <p:nvPr>
            <p:ph type="sldNum" sz="quarter" idx="11"/>
          </p:nvPr>
        </p:nvSpPr>
        <p:spPr/>
        <p:txBody>
          <a:bodyPr/>
          <a:lstStyle/>
          <a:p>
            <a:endParaRPr lang="en-GB"/>
          </a:p>
        </p:txBody>
      </p:sp>
      <p:sp>
        <p:nvSpPr>
          <p:cNvPr id="12" name="Title 1">
            <a:extLst>
              <a:ext uri="{FF2B5EF4-FFF2-40B4-BE49-F238E27FC236}">
                <a16:creationId xmlns:a16="http://schemas.microsoft.com/office/drawing/2014/main" id="{8A768D69-3B42-F144-A2F9-18AFF2E8C0AE}"/>
              </a:ext>
            </a:extLst>
          </p:cNvPr>
          <p:cNvSpPr>
            <a:spLocks noGrp="1"/>
          </p:cNvSpPr>
          <p:nvPr>
            <p:ph type="ctrTitle" hasCustomPrompt="1"/>
          </p:nvPr>
        </p:nvSpPr>
        <p:spPr>
          <a:xfrm>
            <a:off x="869391" y="1295142"/>
            <a:ext cx="5944553" cy="3246975"/>
          </a:xfrm>
          <a:prstGeom prst="rect">
            <a:avLst/>
          </a:prstGeom>
        </p:spPr>
        <p:txBody>
          <a:bodyPr vert="horz"/>
          <a:lstStyle/>
          <a:p>
            <a:br>
              <a:rPr lang="en-GB"/>
            </a:br>
            <a:br>
              <a:rPr lang="en-GB"/>
            </a:br>
            <a:br>
              <a:rPr lang="en-GB"/>
            </a:br>
            <a:r>
              <a:rPr lang="en-GB"/>
              <a:t>PROSPECTS Partnership</a:t>
            </a:r>
          </a:p>
        </p:txBody>
      </p:sp>
    </p:spTree>
    <p:extLst>
      <p:ext uri="{BB962C8B-B14F-4D97-AF65-F5344CB8AC3E}">
        <p14:creationId xmlns:p14="http://schemas.microsoft.com/office/powerpoint/2010/main" val="845291760"/>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Standard slide">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88569F88-9793-7A48-A396-AC5E5EF7907D}"/>
              </a:ext>
            </a:extLst>
          </p:cNvPr>
          <p:cNvGraphicFramePr>
            <a:graphicFrameLocks noChangeAspect="1"/>
          </p:cNvGraphicFramePr>
          <p:nvPr userDrawn="1">
            <p:custDataLst>
              <p:tags r:id="rId1"/>
            </p:custDataLst>
            <p:extLst>
              <p:ext uri="{D42A27DB-BD31-4B8C-83A1-F6EECF244321}">
                <p14:modId xmlns:p14="http://schemas.microsoft.com/office/powerpoint/2010/main" val="1318046738"/>
              </p:ext>
            </p:extLst>
          </p:nvPr>
        </p:nvGraphicFramePr>
        <p:xfrm>
          <a:off x="1291" y="1584"/>
          <a:ext cx="997" cy="1584"/>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8" name="Object 7" hidden="1">
                        <a:extLst>
                          <a:ext uri="{FF2B5EF4-FFF2-40B4-BE49-F238E27FC236}">
                            <a16:creationId xmlns:a16="http://schemas.microsoft.com/office/drawing/2014/main" id="{88569F88-9793-7A48-A396-AC5E5EF7907D}"/>
                          </a:ext>
                        </a:extLst>
                      </p:cNvPr>
                      <p:cNvPicPr/>
                      <p:nvPr/>
                    </p:nvPicPr>
                    <p:blipFill>
                      <a:blip r:embed="rId4"/>
                      <a:stretch>
                        <a:fillRect/>
                      </a:stretch>
                    </p:blipFill>
                    <p:spPr>
                      <a:xfrm>
                        <a:off x="1291" y="1584"/>
                        <a:ext cx="997" cy="1584"/>
                      </a:xfrm>
                      <a:prstGeom prst="rect">
                        <a:avLst/>
                      </a:prstGeom>
                    </p:spPr>
                  </p:pic>
                </p:oleObj>
              </mc:Fallback>
            </mc:AlternateContent>
          </a:graphicData>
        </a:graphic>
      </p:graphicFrame>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PROSPECTS Partnership </a:t>
            </a:r>
          </a:p>
        </p:txBody>
      </p:sp>
      <p:sp>
        <p:nvSpPr>
          <p:cNvPr id="6" name="Slide Number Placeholder 5"/>
          <p:cNvSpPr>
            <a:spLocks noGrp="1"/>
          </p:cNvSpPr>
          <p:nvPr>
            <p:ph type="sldNum" sz="quarter" idx="12"/>
          </p:nvPr>
        </p:nvSpPr>
        <p:spPr/>
        <p:txBody>
          <a:bodyPr/>
          <a:lstStyle/>
          <a:p>
            <a:fld id="{85C6585F-44D6-44EF-932A-0B0AFC9A8A7D}" type="slidenum">
              <a:rPr lang="en-US" smtClean="0"/>
              <a:t>‹#›</a:t>
            </a:fld>
            <a:endParaRPr lang="en-US"/>
          </a:p>
        </p:txBody>
      </p:sp>
      <p:sp>
        <p:nvSpPr>
          <p:cNvPr id="10" name="Content Placeholder 42">
            <a:extLst>
              <a:ext uri="{FF2B5EF4-FFF2-40B4-BE49-F238E27FC236}">
                <a16:creationId xmlns:a16="http://schemas.microsoft.com/office/drawing/2014/main" id="{8F751979-1158-1C41-95FA-68CE931B1E66}"/>
              </a:ext>
            </a:extLst>
          </p:cNvPr>
          <p:cNvSpPr>
            <a:spLocks noGrp="1"/>
          </p:cNvSpPr>
          <p:nvPr>
            <p:ph sz="quarter" idx="14" hasCustomPrompt="1"/>
          </p:nvPr>
        </p:nvSpPr>
        <p:spPr>
          <a:xfrm>
            <a:off x="510253" y="826290"/>
            <a:ext cx="8799964" cy="391757"/>
          </a:xfrm>
        </p:spPr>
        <p:txBody>
          <a:bodyPr>
            <a:noAutofit/>
          </a:bodyPr>
          <a:lstStyle>
            <a:lvl1pPr marL="0" indent="0">
              <a:buNone/>
              <a:defRPr sz="1625">
                <a:solidFill>
                  <a:schemeClr val="bg1">
                    <a:lumMod val="50000"/>
                  </a:schemeClr>
                </a:solidFill>
              </a:defRPr>
            </a:lvl1pPr>
          </a:lstStyle>
          <a:p>
            <a:pPr lvl="0"/>
            <a:r>
              <a:rPr lang="en-GB"/>
              <a:t>Action-orientated sub-title</a:t>
            </a:r>
          </a:p>
        </p:txBody>
      </p:sp>
      <p:sp>
        <p:nvSpPr>
          <p:cNvPr id="11" name="Content Placeholder 42">
            <a:extLst>
              <a:ext uri="{FF2B5EF4-FFF2-40B4-BE49-F238E27FC236}">
                <a16:creationId xmlns:a16="http://schemas.microsoft.com/office/drawing/2014/main" id="{A2BECFB9-AD53-554A-8365-0A1FD83A6107}"/>
              </a:ext>
            </a:extLst>
          </p:cNvPr>
          <p:cNvSpPr>
            <a:spLocks noGrp="1"/>
          </p:cNvSpPr>
          <p:nvPr>
            <p:ph sz="quarter" idx="13" hasCustomPrompt="1"/>
          </p:nvPr>
        </p:nvSpPr>
        <p:spPr>
          <a:xfrm>
            <a:off x="510254" y="51509"/>
            <a:ext cx="5483837" cy="667746"/>
          </a:xfrm>
        </p:spPr>
        <p:txBody>
          <a:bodyPr>
            <a:normAutofit/>
          </a:bodyPr>
          <a:lstStyle>
            <a:lvl1pPr marL="0" indent="0">
              <a:buNone/>
              <a:defRPr sz="2275">
                <a:solidFill>
                  <a:schemeClr val="tx1"/>
                </a:solidFill>
              </a:defRPr>
            </a:lvl1pPr>
          </a:lstStyle>
          <a:p>
            <a:pPr lvl="0"/>
            <a:r>
              <a:rPr lang="en-GB"/>
              <a:t>Slide title</a:t>
            </a:r>
          </a:p>
        </p:txBody>
      </p:sp>
    </p:spTree>
    <p:extLst>
      <p:ext uri="{BB962C8B-B14F-4D97-AF65-F5344CB8AC3E}">
        <p14:creationId xmlns:p14="http://schemas.microsoft.com/office/powerpoint/2010/main" val="38106987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147" y="364197"/>
            <a:ext cx="8545295" cy="1322188"/>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681147" y="1820976"/>
            <a:ext cx="8545295" cy="434025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681147" y="6340167"/>
            <a:ext cx="2229207" cy="364195"/>
          </a:xfrm>
          <a:prstGeom prst="rect">
            <a:avLst/>
          </a:prstGeom>
        </p:spPr>
        <p:txBody>
          <a:bodyPr vert="horz" lIns="91440" tIns="45720" rIns="91440" bIns="45720" rtlCol="0" anchor="ctr"/>
          <a:lstStyle>
            <a:lvl1pPr algn="l">
              <a:defRPr sz="1197">
                <a:solidFill>
                  <a:schemeClr val="tx1">
                    <a:tint val="82000"/>
                  </a:schemeClr>
                </a:solidFill>
              </a:defRPr>
            </a:lvl1pPr>
          </a:lstStyle>
          <a:p>
            <a:fld id="{323B6773-6374-804F-8233-07E030BF35A3}" type="datetimeFigureOut">
              <a:rPr lang="en-FR" smtClean="0"/>
              <a:t>09/11/2026</a:t>
            </a:fld>
            <a:endParaRPr lang="en-FR"/>
          </a:p>
        </p:txBody>
      </p:sp>
      <p:sp>
        <p:nvSpPr>
          <p:cNvPr id="5" name="Footer Placeholder 4"/>
          <p:cNvSpPr>
            <a:spLocks noGrp="1"/>
          </p:cNvSpPr>
          <p:nvPr>
            <p:ph type="ftr" sz="quarter" idx="3"/>
          </p:nvPr>
        </p:nvSpPr>
        <p:spPr>
          <a:xfrm>
            <a:off x="3281889" y="6340167"/>
            <a:ext cx="3343811" cy="364195"/>
          </a:xfrm>
          <a:prstGeom prst="rect">
            <a:avLst/>
          </a:prstGeom>
        </p:spPr>
        <p:txBody>
          <a:bodyPr vert="horz" lIns="91440" tIns="45720" rIns="91440" bIns="45720" rtlCol="0" anchor="ctr"/>
          <a:lstStyle>
            <a:lvl1pPr algn="ctr">
              <a:defRPr sz="1197">
                <a:solidFill>
                  <a:schemeClr val="tx1">
                    <a:tint val="82000"/>
                  </a:schemeClr>
                </a:solidFill>
              </a:defRPr>
            </a:lvl1pPr>
          </a:lstStyle>
          <a:p>
            <a:endParaRPr lang="en-FR"/>
          </a:p>
        </p:txBody>
      </p:sp>
      <p:sp>
        <p:nvSpPr>
          <p:cNvPr id="6" name="Slide Number Placeholder 5"/>
          <p:cNvSpPr>
            <a:spLocks noGrp="1"/>
          </p:cNvSpPr>
          <p:nvPr>
            <p:ph type="sldNum" sz="quarter" idx="4"/>
          </p:nvPr>
        </p:nvSpPr>
        <p:spPr>
          <a:xfrm>
            <a:off x="6997234" y="6340167"/>
            <a:ext cx="2229207" cy="364195"/>
          </a:xfrm>
          <a:prstGeom prst="rect">
            <a:avLst/>
          </a:prstGeom>
        </p:spPr>
        <p:txBody>
          <a:bodyPr vert="horz" lIns="91440" tIns="45720" rIns="91440" bIns="45720" rtlCol="0" anchor="ctr"/>
          <a:lstStyle>
            <a:lvl1pPr algn="r">
              <a:defRPr sz="1197">
                <a:solidFill>
                  <a:schemeClr val="tx1">
                    <a:tint val="82000"/>
                  </a:schemeClr>
                </a:solidFill>
              </a:defRPr>
            </a:lvl1pPr>
          </a:lstStyle>
          <a:p>
            <a:fld id="{B1EE844D-D8BB-5A4A-9862-D4D049E7BB91}" type="slidenum">
              <a:rPr lang="en-FR" smtClean="0"/>
              <a:t>‹#›</a:t>
            </a:fld>
            <a:endParaRPr lang="en-FR"/>
          </a:p>
        </p:txBody>
      </p:sp>
    </p:spTree>
    <p:extLst>
      <p:ext uri="{BB962C8B-B14F-4D97-AF65-F5344CB8AC3E}">
        <p14:creationId xmlns:p14="http://schemas.microsoft.com/office/powerpoint/2010/main" val="383686981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Lst>
  <p:txStyles>
    <p:titleStyle>
      <a:lvl1pPr algn="l" defTabSz="912114" rtl="0" eaLnBrk="1" latinLnBrk="0" hangingPunct="1">
        <a:lnSpc>
          <a:spcPct val="90000"/>
        </a:lnSpc>
        <a:spcBef>
          <a:spcPct val="0"/>
        </a:spcBef>
        <a:buNone/>
        <a:defRPr sz="4389" kern="1200">
          <a:solidFill>
            <a:schemeClr val="tx1"/>
          </a:solidFill>
          <a:latin typeface="+mj-lt"/>
          <a:ea typeface="+mj-ea"/>
          <a:cs typeface="+mj-cs"/>
        </a:defRPr>
      </a:lvl1pPr>
    </p:titleStyle>
    <p:bodyStyle>
      <a:lvl1pPr marL="228029" indent="-228029" algn="l" defTabSz="912114" rtl="0" eaLnBrk="1" latinLnBrk="0" hangingPunct="1">
        <a:lnSpc>
          <a:spcPct val="90000"/>
        </a:lnSpc>
        <a:spcBef>
          <a:spcPts val="998"/>
        </a:spcBef>
        <a:buFont typeface="Arial" panose="020B0604020202020204" pitchFamily="34" charset="0"/>
        <a:buChar char="•"/>
        <a:defRPr sz="2793" kern="1200">
          <a:solidFill>
            <a:schemeClr val="tx1"/>
          </a:solidFill>
          <a:latin typeface="+mn-lt"/>
          <a:ea typeface="+mn-ea"/>
          <a:cs typeface="+mn-cs"/>
        </a:defRPr>
      </a:lvl1pPr>
      <a:lvl2pPr marL="684086" indent="-228029" algn="l" defTabSz="912114" rtl="0" eaLnBrk="1" latinLnBrk="0" hangingPunct="1">
        <a:lnSpc>
          <a:spcPct val="90000"/>
        </a:lnSpc>
        <a:spcBef>
          <a:spcPts val="499"/>
        </a:spcBef>
        <a:buFont typeface="Arial" panose="020B0604020202020204" pitchFamily="34" charset="0"/>
        <a:buChar char="•"/>
        <a:defRPr sz="2394" kern="1200">
          <a:solidFill>
            <a:schemeClr val="tx1"/>
          </a:solidFill>
          <a:latin typeface="+mn-lt"/>
          <a:ea typeface="+mn-ea"/>
          <a:cs typeface="+mn-cs"/>
        </a:defRPr>
      </a:lvl2pPr>
      <a:lvl3pPr marL="1140143" indent="-228029" algn="l" defTabSz="912114" rtl="0" eaLnBrk="1" latinLnBrk="0" hangingPunct="1">
        <a:lnSpc>
          <a:spcPct val="90000"/>
        </a:lnSpc>
        <a:spcBef>
          <a:spcPts val="499"/>
        </a:spcBef>
        <a:buFont typeface="Arial" panose="020B0604020202020204" pitchFamily="34" charset="0"/>
        <a:buChar char="•"/>
        <a:defRPr sz="1995" kern="1200">
          <a:solidFill>
            <a:schemeClr val="tx1"/>
          </a:solidFill>
          <a:latin typeface="+mn-lt"/>
          <a:ea typeface="+mn-ea"/>
          <a:cs typeface="+mn-cs"/>
        </a:defRPr>
      </a:lvl3pPr>
      <a:lvl4pPr marL="1596200"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4pPr>
      <a:lvl5pPr marL="2052257"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5pPr>
      <a:lvl6pPr marL="2508314"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6pPr>
      <a:lvl7pPr marL="2964371"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7pPr>
      <a:lvl8pPr marL="3420428"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8pPr>
      <a:lvl9pPr marL="3876485" indent="-228029" algn="l" defTabSz="912114"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9pPr>
    </p:bodyStyle>
    <p:otherStyle>
      <a:defPPr>
        <a:defRPr lang="en-US"/>
      </a:defPPr>
      <a:lvl1pPr marL="0" algn="l" defTabSz="912114" rtl="0" eaLnBrk="1" latinLnBrk="0" hangingPunct="1">
        <a:defRPr sz="1795" kern="1200">
          <a:solidFill>
            <a:schemeClr val="tx1"/>
          </a:solidFill>
          <a:latin typeface="+mn-lt"/>
          <a:ea typeface="+mn-ea"/>
          <a:cs typeface="+mn-cs"/>
        </a:defRPr>
      </a:lvl1pPr>
      <a:lvl2pPr marL="456057" algn="l" defTabSz="912114" rtl="0" eaLnBrk="1" latinLnBrk="0" hangingPunct="1">
        <a:defRPr sz="1795" kern="1200">
          <a:solidFill>
            <a:schemeClr val="tx1"/>
          </a:solidFill>
          <a:latin typeface="+mn-lt"/>
          <a:ea typeface="+mn-ea"/>
          <a:cs typeface="+mn-cs"/>
        </a:defRPr>
      </a:lvl2pPr>
      <a:lvl3pPr marL="912114" algn="l" defTabSz="912114" rtl="0" eaLnBrk="1" latinLnBrk="0" hangingPunct="1">
        <a:defRPr sz="1795" kern="1200">
          <a:solidFill>
            <a:schemeClr val="tx1"/>
          </a:solidFill>
          <a:latin typeface="+mn-lt"/>
          <a:ea typeface="+mn-ea"/>
          <a:cs typeface="+mn-cs"/>
        </a:defRPr>
      </a:lvl3pPr>
      <a:lvl4pPr marL="1368171" algn="l" defTabSz="912114" rtl="0" eaLnBrk="1" latinLnBrk="0" hangingPunct="1">
        <a:defRPr sz="1795" kern="1200">
          <a:solidFill>
            <a:schemeClr val="tx1"/>
          </a:solidFill>
          <a:latin typeface="+mn-lt"/>
          <a:ea typeface="+mn-ea"/>
          <a:cs typeface="+mn-cs"/>
        </a:defRPr>
      </a:lvl4pPr>
      <a:lvl5pPr marL="1824228" algn="l" defTabSz="912114" rtl="0" eaLnBrk="1" latinLnBrk="0" hangingPunct="1">
        <a:defRPr sz="1795" kern="1200">
          <a:solidFill>
            <a:schemeClr val="tx1"/>
          </a:solidFill>
          <a:latin typeface="+mn-lt"/>
          <a:ea typeface="+mn-ea"/>
          <a:cs typeface="+mn-cs"/>
        </a:defRPr>
      </a:lvl5pPr>
      <a:lvl6pPr marL="2280285" algn="l" defTabSz="912114" rtl="0" eaLnBrk="1" latinLnBrk="0" hangingPunct="1">
        <a:defRPr sz="1795" kern="1200">
          <a:solidFill>
            <a:schemeClr val="tx1"/>
          </a:solidFill>
          <a:latin typeface="+mn-lt"/>
          <a:ea typeface="+mn-ea"/>
          <a:cs typeface="+mn-cs"/>
        </a:defRPr>
      </a:lvl6pPr>
      <a:lvl7pPr marL="2736342" algn="l" defTabSz="912114" rtl="0" eaLnBrk="1" latinLnBrk="0" hangingPunct="1">
        <a:defRPr sz="1795" kern="1200">
          <a:solidFill>
            <a:schemeClr val="tx1"/>
          </a:solidFill>
          <a:latin typeface="+mn-lt"/>
          <a:ea typeface="+mn-ea"/>
          <a:cs typeface="+mn-cs"/>
        </a:defRPr>
      </a:lvl7pPr>
      <a:lvl8pPr marL="3192399" algn="l" defTabSz="912114" rtl="0" eaLnBrk="1" latinLnBrk="0" hangingPunct="1">
        <a:defRPr sz="1795" kern="1200">
          <a:solidFill>
            <a:schemeClr val="tx1"/>
          </a:solidFill>
          <a:latin typeface="+mn-lt"/>
          <a:ea typeface="+mn-ea"/>
          <a:cs typeface="+mn-cs"/>
        </a:defRPr>
      </a:lvl8pPr>
      <a:lvl9pPr marL="3648456" algn="l" defTabSz="912114" rtl="0" eaLnBrk="1" latinLnBrk="0" hangingPunct="1">
        <a:defRPr sz="179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4.png"/><Relationship Id="rId7" Type="http://schemas.openxmlformats.org/officeDocument/2006/relationships/image" Target="../media/image10.emf"/><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14.svg"/><Relationship Id="rId4" Type="http://schemas.openxmlformats.org/officeDocument/2006/relationships/image" Target="../media/image13.sv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hyperlink" Target="https://www.linkedin.com/pulse/understanding-theory-change-development-projects-alpha-pesanai-velxc" TargetMode="External"/><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5F429F-679C-DFD4-69B8-EB42274AE7D9}"/>
            </a:ext>
          </a:extLst>
        </p:cNvPr>
        <p:cNvGrpSpPr/>
        <p:nvPr/>
      </p:nvGrpSpPr>
      <p:grpSpPr>
        <a:xfrm>
          <a:off x="0" y="0"/>
          <a:ext cx="0" cy="0"/>
          <a:chOff x="0" y="0"/>
          <a:chExt cx="0" cy="0"/>
        </a:xfrm>
      </p:grpSpPr>
      <p:pic>
        <p:nvPicPr>
          <p:cNvPr id="9" name="Picture 8" descr="A person and a baby in front of a straw hut&#10;&#10;AI-generated content may be incorrect.">
            <a:extLst>
              <a:ext uri="{FF2B5EF4-FFF2-40B4-BE49-F238E27FC236}">
                <a16:creationId xmlns:a16="http://schemas.microsoft.com/office/drawing/2014/main" id="{97BC3A23-066F-C148-5FD6-0619D284CF88}"/>
              </a:ext>
            </a:extLst>
          </p:cNvPr>
          <p:cNvPicPr>
            <a:picLocks noChangeAspect="1"/>
          </p:cNvPicPr>
          <p:nvPr/>
        </p:nvPicPr>
        <p:blipFill>
          <a:blip r:embed="rId2"/>
          <a:stretch>
            <a:fillRect/>
          </a:stretch>
        </p:blipFill>
        <p:spPr>
          <a:xfrm>
            <a:off x="-27252" y="-7897"/>
            <a:ext cx="9953502" cy="6606847"/>
          </a:xfrm>
          <a:prstGeom prst="rect">
            <a:avLst/>
          </a:prstGeom>
        </p:spPr>
      </p:pic>
      <p:sp>
        <p:nvSpPr>
          <p:cNvPr id="2" name="Rectangle 1">
            <a:extLst>
              <a:ext uri="{FF2B5EF4-FFF2-40B4-BE49-F238E27FC236}">
                <a16:creationId xmlns:a16="http://schemas.microsoft.com/office/drawing/2014/main" id="{8CBB7934-A945-D3DB-367A-288B94A9063E}"/>
              </a:ext>
            </a:extLst>
          </p:cNvPr>
          <p:cNvSpPr/>
          <p:nvPr/>
        </p:nvSpPr>
        <p:spPr>
          <a:xfrm>
            <a:off x="-27252" y="1239"/>
            <a:ext cx="332276" cy="6839299"/>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243" noProof="0" dirty="0"/>
          </a:p>
        </p:txBody>
      </p:sp>
      <p:sp>
        <p:nvSpPr>
          <p:cNvPr id="11" name="TextBox 10">
            <a:extLst>
              <a:ext uri="{FF2B5EF4-FFF2-40B4-BE49-F238E27FC236}">
                <a16:creationId xmlns:a16="http://schemas.microsoft.com/office/drawing/2014/main" id="{0D5D20B7-0D03-A5DA-0A98-D3468F162B93}"/>
              </a:ext>
            </a:extLst>
          </p:cNvPr>
          <p:cNvSpPr txBox="1"/>
          <p:nvPr/>
        </p:nvSpPr>
        <p:spPr>
          <a:xfrm>
            <a:off x="252460" y="264726"/>
            <a:ext cx="9695478" cy="430887"/>
          </a:xfrm>
          <a:prstGeom prst="rect">
            <a:avLst/>
          </a:prstGeom>
          <a:solidFill>
            <a:srgbClr val="15A6EA"/>
          </a:solidFill>
        </p:spPr>
        <p:txBody>
          <a:bodyPr wrap="square" lIns="24860" tIns="0" rIns="24860" bIns="0" rtlCol="0">
            <a:spAutoFit/>
          </a:bodyPr>
          <a:lstStyle/>
          <a:p>
            <a:r>
              <a:rPr lang="en-GB" sz="2800" noProof="0" dirty="0">
                <a:solidFill>
                  <a:schemeClr val="bg1"/>
                </a:solidFill>
              </a:rPr>
              <a:t>PROSPECTS 2.0. </a:t>
            </a:r>
          </a:p>
        </p:txBody>
      </p:sp>
      <p:sp>
        <p:nvSpPr>
          <p:cNvPr id="5" name="TextBox 4">
            <a:extLst>
              <a:ext uri="{FF2B5EF4-FFF2-40B4-BE49-F238E27FC236}">
                <a16:creationId xmlns:a16="http://schemas.microsoft.com/office/drawing/2014/main" id="{C2308A35-6B3F-5C8A-C0B8-DF82EE30A830}"/>
              </a:ext>
            </a:extLst>
          </p:cNvPr>
          <p:cNvSpPr txBox="1"/>
          <p:nvPr/>
        </p:nvSpPr>
        <p:spPr>
          <a:xfrm>
            <a:off x="1355594" y="6638835"/>
            <a:ext cx="7942190" cy="169277"/>
          </a:xfrm>
          <a:prstGeom prst="rect">
            <a:avLst/>
          </a:prstGeom>
          <a:noFill/>
        </p:spPr>
        <p:txBody>
          <a:bodyPr wrap="square" lIns="24860" tIns="0" rIns="24860" bIns="0" rtlCol="0">
            <a:spAutoFit/>
          </a:bodyPr>
          <a:lstStyle/>
          <a:p>
            <a:pPr algn="ctr"/>
            <a:r>
              <a:rPr lang="en-GB" sz="1100" noProof="0" dirty="0"/>
              <a:t>ITERATIVE EVALUATION – ETHIOPIA (2026)</a:t>
            </a:r>
          </a:p>
        </p:txBody>
      </p:sp>
      <p:pic>
        <p:nvPicPr>
          <p:cNvPr id="6" name="Picture 2" descr="unicef-logo-vector | Le Monde des ados">
            <a:extLst>
              <a:ext uri="{FF2B5EF4-FFF2-40B4-BE49-F238E27FC236}">
                <a16:creationId xmlns:a16="http://schemas.microsoft.com/office/drawing/2014/main" id="{14108CA6-50B7-9AE6-655E-E28B0F812191}"/>
              </a:ext>
            </a:extLst>
          </p:cNvPr>
          <p:cNvPicPr>
            <a:picLocks noChangeAspect="1" noChangeArrowheads="1"/>
          </p:cNvPicPr>
          <p:nvPr/>
        </p:nvPicPr>
        <p:blipFill>
          <a:blip r:embed="rId3" cstate="print">
            <a:biLevel thresh="50000"/>
            <a:extLst>
              <a:ext uri="{28A0092B-C50C-407E-A947-70E740481C1C}">
                <a14:useLocalDpi xmlns:a14="http://schemas.microsoft.com/office/drawing/2010/main"/>
              </a:ext>
            </a:extLst>
          </a:blip>
          <a:srcRect/>
          <a:stretch>
            <a:fillRect/>
          </a:stretch>
        </p:blipFill>
        <p:spPr bwMode="auto">
          <a:xfrm>
            <a:off x="9121995" y="-152155"/>
            <a:ext cx="775445" cy="55053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1A94F94-BDF1-8CCF-9095-7663DFBE2859}"/>
              </a:ext>
            </a:extLst>
          </p:cNvPr>
          <p:cNvSpPr txBox="1"/>
          <p:nvPr/>
        </p:nvSpPr>
        <p:spPr>
          <a:xfrm>
            <a:off x="2978853" y="264726"/>
            <a:ext cx="5833754" cy="430887"/>
          </a:xfrm>
          <a:prstGeom prst="rect">
            <a:avLst/>
          </a:prstGeom>
          <a:solidFill>
            <a:schemeClr val="accent5">
              <a:lumMod val="75000"/>
            </a:schemeClr>
          </a:solidFill>
        </p:spPr>
        <p:txBody>
          <a:bodyPr wrap="square" lIns="24860" tIns="0" rIns="24860" bIns="0" rtlCol="0">
            <a:spAutoFit/>
          </a:bodyPr>
          <a:lstStyle/>
          <a:p>
            <a:r>
              <a:rPr lang="en-GB" sz="2800" noProof="0" dirty="0">
                <a:solidFill>
                  <a:schemeClr val="bg1"/>
                </a:solidFill>
              </a:rPr>
              <a:t>INTEGRATED RESULTS FRAMEWORK</a:t>
            </a:r>
          </a:p>
        </p:txBody>
      </p:sp>
    </p:spTree>
    <p:extLst>
      <p:ext uri="{BB962C8B-B14F-4D97-AF65-F5344CB8AC3E}">
        <p14:creationId xmlns:p14="http://schemas.microsoft.com/office/powerpoint/2010/main" val="25218063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E08075-890D-30D8-5E97-CE3BCF51FBDF}"/>
            </a:ext>
          </a:extLst>
        </p:cNvPr>
        <p:cNvGrpSpPr/>
        <p:nvPr/>
      </p:nvGrpSpPr>
      <p:grpSpPr>
        <a:xfrm>
          <a:off x="0" y="0"/>
          <a:ext cx="0" cy="0"/>
          <a:chOff x="0" y="0"/>
          <a:chExt cx="0" cy="0"/>
        </a:xfrm>
      </p:grpSpPr>
      <p:sp>
        <p:nvSpPr>
          <p:cNvPr id="20" name="Rectangle 19">
            <a:extLst>
              <a:ext uri="{FF2B5EF4-FFF2-40B4-BE49-F238E27FC236}">
                <a16:creationId xmlns:a16="http://schemas.microsoft.com/office/drawing/2014/main" id="{CA9ED1A6-DFA8-9CC3-66D3-3CF967B43AB9}"/>
              </a:ext>
            </a:extLst>
          </p:cNvPr>
          <p:cNvSpPr/>
          <p:nvPr/>
        </p:nvSpPr>
        <p:spPr>
          <a:xfrm>
            <a:off x="268607" y="1484438"/>
            <a:ext cx="4000182" cy="4570960"/>
          </a:xfrm>
          <a:prstGeom prst="rect">
            <a:avLst/>
          </a:prstGeom>
          <a:gradFill>
            <a:gsLst>
              <a:gs pos="0">
                <a:schemeClr val="accent1">
                  <a:lumMod val="5000"/>
                  <a:lumOff val="95000"/>
                </a:schemeClr>
              </a:gs>
              <a:gs pos="91000">
                <a:schemeClr val="bg1">
                  <a:lumMod val="85000"/>
                </a:schemeClr>
              </a:gs>
              <a:gs pos="100000">
                <a:schemeClr val="bg1">
                  <a:lumMod val="95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a:extLst>
              <a:ext uri="{FF2B5EF4-FFF2-40B4-BE49-F238E27FC236}">
                <a16:creationId xmlns:a16="http://schemas.microsoft.com/office/drawing/2014/main" id="{7B2DFB39-DE2C-BC72-C7C7-6AB5AADD5E2B}"/>
              </a:ext>
            </a:extLst>
          </p:cNvPr>
          <p:cNvSpPr/>
          <p:nvPr/>
        </p:nvSpPr>
        <p:spPr>
          <a:xfrm>
            <a:off x="5692291" y="1245936"/>
            <a:ext cx="3454997" cy="3829168"/>
          </a:xfrm>
          <a:prstGeom prst="rect">
            <a:avLst/>
          </a:prstGeom>
          <a:gradFill>
            <a:gsLst>
              <a:gs pos="0">
                <a:schemeClr val="accent1">
                  <a:lumMod val="5000"/>
                  <a:lumOff val="95000"/>
                </a:schemeClr>
              </a:gs>
              <a:gs pos="91000">
                <a:schemeClr val="accent1">
                  <a:lumMod val="45000"/>
                  <a:lumOff val="55000"/>
                </a:schemeClr>
              </a:gs>
              <a:gs pos="100000">
                <a:schemeClr val="accent1">
                  <a:lumMod val="30000"/>
                  <a:lumOff val="7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E828D83F-6AAF-F471-FAAF-C088837A190F}"/>
              </a:ext>
            </a:extLst>
          </p:cNvPr>
          <p:cNvSpPr txBox="1"/>
          <p:nvPr/>
        </p:nvSpPr>
        <p:spPr>
          <a:xfrm>
            <a:off x="270554" y="1053551"/>
            <a:ext cx="3998235" cy="430887"/>
          </a:xfrm>
          <a:prstGeom prst="rect">
            <a:avLst/>
          </a:prstGeom>
          <a:solidFill>
            <a:srgbClr val="15A6EA"/>
          </a:solidFill>
        </p:spPr>
        <p:txBody>
          <a:bodyPr wrap="square" lIns="24860" tIns="0" rIns="24860" bIns="0" rtlCol="0">
            <a:spAutoFit/>
          </a:bodyPr>
          <a:lstStyle/>
          <a:p>
            <a:pPr algn="ctr"/>
            <a:r>
              <a:rPr lang="en-GB" sz="1400" dirty="0">
                <a:solidFill>
                  <a:schemeClr val="bg1"/>
                </a:solidFill>
                <a:latin typeface="Helvetica" panose="020B0604020202020204" pitchFamily="34" charset="0"/>
                <a:cs typeface="Helvetica" panose="020B0604020202020204" pitchFamily="34" charset="0"/>
              </a:rPr>
              <a:t>Key Challenges Identified in the Iteration 1: October 2024 - February 2025</a:t>
            </a:r>
          </a:p>
        </p:txBody>
      </p:sp>
      <p:sp>
        <p:nvSpPr>
          <p:cNvPr id="7" name="TextBox 6">
            <a:extLst>
              <a:ext uri="{FF2B5EF4-FFF2-40B4-BE49-F238E27FC236}">
                <a16:creationId xmlns:a16="http://schemas.microsoft.com/office/drawing/2014/main" id="{98E9B234-B2C1-BD8F-3FA6-8C544775F59B}"/>
              </a:ext>
            </a:extLst>
          </p:cNvPr>
          <p:cNvSpPr txBox="1"/>
          <p:nvPr/>
        </p:nvSpPr>
        <p:spPr>
          <a:xfrm>
            <a:off x="463340" y="1812367"/>
            <a:ext cx="3408224" cy="769441"/>
          </a:xfrm>
          <a:prstGeom prst="rect">
            <a:avLst/>
          </a:prstGeom>
          <a:noFill/>
        </p:spPr>
        <p:txBody>
          <a:bodyPr wrap="square">
            <a:spAutoFit/>
          </a:bodyPr>
          <a:lstStyle/>
          <a:p>
            <a:pPr algn="ctr"/>
            <a:r>
              <a:rPr lang="en-GB" sz="1100" i="1" kern="100" dirty="0">
                <a:effectLst/>
                <a:latin typeface="Helvetica" panose="020B0604020202020204" pitchFamily="34" charset="0"/>
                <a:ea typeface="Aptos" panose="020B0004020202020204" pitchFamily="34" charset="0"/>
                <a:cs typeface="Helvetica" panose="020B0604020202020204" pitchFamily="34" charset="0"/>
              </a:rPr>
              <a:t>“The need to </a:t>
            </a:r>
            <a:r>
              <a:rPr lang="en-GB" sz="1100" b="1" i="1" kern="100" dirty="0">
                <a:effectLst/>
                <a:latin typeface="Helvetica" panose="020B0604020202020204" pitchFamily="34" charset="0"/>
                <a:ea typeface="Aptos" panose="020B0004020202020204" pitchFamily="34" charset="0"/>
                <a:cs typeface="Helvetica" panose="020B0604020202020204" pitchFamily="34" charset="0"/>
              </a:rPr>
              <a:t>reviewing all existing frameworks, interconnect them and put </a:t>
            </a:r>
            <a:r>
              <a:rPr lang="en-GB" sz="1100" i="1" kern="100" dirty="0">
                <a:effectLst/>
                <a:latin typeface="Helvetica" panose="020B0604020202020204" pitchFamily="34" charset="0"/>
                <a:ea typeface="Aptos" panose="020B0004020202020204" pitchFamily="34" charset="0"/>
                <a:cs typeface="Helvetica" panose="020B0604020202020204" pitchFamily="34" charset="0"/>
              </a:rPr>
              <a:t>a </a:t>
            </a:r>
            <a:r>
              <a:rPr lang="en-GB" sz="1100" b="1" i="1" kern="100" dirty="0">
                <a:effectLst/>
                <a:latin typeface="Helvetica" panose="020B0604020202020204" pitchFamily="34" charset="0"/>
                <a:ea typeface="Aptos" panose="020B0004020202020204" pitchFamily="34" charset="0"/>
                <a:cs typeface="Helvetica" panose="020B0604020202020204" pitchFamily="34" charset="0"/>
              </a:rPr>
              <a:t>strong emphasis on achieving high-level outcomes</a:t>
            </a:r>
            <a:r>
              <a:rPr lang="en-GB" sz="1100" i="1" kern="100" dirty="0">
                <a:effectLst/>
                <a:latin typeface="Helvetica" panose="020B0604020202020204" pitchFamily="34" charset="0"/>
                <a:ea typeface="Aptos" panose="020B0004020202020204" pitchFamily="34" charset="0"/>
                <a:cs typeface="Helvetica" panose="020B0604020202020204" pitchFamily="34" charset="0"/>
              </a:rPr>
              <a:t>. Linking activities to policy-level outcome</a:t>
            </a:r>
            <a:r>
              <a:rPr lang="en-GB" sz="1100" i="1" kern="100" dirty="0">
                <a:latin typeface="Helvetica" panose="020B0604020202020204" pitchFamily="34" charset="0"/>
                <a:ea typeface="Aptos" panose="020B0004020202020204" pitchFamily="34" charset="0"/>
                <a:cs typeface="Helvetica" panose="020B0604020202020204" pitchFamily="34" charset="0"/>
              </a:rPr>
              <a:t>s”</a:t>
            </a:r>
            <a:endParaRPr lang="en-US" sz="1100" i="1" dirty="0">
              <a:latin typeface="Helvetica" panose="020B0604020202020204" pitchFamily="34" charset="0"/>
              <a:cs typeface="Helvetica" panose="020B0604020202020204" pitchFamily="34" charset="0"/>
            </a:endParaRPr>
          </a:p>
        </p:txBody>
      </p:sp>
      <p:sp>
        <p:nvSpPr>
          <p:cNvPr id="11" name="TextBox 10">
            <a:extLst>
              <a:ext uri="{FF2B5EF4-FFF2-40B4-BE49-F238E27FC236}">
                <a16:creationId xmlns:a16="http://schemas.microsoft.com/office/drawing/2014/main" id="{953244E3-02C2-A269-ADA4-6B7F11EDE3A8}"/>
              </a:ext>
            </a:extLst>
          </p:cNvPr>
          <p:cNvSpPr txBox="1"/>
          <p:nvPr/>
        </p:nvSpPr>
        <p:spPr>
          <a:xfrm>
            <a:off x="601428" y="4860489"/>
            <a:ext cx="3179056" cy="1107996"/>
          </a:xfrm>
          <a:prstGeom prst="rect">
            <a:avLst/>
          </a:prstGeom>
          <a:noFill/>
        </p:spPr>
        <p:txBody>
          <a:bodyPr wrap="square">
            <a:spAutoFit/>
          </a:bodyPr>
          <a:lstStyle/>
          <a:p>
            <a:pPr algn="ctr"/>
            <a:r>
              <a:rPr lang="en-GB" sz="1100" i="1" kern="100" dirty="0">
                <a:effectLst/>
                <a:latin typeface="Helvetica" panose="020B0604020202020204" pitchFamily="34" charset="0"/>
                <a:ea typeface="Aptos" panose="020B0004020202020204" pitchFamily="34" charset="0"/>
                <a:cs typeface="Helvetica" panose="020B0604020202020204" pitchFamily="34" charset="0"/>
              </a:rPr>
              <a:t>“</a:t>
            </a:r>
            <a:r>
              <a:rPr lang="en-US" sz="1100" i="1" kern="100" dirty="0">
                <a:effectLst/>
                <a:latin typeface="Helvetica" panose="020B0604020202020204" pitchFamily="34" charset="0"/>
                <a:ea typeface="Aptos" panose="020B0004020202020204" pitchFamily="34" charset="0"/>
                <a:cs typeface="Helvetica" panose="020B0604020202020204" pitchFamily="34" charset="0"/>
              </a:rPr>
              <a:t>There is a </a:t>
            </a:r>
            <a:r>
              <a:rPr lang="en-US" sz="1100" b="1" i="1" kern="100" dirty="0">
                <a:effectLst/>
                <a:latin typeface="Helvetica" panose="020B0604020202020204" pitchFamily="34" charset="0"/>
                <a:ea typeface="Aptos" panose="020B0004020202020204" pitchFamily="34" charset="0"/>
                <a:cs typeface="Helvetica" panose="020B0604020202020204" pitchFamily="34" charset="0"/>
              </a:rPr>
              <a:t>strong emphasis on collaboration between different pillars</a:t>
            </a:r>
            <a:r>
              <a:rPr lang="en-US" sz="1100" i="1" kern="100" dirty="0">
                <a:effectLst/>
                <a:latin typeface="Helvetica" panose="020B0604020202020204" pitchFamily="34" charset="0"/>
                <a:ea typeface="Aptos" panose="020B0004020202020204" pitchFamily="34" charset="0"/>
                <a:cs typeface="Helvetica" panose="020B0604020202020204" pitchFamily="34" charset="0"/>
              </a:rPr>
              <a:t>. This includes joint program documents and coordination meetings. The primary area for improvement is internal coordination among pillars, inter-pillar planning in addition to pillar-specific planning.</a:t>
            </a:r>
            <a:r>
              <a:rPr lang="en-GB" sz="1100" i="1" kern="100" dirty="0">
                <a:effectLst/>
                <a:latin typeface="Helvetica" panose="020B0604020202020204" pitchFamily="34" charset="0"/>
                <a:ea typeface="Aptos" panose="020B0004020202020204" pitchFamily="34" charset="0"/>
                <a:cs typeface="Helvetica" panose="020B0604020202020204" pitchFamily="34" charset="0"/>
              </a:rPr>
              <a:t>”</a:t>
            </a:r>
            <a:endParaRPr lang="en-US" sz="1100" i="1" dirty="0">
              <a:latin typeface="Helvetica" panose="020B0604020202020204" pitchFamily="34" charset="0"/>
              <a:cs typeface="Helvetica" panose="020B0604020202020204" pitchFamily="34" charset="0"/>
            </a:endParaRPr>
          </a:p>
        </p:txBody>
      </p:sp>
      <p:sp>
        <p:nvSpPr>
          <p:cNvPr id="15" name="TextBox 14">
            <a:extLst>
              <a:ext uri="{FF2B5EF4-FFF2-40B4-BE49-F238E27FC236}">
                <a16:creationId xmlns:a16="http://schemas.microsoft.com/office/drawing/2014/main" id="{142F6FBE-9CD2-611F-1D34-7B6C9B2D0696}"/>
              </a:ext>
            </a:extLst>
          </p:cNvPr>
          <p:cNvSpPr txBox="1"/>
          <p:nvPr/>
        </p:nvSpPr>
        <p:spPr>
          <a:xfrm>
            <a:off x="611942" y="4310054"/>
            <a:ext cx="3111021" cy="430887"/>
          </a:xfrm>
          <a:prstGeom prst="rect">
            <a:avLst/>
          </a:prstGeom>
          <a:noFill/>
        </p:spPr>
        <p:txBody>
          <a:bodyPr wrap="square">
            <a:spAutoFit/>
          </a:bodyPr>
          <a:lstStyle/>
          <a:p>
            <a:pPr algn="ctr"/>
            <a:r>
              <a:rPr lang="en-GB" sz="1100" b="1" i="1" kern="100" dirty="0">
                <a:effectLst/>
                <a:latin typeface="Helvetica" panose="020B0604020202020204" pitchFamily="34" charset="0"/>
                <a:ea typeface="Aptos" panose="020B0004020202020204" pitchFamily="34" charset="0"/>
                <a:cs typeface="Helvetica" panose="020B0604020202020204" pitchFamily="34" charset="0"/>
              </a:rPr>
              <a:t>“Limited interconnections across pillars, </a:t>
            </a:r>
            <a:r>
              <a:rPr lang="en-GB" sz="1100" i="1" kern="100" dirty="0">
                <a:effectLst/>
                <a:latin typeface="Helvetica" panose="020B0604020202020204" pitchFamily="34" charset="0"/>
                <a:ea typeface="Aptos" panose="020B0004020202020204" pitchFamily="34" charset="0"/>
                <a:cs typeface="Helvetica" panose="020B0604020202020204" pitchFamily="34" charset="0"/>
              </a:rPr>
              <a:t>and the pillar system leading to think in siloes”</a:t>
            </a:r>
            <a:endParaRPr lang="en-US" sz="1100" i="1" dirty="0">
              <a:latin typeface="Helvetica" panose="020B0604020202020204" pitchFamily="34" charset="0"/>
              <a:cs typeface="Helvetica" panose="020B0604020202020204" pitchFamily="34" charset="0"/>
            </a:endParaRPr>
          </a:p>
        </p:txBody>
      </p:sp>
      <p:sp>
        <p:nvSpPr>
          <p:cNvPr id="17" name="TextBox 16">
            <a:extLst>
              <a:ext uri="{FF2B5EF4-FFF2-40B4-BE49-F238E27FC236}">
                <a16:creationId xmlns:a16="http://schemas.microsoft.com/office/drawing/2014/main" id="{6F1824CC-FF50-9DD6-17AB-C2ECABC75848}"/>
              </a:ext>
            </a:extLst>
          </p:cNvPr>
          <p:cNvSpPr txBox="1"/>
          <p:nvPr/>
        </p:nvSpPr>
        <p:spPr>
          <a:xfrm>
            <a:off x="399507" y="3421066"/>
            <a:ext cx="3408225" cy="769441"/>
          </a:xfrm>
          <a:prstGeom prst="rect">
            <a:avLst/>
          </a:prstGeom>
          <a:noFill/>
        </p:spPr>
        <p:txBody>
          <a:bodyPr wrap="square">
            <a:spAutoFit/>
          </a:bodyPr>
          <a:lstStyle/>
          <a:p>
            <a:pPr algn="ctr"/>
            <a:r>
              <a:rPr lang="en-GB" sz="1100" i="1" kern="100" dirty="0">
                <a:effectLst/>
                <a:latin typeface="Helvetica" panose="020B0604020202020204" pitchFamily="34" charset="0"/>
                <a:ea typeface="Aptos" panose="020B0004020202020204" pitchFamily="34" charset="0"/>
                <a:cs typeface="Helvetica" panose="020B0604020202020204" pitchFamily="34" charset="0"/>
              </a:rPr>
              <a:t>“Ensure that our </a:t>
            </a:r>
            <a:r>
              <a:rPr lang="en-GB" sz="1100" b="1" i="1" kern="100" dirty="0">
                <a:effectLst/>
                <a:latin typeface="Helvetica" panose="020B0604020202020204" pitchFamily="34" charset="0"/>
                <a:ea typeface="Aptos" panose="020B0004020202020204" pitchFamily="34" charset="0"/>
                <a:cs typeface="Helvetica" panose="020B0604020202020204" pitchFamily="34" charset="0"/>
              </a:rPr>
              <a:t>activities are connected to the overarching objectives</a:t>
            </a:r>
            <a:r>
              <a:rPr lang="en-GB" sz="1100" i="1" kern="100" dirty="0">
                <a:effectLst/>
                <a:latin typeface="Helvetica" panose="020B0604020202020204" pitchFamily="34" charset="0"/>
                <a:ea typeface="Aptos" panose="020B0004020202020204" pitchFamily="34" charset="0"/>
                <a:cs typeface="Helvetica" panose="020B0604020202020204" pitchFamily="34" charset="0"/>
              </a:rPr>
              <a:t>, emphasizing the importance of demonstrating linkages across different pillars. Not to operate in silos”</a:t>
            </a:r>
            <a:endParaRPr lang="en-US" sz="1100" i="1" dirty="0">
              <a:latin typeface="Helvetica" panose="020B0604020202020204" pitchFamily="34" charset="0"/>
              <a:cs typeface="Helvetica" panose="020B0604020202020204" pitchFamily="34" charset="0"/>
            </a:endParaRPr>
          </a:p>
        </p:txBody>
      </p:sp>
      <p:sp>
        <p:nvSpPr>
          <p:cNvPr id="19" name="TextBox 18">
            <a:extLst>
              <a:ext uri="{FF2B5EF4-FFF2-40B4-BE49-F238E27FC236}">
                <a16:creationId xmlns:a16="http://schemas.microsoft.com/office/drawing/2014/main" id="{DAE52113-6F56-CF2D-D464-A1A934352F10}"/>
              </a:ext>
            </a:extLst>
          </p:cNvPr>
          <p:cNvSpPr txBox="1"/>
          <p:nvPr/>
        </p:nvSpPr>
        <p:spPr>
          <a:xfrm>
            <a:off x="463340" y="2701355"/>
            <a:ext cx="3408224" cy="600164"/>
          </a:xfrm>
          <a:prstGeom prst="rect">
            <a:avLst/>
          </a:prstGeom>
          <a:noFill/>
        </p:spPr>
        <p:txBody>
          <a:bodyPr wrap="square">
            <a:spAutoFit/>
          </a:bodyPr>
          <a:lstStyle/>
          <a:p>
            <a:pPr algn="ctr"/>
            <a:r>
              <a:rPr lang="en-GB" sz="1100" b="1" i="1" kern="100" dirty="0">
                <a:effectLst/>
                <a:latin typeface="Helvetica" panose="020B0604020202020204" pitchFamily="34" charset="0"/>
                <a:ea typeface="Aptos" panose="020B0004020202020204" pitchFamily="34" charset="0"/>
                <a:cs typeface="Helvetica" panose="020B0604020202020204" pitchFamily="34" charset="0"/>
              </a:rPr>
              <a:t>“</a:t>
            </a:r>
            <a:r>
              <a:rPr lang="en-GB" sz="1100" b="1" i="1" kern="100" dirty="0">
                <a:latin typeface="Helvetica" panose="020B0604020202020204" pitchFamily="34" charset="0"/>
                <a:ea typeface="Aptos" panose="020B0004020202020204" pitchFamily="34" charset="0"/>
                <a:cs typeface="Helvetica" panose="020B0604020202020204" pitchFamily="34" charset="0"/>
              </a:rPr>
              <a:t>L</a:t>
            </a:r>
            <a:r>
              <a:rPr lang="en-GB" sz="1100" b="1" i="1" kern="100" dirty="0">
                <a:effectLst/>
                <a:latin typeface="Helvetica" panose="020B0604020202020204" pitchFamily="34" charset="0"/>
                <a:ea typeface="Aptos" panose="020B0004020202020204" pitchFamily="34" charset="0"/>
                <a:cs typeface="Helvetica" panose="020B0604020202020204" pitchFamily="34" charset="0"/>
              </a:rPr>
              <a:t>ack of clarity in connecting key components of the program, </a:t>
            </a:r>
            <a:r>
              <a:rPr lang="en-GB" sz="1100" i="1" kern="100" dirty="0">
                <a:effectLst/>
                <a:latin typeface="Helvetica" panose="020B0604020202020204" pitchFamily="34" charset="0"/>
                <a:ea typeface="Aptos" panose="020B0004020202020204" pitchFamily="34" charset="0"/>
                <a:cs typeface="Helvetica" panose="020B0604020202020204" pitchFamily="34" charset="0"/>
              </a:rPr>
              <a:t>including the policy matrix, theory of change, and results framework”</a:t>
            </a:r>
            <a:endParaRPr lang="en-US" sz="1100" i="1" dirty="0">
              <a:latin typeface="Helvetica" panose="020B0604020202020204" pitchFamily="34" charset="0"/>
              <a:cs typeface="Helvetica" panose="020B0604020202020204" pitchFamily="34" charset="0"/>
            </a:endParaRPr>
          </a:p>
        </p:txBody>
      </p:sp>
      <p:sp>
        <p:nvSpPr>
          <p:cNvPr id="2" name="TextBox 1">
            <a:extLst>
              <a:ext uri="{FF2B5EF4-FFF2-40B4-BE49-F238E27FC236}">
                <a16:creationId xmlns:a16="http://schemas.microsoft.com/office/drawing/2014/main" id="{ECF04062-7E6E-0276-1C88-267E531C716C}"/>
              </a:ext>
            </a:extLst>
          </p:cNvPr>
          <p:cNvSpPr txBox="1"/>
          <p:nvPr/>
        </p:nvSpPr>
        <p:spPr>
          <a:xfrm>
            <a:off x="419784" y="333350"/>
            <a:ext cx="8030533" cy="629403"/>
          </a:xfrm>
          <a:prstGeom prst="rect">
            <a:avLst/>
          </a:prstGeom>
          <a:noFill/>
        </p:spPr>
        <p:txBody>
          <a:bodyPr wrap="square">
            <a:spAutoFit/>
          </a:bodyPr>
          <a:lstStyle/>
          <a:p>
            <a:pPr lvl="0">
              <a:lnSpc>
                <a:spcPct val="107000"/>
              </a:lnSpc>
            </a:pPr>
            <a:r>
              <a:rPr lang="en-GB" sz="1100" b="1" kern="100" dirty="0">
                <a:effectLst/>
                <a:latin typeface="Helvetica" panose="020B0604020202020204" pitchFamily="34" charset="0"/>
                <a:ea typeface="Aptos" panose="020B0004020202020204" pitchFamily="34" charset="0"/>
                <a:cs typeface="Helvetica" panose="020B0604020202020204" pitchFamily="34" charset="0"/>
              </a:rPr>
              <a:t>PROSPECTS</a:t>
            </a:r>
            <a:r>
              <a:rPr lang="en-GB" sz="1100" kern="100" dirty="0">
                <a:effectLst/>
                <a:latin typeface="Helvetica" panose="020B0604020202020204" pitchFamily="34" charset="0"/>
                <a:ea typeface="Aptos" panose="020B0004020202020204" pitchFamily="34" charset="0"/>
                <a:cs typeface="Helvetica" panose="020B0604020202020204" pitchFamily="34" charset="0"/>
              </a:rPr>
              <a:t> </a:t>
            </a:r>
            <a:r>
              <a:rPr lang="en-GB" sz="1100" b="1" kern="100" dirty="0">
                <a:effectLst/>
                <a:latin typeface="Helvetica" panose="020B0604020202020204" pitchFamily="34" charset="0"/>
                <a:ea typeface="Aptos" panose="020B0004020202020204" pitchFamily="34" charset="0"/>
                <a:cs typeface="Helvetica" panose="020B0604020202020204" pitchFamily="34" charset="0"/>
              </a:rPr>
              <a:t>2.0</a:t>
            </a:r>
            <a:r>
              <a:rPr lang="en-GB" sz="1100" kern="100" dirty="0">
                <a:effectLst/>
                <a:latin typeface="Helvetica" panose="020B0604020202020204" pitchFamily="34" charset="0"/>
                <a:ea typeface="Aptos" panose="020B0004020202020204" pitchFamily="34" charset="0"/>
                <a:cs typeface="Helvetica" panose="020B0604020202020204" pitchFamily="34" charset="0"/>
              </a:rPr>
              <a:t> is a new phase of the program that keeps improving its planning and monitoring systems to show progress. </a:t>
            </a:r>
          </a:p>
          <a:p>
            <a:pPr lvl="0">
              <a:lnSpc>
                <a:spcPct val="107000"/>
              </a:lnSpc>
            </a:pPr>
            <a:r>
              <a:rPr lang="en-GB" sz="1100" b="1" kern="100" dirty="0">
                <a:latin typeface="Helvetica" panose="020B0604020202020204" pitchFamily="34" charset="0"/>
                <a:ea typeface="Aptos" panose="020B0004020202020204" pitchFamily="34" charset="0"/>
                <a:cs typeface="Helvetica" panose="020B0604020202020204" pitchFamily="34" charset="0"/>
              </a:rPr>
              <a:t>Tools</a:t>
            </a:r>
            <a:r>
              <a:rPr lang="en-GB" sz="1100" kern="100" dirty="0">
                <a:latin typeface="Helvetica" panose="020B0604020202020204" pitchFamily="34" charset="0"/>
                <a:ea typeface="Aptos" panose="020B0004020202020204" pitchFamily="34" charset="0"/>
                <a:cs typeface="Helvetica" panose="020B0604020202020204" pitchFamily="34" charset="0"/>
              </a:rPr>
              <a:t> such as the global </a:t>
            </a:r>
            <a:r>
              <a:rPr lang="en-GB" sz="1100"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Theory of Change (</a:t>
            </a:r>
            <a:r>
              <a:rPr lang="en-GB" sz="1100" kern="100" dirty="0" err="1">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ToC</a:t>
            </a:r>
            <a:r>
              <a:rPr lang="en-GB" sz="1100"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a:t>
            </a:r>
            <a:r>
              <a:rPr lang="en-GB" sz="1100" kern="100" dirty="0">
                <a:latin typeface="Helvetica" panose="020B0604020202020204" pitchFamily="34" charset="0"/>
                <a:ea typeface="Aptos" panose="020B0004020202020204" pitchFamily="34" charset="0"/>
                <a:cs typeface="Helvetica" panose="020B0604020202020204" pitchFamily="34" charset="0"/>
              </a:rPr>
              <a:t> </a:t>
            </a:r>
            <a:r>
              <a:rPr lang="en-US" sz="1100" kern="100" dirty="0">
                <a:latin typeface="Helvetica" panose="020B0604020202020204" pitchFamily="34" charset="0"/>
                <a:ea typeface="Aptos" panose="020B0004020202020204" pitchFamily="34" charset="0"/>
                <a:cs typeface="Helvetica" panose="020B0604020202020204" pitchFamily="34" charset="0"/>
              </a:rPr>
              <a:t>have been customized, and the elements defined in the MACP such as the </a:t>
            </a:r>
            <a:r>
              <a:rPr lang="en-US" sz="1100"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Program Portfolio</a:t>
            </a:r>
            <a:r>
              <a:rPr lang="en-GB" sz="1100" kern="100" dirty="0">
                <a:latin typeface="Helvetica" panose="020B0604020202020204" pitchFamily="34" charset="0"/>
                <a:ea typeface="Aptos" panose="020B0004020202020204" pitchFamily="34" charset="0"/>
                <a:cs typeface="Helvetica" panose="020B0604020202020204" pitchFamily="34" charset="0"/>
              </a:rPr>
              <a:t> are complemented by the milestones of the </a:t>
            </a:r>
            <a:r>
              <a:rPr lang="en-GB" sz="1100" b="1"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Policy</a:t>
            </a:r>
            <a:r>
              <a:rPr lang="en-GB" sz="1100"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 </a:t>
            </a:r>
            <a:r>
              <a:rPr lang="en-GB" sz="1100" b="1"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Matrix</a:t>
            </a:r>
            <a:r>
              <a:rPr lang="en-GB" sz="1100" kern="100" dirty="0">
                <a:latin typeface="Helvetica" panose="020B0604020202020204" pitchFamily="34" charset="0"/>
                <a:ea typeface="Aptos" panose="020B0004020202020204" pitchFamily="34" charset="0"/>
                <a:cs typeface="Helvetica" panose="020B0604020202020204" pitchFamily="34" charset="0"/>
              </a:rPr>
              <a:t> and by the </a:t>
            </a:r>
            <a:r>
              <a:rPr lang="en-GB" sz="1100"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multi-annual </a:t>
            </a:r>
            <a:r>
              <a:rPr lang="en-GB" sz="1100" b="1"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indicators</a:t>
            </a:r>
            <a:r>
              <a:rPr lang="en-GB" sz="1100" kern="100" dirty="0">
                <a:latin typeface="Helvetica" panose="020B0604020202020204" pitchFamily="34" charset="0"/>
                <a:ea typeface="Aptos" panose="020B0004020202020204" pitchFamily="34" charset="0"/>
                <a:cs typeface="Helvetica" panose="020B0604020202020204" pitchFamily="34" charset="0"/>
              </a:rPr>
              <a:t>.</a:t>
            </a:r>
            <a:endParaRPr lang="en-FR" sz="1100" kern="100" dirty="0">
              <a:effectLst/>
              <a:latin typeface="Helvetica" panose="020B0604020202020204" pitchFamily="34" charset="0"/>
              <a:ea typeface="Aptos" panose="020B0004020202020204" pitchFamily="34" charset="0"/>
              <a:cs typeface="Helvetica" panose="020B0604020202020204" pitchFamily="34" charset="0"/>
            </a:endParaRPr>
          </a:p>
        </p:txBody>
      </p:sp>
      <p:sp>
        <p:nvSpPr>
          <p:cNvPr id="6" name="TextBox 5">
            <a:extLst>
              <a:ext uri="{FF2B5EF4-FFF2-40B4-BE49-F238E27FC236}">
                <a16:creationId xmlns:a16="http://schemas.microsoft.com/office/drawing/2014/main" id="{96BFA414-C23C-E126-3C21-A11915865FEC}"/>
              </a:ext>
            </a:extLst>
          </p:cNvPr>
          <p:cNvSpPr txBox="1"/>
          <p:nvPr/>
        </p:nvSpPr>
        <p:spPr>
          <a:xfrm>
            <a:off x="5983541" y="1371763"/>
            <a:ext cx="2872576" cy="810478"/>
          </a:xfrm>
          <a:prstGeom prst="rect">
            <a:avLst/>
          </a:prstGeom>
          <a:noFill/>
        </p:spPr>
        <p:txBody>
          <a:bodyPr wrap="square" lIns="91440" tIns="45720" rIns="91440" bIns="45720" anchor="t">
            <a:spAutoFit/>
          </a:bodyPr>
          <a:lstStyle/>
          <a:p>
            <a:pPr>
              <a:lnSpc>
                <a:spcPct val="107000"/>
              </a:lnSpc>
            </a:pPr>
            <a:r>
              <a:rPr lang="en-GB" sz="1100" kern="100" dirty="0">
                <a:effectLst/>
                <a:latin typeface="Helvetica"/>
                <a:ea typeface="Aptos" panose="020B0004020202020204" pitchFamily="34" charset="0"/>
                <a:cs typeface="Helvetica"/>
              </a:rPr>
              <a:t>These </a:t>
            </a:r>
            <a:r>
              <a:rPr lang="en-GB" sz="1100" kern="100" dirty="0">
                <a:latin typeface="Helvetica"/>
                <a:ea typeface="Aptos" panose="020B0004020202020204" pitchFamily="34" charset="0"/>
                <a:cs typeface="Helvetica"/>
              </a:rPr>
              <a:t>4 </a:t>
            </a:r>
            <a:r>
              <a:rPr lang="en-GB" sz="1100" kern="100" dirty="0">
                <a:solidFill>
                  <a:schemeClr val="bg1"/>
                </a:solidFill>
                <a:effectLst/>
                <a:highlight>
                  <a:srgbClr val="15A6EA"/>
                </a:highlight>
                <a:latin typeface="Helvetica"/>
                <a:ea typeface="Aptos" panose="020B0004020202020204" pitchFamily="34" charset="0"/>
                <a:cs typeface="Helvetica"/>
              </a:rPr>
              <a:t>elements</a:t>
            </a:r>
            <a:r>
              <a:rPr lang="en-GB" sz="1100" kern="100" dirty="0">
                <a:effectLst/>
                <a:latin typeface="Helvetica"/>
                <a:ea typeface="Aptos" panose="020B0004020202020204" pitchFamily="34" charset="0"/>
                <a:cs typeface="Helvetica"/>
              </a:rPr>
              <a:t> complement each other; having a </a:t>
            </a:r>
            <a:r>
              <a:rPr lang="en-GB" sz="1100" b="1" kern="100" dirty="0">
                <a:effectLst/>
                <a:latin typeface="Helvetica"/>
                <a:ea typeface="Aptos" panose="020B0004020202020204" pitchFamily="34" charset="0"/>
                <a:cs typeface="Helvetica"/>
              </a:rPr>
              <a:t>common</a:t>
            </a:r>
            <a:r>
              <a:rPr lang="en-GB" sz="1100" kern="100" dirty="0">
                <a:effectLst/>
                <a:latin typeface="Helvetica"/>
                <a:ea typeface="Aptos" panose="020B0004020202020204" pitchFamily="34" charset="0"/>
                <a:cs typeface="Helvetica"/>
              </a:rPr>
              <a:t> </a:t>
            </a:r>
            <a:r>
              <a:rPr lang="en-GB" sz="1100" b="1" kern="100" dirty="0">
                <a:effectLst/>
                <a:latin typeface="Helvetica"/>
                <a:ea typeface="Aptos" panose="020B0004020202020204" pitchFamily="34" charset="0"/>
                <a:cs typeface="Helvetica"/>
              </a:rPr>
              <a:t>interface</a:t>
            </a:r>
            <a:r>
              <a:rPr lang="en-GB" sz="1100" kern="100" dirty="0">
                <a:effectLst/>
                <a:latin typeface="Helvetica"/>
                <a:ea typeface="Aptos" panose="020B0004020202020204" pitchFamily="34" charset="0"/>
                <a:cs typeface="Helvetica"/>
              </a:rPr>
              <a:t> to see how all of them interact and interlink with each other was missing. </a:t>
            </a:r>
            <a:endParaRPr lang="en-FR" sz="1100" kern="100" dirty="0">
              <a:effectLst/>
              <a:latin typeface="Helvetica"/>
              <a:ea typeface="Aptos" panose="020B0004020202020204" pitchFamily="34" charset="0"/>
              <a:cs typeface="Helvetica"/>
            </a:endParaRPr>
          </a:p>
        </p:txBody>
      </p:sp>
      <p:sp>
        <p:nvSpPr>
          <p:cNvPr id="8" name="TextBox 7">
            <a:extLst>
              <a:ext uri="{FF2B5EF4-FFF2-40B4-BE49-F238E27FC236}">
                <a16:creationId xmlns:a16="http://schemas.microsoft.com/office/drawing/2014/main" id="{4D9255E9-5A75-1F54-0120-E014505AAA92}"/>
              </a:ext>
            </a:extLst>
          </p:cNvPr>
          <p:cNvSpPr txBox="1"/>
          <p:nvPr/>
        </p:nvSpPr>
        <p:spPr>
          <a:xfrm>
            <a:off x="5983541" y="2576513"/>
            <a:ext cx="2819771" cy="984885"/>
          </a:xfrm>
          <a:prstGeom prst="rect">
            <a:avLst/>
          </a:prstGeom>
          <a:noFill/>
        </p:spPr>
        <p:txBody>
          <a:bodyPr wrap="square">
            <a:spAutoFit/>
          </a:bodyPr>
          <a:lstStyle/>
          <a:p>
            <a:pPr lvl="0">
              <a:lnSpc>
                <a:spcPct val="107000"/>
              </a:lnSpc>
            </a:pPr>
            <a:r>
              <a:rPr lang="en-GB" sz="1100" kern="100" dirty="0">
                <a:effectLst/>
                <a:latin typeface="Helvetica" panose="020B0604020202020204" pitchFamily="34" charset="0"/>
                <a:ea typeface="Aptos" panose="020B0004020202020204" pitchFamily="34" charset="0"/>
                <a:cs typeface="Helvetica" panose="020B0604020202020204" pitchFamily="34" charset="0"/>
              </a:rPr>
              <a:t>The </a:t>
            </a:r>
            <a:r>
              <a:rPr lang="en-GB" sz="1100" b="1" kern="100" dirty="0">
                <a:effectLst/>
                <a:latin typeface="Helvetica" panose="020B0604020202020204" pitchFamily="34" charset="0"/>
                <a:ea typeface="Aptos" panose="020B0004020202020204" pitchFamily="34" charset="0"/>
                <a:cs typeface="Helvetica" panose="020B0604020202020204" pitchFamily="34" charset="0"/>
              </a:rPr>
              <a:t>iterative</a:t>
            </a:r>
            <a:r>
              <a:rPr lang="en-GB" sz="1100" kern="100" dirty="0">
                <a:effectLst/>
                <a:latin typeface="Helvetica" panose="020B0604020202020204" pitchFamily="34" charset="0"/>
                <a:ea typeface="Aptos" panose="020B0004020202020204" pitchFamily="34" charset="0"/>
                <a:cs typeface="Helvetica" panose="020B0604020202020204" pitchFamily="34" charset="0"/>
              </a:rPr>
              <a:t> </a:t>
            </a:r>
            <a:r>
              <a:rPr lang="en-GB" sz="1100" b="1" kern="100" dirty="0">
                <a:effectLst/>
                <a:latin typeface="Helvetica" panose="020B0604020202020204" pitchFamily="34" charset="0"/>
                <a:ea typeface="Aptos" panose="020B0004020202020204" pitchFamily="34" charset="0"/>
                <a:cs typeface="Helvetica" panose="020B0604020202020204" pitchFamily="34" charset="0"/>
              </a:rPr>
              <a:t>evaluation</a:t>
            </a:r>
            <a:r>
              <a:rPr lang="en-GB" sz="1100" kern="100" dirty="0">
                <a:effectLst/>
                <a:latin typeface="Helvetica" panose="020B0604020202020204" pitchFamily="34" charset="0"/>
                <a:ea typeface="Aptos" panose="020B0004020202020204" pitchFamily="34" charset="0"/>
                <a:cs typeface="Helvetica" panose="020B0604020202020204" pitchFamily="34" charset="0"/>
              </a:rPr>
              <a:t> identified in its first iteration this gap and proposes an </a:t>
            </a:r>
            <a:r>
              <a:rPr lang="en-GB" sz="1100" kern="100" dirty="0">
                <a:solidFill>
                  <a:schemeClr val="bg1"/>
                </a:solidFill>
                <a:effectLst/>
                <a:highlight>
                  <a:srgbClr val="012F53"/>
                </a:highlight>
                <a:latin typeface="Helvetica" panose="020B0604020202020204" pitchFamily="34" charset="0"/>
                <a:ea typeface="Aptos" panose="020B0004020202020204" pitchFamily="34" charset="0"/>
                <a:cs typeface="Helvetica" panose="020B0604020202020204" pitchFamily="34" charset="0"/>
              </a:rPr>
              <a:t>Integrated Results Framework</a:t>
            </a:r>
            <a:r>
              <a:rPr lang="en-GB" sz="1100" kern="100" dirty="0">
                <a:effectLst/>
                <a:latin typeface="Helvetica" panose="020B0604020202020204" pitchFamily="34" charset="0"/>
                <a:ea typeface="Aptos" panose="020B0004020202020204" pitchFamily="34" charset="0"/>
                <a:cs typeface="Helvetica" panose="020B0604020202020204" pitchFamily="34" charset="0"/>
              </a:rPr>
              <a:t>, where all the elements cohabite and are put in perspective.</a:t>
            </a:r>
            <a:endParaRPr lang="en-FR" sz="1100" kern="100" dirty="0">
              <a:effectLst/>
              <a:latin typeface="Helvetica" panose="020B0604020202020204" pitchFamily="34" charset="0"/>
              <a:ea typeface="Aptos" panose="020B0004020202020204" pitchFamily="34" charset="0"/>
              <a:cs typeface="Helvetica" panose="020B0604020202020204" pitchFamily="34" charset="0"/>
            </a:endParaRPr>
          </a:p>
        </p:txBody>
      </p:sp>
      <p:sp>
        <p:nvSpPr>
          <p:cNvPr id="9" name="Rectangle 8">
            <a:extLst>
              <a:ext uri="{FF2B5EF4-FFF2-40B4-BE49-F238E27FC236}">
                <a16:creationId xmlns:a16="http://schemas.microsoft.com/office/drawing/2014/main" id="{9F604A63-E5AD-36A4-7142-E802E4BAB168}"/>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0" name="TextBox 9">
            <a:extLst>
              <a:ext uri="{FF2B5EF4-FFF2-40B4-BE49-F238E27FC236}">
                <a16:creationId xmlns:a16="http://schemas.microsoft.com/office/drawing/2014/main" id="{1C5FF7BF-EECF-67E3-ABB6-EAF162A7A674}"/>
              </a:ext>
            </a:extLst>
          </p:cNvPr>
          <p:cNvSpPr txBox="1"/>
          <p:nvPr/>
        </p:nvSpPr>
        <p:spPr>
          <a:xfrm>
            <a:off x="5983541" y="3942760"/>
            <a:ext cx="3263401" cy="991682"/>
          </a:xfrm>
          <a:prstGeom prst="rect">
            <a:avLst/>
          </a:prstGeom>
          <a:noFill/>
        </p:spPr>
        <p:txBody>
          <a:bodyPr wrap="square">
            <a:spAutoFit/>
          </a:bodyPr>
          <a:lstStyle/>
          <a:p>
            <a:pPr lvl="0">
              <a:lnSpc>
                <a:spcPct val="107000"/>
              </a:lnSpc>
            </a:pPr>
            <a:r>
              <a:rPr lang="en-GB" sz="1100" kern="100" dirty="0">
                <a:effectLst/>
                <a:latin typeface="Helvetica" panose="020B0604020202020204" pitchFamily="34" charset="0"/>
                <a:ea typeface="Aptos" panose="020B0004020202020204" pitchFamily="34" charset="0"/>
                <a:cs typeface="Helvetica" panose="020B0604020202020204" pitchFamily="34" charset="0"/>
              </a:rPr>
              <a:t>This framework can be </a:t>
            </a:r>
            <a:r>
              <a:rPr lang="en-GB" sz="1100" kern="100" dirty="0">
                <a:solidFill>
                  <a:srgbClr val="FFFFFF"/>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used</a:t>
            </a:r>
            <a:r>
              <a:rPr lang="en-GB" sz="1100" kern="100" dirty="0">
                <a:effectLst/>
                <a:latin typeface="Helvetica" panose="020B0604020202020204" pitchFamily="34" charset="0"/>
                <a:ea typeface="Aptos" panose="020B0004020202020204" pitchFamily="34" charset="0"/>
                <a:cs typeface="Helvetica" panose="020B0604020202020204" pitchFamily="34" charset="0"/>
              </a:rPr>
              <a:t>:</a:t>
            </a:r>
          </a:p>
          <a:p>
            <a:pPr marL="228600" lvl="0" indent="-228600">
              <a:lnSpc>
                <a:spcPct val="107000"/>
              </a:lnSpc>
              <a:buAutoNum type="arabicPeriod"/>
            </a:pPr>
            <a:r>
              <a:rPr lang="en-GB" sz="1100" kern="100" dirty="0">
                <a:latin typeface="Helvetica" panose="020B0604020202020204" pitchFamily="34" charset="0"/>
                <a:ea typeface="Aptos" panose="020B0004020202020204" pitchFamily="34" charset="0"/>
                <a:cs typeface="Helvetica" panose="020B0604020202020204" pitchFamily="34" charset="0"/>
              </a:rPr>
              <a:t>To better understand and explain the integrated </a:t>
            </a:r>
            <a:r>
              <a:rPr lang="en-GB" sz="1100" b="1" kern="100" dirty="0">
                <a:latin typeface="Helvetica" panose="020B0604020202020204" pitchFamily="34" charset="0"/>
                <a:ea typeface="Aptos" panose="020B0004020202020204" pitchFamily="34" charset="0"/>
                <a:cs typeface="Helvetica" panose="020B0604020202020204" pitchFamily="34" charset="0"/>
              </a:rPr>
              <a:t>logic</a:t>
            </a:r>
            <a:r>
              <a:rPr lang="en-GB" sz="1100" kern="100" dirty="0">
                <a:latin typeface="Helvetica" panose="020B0604020202020204" pitchFamily="34" charset="0"/>
                <a:ea typeface="Aptos" panose="020B0004020202020204" pitchFamily="34" charset="0"/>
                <a:cs typeface="Helvetica" panose="020B0604020202020204" pitchFamily="34" charset="0"/>
              </a:rPr>
              <a:t> of PROSPECTS</a:t>
            </a:r>
          </a:p>
          <a:p>
            <a:pPr marL="228600" lvl="0" indent="-228600">
              <a:lnSpc>
                <a:spcPct val="107000"/>
              </a:lnSpc>
              <a:buAutoNum type="arabicPeriod"/>
            </a:pPr>
            <a:r>
              <a:rPr lang="en-GB" sz="1100" kern="100" dirty="0">
                <a:effectLst/>
                <a:latin typeface="Helvetica" panose="020B0604020202020204" pitchFamily="34" charset="0"/>
                <a:ea typeface="Aptos" panose="020B0004020202020204" pitchFamily="34" charset="0"/>
                <a:cs typeface="Helvetica" panose="020B0604020202020204" pitchFamily="34" charset="0"/>
              </a:rPr>
              <a:t>To better identify </a:t>
            </a:r>
            <a:r>
              <a:rPr lang="en-GB" sz="1100" b="1" kern="100" dirty="0">
                <a:effectLst/>
                <a:latin typeface="Helvetica" panose="020B0604020202020204" pitchFamily="34" charset="0"/>
                <a:ea typeface="Aptos" panose="020B0004020202020204" pitchFamily="34" charset="0"/>
                <a:cs typeface="Helvetica" panose="020B0604020202020204" pitchFamily="34" charset="0"/>
              </a:rPr>
              <a:t>synergies</a:t>
            </a:r>
          </a:p>
          <a:p>
            <a:pPr marL="228600" lvl="0" indent="-228600">
              <a:lnSpc>
                <a:spcPct val="107000"/>
              </a:lnSpc>
              <a:buAutoNum type="arabicPeriod"/>
            </a:pPr>
            <a:r>
              <a:rPr lang="en-GB" sz="1100" kern="100" dirty="0">
                <a:latin typeface="Helvetica" panose="020B0604020202020204" pitchFamily="34" charset="0"/>
                <a:ea typeface="Aptos" panose="020B0004020202020204" pitchFamily="34" charset="0"/>
                <a:cs typeface="Helvetica" panose="020B0604020202020204" pitchFamily="34" charset="0"/>
              </a:rPr>
              <a:t>To better discuss and </a:t>
            </a:r>
            <a:r>
              <a:rPr lang="en-GB" sz="1100" b="1" kern="100" dirty="0">
                <a:latin typeface="Helvetica" panose="020B0604020202020204" pitchFamily="34" charset="0"/>
                <a:ea typeface="Aptos" panose="020B0004020202020204" pitchFamily="34" charset="0"/>
                <a:cs typeface="Helvetica" panose="020B0604020202020204" pitchFamily="34" charset="0"/>
              </a:rPr>
              <a:t>report</a:t>
            </a:r>
            <a:r>
              <a:rPr lang="en-GB" sz="1100" kern="100" dirty="0">
                <a:latin typeface="Helvetica" panose="020B0604020202020204" pitchFamily="34" charset="0"/>
                <a:ea typeface="Aptos" panose="020B0004020202020204" pitchFamily="34" charset="0"/>
                <a:cs typeface="Helvetica" panose="020B0604020202020204" pitchFamily="34" charset="0"/>
              </a:rPr>
              <a:t> on progress</a:t>
            </a:r>
            <a:endParaRPr lang="en-FR" sz="1100" kern="100" dirty="0">
              <a:effectLst/>
              <a:latin typeface="Helvetica" panose="020B0604020202020204" pitchFamily="34" charset="0"/>
              <a:ea typeface="Aptos" panose="020B0004020202020204" pitchFamily="34" charset="0"/>
              <a:cs typeface="Helvetica" panose="020B0604020202020204" pitchFamily="34" charset="0"/>
            </a:endParaRPr>
          </a:p>
        </p:txBody>
      </p:sp>
      <p:sp>
        <p:nvSpPr>
          <p:cNvPr id="12" name="TextBox 11">
            <a:extLst>
              <a:ext uri="{FF2B5EF4-FFF2-40B4-BE49-F238E27FC236}">
                <a16:creationId xmlns:a16="http://schemas.microsoft.com/office/drawing/2014/main" id="{552AA253-F74C-1C8D-C04A-FBA09A77FBFA}"/>
              </a:ext>
            </a:extLst>
          </p:cNvPr>
          <p:cNvSpPr txBox="1"/>
          <p:nvPr/>
        </p:nvSpPr>
        <p:spPr>
          <a:xfrm>
            <a:off x="5692291" y="1053551"/>
            <a:ext cx="3454998" cy="215444"/>
          </a:xfrm>
          <a:prstGeom prst="rect">
            <a:avLst/>
          </a:prstGeom>
          <a:solidFill>
            <a:srgbClr val="15A6EA"/>
          </a:solidFill>
        </p:spPr>
        <p:txBody>
          <a:bodyPr wrap="square" lIns="24860" tIns="0" rIns="24860" bIns="0" rtlCol="0">
            <a:spAutoFit/>
          </a:bodyPr>
          <a:lstStyle/>
          <a:p>
            <a:pPr algn="ctr"/>
            <a:r>
              <a:rPr lang="en-GB" sz="1400" dirty="0">
                <a:solidFill>
                  <a:schemeClr val="bg1"/>
                </a:solidFill>
                <a:latin typeface="Helvetica" panose="020B0604020202020204" pitchFamily="34" charset="0"/>
                <a:cs typeface="Helvetica" panose="020B0604020202020204" pitchFamily="34" charset="0"/>
              </a:rPr>
              <a:t>  OPPORTUNITY IDENTIFIED</a:t>
            </a:r>
          </a:p>
        </p:txBody>
      </p:sp>
      <p:sp>
        <p:nvSpPr>
          <p:cNvPr id="13" name="TextBox 12">
            <a:extLst>
              <a:ext uri="{FF2B5EF4-FFF2-40B4-BE49-F238E27FC236}">
                <a16:creationId xmlns:a16="http://schemas.microsoft.com/office/drawing/2014/main" id="{4771A064-9992-0607-D9BF-E233A61177D2}"/>
              </a:ext>
            </a:extLst>
          </p:cNvPr>
          <p:cNvSpPr txBox="1"/>
          <p:nvPr/>
        </p:nvSpPr>
        <p:spPr>
          <a:xfrm>
            <a:off x="378941" y="78969"/>
            <a:ext cx="3707029" cy="246221"/>
          </a:xfrm>
          <a:prstGeom prst="rect">
            <a:avLst/>
          </a:prstGeom>
          <a:noFill/>
        </p:spPr>
        <p:txBody>
          <a:bodyPr wrap="square" lIns="24860" tIns="0" rIns="24860" bIns="0" rtlCol="0">
            <a:spAutoFit/>
          </a:bodyPr>
          <a:lstStyle/>
          <a:p>
            <a:r>
              <a:rPr lang="en-GB" sz="1600" b="1">
                <a:solidFill>
                  <a:srgbClr val="15A6EA"/>
                </a:solidFill>
                <a:latin typeface="Helvetica" panose="020B0604020202020204" pitchFamily="34" charset="0"/>
                <a:cs typeface="Helvetica" panose="020B0604020202020204" pitchFamily="34" charset="0"/>
              </a:rPr>
              <a:t>RATIONALE</a:t>
            </a:r>
          </a:p>
        </p:txBody>
      </p:sp>
      <p:sp>
        <p:nvSpPr>
          <p:cNvPr id="23" name="Freeform 22">
            <a:extLst>
              <a:ext uri="{FF2B5EF4-FFF2-40B4-BE49-F238E27FC236}">
                <a16:creationId xmlns:a16="http://schemas.microsoft.com/office/drawing/2014/main" id="{5439F630-EE22-A4D2-73EC-97B5480A3CB8}"/>
              </a:ext>
            </a:extLst>
          </p:cNvPr>
          <p:cNvSpPr/>
          <p:nvPr/>
        </p:nvSpPr>
        <p:spPr>
          <a:xfrm rot="20552346">
            <a:off x="6768343" y="2129582"/>
            <a:ext cx="159159" cy="481912"/>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a:extLst>
              <a:ext uri="{FF2B5EF4-FFF2-40B4-BE49-F238E27FC236}">
                <a16:creationId xmlns:a16="http://schemas.microsoft.com/office/drawing/2014/main" id="{D1862D56-3C90-DDE4-3F66-9BFB903AA8C9}"/>
              </a:ext>
            </a:extLst>
          </p:cNvPr>
          <p:cNvSpPr/>
          <p:nvPr/>
        </p:nvSpPr>
        <p:spPr>
          <a:xfrm rot="835159" flipH="1">
            <a:off x="7060480" y="3402751"/>
            <a:ext cx="254330" cy="600717"/>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F2B29EF2-90AE-E066-60CB-3E242950399A}"/>
              </a:ext>
            </a:extLst>
          </p:cNvPr>
          <p:cNvSpPr txBox="1"/>
          <p:nvPr/>
        </p:nvSpPr>
        <p:spPr>
          <a:xfrm>
            <a:off x="463340" y="1453138"/>
            <a:ext cx="3408224" cy="261610"/>
          </a:xfrm>
          <a:prstGeom prst="rect">
            <a:avLst/>
          </a:prstGeom>
          <a:noFill/>
        </p:spPr>
        <p:txBody>
          <a:bodyPr wrap="square">
            <a:spAutoFit/>
          </a:bodyPr>
          <a:lstStyle/>
          <a:p>
            <a:pPr algn="ctr"/>
            <a:r>
              <a:rPr lang="en-GB" sz="1100" kern="100" dirty="0">
                <a:latin typeface="Helvetica" panose="020B0604020202020204" pitchFamily="34" charset="0"/>
                <a:ea typeface="Aptos" panose="020B0004020202020204" pitchFamily="34" charset="0"/>
                <a:cs typeface="Helvetica" panose="020B0604020202020204" pitchFamily="34" charset="0"/>
              </a:rPr>
              <a:t>(In the course of fieldwork in</a:t>
            </a:r>
            <a:r>
              <a:rPr lang="en-GB" sz="1100" kern="100" dirty="0">
                <a:effectLst/>
                <a:latin typeface="Helvetica" panose="020B0604020202020204" pitchFamily="34" charset="0"/>
                <a:ea typeface="Aptos" panose="020B0004020202020204" pitchFamily="34" charset="0"/>
                <a:cs typeface="Helvetica" panose="020B0604020202020204" pitchFamily="34" charset="0"/>
              </a:rPr>
              <a:t> Ugand</a:t>
            </a:r>
            <a:r>
              <a:rPr lang="en-GB" sz="1100" kern="100" dirty="0">
                <a:latin typeface="Helvetica" panose="020B0604020202020204" pitchFamily="34" charset="0"/>
                <a:ea typeface="Aptos" panose="020B0004020202020204" pitchFamily="34" charset="0"/>
                <a:cs typeface="Helvetica" panose="020B0604020202020204" pitchFamily="34" charset="0"/>
              </a:rPr>
              <a:t>a and Kenya)</a:t>
            </a:r>
            <a:endParaRPr lang="en-US" sz="1100" dirty="0">
              <a:latin typeface="Helvetica" panose="020B0604020202020204" pitchFamily="34" charset="0"/>
              <a:cs typeface="Helvetica" panose="020B0604020202020204" pitchFamily="34" charset="0"/>
            </a:endParaRPr>
          </a:p>
        </p:txBody>
      </p:sp>
      <p:sp>
        <p:nvSpPr>
          <p:cNvPr id="14" name="Freeform 13">
            <a:extLst>
              <a:ext uri="{FF2B5EF4-FFF2-40B4-BE49-F238E27FC236}">
                <a16:creationId xmlns:a16="http://schemas.microsoft.com/office/drawing/2014/main" id="{A923E07D-3D0D-8C26-53D4-ACFBBFA74906}"/>
              </a:ext>
            </a:extLst>
          </p:cNvPr>
          <p:cNvSpPr/>
          <p:nvPr/>
        </p:nvSpPr>
        <p:spPr>
          <a:xfrm rot="15874910" flipH="1">
            <a:off x="4934834" y="1282465"/>
            <a:ext cx="124987" cy="1117747"/>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46096459-BACD-45B2-EC53-9D893A450098}"/>
              </a:ext>
            </a:extLst>
          </p:cNvPr>
          <p:cNvSpPr txBox="1"/>
          <p:nvPr/>
        </p:nvSpPr>
        <p:spPr>
          <a:xfrm>
            <a:off x="288407" y="6067995"/>
            <a:ext cx="4331719" cy="769441"/>
          </a:xfrm>
          <a:prstGeom prst="rect">
            <a:avLst/>
          </a:prstGeom>
          <a:noFill/>
        </p:spPr>
        <p:txBody>
          <a:bodyPr wrap="square">
            <a:spAutoFit/>
          </a:bodyPr>
          <a:lstStyle>
            <a:defPPr>
              <a:defRPr lang="en-US"/>
            </a:defPPr>
            <a:lvl1pPr algn="ctr">
              <a:defRPr sz="1100" kern="100">
                <a:latin typeface="Helvetica" panose="020B0604020202020204" pitchFamily="34" charset="0"/>
                <a:ea typeface="Aptos" panose="020B0004020202020204" pitchFamily="34" charset="0"/>
                <a:cs typeface="Helvetica" panose="020B0604020202020204" pitchFamily="34" charset="0"/>
              </a:defRPr>
            </a:lvl1pPr>
          </a:lstStyle>
          <a:p>
            <a:pPr algn="l"/>
            <a:r>
              <a:rPr lang="en-GB" dirty="0"/>
              <a:t>These points were deemed relevant to all the countries by the PROSPECTS UNICEF Coordination team, PROSPECTS multilateral partners focal points at HQ (and country level in the iteration 1 countries), and the PROSPECTS Netherlands partner. </a:t>
            </a:r>
          </a:p>
        </p:txBody>
      </p:sp>
      <p:sp>
        <p:nvSpPr>
          <p:cNvPr id="27" name="TextBox 26">
            <a:extLst>
              <a:ext uri="{FF2B5EF4-FFF2-40B4-BE49-F238E27FC236}">
                <a16:creationId xmlns:a16="http://schemas.microsoft.com/office/drawing/2014/main" id="{5A15C687-F7E8-6319-1CE5-002F39994C50}"/>
              </a:ext>
            </a:extLst>
          </p:cNvPr>
          <p:cNvSpPr txBox="1"/>
          <p:nvPr/>
        </p:nvSpPr>
        <p:spPr>
          <a:xfrm>
            <a:off x="5559605" y="5056687"/>
            <a:ext cx="4000182" cy="1785104"/>
          </a:xfrm>
          <a:prstGeom prst="rect">
            <a:avLst/>
          </a:prstGeom>
          <a:noFill/>
        </p:spPr>
        <p:txBody>
          <a:bodyPr wrap="square">
            <a:spAutoFit/>
          </a:bodyPr>
          <a:lstStyle>
            <a:defPPr>
              <a:defRPr lang="en-US"/>
            </a:defPPr>
            <a:lvl1pPr algn="ctr">
              <a:defRPr sz="1100" kern="100">
                <a:latin typeface="Helvetica" panose="020B0604020202020204" pitchFamily="34" charset="0"/>
                <a:ea typeface="Aptos" panose="020B0004020202020204" pitchFamily="34" charset="0"/>
                <a:cs typeface="Helvetica" panose="020B0604020202020204" pitchFamily="34" charset="0"/>
              </a:defRPr>
            </a:lvl1pPr>
          </a:lstStyle>
          <a:p>
            <a:pPr algn="l"/>
            <a:r>
              <a:rPr lang="en-GB" dirty="0">
                <a:solidFill>
                  <a:schemeClr val="bg1"/>
                </a:solidFill>
                <a:highlight>
                  <a:srgbClr val="000000"/>
                </a:highlight>
              </a:rPr>
              <a:t>This solution has been very well received</a:t>
            </a:r>
            <a:r>
              <a:rPr lang="en-GB" dirty="0"/>
              <a:t>, like the “missing piece”, by PROSPECTS UNICEF </a:t>
            </a:r>
            <a:r>
              <a:rPr lang="en-GB" dirty="0">
                <a:solidFill>
                  <a:schemeClr val="bg1"/>
                </a:solidFill>
                <a:highlight>
                  <a:srgbClr val="000000"/>
                </a:highlight>
              </a:rPr>
              <a:t>Coordination team</a:t>
            </a:r>
            <a:r>
              <a:rPr lang="en-GB" dirty="0"/>
              <a:t>, by the two </a:t>
            </a:r>
            <a:r>
              <a:rPr lang="en-GB" dirty="0">
                <a:solidFill>
                  <a:schemeClr val="bg1"/>
                </a:solidFill>
                <a:highlight>
                  <a:srgbClr val="000000"/>
                </a:highlight>
              </a:rPr>
              <a:t>CO</a:t>
            </a:r>
            <a:r>
              <a:rPr lang="en-GB" dirty="0"/>
              <a:t> visited during the first iteration (Uganda and Kenya), and by PROSPECTS multilateral </a:t>
            </a:r>
            <a:r>
              <a:rPr lang="en-GB" dirty="0">
                <a:solidFill>
                  <a:schemeClr val="bg1"/>
                </a:solidFill>
                <a:highlight>
                  <a:srgbClr val="000000"/>
                </a:highlight>
              </a:rPr>
              <a:t>partners</a:t>
            </a:r>
            <a:r>
              <a:rPr lang="en-GB" dirty="0"/>
              <a:t> focal points at headquarters, and country level, including the PROSPECTS Netherlands partner. </a:t>
            </a:r>
          </a:p>
          <a:p>
            <a:pPr algn="l"/>
            <a:r>
              <a:rPr lang="en-GB" dirty="0"/>
              <a:t>The Uganda country team has used this tool for the UNICEF country team meeting and shared it with the PROSPECTS multilateral partners (ILO, UNHCR, WB, IF) to facilitate coordination.</a:t>
            </a:r>
          </a:p>
        </p:txBody>
      </p:sp>
    </p:spTree>
    <p:extLst>
      <p:ext uri="{BB962C8B-B14F-4D97-AF65-F5344CB8AC3E}">
        <p14:creationId xmlns:p14="http://schemas.microsoft.com/office/powerpoint/2010/main" val="22485034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04382-BA48-298E-9AB9-FBCB35DB6FC6}"/>
            </a:ext>
          </a:extLst>
        </p:cNvPr>
        <p:cNvGrpSpPr/>
        <p:nvPr/>
      </p:nvGrpSpPr>
      <p:grpSpPr>
        <a:xfrm>
          <a:off x="0" y="0"/>
          <a:ext cx="0" cy="0"/>
          <a:chOff x="0" y="0"/>
          <a:chExt cx="0" cy="0"/>
        </a:xfrm>
      </p:grpSpPr>
      <p:pic>
        <p:nvPicPr>
          <p:cNvPr id="3" name="Picture 2" descr="A screenshot of a computer screen&#10;&#10;Description automatically generated">
            <a:extLst>
              <a:ext uri="{FF2B5EF4-FFF2-40B4-BE49-F238E27FC236}">
                <a16:creationId xmlns:a16="http://schemas.microsoft.com/office/drawing/2014/main" id="{40FAB253-FF4C-415E-6830-36B4BB4A01E7}"/>
              </a:ext>
            </a:extLst>
          </p:cNvPr>
          <p:cNvPicPr>
            <a:picLocks noChangeAspect="1"/>
          </p:cNvPicPr>
          <p:nvPr/>
        </p:nvPicPr>
        <p:blipFill>
          <a:blip r:embed="rId3"/>
          <a:stretch>
            <a:fillRect/>
          </a:stretch>
        </p:blipFill>
        <p:spPr>
          <a:xfrm>
            <a:off x="2670549" y="290264"/>
            <a:ext cx="6748046" cy="6260010"/>
          </a:xfrm>
          <a:prstGeom prst="rect">
            <a:avLst/>
          </a:prstGeom>
        </p:spPr>
      </p:pic>
      <p:sp>
        <p:nvSpPr>
          <p:cNvPr id="2" name="TextBox 1">
            <a:extLst>
              <a:ext uri="{FF2B5EF4-FFF2-40B4-BE49-F238E27FC236}">
                <a16:creationId xmlns:a16="http://schemas.microsoft.com/office/drawing/2014/main" id="{0CCFD492-71E9-C0D4-87CA-BF4261111A77}"/>
              </a:ext>
            </a:extLst>
          </p:cNvPr>
          <p:cNvSpPr txBox="1"/>
          <p:nvPr/>
        </p:nvSpPr>
        <p:spPr>
          <a:xfrm>
            <a:off x="310178" y="484918"/>
            <a:ext cx="2227076" cy="629403"/>
          </a:xfrm>
          <a:prstGeom prst="rect">
            <a:avLst/>
          </a:prstGeom>
          <a:noFill/>
        </p:spPr>
        <p:txBody>
          <a:bodyPr wrap="square">
            <a:spAutoFit/>
          </a:bodyPr>
          <a:lstStyle>
            <a:defPPr>
              <a:defRPr lang="en-US"/>
            </a:defPPr>
            <a:lvl1pPr lvl="0">
              <a:lnSpc>
                <a:spcPct val="107000"/>
              </a:lnSpc>
              <a:defRPr sz="1000" b="1" kern="100">
                <a:effectLst/>
                <a:latin typeface="Helvetica" pitchFamily="2" charset="0"/>
                <a:ea typeface="Aptos" panose="020B0004020202020204" pitchFamily="34" charset="0"/>
                <a:cs typeface="Times New Roman" panose="02020603050405020304" pitchFamily="18" charset="0"/>
              </a:defRPr>
            </a:lvl1pPr>
          </a:lstStyle>
          <a:p>
            <a:r>
              <a:rPr lang="en-GB" sz="1100" b="0" noProof="0" dirty="0"/>
              <a:t>We have applied this colour code to the PROSPECTS pillars for the Integrated Framework:</a:t>
            </a:r>
          </a:p>
        </p:txBody>
      </p:sp>
      <p:sp>
        <p:nvSpPr>
          <p:cNvPr id="5" name="Rectangle 4">
            <a:extLst>
              <a:ext uri="{FF2B5EF4-FFF2-40B4-BE49-F238E27FC236}">
                <a16:creationId xmlns:a16="http://schemas.microsoft.com/office/drawing/2014/main" id="{A15B3603-B3AF-C1D0-08E2-94AA2A12B383}"/>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243" noProof="0" dirty="0"/>
          </a:p>
        </p:txBody>
      </p:sp>
      <p:sp>
        <p:nvSpPr>
          <p:cNvPr id="6" name="TextBox 5">
            <a:extLst>
              <a:ext uri="{FF2B5EF4-FFF2-40B4-BE49-F238E27FC236}">
                <a16:creationId xmlns:a16="http://schemas.microsoft.com/office/drawing/2014/main" id="{821A1B26-ED1C-15C2-314E-5F2F0B4CE06A}"/>
              </a:ext>
            </a:extLst>
          </p:cNvPr>
          <p:cNvSpPr txBox="1"/>
          <p:nvPr/>
        </p:nvSpPr>
        <p:spPr>
          <a:xfrm>
            <a:off x="243005" y="163769"/>
            <a:ext cx="1363374" cy="191271"/>
          </a:xfrm>
          <a:prstGeom prst="rect">
            <a:avLst/>
          </a:prstGeom>
          <a:solidFill>
            <a:srgbClr val="15A6EA"/>
          </a:solidFill>
        </p:spPr>
        <p:txBody>
          <a:bodyPr wrap="square" lIns="24860" tIns="0" rIns="24860" bIns="0" rtlCol="0">
            <a:spAutoFit/>
          </a:bodyPr>
          <a:lstStyle/>
          <a:p>
            <a:r>
              <a:rPr lang="en-GB" sz="1243" noProof="0" dirty="0">
                <a:solidFill>
                  <a:schemeClr val="bg1"/>
                </a:solidFill>
                <a:latin typeface="Helvetica" pitchFamily="2" charset="0"/>
              </a:rPr>
              <a:t>COLOR CODING</a:t>
            </a:r>
          </a:p>
        </p:txBody>
      </p:sp>
      <p:sp>
        <p:nvSpPr>
          <p:cNvPr id="7" name="Rectangle 6">
            <a:extLst>
              <a:ext uri="{FF2B5EF4-FFF2-40B4-BE49-F238E27FC236}">
                <a16:creationId xmlns:a16="http://schemas.microsoft.com/office/drawing/2014/main" id="{D1D48426-D08C-85F1-BCAF-93D81CDC0302}"/>
              </a:ext>
            </a:extLst>
          </p:cNvPr>
          <p:cNvSpPr/>
          <p:nvPr/>
        </p:nvSpPr>
        <p:spPr>
          <a:xfrm>
            <a:off x="443473" y="1180373"/>
            <a:ext cx="1404000" cy="144000"/>
          </a:xfrm>
          <a:prstGeom prst="rect">
            <a:avLst/>
          </a:prstGeom>
          <a:solidFill>
            <a:srgbClr val="009EDC"/>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GB" sz="900" noProof="0" dirty="0">
                <a:latin typeface="Helvetica" panose="020B0604020202020204" pitchFamily="34" charset="0"/>
                <a:cs typeface="Helvetica" panose="020B0604020202020204" pitchFamily="34" charset="0"/>
              </a:rPr>
              <a:t>TOC Pillar 1 Education</a:t>
            </a:r>
          </a:p>
        </p:txBody>
      </p:sp>
      <p:sp>
        <p:nvSpPr>
          <p:cNvPr id="8" name="Rectangle 7">
            <a:extLst>
              <a:ext uri="{FF2B5EF4-FFF2-40B4-BE49-F238E27FC236}">
                <a16:creationId xmlns:a16="http://schemas.microsoft.com/office/drawing/2014/main" id="{39BD2B62-422E-1625-528B-2157693CAD4C}"/>
              </a:ext>
            </a:extLst>
          </p:cNvPr>
          <p:cNvSpPr/>
          <p:nvPr/>
        </p:nvSpPr>
        <p:spPr>
          <a:xfrm>
            <a:off x="443473" y="1352530"/>
            <a:ext cx="1404000" cy="144000"/>
          </a:xfrm>
          <a:prstGeom prst="rect">
            <a:avLst/>
          </a:prstGeom>
          <a:solidFill>
            <a:srgbClr val="FF9300"/>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GB" sz="900" noProof="0" dirty="0">
                <a:latin typeface="Helvetica" panose="020B0604020202020204" pitchFamily="34" charset="0"/>
                <a:cs typeface="Helvetica" panose="020B0604020202020204" pitchFamily="34" charset="0"/>
              </a:rPr>
              <a:t>TOC Pillar 2 Economic</a:t>
            </a:r>
          </a:p>
        </p:txBody>
      </p:sp>
      <p:sp>
        <p:nvSpPr>
          <p:cNvPr id="9" name="Rectangle 8">
            <a:extLst>
              <a:ext uri="{FF2B5EF4-FFF2-40B4-BE49-F238E27FC236}">
                <a16:creationId xmlns:a16="http://schemas.microsoft.com/office/drawing/2014/main" id="{2E736B59-AE66-D685-2A2C-F00C43074845}"/>
              </a:ext>
            </a:extLst>
          </p:cNvPr>
          <p:cNvSpPr/>
          <p:nvPr/>
        </p:nvSpPr>
        <p:spPr>
          <a:xfrm>
            <a:off x="443473" y="1524687"/>
            <a:ext cx="1404000" cy="144000"/>
          </a:xfrm>
          <a:prstGeom prst="rect">
            <a:avLst/>
          </a:prstGeom>
          <a:solidFill>
            <a:srgbClr val="942093"/>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GB" sz="900" noProof="0" dirty="0">
                <a:latin typeface="Helvetica" panose="020B0604020202020204" pitchFamily="34" charset="0"/>
                <a:cs typeface="Helvetica" panose="020B0604020202020204" pitchFamily="34" charset="0"/>
              </a:rPr>
              <a:t>TOC Pillar 3 Protection</a:t>
            </a:r>
          </a:p>
        </p:txBody>
      </p:sp>
      <p:sp>
        <p:nvSpPr>
          <p:cNvPr id="10" name="Rectangle 9">
            <a:extLst>
              <a:ext uri="{FF2B5EF4-FFF2-40B4-BE49-F238E27FC236}">
                <a16:creationId xmlns:a16="http://schemas.microsoft.com/office/drawing/2014/main" id="{5A06DADF-1F54-E789-D1F6-2ED49C981BBF}"/>
              </a:ext>
            </a:extLst>
          </p:cNvPr>
          <p:cNvSpPr/>
          <p:nvPr/>
        </p:nvSpPr>
        <p:spPr>
          <a:xfrm>
            <a:off x="443473" y="1696845"/>
            <a:ext cx="1404000" cy="144000"/>
          </a:xfrm>
          <a:prstGeom prst="rect">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spAutoFit/>
          </a:bodyPr>
          <a:lstStyle/>
          <a:p>
            <a:r>
              <a:rPr lang="en-GB" sz="900" noProof="0" dirty="0">
                <a:latin typeface="Helvetica" panose="020B0604020202020204" pitchFamily="34" charset="0"/>
                <a:cs typeface="Helvetica" panose="020B0604020202020204" pitchFamily="34" charset="0"/>
              </a:rPr>
              <a:t>TOC Pillar 4 Infrastructure</a:t>
            </a:r>
          </a:p>
        </p:txBody>
      </p:sp>
      <p:sp>
        <p:nvSpPr>
          <p:cNvPr id="11" name="docshape33">
            <a:extLst>
              <a:ext uri="{FF2B5EF4-FFF2-40B4-BE49-F238E27FC236}">
                <a16:creationId xmlns:a16="http://schemas.microsoft.com/office/drawing/2014/main" id="{4D99F8D4-2B7D-C1AA-5393-F3C21D202A1F}"/>
              </a:ext>
            </a:extLst>
          </p:cNvPr>
          <p:cNvSpPr txBox="1">
            <a:spLocks/>
          </p:cNvSpPr>
          <p:nvPr/>
        </p:nvSpPr>
        <p:spPr bwMode="auto">
          <a:xfrm>
            <a:off x="5005581" y="2121677"/>
            <a:ext cx="1246937" cy="1033415"/>
          </a:xfrm>
          <a:prstGeom prst="rect">
            <a:avLst/>
          </a:prstGeom>
          <a:solidFill>
            <a:srgbClr val="FF9300"/>
          </a:solidFill>
          <a:ln>
            <a:noFill/>
          </a:ln>
        </p:spPr>
        <p:txBody>
          <a:bodyPr rot="0" vert="horz" wrap="square" lIns="0" tIns="0" rIns="0" bIns="0" anchor="t" anchorCtr="0" upright="1">
            <a:noAutofit/>
          </a:bodyPr>
          <a:lstStyle/>
          <a:p>
            <a:pPr>
              <a:spcAft>
                <a:spcPts val="1500"/>
              </a:spcAft>
            </a:pPr>
            <a:r>
              <a:rPr lang="en-GB" sz="700" b="1" noProof="0" dirty="0">
                <a:solidFill>
                  <a:schemeClr val="bg1"/>
                </a:solidFill>
                <a:effectLst/>
                <a:latin typeface="Poppins" pitchFamily="2" charset="77"/>
                <a:ea typeface="Times New Roman" panose="02020603050405020304" pitchFamily="18" charset="0"/>
                <a:cs typeface="Arial" panose="020B0604020202020204" pitchFamily="34" charset="0"/>
              </a:rPr>
              <a:t>Pillar 2. Economic Inclusion</a:t>
            </a:r>
            <a:r>
              <a:rPr lang="en-GB" sz="700" noProof="0" dirty="0">
                <a:solidFill>
                  <a:schemeClr val="bg1"/>
                </a:solidFill>
                <a:effectLst/>
                <a:latin typeface="Poppins" pitchFamily="2" charset="77"/>
                <a:ea typeface="Times New Roman" panose="02020603050405020304" pitchFamily="18" charset="0"/>
                <a:cs typeface="Arial" panose="020B0604020202020204" pitchFamily="34" charset="0"/>
              </a:rPr>
              <a:t> - Improved livelihoods and expanded economic opportunities for FDPs and HCs, through access to entrepreneurship and employment with dignity.</a:t>
            </a:r>
            <a:endParaRPr lang="en-GB" sz="700" noProof="0" dirty="0">
              <a:solidFill>
                <a:schemeClr val="bg1"/>
              </a:solidFill>
              <a:effectLst/>
              <a:latin typeface="Poppins" pitchFamily="2" charset="77"/>
              <a:ea typeface="Calibri" panose="020F0502020204030204" pitchFamily="34" charset="0"/>
              <a:cs typeface="Arial" panose="020B0604020202020204" pitchFamily="34" charset="0"/>
            </a:endParaRPr>
          </a:p>
          <a:p>
            <a:pPr marR="11430">
              <a:lnSpc>
                <a:spcPts val="1080"/>
              </a:lnSpc>
              <a:spcBef>
                <a:spcPts val="105"/>
              </a:spcBef>
              <a:spcAft>
                <a:spcPts val="600"/>
              </a:spcAft>
            </a:pPr>
            <a:r>
              <a:rPr lang="en-GB" sz="700" noProof="0" dirty="0">
                <a:solidFill>
                  <a:schemeClr val="bg1"/>
                </a:solidFill>
                <a:effectLst/>
                <a:latin typeface="Poppins" pitchFamily="2" charset="77"/>
                <a:ea typeface="Calibri" panose="020F0502020204030204" pitchFamily="34" charset="0"/>
                <a:cs typeface="Arial" panose="020B0604020202020204" pitchFamily="34" charset="0"/>
              </a:rPr>
              <a:t> </a:t>
            </a:r>
          </a:p>
        </p:txBody>
      </p:sp>
      <p:sp>
        <p:nvSpPr>
          <p:cNvPr id="12" name="docshape17">
            <a:extLst>
              <a:ext uri="{FF2B5EF4-FFF2-40B4-BE49-F238E27FC236}">
                <a16:creationId xmlns:a16="http://schemas.microsoft.com/office/drawing/2014/main" id="{FA8EFCCA-5A20-3F93-6045-59ABDF79371E}"/>
              </a:ext>
            </a:extLst>
          </p:cNvPr>
          <p:cNvSpPr txBox="1">
            <a:spLocks/>
          </p:cNvSpPr>
          <p:nvPr/>
        </p:nvSpPr>
        <p:spPr bwMode="auto">
          <a:xfrm>
            <a:off x="4596456" y="3553950"/>
            <a:ext cx="1246937" cy="441276"/>
          </a:xfrm>
          <a:prstGeom prst="rect">
            <a:avLst/>
          </a:prstGeom>
          <a:solidFill>
            <a:srgbClr val="FF9300"/>
          </a:solidFill>
          <a:ln>
            <a:noFill/>
          </a:ln>
        </p:spPr>
        <p:txBody>
          <a:bodyPr rot="0" vert="horz" wrap="square" lIns="0" tIns="0" rIns="0" bIns="0" anchor="t" anchorCtr="0" upright="1">
            <a:noAutofit/>
          </a:bodyPr>
          <a:lstStyle/>
          <a:p>
            <a:pPr>
              <a:lnSpc>
                <a:spcPts val="845"/>
              </a:lnSpc>
              <a:spcBef>
                <a:spcPts val="25"/>
              </a:spcBef>
            </a:pPr>
            <a:r>
              <a:rPr lang="en-GB" sz="600" spc="-25"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2.1 </a:t>
            </a:r>
            <a:r>
              <a:rPr lang="en-GB" sz="60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Improved labour market governance supporting transition to and entry into employment and formalization</a:t>
            </a:r>
            <a:endParaRPr lang="en-GB" sz="105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13" name="docshape19">
            <a:extLst>
              <a:ext uri="{FF2B5EF4-FFF2-40B4-BE49-F238E27FC236}">
                <a16:creationId xmlns:a16="http://schemas.microsoft.com/office/drawing/2014/main" id="{05375D90-181C-E446-987D-8CFED0DB17EE}"/>
              </a:ext>
            </a:extLst>
          </p:cNvPr>
          <p:cNvSpPr txBox="1">
            <a:spLocks/>
          </p:cNvSpPr>
          <p:nvPr/>
        </p:nvSpPr>
        <p:spPr bwMode="auto">
          <a:xfrm>
            <a:off x="4596417" y="4025177"/>
            <a:ext cx="1178307" cy="620964"/>
          </a:xfrm>
          <a:prstGeom prst="rect">
            <a:avLst/>
          </a:prstGeom>
          <a:solidFill>
            <a:srgbClr val="FF9300"/>
          </a:solidFill>
          <a:ln>
            <a:noFill/>
          </a:ln>
        </p:spPr>
        <p:txBody>
          <a:bodyPr rot="0" vert="horz" wrap="square" lIns="0" tIns="0" rIns="0" bIns="0" anchor="t" anchorCtr="0" upright="1">
            <a:noAutofit/>
          </a:bodyPr>
          <a:lstStyle/>
          <a:p>
            <a:pPr>
              <a:lnSpc>
                <a:spcPct val="98000"/>
              </a:lnSpc>
              <a:spcBef>
                <a:spcPts val="30"/>
              </a:spcBef>
            </a:pPr>
            <a:r>
              <a:rPr lang="en-GB" sz="60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2.2 Increased Private Sector or Public investment and enhanced business environment for creating economic</a:t>
            </a:r>
            <a:r>
              <a:rPr lang="en-GB" sz="600" spc="-2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GB" sz="60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opportunities</a:t>
            </a:r>
            <a:r>
              <a:rPr lang="en-GB" sz="600" spc="-2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GB" sz="60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for</a:t>
            </a:r>
            <a:r>
              <a:rPr lang="en-GB" sz="600" spc="-2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GB" sz="60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forcibly displaced and host communities</a:t>
            </a:r>
            <a:endParaRPr lang="en-GB" sz="105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14" name="docshape20">
            <a:extLst>
              <a:ext uri="{FF2B5EF4-FFF2-40B4-BE49-F238E27FC236}">
                <a16:creationId xmlns:a16="http://schemas.microsoft.com/office/drawing/2014/main" id="{C78201BB-B83C-9F90-9486-3EC49F6555F3}"/>
              </a:ext>
            </a:extLst>
          </p:cNvPr>
          <p:cNvSpPr txBox="1">
            <a:spLocks/>
          </p:cNvSpPr>
          <p:nvPr/>
        </p:nvSpPr>
        <p:spPr bwMode="auto">
          <a:xfrm>
            <a:off x="4596456" y="4731095"/>
            <a:ext cx="1246937" cy="441276"/>
          </a:xfrm>
          <a:prstGeom prst="rect">
            <a:avLst/>
          </a:prstGeom>
          <a:solidFill>
            <a:srgbClr val="FF9300"/>
          </a:solidFill>
          <a:ln>
            <a:noFill/>
          </a:ln>
        </p:spPr>
        <p:txBody>
          <a:bodyPr rot="0" vert="horz" wrap="square" lIns="0" tIns="0" rIns="0" bIns="0" anchor="t" anchorCtr="0" upright="1">
            <a:noAutofit/>
          </a:bodyPr>
          <a:lstStyle/>
          <a:p>
            <a:pPr>
              <a:lnSpc>
                <a:spcPts val="845"/>
              </a:lnSpc>
              <a:spcBef>
                <a:spcPts val="25"/>
              </a:spcBef>
            </a:pPr>
            <a:r>
              <a:rPr lang="en-GB" sz="600" spc="-25"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2.3 </a:t>
            </a:r>
            <a:r>
              <a:rPr lang="en-GB" sz="600" spc="-1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Increased access</a:t>
            </a:r>
            <a:r>
              <a:rPr lang="en-GB" sz="600" spc="-5"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GB" sz="600" spc="-25"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to finance,</a:t>
            </a:r>
            <a:endParaRPr lang="en-GB" sz="105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a:p>
            <a:pPr>
              <a:lnSpc>
                <a:spcPct val="98000"/>
              </a:lnSpc>
            </a:pPr>
            <a:r>
              <a:rPr lang="en-GB" sz="60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business</a:t>
            </a:r>
            <a:r>
              <a:rPr lang="en-GB" sz="600" spc="-6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GB" sz="60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development</a:t>
            </a:r>
            <a:r>
              <a:rPr lang="en-GB" sz="600" spc="-6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GB" sz="60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and entrepreneurial</a:t>
            </a:r>
            <a:r>
              <a:rPr lang="en-GB" sz="600" spc="-65"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GB" sz="60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support</a:t>
            </a:r>
            <a:endParaRPr lang="en-GB" sz="105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15" name="docshape24">
            <a:extLst>
              <a:ext uri="{FF2B5EF4-FFF2-40B4-BE49-F238E27FC236}">
                <a16:creationId xmlns:a16="http://schemas.microsoft.com/office/drawing/2014/main" id="{AFF891DA-90CD-C85D-2B62-63158A49D934}"/>
              </a:ext>
            </a:extLst>
          </p:cNvPr>
          <p:cNvSpPr txBox="1">
            <a:spLocks/>
          </p:cNvSpPr>
          <p:nvPr/>
        </p:nvSpPr>
        <p:spPr bwMode="auto">
          <a:xfrm>
            <a:off x="4596417" y="5269341"/>
            <a:ext cx="1178307" cy="499436"/>
          </a:xfrm>
          <a:prstGeom prst="rect">
            <a:avLst/>
          </a:prstGeom>
          <a:solidFill>
            <a:srgbClr val="FF9300"/>
          </a:solidFill>
          <a:ln>
            <a:noFill/>
          </a:ln>
        </p:spPr>
        <p:txBody>
          <a:bodyPr rot="0" vert="horz" wrap="square" lIns="0" tIns="0" rIns="0" bIns="0" anchor="t" anchorCtr="0" upright="1">
            <a:noAutofit/>
          </a:bodyPr>
          <a:lstStyle/>
          <a:p>
            <a:pPr>
              <a:lnSpc>
                <a:spcPts val="845"/>
              </a:lnSpc>
              <a:spcBef>
                <a:spcPts val="25"/>
              </a:spcBef>
            </a:pPr>
            <a:r>
              <a:rPr lang="en-GB" sz="600" spc="-25"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2.4 </a:t>
            </a:r>
            <a:r>
              <a:rPr lang="en-GB" sz="60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Enhanced</a:t>
            </a:r>
            <a:r>
              <a:rPr lang="en-GB" sz="600" spc="-1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GB" sz="60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capacity</a:t>
            </a:r>
            <a:r>
              <a:rPr lang="en-GB" sz="600" spc="-1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GB" sz="60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to</a:t>
            </a:r>
            <a:r>
              <a:rPr lang="en-GB" sz="600" spc="-1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GB" sz="60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protect rights at work and promote safe and secure working environments</a:t>
            </a:r>
            <a:r>
              <a:rPr lang="en-GB" sz="600" spc="-5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GB" sz="60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for</a:t>
            </a:r>
            <a:r>
              <a:rPr lang="en-GB" sz="600" spc="-5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GB" sz="60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all</a:t>
            </a:r>
            <a:r>
              <a:rPr lang="en-GB" sz="600" spc="-5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 </a:t>
            </a:r>
            <a:r>
              <a:rPr lang="en-GB" sz="60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rPr>
              <a:t>workers</a:t>
            </a:r>
            <a:endParaRPr lang="en-GB" sz="1050" noProof="0" dirty="0">
              <a:solidFill>
                <a:schemeClr val="bg1"/>
              </a:solidFill>
              <a:effectLst/>
              <a:latin typeface="Verdana" panose="020B0604030504040204" pitchFamily="34" charset="0"/>
              <a:ea typeface="Verdana" panose="020B0604030504040204" pitchFamily="34" charset="0"/>
              <a:cs typeface="Verdana" panose="020B0604030504040204" pitchFamily="34" charset="0"/>
            </a:endParaRPr>
          </a:p>
        </p:txBody>
      </p:sp>
      <p:sp>
        <p:nvSpPr>
          <p:cNvPr id="20" name="docshape35">
            <a:extLst>
              <a:ext uri="{FF2B5EF4-FFF2-40B4-BE49-F238E27FC236}">
                <a16:creationId xmlns:a16="http://schemas.microsoft.com/office/drawing/2014/main" id="{9BF4D25F-C8A4-31F3-DF38-F10DB711F5D2}"/>
              </a:ext>
            </a:extLst>
          </p:cNvPr>
          <p:cNvSpPr txBox="1">
            <a:spLocks/>
          </p:cNvSpPr>
          <p:nvPr/>
        </p:nvSpPr>
        <p:spPr bwMode="auto">
          <a:xfrm>
            <a:off x="8069563" y="2121678"/>
            <a:ext cx="1246937" cy="975750"/>
          </a:xfrm>
          <a:prstGeom prst="rect">
            <a:avLst/>
          </a:prstGeom>
          <a:solidFill>
            <a:schemeClr val="tx1">
              <a:lumMod val="50000"/>
              <a:lumOff val="50000"/>
            </a:schemeClr>
          </a:solidFill>
          <a:ln>
            <a:noFill/>
          </a:ln>
        </p:spPr>
        <p:txBody>
          <a:bodyPr rot="0" vert="horz" wrap="square" lIns="0" tIns="0" rIns="0" bIns="0" anchor="t" anchorCtr="0" upright="1">
            <a:noAutofit/>
          </a:bodyPr>
          <a:lstStyle/>
          <a:p>
            <a:pPr>
              <a:lnSpc>
                <a:spcPts val="1080"/>
              </a:lnSpc>
              <a:spcBef>
                <a:spcPts val="105"/>
              </a:spcBef>
            </a:pPr>
            <a:r>
              <a:rPr lang="en-GB" sz="700" noProof="0" dirty="0">
                <a:solidFill>
                  <a:srgbClr val="FFFFFF"/>
                </a:solidFill>
                <a:effectLst/>
                <a:latin typeface="Arial Black" panose="020B0604020202020204" pitchFamily="34" charset="0"/>
                <a:ea typeface="Verdana" panose="020B0604030504040204" pitchFamily="34" charset="0"/>
                <a:cs typeface="Verdana" panose="020B0604030504040204" pitchFamily="34" charset="0"/>
              </a:rPr>
              <a:t>Pillar 4. Critical </a:t>
            </a:r>
            <a:r>
              <a:rPr lang="en-GB" sz="700" spc="-20" noProof="0" dirty="0">
                <a:solidFill>
                  <a:srgbClr val="FFFFFF"/>
                </a:solidFill>
                <a:effectLst/>
                <a:latin typeface="Arial Black" panose="020B0604020202020204" pitchFamily="34" charset="0"/>
                <a:ea typeface="Verdana" panose="020B0604030504040204" pitchFamily="34" charset="0"/>
                <a:cs typeface="Verdana" panose="020B0604030504040204" pitchFamily="34" charset="0"/>
              </a:rPr>
              <a:t>Infrastructure:</a:t>
            </a:r>
            <a:r>
              <a:rPr lang="en-GB" sz="700" spc="-65" noProof="0" dirty="0">
                <a:solidFill>
                  <a:srgbClr val="FFFFFF"/>
                </a:solidFill>
                <a:effectLst/>
                <a:latin typeface="Arial Black" panose="020B0604020202020204" pitchFamily="34" charset="0"/>
                <a:ea typeface="Verdana" panose="020B0604030504040204" pitchFamily="34" charset="0"/>
                <a:cs typeface="Verdana" panose="020B0604030504040204" pitchFamily="34" charset="0"/>
              </a:rPr>
              <a:t>  </a:t>
            </a:r>
            <a:r>
              <a:rPr lang="en-GB" sz="700" spc="-20"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 </a:t>
            </a:r>
            <a:r>
              <a:rPr lang="en-GB" sz="700"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services, facilities, and information</a:t>
            </a:r>
            <a:r>
              <a:rPr lang="en-GB" sz="700" spc="-55"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GB" sz="700"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systems essential to forcibly displaced and host </a:t>
            </a:r>
            <a:r>
              <a:rPr lang="en-GB" sz="700" spc="-10"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communities</a:t>
            </a:r>
            <a:endParaRPr lang="en-GB" sz="1000" noProof="0" dirty="0">
              <a:effectLst/>
              <a:latin typeface="Verdana" panose="020B0604030504040204" pitchFamily="34" charset="0"/>
              <a:ea typeface="Verdana" panose="020B0604030504040204" pitchFamily="34" charset="0"/>
              <a:cs typeface="Verdana" panose="020B0604030504040204" pitchFamily="34" charset="0"/>
            </a:endParaRPr>
          </a:p>
        </p:txBody>
      </p:sp>
      <p:sp>
        <p:nvSpPr>
          <p:cNvPr id="22" name="docshape23">
            <a:extLst>
              <a:ext uri="{FF2B5EF4-FFF2-40B4-BE49-F238E27FC236}">
                <a16:creationId xmlns:a16="http://schemas.microsoft.com/office/drawing/2014/main" id="{200972E7-ABC6-6489-2E23-B3E643AF56C6}"/>
              </a:ext>
            </a:extLst>
          </p:cNvPr>
          <p:cNvSpPr txBox="1">
            <a:spLocks/>
          </p:cNvSpPr>
          <p:nvPr/>
        </p:nvSpPr>
        <p:spPr bwMode="auto">
          <a:xfrm>
            <a:off x="8069563" y="3604600"/>
            <a:ext cx="1178307" cy="2164178"/>
          </a:xfrm>
          <a:prstGeom prst="rect">
            <a:avLst/>
          </a:prstGeom>
          <a:solidFill>
            <a:schemeClr val="tx1">
              <a:lumMod val="50000"/>
              <a:lumOff val="50000"/>
            </a:schemeClr>
          </a:solidFill>
          <a:ln>
            <a:noFill/>
          </a:ln>
        </p:spPr>
        <p:txBody>
          <a:bodyPr rot="0" vert="horz" wrap="square" lIns="0" tIns="0" rIns="0" bIns="0" anchor="t" anchorCtr="0" upright="1">
            <a:noAutofit/>
          </a:bodyPr>
          <a:lstStyle/>
          <a:p>
            <a:pPr>
              <a:lnSpc>
                <a:spcPts val="845"/>
              </a:lnSpc>
              <a:spcBef>
                <a:spcPts val="25"/>
              </a:spcBef>
            </a:pPr>
            <a:r>
              <a:rPr lang="en-GB" sz="500" b="1" spc="-25"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4.1 </a:t>
            </a:r>
            <a:r>
              <a:rPr lang="en-GB" sz="500" b="1"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a:t>
            </a:r>
            <a:r>
              <a:rPr lang="en-GB" sz="500" b="1" spc="-65"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GB" sz="500" b="1"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access</a:t>
            </a:r>
            <a:r>
              <a:rPr lang="en-GB" sz="500" b="1" spc="-65"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GB" sz="500" b="1"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to</a:t>
            </a:r>
            <a:r>
              <a:rPr lang="en-GB" sz="500" b="1" spc="-65"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GB" sz="500" b="1"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WASH</a:t>
            </a:r>
            <a:r>
              <a:rPr lang="en-GB" sz="500" b="1" spc="-65"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GB" sz="500" b="1"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facilities by</a:t>
            </a:r>
            <a:r>
              <a:rPr lang="en-GB" sz="500" b="1" spc="-40"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GB" sz="500" b="1"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refugees</a:t>
            </a:r>
            <a:r>
              <a:rPr lang="en-GB" sz="500" b="1" spc="-35"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GB" sz="500" b="1"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and</a:t>
            </a:r>
            <a:r>
              <a:rPr lang="en-GB" sz="500" b="1" spc="-40"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GB" sz="500" b="1"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host</a:t>
            </a:r>
            <a:r>
              <a:rPr lang="en-GB" sz="500" b="1" spc="-35"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GB" sz="500" b="1" spc="-10"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communities</a:t>
            </a:r>
            <a:endParaRPr lang="en-GB" sz="1000" noProof="0" dirty="0">
              <a:effectLst/>
              <a:latin typeface="Verdana" panose="020B0604030504040204" pitchFamily="34" charset="0"/>
              <a:ea typeface="Verdana" panose="020B0604030504040204" pitchFamily="34" charset="0"/>
              <a:cs typeface="Verdana" panose="020B0604030504040204" pitchFamily="34" charset="0"/>
            </a:endParaRPr>
          </a:p>
          <a:p>
            <a:r>
              <a:rPr lang="en-GB" sz="700" b="1" noProof="0" dirty="0">
                <a:effectLst/>
                <a:latin typeface="Verdana" panose="020B0604030504040204" pitchFamily="34" charset="0"/>
                <a:ea typeface="Verdana" panose="020B0604030504040204" pitchFamily="34" charset="0"/>
                <a:cs typeface="Verdana" panose="020B0604030504040204" pitchFamily="34" charset="0"/>
              </a:rPr>
              <a:t> </a:t>
            </a:r>
            <a:endParaRPr lang="en-GB" sz="1000" noProof="0" dirty="0">
              <a:effectLst/>
              <a:latin typeface="Verdana" panose="020B0604030504040204" pitchFamily="34" charset="0"/>
              <a:ea typeface="Verdana" panose="020B0604030504040204" pitchFamily="34" charset="0"/>
              <a:cs typeface="Verdana" panose="020B0604030504040204" pitchFamily="34" charset="0"/>
            </a:endParaRPr>
          </a:p>
          <a:p>
            <a:pPr>
              <a:spcBef>
                <a:spcPts val="50"/>
              </a:spcBef>
            </a:pPr>
            <a:br>
              <a:rPr lang="en-GB" sz="500" b="1"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br>
            <a:endParaRPr lang="en-GB" sz="1000" noProof="0" dirty="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5"/>
              </a:spcBef>
            </a:pPr>
            <a:r>
              <a:rPr lang="en-GB" sz="500" b="1" spc="-25"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4.2 E</a:t>
            </a:r>
            <a:r>
              <a:rPr lang="en-GB" sz="500" b="1"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nhanced management, capacity, and sustainability for critical infrastructure</a:t>
            </a:r>
            <a:endParaRPr lang="en-GB" sz="1000" noProof="0" dirty="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5"/>
              </a:spcBef>
            </a:pPr>
            <a:r>
              <a:rPr lang="en-GB" sz="500" b="1"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GB" sz="1000" noProof="0" dirty="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5"/>
              </a:spcBef>
            </a:pPr>
            <a:br>
              <a:rPr lang="en-GB" sz="500" b="1" spc="-25"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br>
            <a:endParaRPr lang="en-GB" sz="1000" noProof="0" dirty="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GB" sz="500" b="1" spc="-25"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GB" sz="1000" noProof="0" dirty="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GB" sz="500" b="1" spc="-25"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4.3 </a:t>
            </a:r>
            <a:r>
              <a:rPr lang="en-GB" sz="500" b="1"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a:t>
            </a:r>
            <a:r>
              <a:rPr lang="en-GB" sz="500" b="1" spc="-65"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GB" sz="500" b="1"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access</a:t>
            </a:r>
            <a:r>
              <a:rPr lang="en-GB" sz="500" b="1" spc="-65"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GB" sz="500" b="1"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to</a:t>
            </a:r>
            <a:r>
              <a:rPr lang="en-GB" sz="500" b="1" spc="-65"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GB" sz="500" b="1"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quality</a:t>
            </a:r>
            <a:r>
              <a:rPr lang="en-GB" sz="500" b="1" spc="-65"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GB" sz="500" b="1"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and affordable</a:t>
            </a:r>
            <a:r>
              <a:rPr lang="en-GB" sz="500" b="1" spc="-65"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GB" sz="500" b="1"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housing by</a:t>
            </a:r>
            <a:r>
              <a:rPr lang="en-GB" sz="500" b="1" spc="-40"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FDPs and HCs</a:t>
            </a:r>
            <a:endParaRPr lang="en-GB" sz="1000" noProof="0" dirty="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GB" sz="500" b="1" spc="-35"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GB" sz="1000" noProof="0" dirty="0">
              <a:effectLst/>
              <a:latin typeface="Verdana" panose="020B0604030504040204" pitchFamily="34" charset="0"/>
              <a:ea typeface="Verdana" panose="020B0604030504040204" pitchFamily="34" charset="0"/>
              <a:cs typeface="Verdana" panose="020B0604030504040204" pitchFamily="34" charset="0"/>
            </a:endParaRPr>
          </a:p>
          <a:p>
            <a:pPr>
              <a:lnSpc>
                <a:spcPts val="845"/>
              </a:lnSpc>
            </a:pPr>
            <a:r>
              <a:rPr lang="en-GB" sz="500" b="1" spc="-35"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endParaRPr lang="en-GB" sz="1000" noProof="0" dirty="0">
              <a:effectLst/>
              <a:latin typeface="Verdana" panose="020B0604030504040204" pitchFamily="34" charset="0"/>
              <a:ea typeface="Verdana" panose="020B0604030504040204" pitchFamily="34" charset="0"/>
              <a:cs typeface="Verdana" panose="020B0604030504040204" pitchFamily="34" charset="0"/>
            </a:endParaRPr>
          </a:p>
          <a:p>
            <a:pPr>
              <a:lnSpc>
                <a:spcPts val="845"/>
              </a:lnSpc>
              <a:spcBef>
                <a:spcPts val="25"/>
              </a:spcBef>
            </a:pPr>
            <a:r>
              <a:rPr lang="en-GB" sz="500" b="1" spc="-25"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4.4 </a:t>
            </a:r>
            <a:r>
              <a:rPr lang="en-GB" sz="500" b="1"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Improved inclusive</a:t>
            </a:r>
            <a:r>
              <a:rPr lang="en-GB" sz="500" b="1" spc="-65"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access to </a:t>
            </a:r>
            <a:r>
              <a:rPr lang="en-GB" sz="500" b="1"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digital</a:t>
            </a:r>
            <a:r>
              <a:rPr lang="en-GB" sz="500" b="1" spc="-65"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GB" sz="500" b="1"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connectivity</a:t>
            </a:r>
            <a:r>
              <a:rPr lang="en-GB" sz="500" b="1" spc="-65"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a:t>
            </a:r>
            <a:r>
              <a:rPr lang="en-GB" sz="500" b="1"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and internet</a:t>
            </a:r>
            <a:r>
              <a:rPr lang="en-GB" sz="500" b="1" spc="-65" noProof="0" dirty="0">
                <a:solidFill>
                  <a:srgbClr val="FFFFFF"/>
                </a:solidFill>
                <a:effectLst/>
                <a:latin typeface="Verdana" panose="020B0604030504040204" pitchFamily="34" charset="0"/>
                <a:ea typeface="Verdana" panose="020B0604030504040204" pitchFamily="34" charset="0"/>
                <a:cs typeface="Verdana" panose="020B0604030504040204" pitchFamily="34" charset="0"/>
              </a:rPr>
              <a:t> for FDPs and HCs</a:t>
            </a:r>
            <a:endParaRPr lang="en-GB" sz="1000" noProof="0" dirty="0">
              <a:effectLst/>
              <a:latin typeface="Verdana" panose="020B0604030504040204" pitchFamily="34" charset="0"/>
              <a:ea typeface="Verdana" panose="020B0604030504040204" pitchFamily="34" charset="0"/>
              <a:cs typeface="Verdana" panose="020B0604030504040204" pitchFamily="34" charset="0"/>
            </a:endParaRPr>
          </a:p>
        </p:txBody>
      </p:sp>
      <p:sp>
        <p:nvSpPr>
          <p:cNvPr id="23" name="Freeform 22">
            <a:extLst>
              <a:ext uri="{FF2B5EF4-FFF2-40B4-BE49-F238E27FC236}">
                <a16:creationId xmlns:a16="http://schemas.microsoft.com/office/drawing/2014/main" id="{FBBE9EB8-9842-3E53-3196-3F216635A70D}"/>
              </a:ext>
            </a:extLst>
          </p:cNvPr>
          <p:cNvSpPr/>
          <p:nvPr/>
        </p:nvSpPr>
        <p:spPr>
          <a:xfrm rot="17160930" flipH="1">
            <a:off x="2115404" y="-85876"/>
            <a:ext cx="101413" cy="881830"/>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chemeClr val="tx1">
                <a:lumMod val="50000"/>
                <a:lumOff val="50000"/>
              </a:schemeClr>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Tree>
    <p:extLst>
      <p:ext uri="{BB962C8B-B14F-4D97-AF65-F5344CB8AC3E}">
        <p14:creationId xmlns:p14="http://schemas.microsoft.com/office/powerpoint/2010/main" val="20543782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44C56C-93FE-6788-6355-6BE865ED4F69}"/>
            </a:ext>
          </a:extLst>
        </p:cNvPr>
        <p:cNvGrpSpPr/>
        <p:nvPr/>
      </p:nvGrpSpPr>
      <p:grpSpPr>
        <a:xfrm>
          <a:off x="0" y="0"/>
          <a:ext cx="0" cy="0"/>
          <a:chOff x="0" y="0"/>
          <a:chExt cx="0" cy="0"/>
        </a:xfrm>
      </p:grpSpPr>
      <p:pic>
        <p:nvPicPr>
          <p:cNvPr id="13" name="Picture 12">
            <a:extLst>
              <a:ext uri="{FF2B5EF4-FFF2-40B4-BE49-F238E27FC236}">
                <a16:creationId xmlns:a16="http://schemas.microsoft.com/office/drawing/2014/main" id="{50FC2F52-EDC9-A1D3-60AB-203C2ADE4410}"/>
              </a:ext>
            </a:extLst>
          </p:cNvPr>
          <p:cNvPicPr>
            <a:picLocks noChangeAspect="1"/>
          </p:cNvPicPr>
          <p:nvPr/>
        </p:nvPicPr>
        <p:blipFill>
          <a:blip r:embed="rId2"/>
          <a:stretch>
            <a:fillRect/>
          </a:stretch>
        </p:blipFill>
        <p:spPr>
          <a:xfrm>
            <a:off x="2776806" y="1106372"/>
            <a:ext cx="6933668" cy="4777466"/>
          </a:xfrm>
          <a:prstGeom prst="rect">
            <a:avLst/>
          </a:prstGeom>
          <a:solidFill>
            <a:schemeClr val="bg1"/>
          </a:solidFill>
          <a:effectLst>
            <a:outerShdw blurRad="50800" dist="38100" dir="2700000" algn="tl" rotWithShape="0">
              <a:prstClr val="black">
                <a:alpha val="40000"/>
              </a:prstClr>
            </a:outerShdw>
          </a:effectLst>
        </p:spPr>
      </p:pic>
      <p:sp>
        <p:nvSpPr>
          <p:cNvPr id="1460" name="Rectangle 1459">
            <a:extLst>
              <a:ext uri="{FF2B5EF4-FFF2-40B4-BE49-F238E27FC236}">
                <a16:creationId xmlns:a16="http://schemas.microsoft.com/office/drawing/2014/main" id="{6285F04A-269F-453E-D47B-4A0F29377DE7}"/>
              </a:ext>
            </a:extLst>
          </p:cNvPr>
          <p:cNvSpPr/>
          <p:nvPr/>
        </p:nvSpPr>
        <p:spPr>
          <a:xfrm>
            <a:off x="258771" y="243788"/>
            <a:ext cx="2251712" cy="6352962"/>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pic>
        <p:nvPicPr>
          <p:cNvPr id="1026" name="Picture 2" descr="unicef-logo-vector | Le Monde des ados">
            <a:extLst>
              <a:ext uri="{FF2B5EF4-FFF2-40B4-BE49-F238E27FC236}">
                <a16:creationId xmlns:a16="http://schemas.microsoft.com/office/drawing/2014/main" id="{D3064D5A-8DBC-5C49-1774-810CA6B038E7}"/>
              </a:ext>
            </a:extLst>
          </p:cNvPr>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9076761" y="-86401"/>
            <a:ext cx="775445" cy="55053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2CBD2C24-9338-B008-6D5B-13891327F393}"/>
              </a:ext>
            </a:extLst>
          </p:cNvPr>
          <p:cNvSpPr/>
          <p:nvPr/>
        </p:nvSpPr>
        <p:spPr>
          <a:xfrm>
            <a:off x="0" y="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243" noProof="0" dirty="0">
              <a:latin typeface="Helvetica" pitchFamily="2" charset="0"/>
            </a:endParaRPr>
          </a:p>
        </p:txBody>
      </p:sp>
      <p:pic>
        <p:nvPicPr>
          <p:cNvPr id="4" name="Picture 4" descr="Artival Research &amp; Evaluation">
            <a:extLst>
              <a:ext uri="{FF2B5EF4-FFF2-40B4-BE49-F238E27FC236}">
                <a16:creationId xmlns:a16="http://schemas.microsoft.com/office/drawing/2014/main" id="{B2534A56-59D7-366B-6BE4-3035987A5CF9}"/>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9320983" y="6563906"/>
            <a:ext cx="527755" cy="21440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197B0B9E-14E3-9BA0-BEBA-B9BF1ED483A6}"/>
              </a:ext>
            </a:extLst>
          </p:cNvPr>
          <p:cNvSpPr txBox="1"/>
          <p:nvPr/>
        </p:nvSpPr>
        <p:spPr>
          <a:xfrm>
            <a:off x="243004" y="163768"/>
            <a:ext cx="3645255" cy="191271"/>
          </a:xfrm>
          <a:prstGeom prst="rect">
            <a:avLst/>
          </a:prstGeom>
          <a:solidFill>
            <a:srgbClr val="15A6EA"/>
          </a:solidFill>
        </p:spPr>
        <p:txBody>
          <a:bodyPr wrap="square" lIns="24860" tIns="0" rIns="24860" bIns="0" rtlCol="0">
            <a:spAutoFit/>
          </a:bodyPr>
          <a:lstStyle/>
          <a:p>
            <a:r>
              <a:rPr lang="en-GB" sz="1243" noProof="0" dirty="0">
                <a:solidFill>
                  <a:schemeClr val="bg1"/>
                </a:solidFill>
                <a:latin typeface="Helvetica" pitchFamily="2" charset="0"/>
              </a:rPr>
              <a:t>ELEMENTS INTEGRATED IN THIS FRAMEWORK</a:t>
            </a:r>
          </a:p>
        </p:txBody>
      </p:sp>
      <p:pic>
        <p:nvPicPr>
          <p:cNvPr id="5" name="Picture 4" descr="A screenshot of a computer&#10;&#10;Description automatically generated">
            <a:extLst>
              <a:ext uri="{FF2B5EF4-FFF2-40B4-BE49-F238E27FC236}">
                <a16:creationId xmlns:a16="http://schemas.microsoft.com/office/drawing/2014/main" id="{BDD5890D-5052-CA8F-71F1-2A3D0AFF32AE}"/>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412290" y="414222"/>
            <a:ext cx="1315446" cy="983839"/>
          </a:xfrm>
          <a:prstGeom prst="rect">
            <a:avLst/>
          </a:prstGeom>
          <a:effectLst>
            <a:outerShdw blurRad="50800" dist="38100" dir="2700000" algn="tl" rotWithShape="0">
              <a:prstClr val="black">
                <a:alpha val="40000"/>
              </a:prstClr>
            </a:outerShdw>
          </a:effectLst>
        </p:spPr>
      </p:pic>
      <p:pic>
        <p:nvPicPr>
          <p:cNvPr id="1409" name="Picture 1408" descr="A screenshot of a computer&#10;&#10;Description automatically generated">
            <a:extLst>
              <a:ext uri="{FF2B5EF4-FFF2-40B4-BE49-F238E27FC236}">
                <a16:creationId xmlns:a16="http://schemas.microsoft.com/office/drawing/2014/main" id="{B4DFB109-956D-C9F3-D80A-E07194F7B36C}"/>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247420" y="2056087"/>
            <a:ext cx="2155942" cy="1052110"/>
          </a:xfrm>
          <a:prstGeom prst="rect">
            <a:avLst/>
          </a:prstGeom>
          <a:ln>
            <a:noFill/>
          </a:ln>
          <a:effectLst>
            <a:outerShdw blurRad="292100" dist="139700" dir="2700000" algn="tl" rotWithShape="0">
              <a:srgbClr val="333333">
                <a:alpha val="65000"/>
              </a:srgbClr>
            </a:outerShdw>
          </a:effectLst>
        </p:spPr>
      </p:pic>
      <p:sp>
        <p:nvSpPr>
          <p:cNvPr id="1411" name="TextBox 1410">
            <a:extLst>
              <a:ext uri="{FF2B5EF4-FFF2-40B4-BE49-F238E27FC236}">
                <a16:creationId xmlns:a16="http://schemas.microsoft.com/office/drawing/2014/main" id="{FC54ED8B-9EBF-120A-6DFA-7F343E45C1EB}"/>
              </a:ext>
            </a:extLst>
          </p:cNvPr>
          <p:cNvSpPr txBox="1"/>
          <p:nvPr/>
        </p:nvSpPr>
        <p:spPr>
          <a:xfrm>
            <a:off x="1008224" y="2459912"/>
            <a:ext cx="1712915" cy="152671"/>
          </a:xfrm>
          <a:prstGeom prst="rect">
            <a:avLst/>
          </a:prstGeom>
          <a:solidFill>
            <a:schemeClr val="bg1"/>
          </a:solidFill>
        </p:spPr>
        <p:txBody>
          <a:bodyPr wrap="square" lIns="0" tIns="0" rIns="0" bIns="0">
            <a:spAutoFit/>
          </a:bodyPr>
          <a:lstStyle/>
          <a:p>
            <a:pPr algn="ctr">
              <a:lnSpc>
                <a:spcPct val="107000"/>
              </a:lnSpc>
              <a:spcAft>
                <a:spcPts val="800"/>
              </a:spcAft>
            </a:pPr>
            <a:r>
              <a:rPr lang="en-GB" sz="1000" b="1" kern="100" noProof="0" dirty="0">
                <a:latin typeface="Helvetica" pitchFamily="2" charset="0"/>
                <a:ea typeface="Aptos" panose="020B0004020202020204" pitchFamily="34" charset="0"/>
                <a:cs typeface="Times New Roman" panose="02020603050405020304" pitchFamily="18" charset="0"/>
              </a:rPr>
              <a:t>Programme portfolio</a:t>
            </a:r>
            <a:endParaRPr lang="en-GB" sz="1000" kern="100" noProof="0" dirty="0">
              <a:effectLst/>
              <a:latin typeface="Helvetica" pitchFamily="2" charset="0"/>
              <a:ea typeface="Aptos" panose="020B0004020202020204" pitchFamily="34" charset="0"/>
              <a:cs typeface="Times New Roman" panose="02020603050405020304" pitchFamily="18" charset="0"/>
            </a:endParaRPr>
          </a:p>
        </p:txBody>
      </p:sp>
      <p:sp>
        <p:nvSpPr>
          <p:cNvPr id="1413" name="TextBox 1412">
            <a:extLst>
              <a:ext uri="{FF2B5EF4-FFF2-40B4-BE49-F238E27FC236}">
                <a16:creationId xmlns:a16="http://schemas.microsoft.com/office/drawing/2014/main" id="{97723B80-73A5-0DF0-D1C7-8121B8E48A44}"/>
              </a:ext>
            </a:extLst>
          </p:cNvPr>
          <p:cNvSpPr txBox="1"/>
          <p:nvPr/>
        </p:nvSpPr>
        <p:spPr>
          <a:xfrm>
            <a:off x="1392194" y="891214"/>
            <a:ext cx="772547" cy="158890"/>
          </a:xfrm>
          <a:prstGeom prst="rect">
            <a:avLst/>
          </a:prstGeom>
          <a:solidFill>
            <a:schemeClr val="bg1"/>
          </a:solidFill>
        </p:spPr>
        <p:txBody>
          <a:bodyPr wrap="square" lIns="0" tIns="0" rIns="0" bIns="0">
            <a:spAutoFit/>
          </a:bodyPr>
          <a:lstStyle/>
          <a:p>
            <a:pPr algn="ctr">
              <a:lnSpc>
                <a:spcPct val="107000"/>
              </a:lnSpc>
              <a:spcAft>
                <a:spcPts val="800"/>
              </a:spcAft>
            </a:pPr>
            <a:r>
              <a:rPr lang="en-GB" sz="1000" b="1" kern="100" noProof="0" dirty="0">
                <a:latin typeface="Helvetica" pitchFamily="2" charset="0"/>
                <a:ea typeface="Aptos" panose="020B0004020202020204" pitchFamily="34" charset="0"/>
                <a:cs typeface="Times New Roman" panose="02020603050405020304" pitchFamily="18" charset="0"/>
              </a:rPr>
              <a:t>ToC Global</a:t>
            </a:r>
            <a:endParaRPr lang="en-GB" sz="1000" kern="100" noProof="0" dirty="0">
              <a:effectLst/>
              <a:latin typeface="Helvetica" pitchFamily="2" charset="0"/>
              <a:ea typeface="Aptos" panose="020B0004020202020204" pitchFamily="34" charset="0"/>
              <a:cs typeface="Times New Roman" panose="02020603050405020304" pitchFamily="18" charset="0"/>
            </a:endParaRPr>
          </a:p>
        </p:txBody>
      </p:sp>
      <p:pic>
        <p:nvPicPr>
          <p:cNvPr id="1423" name="Picture 1422">
            <a:extLst>
              <a:ext uri="{FF2B5EF4-FFF2-40B4-BE49-F238E27FC236}">
                <a16:creationId xmlns:a16="http://schemas.microsoft.com/office/drawing/2014/main" id="{5AA796B8-1988-5292-D7F0-D9FF59561CBA}"/>
              </a:ext>
            </a:extLst>
          </p:cNvPr>
          <p:cNvPicPr>
            <a:picLocks noChangeAspect="1"/>
          </p:cNvPicPr>
          <p:nvPr/>
        </p:nvPicPr>
        <p:blipFill>
          <a:blip r:embed="rId7"/>
          <a:stretch>
            <a:fillRect/>
          </a:stretch>
        </p:blipFill>
        <p:spPr>
          <a:xfrm>
            <a:off x="683622" y="3492295"/>
            <a:ext cx="1640998" cy="1414500"/>
          </a:xfrm>
          <a:prstGeom prst="rect">
            <a:avLst/>
          </a:prstGeom>
          <a:solidFill>
            <a:schemeClr val="bg1"/>
          </a:solidFill>
          <a:ln>
            <a:noFill/>
          </a:ln>
          <a:effectLst>
            <a:outerShdw blurRad="292100" dist="139700" dir="2700000" algn="tl" rotWithShape="0">
              <a:srgbClr val="333333">
                <a:alpha val="65000"/>
              </a:srgbClr>
            </a:outerShdw>
          </a:effectLst>
        </p:spPr>
      </p:pic>
      <p:pic>
        <p:nvPicPr>
          <p:cNvPr id="1428" name="Picture 1427" descr="A document with text and numbers&#10;&#10;Description automatically generated">
            <a:extLst>
              <a:ext uri="{FF2B5EF4-FFF2-40B4-BE49-F238E27FC236}">
                <a16:creationId xmlns:a16="http://schemas.microsoft.com/office/drawing/2014/main" id="{B1790012-B3B1-C4E0-7AB4-D7713DC25CBC}"/>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393659" y="5220464"/>
            <a:ext cx="1762567" cy="1326749"/>
          </a:xfrm>
          <a:prstGeom prst="rect">
            <a:avLst/>
          </a:prstGeom>
          <a:ln>
            <a:noFill/>
          </a:ln>
          <a:effectLst>
            <a:outerShdw blurRad="292100" dist="139700" dir="2700000" algn="tl" rotWithShape="0">
              <a:srgbClr val="333333">
                <a:alpha val="65000"/>
              </a:srgbClr>
            </a:outerShdw>
          </a:effectLst>
        </p:spPr>
      </p:pic>
      <p:sp>
        <p:nvSpPr>
          <p:cNvPr id="1429" name="TextBox 1428">
            <a:extLst>
              <a:ext uri="{FF2B5EF4-FFF2-40B4-BE49-F238E27FC236}">
                <a16:creationId xmlns:a16="http://schemas.microsoft.com/office/drawing/2014/main" id="{8FA8CEDB-A325-535E-6718-5AF175769F86}"/>
              </a:ext>
            </a:extLst>
          </p:cNvPr>
          <p:cNvSpPr txBox="1"/>
          <p:nvPr/>
        </p:nvSpPr>
        <p:spPr>
          <a:xfrm>
            <a:off x="1152336" y="5630476"/>
            <a:ext cx="1712915" cy="152671"/>
          </a:xfrm>
          <a:prstGeom prst="rect">
            <a:avLst/>
          </a:prstGeom>
          <a:solidFill>
            <a:schemeClr val="bg1"/>
          </a:solidFill>
        </p:spPr>
        <p:txBody>
          <a:bodyPr wrap="square" lIns="0" tIns="0" rIns="0" bIns="0">
            <a:spAutoFit/>
          </a:bodyPr>
          <a:lstStyle/>
          <a:p>
            <a:pPr algn="ctr">
              <a:lnSpc>
                <a:spcPct val="107000"/>
              </a:lnSpc>
              <a:spcAft>
                <a:spcPts val="800"/>
              </a:spcAft>
            </a:pPr>
            <a:r>
              <a:rPr lang="en-GB" sz="1000" b="1" kern="100" noProof="0" dirty="0">
                <a:latin typeface="Helvetica" pitchFamily="2" charset="0"/>
                <a:ea typeface="Aptos" panose="020B0004020202020204" pitchFamily="34" charset="0"/>
                <a:cs typeface="Times New Roman" panose="02020603050405020304" pitchFamily="18" charset="0"/>
              </a:rPr>
              <a:t>Multi-annual targets</a:t>
            </a:r>
          </a:p>
        </p:txBody>
      </p:sp>
      <p:sp>
        <p:nvSpPr>
          <p:cNvPr id="1430" name="TextBox 1429">
            <a:extLst>
              <a:ext uri="{FF2B5EF4-FFF2-40B4-BE49-F238E27FC236}">
                <a16:creationId xmlns:a16="http://schemas.microsoft.com/office/drawing/2014/main" id="{7E071C33-ED1C-F25E-4452-6306F6741541}"/>
              </a:ext>
            </a:extLst>
          </p:cNvPr>
          <p:cNvSpPr txBox="1"/>
          <p:nvPr/>
        </p:nvSpPr>
        <p:spPr>
          <a:xfrm>
            <a:off x="1466466" y="4196430"/>
            <a:ext cx="1269046" cy="152671"/>
          </a:xfrm>
          <a:prstGeom prst="rect">
            <a:avLst/>
          </a:prstGeom>
          <a:solidFill>
            <a:schemeClr val="bg1"/>
          </a:solidFill>
        </p:spPr>
        <p:txBody>
          <a:bodyPr wrap="square" lIns="0" tIns="0" rIns="0" bIns="0">
            <a:spAutoFit/>
          </a:bodyPr>
          <a:lstStyle/>
          <a:p>
            <a:pPr algn="ctr">
              <a:lnSpc>
                <a:spcPct val="107000"/>
              </a:lnSpc>
              <a:spcAft>
                <a:spcPts val="800"/>
              </a:spcAft>
            </a:pPr>
            <a:r>
              <a:rPr lang="en-GB" sz="1000" b="1" kern="100" noProof="0" dirty="0">
                <a:latin typeface="Helvetica" pitchFamily="2" charset="0"/>
                <a:ea typeface="Aptos" panose="020B0004020202020204" pitchFamily="34" charset="0"/>
                <a:cs typeface="Times New Roman" panose="02020603050405020304" pitchFamily="18" charset="0"/>
              </a:rPr>
              <a:t>Policy Matrix</a:t>
            </a:r>
            <a:endParaRPr lang="en-GB" sz="1000" kern="100" noProof="0" dirty="0">
              <a:effectLst/>
              <a:latin typeface="Helvetica" pitchFamily="2" charset="0"/>
              <a:ea typeface="Aptos" panose="020B0004020202020204" pitchFamily="34" charset="0"/>
              <a:cs typeface="Times New Roman" panose="02020603050405020304" pitchFamily="18" charset="0"/>
            </a:endParaRPr>
          </a:p>
        </p:txBody>
      </p:sp>
      <p:cxnSp>
        <p:nvCxnSpPr>
          <p:cNvPr id="1436" name="Straight Arrow Connector 1435">
            <a:extLst>
              <a:ext uri="{FF2B5EF4-FFF2-40B4-BE49-F238E27FC236}">
                <a16:creationId xmlns:a16="http://schemas.microsoft.com/office/drawing/2014/main" id="{F42F384B-6FEA-E7E3-D93E-D0FC942BF933}"/>
              </a:ext>
            </a:extLst>
          </p:cNvPr>
          <p:cNvCxnSpPr>
            <a:cxnSpLocks/>
          </p:cNvCxnSpPr>
          <p:nvPr/>
        </p:nvCxnSpPr>
        <p:spPr>
          <a:xfrm>
            <a:off x="2164741" y="1080789"/>
            <a:ext cx="1600809" cy="56259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37" name="Straight Arrow Connector 1436">
            <a:extLst>
              <a:ext uri="{FF2B5EF4-FFF2-40B4-BE49-F238E27FC236}">
                <a16:creationId xmlns:a16="http://schemas.microsoft.com/office/drawing/2014/main" id="{5F130E6E-1CA2-5B8A-4DA5-1E6A99E4C104}"/>
              </a:ext>
            </a:extLst>
          </p:cNvPr>
          <p:cNvCxnSpPr>
            <a:cxnSpLocks/>
          </p:cNvCxnSpPr>
          <p:nvPr/>
        </p:nvCxnSpPr>
        <p:spPr>
          <a:xfrm>
            <a:off x="2719285" y="2658459"/>
            <a:ext cx="2234509" cy="975992"/>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43" name="Straight Arrow Connector 1442">
            <a:extLst>
              <a:ext uri="{FF2B5EF4-FFF2-40B4-BE49-F238E27FC236}">
                <a16:creationId xmlns:a16="http://schemas.microsoft.com/office/drawing/2014/main" id="{704B419F-5406-5393-7579-1D1BE553306F}"/>
              </a:ext>
            </a:extLst>
          </p:cNvPr>
          <p:cNvCxnSpPr>
            <a:cxnSpLocks/>
          </p:cNvCxnSpPr>
          <p:nvPr/>
        </p:nvCxnSpPr>
        <p:spPr>
          <a:xfrm>
            <a:off x="2541366" y="4254305"/>
            <a:ext cx="323885" cy="31526"/>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46" name="Straight Arrow Connector 1445">
            <a:extLst>
              <a:ext uri="{FF2B5EF4-FFF2-40B4-BE49-F238E27FC236}">
                <a16:creationId xmlns:a16="http://schemas.microsoft.com/office/drawing/2014/main" id="{240BF8EA-6187-B3E5-C89C-39BF24C587AB}"/>
              </a:ext>
            </a:extLst>
          </p:cNvPr>
          <p:cNvCxnSpPr>
            <a:cxnSpLocks/>
          </p:cNvCxnSpPr>
          <p:nvPr/>
        </p:nvCxnSpPr>
        <p:spPr>
          <a:xfrm flipV="1">
            <a:off x="2679312" y="5069055"/>
            <a:ext cx="2274482" cy="66511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902118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BCF114-CB30-4F77-EC44-CD2641485DB1}"/>
            </a:ext>
          </a:extLst>
        </p:cNvPr>
        <p:cNvGrpSpPr/>
        <p:nvPr/>
      </p:nvGrpSpPr>
      <p:grpSpPr>
        <a:xfrm>
          <a:off x="0" y="0"/>
          <a:ext cx="0" cy="0"/>
          <a:chOff x="0" y="0"/>
          <a:chExt cx="0" cy="0"/>
        </a:xfrm>
      </p:grpSpPr>
      <p:pic>
        <p:nvPicPr>
          <p:cNvPr id="7" name="Picture 6" descr="A screen shot of a chart&#10;&#10;Description automatically generated">
            <a:extLst>
              <a:ext uri="{FF2B5EF4-FFF2-40B4-BE49-F238E27FC236}">
                <a16:creationId xmlns:a16="http://schemas.microsoft.com/office/drawing/2014/main" id="{983C2AE1-05B8-D563-A4C0-DCA35AC7EC50}"/>
              </a:ext>
            </a:extLst>
          </p:cNvPr>
          <p:cNvPicPr>
            <a:picLocks noChangeAspect="1"/>
          </p:cNvPicPr>
          <p:nvPr/>
        </p:nvPicPr>
        <p:blipFill>
          <a:blip r:embed="rId3"/>
          <a:stretch>
            <a:fillRect/>
          </a:stretch>
        </p:blipFill>
        <p:spPr>
          <a:xfrm>
            <a:off x="1984417" y="3454982"/>
            <a:ext cx="2162191" cy="2724170"/>
          </a:xfrm>
          <a:prstGeom prst="rect">
            <a:avLst/>
          </a:prstGeom>
        </p:spPr>
      </p:pic>
      <p:sp>
        <p:nvSpPr>
          <p:cNvPr id="2" name="TextBox 1">
            <a:extLst>
              <a:ext uri="{FF2B5EF4-FFF2-40B4-BE49-F238E27FC236}">
                <a16:creationId xmlns:a16="http://schemas.microsoft.com/office/drawing/2014/main" id="{2717057F-3313-E547-4B45-A90DD28EABD8}"/>
              </a:ext>
            </a:extLst>
          </p:cNvPr>
          <p:cNvSpPr txBox="1"/>
          <p:nvPr/>
        </p:nvSpPr>
        <p:spPr>
          <a:xfrm>
            <a:off x="4777339" y="349088"/>
            <a:ext cx="1936749" cy="369332"/>
          </a:xfrm>
          <a:prstGeom prst="rect">
            <a:avLst/>
          </a:prstGeom>
          <a:noFill/>
        </p:spPr>
        <p:txBody>
          <a:bodyPr wrap="none" rtlCol="0">
            <a:spAutoFit/>
          </a:bodyPr>
          <a:lstStyle/>
          <a:p>
            <a:r>
              <a:rPr lang="en-GB" noProof="0" dirty="0">
                <a:solidFill>
                  <a:schemeClr val="tx1">
                    <a:lumMod val="50000"/>
                    <a:lumOff val="50000"/>
                  </a:schemeClr>
                </a:solidFill>
              </a:rPr>
              <a:t>For the next slide:</a:t>
            </a:r>
          </a:p>
        </p:txBody>
      </p:sp>
      <p:sp>
        <p:nvSpPr>
          <p:cNvPr id="3" name="Rectangle 2">
            <a:extLst>
              <a:ext uri="{FF2B5EF4-FFF2-40B4-BE49-F238E27FC236}">
                <a16:creationId xmlns:a16="http://schemas.microsoft.com/office/drawing/2014/main" id="{EFE7B2F9-11C9-B08B-2BF5-8C0EA9DEFFBA}"/>
              </a:ext>
            </a:extLst>
          </p:cNvPr>
          <p:cNvSpPr/>
          <p:nvPr/>
        </p:nvSpPr>
        <p:spPr>
          <a:xfrm>
            <a:off x="0" y="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243" noProof="0" dirty="0"/>
          </a:p>
        </p:txBody>
      </p:sp>
      <p:sp>
        <p:nvSpPr>
          <p:cNvPr id="4" name="TextBox 3">
            <a:extLst>
              <a:ext uri="{FF2B5EF4-FFF2-40B4-BE49-F238E27FC236}">
                <a16:creationId xmlns:a16="http://schemas.microsoft.com/office/drawing/2014/main" id="{91BD1BDC-6091-AF51-E06C-31D0B7DB36E9}"/>
              </a:ext>
            </a:extLst>
          </p:cNvPr>
          <p:cNvSpPr txBox="1"/>
          <p:nvPr/>
        </p:nvSpPr>
        <p:spPr>
          <a:xfrm>
            <a:off x="155089" y="675159"/>
            <a:ext cx="9764088" cy="430887"/>
          </a:xfrm>
          <a:prstGeom prst="rect">
            <a:avLst/>
          </a:prstGeom>
          <a:solidFill>
            <a:srgbClr val="15A6EA"/>
          </a:solidFill>
        </p:spPr>
        <p:txBody>
          <a:bodyPr wrap="square" lIns="24860" tIns="0" rIns="24860" bIns="0" rtlCol="0">
            <a:spAutoFit/>
          </a:bodyPr>
          <a:lstStyle/>
          <a:p>
            <a:pPr algn="ctr"/>
            <a:r>
              <a:rPr lang="en-GB" sz="2800" noProof="0" dirty="0">
                <a:solidFill>
                  <a:schemeClr val="bg1"/>
                </a:solidFill>
              </a:rPr>
              <a:t>Please turn to </a:t>
            </a:r>
            <a:r>
              <a:rPr lang="en-GB" sz="2800" noProof="0" dirty="0">
                <a:solidFill>
                  <a:schemeClr val="bg1"/>
                </a:solidFill>
                <a:highlight>
                  <a:srgbClr val="012F53"/>
                </a:highlight>
              </a:rPr>
              <a:t>presentation</a:t>
            </a:r>
            <a:r>
              <a:rPr lang="en-GB" sz="2800" noProof="0" dirty="0">
                <a:solidFill>
                  <a:schemeClr val="bg1"/>
                </a:solidFill>
              </a:rPr>
              <a:t> mode </a:t>
            </a:r>
          </a:p>
        </p:txBody>
      </p:sp>
      <p:pic>
        <p:nvPicPr>
          <p:cNvPr id="6" name="Graphic 5" descr="Projector screen outline">
            <a:extLst>
              <a:ext uri="{FF2B5EF4-FFF2-40B4-BE49-F238E27FC236}">
                <a16:creationId xmlns:a16="http://schemas.microsoft.com/office/drawing/2014/main" id="{FDC1A522-623D-3DCB-6BFE-4032F3C1D17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760007" y="650274"/>
            <a:ext cx="480656" cy="480656"/>
          </a:xfrm>
          <a:prstGeom prst="rect">
            <a:avLst/>
          </a:prstGeom>
        </p:spPr>
      </p:pic>
      <p:cxnSp>
        <p:nvCxnSpPr>
          <p:cNvPr id="8" name="Straight Arrow Connector 7">
            <a:extLst>
              <a:ext uri="{FF2B5EF4-FFF2-40B4-BE49-F238E27FC236}">
                <a16:creationId xmlns:a16="http://schemas.microsoft.com/office/drawing/2014/main" id="{92EAE4BB-376F-09B0-B195-DF38F70D5AFC}"/>
              </a:ext>
            </a:extLst>
          </p:cNvPr>
          <p:cNvCxnSpPr>
            <a:cxnSpLocks/>
            <a:endCxn id="51" idx="0"/>
          </p:cNvCxnSpPr>
          <p:nvPr/>
        </p:nvCxnSpPr>
        <p:spPr>
          <a:xfrm>
            <a:off x="7983039" y="1130930"/>
            <a:ext cx="1335672" cy="533452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a16="http://schemas.microsoft.com/office/drawing/2014/main" id="{AA6A32AE-913C-CB68-B4BB-92513A48E376}"/>
              </a:ext>
            </a:extLst>
          </p:cNvPr>
          <p:cNvSpPr txBox="1"/>
          <p:nvPr/>
        </p:nvSpPr>
        <p:spPr>
          <a:xfrm>
            <a:off x="4691581" y="6119654"/>
            <a:ext cx="4314643" cy="707886"/>
          </a:xfrm>
          <a:prstGeom prst="rect">
            <a:avLst/>
          </a:prstGeom>
          <a:noFill/>
        </p:spPr>
        <p:txBody>
          <a:bodyPr wrap="none" rtlCol="0">
            <a:spAutoFit/>
          </a:bodyPr>
          <a:lstStyle/>
          <a:p>
            <a:r>
              <a:rPr lang="en-GB" sz="2000" noProof="0" dirty="0">
                <a:solidFill>
                  <a:schemeClr val="tx1">
                    <a:lumMod val="50000"/>
                    <a:lumOff val="50000"/>
                  </a:schemeClr>
                </a:solidFill>
              </a:rPr>
              <a:t>Click in the presentation icon</a:t>
            </a:r>
          </a:p>
          <a:p>
            <a:r>
              <a:rPr lang="en-GB" sz="2000" noProof="0" dirty="0">
                <a:solidFill>
                  <a:schemeClr val="tx1">
                    <a:lumMod val="50000"/>
                    <a:lumOff val="50000"/>
                  </a:schemeClr>
                </a:solidFill>
              </a:rPr>
              <a:t>so the elements appear progressively</a:t>
            </a:r>
          </a:p>
        </p:txBody>
      </p:sp>
      <p:sp>
        <p:nvSpPr>
          <p:cNvPr id="31" name="TextBox 30">
            <a:extLst>
              <a:ext uri="{FF2B5EF4-FFF2-40B4-BE49-F238E27FC236}">
                <a16:creationId xmlns:a16="http://schemas.microsoft.com/office/drawing/2014/main" id="{2AFD1C03-5813-AF1F-C361-15A3B4DE962B}"/>
              </a:ext>
            </a:extLst>
          </p:cNvPr>
          <p:cNvSpPr txBox="1"/>
          <p:nvPr/>
        </p:nvSpPr>
        <p:spPr>
          <a:xfrm>
            <a:off x="4854201" y="4090177"/>
            <a:ext cx="3495173" cy="738664"/>
          </a:xfrm>
          <a:prstGeom prst="rect">
            <a:avLst/>
          </a:prstGeom>
          <a:noFill/>
        </p:spPr>
        <p:txBody>
          <a:bodyPr wrap="square" rtlCol="0">
            <a:spAutoFit/>
          </a:bodyPr>
          <a:lstStyle/>
          <a:p>
            <a:r>
              <a:rPr lang="en-GB" sz="1050" kern="100" noProof="0" dirty="0">
                <a:latin typeface="Helvetica" pitchFamily="2" charset="0"/>
                <a:cs typeface="Times New Roman" panose="02020603050405020304" pitchFamily="18" charset="0"/>
              </a:rPr>
              <a:t>Represent</a:t>
            </a:r>
            <a:r>
              <a:rPr lang="en-GB" sz="1050" b="1" kern="100" noProof="0" dirty="0">
                <a:latin typeface="Helvetica" pitchFamily="2" charset="0"/>
                <a:cs typeface="Times New Roman" panose="02020603050405020304" pitchFamily="18" charset="0"/>
              </a:rPr>
              <a:t> </a:t>
            </a:r>
            <a:r>
              <a:rPr lang="en-GB" sz="1050" kern="100" noProof="0" dirty="0">
                <a:latin typeface="Helvetica" pitchFamily="2" charset="0"/>
                <a:cs typeface="Times New Roman" panose="02020603050405020304" pitchFamily="18" charset="0"/>
              </a:rPr>
              <a:t>all groups of </a:t>
            </a:r>
            <a:r>
              <a:rPr lang="en-GB" sz="1050" b="1" kern="100" noProof="0" dirty="0">
                <a:latin typeface="Helvetica" pitchFamily="2" charset="0"/>
                <a:cs typeface="Times New Roman" panose="02020603050405020304" pitchFamily="18" charset="0"/>
              </a:rPr>
              <a:t>actions</a:t>
            </a:r>
            <a:r>
              <a:rPr lang="en-GB" sz="1050" kern="100" noProof="0" dirty="0">
                <a:latin typeface="Helvetica" pitchFamily="2" charset="0"/>
                <a:cs typeface="Times New Roman" panose="02020603050405020304" pitchFamily="18" charset="0"/>
              </a:rPr>
              <a:t>/</a:t>
            </a:r>
            <a:r>
              <a:rPr lang="en-GB" sz="1050" b="1" kern="100" noProof="0" dirty="0">
                <a:latin typeface="Helvetica" pitchFamily="2" charset="0"/>
                <a:cs typeface="Times New Roman" panose="02020603050405020304" pitchFamily="18" charset="0"/>
              </a:rPr>
              <a:t>interventions</a:t>
            </a:r>
            <a:r>
              <a:rPr lang="en-GB" sz="1050" kern="100" noProof="0" dirty="0">
                <a:latin typeface="Helvetica" pitchFamily="2" charset="0"/>
                <a:cs typeface="Times New Roman" panose="02020603050405020304" pitchFamily="18" charset="0"/>
              </a:rPr>
              <a:t> considered in the MACP 2024-2027 that aim at supporting and contributing to specific areas within each pillar</a:t>
            </a:r>
          </a:p>
        </p:txBody>
      </p:sp>
      <p:sp>
        <p:nvSpPr>
          <p:cNvPr id="32" name="TextBox 31">
            <a:extLst>
              <a:ext uri="{FF2B5EF4-FFF2-40B4-BE49-F238E27FC236}">
                <a16:creationId xmlns:a16="http://schemas.microsoft.com/office/drawing/2014/main" id="{A12E0C2A-F436-E492-022D-C8E9E561F10A}"/>
              </a:ext>
            </a:extLst>
          </p:cNvPr>
          <p:cNvSpPr txBox="1"/>
          <p:nvPr/>
        </p:nvSpPr>
        <p:spPr>
          <a:xfrm>
            <a:off x="4854201" y="5282127"/>
            <a:ext cx="2799762" cy="577081"/>
          </a:xfrm>
          <a:prstGeom prst="rect">
            <a:avLst/>
          </a:prstGeom>
          <a:noFill/>
        </p:spPr>
        <p:txBody>
          <a:bodyPr wrap="square" rtlCol="0">
            <a:spAutoFit/>
          </a:bodyPr>
          <a:lstStyle/>
          <a:p>
            <a:r>
              <a:rPr lang="en-GB" sz="1050" kern="100" noProof="0" dirty="0">
                <a:latin typeface="Helvetica" pitchFamily="2" charset="0"/>
                <a:cs typeface="Times New Roman" panose="02020603050405020304" pitchFamily="18" charset="0"/>
              </a:rPr>
              <a:t>Represent where the MACP 2024-2027 </a:t>
            </a:r>
            <a:r>
              <a:rPr lang="en-GB" sz="1050" b="1" kern="100" noProof="0" dirty="0">
                <a:latin typeface="Helvetica" pitchFamily="2" charset="0"/>
                <a:cs typeface="Times New Roman" panose="02020603050405020304" pitchFamily="18" charset="0"/>
              </a:rPr>
              <a:t>mid-term outcome indicators </a:t>
            </a:r>
            <a:r>
              <a:rPr lang="en-GB" sz="1050" kern="100" noProof="0" dirty="0">
                <a:latin typeface="Helvetica" pitchFamily="2" charset="0"/>
                <a:cs typeface="Times New Roman" panose="02020603050405020304" pitchFamily="18" charset="0"/>
              </a:rPr>
              <a:t>sit in the diagram </a:t>
            </a:r>
          </a:p>
        </p:txBody>
      </p:sp>
      <p:sp>
        <p:nvSpPr>
          <p:cNvPr id="33" name="TextBox 32">
            <a:extLst>
              <a:ext uri="{FF2B5EF4-FFF2-40B4-BE49-F238E27FC236}">
                <a16:creationId xmlns:a16="http://schemas.microsoft.com/office/drawing/2014/main" id="{30676F31-1B45-5A54-92E5-58F984A82CF2}"/>
              </a:ext>
            </a:extLst>
          </p:cNvPr>
          <p:cNvSpPr txBox="1"/>
          <p:nvPr/>
        </p:nvSpPr>
        <p:spPr>
          <a:xfrm>
            <a:off x="4854201" y="4834917"/>
            <a:ext cx="3495173" cy="415498"/>
          </a:xfrm>
          <a:prstGeom prst="rect">
            <a:avLst/>
          </a:prstGeom>
          <a:noFill/>
        </p:spPr>
        <p:txBody>
          <a:bodyPr wrap="square" rtlCol="0">
            <a:spAutoFit/>
          </a:bodyPr>
          <a:lstStyle/>
          <a:p>
            <a:r>
              <a:rPr lang="en-GB" sz="1050" kern="100" noProof="0" dirty="0">
                <a:latin typeface="Helvetica" pitchFamily="2" charset="0"/>
                <a:cs typeface="Times New Roman" panose="02020603050405020304" pitchFamily="18" charset="0"/>
              </a:rPr>
              <a:t>Represent all relevant </a:t>
            </a:r>
            <a:r>
              <a:rPr lang="en-GB" sz="1050" b="1" kern="100" noProof="0" dirty="0">
                <a:latin typeface="Helvetica" pitchFamily="2" charset="0"/>
                <a:cs typeface="Times New Roman" panose="02020603050405020304" pitchFamily="18" charset="0"/>
              </a:rPr>
              <a:t>policy matrix </a:t>
            </a:r>
            <a:r>
              <a:rPr lang="en-GB" sz="1050" kern="100" noProof="0" dirty="0">
                <a:latin typeface="Helvetica" pitchFamily="2" charset="0"/>
                <a:cs typeface="Times New Roman" panose="02020603050405020304" pitchFamily="18" charset="0"/>
              </a:rPr>
              <a:t>milestones considered for the period 2024-2027</a:t>
            </a:r>
          </a:p>
        </p:txBody>
      </p:sp>
      <p:sp>
        <p:nvSpPr>
          <p:cNvPr id="34" name="TextBox 33">
            <a:extLst>
              <a:ext uri="{FF2B5EF4-FFF2-40B4-BE49-F238E27FC236}">
                <a16:creationId xmlns:a16="http://schemas.microsoft.com/office/drawing/2014/main" id="{84B83D50-CFE3-C57E-87BD-686FC7771C88}"/>
              </a:ext>
            </a:extLst>
          </p:cNvPr>
          <p:cNvSpPr txBox="1"/>
          <p:nvPr/>
        </p:nvSpPr>
        <p:spPr>
          <a:xfrm>
            <a:off x="4854201" y="3420838"/>
            <a:ext cx="3548407" cy="577081"/>
          </a:xfrm>
          <a:prstGeom prst="rect">
            <a:avLst/>
          </a:prstGeom>
          <a:noFill/>
        </p:spPr>
        <p:txBody>
          <a:bodyPr wrap="square" rtlCol="0">
            <a:spAutoFit/>
          </a:bodyPr>
          <a:lstStyle/>
          <a:p>
            <a:r>
              <a:rPr lang="en-GB" sz="1050" kern="100" noProof="0" dirty="0">
                <a:latin typeface="Helvetica" pitchFamily="2" charset="0"/>
                <a:cs typeface="Times New Roman" panose="02020603050405020304" pitchFamily="18" charset="0"/>
              </a:rPr>
              <a:t>Represent all PROSPECTS </a:t>
            </a:r>
            <a:r>
              <a:rPr lang="en-GB" sz="1050" b="1" kern="100" noProof="0" dirty="0">
                <a:latin typeface="Helvetica" pitchFamily="2" charset="0"/>
                <a:cs typeface="Times New Roman" panose="02020603050405020304" pitchFamily="18" charset="0"/>
              </a:rPr>
              <a:t>short-term outcomes</a:t>
            </a:r>
            <a:r>
              <a:rPr lang="en-GB" sz="1050" kern="100" noProof="0" dirty="0">
                <a:latin typeface="Helvetica" pitchFamily="2" charset="0"/>
                <a:cs typeface="Times New Roman" panose="02020603050405020304" pitchFamily="18" charset="0"/>
              </a:rPr>
              <a:t> (X.X) </a:t>
            </a:r>
            <a:r>
              <a:rPr lang="en-GB" sz="1050" b="1" kern="100" noProof="0" dirty="0">
                <a:latin typeface="Helvetica" pitchFamily="2" charset="0"/>
                <a:cs typeface="Times New Roman" panose="02020603050405020304" pitchFamily="18" charset="0"/>
              </a:rPr>
              <a:t>, and mid-term outcomes </a:t>
            </a:r>
            <a:r>
              <a:rPr lang="en-GB" sz="1050" kern="100" noProof="0" dirty="0">
                <a:latin typeface="Helvetica" pitchFamily="2" charset="0"/>
                <a:cs typeface="Times New Roman" panose="02020603050405020304" pitchFamily="18" charset="0"/>
              </a:rPr>
              <a:t>(X) as per the Global Theory of Change  </a:t>
            </a:r>
          </a:p>
        </p:txBody>
      </p:sp>
      <p:cxnSp>
        <p:nvCxnSpPr>
          <p:cNvPr id="35" name="Straight Arrow Connector 34">
            <a:extLst>
              <a:ext uri="{FF2B5EF4-FFF2-40B4-BE49-F238E27FC236}">
                <a16:creationId xmlns:a16="http://schemas.microsoft.com/office/drawing/2014/main" id="{825929FF-0787-3CB0-21BB-E8B103150105}"/>
              </a:ext>
            </a:extLst>
          </p:cNvPr>
          <p:cNvCxnSpPr>
            <a:cxnSpLocks/>
          </p:cNvCxnSpPr>
          <p:nvPr/>
        </p:nvCxnSpPr>
        <p:spPr>
          <a:xfrm flipV="1">
            <a:off x="3827375" y="4473100"/>
            <a:ext cx="1005909" cy="15251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8" name="Straight Arrow Connector 37">
            <a:extLst>
              <a:ext uri="{FF2B5EF4-FFF2-40B4-BE49-F238E27FC236}">
                <a16:creationId xmlns:a16="http://schemas.microsoft.com/office/drawing/2014/main" id="{B376140F-F7BB-DE59-18EE-5EFC05CAF22E}"/>
              </a:ext>
            </a:extLst>
          </p:cNvPr>
          <p:cNvCxnSpPr>
            <a:cxnSpLocks/>
            <a:endCxn id="33" idx="1"/>
          </p:cNvCxnSpPr>
          <p:nvPr/>
        </p:nvCxnSpPr>
        <p:spPr>
          <a:xfrm flipV="1">
            <a:off x="3523567" y="5042666"/>
            <a:ext cx="1330634" cy="15505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40" name="TextBox 39">
            <a:extLst>
              <a:ext uri="{FF2B5EF4-FFF2-40B4-BE49-F238E27FC236}">
                <a16:creationId xmlns:a16="http://schemas.microsoft.com/office/drawing/2014/main" id="{2D5E8987-F299-15D1-E023-B94501CBBBD8}"/>
              </a:ext>
            </a:extLst>
          </p:cNvPr>
          <p:cNvSpPr txBox="1"/>
          <p:nvPr/>
        </p:nvSpPr>
        <p:spPr>
          <a:xfrm>
            <a:off x="3999760" y="1540205"/>
            <a:ext cx="3362395" cy="400110"/>
          </a:xfrm>
          <a:prstGeom prst="rect">
            <a:avLst/>
          </a:prstGeom>
          <a:noFill/>
        </p:spPr>
        <p:txBody>
          <a:bodyPr wrap="none" rtlCol="0">
            <a:spAutoFit/>
          </a:bodyPr>
          <a:lstStyle/>
          <a:p>
            <a:r>
              <a:rPr lang="en-GB" sz="2000" noProof="0" dirty="0">
                <a:solidFill>
                  <a:schemeClr val="tx1">
                    <a:lumMod val="50000"/>
                    <a:lumOff val="50000"/>
                  </a:schemeClr>
                </a:solidFill>
              </a:rPr>
              <a:t>You will find the framework...</a:t>
            </a:r>
          </a:p>
        </p:txBody>
      </p:sp>
      <p:sp>
        <p:nvSpPr>
          <p:cNvPr id="47" name="TextBox 46">
            <a:extLst>
              <a:ext uri="{FF2B5EF4-FFF2-40B4-BE49-F238E27FC236}">
                <a16:creationId xmlns:a16="http://schemas.microsoft.com/office/drawing/2014/main" id="{88D624BC-03CA-FC3D-E474-8A3FE01CB057}"/>
              </a:ext>
            </a:extLst>
          </p:cNvPr>
          <p:cNvSpPr txBox="1"/>
          <p:nvPr/>
        </p:nvSpPr>
        <p:spPr>
          <a:xfrm>
            <a:off x="4518729" y="1868975"/>
            <a:ext cx="2588081" cy="400110"/>
          </a:xfrm>
          <a:prstGeom prst="rect">
            <a:avLst/>
          </a:prstGeom>
          <a:noFill/>
        </p:spPr>
        <p:txBody>
          <a:bodyPr wrap="none" rtlCol="0">
            <a:spAutoFit/>
          </a:bodyPr>
          <a:lstStyle/>
          <a:p>
            <a:r>
              <a:rPr lang="en-GB" sz="2000" noProof="0" dirty="0">
                <a:solidFill>
                  <a:schemeClr val="tx1">
                    <a:lumMod val="50000"/>
                    <a:lumOff val="50000"/>
                  </a:schemeClr>
                </a:solidFill>
              </a:rPr>
              <a:t>… where you can find:</a:t>
            </a:r>
          </a:p>
        </p:txBody>
      </p:sp>
      <p:pic>
        <p:nvPicPr>
          <p:cNvPr id="51" name="Graphic 50" descr="Projector screen outline">
            <a:extLst>
              <a:ext uri="{FF2B5EF4-FFF2-40B4-BE49-F238E27FC236}">
                <a16:creationId xmlns:a16="http://schemas.microsoft.com/office/drawing/2014/main" id="{30207947-5841-7E5C-5077-D721EC1F54FF}"/>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163622" y="6465451"/>
            <a:ext cx="310178" cy="310178"/>
          </a:xfrm>
          <a:prstGeom prst="rect">
            <a:avLst/>
          </a:prstGeom>
        </p:spPr>
      </p:pic>
      <p:cxnSp>
        <p:nvCxnSpPr>
          <p:cNvPr id="39" name="Straight Arrow Connector 38">
            <a:extLst>
              <a:ext uri="{FF2B5EF4-FFF2-40B4-BE49-F238E27FC236}">
                <a16:creationId xmlns:a16="http://schemas.microsoft.com/office/drawing/2014/main" id="{14BA310B-A24D-0DCA-CBB0-558C97091229}"/>
              </a:ext>
            </a:extLst>
          </p:cNvPr>
          <p:cNvCxnSpPr>
            <a:cxnSpLocks/>
          </p:cNvCxnSpPr>
          <p:nvPr/>
        </p:nvCxnSpPr>
        <p:spPr>
          <a:xfrm flipV="1">
            <a:off x="3692525" y="3633700"/>
            <a:ext cx="1182122" cy="30777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36" name="Straight Arrow Connector 35">
            <a:extLst>
              <a:ext uri="{FF2B5EF4-FFF2-40B4-BE49-F238E27FC236}">
                <a16:creationId xmlns:a16="http://schemas.microsoft.com/office/drawing/2014/main" id="{E133E490-5B3C-119C-497C-27B31E8F299E}"/>
              </a:ext>
            </a:extLst>
          </p:cNvPr>
          <p:cNvCxnSpPr>
            <a:cxnSpLocks/>
          </p:cNvCxnSpPr>
          <p:nvPr/>
        </p:nvCxnSpPr>
        <p:spPr>
          <a:xfrm>
            <a:off x="3827375" y="5458164"/>
            <a:ext cx="1005909" cy="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9" name="Straight Arrow Connector 8">
            <a:extLst>
              <a:ext uri="{FF2B5EF4-FFF2-40B4-BE49-F238E27FC236}">
                <a16:creationId xmlns:a16="http://schemas.microsoft.com/office/drawing/2014/main" id="{152B1CE7-6BBB-6B32-2C8F-E5F3AC085010}"/>
              </a:ext>
            </a:extLst>
          </p:cNvPr>
          <p:cNvCxnSpPr>
            <a:cxnSpLocks/>
          </p:cNvCxnSpPr>
          <p:nvPr/>
        </p:nvCxnSpPr>
        <p:spPr>
          <a:xfrm flipV="1">
            <a:off x="3797590" y="3156774"/>
            <a:ext cx="1077057" cy="425381"/>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3C49DBA7-65CB-B7CC-3E56-8EFBA91136EE}"/>
              </a:ext>
            </a:extLst>
          </p:cNvPr>
          <p:cNvSpPr txBox="1"/>
          <p:nvPr/>
        </p:nvSpPr>
        <p:spPr>
          <a:xfrm>
            <a:off x="4854201" y="2859262"/>
            <a:ext cx="3548407" cy="415498"/>
          </a:xfrm>
          <a:prstGeom prst="rect">
            <a:avLst/>
          </a:prstGeom>
          <a:noFill/>
        </p:spPr>
        <p:txBody>
          <a:bodyPr wrap="square" rtlCol="0">
            <a:spAutoFit/>
          </a:bodyPr>
          <a:lstStyle/>
          <a:p>
            <a:r>
              <a:rPr lang="en-GB" sz="1050" kern="100" noProof="0" dirty="0">
                <a:latin typeface="Helvetica" pitchFamily="2" charset="0"/>
                <a:cs typeface="Times New Roman" panose="02020603050405020304" pitchFamily="18" charset="0"/>
              </a:rPr>
              <a:t>Represent all PROSPECTS </a:t>
            </a:r>
            <a:r>
              <a:rPr lang="en-GB" sz="1050" b="1" kern="100" noProof="0" dirty="0">
                <a:latin typeface="Helvetica" pitchFamily="2" charset="0"/>
                <a:cs typeface="Times New Roman" panose="02020603050405020304" pitchFamily="18" charset="0"/>
              </a:rPr>
              <a:t>outcomes and inter-mediate impact </a:t>
            </a:r>
            <a:r>
              <a:rPr lang="en-GB" sz="1050" kern="100" noProof="0" dirty="0">
                <a:latin typeface="Helvetica" pitchFamily="2" charset="0"/>
                <a:cs typeface="Times New Roman" panose="02020603050405020304" pitchFamily="18" charset="0"/>
              </a:rPr>
              <a:t>as per the Global Theory of Change  </a:t>
            </a:r>
          </a:p>
        </p:txBody>
      </p:sp>
      <p:cxnSp>
        <p:nvCxnSpPr>
          <p:cNvPr id="41" name="Straight Arrow Connector 40">
            <a:extLst>
              <a:ext uri="{FF2B5EF4-FFF2-40B4-BE49-F238E27FC236}">
                <a16:creationId xmlns:a16="http://schemas.microsoft.com/office/drawing/2014/main" id="{555EB6C2-1C3A-4975-7437-7B05AF178EF3}"/>
              </a:ext>
            </a:extLst>
          </p:cNvPr>
          <p:cNvCxnSpPr>
            <a:cxnSpLocks/>
          </p:cNvCxnSpPr>
          <p:nvPr/>
        </p:nvCxnSpPr>
        <p:spPr>
          <a:xfrm>
            <a:off x="3242884" y="1642819"/>
            <a:ext cx="399617" cy="1812163"/>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pic>
        <p:nvPicPr>
          <p:cNvPr id="5" name="Picture 4">
            <a:extLst>
              <a:ext uri="{FF2B5EF4-FFF2-40B4-BE49-F238E27FC236}">
                <a16:creationId xmlns:a16="http://schemas.microsoft.com/office/drawing/2014/main" id="{A8CDD11C-C235-0AA6-7449-36788CFCAAD8}"/>
              </a:ext>
            </a:extLst>
          </p:cNvPr>
          <p:cNvPicPr>
            <a:picLocks noChangeAspect="1"/>
          </p:cNvPicPr>
          <p:nvPr/>
        </p:nvPicPr>
        <p:blipFill>
          <a:blip r:embed="rId6"/>
          <a:stretch>
            <a:fillRect/>
          </a:stretch>
        </p:blipFill>
        <p:spPr>
          <a:xfrm>
            <a:off x="416294" y="1209185"/>
            <a:ext cx="2826590" cy="1947589"/>
          </a:xfrm>
          <a:prstGeom prst="rect">
            <a:avLst/>
          </a:prstGeom>
          <a:solidFill>
            <a:schemeClr val="bg1"/>
          </a:solidFill>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6199797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B0A16C-2ABE-642B-E71A-B8440D2C593C}"/>
            </a:ext>
          </a:extLst>
        </p:cNvPr>
        <p:cNvGrpSpPr/>
        <p:nvPr/>
      </p:nvGrpSpPr>
      <p:grpSpPr>
        <a:xfrm>
          <a:off x="0" y="0"/>
          <a:ext cx="0" cy="0"/>
          <a:chOff x="0" y="0"/>
          <a:chExt cx="0" cy="0"/>
        </a:xfrm>
      </p:grpSpPr>
      <p:cxnSp>
        <p:nvCxnSpPr>
          <p:cNvPr id="121" name="Elbow Connector 73">
            <a:extLst>
              <a:ext uri="{FF2B5EF4-FFF2-40B4-BE49-F238E27FC236}">
                <a16:creationId xmlns:a16="http://schemas.microsoft.com/office/drawing/2014/main" id="{B08B15C8-03C9-799A-25D9-5C5E94BAC0EB}"/>
              </a:ext>
            </a:extLst>
          </p:cNvPr>
          <p:cNvCxnSpPr>
            <a:cxnSpLocks/>
          </p:cNvCxnSpPr>
          <p:nvPr/>
        </p:nvCxnSpPr>
        <p:spPr>
          <a:xfrm rot="16200000" flipV="1">
            <a:off x="-394591" y="4784642"/>
            <a:ext cx="2611853" cy="109322"/>
          </a:xfrm>
          <a:prstGeom prst="bentConnector3">
            <a:avLst>
              <a:gd name="adj1" fmla="val 630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31" name="Straight Arrow Connector 330">
            <a:extLst>
              <a:ext uri="{FF2B5EF4-FFF2-40B4-BE49-F238E27FC236}">
                <a16:creationId xmlns:a16="http://schemas.microsoft.com/office/drawing/2014/main" id="{457BF19C-A814-6A40-D717-F11517101AC2}"/>
              </a:ext>
            </a:extLst>
          </p:cNvPr>
          <p:cNvCxnSpPr>
            <a:cxnSpLocks/>
          </p:cNvCxnSpPr>
          <p:nvPr/>
        </p:nvCxnSpPr>
        <p:spPr>
          <a:xfrm flipV="1">
            <a:off x="1086798" y="2318148"/>
            <a:ext cx="0" cy="923654"/>
          </a:xfrm>
          <a:prstGeom prst="straightConnector1">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43" name="Straight Arrow Connector 342">
            <a:extLst>
              <a:ext uri="{FF2B5EF4-FFF2-40B4-BE49-F238E27FC236}">
                <a16:creationId xmlns:a16="http://schemas.microsoft.com/office/drawing/2014/main" id="{57E40D9E-6F43-F282-0AE0-95CFDC584181}"/>
              </a:ext>
            </a:extLst>
          </p:cNvPr>
          <p:cNvCxnSpPr>
            <a:cxnSpLocks/>
          </p:cNvCxnSpPr>
          <p:nvPr/>
        </p:nvCxnSpPr>
        <p:spPr>
          <a:xfrm flipV="1">
            <a:off x="9811698" y="5764054"/>
            <a:ext cx="0" cy="923654"/>
          </a:xfrm>
          <a:prstGeom prst="straightConnector1">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60" name="Elbow Connector 73">
            <a:extLst>
              <a:ext uri="{FF2B5EF4-FFF2-40B4-BE49-F238E27FC236}">
                <a16:creationId xmlns:a16="http://schemas.microsoft.com/office/drawing/2014/main" id="{04E6663B-0B0D-0F4B-A5BD-C739C3040ED3}"/>
              </a:ext>
            </a:extLst>
          </p:cNvPr>
          <p:cNvCxnSpPr>
            <a:cxnSpLocks/>
          </p:cNvCxnSpPr>
          <p:nvPr/>
        </p:nvCxnSpPr>
        <p:spPr>
          <a:xfrm rot="10800000">
            <a:off x="6553662" y="6506451"/>
            <a:ext cx="971188" cy="204378"/>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12" name="Freeform 222">
            <a:extLst>
              <a:ext uri="{FF2B5EF4-FFF2-40B4-BE49-F238E27FC236}">
                <a16:creationId xmlns:a16="http://schemas.microsoft.com/office/drawing/2014/main" id="{4A127406-71AB-A74A-B50D-0175A8280795}"/>
              </a:ext>
            </a:extLst>
          </p:cNvPr>
          <p:cNvSpPr/>
          <p:nvPr/>
        </p:nvSpPr>
        <p:spPr>
          <a:xfrm rot="18480880">
            <a:off x="2806600" y="4474010"/>
            <a:ext cx="1285082" cy="1389232"/>
          </a:xfrm>
          <a:custGeom>
            <a:avLst/>
            <a:gdLst>
              <a:gd name="connsiteX0" fmla="*/ 0 w 2118360"/>
              <a:gd name="connsiteY0" fmla="*/ 0 h 1417320"/>
              <a:gd name="connsiteX1" fmla="*/ 929640 w 2118360"/>
              <a:gd name="connsiteY1" fmla="*/ 129540 h 1417320"/>
              <a:gd name="connsiteX2" fmla="*/ 1135380 w 2118360"/>
              <a:gd name="connsiteY2" fmla="*/ 541020 h 1417320"/>
              <a:gd name="connsiteX3" fmla="*/ 1577340 w 2118360"/>
              <a:gd name="connsiteY3" fmla="*/ 762000 h 1417320"/>
              <a:gd name="connsiteX4" fmla="*/ 1882140 w 2118360"/>
              <a:gd name="connsiteY4" fmla="*/ 998220 h 1417320"/>
              <a:gd name="connsiteX5" fmla="*/ 1866900 w 2118360"/>
              <a:gd name="connsiteY5" fmla="*/ 1310640 h 1417320"/>
              <a:gd name="connsiteX6" fmla="*/ 2118360 w 2118360"/>
              <a:gd name="connsiteY6" fmla="*/ 1417320 h 1417320"/>
              <a:gd name="connsiteX0" fmla="*/ 0 w 2118360"/>
              <a:gd name="connsiteY0" fmla="*/ 0 h 1417320"/>
              <a:gd name="connsiteX1" fmla="*/ 929640 w 2118360"/>
              <a:gd name="connsiteY1" fmla="*/ 129540 h 1417320"/>
              <a:gd name="connsiteX2" fmla="*/ 1577340 w 2118360"/>
              <a:gd name="connsiteY2" fmla="*/ 762000 h 1417320"/>
              <a:gd name="connsiteX3" fmla="*/ 1882140 w 2118360"/>
              <a:gd name="connsiteY3" fmla="*/ 998220 h 1417320"/>
              <a:gd name="connsiteX4" fmla="*/ 1866900 w 2118360"/>
              <a:gd name="connsiteY4" fmla="*/ 1310640 h 1417320"/>
              <a:gd name="connsiteX5" fmla="*/ 2118360 w 2118360"/>
              <a:gd name="connsiteY5" fmla="*/ 1417320 h 1417320"/>
              <a:gd name="connsiteX0" fmla="*/ 0 w 2118360"/>
              <a:gd name="connsiteY0" fmla="*/ 0 h 1417320"/>
              <a:gd name="connsiteX1" fmla="*/ 929640 w 2118360"/>
              <a:gd name="connsiteY1" fmla="*/ 129540 h 1417320"/>
              <a:gd name="connsiteX2" fmla="*/ 1577340 w 2118360"/>
              <a:gd name="connsiteY2" fmla="*/ 762000 h 1417320"/>
              <a:gd name="connsiteX3" fmla="*/ 1866900 w 2118360"/>
              <a:gd name="connsiteY3" fmla="*/ 1310640 h 1417320"/>
              <a:gd name="connsiteX4" fmla="*/ 2118360 w 2118360"/>
              <a:gd name="connsiteY4" fmla="*/ 1417320 h 1417320"/>
              <a:gd name="connsiteX0" fmla="*/ 0 w 2118360"/>
              <a:gd name="connsiteY0" fmla="*/ 0 h 1417320"/>
              <a:gd name="connsiteX1" fmla="*/ 929640 w 2118360"/>
              <a:gd name="connsiteY1" fmla="*/ 129540 h 1417320"/>
              <a:gd name="connsiteX2" fmla="*/ 1503588 w 2118360"/>
              <a:gd name="connsiteY2" fmla="*/ 841080 h 1417320"/>
              <a:gd name="connsiteX3" fmla="*/ 1866900 w 2118360"/>
              <a:gd name="connsiteY3" fmla="*/ 1310640 h 1417320"/>
              <a:gd name="connsiteX4" fmla="*/ 2118360 w 2118360"/>
              <a:gd name="connsiteY4" fmla="*/ 1417320 h 1417320"/>
              <a:gd name="connsiteX0" fmla="*/ 0 w 2118360"/>
              <a:gd name="connsiteY0" fmla="*/ 0 h 1417320"/>
              <a:gd name="connsiteX1" fmla="*/ 1555776 w 2118360"/>
              <a:gd name="connsiteY1" fmla="*/ 1159151 h 1417320"/>
              <a:gd name="connsiteX2" fmla="*/ 1503588 w 2118360"/>
              <a:gd name="connsiteY2" fmla="*/ 841080 h 1417320"/>
              <a:gd name="connsiteX3" fmla="*/ 1866900 w 2118360"/>
              <a:gd name="connsiteY3" fmla="*/ 1310640 h 1417320"/>
              <a:gd name="connsiteX4" fmla="*/ 2118360 w 2118360"/>
              <a:gd name="connsiteY4" fmla="*/ 1417320 h 1417320"/>
              <a:gd name="connsiteX0" fmla="*/ 0 w 2118360"/>
              <a:gd name="connsiteY0" fmla="*/ 0 h 1417320"/>
              <a:gd name="connsiteX1" fmla="*/ 1555776 w 2118360"/>
              <a:gd name="connsiteY1" fmla="*/ 1159151 h 1417320"/>
              <a:gd name="connsiteX2" fmla="*/ 1866900 w 2118360"/>
              <a:gd name="connsiteY2" fmla="*/ 1310640 h 1417320"/>
              <a:gd name="connsiteX3" fmla="*/ 2118360 w 2118360"/>
              <a:gd name="connsiteY3" fmla="*/ 1417320 h 1417320"/>
              <a:gd name="connsiteX0" fmla="*/ 0 w 2118360"/>
              <a:gd name="connsiteY0" fmla="*/ 0 h 1417320"/>
              <a:gd name="connsiteX1" fmla="*/ 1555776 w 2118360"/>
              <a:gd name="connsiteY1" fmla="*/ 1159151 h 1417320"/>
              <a:gd name="connsiteX2" fmla="*/ 2118360 w 2118360"/>
              <a:gd name="connsiteY2" fmla="*/ 1417320 h 1417320"/>
            </a:gdLst>
            <a:ahLst/>
            <a:cxnLst>
              <a:cxn ang="0">
                <a:pos x="connsiteX0" y="connsiteY0"/>
              </a:cxn>
              <a:cxn ang="0">
                <a:pos x="connsiteX1" y="connsiteY1"/>
              </a:cxn>
              <a:cxn ang="0">
                <a:pos x="connsiteX2" y="connsiteY2"/>
              </a:cxn>
            </a:cxnLst>
            <a:rect l="l" t="t" r="r" b="b"/>
            <a:pathLst>
              <a:path w="2118360" h="1417320">
                <a:moveTo>
                  <a:pt x="0" y="0"/>
                </a:moveTo>
                <a:cubicBezTo>
                  <a:pt x="370205" y="19685"/>
                  <a:pt x="1202716" y="922931"/>
                  <a:pt x="1555776" y="1159151"/>
                </a:cubicBezTo>
                <a:cubicBezTo>
                  <a:pt x="1908836" y="1395371"/>
                  <a:pt x="2001155" y="1363535"/>
                  <a:pt x="2118360" y="1417320"/>
                </a:cubicBezTo>
              </a:path>
            </a:pathLst>
          </a:custGeom>
          <a:noFill/>
          <a:ln w="6350">
            <a:solidFill>
              <a:schemeClr val="tx1">
                <a:lumMod val="50000"/>
                <a:lumOff val="50000"/>
              </a:schemeClr>
            </a:solidFill>
            <a:prstDash val="dash"/>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GB" b="1" noProof="0" dirty="0"/>
          </a:p>
        </p:txBody>
      </p:sp>
      <p:cxnSp>
        <p:nvCxnSpPr>
          <p:cNvPr id="314" name="Straight Arrow Connector 313">
            <a:extLst>
              <a:ext uri="{FF2B5EF4-FFF2-40B4-BE49-F238E27FC236}">
                <a16:creationId xmlns:a16="http://schemas.microsoft.com/office/drawing/2014/main" id="{FDE597A2-6A25-CB59-AE6B-13440A1997DC}"/>
              </a:ext>
            </a:extLst>
          </p:cNvPr>
          <p:cNvCxnSpPr>
            <a:cxnSpLocks/>
          </p:cNvCxnSpPr>
          <p:nvPr/>
        </p:nvCxnSpPr>
        <p:spPr>
          <a:xfrm flipV="1">
            <a:off x="8397869" y="5747517"/>
            <a:ext cx="0" cy="483718"/>
          </a:xfrm>
          <a:prstGeom prst="straightConnector1">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27" name="Straight Arrow Connector 326">
            <a:extLst>
              <a:ext uri="{FF2B5EF4-FFF2-40B4-BE49-F238E27FC236}">
                <a16:creationId xmlns:a16="http://schemas.microsoft.com/office/drawing/2014/main" id="{5BE4DA09-47A5-90EF-788C-23A8E0BAA813}"/>
              </a:ext>
            </a:extLst>
          </p:cNvPr>
          <p:cNvCxnSpPr>
            <a:cxnSpLocks/>
          </p:cNvCxnSpPr>
          <p:nvPr/>
        </p:nvCxnSpPr>
        <p:spPr>
          <a:xfrm flipH="1">
            <a:off x="2688253" y="3398674"/>
            <a:ext cx="360000" cy="0"/>
          </a:xfrm>
          <a:prstGeom prst="straightConnector1">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16" name="Straight Arrow Connector 315">
            <a:extLst>
              <a:ext uri="{FF2B5EF4-FFF2-40B4-BE49-F238E27FC236}">
                <a16:creationId xmlns:a16="http://schemas.microsoft.com/office/drawing/2014/main" id="{7198C536-4A68-5F98-12E1-54419AC739B9}"/>
              </a:ext>
            </a:extLst>
          </p:cNvPr>
          <p:cNvCxnSpPr>
            <a:cxnSpLocks/>
          </p:cNvCxnSpPr>
          <p:nvPr/>
        </p:nvCxnSpPr>
        <p:spPr>
          <a:xfrm flipV="1">
            <a:off x="8885147" y="6474849"/>
            <a:ext cx="0" cy="156809"/>
          </a:xfrm>
          <a:prstGeom prst="straightConnector1">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92" name="Straight Arrow Connector 291">
            <a:extLst>
              <a:ext uri="{FF2B5EF4-FFF2-40B4-BE49-F238E27FC236}">
                <a16:creationId xmlns:a16="http://schemas.microsoft.com/office/drawing/2014/main" id="{7AE2AD6A-727E-1CE3-6886-61DFDD4EB239}"/>
              </a:ext>
            </a:extLst>
          </p:cNvPr>
          <p:cNvCxnSpPr>
            <a:cxnSpLocks/>
          </p:cNvCxnSpPr>
          <p:nvPr/>
        </p:nvCxnSpPr>
        <p:spPr>
          <a:xfrm flipV="1">
            <a:off x="8006359" y="5747517"/>
            <a:ext cx="0" cy="483718"/>
          </a:xfrm>
          <a:prstGeom prst="straightConnector1">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70" name="Straight Arrow Connector 269">
            <a:extLst>
              <a:ext uri="{FF2B5EF4-FFF2-40B4-BE49-F238E27FC236}">
                <a16:creationId xmlns:a16="http://schemas.microsoft.com/office/drawing/2014/main" id="{85BC4AA0-0618-837F-F21C-E1673626B0F5}"/>
              </a:ext>
            </a:extLst>
          </p:cNvPr>
          <p:cNvCxnSpPr>
            <a:cxnSpLocks/>
          </p:cNvCxnSpPr>
          <p:nvPr/>
        </p:nvCxnSpPr>
        <p:spPr>
          <a:xfrm flipV="1">
            <a:off x="9162190" y="5749537"/>
            <a:ext cx="9086" cy="217113"/>
          </a:xfrm>
          <a:prstGeom prst="straightConnector1">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25" name="Straight Arrow Connector 224">
            <a:extLst>
              <a:ext uri="{FF2B5EF4-FFF2-40B4-BE49-F238E27FC236}">
                <a16:creationId xmlns:a16="http://schemas.microsoft.com/office/drawing/2014/main" id="{D68D69E9-20C8-2D56-D395-392BA89C764B}"/>
              </a:ext>
            </a:extLst>
          </p:cNvPr>
          <p:cNvCxnSpPr>
            <a:cxnSpLocks/>
          </p:cNvCxnSpPr>
          <p:nvPr/>
        </p:nvCxnSpPr>
        <p:spPr>
          <a:xfrm flipV="1">
            <a:off x="9041540" y="6500101"/>
            <a:ext cx="172039" cy="204378"/>
          </a:xfrm>
          <a:prstGeom prst="straightConnector1">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33" name="Straight Arrow Connector 232">
            <a:extLst>
              <a:ext uri="{FF2B5EF4-FFF2-40B4-BE49-F238E27FC236}">
                <a16:creationId xmlns:a16="http://schemas.microsoft.com/office/drawing/2014/main" id="{971F016C-1CD2-8385-4152-7515E9B68B97}"/>
              </a:ext>
            </a:extLst>
          </p:cNvPr>
          <p:cNvCxnSpPr>
            <a:cxnSpLocks/>
          </p:cNvCxnSpPr>
          <p:nvPr/>
        </p:nvCxnSpPr>
        <p:spPr>
          <a:xfrm>
            <a:off x="8966044" y="6721302"/>
            <a:ext cx="314400" cy="0"/>
          </a:xfrm>
          <a:prstGeom prst="straightConnector1">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118" name="TextBox 117">
            <a:extLst>
              <a:ext uri="{FF2B5EF4-FFF2-40B4-BE49-F238E27FC236}">
                <a16:creationId xmlns:a16="http://schemas.microsoft.com/office/drawing/2014/main" id="{DA8C5B48-BA82-693F-34FE-43A7F6FECF7F}"/>
              </a:ext>
            </a:extLst>
          </p:cNvPr>
          <p:cNvSpPr txBox="1"/>
          <p:nvPr/>
        </p:nvSpPr>
        <p:spPr>
          <a:xfrm>
            <a:off x="8240261" y="6131866"/>
            <a:ext cx="458934" cy="367759"/>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solidFill>
                  <a:schemeClr val="tx1"/>
                </a:solidFill>
              </a:rPr>
              <a:t>Micro-lending services</a:t>
            </a:r>
          </a:p>
          <a:p>
            <a:r>
              <a:rPr lang="en-GB" noProof="0" dirty="0">
                <a:solidFill>
                  <a:schemeClr val="tx1"/>
                </a:solidFill>
              </a:rPr>
              <a:t>4.2.3</a:t>
            </a:r>
          </a:p>
        </p:txBody>
      </p:sp>
      <p:sp>
        <p:nvSpPr>
          <p:cNvPr id="84" name="TextBox 83">
            <a:extLst>
              <a:ext uri="{FF2B5EF4-FFF2-40B4-BE49-F238E27FC236}">
                <a16:creationId xmlns:a16="http://schemas.microsoft.com/office/drawing/2014/main" id="{07F263AD-C264-5A73-53A5-9EFC4DEA5E02}"/>
              </a:ext>
            </a:extLst>
          </p:cNvPr>
          <p:cNvSpPr txBox="1"/>
          <p:nvPr/>
        </p:nvSpPr>
        <p:spPr>
          <a:xfrm>
            <a:off x="7763711" y="6138466"/>
            <a:ext cx="464710" cy="368257"/>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solidFill>
                  <a:schemeClr val="tx1"/>
                </a:solidFill>
              </a:rPr>
              <a:t>Vocational youth life skills</a:t>
            </a:r>
          </a:p>
          <a:p>
            <a:r>
              <a:rPr lang="en-GB" noProof="0" dirty="0">
                <a:solidFill>
                  <a:schemeClr val="tx1"/>
                </a:solidFill>
              </a:rPr>
              <a:t>4.2.2</a:t>
            </a:r>
          </a:p>
        </p:txBody>
      </p:sp>
      <p:sp>
        <p:nvSpPr>
          <p:cNvPr id="527" name="TextBox 526">
            <a:extLst>
              <a:ext uri="{FF2B5EF4-FFF2-40B4-BE49-F238E27FC236}">
                <a16:creationId xmlns:a16="http://schemas.microsoft.com/office/drawing/2014/main" id="{3939978E-AB38-C561-A8DF-AAEF31C91700}"/>
              </a:ext>
            </a:extLst>
          </p:cNvPr>
          <p:cNvSpPr txBox="1"/>
          <p:nvPr/>
        </p:nvSpPr>
        <p:spPr>
          <a:xfrm>
            <a:off x="6718948" y="6145229"/>
            <a:ext cx="1028254" cy="367759"/>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solidFill>
                  <a:schemeClr val="tx1"/>
                </a:solidFill>
              </a:rPr>
              <a:t>Implementation of water supply and sanitation systems</a:t>
            </a:r>
          </a:p>
          <a:p>
            <a:r>
              <a:rPr lang="en-GB" noProof="0" dirty="0">
                <a:solidFill>
                  <a:schemeClr val="tx1"/>
                </a:solidFill>
              </a:rPr>
              <a:t>4.1.2, 4.1.3, 4.1.4, 4.1.5, 4.1.6,4.1.7</a:t>
            </a:r>
          </a:p>
        </p:txBody>
      </p:sp>
      <p:cxnSp>
        <p:nvCxnSpPr>
          <p:cNvPr id="89" name="Straight Arrow Connector 88">
            <a:extLst>
              <a:ext uri="{FF2B5EF4-FFF2-40B4-BE49-F238E27FC236}">
                <a16:creationId xmlns:a16="http://schemas.microsoft.com/office/drawing/2014/main" id="{BFBA7C53-9401-2112-3253-C66D103D2DAF}"/>
              </a:ext>
            </a:extLst>
          </p:cNvPr>
          <p:cNvCxnSpPr>
            <a:cxnSpLocks/>
          </p:cNvCxnSpPr>
          <p:nvPr/>
        </p:nvCxnSpPr>
        <p:spPr>
          <a:xfrm flipV="1">
            <a:off x="8475092" y="6486503"/>
            <a:ext cx="0" cy="156809"/>
          </a:xfrm>
          <a:prstGeom prst="straightConnector1">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40" name="Straight Arrow Connector 139">
            <a:extLst>
              <a:ext uri="{FF2B5EF4-FFF2-40B4-BE49-F238E27FC236}">
                <a16:creationId xmlns:a16="http://schemas.microsoft.com/office/drawing/2014/main" id="{2F8F6827-DBE3-BA78-E3AB-EA05F32B4815}"/>
              </a:ext>
            </a:extLst>
          </p:cNvPr>
          <p:cNvCxnSpPr>
            <a:cxnSpLocks/>
          </p:cNvCxnSpPr>
          <p:nvPr/>
        </p:nvCxnSpPr>
        <p:spPr>
          <a:xfrm flipV="1">
            <a:off x="7991829" y="6474849"/>
            <a:ext cx="0" cy="156809"/>
          </a:xfrm>
          <a:prstGeom prst="straightConnector1">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41" name="Straight Arrow Connector 140">
            <a:extLst>
              <a:ext uri="{FF2B5EF4-FFF2-40B4-BE49-F238E27FC236}">
                <a16:creationId xmlns:a16="http://schemas.microsoft.com/office/drawing/2014/main" id="{BE4C0C6E-70D0-D4C8-56F7-0264760E9656}"/>
              </a:ext>
            </a:extLst>
          </p:cNvPr>
          <p:cNvCxnSpPr>
            <a:cxnSpLocks/>
          </p:cNvCxnSpPr>
          <p:nvPr/>
        </p:nvCxnSpPr>
        <p:spPr>
          <a:xfrm flipV="1">
            <a:off x="7422386" y="6506451"/>
            <a:ext cx="0" cy="156809"/>
          </a:xfrm>
          <a:prstGeom prst="straightConnector1">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78" name="Freeform 222">
            <a:extLst>
              <a:ext uri="{FF2B5EF4-FFF2-40B4-BE49-F238E27FC236}">
                <a16:creationId xmlns:a16="http://schemas.microsoft.com/office/drawing/2014/main" id="{1943F9AA-7E1F-BB45-6FB2-BBDA0C653B13}"/>
              </a:ext>
            </a:extLst>
          </p:cNvPr>
          <p:cNvSpPr/>
          <p:nvPr/>
        </p:nvSpPr>
        <p:spPr>
          <a:xfrm rot="502170">
            <a:off x="8608579" y="4583576"/>
            <a:ext cx="979955" cy="908434"/>
          </a:xfrm>
          <a:custGeom>
            <a:avLst/>
            <a:gdLst>
              <a:gd name="connsiteX0" fmla="*/ 0 w 2118360"/>
              <a:gd name="connsiteY0" fmla="*/ 0 h 1417320"/>
              <a:gd name="connsiteX1" fmla="*/ 929640 w 2118360"/>
              <a:gd name="connsiteY1" fmla="*/ 129540 h 1417320"/>
              <a:gd name="connsiteX2" fmla="*/ 1135380 w 2118360"/>
              <a:gd name="connsiteY2" fmla="*/ 541020 h 1417320"/>
              <a:gd name="connsiteX3" fmla="*/ 1577340 w 2118360"/>
              <a:gd name="connsiteY3" fmla="*/ 762000 h 1417320"/>
              <a:gd name="connsiteX4" fmla="*/ 1882140 w 2118360"/>
              <a:gd name="connsiteY4" fmla="*/ 998220 h 1417320"/>
              <a:gd name="connsiteX5" fmla="*/ 1866900 w 2118360"/>
              <a:gd name="connsiteY5" fmla="*/ 1310640 h 1417320"/>
              <a:gd name="connsiteX6" fmla="*/ 2118360 w 2118360"/>
              <a:gd name="connsiteY6" fmla="*/ 1417320 h 1417320"/>
              <a:gd name="connsiteX0" fmla="*/ 0 w 2118360"/>
              <a:gd name="connsiteY0" fmla="*/ 0 h 1417320"/>
              <a:gd name="connsiteX1" fmla="*/ 929640 w 2118360"/>
              <a:gd name="connsiteY1" fmla="*/ 129540 h 1417320"/>
              <a:gd name="connsiteX2" fmla="*/ 1577340 w 2118360"/>
              <a:gd name="connsiteY2" fmla="*/ 762000 h 1417320"/>
              <a:gd name="connsiteX3" fmla="*/ 1882140 w 2118360"/>
              <a:gd name="connsiteY3" fmla="*/ 998220 h 1417320"/>
              <a:gd name="connsiteX4" fmla="*/ 1866900 w 2118360"/>
              <a:gd name="connsiteY4" fmla="*/ 1310640 h 1417320"/>
              <a:gd name="connsiteX5" fmla="*/ 2118360 w 2118360"/>
              <a:gd name="connsiteY5" fmla="*/ 1417320 h 1417320"/>
              <a:gd name="connsiteX0" fmla="*/ 0 w 2118360"/>
              <a:gd name="connsiteY0" fmla="*/ 0 h 1417320"/>
              <a:gd name="connsiteX1" fmla="*/ 929640 w 2118360"/>
              <a:gd name="connsiteY1" fmla="*/ 129540 h 1417320"/>
              <a:gd name="connsiteX2" fmla="*/ 1577340 w 2118360"/>
              <a:gd name="connsiteY2" fmla="*/ 762000 h 1417320"/>
              <a:gd name="connsiteX3" fmla="*/ 1866900 w 2118360"/>
              <a:gd name="connsiteY3" fmla="*/ 1310640 h 1417320"/>
              <a:gd name="connsiteX4" fmla="*/ 2118360 w 2118360"/>
              <a:gd name="connsiteY4" fmla="*/ 1417320 h 1417320"/>
              <a:gd name="connsiteX0" fmla="*/ 0 w 2118360"/>
              <a:gd name="connsiteY0" fmla="*/ 0 h 1417320"/>
              <a:gd name="connsiteX1" fmla="*/ 929640 w 2118360"/>
              <a:gd name="connsiteY1" fmla="*/ 129540 h 1417320"/>
              <a:gd name="connsiteX2" fmla="*/ 1503588 w 2118360"/>
              <a:gd name="connsiteY2" fmla="*/ 841080 h 1417320"/>
              <a:gd name="connsiteX3" fmla="*/ 1866900 w 2118360"/>
              <a:gd name="connsiteY3" fmla="*/ 1310640 h 1417320"/>
              <a:gd name="connsiteX4" fmla="*/ 2118360 w 2118360"/>
              <a:gd name="connsiteY4" fmla="*/ 1417320 h 1417320"/>
              <a:gd name="connsiteX0" fmla="*/ 0 w 2118360"/>
              <a:gd name="connsiteY0" fmla="*/ 0 h 1417320"/>
              <a:gd name="connsiteX1" fmla="*/ 1555776 w 2118360"/>
              <a:gd name="connsiteY1" fmla="*/ 1159151 h 1417320"/>
              <a:gd name="connsiteX2" fmla="*/ 1503588 w 2118360"/>
              <a:gd name="connsiteY2" fmla="*/ 841080 h 1417320"/>
              <a:gd name="connsiteX3" fmla="*/ 1866900 w 2118360"/>
              <a:gd name="connsiteY3" fmla="*/ 1310640 h 1417320"/>
              <a:gd name="connsiteX4" fmla="*/ 2118360 w 2118360"/>
              <a:gd name="connsiteY4" fmla="*/ 1417320 h 1417320"/>
              <a:gd name="connsiteX0" fmla="*/ 0 w 2118360"/>
              <a:gd name="connsiteY0" fmla="*/ 0 h 1417320"/>
              <a:gd name="connsiteX1" fmla="*/ 1555776 w 2118360"/>
              <a:gd name="connsiteY1" fmla="*/ 1159151 h 1417320"/>
              <a:gd name="connsiteX2" fmla="*/ 1866900 w 2118360"/>
              <a:gd name="connsiteY2" fmla="*/ 1310640 h 1417320"/>
              <a:gd name="connsiteX3" fmla="*/ 2118360 w 2118360"/>
              <a:gd name="connsiteY3" fmla="*/ 1417320 h 1417320"/>
              <a:gd name="connsiteX0" fmla="*/ 0 w 2118360"/>
              <a:gd name="connsiteY0" fmla="*/ 0 h 1417320"/>
              <a:gd name="connsiteX1" fmla="*/ 1555776 w 2118360"/>
              <a:gd name="connsiteY1" fmla="*/ 1159151 h 1417320"/>
              <a:gd name="connsiteX2" fmla="*/ 2118360 w 2118360"/>
              <a:gd name="connsiteY2" fmla="*/ 1417320 h 1417320"/>
              <a:gd name="connsiteX0" fmla="*/ 888436 w 945705"/>
              <a:gd name="connsiteY0" fmla="*/ -1 h 4429748"/>
              <a:gd name="connsiteX1" fmla="*/ 52430 w 945705"/>
              <a:gd name="connsiteY1" fmla="*/ 4171579 h 4429748"/>
              <a:gd name="connsiteX2" fmla="*/ 615014 w 945705"/>
              <a:gd name="connsiteY2" fmla="*/ 4429748 h 4429748"/>
              <a:gd name="connsiteX0" fmla="*/ 1751340 w 1789707"/>
              <a:gd name="connsiteY0" fmla="*/ -1 h 4429748"/>
              <a:gd name="connsiteX1" fmla="*/ 35044 w 1789707"/>
              <a:gd name="connsiteY1" fmla="*/ 3195202 h 4429748"/>
              <a:gd name="connsiteX2" fmla="*/ 1477918 w 1789707"/>
              <a:gd name="connsiteY2" fmla="*/ 4429748 h 4429748"/>
              <a:gd name="connsiteX0" fmla="*/ 1567461 w 1608709"/>
              <a:gd name="connsiteY0" fmla="*/ -1 h 4429748"/>
              <a:gd name="connsiteX1" fmla="*/ 37692 w 1608709"/>
              <a:gd name="connsiteY1" fmla="*/ 4026452 h 4429748"/>
              <a:gd name="connsiteX2" fmla="*/ 1294039 w 1608709"/>
              <a:gd name="connsiteY2" fmla="*/ 4429748 h 4429748"/>
              <a:gd name="connsiteX0" fmla="*/ 1567459 w 1608705"/>
              <a:gd name="connsiteY0" fmla="*/ -1 h 4522403"/>
              <a:gd name="connsiteX1" fmla="*/ 37690 w 1608705"/>
              <a:gd name="connsiteY1" fmla="*/ 4026452 h 4522403"/>
              <a:gd name="connsiteX2" fmla="*/ 128672 w 1608705"/>
              <a:gd name="connsiteY2" fmla="*/ 4522403 h 4522403"/>
              <a:gd name="connsiteX0" fmla="*/ 1438787 w 1438787"/>
              <a:gd name="connsiteY0" fmla="*/ -1 h 4522403"/>
              <a:gd name="connsiteX1" fmla="*/ 0 w 1438787"/>
              <a:gd name="connsiteY1" fmla="*/ 4522403 h 4522403"/>
              <a:gd name="connsiteX0" fmla="*/ 1437812 w 1437812"/>
              <a:gd name="connsiteY0" fmla="*/ -1 h 4283394"/>
              <a:gd name="connsiteX1" fmla="*/ -1 w 1437812"/>
              <a:gd name="connsiteY1" fmla="*/ 4283393 h 4283394"/>
              <a:gd name="connsiteX0" fmla="*/ 1437814 w 2149124"/>
              <a:gd name="connsiteY0" fmla="*/ -1 h 4283394"/>
              <a:gd name="connsiteX1" fmla="*/ 1 w 2149124"/>
              <a:gd name="connsiteY1" fmla="*/ 4283393 h 4283394"/>
              <a:gd name="connsiteX0" fmla="*/ 1437812 w 2237888"/>
              <a:gd name="connsiteY0" fmla="*/ -1 h 4283394"/>
              <a:gd name="connsiteX1" fmla="*/ 1971302 w 2237888"/>
              <a:gd name="connsiteY1" fmla="*/ 302684 h 4283394"/>
              <a:gd name="connsiteX2" fmla="*/ -1 w 2237888"/>
              <a:gd name="connsiteY2" fmla="*/ 4283393 h 4283394"/>
              <a:gd name="connsiteX0" fmla="*/ 1971304 w 2237890"/>
              <a:gd name="connsiteY0" fmla="*/ 3941 h 3984651"/>
              <a:gd name="connsiteX1" fmla="*/ 1 w 2237890"/>
              <a:gd name="connsiteY1" fmla="*/ 3984650 h 3984651"/>
              <a:gd name="connsiteX0" fmla="*/ 1881065 w 2202115"/>
              <a:gd name="connsiteY0" fmla="*/ 3511 h 4348545"/>
              <a:gd name="connsiteX1" fmla="*/ -1 w 2202115"/>
              <a:gd name="connsiteY1" fmla="*/ 4348544 h 4348545"/>
              <a:gd name="connsiteX0" fmla="*/ 1438403 w 2042679"/>
              <a:gd name="connsiteY0" fmla="*/ 8211 h 2432700"/>
              <a:gd name="connsiteX1" fmla="*/ 0 w 2042679"/>
              <a:gd name="connsiteY1" fmla="*/ 2432700 h 2432700"/>
              <a:gd name="connsiteX0" fmla="*/ 1438403 w 1743575"/>
              <a:gd name="connsiteY0" fmla="*/ 0 h 2424489"/>
              <a:gd name="connsiteX1" fmla="*/ 886429 w 1743575"/>
              <a:gd name="connsiteY1" fmla="*/ 1076293 h 2424489"/>
              <a:gd name="connsiteX2" fmla="*/ 0 w 1743575"/>
              <a:gd name="connsiteY2" fmla="*/ 2424489 h 2424489"/>
              <a:gd name="connsiteX0" fmla="*/ 1438403 w 1769236"/>
              <a:gd name="connsiteY0" fmla="*/ 87523 h 2512012"/>
              <a:gd name="connsiteX1" fmla="*/ 989653 w 1769236"/>
              <a:gd name="connsiteY1" fmla="*/ 368272 h 2512012"/>
              <a:gd name="connsiteX2" fmla="*/ 0 w 1769236"/>
              <a:gd name="connsiteY2" fmla="*/ 2512012 h 2512012"/>
              <a:gd name="connsiteX0" fmla="*/ 989653 w 1769236"/>
              <a:gd name="connsiteY0" fmla="*/ 368272 h 2512012"/>
              <a:gd name="connsiteX1" fmla="*/ 0 w 1769236"/>
              <a:gd name="connsiteY1" fmla="*/ 2512012 h 2512012"/>
              <a:gd name="connsiteX0" fmla="*/ 1184826 w 1819985"/>
              <a:gd name="connsiteY0" fmla="*/ 338885 h 2761499"/>
              <a:gd name="connsiteX1" fmla="*/ 0 w 1819985"/>
              <a:gd name="connsiteY1" fmla="*/ 2761499 h 2761499"/>
              <a:gd name="connsiteX0" fmla="*/ 1213801 w 1827781"/>
              <a:gd name="connsiteY0" fmla="*/ 332682 h 2820160"/>
              <a:gd name="connsiteX1" fmla="*/ -1 w 1827781"/>
              <a:gd name="connsiteY1" fmla="*/ 2820159 h 2820160"/>
            </a:gdLst>
            <a:ahLst/>
            <a:cxnLst>
              <a:cxn ang="0">
                <a:pos x="connsiteX0" y="connsiteY0"/>
              </a:cxn>
              <a:cxn ang="0">
                <a:pos x="connsiteX1" y="connsiteY1"/>
              </a:cxn>
            </a:cxnLst>
            <a:rect l="l" t="t" r="r" b="b"/>
            <a:pathLst>
              <a:path w="1827781" h="2820160">
                <a:moveTo>
                  <a:pt x="1213801" y="332682"/>
                </a:moveTo>
                <a:cubicBezTo>
                  <a:pt x="-224038" y="-898367"/>
                  <a:pt x="4121716" y="1593989"/>
                  <a:pt x="-1" y="2820159"/>
                </a:cubicBezTo>
              </a:path>
            </a:pathLst>
          </a:custGeom>
          <a:noFill/>
          <a:ln w="6350">
            <a:solidFill>
              <a:schemeClr val="tx1">
                <a:lumMod val="50000"/>
                <a:lumOff val="50000"/>
              </a:schemeClr>
            </a:solidFill>
            <a:prstDash val="dash"/>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GB" b="1" noProof="0" dirty="0"/>
          </a:p>
        </p:txBody>
      </p:sp>
      <p:cxnSp>
        <p:nvCxnSpPr>
          <p:cNvPr id="497" name="Elbow Connector 73">
            <a:extLst>
              <a:ext uri="{FF2B5EF4-FFF2-40B4-BE49-F238E27FC236}">
                <a16:creationId xmlns:a16="http://schemas.microsoft.com/office/drawing/2014/main" id="{6B80FEC7-D7E5-BDD6-D16D-53895EC1F73E}"/>
              </a:ext>
            </a:extLst>
          </p:cNvPr>
          <p:cNvCxnSpPr>
            <a:cxnSpLocks/>
          </p:cNvCxnSpPr>
          <p:nvPr/>
        </p:nvCxnSpPr>
        <p:spPr>
          <a:xfrm rot="16200000" flipV="1">
            <a:off x="7741278" y="3129231"/>
            <a:ext cx="253906" cy="169331"/>
          </a:xfrm>
          <a:prstGeom prst="bentConnector3">
            <a:avLst>
              <a:gd name="adj1" fmla="val -3175"/>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45" name="Straight Arrow Connector 244">
            <a:extLst>
              <a:ext uri="{FF2B5EF4-FFF2-40B4-BE49-F238E27FC236}">
                <a16:creationId xmlns:a16="http://schemas.microsoft.com/office/drawing/2014/main" id="{D32B870B-8A63-6988-762A-0CF111D52302}"/>
              </a:ext>
            </a:extLst>
          </p:cNvPr>
          <p:cNvCxnSpPr>
            <a:cxnSpLocks/>
          </p:cNvCxnSpPr>
          <p:nvPr/>
        </p:nvCxnSpPr>
        <p:spPr>
          <a:xfrm flipV="1">
            <a:off x="9094153" y="3618795"/>
            <a:ext cx="0" cy="313330"/>
          </a:xfrm>
          <a:prstGeom prst="straightConnector1">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81" name="Elbow Connector 73">
            <a:extLst>
              <a:ext uri="{FF2B5EF4-FFF2-40B4-BE49-F238E27FC236}">
                <a16:creationId xmlns:a16="http://schemas.microsoft.com/office/drawing/2014/main" id="{FA39089F-D95A-06EE-1A89-0BC149CD7E09}"/>
              </a:ext>
            </a:extLst>
          </p:cNvPr>
          <p:cNvCxnSpPr>
            <a:cxnSpLocks/>
            <a:stCxn id="30" idx="0"/>
            <a:endCxn id="38" idx="2"/>
          </p:cNvCxnSpPr>
          <p:nvPr/>
        </p:nvCxnSpPr>
        <p:spPr>
          <a:xfrm rot="5400000" flipH="1" flipV="1">
            <a:off x="8448367" y="3646885"/>
            <a:ext cx="218344" cy="16829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85" name="Elbow Connector 73">
            <a:extLst>
              <a:ext uri="{FF2B5EF4-FFF2-40B4-BE49-F238E27FC236}">
                <a16:creationId xmlns:a16="http://schemas.microsoft.com/office/drawing/2014/main" id="{4E04E62B-2EE6-8DA5-C898-55945DCE102F}"/>
              </a:ext>
            </a:extLst>
          </p:cNvPr>
          <p:cNvCxnSpPr>
            <a:cxnSpLocks/>
            <a:stCxn id="4" idx="0"/>
            <a:endCxn id="14" idx="2"/>
          </p:cNvCxnSpPr>
          <p:nvPr/>
        </p:nvCxnSpPr>
        <p:spPr>
          <a:xfrm rot="5400000" flipH="1" flipV="1">
            <a:off x="4598942" y="5221704"/>
            <a:ext cx="265482" cy="244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00" name="Elbow Connector 73">
            <a:extLst>
              <a:ext uri="{FF2B5EF4-FFF2-40B4-BE49-F238E27FC236}">
                <a16:creationId xmlns:a16="http://schemas.microsoft.com/office/drawing/2014/main" id="{94C2F70B-FE58-1042-EBCB-6C1BD245A194}"/>
              </a:ext>
            </a:extLst>
          </p:cNvPr>
          <p:cNvCxnSpPr>
            <a:cxnSpLocks/>
          </p:cNvCxnSpPr>
          <p:nvPr/>
        </p:nvCxnSpPr>
        <p:spPr>
          <a:xfrm rot="16200000" flipV="1">
            <a:off x="7380099" y="3138543"/>
            <a:ext cx="253906" cy="169331"/>
          </a:xfrm>
          <a:prstGeom prst="bentConnector3">
            <a:avLst>
              <a:gd name="adj1" fmla="val -3175"/>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15" name="Elbow Connector 73">
            <a:extLst>
              <a:ext uri="{FF2B5EF4-FFF2-40B4-BE49-F238E27FC236}">
                <a16:creationId xmlns:a16="http://schemas.microsoft.com/office/drawing/2014/main" id="{7688DECB-66D6-8E31-A4CD-BB54F830F0CE}"/>
              </a:ext>
            </a:extLst>
          </p:cNvPr>
          <p:cNvCxnSpPr>
            <a:cxnSpLocks/>
          </p:cNvCxnSpPr>
          <p:nvPr/>
        </p:nvCxnSpPr>
        <p:spPr>
          <a:xfrm>
            <a:off x="4572097" y="2404965"/>
            <a:ext cx="1546294" cy="485459"/>
          </a:xfrm>
          <a:prstGeom prst="bentConnector2">
            <a:avLst/>
          </a:prstGeom>
          <a:ln w="6350">
            <a:solidFill>
              <a:schemeClr val="tx1">
                <a:lumMod val="50000"/>
                <a:lumOff val="50000"/>
              </a:schemeClr>
            </a:solidFill>
            <a:prstDash val="dash"/>
            <a:tailEnd type="triangle"/>
          </a:ln>
        </p:spPr>
        <p:style>
          <a:lnRef idx="2">
            <a:schemeClr val="accent1"/>
          </a:lnRef>
          <a:fillRef idx="0">
            <a:schemeClr val="accent1"/>
          </a:fillRef>
          <a:effectRef idx="1">
            <a:schemeClr val="accent1"/>
          </a:effectRef>
          <a:fontRef idx="minor">
            <a:schemeClr val="tx1"/>
          </a:fontRef>
        </p:style>
      </p:cxnSp>
      <p:cxnSp>
        <p:nvCxnSpPr>
          <p:cNvPr id="727" name="Elbow Connector 73">
            <a:extLst>
              <a:ext uri="{FF2B5EF4-FFF2-40B4-BE49-F238E27FC236}">
                <a16:creationId xmlns:a16="http://schemas.microsoft.com/office/drawing/2014/main" id="{77D025A6-C6F9-4885-3FCF-F1C863D3D441}"/>
              </a:ext>
            </a:extLst>
          </p:cNvPr>
          <p:cNvCxnSpPr>
            <a:cxnSpLocks/>
          </p:cNvCxnSpPr>
          <p:nvPr/>
        </p:nvCxnSpPr>
        <p:spPr>
          <a:xfrm rot="16200000" flipV="1">
            <a:off x="5010631" y="2696429"/>
            <a:ext cx="324996" cy="289943"/>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56" name="Elbow Connector 73">
            <a:extLst>
              <a:ext uri="{FF2B5EF4-FFF2-40B4-BE49-F238E27FC236}">
                <a16:creationId xmlns:a16="http://schemas.microsoft.com/office/drawing/2014/main" id="{3FBF9733-0110-6CC9-3354-5214A02370BD}"/>
              </a:ext>
            </a:extLst>
          </p:cNvPr>
          <p:cNvCxnSpPr>
            <a:cxnSpLocks/>
            <a:stCxn id="70" idx="0"/>
            <a:endCxn id="15" idx="2"/>
          </p:cNvCxnSpPr>
          <p:nvPr/>
        </p:nvCxnSpPr>
        <p:spPr>
          <a:xfrm rot="16200000" flipV="1">
            <a:off x="4621454" y="4413042"/>
            <a:ext cx="1559866" cy="414196"/>
          </a:xfrm>
          <a:prstGeom prst="bentConnector3">
            <a:avLst>
              <a:gd name="adj1" fmla="val 201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98" name="Elbow Connector 73">
            <a:extLst>
              <a:ext uri="{FF2B5EF4-FFF2-40B4-BE49-F238E27FC236}">
                <a16:creationId xmlns:a16="http://schemas.microsoft.com/office/drawing/2014/main" id="{EA35877B-947D-1457-7FAB-58E460E64A93}"/>
              </a:ext>
            </a:extLst>
          </p:cNvPr>
          <p:cNvCxnSpPr>
            <a:cxnSpLocks/>
            <a:stCxn id="584" idx="0"/>
            <a:endCxn id="70" idx="2"/>
          </p:cNvCxnSpPr>
          <p:nvPr/>
        </p:nvCxnSpPr>
        <p:spPr>
          <a:xfrm rot="5400000" flipH="1" flipV="1">
            <a:off x="4989250" y="5778347"/>
            <a:ext cx="632290" cy="606179"/>
          </a:xfrm>
          <a:prstGeom prst="bentConnector3">
            <a:avLst>
              <a:gd name="adj1" fmla="val 74103"/>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01" name="Elbow Connector 73">
            <a:extLst>
              <a:ext uri="{FF2B5EF4-FFF2-40B4-BE49-F238E27FC236}">
                <a16:creationId xmlns:a16="http://schemas.microsoft.com/office/drawing/2014/main" id="{4DBE0D6B-D897-A0ED-7E5E-DFC4ABB40712}"/>
              </a:ext>
            </a:extLst>
          </p:cNvPr>
          <p:cNvCxnSpPr>
            <a:cxnSpLocks/>
            <a:stCxn id="7" idx="0"/>
            <a:endCxn id="50" idx="2"/>
          </p:cNvCxnSpPr>
          <p:nvPr/>
        </p:nvCxnSpPr>
        <p:spPr>
          <a:xfrm rot="16200000" flipV="1">
            <a:off x="259990" y="5712103"/>
            <a:ext cx="316990" cy="1006"/>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14" name="Elbow Connector 73">
            <a:extLst>
              <a:ext uri="{FF2B5EF4-FFF2-40B4-BE49-F238E27FC236}">
                <a16:creationId xmlns:a16="http://schemas.microsoft.com/office/drawing/2014/main" id="{5249A758-4C72-45CA-AB24-479850EAED0B}"/>
              </a:ext>
            </a:extLst>
          </p:cNvPr>
          <p:cNvCxnSpPr>
            <a:cxnSpLocks/>
          </p:cNvCxnSpPr>
          <p:nvPr/>
        </p:nvCxnSpPr>
        <p:spPr>
          <a:xfrm rot="16200000" flipV="1">
            <a:off x="9242871" y="5085518"/>
            <a:ext cx="328480" cy="385628"/>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93" name="Elbow Connector 73">
            <a:extLst>
              <a:ext uri="{FF2B5EF4-FFF2-40B4-BE49-F238E27FC236}">
                <a16:creationId xmlns:a16="http://schemas.microsoft.com/office/drawing/2014/main" id="{A72671FD-F11E-D1FA-E431-63CDD8F6BA6D}"/>
              </a:ext>
            </a:extLst>
          </p:cNvPr>
          <p:cNvCxnSpPr>
            <a:cxnSpLocks/>
            <a:endCxn id="453" idx="3"/>
          </p:cNvCxnSpPr>
          <p:nvPr/>
        </p:nvCxnSpPr>
        <p:spPr>
          <a:xfrm rot="16200000" flipV="1">
            <a:off x="8542861" y="3369519"/>
            <a:ext cx="2081501" cy="358226"/>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76" name="Elbow Connector 73">
            <a:extLst>
              <a:ext uri="{FF2B5EF4-FFF2-40B4-BE49-F238E27FC236}">
                <a16:creationId xmlns:a16="http://schemas.microsoft.com/office/drawing/2014/main" id="{87CE0C06-0DE7-BFDD-B22A-77756524D4D0}"/>
              </a:ext>
            </a:extLst>
          </p:cNvPr>
          <p:cNvCxnSpPr>
            <a:cxnSpLocks/>
            <a:endCxn id="31" idx="3"/>
          </p:cNvCxnSpPr>
          <p:nvPr/>
        </p:nvCxnSpPr>
        <p:spPr>
          <a:xfrm rot="10800000">
            <a:off x="7249415" y="2095615"/>
            <a:ext cx="1443645" cy="833190"/>
          </a:xfrm>
          <a:prstGeom prst="bentConnector3">
            <a:avLst>
              <a:gd name="adj1" fmla="val 41498"/>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43" name="Elbow Connector 73">
            <a:extLst>
              <a:ext uri="{FF2B5EF4-FFF2-40B4-BE49-F238E27FC236}">
                <a16:creationId xmlns:a16="http://schemas.microsoft.com/office/drawing/2014/main" id="{F5ACBC13-B2E2-88CD-9FBA-7FADCB4F3735}"/>
              </a:ext>
            </a:extLst>
          </p:cNvPr>
          <p:cNvCxnSpPr>
            <a:cxnSpLocks/>
            <a:endCxn id="473" idx="1"/>
          </p:cNvCxnSpPr>
          <p:nvPr/>
        </p:nvCxnSpPr>
        <p:spPr>
          <a:xfrm flipV="1">
            <a:off x="8349772" y="4708139"/>
            <a:ext cx="812418" cy="77066"/>
          </a:xfrm>
          <a:prstGeom prst="bentConnector3">
            <a:avLst>
              <a:gd name="adj1" fmla="val -2574"/>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2" name="Elbow Connector 73">
            <a:extLst>
              <a:ext uri="{FF2B5EF4-FFF2-40B4-BE49-F238E27FC236}">
                <a16:creationId xmlns:a16="http://schemas.microsoft.com/office/drawing/2014/main" id="{A9740B82-5250-4E9C-73D0-A6FBE08E9E33}"/>
              </a:ext>
            </a:extLst>
          </p:cNvPr>
          <p:cNvCxnSpPr>
            <a:cxnSpLocks/>
            <a:stCxn id="622" idx="0"/>
            <a:endCxn id="30" idx="2"/>
          </p:cNvCxnSpPr>
          <p:nvPr/>
        </p:nvCxnSpPr>
        <p:spPr>
          <a:xfrm rot="5400000" flipH="1" flipV="1">
            <a:off x="8087679" y="4247612"/>
            <a:ext cx="262318" cy="509104"/>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34" name="Elbow Connector 73">
            <a:extLst>
              <a:ext uri="{FF2B5EF4-FFF2-40B4-BE49-F238E27FC236}">
                <a16:creationId xmlns:a16="http://schemas.microsoft.com/office/drawing/2014/main" id="{37D27EB9-0B5F-C088-1655-A6E895987047}"/>
              </a:ext>
            </a:extLst>
          </p:cNvPr>
          <p:cNvCxnSpPr>
            <a:cxnSpLocks/>
            <a:endCxn id="8" idx="2"/>
          </p:cNvCxnSpPr>
          <p:nvPr/>
        </p:nvCxnSpPr>
        <p:spPr>
          <a:xfrm rot="16200000" flipV="1">
            <a:off x="4260364" y="4341166"/>
            <a:ext cx="428472" cy="319756"/>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45" name="Elbow Connector 73">
            <a:extLst>
              <a:ext uri="{FF2B5EF4-FFF2-40B4-BE49-F238E27FC236}">
                <a16:creationId xmlns:a16="http://schemas.microsoft.com/office/drawing/2014/main" id="{8EEE6810-80B4-F6EA-9D3D-FAA3D7A502E6}"/>
              </a:ext>
            </a:extLst>
          </p:cNvPr>
          <p:cNvCxnSpPr>
            <a:cxnSpLocks/>
            <a:stCxn id="227" idx="0"/>
            <a:endCxn id="51" idx="2"/>
          </p:cNvCxnSpPr>
          <p:nvPr/>
        </p:nvCxnSpPr>
        <p:spPr>
          <a:xfrm rot="16200000" flipV="1">
            <a:off x="1746352" y="2777467"/>
            <a:ext cx="517554" cy="2009587"/>
          </a:xfrm>
          <a:prstGeom prst="bentConnector3">
            <a:avLst>
              <a:gd name="adj1" fmla="val 181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76" name="Elbow Connector 70">
            <a:extLst>
              <a:ext uri="{FF2B5EF4-FFF2-40B4-BE49-F238E27FC236}">
                <a16:creationId xmlns:a16="http://schemas.microsoft.com/office/drawing/2014/main" id="{ADD47D0C-77F8-B61B-D5A4-E647B915CB51}"/>
              </a:ext>
            </a:extLst>
          </p:cNvPr>
          <p:cNvCxnSpPr>
            <a:cxnSpLocks/>
          </p:cNvCxnSpPr>
          <p:nvPr/>
        </p:nvCxnSpPr>
        <p:spPr>
          <a:xfrm>
            <a:off x="7097014" y="5554111"/>
            <a:ext cx="457858" cy="51859"/>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99" name="Elbow Connector 73">
            <a:extLst>
              <a:ext uri="{FF2B5EF4-FFF2-40B4-BE49-F238E27FC236}">
                <a16:creationId xmlns:a16="http://schemas.microsoft.com/office/drawing/2014/main" id="{BD6D9AFD-6B41-6FB4-8C14-780BCEC42EE6}"/>
              </a:ext>
            </a:extLst>
          </p:cNvPr>
          <p:cNvCxnSpPr>
            <a:cxnSpLocks/>
            <a:stCxn id="278" idx="0"/>
            <a:endCxn id="271" idx="2"/>
          </p:cNvCxnSpPr>
          <p:nvPr/>
        </p:nvCxnSpPr>
        <p:spPr>
          <a:xfrm rot="5400000" flipH="1" flipV="1">
            <a:off x="6687458" y="5453870"/>
            <a:ext cx="366378" cy="1002270"/>
          </a:xfrm>
          <a:prstGeom prst="bentConnector3">
            <a:avLst>
              <a:gd name="adj1" fmla="val 36134"/>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35" name="Freeform 234">
            <a:extLst>
              <a:ext uri="{FF2B5EF4-FFF2-40B4-BE49-F238E27FC236}">
                <a16:creationId xmlns:a16="http://schemas.microsoft.com/office/drawing/2014/main" id="{4DA9CAE8-C54F-D788-445D-1D0CFDA5B4C6}"/>
              </a:ext>
            </a:extLst>
          </p:cNvPr>
          <p:cNvSpPr/>
          <p:nvPr/>
        </p:nvSpPr>
        <p:spPr>
          <a:xfrm>
            <a:off x="1271936" y="1649876"/>
            <a:ext cx="5891672" cy="1113228"/>
          </a:xfrm>
          <a:custGeom>
            <a:avLst/>
            <a:gdLst>
              <a:gd name="connsiteX0" fmla="*/ 0 w 5120640"/>
              <a:gd name="connsiteY0" fmla="*/ 479053 h 1194785"/>
              <a:gd name="connsiteX1" fmla="*/ 2722880 w 5120640"/>
              <a:gd name="connsiteY1" fmla="*/ 25239 h 1194785"/>
              <a:gd name="connsiteX2" fmla="*/ 4213013 w 5120640"/>
              <a:gd name="connsiteY2" fmla="*/ 174253 h 1194785"/>
              <a:gd name="connsiteX3" fmla="*/ 4416213 w 5120640"/>
              <a:gd name="connsiteY3" fmla="*/ 1136066 h 1194785"/>
              <a:gd name="connsiteX4" fmla="*/ 5120640 w 5120640"/>
              <a:gd name="connsiteY4" fmla="*/ 1007373 h 1194785"/>
              <a:gd name="connsiteX0" fmla="*/ 0 w 5120640"/>
              <a:gd name="connsiteY0" fmla="*/ 470025 h 1039795"/>
              <a:gd name="connsiteX1" fmla="*/ 2722880 w 5120640"/>
              <a:gd name="connsiteY1" fmla="*/ 16211 h 1039795"/>
              <a:gd name="connsiteX2" fmla="*/ 4213013 w 5120640"/>
              <a:gd name="connsiteY2" fmla="*/ 165225 h 1039795"/>
              <a:gd name="connsiteX3" fmla="*/ 4777393 w 5120640"/>
              <a:gd name="connsiteY3" fmla="*/ 772403 h 1039795"/>
              <a:gd name="connsiteX4" fmla="*/ 5120640 w 5120640"/>
              <a:gd name="connsiteY4" fmla="*/ 998345 h 1039795"/>
              <a:gd name="connsiteX0" fmla="*/ 0 w 5120640"/>
              <a:gd name="connsiteY0" fmla="*/ 461312 h 1031082"/>
              <a:gd name="connsiteX1" fmla="*/ 2722880 w 5120640"/>
              <a:gd name="connsiteY1" fmla="*/ 7498 h 1031082"/>
              <a:gd name="connsiteX2" fmla="*/ 4131621 w 5120640"/>
              <a:gd name="connsiteY2" fmla="*/ 220991 h 1031082"/>
              <a:gd name="connsiteX3" fmla="*/ 4777393 w 5120640"/>
              <a:gd name="connsiteY3" fmla="*/ 763690 h 1031082"/>
              <a:gd name="connsiteX4" fmla="*/ 5120640 w 5120640"/>
              <a:gd name="connsiteY4" fmla="*/ 989632 h 1031082"/>
              <a:gd name="connsiteX0" fmla="*/ 0 w 5120640"/>
              <a:gd name="connsiteY0" fmla="*/ 461312 h 1031082"/>
              <a:gd name="connsiteX1" fmla="*/ 2722880 w 5120640"/>
              <a:gd name="connsiteY1" fmla="*/ 7498 h 1031082"/>
              <a:gd name="connsiteX2" fmla="*/ 4131621 w 5120640"/>
              <a:gd name="connsiteY2" fmla="*/ 220991 h 1031082"/>
              <a:gd name="connsiteX3" fmla="*/ 4777393 w 5120640"/>
              <a:gd name="connsiteY3" fmla="*/ 763690 h 1031082"/>
              <a:gd name="connsiteX4" fmla="*/ 5120640 w 5120640"/>
              <a:gd name="connsiteY4" fmla="*/ 989632 h 1031082"/>
              <a:gd name="connsiteX0" fmla="*/ 0 w 5120640"/>
              <a:gd name="connsiteY0" fmla="*/ 456410 h 1026180"/>
              <a:gd name="connsiteX1" fmla="*/ 2722880 w 5120640"/>
              <a:gd name="connsiteY1" fmla="*/ 2596 h 1026180"/>
              <a:gd name="connsiteX2" fmla="*/ 4080751 w 5120640"/>
              <a:gd name="connsiteY2" fmla="*/ 293464 h 1026180"/>
              <a:gd name="connsiteX3" fmla="*/ 4777393 w 5120640"/>
              <a:gd name="connsiteY3" fmla="*/ 758788 h 1026180"/>
              <a:gd name="connsiteX4" fmla="*/ 5120640 w 5120640"/>
              <a:gd name="connsiteY4" fmla="*/ 984730 h 1026180"/>
              <a:gd name="connsiteX0" fmla="*/ 0 w 5120640"/>
              <a:gd name="connsiteY0" fmla="*/ 456938 h 985258"/>
              <a:gd name="connsiteX1" fmla="*/ 2722880 w 5120640"/>
              <a:gd name="connsiteY1" fmla="*/ 3124 h 985258"/>
              <a:gd name="connsiteX2" fmla="*/ 4080751 w 5120640"/>
              <a:gd name="connsiteY2" fmla="*/ 293992 h 985258"/>
              <a:gd name="connsiteX3" fmla="*/ 5120640 w 5120640"/>
              <a:gd name="connsiteY3" fmla="*/ 985258 h 985258"/>
              <a:gd name="connsiteX0" fmla="*/ 0 w 5120640"/>
              <a:gd name="connsiteY0" fmla="*/ 462772 h 991092"/>
              <a:gd name="connsiteX1" fmla="*/ 2722880 w 5120640"/>
              <a:gd name="connsiteY1" fmla="*/ 8958 h 991092"/>
              <a:gd name="connsiteX2" fmla="*/ 4098496 w 5120640"/>
              <a:gd name="connsiteY2" fmla="*/ 226725 h 991092"/>
              <a:gd name="connsiteX3" fmla="*/ 5120640 w 5120640"/>
              <a:gd name="connsiteY3" fmla="*/ 991092 h 991092"/>
              <a:gd name="connsiteX0" fmla="*/ 0 w 5120640"/>
              <a:gd name="connsiteY0" fmla="*/ 460383 h 988703"/>
              <a:gd name="connsiteX1" fmla="*/ 2722880 w 5120640"/>
              <a:gd name="connsiteY1" fmla="*/ 6569 h 988703"/>
              <a:gd name="connsiteX2" fmla="*/ 4098496 w 5120640"/>
              <a:gd name="connsiteY2" fmla="*/ 224336 h 988703"/>
              <a:gd name="connsiteX3" fmla="*/ 4741362 w 5120640"/>
              <a:gd name="connsiteY3" fmla="*/ 675511 h 988703"/>
              <a:gd name="connsiteX4" fmla="*/ 5120640 w 5120640"/>
              <a:gd name="connsiteY4" fmla="*/ 988703 h 988703"/>
              <a:gd name="connsiteX0" fmla="*/ 0 w 5120640"/>
              <a:gd name="connsiteY0" fmla="*/ 461094 h 989414"/>
              <a:gd name="connsiteX1" fmla="*/ 2722880 w 5120640"/>
              <a:gd name="connsiteY1" fmla="*/ 7280 h 989414"/>
              <a:gd name="connsiteX2" fmla="*/ 4098496 w 5120640"/>
              <a:gd name="connsiteY2" fmla="*/ 225047 h 989414"/>
              <a:gd name="connsiteX3" fmla="*/ 4807909 w 5120640"/>
              <a:gd name="connsiteY3" fmla="*/ 788686 h 989414"/>
              <a:gd name="connsiteX4" fmla="*/ 5120640 w 5120640"/>
              <a:gd name="connsiteY4" fmla="*/ 989414 h 989414"/>
              <a:gd name="connsiteX0" fmla="*/ 0 w 5120640"/>
              <a:gd name="connsiteY0" fmla="*/ 458867 h 987187"/>
              <a:gd name="connsiteX1" fmla="*/ 2722880 w 5120640"/>
              <a:gd name="connsiteY1" fmla="*/ 5053 h 987187"/>
              <a:gd name="connsiteX2" fmla="*/ 4094060 w 5120640"/>
              <a:gd name="connsiteY2" fmla="*/ 250935 h 987187"/>
              <a:gd name="connsiteX3" fmla="*/ 4807909 w 5120640"/>
              <a:gd name="connsiteY3" fmla="*/ 786459 h 987187"/>
              <a:gd name="connsiteX4" fmla="*/ 5120640 w 5120640"/>
              <a:gd name="connsiteY4" fmla="*/ 987187 h 987187"/>
              <a:gd name="connsiteX0" fmla="*/ 0 w 5120640"/>
              <a:gd name="connsiteY0" fmla="*/ 461094 h 989414"/>
              <a:gd name="connsiteX1" fmla="*/ 2722880 w 5120640"/>
              <a:gd name="connsiteY1" fmla="*/ 7280 h 989414"/>
              <a:gd name="connsiteX2" fmla="*/ 4094060 w 5120640"/>
              <a:gd name="connsiteY2" fmla="*/ 225047 h 989414"/>
              <a:gd name="connsiteX3" fmla="*/ 4807909 w 5120640"/>
              <a:gd name="connsiteY3" fmla="*/ 788686 h 989414"/>
              <a:gd name="connsiteX4" fmla="*/ 5120640 w 5120640"/>
              <a:gd name="connsiteY4" fmla="*/ 989414 h 989414"/>
              <a:gd name="connsiteX0" fmla="*/ 0 w 5120640"/>
              <a:gd name="connsiteY0" fmla="*/ 474257 h 1002577"/>
              <a:gd name="connsiteX1" fmla="*/ 2722880 w 5120640"/>
              <a:gd name="connsiteY1" fmla="*/ 20443 h 1002577"/>
              <a:gd name="connsiteX2" fmla="*/ 4094060 w 5120640"/>
              <a:gd name="connsiteY2" fmla="*/ 238210 h 1002577"/>
              <a:gd name="connsiteX3" fmla="*/ 4807909 w 5120640"/>
              <a:gd name="connsiteY3" fmla="*/ 801849 h 1002577"/>
              <a:gd name="connsiteX4" fmla="*/ 5120640 w 5120640"/>
              <a:gd name="connsiteY4" fmla="*/ 1002577 h 1002577"/>
              <a:gd name="connsiteX0" fmla="*/ 0 w 5120640"/>
              <a:gd name="connsiteY0" fmla="*/ 407894 h 936214"/>
              <a:gd name="connsiteX1" fmla="*/ 2743494 w 5120640"/>
              <a:gd name="connsiteY1" fmla="*/ 10095 h 936214"/>
              <a:gd name="connsiteX2" fmla="*/ 4094060 w 5120640"/>
              <a:gd name="connsiteY2" fmla="*/ 171847 h 936214"/>
              <a:gd name="connsiteX3" fmla="*/ 4807909 w 5120640"/>
              <a:gd name="connsiteY3" fmla="*/ 735486 h 936214"/>
              <a:gd name="connsiteX4" fmla="*/ 5120640 w 5120640"/>
              <a:gd name="connsiteY4" fmla="*/ 936214 h 9362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20640" h="936214">
                <a:moveTo>
                  <a:pt x="0" y="407894"/>
                </a:moveTo>
                <a:cubicBezTo>
                  <a:pt x="1010355" y="206387"/>
                  <a:pt x="2061151" y="49436"/>
                  <a:pt x="2743494" y="10095"/>
                </a:cubicBezTo>
                <a:cubicBezTo>
                  <a:pt x="3425837" y="-29246"/>
                  <a:pt x="3749991" y="50949"/>
                  <a:pt x="4094060" y="171847"/>
                </a:cubicBezTo>
                <a:cubicBezTo>
                  <a:pt x="4438129" y="292745"/>
                  <a:pt x="4637552" y="608092"/>
                  <a:pt x="4807909" y="735486"/>
                </a:cubicBezTo>
                <a:cubicBezTo>
                  <a:pt x="4978266" y="862880"/>
                  <a:pt x="5057427" y="884015"/>
                  <a:pt x="5120640" y="936214"/>
                </a:cubicBezTo>
              </a:path>
            </a:pathLst>
          </a:custGeom>
          <a:noFill/>
          <a:ln w="6350">
            <a:solidFill>
              <a:schemeClr val="tx1">
                <a:lumMod val="50000"/>
                <a:lumOff val="50000"/>
              </a:schemeClr>
            </a:solidFill>
            <a:prstDash val="dash"/>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GB" noProof="0" dirty="0"/>
          </a:p>
        </p:txBody>
      </p:sp>
      <p:sp>
        <p:nvSpPr>
          <p:cNvPr id="223" name="Freeform 222">
            <a:extLst>
              <a:ext uri="{FF2B5EF4-FFF2-40B4-BE49-F238E27FC236}">
                <a16:creationId xmlns:a16="http://schemas.microsoft.com/office/drawing/2014/main" id="{CA2EE69B-B468-32CB-1BB8-B0A28CF478B7}"/>
              </a:ext>
            </a:extLst>
          </p:cNvPr>
          <p:cNvSpPr/>
          <p:nvPr/>
        </p:nvSpPr>
        <p:spPr>
          <a:xfrm>
            <a:off x="1253121" y="2212653"/>
            <a:ext cx="3438125" cy="1227860"/>
          </a:xfrm>
          <a:custGeom>
            <a:avLst/>
            <a:gdLst>
              <a:gd name="connsiteX0" fmla="*/ 0 w 2118360"/>
              <a:gd name="connsiteY0" fmla="*/ 0 h 1417320"/>
              <a:gd name="connsiteX1" fmla="*/ 929640 w 2118360"/>
              <a:gd name="connsiteY1" fmla="*/ 129540 h 1417320"/>
              <a:gd name="connsiteX2" fmla="*/ 1135380 w 2118360"/>
              <a:gd name="connsiteY2" fmla="*/ 541020 h 1417320"/>
              <a:gd name="connsiteX3" fmla="*/ 1577340 w 2118360"/>
              <a:gd name="connsiteY3" fmla="*/ 762000 h 1417320"/>
              <a:gd name="connsiteX4" fmla="*/ 1882140 w 2118360"/>
              <a:gd name="connsiteY4" fmla="*/ 998220 h 1417320"/>
              <a:gd name="connsiteX5" fmla="*/ 1866900 w 2118360"/>
              <a:gd name="connsiteY5" fmla="*/ 1310640 h 1417320"/>
              <a:gd name="connsiteX6" fmla="*/ 2118360 w 2118360"/>
              <a:gd name="connsiteY6" fmla="*/ 1417320 h 1417320"/>
              <a:gd name="connsiteX0" fmla="*/ 0 w 2118360"/>
              <a:gd name="connsiteY0" fmla="*/ 0 h 1417320"/>
              <a:gd name="connsiteX1" fmla="*/ 929640 w 2118360"/>
              <a:gd name="connsiteY1" fmla="*/ 129540 h 1417320"/>
              <a:gd name="connsiteX2" fmla="*/ 1577340 w 2118360"/>
              <a:gd name="connsiteY2" fmla="*/ 762000 h 1417320"/>
              <a:gd name="connsiteX3" fmla="*/ 1882140 w 2118360"/>
              <a:gd name="connsiteY3" fmla="*/ 998220 h 1417320"/>
              <a:gd name="connsiteX4" fmla="*/ 1866900 w 2118360"/>
              <a:gd name="connsiteY4" fmla="*/ 1310640 h 1417320"/>
              <a:gd name="connsiteX5" fmla="*/ 2118360 w 2118360"/>
              <a:gd name="connsiteY5" fmla="*/ 1417320 h 1417320"/>
              <a:gd name="connsiteX0" fmla="*/ 0 w 2118360"/>
              <a:gd name="connsiteY0" fmla="*/ 0 h 1417320"/>
              <a:gd name="connsiteX1" fmla="*/ 929640 w 2118360"/>
              <a:gd name="connsiteY1" fmla="*/ 129540 h 1417320"/>
              <a:gd name="connsiteX2" fmla="*/ 1577340 w 2118360"/>
              <a:gd name="connsiteY2" fmla="*/ 762000 h 1417320"/>
              <a:gd name="connsiteX3" fmla="*/ 1866900 w 2118360"/>
              <a:gd name="connsiteY3" fmla="*/ 1310640 h 1417320"/>
              <a:gd name="connsiteX4" fmla="*/ 2118360 w 2118360"/>
              <a:gd name="connsiteY4" fmla="*/ 1417320 h 1417320"/>
              <a:gd name="connsiteX0" fmla="*/ 0 w 2118360"/>
              <a:gd name="connsiteY0" fmla="*/ 0 h 1417320"/>
              <a:gd name="connsiteX1" fmla="*/ 929640 w 2118360"/>
              <a:gd name="connsiteY1" fmla="*/ 129540 h 1417320"/>
              <a:gd name="connsiteX2" fmla="*/ 1503588 w 2118360"/>
              <a:gd name="connsiteY2" fmla="*/ 841080 h 1417320"/>
              <a:gd name="connsiteX3" fmla="*/ 1866900 w 2118360"/>
              <a:gd name="connsiteY3" fmla="*/ 1310640 h 1417320"/>
              <a:gd name="connsiteX4" fmla="*/ 2118360 w 2118360"/>
              <a:gd name="connsiteY4" fmla="*/ 1417320 h 14173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8360" h="1417320">
                <a:moveTo>
                  <a:pt x="0" y="0"/>
                </a:moveTo>
                <a:cubicBezTo>
                  <a:pt x="370205" y="19685"/>
                  <a:pt x="679042" y="-10640"/>
                  <a:pt x="929640" y="129540"/>
                </a:cubicBezTo>
                <a:cubicBezTo>
                  <a:pt x="1180238" y="269720"/>
                  <a:pt x="1347378" y="644230"/>
                  <a:pt x="1503588" y="841080"/>
                </a:cubicBezTo>
                <a:cubicBezTo>
                  <a:pt x="1659798" y="1037930"/>
                  <a:pt x="1776730" y="1201420"/>
                  <a:pt x="1866900" y="1310640"/>
                </a:cubicBezTo>
                <a:cubicBezTo>
                  <a:pt x="1906270" y="1380490"/>
                  <a:pt x="2012315" y="1398905"/>
                  <a:pt x="2118360" y="1417320"/>
                </a:cubicBezTo>
              </a:path>
            </a:pathLst>
          </a:custGeom>
          <a:noFill/>
          <a:ln w="6350">
            <a:solidFill>
              <a:schemeClr val="tx1">
                <a:lumMod val="50000"/>
                <a:lumOff val="50000"/>
              </a:schemeClr>
            </a:solidFill>
            <a:prstDash val="dash"/>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GB" noProof="0" dirty="0"/>
          </a:p>
        </p:txBody>
      </p:sp>
      <p:cxnSp>
        <p:nvCxnSpPr>
          <p:cNvPr id="594" name="Elbow Connector 73">
            <a:extLst>
              <a:ext uri="{FF2B5EF4-FFF2-40B4-BE49-F238E27FC236}">
                <a16:creationId xmlns:a16="http://schemas.microsoft.com/office/drawing/2014/main" id="{3738CBBC-29EA-962A-F140-EFEEF6540D59}"/>
              </a:ext>
            </a:extLst>
          </p:cNvPr>
          <p:cNvCxnSpPr>
            <a:cxnSpLocks/>
            <a:stCxn id="584" idx="0"/>
            <a:endCxn id="4" idx="2"/>
          </p:cNvCxnSpPr>
          <p:nvPr/>
        </p:nvCxnSpPr>
        <p:spPr>
          <a:xfrm rot="16200000" flipV="1">
            <a:off x="4461235" y="5856509"/>
            <a:ext cx="810296" cy="271847"/>
          </a:xfrm>
          <a:prstGeom prst="bentConnector3">
            <a:avLst>
              <a:gd name="adj1" fmla="val 72726"/>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10" name="Elbow Connector 73">
            <a:extLst>
              <a:ext uri="{FF2B5EF4-FFF2-40B4-BE49-F238E27FC236}">
                <a16:creationId xmlns:a16="http://schemas.microsoft.com/office/drawing/2014/main" id="{88826D89-7E3C-8EFC-9D83-9715050D7F6E}"/>
              </a:ext>
            </a:extLst>
          </p:cNvPr>
          <p:cNvCxnSpPr>
            <a:cxnSpLocks/>
            <a:endCxn id="51" idx="2"/>
          </p:cNvCxnSpPr>
          <p:nvPr/>
        </p:nvCxnSpPr>
        <p:spPr>
          <a:xfrm rot="16200000" flipV="1">
            <a:off x="315564" y="4208256"/>
            <a:ext cx="1375897" cy="6353"/>
          </a:xfrm>
          <a:prstGeom prst="bentConnector3">
            <a:avLst>
              <a:gd name="adj1" fmla="val 7181"/>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75" name="Elbow Connector 73">
            <a:extLst>
              <a:ext uri="{FF2B5EF4-FFF2-40B4-BE49-F238E27FC236}">
                <a16:creationId xmlns:a16="http://schemas.microsoft.com/office/drawing/2014/main" id="{B7C86A06-B82C-EB42-DC91-B6E799185965}"/>
              </a:ext>
            </a:extLst>
          </p:cNvPr>
          <p:cNvCxnSpPr>
            <a:cxnSpLocks/>
            <a:endCxn id="53" idx="2"/>
          </p:cNvCxnSpPr>
          <p:nvPr/>
        </p:nvCxnSpPr>
        <p:spPr>
          <a:xfrm rot="16200000" flipV="1">
            <a:off x="-3165" y="3860515"/>
            <a:ext cx="740304" cy="90144"/>
          </a:xfrm>
          <a:prstGeom prst="bentConnector3">
            <a:avLst>
              <a:gd name="adj1" fmla="val 31129"/>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71" name="Rectangle 70">
            <a:extLst>
              <a:ext uri="{FF2B5EF4-FFF2-40B4-BE49-F238E27FC236}">
                <a16:creationId xmlns:a16="http://schemas.microsoft.com/office/drawing/2014/main" id="{C041E8D8-85EB-43CA-2395-F0D4A6CABB7E}"/>
              </a:ext>
            </a:extLst>
          </p:cNvPr>
          <p:cNvSpPr/>
          <p:nvPr/>
        </p:nvSpPr>
        <p:spPr>
          <a:xfrm>
            <a:off x="2835826" y="6616893"/>
            <a:ext cx="3553843" cy="211278"/>
          </a:xfrm>
          <a:prstGeom prst="rect">
            <a:avLst/>
          </a:prstGeom>
          <a:solidFill>
            <a:schemeClr val="bg1"/>
          </a:solidFill>
          <a:ln w="12700">
            <a:solidFill>
              <a:schemeClr val="bg1">
                <a:lumMod val="5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GB" sz="900" noProof="0" dirty="0">
                <a:solidFill>
                  <a:schemeClr val="tx1"/>
                </a:solidFill>
                <a:latin typeface="Helvetica" panose="020B0604020202020204" pitchFamily="34" charset="0"/>
                <a:cs typeface="Helvetica" panose="020B0604020202020204" pitchFamily="34" charset="0"/>
              </a:rPr>
              <a:t>   New Ways of Working &amp; Systems change</a:t>
            </a:r>
          </a:p>
        </p:txBody>
      </p:sp>
      <p:sp>
        <p:nvSpPr>
          <p:cNvPr id="4" name="docshape18">
            <a:extLst>
              <a:ext uri="{FF2B5EF4-FFF2-40B4-BE49-F238E27FC236}">
                <a16:creationId xmlns:a16="http://schemas.microsoft.com/office/drawing/2014/main" id="{CB76C060-C920-8F55-3652-8A5FBDAAFE67}"/>
              </a:ext>
            </a:extLst>
          </p:cNvPr>
          <p:cNvSpPr txBox="1">
            <a:spLocks/>
          </p:cNvSpPr>
          <p:nvPr/>
        </p:nvSpPr>
        <p:spPr bwMode="auto">
          <a:xfrm>
            <a:off x="4355062" y="5355669"/>
            <a:ext cx="750794" cy="231616"/>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t>Review of the National Youth Volunteer Policy 1.1</a:t>
            </a:r>
          </a:p>
        </p:txBody>
      </p:sp>
      <p:sp>
        <p:nvSpPr>
          <p:cNvPr id="8" name="TextBox 7">
            <a:extLst>
              <a:ext uri="{FF2B5EF4-FFF2-40B4-BE49-F238E27FC236}">
                <a16:creationId xmlns:a16="http://schemas.microsoft.com/office/drawing/2014/main" id="{35BA15AF-5027-101F-9E36-16D48216959F}"/>
              </a:ext>
            </a:extLst>
          </p:cNvPr>
          <p:cNvSpPr txBox="1"/>
          <p:nvPr/>
        </p:nvSpPr>
        <p:spPr>
          <a:xfrm>
            <a:off x="3933060" y="3917476"/>
            <a:ext cx="763324" cy="369332"/>
          </a:xfrm>
          <a:prstGeom prst="rect">
            <a:avLst/>
          </a:prstGeom>
          <a:solidFill>
            <a:srgbClr val="009EDC"/>
          </a:solidFill>
          <a:ln>
            <a:noFill/>
          </a:ln>
        </p:spPr>
        <p:txBody>
          <a:bodyPr rot="0" vert="horz" wrap="square" lIns="0" tIns="0" rIns="0" bIns="0" anchor="t" anchorCtr="0" upright="1">
            <a:noAutofit/>
          </a:bodyPr>
          <a:lstStyle>
            <a:defPPr>
              <a:defRPr lang="en-US"/>
            </a:defPPr>
            <a:lvl1pPr algn="ctr">
              <a:spcBef>
                <a:spcPts val="20"/>
              </a:spcBef>
              <a:defRPr sz="571" spc="-20">
                <a:solidFill>
                  <a:schemeClr val="bg1"/>
                </a:solidFill>
                <a:latin typeface="Helvetica" panose="020B0604020202020204" pitchFamily="34" charset="0"/>
                <a:ea typeface="Verdana" panose="020B0604030504040204" pitchFamily="34" charset="0"/>
                <a:cs typeface="Helvetica" panose="020B0604020202020204" pitchFamily="34" charset="0"/>
              </a:defRPr>
            </a:lvl1pPr>
          </a:lstStyle>
          <a:p>
            <a:r>
              <a:rPr lang="en-GB" sz="600" noProof="0" dirty="0"/>
              <a:t>1.1.National Capacity to Deliver Quality Education and Vocational Training </a:t>
            </a:r>
          </a:p>
        </p:txBody>
      </p:sp>
      <p:sp>
        <p:nvSpPr>
          <p:cNvPr id="11" name="TextBox 10">
            <a:extLst>
              <a:ext uri="{FF2B5EF4-FFF2-40B4-BE49-F238E27FC236}">
                <a16:creationId xmlns:a16="http://schemas.microsoft.com/office/drawing/2014/main" id="{145CD0D8-6157-8D2B-F1BF-8C976DC4A341}"/>
              </a:ext>
            </a:extLst>
          </p:cNvPr>
          <p:cNvSpPr txBox="1"/>
          <p:nvPr/>
        </p:nvSpPr>
        <p:spPr>
          <a:xfrm>
            <a:off x="4027682" y="1661436"/>
            <a:ext cx="839564" cy="461665"/>
          </a:xfrm>
          <a:prstGeom prst="rect">
            <a:avLst/>
          </a:prstGeom>
          <a:solidFill>
            <a:srgbClr val="009EDC"/>
          </a:solidFill>
          <a:ln>
            <a:noFill/>
          </a:ln>
        </p:spPr>
        <p:txBody>
          <a:bodyPr rot="0" vert="horz" wrap="square" lIns="0" tIns="0" rIns="0" bIns="0" anchor="t" anchorCtr="0" upright="1">
            <a:noAutofit/>
          </a:bodyPr>
          <a:lstStyle>
            <a:defPPr>
              <a:defRPr lang="en-US"/>
            </a:defPPr>
            <a:lvl1pPr algn="ctr">
              <a:spcBef>
                <a:spcPts val="20"/>
              </a:spcBef>
              <a:defRPr sz="571" spc="-20">
                <a:solidFill>
                  <a:schemeClr val="bg1"/>
                </a:solidFill>
                <a:latin typeface="Helvetica" panose="020B0604020202020204" pitchFamily="34" charset="0"/>
                <a:ea typeface="Verdana" panose="020B0604030504040204" pitchFamily="34" charset="0"/>
                <a:cs typeface="Helvetica" panose="020B0604020202020204" pitchFamily="34" charset="0"/>
              </a:defRPr>
            </a:lvl1pPr>
          </a:lstStyle>
          <a:p>
            <a:r>
              <a:rPr lang="en-GB" sz="600" b="1" noProof="0" dirty="0"/>
              <a:t>Pillar 1. Increased Access of refugees and HC's To Quality Education, Skills and Learning Opportunities</a:t>
            </a:r>
          </a:p>
        </p:txBody>
      </p:sp>
      <p:sp>
        <p:nvSpPr>
          <p:cNvPr id="13" name="TextBox 12">
            <a:extLst>
              <a:ext uri="{FF2B5EF4-FFF2-40B4-BE49-F238E27FC236}">
                <a16:creationId xmlns:a16="http://schemas.microsoft.com/office/drawing/2014/main" id="{DFF9A1E4-A459-B3F6-1C1F-6C70E67D46A3}"/>
              </a:ext>
            </a:extLst>
          </p:cNvPr>
          <p:cNvSpPr txBox="1"/>
          <p:nvPr/>
        </p:nvSpPr>
        <p:spPr>
          <a:xfrm>
            <a:off x="3292631" y="5684118"/>
            <a:ext cx="825993" cy="369332"/>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t> Institutional capacity of </a:t>
            </a:r>
            <a:r>
              <a:rPr lang="en-GB" noProof="0" dirty="0" err="1"/>
              <a:t>MoE</a:t>
            </a:r>
            <a:r>
              <a:rPr lang="en-GB" noProof="0" dirty="0"/>
              <a:t> to support Accelerated Education Programs 1.1</a:t>
            </a:r>
          </a:p>
        </p:txBody>
      </p:sp>
      <p:sp>
        <p:nvSpPr>
          <p:cNvPr id="14" name="Rectangle 13">
            <a:extLst>
              <a:ext uri="{FF2B5EF4-FFF2-40B4-BE49-F238E27FC236}">
                <a16:creationId xmlns:a16="http://schemas.microsoft.com/office/drawing/2014/main" id="{3C5165F0-3ABE-DA63-DE9D-7AAA5222F38F}"/>
              </a:ext>
            </a:extLst>
          </p:cNvPr>
          <p:cNvSpPr/>
          <p:nvPr/>
        </p:nvSpPr>
        <p:spPr>
          <a:xfrm>
            <a:off x="4373442" y="4644069"/>
            <a:ext cx="718930" cy="446118"/>
          </a:xfrm>
          <a:prstGeom prst="rect">
            <a:avLst/>
          </a:prstGeom>
          <a:solidFill>
            <a:schemeClr val="accent1">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GB" sz="600" noProof="0" dirty="0">
                <a:solidFill>
                  <a:schemeClr val="tx1"/>
                </a:solidFill>
                <a:latin typeface="Helvetica" panose="020B0604020202020204" pitchFamily="34" charset="0"/>
                <a:cs typeface="Helvetica" panose="020B0604020202020204" pitchFamily="34" charset="0"/>
              </a:rPr>
              <a:t>Pathways to education for out-of-school children implemented /strengthened</a:t>
            </a:r>
          </a:p>
        </p:txBody>
      </p:sp>
      <p:sp>
        <p:nvSpPr>
          <p:cNvPr id="15" name="TextBox 14">
            <a:extLst>
              <a:ext uri="{FF2B5EF4-FFF2-40B4-BE49-F238E27FC236}">
                <a16:creationId xmlns:a16="http://schemas.microsoft.com/office/drawing/2014/main" id="{2B4EC0BB-E3B8-ED76-7849-4B1CFD96BA7A}"/>
              </a:ext>
            </a:extLst>
          </p:cNvPr>
          <p:cNvSpPr txBox="1"/>
          <p:nvPr/>
        </p:nvSpPr>
        <p:spPr>
          <a:xfrm>
            <a:off x="4678175" y="3426026"/>
            <a:ext cx="1032227" cy="414181"/>
          </a:xfrm>
          <a:prstGeom prst="rect">
            <a:avLst/>
          </a:prstGeom>
          <a:solidFill>
            <a:srgbClr val="009EDC"/>
          </a:solidFill>
          <a:ln>
            <a:noFill/>
          </a:ln>
        </p:spPr>
        <p:txBody>
          <a:bodyPr rot="0" vert="horz" wrap="square" lIns="0" tIns="0" rIns="0" bIns="0" anchor="t" anchorCtr="0" upright="1">
            <a:noAutofit/>
          </a:bodyPr>
          <a:lstStyle>
            <a:defPPr>
              <a:defRPr lang="en-US"/>
            </a:defPPr>
            <a:lvl1pPr algn="ctr">
              <a:spcBef>
                <a:spcPts val="20"/>
              </a:spcBef>
              <a:defRPr sz="571" spc="-20">
                <a:solidFill>
                  <a:schemeClr val="bg1"/>
                </a:solidFill>
                <a:latin typeface="Helvetica" panose="020B0604020202020204" pitchFamily="34" charset="0"/>
                <a:ea typeface="Verdana" panose="020B0604030504040204" pitchFamily="34" charset="0"/>
                <a:cs typeface="Helvetica" panose="020B0604020202020204" pitchFamily="34" charset="0"/>
              </a:defRPr>
            </a:lvl1pPr>
          </a:lstStyle>
          <a:p>
            <a:r>
              <a:rPr lang="en-GB" sz="600" noProof="0" dirty="0"/>
              <a:t>1.2. Refugees and HCs enrolled and retained in formal and non-formal education at primary, secondary levels</a:t>
            </a:r>
          </a:p>
        </p:txBody>
      </p:sp>
      <p:sp>
        <p:nvSpPr>
          <p:cNvPr id="28" name="TextBox 27">
            <a:extLst>
              <a:ext uri="{FF2B5EF4-FFF2-40B4-BE49-F238E27FC236}">
                <a16:creationId xmlns:a16="http://schemas.microsoft.com/office/drawing/2014/main" id="{5EC1757B-911D-0C7A-01E1-13DFA0F946EA}"/>
              </a:ext>
            </a:extLst>
          </p:cNvPr>
          <p:cNvSpPr txBox="1"/>
          <p:nvPr/>
        </p:nvSpPr>
        <p:spPr>
          <a:xfrm>
            <a:off x="3883987" y="2369239"/>
            <a:ext cx="1144170" cy="386122"/>
          </a:xfrm>
          <a:prstGeom prst="rect">
            <a:avLst/>
          </a:prstGeom>
          <a:solidFill>
            <a:srgbClr val="009EDC"/>
          </a:solidFill>
          <a:ln>
            <a:noFill/>
          </a:ln>
        </p:spPr>
        <p:txBody>
          <a:bodyPr rot="0" vert="horz" wrap="square" lIns="0" tIns="0" rIns="0" bIns="0" anchor="t" anchorCtr="0" upright="1">
            <a:noAutofit/>
          </a:bodyPr>
          <a:lstStyle>
            <a:defPPr>
              <a:defRPr lang="en-US"/>
            </a:defPPr>
            <a:lvl1pPr algn="ctr">
              <a:spcBef>
                <a:spcPts val="20"/>
              </a:spcBef>
              <a:defRPr sz="600" spc="-20">
                <a:solidFill>
                  <a:schemeClr val="bg1"/>
                </a:solidFill>
                <a:latin typeface="Helvetica" panose="020B0604020202020204" pitchFamily="34" charset="0"/>
                <a:ea typeface="Verdana" panose="020B0604030504040204" pitchFamily="34" charset="0"/>
                <a:cs typeface="Helvetica" panose="020B0604020202020204" pitchFamily="34" charset="0"/>
              </a:defRPr>
            </a:lvl1pPr>
          </a:lstStyle>
          <a:p>
            <a:r>
              <a:rPr lang="en-GB" noProof="0" dirty="0"/>
              <a:t>1.3. More refugees and HCs Access Occupational Relevant Skills and Skills Recognition for Transition to Work</a:t>
            </a:r>
          </a:p>
        </p:txBody>
      </p:sp>
      <p:sp>
        <p:nvSpPr>
          <p:cNvPr id="31" name="docshape33">
            <a:extLst>
              <a:ext uri="{FF2B5EF4-FFF2-40B4-BE49-F238E27FC236}">
                <a16:creationId xmlns:a16="http://schemas.microsoft.com/office/drawing/2014/main" id="{C60A79C4-7F84-8535-6540-D595D011492C}"/>
              </a:ext>
            </a:extLst>
          </p:cNvPr>
          <p:cNvSpPr txBox="1">
            <a:spLocks/>
          </p:cNvSpPr>
          <p:nvPr/>
        </p:nvSpPr>
        <p:spPr bwMode="auto">
          <a:xfrm>
            <a:off x="6305014" y="1876003"/>
            <a:ext cx="944400" cy="439223"/>
          </a:xfrm>
          <a:prstGeom prst="rect">
            <a:avLst/>
          </a:prstGeom>
          <a:solidFill>
            <a:srgbClr val="FF9300"/>
          </a:solidFill>
          <a:ln>
            <a:noFill/>
          </a:ln>
        </p:spPr>
        <p:txBody>
          <a:bodyPr rot="0" vert="horz" wrap="square" lIns="0" tIns="0" rIns="0" bIns="0" anchor="t" anchorCtr="0" upright="1">
            <a:noAutofit/>
          </a:bodyPr>
          <a:lstStyle/>
          <a:p>
            <a:pPr algn="ctr">
              <a:spcAft>
                <a:spcPts val="1225"/>
              </a:spcAft>
            </a:pPr>
            <a:r>
              <a:rPr lang="en-GB" sz="571" b="1" noProof="0" dirty="0">
                <a:solidFill>
                  <a:schemeClr val="bg1"/>
                </a:solidFill>
                <a:latin typeface="Helvetica" panose="020B0604020202020204" pitchFamily="34" charset="0"/>
                <a:ea typeface="Times New Roman" panose="02020603050405020304" pitchFamily="18" charset="0"/>
                <a:cs typeface="Helvetica" panose="020B0604020202020204" pitchFamily="34" charset="0"/>
              </a:rPr>
              <a:t>Pillar 2. Improved livelihoods and expanded economic opportunities,</a:t>
            </a:r>
            <a:r>
              <a:rPr lang="en-GB" sz="571" noProof="0" dirty="0">
                <a:solidFill>
                  <a:schemeClr val="bg1"/>
                </a:solidFill>
                <a:latin typeface="Helvetica" panose="020B0604020202020204" pitchFamily="34" charset="0"/>
                <a:ea typeface="Times New Roman" panose="02020603050405020304" pitchFamily="18" charset="0"/>
                <a:cs typeface="Helvetica" panose="020B0604020202020204" pitchFamily="34" charset="0"/>
              </a:rPr>
              <a:t> entrepreneurship and employment with dignity</a:t>
            </a:r>
            <a:endParaRPr lang="en-GB" sz="571" noProof="0" dirty="0">
              <a:solidFill>
                <a:schemeClr val="bg1"/>
              </a:solidFill>
              <a:latin typeface="Helvetica" panose="020B0604020202020204" pitchFamily="34" charset="0"/>
              <a:ea typeface="Verdana" panose="020B0604030504040204" pitchFamily="34" charset="0"/>
              <a:cs typeface="Helvetica" panose="020B0604020202020204" pitchFamily="34" charset="0"/>
            </a:endParaRPr>
          </a:p>
        </p:txBody>
      </p:sp>
      <p:sp>
        <p:nvSpPr>
          <p:cNvPr id="33" name="docshape24">
            <a:extLst>
              <a:ext uri="{FF2B5EF4-FFF2-40B4-BE49-F238E27FC236}">
                <a16:creationId xmlns:a16="http://schemas.microsoft.com/office/drawing/2014/main" id="{D73DE628-6E1B-305C-D39D-0B934ED7E0C4}"/>
              </a:ext>
            </a:extLst>
          </p:cNvPr>
          <p:cNvSpPr txBox="1">
            <a:spLocks/>
          </p:cNvSpPr>
          <p:nvPr/>
        </p:nvSpPr>
        <p:spPr bwMode="auto">
          <a:xfrm>
            <a:off x="8375933" y="1931413"/>
            <a:ext cx="1062640" cy="319744"/>
          </a:xfrm>
          <a:prstGeom prst="rect">
            <a:avLst/>
          </a:prstGeom>
          <a:solidFill>
            <a:srgbClr val="FF9300"/>
          </a:solidFill>
          <a:ln>
            <a:noFill/>
          </a:ln>
        </p:spPr>
        <p:txBody>
          <a:bodyPr rot="0" vert="horz" wrap="square" lIns="0" tIns="0" rIns="0" bIns="0" anchor="t" anchorCtr="0" upright="1">
            <a:noAutofit/>
          </a:bodyPr>
          <a:lstStyle/>
          <a:p>
            <a:pPr algn="ctr">
              <a:spcBef>
                <a:spcPts val="20"/>
              </a:spcBef>
            </a:pPr>
            <a:r>
              <a:rPr lang="en-GB" sz="571" b="1" spc="-20" noProof="0" dirty="0">
                <a:latin typeface="Helvetica" panose="020B0604020202020204" pitchFamily="34" charset="0"/>
                <a:ea typeface="Verdana" panose="020B0604030504040204" pitchFamily="34" charset="0"/>
                <a:cs typeface="Helvetica" panose="020B0604020202020204" pitchFamily="34" charset="0"/>
              </a:rPr>
              <a:t>2.4 C</a:t>
            </a:r>
            <a:r>
              <a:rPr lang="en-GB" sz="571" b="1" noProof="0" dirty="0">
                <a:latin typeface="Helvetica" panose="020B0604020202020204" pitchFamily="34" charset="0"/>
                <a:ea typeface="Verdana" panose="020B0604030504040204" pitchFamily="34" charset="0"/>
                <a:cs typeface="Helvetica" panose="020B0604020202020204" pitchFamily="34" charset="0"/>
              </a:rPr>
              <a:t>apacity</a:t>
            </a:r>
            <a:r>
              <a:rPr lang="en-GB" sz="571" b="1" spc="-8" noProof="0" dirty="0">
                <a:latin typeface="Helvetica" panose="020B0604020202020204" pitchFamily="34" charset="0"/>
                <a:ea typeface="Verdana" panose="020B0604030504040204" pitchFamily="34" charset="0"/>
                <a:cs typeface="Helvetica" panose="020B0604020202020204" pitchFamily="34" charset="0"/>
              </a:rPr>
              <a:t> </a:t>
            </a:r>
            <a:r>
              <a:rPr lang="en-GB" sz="571" noProof="0" dirty="0">
                <a:latin typeface="Helvetica" panose="020B0604020202020204" pitchFamily="34" charset="0"/>
                <a:ea typeface="Verdana" panose="020B0604030504040204" pitchFamily="34" charset="0"/>
                <a:cs typeface="Helvetica" panose="020B0604020202020204" pitchFamily="34" charset="0"/>
              </a:rPr>
              <a:t>to</a:t>
            </a:r>
            <a:r>
              <a:rPr lang="en-GB" sz="571" spc="-8" noProof="0" dirty="0">
                <a:latin typeface="Helvetica" panose="020B0604020202020204" pitchFamily="34" charset="0"/>
                <a:ea typeface="Verdana" panose="020B0604030504040204" pitchFamily="34" charset="0"/>
                <a:cs typeface="Helvetica" panose="020B0604020202020204" pitchFamily="34" charset="0"/>
              </a:rPr>
              <a:t> </a:t>
            </a:r>
            <a:r>
              <a:rPr lang="en-GB" sz="571" b="1" noProof="0" dirty="0">
                <a:latin typeface="Helvetica" panose="020B0604020202020204" pitchFamily="34" charset="0"/>
                <a:ea typeface="Verdana" panose="020B0604030504040204" pitchFamily="34" charset="0"/>
                <a:cs typeface="Helvetica" panose="020B0604020202020204" pitchFamily="34" charset="0"/>
              </a:rPr>
              <a:t>protect</a:t>
            </a:r>
            <a:r>
              <a:rPr lang="en-GB" sz="571" noProof="0" dirty="0">
                <a:latin typeface="Helvetica" panose="020B0604020202020204" pitchFamily="34" charset="0"/>
                <a:ea typeface="Verdana" panose="020B0604030504040204" pitchFamily="34" charset="0"/>
                <a:cs typeface="Helvetica" panose="020B0604020202020204" pitchFamily="34" charset="0"/>
              </a:rPr>
              <a:t> </a:t>
            </a:r>
            <a:r>
              <a:rPr lang="en-GB" sz="571" b="1" noProof="0" dirty="0">
                <a:latin typeface="Helvetica" panose="020B0604020202020204" pitchFamily="34" charset="0"/>
                <a:ea typeface="Verdana" panose="020B0604030504040204" pitchFamily="34" charset="0"/>
                <a:cs typeface="Helvetica" panose="020B0604020202020204" pitchFamily="34" charset="0"/>
              </a:rPr>
              <a:t>rights</a:t>
            </a:r>
            <a:r>
              <a:rPr lang="en-GB" sz="571" noProof="0" dirty="0">
                <a:latin typeface="Helvetica" panose="020B0604020202020204" pitchFamily="34" charset="0"/>
                <a:ea typeface="Verdana" panose="020B0604030504040204" pitchFamily="34" charset="0"/>
                <a:cs typeface="Helvetica" panose="020B0604020202020204" pitchFamily="34" charset="0"/>
              </a:rPr>
              <a:t> at work and promote safe and secure working environments</a:t>
            </a:r>
          </a:p>
        </p:txBody>
      </p:sp>
      <p:sp>
        <p:nvSpPr>
          <p:cNvPr id="34" name="docshape20">
            <a:extLst>
              <a:ext uri="{FF2B5EF4-FFF2-40B4-BE49-F238E27FC236}">
                <a16:creationId xmlns:a16="http://schemas.microsoft.com/office/drawing/2014/main" id="{113F7400-02AD-F302-0157-093E3871583D}"/>
              </a:ext>
            </a:extLst>
          </p:cNvPr>
          <p:cNvSpPr txBox="1">
            <a:spLocks/>
          </p:cNvSpPr>
          <p:nvPr/>
        </p:nvSpPr>
        <p:spPr bwMode="auto">
          <a:xfrm>
            <a:off x="7163608" y="2744878"/>
            <a:ext cx="763035" cy="351378"/>
          </a:xfrm>
          <a:prstGeom prst="rect">
            <a:avLst/>
          </a:prstGeom>
          <a:solidFill>
            <a:srgbClr val="FF9300"/>
          </a:solidFill>
          <a:ln>
            <a:noFill/>
          </a:ln>
        </p:spPr>
        <p:txBody>
          <a:bodyPr rot="0" vert="horz" wrap="square" lIns="0" tIns="0" rIns="0" bIns="0" anchor="t" anchorCtr="0" upright="1">
            <a:noAutofit/>
          </a:bodyPr>
          <a:lstStyle/>
          <a:p>
            <a:pPr algn="ctr">
              <a:spcBef>
                <a:spcPts val="20"/>
              </a:spcBef>
            </a:pPr>
            <a:r>
              <a:rPr lang="en-GB" sz="571" spc="-20" noProof="0" dirty="0">
                <a:latin typeface="Helvetica" panose="020B0604020202020204" pitchFamily="34" charset="0"/>
                <a:ea typeface="Verdana" panose="020B0604030504040204" pitchFamily="34" charset="0"/>
                <a:cs typeface="Helvetica" panose="020B0604020202020204" pitchFamily="34" charset="0"/>
              </a:rPr>
              <a:t>2.3 </a:t>
            </a:r>
            <a:r>
              <a:rPr lang="en-GB" sz="571" b="1" spc="-8" noProof="0" dirty="0">
                <a:latin typeface="Helvetica" panose="020B0604020202020204" pitchFamily="34" charset="0"/>
                <a:ea typeface="Verdana" panose="020B0604030504040204" pitchFamily="34" charset="0"/>
                <a:cs typeface="Helvetica" panose="020B0604020202020204" pitchFamily="34" charset="0"/>
              </a:rPr>
              <a:t>Access</a:t>
            </a:r>
            <a:r>
              <a:rPr lang="en-GB" sz="571" spc="-4" noProof="0" dirty="0">
                <a:latin typeface="Helvetica" panose="020B0604020202020204" pitchFamily="34" charset="0"/>
                <a:ea typeface="Verdana" panose="020B0604030504040204" pitchFamily="34" charset="0"/>
                <a:cs typeface="Helvetica" panose="020B0604020202020204" pitchFamily="34" charset="0"/>
              </a:rPr>
              <a:t> </a:t>
            </a:r>
            <a:r>
              <a:rPr lang="en-GB" sz="571" spc="-20" noProof="0" dirty="0">
                <a:latin typeface="Helvetica" panose="020B0604020202020204" pitchFamily="34" charset="0"/>
                <a:ea typeface="Verdana" panose="020B0604030504040204" pitchFamily="34" charset="0"/>
                <a:cs typeface="Helvetica" panose="020B0604020202020204" pitchFamily="34" charset="0"/>
              </a:rPr>
              <a:t>to </a:t>
            </a:r>
            <a:r>
              <a:rPr lang="en-GB" sz="571" b="1" spc="-20" noProof="0" dirty="0">
                <a:latin typeface="Helvetica" panose="020B0604020202020204" pitchFamily="34" charset="0"/>
                <a:ea typeface="Verdana" panose="020B0604030504040204" pitchFamily="34" charset="0"/>
                <a:cs typeface="Helvetica" panose="020B0604020202020204" pitchFamily="34" charset="0"/>
              </a:rPr>
              <a:t>finance</a:t>
            </a:r>
            <a:r>
              <a:rPr lang="en-GB" sz="571" spc="-20" noProof="0" dirty="0">
                <a:latin typeface="Helvetica" panose="020B0604020202020204" pitchFamily="34" charset="0"/>
                <a:ea typeface="Verdana" panose="020B0604030504040204" pitchFamily="34" charset="0"/>
                <a:cs typeface="Helvetica" panose="020B0604020202020204" pitchFamily="34" charset="0"/>
              </a:rPr>
              <a:t>,</a:t>
            </a:r>
            <a:endParaRPr lang="en-GB" sz="571" noProof="0" dirty="0">
              <a:latin typeface="Helvetica" panose="020B0604020202020204" pitchFamily="34" charset="0"/>
              <a:ea typeface="Verdana" panose="020B0604030504040204" pitchFamily="34" charset="0"/>
              <a:cs typeface="Helvetica" panose="020B0604020202020204" pitchFamily="34" charset="0"/>
            </a:endParaRPr>
          </a:p>
          <a:p>
            <a:pPr algn="ctr"/>
            <a:r>
              <a:rPr lang="en-GB" sz="571" noProof="0" dirty="0">
                <a:latin typeface="Helvetica" panose="020B0604020202020204" pitchFamily="34" charset="0"/>
                <a:ea typeface="Verdana" panose="020B0604030504040204" pitchFamily="34" charset="0"/>
                <a:cs typeface="Helvetica" panose="020B0604020202020204" pitchFamily="34" charset="0"/>
              </a:rPr>
              <a:t>business</a:t>
            </a:r>
            <a:r>
              <a:rPr lang="en-GB" sz="571" spc="-49" noProof="0" dirty="0">
                <a:latin typeface="Helvetica" panose="020B0604020202020204" pitchFamily="34" charset="0"/>
                <a:ea typeface="Verdana" panose="020B0604030504040204" pitchFamily="34" charset="0"/>
                <a:cs typeface="Helvetica" panose="020B0604020202020204" pitchFamily="34" charset="0"/>
              </a:rPr>
              <a:t> </a:t>
            </a:r>
            <a:r>
              <a:rPr lang="en-GB" sz="571" noProof="0" dirty="0">
                <a:latin typeface="Helvetica" panose="020B0604020202020204" pitchFamily="34" charset="0"/>
                <a:ea typeface="Verdana" panose="020B0604030504040204" pitchFamily="34" charset="0"/>
                <a:cs typeface="Helvetica" panose="020B0604020202020204" pitchFamily="34" charset="0"/>
              </a:rPr>
              <a:t>development</a:t>
            </a:r>
            <a:r>
              <a:rPr lang="en-GB" sz="571" spc="-49" noProof="0" dirty="0">
                <a:latin typeface="Helvetica" panose="020B0604020202020204" pitchFamily="34" charset="0"/>
                <a:ea typeface="Verdana" panose="020B0604030504040204" pitchFamily="34" charset="0"/>
                <a:cs typeface="Helvetica" panose="020B0604020202020204" pitchFamily="34" charset="0"/>
              </a:rPr>
              <a:t> </a:t>
            </a:r>
            <a:r>
              <a:rPr lang="en-GB" sz="571" noProof="0" dirty="0">
                <a:latin typeface="Helvetica" panose="020B0604020202020204" pitchFamily="34" charset="0"/>
                <a:ea typeface="Verdana" panose="020B0604030504040204" pitchFamily="34" charset="0"/>
                <a:cs typeface="Helvetica" panose="020B0604020202020204" pitchFamily="34" charset="0"/>
              </a:rPr>
              <a:t>and entrepreneurial</a:t>
            </a:r>
            <a:r>
              <a:rPr lang="en-GB" sz="571" spc="-53" noProof="0" dirty="0">
                <a:latin typeface="Helvetica" panose="020B0604020202020204" pitchFamily="34" charset="0"/>
                <a:ea typeface="Verdana" panose="020B0604030504040204" pitchFamily="34" charset="0"/>
                <a:cs typeface="Helvetica" panose="020B0604020202020204" pitchFamily="34" charset="0"/>
              </a:rPr>
              <a:t> </a:t>
            </a:r>
            <a:r>
              <a:rPr lang="en-GB" sz="571" noProof="0" dirty="0">
                <a:latin typeface="Helvetica" panose="020B0604020202020204" pitchFamily="34" charset="0"/>
                <a:ea typeface="Verdana" panose="020B0604030504040204" pitchFamily="34" charset="0"/>
                <a:cs typeface="Helvetica" panose="020B0604020202020204" pitchFamily="34" charset="0"/>
              </a:rPr>
              <a:t>support</a:t>
            </a:r>
          </a:p>
        </p:txBody>
      </p:sp>
      <p:sp>
        <p:nvSpPr>
          <p:cNvPr id="35" name="docshape19">
            <a:extLst>
              <a:ext uri="{FF2B5EF4-FFF2-40B4-BE49-F238E27FC236}">
                <a16:creationId xmlns:a16="http://schemas.microsoft.com/office/drawing/2014/main" id="{B7126936-8E98-323D-FD8A-9BE8D1319D5F}"/>
              </a:ext>
            </a:extLst>
          </p:cNvPr>
          <p:cNvSpPr txBox="1">
            <a:spLocks/>
          </p:cNvSpPr>
          <p:nvPr/>
        </p:nvSpPr>
        <p:spPr bwMode="auto">
          <a:xfrm>
            <a:off x="8399955" y="2727414"/>
            <a:ext cx="949300" cy="351378"/>
          </a:xfrm>
          <a:prstGeom prst="rect">
            <a:avLst/>
          </a:prstGeom>
          <a:solidFill>
            <a:srgbClr val="FF9300"/>
          </a:solidFill>
          <a:ln>
            <a:noFill/>
          </a:ln>
        </p:spPr>
        <p:txBody>
          <a:bodyPr rot="0" vert="horz" wrap="square" lIns="0" tIns="0" rIns="0" bIns="0" anchor="t" anchorCtr="0" upright="1">
            <a:noAutofit/>
          </a:bodyPr>
          <a:lstStyle/>
          <a:p>
            <a:pPr algn="ctr">
              <a:spcBef>
                <a:spcPts val="24"/>
              </a:spcBef>
            </a:pPr>
            <a:r>
              <a:rPr lang="en-GB" sz="571" noProof="0" dirty="0">
                <a:latin typeface="Helvetica" panose="020B0604020202020204" pitchFamily="34" charset="0"/>
                <a:ea typeface="Verdana" panose="020B0604030504040204" pitchFamily="34" charset="0"/>
                <a:cs typeface="Helvetica" panose="020B0604020202020204" pitchFamily="34" charset="0"/>
              </a:rPr>
              <a:t>2.2 </a:t>
            </a:r>
            <a:r>
              <a:rPr lang="en-GB" sz="571" b="1" noProof="0" dirty="0">
                <a:latin typeface="Helvetica" panose="020B0604020202020204" pitchFamily="34" charset="0"/>
                <a:ea typeface="Verdana" panose="020B0604030504040204" pitchFamily="34" charset="0"/>
                <a:cs typeface="Helvetica" panose="020B0604020202020204" pitchFamily="34" charset="0"/>
              </a:rPr>
              <a:t>Investment</a:t>
            </a:r>
            <a:r>
              <a:rPr lang="en-GB" sz="571" noProof="0" dirty="0">
                <a:latin typeface="Helvetica" panose="020B0604020202020204" pitchFamily="34" charset="0"/>
                <a:ea typeface="Verdana" panose="020B0604030504040204" pitchFamily="34" charset="0"/>
                <a:cs typeface="Helvetica" panose="020B0604020202020204" pitchFamily="34" charset="0"/>
              </a:rPr>
              <a:t> and business environment for creating economic</a:t>
            </a:r>
            <a:r>
              <a:rPr lang="en-GB" sz="571" spc="-16" noProof="0" dirty="0">
                <a:latin typeface="Helvetica" panose="020B0604020202020204" pitchFamily="34" charset="0"/>
                <a:ea typeface="Verdana" panose="020B0604030504040204" pitchFamily="34" charset="0"/>
                <a:cs typeface="Helvetica" panose="020B0604020202020204" pitchFamily="34" charset="0"/>
              </a:rPr>
              <a:t> </a:t>
            </a:r>
            <a:r>
              <a:rPr lang="en-GB" sz="571" noProof="0" dirty="0">
                <a:latin typeface="Helvetica" panose="020B0604020202020204" pitchFamily="34" charset="0"/>
                <a:ea typeface="Verdana" panose="020B0604030504040204" pitchFamily="34" charset="0"/>
                <a:cs typeface="Helvetica" panose="020B0604020202020204" pitchFamily="34" charset="0"/>
              </a:rPr>
              <a:t>opportunities</a:t>
            </a:r>
          </a:p>
          <a:p>
            <a:pPr algn="ctr">
              <a:spcBef>
                <a:spcPts val="24"/>
              </a:spcBef>
            </a:pPr>
            <a:r>
              <a:rPr lang="en-GB" sz="571" noProof="0" dirty="0">
                <a:latin typeface="Helvetica" panose="020B0604020202020204" pitchFamily="34" charset="0"/>
                <a:ea typeface="Verdana" panose="020B0604030504040204" pitchFamily="34" charset="0"/>
                <a:cs typeface="Helvetica" panose="020B0604020202020204" pitchFamily="34" charset="0"/>
              </a:rPr>
              <a:t>2.5</a:t>
            </a:r>
          </a:p>
        </p:txBody>
      </p:sp>
      <p:sp>
        <p:nvSpPr>
          <p:cNvPr id="36" name="docshape17">
            <a:extLst>
              <a:ext uri="{FF2B5EF4-FFF2-40B4-BE49-F238E27FC236}">
                <a16:creationId xmlns:a16="http://schemas.microsoft.com/office/drawing/2014/main" id="{3D5A5ECB-A48D-C9BF-FF74-4AA2F5F159AF}"/>
              </a:ext>
            </a:extLst>
          </p:cNvPr>
          <p:cNvSpPr txBox="1">
            <a:spLocks/>
          </p:cNvSpPr>
          <p:nvPr/>
        </p:nvSpPr>
        <p:spPr bwMode="auto">
          <a:xfrm>
            <a:off x="5927120" y="2890424"/>
            <a:ext cx="763035" cy="351378"/>
          </a:xfrm>
          <a:prstGeom prst="rect">
            <a:avLst/>
          </a:prstGeom>
          <a:solidFill>
            <a:srgbClr val="FF9300"/>
          </a:solidFill>
          <a:ln>
            <a:noFill/>
          </a:ln>
        </p:spPr>
        <p:txBody>
          <a:bodyPr rot="0" vert="horz" wrap="square" lIns="0" tIns="0" rIns="0" bIns="0" anchor="t" anchorCtr="0" upright="1">
            <a:noAutofit/>
          </a:bodyPr>
          <a:lstStyle/>
          <a:p>
            <a:pPr algn="ctr">
              <a:spcBef>
                <a:spcPts val="20"/>
              </a:spcBef>
            </a:pPr>
            <a:r>
              <a:rPr lang="en-GB" sz="571" b="1" spc="-20" noProof="0" dirty="0">
                <a:latin typeface="Helvetica" panose="020B0604020202020204" pitchFamily="34" charset="0"/>
                <a:ea typeface="Verdana" panose="020B0604030504040204" pitchFamily="34" charset="0"/>
                <a:cs typeface="Helvetica" panose="020B0604020202020204" pitchFamily="34" charset="0"/>
              </a:rPr>
              <a:t>2.1</a:t>
            </a:r>
            <a:r>
              <a:rPr lang="en-GB" sz="571" b="1" noProof="0" dirty="0">
                <a:latin typeface="Helvetica" panose="020B0604020202020204" pitchFamily="34" charset="0"/>
                <a:ea typeface="Verdana" panose="020B0604030504040204" pitchFamily="34" charset="0"/>
                <a:cs typeface="Helvetica" panose="020B0604020202020204" pitchFamily="34" charset="0"/>
              </a:rPr>
              <a:t> Labour market governance </a:t>
            </a:r>
            <a:r>
              <a:rPr lang="en-GB" sz="571" noProof="0" dirty="0">
                <a:latin typeface="Helvetica" panose="020B0604020202020204" pitchFamily="34" charset="0"/>
                <a:ea typeface="Verdana" panose="020B0604030504040204" pitchFamily="34" charset="0"/>
                <a:cs typeface="Helvetica" panose="020B0604020202020204" pitchFamily="34" charset="0"/>
              </a:rPr>
              <a:t>supporting transition to and entry into employment</a:t>
            </a:r>
          </a:p>
        </p:txBody>
      </p:sp>
      <p:sp>
        <p:nvSpPr>
          <p:cNvPr id="42" name="TextBox 41">
            <a:extLst>
              <a:ext uri="{FF2B5EF4-FFF2-40B4-BE49-F238E27FC236}">
                <a16:creationId xmlns:a16="http://schemas.microsoft.com/office/drawing/2014/main" id="{C5CDBE5B-BBED-AAF4-33C9-72EA81EEC41C}"/>
              </a:ext>
            </a:extLst>
          </p:cNvPr>
          <p:cNvSpPr txBox="1"/>
          <p:nvPr/>
        </p:nvSpPr>
        <p:spPr>
          <a:xfrm>
            <a:off x="7617972" y="3296348"/>
            <a:ext cx="674137" cy="335248"/>
          </a:xfrm>
          <a:prstGeom prst="rect">
            <a:avLst/>
          </a:prstGeom>
          <a:solidFill>
            <a:schemeClr val="accent2">
              <a:lumMod val="20000"/>
              <a:lumOff val="80000"/>
            </a:schemeClr>
          </a:solidFill>
          <a:ln w="12700">
            <a:solidFill>
              <a:schemeClr val="accent2">
                <a:lumMod val="20000"/>
                <a:lumOff val="8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solidFill>
                  <a:schemeClr val="tx1"/>
                </a:solidFill>
              </a:rPr>
              <a:t>Support to SMEs (formalization, management, etc.)  2.2, 2.3</a:t>
            </a:r>
          </a:p>
        </p:txBody>
      </p:sp>
      <p:sp>
        <p:nvSpPr>
          <p:cNvPr id="50" name="docshape22">
            <a:extLst>
              <a:ext uri="{FF2B5EF4-FFF2-40B4-BE49-F238E27FC236}">
                <a16:creationId xmlns:a16="http://schemas.microsoft.com/office/drawing/2014/main" id="{6471C48F-96D9-DAFE-27B8-5A33F0ECB26E}"/>
              </a:ext>
            </a:extLst>
          </p:cNvPr>
          <p:cNvSpPr txBox="1">
            <a:spLocks/>
          </p:cNvSpPr>
          <p:nvPr/>
        </p:nvSpPr>
        <p:spPr bwMode="auto">
          <a:xfrm>
            <a:off x="82248" y="4845025"/>
            <a:ext cx="671468" cy="709086"/>
          </a:xfrm>
          <a:prstGeom prst="rect">
            <a:avLst/>
          </a:prstGeom>
          <a:solidFill>
            <a:srgbClr val="942093"/>
          </a:solidFill>
          <a:ln>
            <a:noFill/>
          </a:ln>
        </p:spPr>
        <p:txBody>
          <a:bodyPr rot="0" vert="horz" wrap="square" lIns="0" tIns="0" rIns="0" bIns="0" anchor="t" anchorCtr="0" upright="1">
            <a:noAutofit/>
          </a:bodyPr>
          <a:lstStyle/>
          <a:p>
            <a:pPr marL="12933" algn="ctr">
              <a:spcBef>
                <a:spcPts val="20"/>
              </a:spcBef>
            </a:pPr>
            <a:r>
              <a:rPr lang="en-GB" sz="570" b="1" spc="-2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3.1 Strengthened l</a:t>
            </a:r>
            <a:r>
              <a:rPr lang="en-GB"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egal, policy and regulatory environment</a:t>
            </a:r>
            <a:r>
              <a:rPr lang="en-GB" sz="570" b="1" spc="-8"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GB" sz="57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for</a:t>
            </a:r>
            <a:r>
              <a:rPr lang="en-GB" sz="570" spc="-8"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GB" sz="57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refugee</a:t>
            </a:r>
            <a:r>
              <a:rPr lang="en-GB" sz="570" spc="-8"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GB" sz="57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protection/ social protection</a:t>
            </a:r>
            <a:r>
              <a:rPr lang="en-GB" sz="570" spc="-8"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GB" sz="57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and</a:t>
            </a:r>
            <a:r>
              <a:rPr lang="en-GB" sz="570" spc="-8"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GB" sz="57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inclusion</a:t>
            </a:r>
          </a:p>
        </p:txBody>
      </p:sp>
      <p:sp>
        <p:nvSpPr>
          <p:cNvPr id="51" name="docshape22">
            <a:extLst>
              <a:ext uri="{FF2B5EF4-FFF2-40B4-BE49-F238E27FC236}">
                <a16:creationId xmlns:a16="http://schemas.microsoft.com/office/drawing/2014/main" id="{1822D28F-88A1-B9E8-77BA-D1542B11323C}"/>
              </a:ext>
            </a:extLst>
          </p:cNvPr>
          <p:cNvSpPr txBox="1">
            <a:spLocks/>
          </p:cNvSpPr>
          <p:nvPr/>
        </p:nvSpPr>
        <p:spPr bwMode="auto">
          <a:xfrm>
            <a:off x="671094" y="3172619"/>
            <a:ext cx="658482" cy="350865"/>
          </a:xfrm>
          <a:prstGeom prst="rect">
            <a:avLst/>
          </a:prstGeom>
          <a:solidFill>
            <a:srgbClr val="942093"/>
          </a:solidFill>
          <a:ln>
            <a:noFill/>
          </a:ln>
        </p:spPr>
        <p:txBody>
          <a:bodyPr rot="0" vert="horz" wrap="square" lIns="0" tIns="0" rIns="0" bIns="0" anchor="t" anchorCtr="0" upright="1">
            <a:noAutofit/>
          </a:bodyPr>
          <a:lstStyle/>
          <a:p>
            <a:pPr algn="ctr">
              <a:spcBef>
                <a:spcPts val="395"/>
              </a:spcBef>
            </a:pPr>
            <a:r>
              <a:rPr lang="en-GB"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3.2 Access</a:t>
            </a:r>
            <a:r>
              <a:rPr lang="en-GB" sz="570" b="1" spc="-12"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GB"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to</a:t>
            </a:r>
            <a:r>
              <a:rPr lang="en-GB" sz="570" b="1" spc="-53"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GB"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protection</a:t>
            </a:r>
            <a:r>
              <a:rPr lang="en-GB" sz="570" b="1" spc="-53"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GB"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mechanisms </a:t>
            </a:r>
            <a:r>
              <a:rPr lang="en-GB" sz="57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/services</a:t>
            </a:r>
          </a:p>
        </p:txBody>
      </p:sp>
      <p:sp>
        <p:nvSpPr>
          <p:cNvPr id="52" name="docshape22">
            <a:extLst>
              <a:ext uri="{FF2B5EF4-FFF2-40B4-BE49-F238E27FC236}">
                <a16:creationId xmlns:a16="http://schemas.microsoft.com/office/drawing/2014/main" id="{E2794DFC-C1B2-225A-73BC-B080CED2DD08}"/>
              </a:ext>
            </a:extLst>
          </p:cNvPr>
          <p:cNvSpPr txBox="1">
            <a:spLocks/>
          </p:cNvSpPr>
          <p:nvPr/>
        </p:nvSpPr>
        <p:spPr bwMode="auto">
          <a:xfrm>
            <a:off x="1992509" y="3178627"/>
            <a:ext cx="711021" cy="350865"/>
          </a:xfrm>
          <a:prstGeom prst="rect">
            <a:avLst/>
          </a:prstGeom>
          <a:solidFill>
            <a:srgbClr val="942093"/>
          </a:solidFill>
          <a:ln>
            <a:noFill/>
          </a:ln>
        </p:spPr>
        <p:txBody>
          <a:bodyPr rot="0" vert="horz" wrap="square" lIns="0" tIns="0" rIns="0" bIns="0" anchor="t" anchorCtr="0" upright="1">
            <a:noAutofit/>
          </a:bodyPr>
          <a:lstStyle>
            <a:defPPr>
              <a:defRPr lang="en-US"/>
            </a:defPPr>
            <a:lvl1pPr marL="12933" algn="ctr">
              <a:spcBef>
                <a:spcPts val="20"/>
              </a:spcBef>
              <a:defRPr sz="570" b="1" spc="-20">
                <a:solidFill>
                  <a:schemeClr val="bg1"/>
                </a:solidFill>
                <a:latin typeface="Helvetica" panose="020B0604020202020204" pitchFamily="34" charset="0"/>
                <a:ea typeface="Verdana" panose="020B0604030504040204" pitchFamily="34" charset="0"/>
                <a:cs typeface="Helvetica" panose="020B0604020202020204" pitchFamily="34" charset="0"/>
              </a:defRPr>
            </a:lvl1pPr>
          </a:lstStyle>
          <a:p>
            <a:r>
              <a:rPr lang="en-GB" noProof="0" dirty="0"/>
              <a:t>3.4 Increased access to social protection mechanisms/ services</a:t>
            </a:r>
          </a:p>
        </p:txBody>
      </p:sp>
      <p:sp>
        <p:nvSpPr>
          <p:cNvPr id="53" name="docshape22">
            <a:extLst>
              <a:ext uri="{FF2B5EF4-FFF2-40B4-BE49-F238E27FC236}">
                <a16:creationId xmlns:a16="http://schemas.microsoft.com/office/drawing/2014/main" id="{C6EAD486-0BA7-A81D-C729-9F681C9FA2BD}"/>
              </a:ext>
            </a:extLst>
          </p:cNvPr>
          <p:cNvSpPr txBox="1">
            <a:spLocks/>
          </p:cNvSpPr>
          <p:nvPr/>
        </p:nvSpPr>
        <p:spPr bwMode="auto">
          <a:xfrm>
            <a:off x="40927" y="3184570"/>
            <a:ext cx="561975" cy="350865"/>
          </a:xfrm>
          <a:prstGeom prst="rect">
            <a:avLst/>
          </a:prstGeom>
          <a:solidFill>
            <a:srgbClr val="942093"/>
          </a:solidFill>
          <a:ln>
            <a:noFill/>
          </a:ln>
        </p:spPr>
        <p:txBody>
          <a:bodyPr rot="0" vert="horz" wrap="square" lIns="0" tIns="0" rIns="0" bIns="0" anchor="t" anchorCtr="0" upright="1">
            <a:noAutofit/>
          </a:bodyPr>
          <a:lstStyle/>
          <a:p>
            <a:pPr algn="ctr">
              <a:spcBef>
                <a:spcPts val="644"/>
              </a:spcBef>
            </a:pPr>
            <a:r>
              <a:rPr lang="en-GB" sz="570" b="1" spc="-2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3.3</a:t>
            </a:r>
            <a:r>
              <a:rPr lang="en-GB" sz="570" spc="-2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C</a:t>
            </a:r>
            <a:r>
              <a:rPr lang="en-GB"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omplementary</a:t>
            </a:r>
            <a:r>
              <a:rPr lang="en-GB" sz="57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GB"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partner-delivered</a:t>
            </a:r>
            <a:r>
              <a:rPr lang="en-GB" sz="57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GB"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protection</a:t>
            </a:r>
          </a:p>
        </p:txBody>
      </p:sp>
      <p:sp>
        <p:nvSpPr>
          <p:cNvPr id="55" name="docshape34">
            <a:extLst>
              <a:ext uri="{FF2B5EF4-FFF2-40B4-BE49-F238E27FC236}">
                <a16:creationId xmlns:a16="http://schemas.microsoft.com/office/drawing/2014/main" id="{1EA792B4-8C91-D3E2-917C-67B9493B2271}"/>
              </a:ext>
            </a:extLst>
          </p:cNvPr>
          <p:cNvSpPr txBox="1">
            <a:spLocks/>
          </p:cNvSpPr>
          <p:nvPr/>
        </p:nvSpPr>
        <p:spPr bwMode="auto">
          <a:xfrm>
            <a:off x="771029" y="1792854"/>
            <a:ext cx="625200" cy="526298"/>
          </a:xfrm>
          <a:prstGeom prst="rect">
            <a:avLst/>
          </a:prstGeom>
          <a:solidFill>
            <a:srgbClr val="942093"/>
          </a:solidFill>
          <a:ln>
            <a:noFill/>
          </a:ln>
        </p:spPr>
        <p:txBody>
          <a:bodyPr rot="0" vert="horz" wrap="square" lIns="0" tIns="0" rIns="0" bIns="0" anchor="t" anchorCtr="0" upright="1">
            <a:noAutofit/>
          </a:bodyPr>
          <a:lstStyle>
            <a:defPPr>
              <a:defRPr lang="en-US"/>
            </a:defPPr>
            <a:lvl1pPr algn="ctr">
              <a:spcAft>
                <a:spcPts val="1500"/>
              </a:spcAft>
              <a:defRPr sz="700" b="1">
                <a:solidFill>
                  <a:schemeClr val="bg1"/>
                </a:solidFill>
                <a:effectLst/>
                <a:latin typeface="Helvetica" pitchFamily="2" charset="0"/>
                <a:ea typeface="Times New Roman" panose="02020603050405020304" pitchFamily="18" charset="0"/>
                <a:cs typeface="Verdana" panose="020B0604030504040204" pitchFamily="34" charset="0"/>
              </a:defRPr>
            </a:lvl1pPr>
          </a:lstStyle>
          <a:p>
            <a:r>
              <a:rPr lang="en-GB" sz="570" noProof="0" dirty="0">
                <a:latin typeface="Helvetica" panose="020B0604020202020204" pitchFamily="34" charset="0"/>
                <a:cs typeface="Helvetica" panose="020B0604020202020204" pitchFamily="34" charset="0"/>
              </a:rPr>
              <a:t>Pillar 3. Protection </a:t>
            </a:r>
            <a:r>
              <a:rPr lang="en-GB" sz="570" b="0" noProof="0" dirty="0">
                <a:latin typeface="Helvetica" panose="020B0604020202020204" pitchFamily="34" charset="0"/>
                <a:cs typeface="Helvetica" panose="020B0604020202020204" pitchFamily="34" charset="0"/>
              </a:rPr>
              <a:t>– Increased government protection for FCP and HCs</a:t>
            </a:r>
          </a:p>
        </p:txBody>
      </p:sp>
      <p:sp>
        <p:nvSpPr>
          <p:cNvPr id="56" name="docshape34">
            <a:extLst>
              <a:ext uri="{FF2B5EF4-FFF2-40B4-BE49-F238E27FC236}">
                <a16:creationId xmlns:a16="http://schemas.microsoft.com/office/drawing/2014/main" id="{F8169E30-9BEE-9A06-1618-414FEB391F9A}"/>
              </a:ext>
            </a:extLst>
          </p:cNvPr>
          <p:cNvSpPr txBox="1">
            <a:spLocks/>
          </p:cNvSpPr>
          <p:nvPr/>
        </p:nvSpPr>
        <p:spPr bwMode="auto">
          <a:xfrm>
            <a:off x="1556612" y="2378850"/>
            <a:ext cx="681047" cy="526298"/>
          </a:xfrm>
          <a:prstGeom prst="rect">
            <a:avLst/>
          </a:prstGeom>
          <a:solidFill>
            <a:srgbClr val="942093"/>
          </a:solidFill>
          <a:ln>
            <a:noFill/>
          </a:ln>
        </p:spPr>
        <p:txBody>
          <a:bodyPr rot="0" vert="horz" wrap="square" lIns="0" tIns="0" rIns="0" bIns="0" anchor="t" anchorCtr="0" upright="1">
            <a:noAutofit/>
          </a:bodyPr>
          <a:lstStyle>
            <a:defPPr>
              <a:defRPr lang="en-US"/>
            </a:defPPr>
            <a:lvl1pPr algn="ctr">
              <a:spcAft>
                <a:spcPts val="1500"/>
              </a:spcAft>
              <a:defRPr sz="700" b="1">
                <a:solidFill>
                  <a:schemeClr val="bg1"/>
                </a:solidFill>
                <a:effectLst/>
                <a:latin typeface="Helvetica" pitchFamily="2" charset="0"/>
                <a:ea typeface="Times New Roman" panose="02020603050405020304" pitchFamily="18" charset="0"/>
                <a:cs typeface="Verdana" panose="020B0604030504040204" pitchFamily="34" charset="0"/>
              </a:defRPr>
            </a:lvl1pPr>
          </a:lstStyle>
          <a:p>
            <a:r>
              <a:rPr lang="en-GB" sz="570" noProof="0" dirty="0">
                <a:latin typeface="Helvetica" panose="020B0604020202020204" pitchFamily="34" charset="0"/>
                <a:cs typeface="Helvetica" panose="020B0604020202020204" pitchFamily="34" charset="0"/>
              </a:rPr>
              <a:t>Pillar 3. Social Protection</a:t>
            </a:r>
            <a:r>
              <a:rPr lang="en-GB" sz="570" b="0" noProof="0" dirty="0">
                <a:latin typeface="Helvetica" panose="020B0604020202020204" pitchFamily="34" charset="0"/>
                <a:cs typeface="Helvetica" panose="020B0604020202020204" pitchFamily="34" charset="0"/>
              </a:rPr>
              <a:t>. Increased inclusion of FCP and HCs in social protection systems</a:t>
            </a:r>
          </a:p>
        </p:txBody>
      </p:sp>
      <p:sp>
        <p:nvSpPr>
          <p:cNvPr id="7" name="Rectangle 6">
            <a:extLst>
              <a:ext uri="{FF2B5EF4-FFF2-40B4-BE49-F238E27FC236}">
                <a16:creationId xmlns:a16="http://schemas.microsoft.com/office/drawing/2014/main" id="{50E5BB1A-D270-0C2A-A402-F75034746BDA}"/>
              </a:ext>
            </a:extLst>
          </p:cNvPr>
          <p:cNvSpPr/>
          <p:nvPr/>
        </p:nvSpPr>
        <p:spPr>
          <a:xfrm>
            <a:off x="61674" y="5871101"/>
            <a:ext cx="714628" cy="350865"/>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GB" sz="600" noProof="0" dirty="0">
                <a:solidFill>
                  <a:schemeClr val="tx1"/>
                </a:solidFill>
                <a:latin typeface="Helvetica" panose="020B0604020202020204" pitchFamily="34" charset="0"/>
                <a:cs typeface="Helvetica" panose="020B0604020202020204" pitchFamily="34" charset="0"/>
              </a:rPr>
              <a:t> Joint policy advocacy to promote refugee inclusion</a:t>
            </a:r>
          </a:p>
        </p:txBody>
      </p:sp>
      <p:sp>
        <p:nvSpPr>
          <p:cNvPr id="9" name="Rectangle 8">
            <a:extLst>
              <a:ext uri="{FF2B5EF4-FFF2-40B4-BE49-F238E27FC236}">
                <a16:creationId xmlns:a16="http://schemas.microsoft.com/office/drawing/2014/main" id="{3771EDD5-A757-0D76-AC96-B09E42827D8F}"/>
              </a:ext>
            </a:extLst>
          </p:cNvPr>
          <p:cNvSpPr/>
          <p:nvPr/>
        </p:nvSpPr>
        <p:spPr>
          <a:xfrm>
            <a:off x="352829" y="6499625"/>
            <a:ext cx="836399" cy="184666"/>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GB" sz="600" noProof="0" dirty="0">
                <a:solidFill>
                  <a:schemeClr val="tx1"/>
                </a:solidFill>
                <a:latin typeface="Helvetica" panose="020B0604020202020204" pitchFamily="34" charset="0"/>
                <a:cs typeface="Helvetica" panose="020B0604020202020204" pitchFamily="34" charset="0"/>
              </a:rPr>
              <a:t>Program Coordination and Support</a:t>
            </a:r>
          </a:p>
        </p:txBody>
      </p:sp>
      <p:sp>
        <p:nvSpPr>
          <p:cNvPr id="12" name="Rectangle 11">
            <a:extLst>
              <a:ext uri="{FF2B5EF4-FFF2-40B4-BE49-F238E27FC236}">
                <a16:creationId xmlns:a16="http://schemas.microsoft.com/office/drawing/2014/main" id="{C372438C-A15B-F9EE-F8F0-33D3DF179F07}"/>
              </a:ext>
            </a:extLst>
          </p:cNvPr>
          <p:cNvSpPr/>
          <p:nvPr/>
        </p:nvSpPr>
        <p:spPr>
          <a:xfrm>
            <a:off x="3023630" y="3298271"/>
            <a:ext cx="798329" cy="369332"/>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GB" sz="600" noProof="0" dirty="0">
                <a:solidFill>
                  <a:schemeClr val="tx1"/>
                </a:solidFill>
                <a:latin typeface="Helvetica" panose="020B0604020202020204" pitchFamily="34" charset="0"/>
                <a:cs typeface="Helvetica" panose="020B0604020202020204" pitchFamily="34" charset="0"/>
              </a:rPr>
              <a:t>Strengthening Gov. and health actor's systems and capacities</a:t>
            </a:r>
          </a:p>
          <a:p>
            <a:pPr algn="ctr"/>
            <a:r>
              <a:rPr lang="en-GB" sz="600" noProof="0" dirty="0">
                <a:solidFill>
                  <a:schemeClr val="tx1"/>
                </a:solidFill>
                <a:latin typeface="Helvetica" panose="020B0604020202020204" pitchFamily="34" charset="0"/>
                <a:cs typeface="Helvetica" panose="020B0604020202020204" pitchFamily="34" charset="0"/>
              </a:rPr>
              <a:t>3.2.d, 3.4.c</a:t>
            </a:r>
          </a:p>
        </p:txBody>
      </p:sp>
      <p:sp>
        <p:nvSpPr>
          <p:cNvPr id="16" name="Rectangle 15">
            <a:extLst>
              <a:ext uri="{FF2B5EF4-FFF2-40B4-BE49-F238E27FC236}">
                <a16:creationId xmlns:a16="http://schemas.microsoft.com/office/drawing/2014/main" id="{46ADB9C8-C8F6-6D1A-72C9-CE140E499281}"/>
              </a:ext>
            </a:extLst>
          </p:cNvPr>
          <p:cNvSpPr/>
          <p:nvPr/>
        </p:nvSpPr>
        <p:spPr>
          <a:xfrm>
            <a:off x="898152" y="4809269"/>
            <a:ext cx="1253222" cy="270836"/>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GB" sz="600" noProof="0" dirty="0">
                <a:solidFill>
                  <a:schemeClr val="tx1"/>
                </a:solidFill>
                <a:latin typeface="Helvetica" panose="020B0604020202020204" pitchFamily="34" charset="0"/>
                <a:cs typeface="Helvetica" panose="020B0604020202020204" pitchFamily="34" charset="0"/>
              </a:rPr>
              <a:t>Enhancing Child Protection systems and access to justice</a:t>
            </a:r>
          </a:p>
          <a:p>
            <a:pPr algn="ctr"/>
            <a:r>
              <a:rPr lang="en-GB" sz="600" noProof="0" dirty="0">
                <a:solidFill>
                  <a:schemeClr val="tx1"/>
                </a:solidFill>
                <a:latin typeface="Helvetica" panose="020B0604020202020204" pitchFamily="34" charset="0"/>
                <a:cs typeface="Helvetica" panose="020B0604020202020204" pitchFamily="34" charset="0"/>
              </a:rPr>
              <a:t>3.2.b</a:t>
            </a:r>
          </a:p>
        </p:txBody>
      </p:sp>
      <p:sp>
        <p:nvSpPr>
          <p:cNvPr id="27" name="Rectangle 26">
            <a:extLst>
              <a:ext uri="{FF2B5EF4-FFF2-40B4-BE49-F238E27FC236}">
                <a16:creationId xmlns:a16="http://schemas.microsoft.com/office/drawing/2014/main" id="{76923202-1722-9D37-D846-653C4390119B}"/>
              </a:ext>
            </a:extLst>
          </p:cNvPr>
          <p:cNvSpPr/>
          <p:nvPr/>
        </p:nvSpPr>
        <p:spPr>
          <a:xfrm>
            <a:off x="83807" y="4037031"/>
            <a:ext cx="538249" cy="469081"/>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GB" sz="600" noProof="0" dirty="0">
                <a:solidFill>
                  <a:schemeClr val="tx1"/>
                </a:solidFill>
                <a:latin typeface="Helvetica" panose="020B0604020202020204" pitchFamily="34" charset="0"/>
                <a:cs typeface="Helvetica" panose="020B0604020202020204" pitchFamily="34" charset="0"/>
              </a:rPr>
              <a:t>GBV response and complementary services</a:t>
            </a:r>
          </a:p>
          <a:p>
            <a:pPr algn="ctr"/>
            <a:r>
              <a:rPr lang="en-GB" sz="600" noProof="0" dirty="0">
                <a:solidFill>
                  <a:schemeClr val="tx1"/>
                </a:solidFill>
                <a:latin typeface="Helvetica" panose="020B0604020202020204" pitchFamily="34" charset="0"/>
                <a:cs typeface="Helvetica" panose="020B0604020202020204" pitchFamily="34" charset="0"/>
              </a:rPr>
              <a:t>3.3.b</a:t>
            </a:r>
          </a:p>
        </p:txBody>
      </p:sp>
      <p:cxnSp>
        <p:nvCxnSpPr>
          <p:cNvPr id="137" name="Elbow Connector 73">
            <a:extLst>
              <a:ext uri="{FF2B5EF4-FFF2-40B4-BE49-F238E27FC236}">
                <a16:creationId xmlns:a16="http://schemas.microsoft.com/office/drawing/2014/main" id="{AFBC7470-4944-B45D-1E2E-D581E0B6160E}"/>
              </a:ext>
            </a:extLst>
          </p:cNvPr>
          <p:cNvCxnSpPr>
            <a:cxnSpLocks/>
            <a:stCxn id="53" idx="0"/>
            <a:endCxn id="55" idx="2"/>
          </p:cNvCxnSpPr>
          <p:nvPr/>
        </p:nvCxnSpPr>
        <p:spPr>
          <a:xfrm rot="5400000" flipH="1" flipV="1">
            <a:off x="270063" y="2371004"/>
            <a:ext cx="865418" cy="761714"/>
          </a:xfrm>
          <a:prstGeom prst="bentConnector3">
            <a:avLst>
              <a:gd name="adj1" fmla="val 50709"/>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59" name="Elbow Connector 73">
            <a:extLst>
              <a:ext uri="{FF2B5EF4-FFF2-40B4-BE49-F238E27FC236}">
                <a16:creationId xmlns:a16="http://schemas.microsoft.com/office/drawing/2014/main" id="{F39422A4-C349-7760-89CE-83BD29DC9F91}"/>
              </a:ext>
            </a:extLst>
          </p:cNvPr>
          <p:cNvCxnSpPr>
            <a:cxnSpLocks/>
            <a:stCxn id="52" idx="0"/>
            <a:endCxn id="56" idx="2"/>
          </p:cNvCxnSpPr>
          <p:nvPr/>
        </p:nvCxnSpPr>
        <p:spPr>
          <a:xfrm rot="16200000" flipV="1">
            <a:off x="1985839" y="2816446"/>
            <a:ext cx="273479" cy="450884"/>
          </a:xfrm>
          <a:prstGeom prst="bentConnector3">
            <a:avLst>
              <a:gd name="adj1" fmla="val 49999"/>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88" name="Elbow Connector 73">
            <a:extLst>
              <a:ext uri="{FF2B5EF4-FFF2-40B4-BE49-F238E27FC236}">
                <a16:creationId xmlns:a16="http://schemas.microsoft.com/office/drawing/2014/main" id="{A211315A-7BE7-631F-C684-2443ABF86D36}"/>
              </a:ext>
            </a:extLst>
          </p:cNvPr>
          <p:cNvCxnSpPr>
            <a:cxnSpLocks/>
            <a:stCxn id="8" idx="0"/>
            <a:endCxn id="15" idx="1"/>
          </p:cNvCxnSpPr>
          <p:nvPr/>
        </p:nvCxnSpPr>
        <p:spPr>
          <a:xfrm rot="5400000" flipH="1" flipV="1">
            <a:off x="4354269" y="3593571"/>
            <a:ext cx="284359" cy="363453"/>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01" name="Elbow Connector 73">
            <a:extLst>
              <a:ext uri="{FF2B5EF4-FFF2-40B4-BE49-F238E27FC236}">
                <a16:creationId xmlns:a16="http://schemas.microsoft.com/office/drawing/2014/main" id="{571C534A-73CB-6769-3C41-8F076090130C}"/>
              </a:ext>
            </a:extLst>
          </p:cNvPr>
          <p:cNvCxnSpPr>
            <a:cxnSpLocks/>
            <a:endCxn id="28" idx="2"/>
          </p:cNvCxnSpPr>
          <p:nvPr/>
        </p:nvCxnSpPr>
        <p:spPr>
          <a:xfrm rot="16200000" flipV="1">
            <a:off x="4405099" y="2806334"/>
            <a:ext cx="108482" cy="6535"/>
          </a:xfrm>
          <a:prstGeom prst="bentConnector3">
            <a:avLst>
              <a:gd name="adj1" fmla="val -2354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04" name="Elbow Connector 73">
            <a:extLst>
              <a:ext uri="{FF2B5EF4-FFF2-40B4-BE49-F238E27FC236}">
                <a16:creationId xmlns:a16="http://schemas.microsoft.com/office/drawing/2014/main" id="{E44E3BA9-4EB1-9A8C-B28E-AD723967D1F9}"/>
              </a:ext>
            </a:extLst>
          </p:cNvPr>
          <p:cNvCxnSpPr>
            <a:cxnSpLocks/>
            <a:stCxn id="28" idx="0"/>
            <a:endCxn id="11" idx="2"/>
          </p:cNvCxnSpPr>
          <p:nvPr/>
        </p:nvCxnSpPr>
        <p:spPr>
          <a:xfrm rot="16200000" flipV="1">
            <a:off x="4328699" y="2241866"/>
            <a:ext cx="246138" cy="860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32" name="Elbow Connector 73">
            <a:extLst>
              <a:ext uri="{FF2B5EF4-FFF2-40B4-BE49-F238E27FC236}">
                <a16:creationId xmlns:a16="http://schemas.microsoft.com/office/drawing/2014/main" id="{F095FEFE-1E6C-A515-A371-AD93A74040E7}"/>
              </a:ext>
            </a:extLst>
          </p:cNvPr>
          <p:cNvCxnSpPr>
            <a:cxnSpLocks/>
            <a:stCxn id="34" idx="0"/>
            <a:endCxn id="31" idx="2"/>
          </p:cNvCxnSpPr>
          <p:nvPr/>
        </p:nvCxnSpPr>
        <p:spPr>
          <a:xfrm rot="16200000" flipV="1">
            <a:off x="6946344" y="2146096"/>
            <a:ext cx="429652" cy="767912"/>
          </a:xfrm>
          <a:prstGeom prst="bentConnector3">
            <a:avLst>
              <a:gd name="adj1" fmla="val 3286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46" name="Elbow Connector 73">
            <a:extLst>
              <a:ext uri="{FF2B5EF4-FFF2-40B4-BE49-F238E27FC236}">
                <a16:creationId xmlns:a16="http://schemas.microsoft.com/office/drawing/2014/main" id="{6EC0B09D-47F7-EDA1-9983-325673B7237E}"/>
              </a:ext>
            </a:extLst>
          </p:cNvPr>
          <p:cNvCxnSpPr>
            <a:cxnSpLocks/>
            <a:stCxn id="36" idx="0"/>
            <a:endCxn id="31" idx="2"/>
          </p:cNvCxnSpPr>
          <p:nvPr/>
        </p:nvCxnSpPr>
        <p:spPr>
          <a:xfrm rot="5400000" flipH="1" flipV="1">
            <a:off x="6255327" y="2368537"/>
            <a:ext cx="575198" cy="468576"/>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54" name="Elbow Connector 73">
            <a:extLst>
              <a:ext uri="{FF2B5EF4-FFF2-40B4-BE49-F238E27FC236}">
                <a16:creationId xmlns:a16="http://schemas.microsoft.com/office/drawing/2014/main" id="{26841793-C5AE-CD2F-91C3-A5BA7BD26865}"/>
              </a:ext>
            </a:extLst>
          </p:cNvPr>
          <p:cNvCxnSpPr>
            <a:cxnSpLocks/>
            <a:stCxn id="33" idx="1"/>
            <a:endCxn id="31" idx="3"/>
          </p:cNvCxnSpPr>
          <p:nvPr/>
        </p:nvCxnSpPr>
        <p:spPr>
          <a:xfrm rot="10800000" flipV="1">
            <a:off x="7249415" y="2091285"/>
            <a:ext cx="1126519" cy="4330"/>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62" name="Elbow Connector 73">
            <a:extLst>
              <a:ext uri="{FF2B5EF4-FFF2-40B4-BE49-F238E27FC236}">
                <a16:creationId xmlns:a16="http://schemas.microsoft.com/office/drawing/2014/main" id="{1DC2DDF0-A723-8AB9-C0EA-804860F25F9A}"/>
              </a:ext>
            </a:extLst>
          </p:cNvPr>
          <p:cNvCxnSpPr>
            <a:cxnSpLocks/>
            <a:stCxn id="38" idx="0"/>
            <a:endCxn id="35" idx="2"/>
          </p:cNvCxnSpPr>
          <p:nvPr/>
        </p:nvCxnSpPr>
        <p:spPr>
          <a:xfrm rot="5400000" flipH="1" flipV="1">
            <a:off x="8654235" y="3066245"/>
            <a:ext cx="207822" cy="232917"/>
          </a:xfrm>
          <a:prstGeom prst="bentConnector3">
            <a:avLst>
              <a:gd name="adj1" fmla="val 35234"/>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66" name="Elbow Connector 73">
            <a:extLst>
              <a:ext uri="{FF2B5EF4-FFF2-40B4-BE49-F238E27FC236}">
                <a16:creationId xmlns:a16="http://schemas.microsoft.com/office/drawing/2014/main" id="{2BACF3F9-804B-1B53-748A-FDEC317316A9}"/>
              </a:ext>
            </a:extLst>
          </p:cNvPr>
          <p:cNvCxnSpPr>
            <a:cxnSpLocks/>
            <a:stCxn id="42" idx="0"/>
            <a:endCxn id="35" idx="2"/>
          </p:cNvCxnSpPr>
          <p:nvPr/>
        </p:nvCxnSpPr>
        <p:spPr>
          <a:xfrm rot="5400000" flipH="1" flipV="1">
            <a:off x="8306045" y="2727788"/>
            <a:ext cx="217556" cy="919564"/>
          </a:xfrm>
          <a:prstGeom prst="bentConnector3">
            <a:avLst>
              <a:gd name="adj1" fmla="val 38717"/>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71" name="TextBox 270">
            <a:extLst>
              <a:ext uri="{FF2B5EF4-FFF2-40B4-BE49-F238E27FC236}">
                <a16:creationId xmlns:a16="http://schemas.microsoft.com/office/drawing/2014/main" id="{95F71A39-B9EC-AE05-785B-F5CE0F25B242}"/>
              </a:ext>
            </a:extLst>
          </p:cNvPr>
          <p:cNvSpPr txBox="1"/>
          <p:nvPr/>
        </p:nvSpPr>
        <p:spPr>
          <a:xfrm>
            <a:off x="7090654" y="5350399"/>
            <a:ext cx="562255" cy="421417"/>
          </a:xfrm>
          <a:prstGeom prst="rect">
            <a:avLst/>
          </a:prstGeom>
          <a:solidFill>
            <a:schemeClr val="bg1">
              <a:lumMod val="8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b="1" noProof="0" dirty="0">
                <a:solidFill>
                  <a:schemeClr val="tx1"/>
                </a:solidFill>
              </a:rPr>
              <a:t>4.1 Improve access to WASH </a:t>
            </a:r>
            <a:r>
              <a:rPr lang="en-GB" noProof="0" dirty="0">
                <a:solidFill>
                  <a:schemeClr val="tx1"/>
                </a:solidFill>
              </a:rPr>
              <a:t>facilities</a:t>
            </a:r>
          </a:p>
        </p:txBody>
      </p:sp>
      <p:sp>
        <p:nvSpPr>
          <p:cNvPr id="278" name="TextBox 277">
            <a:extLst>
              <a:ext uri="{FF2B5EF4-FFF2-40B4-BE49-F238E27FC236}">
                <a16:creationId xmlns:a16="http://schemas.microsoft.com/office/drawing/2014/main" id="{E5ABCE2F-00EC-BDA2-702E-3634D05691A3}"/>
              </a:ext>
            </a:extLst>
          </p:cNvPr>
          <p:cNvSpPr txBox="1"/>
          <p:nvPr/>
        </p:nvSpPr>
        <p:spPr>
          <a:xfrm>
            <a:off x="6066421" y="6138194"/>
            <a:ext cx="606181" cy="368257"/>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solidFill>
                  <a:schemeClr val="tx1"/>
                </a:solidFill>
              </a:rPr>
              <a:t>Analytics, studies and technical support</a:t>
            </a:r>
          </a:p>
          <a:p>
            <a:r>
              <a:rPr lang="en-GB" noProof="0" dirty="0">
                <a:solidFill>
                  <a:schemeClr val="tx1"/>
                </a:solidFill>
              </a:rPr>
              <a:t>4.1.1, 4.1.3, 4.2.5</a:t>
            </a:r>
          </a:p>
        </p:txBody>
      </p:sp>
      <p:sp>
        <p:nvSpPr>
          <p:cNvPr id="280" name="docshape19">
            <a:extLst>
              <a:ext uri="{FF2B5EF4-FFF2-40B4-BE49-F238E27FC236}">
                <a16:creationId xmlns:a16="http://schemas.microsoft.com/office/drawing/2014/main" id="{348ECCCB-B947-8FA3-8F89-AF821CBB8A1B}"/>
              </a:ext>
            </a:extLst>
          </p:cNvPr>
          <p:cNvSpPr txBox="1">
            <a:spLocks/>
          </p:cNvSpPr>
          <p:nvPr/>
        </p:nvSpPr>
        <p:spPr bwMode="auto">
          <a:xfrm>
            <a:off x="7641372" y="4910322"/>
            <a:ext cx="1584956" cy="263821"/>
          </a:xfrm>
          <a:prstGeom prst="rect">
            <a:avLst/>
          </a:prstGeom>
          <a:solidFill>
            <a:schemeClr val="bg1">
              <a:lumMod val="75000"/>
            </a:schemeClr>
          </a:solidFill>
          <a:ln>
            <a:noFill/>
          </a:ln>
        </p:spPr>
        <p:txBody>
          <a:bodyPr rot="0" vert="horz" wrap="square" lIns="0" tIns="0" rIns="0" bIns="0" anchor="t" anchorCtr="0" upright="1">
            <a:noAutofit/>
          </a:bodyPr>
          <a:lstStyle/>
          <a:p>
            <a:pPr algn="ctr">
              <a:spcBef>
                <a:spcPts val="24"/>
              </a:spcBef>
            </a:pPr>
            <a:r>
              <a:rPr lang="en-GB" sz="571" b="1" noProof="0" dirty="0">
                <a:latin typeface="Helvetica" panose="020B0604020202020204" pitchFamily="34" charset="0"/>
                <a:ea typeface="Verdana" panose="020B0604030504040204" pitchFamily="34" charset="0"/>
                <a:cs typeface="Helvetica" panose="020B0604020202020204" pitchFamily="34" charset="0"/>
              </a:rPr>
              <a:t>Pillar 4. Improved services, facilities, and information systems </a:t>
            </a:r>
            <a:r>
              <a:rPr lang="en-GB" sz="571" noProof="0" dirty="0">
                <a:latin typeface="Helvetica" panose="020B0604020202020204" pitchFamily="34" charset="0"/>
                <a:ea typeface="Verdana" panose="020B0604030504040204" pitchFamily="34" charset="0"/>
                <a:cs typeface="Helvetica" panose="020B0604020202020204" pitchFamily="34" charset="0"/>
              </a:rPr>
              <a:t>essential to forcibly displaced and host communities</a:t>
            </a:r>
          </a:p>
        </p:txBody>
      </p:sp>
      <p:cxnSp>
        <p:nvCxnSpPr>
          <p:cNvPr id="284" name="Elbow Connector 73">
            <a:extLst>
              <a:ext uri="{FF2B5EF4-FFF2-40B4-BE49-F238E27FC236}">
                <a16:creationId xmlns:a16="http://schemas.microsoft.com/office/drawing/2014/main" id="{8A155058-625E-9B62-9F8E-ADAC1C51467D}"/>
              </a:ext>
            </a:extLst>
          </p:cNvPr>
          <p:cNvCxnSpPr>
            <a:cxnSpLocks/>
            <a:stCxn id="271" idx="0"/>
            <a:endCxn id="280" idx="2"/>
          </p:cNvCxnSpPr>
          <p:nvPr/>
        </p:nvCxnSpPr>
        <p:spPr>
          <a:xfrm rot="5400000" flipH="1" flipV="1">
            <a:off x="7814688" y="4731237"/>
            <a:ext cx="176256" cy="106206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87" name="Elbow Connector 73">
            <a:extLst>
              <a:ext uri="{FF2B5EF4-FFF2-40B4-BE49-F238E27FC236}">
                <a16:creationId xmlns:a16="http://schemas.microsoft.com/office/drawing/2014/main" id="{E3C00C3A-5C28-C7DF-AC67-190DA570B8E2}"/>
              </a:ext>
            </a:extLst>
          </p:cNvPr>
          <p:cNvCxnSpPr>
            <a:cxnSpLocks/>
            <a:stCxn id="591" idx="0"/>
            <a:endCxn id="280" idx="2"/>
          </p:cNvCxnSpPr>
          <p:nvPr/>
        </p:nvCxnSpPr>
        <p:spPr>
          <a:xfrm rot="16200000" flipV="1">
            <a:off x="8554798" y="5053195"/>
            <a:ext cx="290298" cy="532194"/>
          </a:xfrm>
          <a:prstGeom prst="bentConnector3">
            <a:avLst>
              <a:gd name="adj1" fmla="val 69687"/>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59" name="Rounded Rectangle 58">
            <a:extLst>
              <a:ext uri="{FF2B5EF4-FFF2-40B4-BE49-F238E27FC236}">
                <a16:creationId xmlns:a16="http://schemas.microsoft.com/office/drawing/2014/main" id="{E7D2B8E4-27F7-9A91-C16E-0BB677D48793}"/>
              </a:ext>
            </a:extLst>
          </p:cNvPr>
          <p:cNvSpPr/>
          <p:nvPr/>
        </p:nvSpPr>
        <p:spPr>
          <a:xfrm>
            <a:off x="7728674" y="5264980"/>
            <a:ext cx="117019" cy="85419"/>
          </a:xfrm>
          <a:prstGeom prst="roundRect">
            <a:avLst/>
          </a:prstGeom>
          <a:solidFill>
            <a:schemeClr val="tx1">
              <a:lumMod val="75000"/>
              <a:lumOff val="2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GB" sz="569" noProof="0" dirty="0">
                <a:solidFill>
                  <a:schemeClr val="bg1"/>
                </a:solidFill>
                <a:latin typeface="Helvetica" panose="020B0604020202020204" pitchFamily="34" charset="0"/>
                <a:cs typeface="Helvetica" panose="020B0604020202020204" pitchFamily="34" charset="0"/>
              </a:rPr>
              <a:t>4a</a:t>
            </a:r>
            <a:endParaRPr lang="en-GB" sz="488" noProof="0" dirty="0">
              <a:solidFill>
                <a:schemeClr val="bg1"/>
              </a:solidFill>
              <a:latin typeface="Helvetica" panose="020B0604020202020204" pitchFamily="34" charset="0"/>
              <a:cs typeface="Helvetica" panose="020B0604020202020204" pitchFamily="34" charset="0"/>
            </a:endParaRPr>
          </a:p>
        </p:txBody>
      </p:sp>
      <p:sp>
        <p:nvSpPr>
          <p:cNvPr id="91" name="Rounded Rectangle 90">
            <a:extLst>
              <a:ext uri="{FF2B5EF4-FFF2-40B4-BE49-F238E27FC236}">
                <a16:creationId xmlns:a16="http://schemas.microsoft.com/office/drawing/2014/main" id="{A9F61C11-57C0-2613-9D98-0CB4D93D4388}"/>
              </a:ext>
            </a:extLst>
          </p:cNvPr>
          <p:cNvSpPr/>
          <p:nvPr/>
        </p:nvSpPr>
        <p:spPr>
          <a:xfrm>
            <a:off x="2972656" y="6679822"/>
            <a:ext cx="439526" cy="85419"/>
          </a:xfrm>
          <a:prstGeom prst="roundRect">
            <a:avLst/>
          </a:prstGeom>
          <a:solidFill>
            <a:schemeClr val="tx1">
              <a:lumMod val="50000"/>
              <a:lumOff val="50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GB" sz="569" noProof="0" dirty="0">
                <a:solidFill>
                  <a:schemeClr val="bg1"/>
                </a:solidFill>
                <a:latin typeface="Helvetica" panose="020B0604020202020204" pitchFamily="34" charset="0"/>
                <a:cs typeface="Helvetica" panose="020B0604020202020204" pitchFamily="34" charset="0"/>
              </a:rPr>
              <a:t>5a,b,c,d,e</a:t>
            </a:r>
            <a:endParaRPr lang="en-GB" sz="488" noProof="0" dirty="0">
              <a:solidFill>
                <a:schemeClr val="bg1"/>
              </a:solidFill>
              <a:latin typeface="Helvetica" panose="020B0604020202020204" pitchFamily="34" charset="0"/>
              <a:cs typeface="Helvetica" panose="020B0604020202020204" pitchFamily="34" charset="0"/>
            </a:endParaRPr>
          </a:p>
        </p:txBody>
      </p:sp>
      <p:sp>
        <p:nvSpPr>
          <p:cNvPr id="95" name="Rounded Rectangle 94">
            <a:extLst>
              <a:ext uri="{FF2B5EF4-FFF2-40B4-BE49-F238E27FC236}">
                <a16:creationId xmlns:a16="http://schemas.microsoft.com/office/drawing/2014/main" id="{0DBACC11-7FE0-90EF-38A1-AF11D25866AE}"/>
              </a:ext>
            </a:extLst>
          </p:cNvPr>
          <p:cNvSpPr/>
          <p:nvPr/>
        </p:nvSpPr>
        <p:spPr>
          <a:xfrm>
            <a:off x="1204120" y="3086944"/>
            <a:ext cx="117019" cy="85419"/>
          </a:xfrm>
          <a:prstGeom prst="roundRect">
            <a:avLst/>
          </a:prstGeom>
          <a:solidFill>
            <a:srgbClr val="942093"/>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GB" sz="569" noProof="0" dirty="0">
                <a:solidFill>
                  <a:schemeClr val="bg1"/>
                </a:solidFill>
                <a:latin typeface="Helvetica" panose="020B0604020202020204" pitchFamily="34" charset="0"/>
                <a:cs typeface="Helvetica" panose="020B0604020202020204" pitchFamily="34" charset="0"/>
              </a:rPr>
              <a:t>3a</a:t>
            </a:r>
            <a:endParaRPr lang="en-GB" sz="488" noProof="0" dirty="0">
              <a:solidFill>
                <a:schemeClr val="bg1"/>
              </a:solidFill>
              <a:latin typeface="Helvetica" panose="020B0604020202020204" pitchFamily="34" charset="0"/>
              <a:cs typeface="Helvetica" panose="020B0604020202020204" pitchFamily="34" charset="0"/>
            </a:endParaRPr>
          </a:p>
        </p:txBody>
      </p:sp>
      <p:sp>
        <p:nvSpPr>
          <p:cNvPr id="96" name="Rounded Rectangle 95">
            <a:extLst>
              <a:ext uri="{FF2B5EF4-FFF2-40B4-BE49-F238E27FC236}">
                <a16:creationId xmlns:a16="http://schemas.microsoft.com/office/drawing/2014/main" id="{77DA0762-12A5-CC8C-A099-147B50259A5C}"/>
              </a:ext>
            </a:extLst>
          </p:cNvPr>
          <p:cNvSpPr/>
          <p:nvPr/>
        </p:nvSpPr>
        <p:spPr>
          <a:xfrm>
            <a:off x="2231080" y="3533376"/>
            <a:ext cx="117019" cy="85419"/>
          </a:xfrm>
          <a:prstGeom prst="roundRect">
            <a:avLst/>
          </a:prstGeom>
          <a:solidFill>
            <a:srgbClr val="942093"/>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GB" sz="569" noProof="0" dirty="0">
                <a:solidFill>
                  <a:schemeClr val="bg1"/>
                </a:solidFill>
                <a:latin typeface="Helvetica" panose="020B0604020202020204" pitchFamily="34" charset="0"/>
                <a:cs typeface="Helvetica" panose="020B0604020202020204" pitchFamily="34" charset="0"/>
              </a:rPr>
              <a:t>3b</a:t>
            </a:r>
            <a:endParaRPr lang="en-GB" sz="488" noProof="0" dirty="0">
              <a:solidFill>
                <a:schemeClr val="bg1"/>
              </a:solidFill>
              <a:latin typeface="Helvetica" panose="020B0604020202020204" pitchFamily="34" charset="0"/>
              <a:cs typeface="Helvetica" panose="020B0604020202020204" pitchFamily="34" charset="0"/>
            </a:endParaRPr>
          </a:p>
        </p:txBody>
      </p:sp>
      <p:sp>
        <p:nvSpPr>
          <p:cNvPr id="97" name="Rounded Rectangle 96">
            <a:extLst>
              <a:ext uri="{FF2B5EF4-FFF2-40B4-BE49-F238E27FC236}">
                <a16:creationId xmlns:a16="http://schemas.microsoft.com/office/drawing/2014/main" id="{F592C075-4637-292A-49C4-C6B90F2608A3}"/>
              </a:ext>
            </a:extLst>
          </p:cNvPr>
          <p:cNvSpPr/>
          <p:nvPr/>
        </p:nvSpPr>
        <p:spPr>
          <a:xfrm>
            <a:off x="1577085" y="2276914"/>
            <a:ext cx="117019" cy="85419"/>
          </a:xfrm>
          <a:prstGeom prst="roundRect">
            <a:avLst/>
          </a:prstGeom>
          <a:solidFill>
            <a:srgbClr val="942093"/>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GB" sz="569" noProof="0" dirty="0">
                <a:solidFill>
                  <a:schemeClr val="bg1"/>
                </a:solidFill>
                <a:latin typeface="Helvetica" panose="020B0604020202020204" pitchFamily="34" charset="0"/>
                <a:cs typeface="Helvetica" panose="020B0604020202020204" pitchFamily="34" charset="0"/>
              </a:rPr>
              <a:t>3c</a:t>
            </a:r>
            <a:endParaRPr lang="en-GB" sz="488" noProof="0" dirty="0">
              <a:solidFill>
                <a:schemeClr val="bg1"/>
              </a:solidFill>
              <a:latin typeface="Helvetica" panose="020B0604020202020204" pitchFamily="34" charset="0"/>
              <a:cs typeface="Helvetica" panose="020B0604020202020204" pitchFamily="34" charset="0"/>
            </a:endParaRPr>
          </a:p>
        </p:txBody>
      </p:sp>
      <p:sp>
        <p:nvSpPr>
          <p:cNvPr id="100" name="Rounded Rectangle 99">
            <a:extLst>
              <a:ext uri="{FF2B5EF4-FFF2-40B4-BE49-F238E27FC236}">
                <a16:creationId xmlns:a16="http://schemas.microsoft.com/office/drawing/2014/main" id="{2D99B074-5A9D-55D5-0DDD-7EFB89D520DA}"/>
              </a:ext>
            </a:extLst>
          </p:cNvPr>
          <p:cNvSpPr/>
          <p:nvPr/>
        </p:nvSpPr>
        <p:spPr>
          <a:xfrm>
            <a:off x="3958088" y="2867031"/>
            <a:ext cx="117019" cy="85419"/>
          </a:xfrm>
          <a:prstGeom prst="roundRect">
            <a:avLst/>
          </a:prstGeom>
          <a:solidFill>
            <a:srgbClr val="15A6EA"/>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GB" sz="569" noProof="0" dirty="0">
                <a:solidFill>
                  <a:schemeClr val="bg1"/>
                </a:solidFill>
                <a:latin typeface="Helvetica" panose="020B0604020202020204" pitchFamily="34" charset="0"/>
                <a:cs typeface="Helvetica" panose="020B0604020202020204" pitchFamily="34" charset="0"/>
              </a:rPr>
              <a:t>1a</a:t>
            </a:r>
            <a:endParaRPr lang="en-GB" sz="488" noProof="0" dirty="0">
              <a:solidFill>
                <a:schemeClr val="bg1"/>
              </a:solidFill>
              <a:latin typeface="Helvetica" panose="020B0604020202020204" pitchFamily="34" charset="0"/>
              <a:cs typeface="Helvetica" panose="020B0604020202020204" pitchFamily="34" charset="0"/>
            </a:endParaRPr>
          </a:p>
        </p:txBody>
      </p:sp>
      <p:sp>
        <p:nvSpPr>
          <p:cNvPr id="102" name="Rounded Rectangle 101">
            <a:extLst>
              <a:ext uri="{FF2B5EF4-FFF2-40B4-BE49-F238E27FC236}">
                <a16:creationId xmlns:a16="http://schemas.microsoft.com/office/drawing/2014/main" id="{427E2892-6E85-3D42-7158-14148DA57D13}"/>
              </a:ext>
            </a:extLst>
          </p:cNvPr>
          <p:cNvSpPr/>
          <p:nvPr/>
        </p:nvSpPr>
        <p:spPr>
          <a:xfrm>
            <a:off x="3883808" y="2260757"/>
            <a:ext cx="117019" cy="85419"/>
          </a:xfrm>
          <a:prstGeom prst="roundRect">
            <a:avLst/>
          </a:prstGeom>
          <a:solidFill>
            <a:srgbClr val="15A6EA"/>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GB" sz="569" noProof="0" dirty="0">
                <a:solidFill>
                  <a:schemeClr val="bg1"/>
                </a:solidFill>
                <a:latin typeface="Helvetica" panose="020B0604020202020204" pitchFamily="34" charset="0"/>
                <a:cs typeface="Helvetica" panose="020B0604020202020204" pitchFamily="34" charset="0"/>
              </a:rPr>
              <a:t>1b</a:t>
            </a:r>
            <a:endParaRPr lang="en-GB" sz="488" noProof="0" dirty="0">
              <a:solidFill>
                <a:schemeClr val="bg1"/>
              </a:solidFill>
              <a:latin typeface="Helvetica" panose="020B0604020202020204" pitchFamily="34" charset="0"/>
              <a:cs typeface="Helvetica" panose="020B0604020202020204" pitchFamily="34" charset="0"/>
            </a:endParaRPr>
          </a:p>
        </p:txBody>
      </p:sp>
      <p:sp>
        <p:nvSpPr>
          <p:cNvPr id="103" name="Rounded Rectangle 102">
            <a:extLst>
              <a:ext uri="{FF2B5EF4-FFF2-40B4-BE49-F238E27FC236}">
                <a16:creationId xmlns:a16="http://schemas.microsoft.com/office/drawing/2014/main" id="{B414A0AC-3061-9A81-60BA-23F5148E314A}"/>
              </a:ext>
            </a:extLst>
          </p:cNvPr>
          <p:cNvSpPr/>
          <p:nvPr/>
        </p:nvSpPr>
        <p:spPr>
          <a:xfrm>
            <a:off x="4430596" y="5264980"/>
            <a:ext cx="117019" cy="85419"/>
          </a:xfrm>
          <a:prstGeom prst="roundRect">
            <a:avLst/>
          </a:prstGeom>
          <a:solidFill>
            <a:srgbClr val="15A6EA"/>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GB" sz="569" noProof="0" dirty="0">
                <a:solidFill>
                  <a:schemeClr val="bg1"/>
                </a:solidFill>
                <a:latin typeface="Helvetica" panose="020B0604020202020204" pitchFamily="34" charset="0"/>
                <a:cs typeface="Helvetica" panose="020B0604020202020204" pitchFamily="34" charset="0"/>
              </a:rPr>
              <a:t>1c</a:t>
            </a:r>
            <a:endParaRPr lang="en-GB" sz="488" noProof="0" dirty="0">
              <a:solidFill>
                <a:schemeClr val="bg1"/>
              </a:solidFill>
              <a:latin typeface="Helvetica" panose="020B0604020202020204" pitchFamily="34" charset="0"/>
              <a:cs typeface="Helvetica" panose="020B0604020202020204" pitchFamily="34" charset="0"/>
            </a:endParaRPr>
          </a:p>
        </p:txBody>
      </p:sp>
      <p:sp>
        <p:nvSpPr>
          <p:cNvPr id="105" name="Rounded Rectangle 104">
            <a:extLst>
              <a:ext uri="{FF2B5EF4-FFF2-40B4-BE49-F238E27FC236}">
                <a16:creationId xmlns:a16="http://schemas.microsoft.com/office/drawing/2014/main" id="{D20282E1-DAFE-B825-73B3-D21054AEA0E5}"/>
              </a:ext>
            </a:extLst>
          </p:cNvPr>
          <p:cNvSpPr/>
          <p:nvPr/>
        </p:nvSpPr>
        <p:spPr>
          <a:xfrm>
            <a:off x="3187045" y="5589029"/>
            <a:ext cx="117019" cy="85419"/>
          </a:xfrm>
          <a:prstGeom prst="roundRect">
            <a:avLst/>
          </a:prstGeom>
          <a:solidFill>
            <a:srgbClr val="15A6EA"/>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GB" sz="569" noProof="0" dirty="0">
                <a:solidFill>
                  <a:schemeClr val="bg1"/>
                </a:solidFill>
                <a:latin typeface="Helvetica" panose="020B0604020202020204" pitchFamily="34" charset="0"/>
                <a:cs typeface="Helvetica" panose="020B0604020202020204" pitchFamily="34" charset="0"/>
              </a:rPr>
              <a:t>1d</a:t>
            </a:r>
            <a:endParaRPr lang="en-GB" sz="488" noProof="0" dirty="0">
              <a:solidFill>
                <a:schemeClr val="bg1"/>
              </a:solidFill>
              <a:latin typeface="Helvetica" panose="020B0604020202020204" pitchFamily="34" charset="0"/>
              <a:cs typeface="Helvetica" panose="020B0604020202020204" pitchFamily="34" charset="0"/>
            </a:endParaRPr>
          </a:p>
        </p:txBody>
      </p:sp>
      <p:sp>
        <p:nvSpPr>
          <p:cNvPr id="106" name="Rounded Rectangle 105">
            <a:extLst>
              <a:ext uri="{FF2B5EF4-FFF2-40B4-BE49-F238E27FC236}">
                <a16:creationId xmlns:a16="http://schemas.microsoft.com/office/drawing/2014/main" id="{5B1ADF76-238A-0036-8073-15054AF58AFB}"/>
              </a:ext>
            </a:extLst>
          </p:cNvPr>
          <p:cNvSpPr/>
          <p:nvPr/>
        </p:nvSpPr>
        <p:spPr>
          <a:xfrm>
            <a:off x="6294645" y="1750144"/>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GB" sz="569" noProof="0" dirty="0">
                <a:solidFill>
                  <a:schemeClr val="bg1"/>
                </a:solidFill>
                <a:latin typeface="Helvetica" panose="020B0604020202020204" pitchFamily="34" charset="0"/>
                <a:cs typeface="Helvetica" panose="020B0604020202020204" pitchFamily="34" charset="0"/>
              </a:rPr>
              <a:t>2a</a:t>
            </a:r>
            <a:endParaRPr lang="en-GB" sz="488" noProof="0" dirty="0">
              <a:solidFill>
                <a:schemeClr val="bg1"/>
              </a:solidFill>
              <a:latin typeface="Helvetica" panose="020B0604020202020204" pitchFamily="34" charset="0"/>
              <a:cs typeface="Helvetica" panose="020B0604020202020204" pitchFamily="34" charset="0"/>
            </a:endParaRPr>
          </a:p>
        </p:txBody>
      </p:sp>
      <p:sp>
        <p:nvSpPr>
          <p:cNvPr id="109" name="Rounded Rectangle 108">
            <a:extLst>
              <a:ext uri="{FF2B5EF4-FFF2-40B4-BE49-F238E27FC236}">
                <a16:creationId xmlns:a16="http://schemas.microsoft.com/office/drawing/2014/main" id="{7A635BF1-98A6-0848-18AF-1E5B1EF4465B}"/>
              </a:ext>
            </a:extLst>
          </p:cNvPr>
          <p:cNvSpPr/>
          <p:nvPr/>
        </p:nvSpPr>
        <p:spPr>
          <a:xfrm>
            <a:off x="7808751" y="2630600"/>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GB" sz="569" noProof="0" dirty="0">
                <a:solidFill>
                  <a:schemeClr val="bg1"/>
                </a:solidFill>
                <a:latin typeface="Helvetica" panose="020B0604020202020204" pitchFamily="34" charset="0"/>
                <a:cs typeface="Helvetica" panose="020B0604020202020204" pitchFamily="34" charset="0"/>
              </a:rPr>
              <a:t>2c</a:t>
            </a:r>
            <a:endParaRPr lang="en-GB" sz="488" noProof="0" dirty="0">
              <a:solidFill>
                <a:schemeClr val="bg1"/>
              </a:solidFill>
              <a:latin typeface="Helvetica" panose="020B0604020202020204" pitchFamily="34" charset="0"/>
              <a:cs typeface="Helvetica" panose="020B0604020202020204" pitchFamily="34" charset="0"/>
            </a:endParaRPr>
          </a:p>
        </p:txBody>
      </p:sp>
      <p:sp>
        <p:nvSpPr>
          <p:cNvPr id="111" name="Rounded Rectangle 110">
            <a:extLst>
              <a:ext uri="{FF2B5EF4-FFF2-40B4-BE49-F238E27FC236}">
                <a16:creationId xmlns:a16="http://schemas.microsoft.com/office/drawing/2014/main" id="{FF6C7ED7-EEA6-9B11-3C66-030D547BD8FA}"/>
              </a:ext>
            </a:extLst>
          </p:cNvPr>
          <p:cNvSpPr/>
          <p:nvPr/>
        </p:nvSpPr>
        <p:spPr>
          <a:xfrm>
            <a:off x="5919138" y="2789800"/>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GB" sz="569" noProof="0" dirty="0">
                <a:solidFill>
                  <a:schemeClr val="bg1"/>
                </a:solidFill>
                <a:latin typeface="Helvetica" panose="020B0604020202020204" pitchFamily="34" charset="0"/>
                <a:cs typeface="Helvetica" panose="020B0604020202020204" pitchFamily="34" charset="0"/>
              </a:rPr>
              <a:t>2d</a:t>
            </a:r>
            <a:endParaRPr lang="en-GB" sz="488" noProof="0" dirty="0">
              <a:solidFill>
                <a:schemeClr val="bg1"/>
              </a:solidFill>
              <a:latin typeface="Helvetica" panose="020B0604020202020204" pitchFamily="34" charset="0"/>
              <a:cs typeface="Helvetica" panose="020B0604020202020204" pitchFamily="34" charset="0"/>
            </a:endParaRPr>
          </a:p>
        </p:txBody>
      </p:sp>
      <p:sp>
        <p:nvSpPr>
          <p:cNvPr id="112" name="Rounded Rectangle 111">
            <a:extLst>
              <a:ext uri="{FF2B5EF4-FFF2-40B4-BE49-F238E27FC236}">
                <a16:creationId xmlns:a16="http://schemas.microsoft.com/office/drawing/2014/main" id="{7B353D10-A114-42BA-D9A2-00227CCE2D65}"/>
              </a:ext>
            </a:extLst>
          </p:cNvPr>
          <p:cNvSpPr/>
          <p:nvPr/>
        </p:nvSpPr>
        <p:spPr>
          <a:xfrm>
            <a:off x="8375340" y="1842367"/>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GB" sz="569" noProof="0" dirty="0">
                <a:solidFill>
                  <a:schemeClr val="bg1"/>
                </a:solidFill>
                <a:latin typeface="Helvetica" panose="020B0604020202020204" pitchFamily="34" charset="0"/>
                <a:cs typeface="Helvetica" panose="020B0604020202020204" pitchFamily="34" charset="0"/>
              </a:rPr>
              <a:t>2e</a:t>
            </a:r>
            <a:endParaRPr lang="en-GB" sz="488" noProof="0" dirty="0">
              <a:solidFill>
                <a:schemeClr val="bg1"/>
              </a:solidFill>
              <a:latin typeface="Helvetica" panose="020B0604020202020204" pitchFamily="34" charset="0"/>
              <a:cs typeface="Helvetica" panose="020B0604020202020204" pitchFamily="34" charset="0"/>
            </a:endParaRPr>
          </a:p>
        </p:txBody>
      </p:sp>
      <p:sp>
        <p:nvSpPr>
          <p:cNvPr id="114" name="Rounded Rectangle 113">
            <a:extLst>
              <a:ext uri="{FF2B5EF4-FFF2-40B4-BE49-F238E27FC236}">
                <a16:creationId xmlns:a16="http://schemas.microsoft.com/office/drawing/2014/main" id="{DA50FB67-1150-8A0C-8684-DFB16E01770A}"/>
              </a:ext>
            </a:extLst>
          </p:cNvPr>
          <p:cNvSpPr/>
          <p:nvPr/>
        </p:nvSpPr>
        <p:spPr>
          <a:xfrm>
            <a:off x="7508528" y="4921126"/>
            <a:ext cx="117019" cy="85419"/>
          </a:xfrm>
          <a:prstGeom prst="roundRect">
            <a:avLst/>
          </a:prstGeom>
          <a:solidFill>
            <a:schemeClr val="tx1">
              <a:lumMod val="75000"/>
              <a:lumOff val="2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GB" sz="569" noProof="0" dirty="0">
                <a:solidFill>
                  <a:schemeClr val="bg1"/>
                </a:solidFill>
                <a:latin typeface="Helvetica" panose="020B0604020202020204" pitchFamily="34" charset="0"/>
                <a:cs typeface="Helvetica" panose="020B0604020202020204" pitchFamily="34" charset="0"/>
              </a:rPr>
              <a:t>4b</a:t>
            </a:r>
            <a:endParaRPr lang="en-GB" sz="488" noProof="0" dirty="0">
              <a:solidFill>
                <a:schemeClr val="bg1"/>
              </a:solidFill>
              <a:latin typeface="Helvetica" panose="020B0604020202020204" pitchFamily="34" charset="0"/>
              <a:cs typeface="Helvetica" panose="020B0604020202020204" pitchFamily="34" charset="0"/>
            </a:endParaRPr>
          </a:p>
        </p:txBody>
      </p:sp>
      <p:sp>
        <p:nvSpPr>
          <p:cNvPr id="115" name="Rounded Rectangle 114">
            <a:extLst>
              <a:ext uri="{FF2B5EF4-FFF2-40B4-BE49-F238E27FC236}">
                <a16:creationId xmlns:a16="http://schemas.microsoft.com/office/drawing/2014/main" id="{F4D8679D-1865-ED86-27E1-2A68DE9722FD}"/>
              </a:ext>
            </a:extLst>
          </p:cNvPr>
          <p:cNvSpPr/>
          <p:nvPr/>
        </p:nvSpPr>
        <p:spPr>
          <a:xfrm>
            <a:off x="7168537" y="5187840"/>
            <a:ext cx="117019" cy="85419"/>
          </a:xfrm>
          <a:prstGeom prst="roundRect">
            <a:avLst/>
          </a:prstGeom>
          <a:solidFill>
            <a:schemeClr val="tx1">
              <a:lumMod val="75000"/>
              <a:lumOff val="2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GB" sz="569" noProof="0" dirty="0">
                <a:solidFill>
                  <a:schemeClr val="bg1"/>
                </a:solidFill>
                <a:latin typeface="Helvetica" panose="020B0604020202020204" pitchFamily="34" charset="0"/>
                <a:cs typeface="Helvetica" panose="020B0604020202020204" pitchFamily="34" charset="0"/>
              </a:rPr>
              <a:t>4c</a:t>
            </a:r>
            <a:endParaRPr lang="en-GB" sz="488" noProof="0" dirty="0">
              <a:solidFill>
                <a:schemeClr val="bg1"/>
              </a:solidFill>
              <a:latin typeface="Helvetica" panose="020B0604020202020204" pitchFamily="34" charset="0"/>
              <a:cs typeface="Helvetica" panose="020B0604020202020204" pitchFamily="34" charset="0"/>
            </a:endParaRPr>
          </a:p>
        </p:txBody>
      </p:sp>
      <p:sp>
        <p:nvSpPr>
          <p:cNvPr id="116" name="Rounded Rectangle 115">
            <a:extLst>
              <a:ext uri="{FF2B5EF4-FFF2-40B4-BE49-F238E27FC236}">
                <a16:creationId xmlns:a16="http://schemas.microsoft.com/office/drawing/2014/main" id="{114AC10A-C3E0-FD80-ACFE-628E11B1E828}"/>
              </a:ext>
            </a:extLst>
          </p:cNvPr>
          <p:cNvSpPr/>
          <p:nvPr/>
        </p:nvSpPr>
        <p:spPr>
          <a:xfrm>
            <a:off x="7169084" y="5286717"/>
            <a:ext cx="117019" cy="85419"/>
          </a:xfrm>
          <a:prstGeom prst="roundRect">
            <a:avLst/>
          </a:prstGeom>
          <a:solidFill>
            <a:schemeClr val="tx1">
              <a:lumMod val="75000"/>
              <a:lumOff val="2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GB" sz="569" noProof="0" dirty="0">
                <a:solidFill>
                  <a:schemeClr val="bg1"/>
                </a:solidFill>
                <a:latin typeface="Helvetica" panose="020B0604020202020204" pitchFamily="34" charset="0"/>
                <a:cs typeface="Helvetica" panose="020B0604020202020204" pitchFamily="34" charset="0"/>
              </a:rPr>
              <a:t>4d</a:t>
            </a:r>
            <a:endParaRPr lang="en-GB" sz="488" noProof="0" dirty="0">
              <a:solidFill>
                <a:schemeClr val="bg1"/>
              </a:solidFill>
              <a:latin typeface="Helvetica" panose="020B0604020202020204" pitchFamily="34" charset="0"/>
              <a:cs typeface="Helvetica" panose="020B0604020202020204" pitchFamily="34" charset="0"/>
            </a:endParaRPr>
          </a:p>
        </p:txBody>
      </p:sp>
      <p:sp>
        <p:nvSpPr>
          <p:cNvPr id="119" name="Rounded Rectangle 118">
            <a:extLst>
              <a:ext uri="{FF2B5EF4-FFF2-40B4-BE49-F238E27FC236}">
                <a16:creationId xmlns:a16="http://schemas.microsoft.com/office/drawing/2014/main" id="{48CF3888-EE5C-B6CD-323A-1A24CCD70BBB}"/>
              </a:ext>
            </a:extLst>
          </p:cNvPr>
          <p:cNvSpPr/>
          <p:nvPr/>
        </p:nvSpPr>
        <p:spPr>
          <a:xfrm>
            <a:off x="5862295" y="6703232"/>
            <a:ext cx="642121" cy="83864"/>
          </a:xfrm>
          <a:prstGeom prst="roundRect">
            <a:avLst/>
          </a:prstGeom>
          <a:solidFill>
            <a:schemeClr val="tx1">
              <a:lumMod val="50000"/>
              <a:lumOff val="50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GB" sz="569" noProof="0" dirty="0">
                <a:solidFill>
                  <a:schemeClr val="bg1"/>
                </a:solidFill>
                <a:latin typeface="Helvetica" panose="020B0604020202020204" pitchFamily="34" charset="0"/>
                <a:cs typeface="Helvetica" panose="020B0604020202020204" pitchFamily="34" charset="0"/>
              </a:rPr>
              <a:t>6a,b,c,d,e,f,h,i</a:t>
            </a:r>
            <a:endParaRPr lang="en-GB" sz="488" noProof="0" dirty="0">
              <a:solidFill>
                <a:schemeClr val="bg1"/>
              </a:solidFill>
              <a:latin typeface="Helvetica" panose="020B0604020202020204" pitchFamily="34" charset="0"/>
              <a:cs typeface="Helvetica" panose="020B0604020202020204" pitchFamily="34" charset="0"/>
            </a:endParaRPr>
          </a:p>
        </p:txBody>
      </p:sp>
      <p:cxnSp>
        <p:nvCxnSpPr>
          <p:cNvPr id="43" name="Elbow Connector 73">
            <a:extLst>
              <a:ext uri="{FF2B5EF4-FFF2-40B4-BE49-F238E27FC236}">
                <a16:creationId xmlns:a16="http://schemas.microsoft.com/office/drawing/2014/main" id="{A8EFC4E9-4E08-6FE2-FECE-2936965A3F79}"/>
              </a:ext>
            </a:extLst>
          </p:cNvPr>
          <p:cNvCxnSpPr>
            <a:cxnSpLocks/>
          </p:cNvCxnSpPr>
          <p:nvPr/>
        </p:nvCxnSpPr>
        <p:spPr>
          <a:xfrm flipH="1" flipV="1">
            <a:off x="7805309" y="1281549"/>
            <a:ext cx="1421019" cy="3728934"/>
          </a:xfrm>
          <a:prstGeom prst="bentConnector4">
            <a:avLst>
              <a:gd name="adj1" fmla="val -42431"/>
              <a:gd name="adj2" fmla="val 85836"/>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134" name="Elbow Connector 73">
            <a:extLst>
              <a:ext uri="{FF2B5EF4-FFF2-40B4-BE49-F238E27FC236}">
                <a16:creationId xmlns:a16="http://schemas.microsoft.com/office/drawing/2014/main" id="{6DCF73B3-C425-84CC-614B-0C92913BED56}"/>
              </a:ext>
            </a:extLst>
          </p:cNvPr>
          <p:cNvCxnSpPr>
            <a:cxnSpLocks/>
            <a:stCxn id="9" idx="0"/>
            <a:endCxn id="7" idx="2"/>
          </p:cNvCxnSpPr>
          <p:nvPr/>
        </p:nvCxnSpPr>
        <p:spPr>
          <a:xfrm rot="16200000" flipV="1">
            <a:off x="456180" y="6184775"/>
            <a:ext cx="277659" cy="352041"/>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63" name="Elbow Connector 73">
            <a:extLst>
              <a:ext uri="{FF2B5EF4-FFF2-40B4-BE49-F238E27FC236}">
                <a16:creationId xmlns:a16="http://schemas.microsoft.com/office/drawing/2014/main" id="{2E2FDB31-B4B4-8FF9-88EC-C0267A383725}"/>
              </a:ext>
            </a:extLst>
          </p:cNvPr>
          <p:cNvCxnSpPr>
            <a:cxnSpLocks/>
          </p:cNvCxnSpPr>
          <p:nvPr/>
        </p:nvCxnSpPr>
        <p:spPr>
          <a:xfrm rot="5400000" flipH="1" flipV="1">
            <a:off x="-10344" y="3979061"/>
            <a:ext cx="1314393" cy="417534"/>
          </a:xfrm>
          <a:prstGeom prst="bentConnector3">
            <a:avLst>
              <a:gd name="adj1" fmla="val 18251"/>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27" name="Rectangle 226">
            <a:extLst>
              <a:ext uri="{FF2B5EF4-FFF2-40B4-BE49-F238E27FC236}">
                <a16:creationId xmlns:a16="http://schemas.microsoft.com/office/drawing/2014/main" id="{CF98BBA5-7C6D-5C5A-9A4B-46E6F23B2010}"/>
              </a:ext>
            </a:extLst>
          </p:cNvPr>
          <p:cNvSpPr/>
          <p:nvPr/>
        </p:nvSpPr>
        <p:spPr>
          <a:xfrm>
            <a:off x="2810117" y="4041038"/>
            <a:ext cx="399609" cy="476056"/>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GB" sz="600" noProof="0" dirty="0">
                <a:solidFill>
                  <a:schemeClr val="tx1"/>
                </a:solidFill>
                <a:latin typeface="Helvetica" panose="020B0604020202020204" pitchFamily="34" charset="0"/>
                <a:cs typeface="Helvetica" panose="020B0604020202020204" pitchFamily="34" charset="0"/>
              </a:rPr>
              <a:t>Evidence generation</a:t>
            </a:r>
          </a:p>
          <a:p>
            <a:pPr algn="ctr"/>
            <a:r>
              <a:rPr lang="en-GB" sz="600" noProof="0" dirty="0">
                <a:solidFill>
                  <a:schemeClr val="tx1"/>
                </a:solidFill>
                <a:latin typeface="Helvetica" panose="020B0604020202020204" pitchFamily="34" charset="0"/>
                <a:cs typeface="Helvetica" panose="020B0604020202020204" pitchFamily="34" charset="0"/>
              </a:rPr>
              <a:t>3.2.b, 3.4.a, 3.4.C</a:t>
            </a:r>
          </a:p>
        </p:txBody>
      </p:sp>
      <p:sp>
        <p:nvSpPr>
          <p:cNvPr id="303" name="Rectangle 302">
            <a:extLst>
              <a:ext uri="{FF2B5EF4-FFF2-40B4-BE49-F238E27FC236}">
                <a16:creationId xmlns:a16="http://schemas.microsoft.com/office/drawing/2014/main" id="{066824CA-5A40-A9CD-BE4B-B5747771F436}"/>
              </a:ext>
            </a:extLst>
          </p:cNvPr>
          <p:cNvSpPr/>
          <p:nvPr/>
        </p:nvSpPr>
        <p:spPr>
          <a:xfrm>
            <a:off x="1031476" y="4043266"/>
            <a:ext cx="480919" cy="473828"/>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GB" sz="600" noProof="0" dirty="0">
                <a:solidFill>
                  <a:schemeClr val="tx1"/>
                </a:solidFill>
                <a:latin typeface="Helvetica" panose="020B0604020202020204" pitchFamily="34" charset="0"/>
                <a:cs typeface="Helvetica" panose="020B0604020202020204" pitchFamily="34" charset="0"/>
              </a:rPr>
              <a:t>Roll-out and program support (e.g. CPIMS+)</a:t>
            </a:r>
          </a:p>
          <a:p>
            <a:pPr algn="ctr"/>
            <a:r>
              <a:rPr lang="en-GB" sz="600" noProof="0" dirty="0">
                <a:solidFill>
                  <a:schemeClr val="tx1"/>
                </a:solidFill>
                <a:latin typeface="Helvetica" panose="020B0604020202020204" pitchFamily="34" charset="0"/>
                <a:cs typeface="Helvetica" panose="020B0604020202020204" pitchFamily="34" charset="0"/>
              </a:rPr>
              <a:t>3.2.b, 3.4.b</a:t>
            </a:r>
          </a:p>
        </p:txBody>
      </p:sp>
      <p:sp>
        <p:nvSpPr>
          <p:cNvPr id="328" name="Rectangle 327">
            <a:extLst>
              <a:ext uri="{FF2B5EF4-FFF2-40B4-BE49-F238E27FC236}">
                <a16:creationId xmlns:a16="http://schemas.microsoft.com/office/drawing/2014/main" id="{02690EBB-5665-770E-ED35-11980474B313}"/>
              </a:ext>
            </a:extLst>
          </p:cNvPr>
          <p:cNvSpPr/>
          <p:nvPr/>
        </p:nvSpPr>
        <p:spPr>
          <a:xfrm>
            <a:off x="1546773" y="4045057"/>
            <a:ext cx="524948" cy="461055"/>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GB" sz="600" noProof="0" dirty="0">
                <a:solidFill>
                  <a:schemeClr val="tx1"/>
                </a:solidFill>
                <a:latin typeface="Helvetica" panose="020B0604020202020204" pitchFamily="34" charset="0"/>
                <a:cs typeface="Helvetica" panose="020B0604020202020204" pitchFamily="34" charset="0"/>
              </a:rPr>
              <a:t>Facilitate uncollateralized loans 3.4.c</a:t>
            </a:r>
          </a:p>
        </p:txBody>
      </p:sp>
      <p:cxnSp>
        <p:nvCxnSpPr>
          <p:cNvPr id="348" name="Elbow Connector 73">
            <a:extLst>
              <a:ext uri="{FF2B5EF4-FFF2-40B4-BE49-F238E27FC236}">
                <a16:creationId xmlns:a16="http://schemas.microsoft.com/office/drawing/2014/main" id="{E40A21E7-961D-F49B-FF11-900A9FE09109}"/>
              </a:ext>
            </a:extLst>
          </p:cNvPr>
          <p:cNvCxnSpPr>
            <a:cxnSpLocks/>
            <a:stCxn id="303" idx="0"/>
            <a:endCxn id="51" idx="2"/>
          </p:cNvCxnSpPr>
          <p:nvPr/>
        </p:nvCxnSpPr>
        <p:spPr>
          <a:xfrm rot="16200000" flipV="1">
            <a:off x="876245" y="3647574"/>
            <a:ext cx="519782" cy="271601"/>
          </a:xfrm>
          <a:prstGeom prst="bentConnector3">
            <a:avLst>
              <a:gd name="adj1" fmla="val 18237"/>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47" name="Elbow Connector 73">
            <a:extLst>
              <a:ext uri="{FF2B5EF4-FFF2-40B4-BE49-F238E27FC236}">
                <a16:creationId xmlns:a16="http://schemas.microsoft.com/office/drawing/2014/main" id="{7B759FAF-8B75-B395-7F24-D04CAE0C9AF1}"/>
              </a:ext>
            </a:extLst>
          </p:cNvPr>
          <p:cNvCxnSpPr>
            <a:cxnSpLocks/>
          </p:cNvCxnSpPr>
          <p:nvPr/>
        </p:nvCxnSpPr>
        <p:spPr>
          <a:xfrm rot="5400000" flipH="1" flipV="1">
            <a:off x="3236598" y="4613596"/>
            <a:ext cx="1404538" cy="748781"/>
          </a:xfrm>
          <a:prstGeom prst="bentConnector3">
            <a:avLst>
              <a:gd name="adj1" fmla="val 29027"/>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607" name="TextBox 606">
            <a:extLst>
              <a:ext uri="{FF2B5EF4-FFF2-40B4-BE49-F238E27FC236}">
                <a16:creationId xmlns:a16="http://schemas.microsoft.com/office/drawing/2014/main" id="{AC60311C-388B-CE2B-FBA1-1D6061BD572A}"/>
              </a:ext>
            </a:extLst>
          </p:cNvPr>
          <p:cNvSpPr txBox="1"/>
          <p:nvPr/>
        </p:nvSpPr>
        <p:spPr>
          <a:xfrm>
            <a:off x="2559345" y="5686298"/>
            <a:ext cx="716240" cy="369332"/>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t> Capacity building of educators, teachers, TVET practitioners and students.  1.1</a:t>
            </a:r>
          </a:p>
        </p:txBody>
      </p:sp>
      <p:sp>
        <p:nvSpPr>
          <p:cNvPr id="38" name="TextBox 37">
            <a:extLst>
              <a:ext uri="{FF2B5EF4-FFF2-40B4-BE49-F238E27FC236}">
                <a16:creationId xmlns:a16="http://schemas.microsoft.com/office/drawing/2014/main" id="{7C50DC1E-ED7A-077C-D2CF-C8E6FC34707F}"/>
              </a:ext>
            </a:extLst>
          </p:cNvPr>
          <p:cNvSpPr txBox="1"/>
          <p:nvPr/>
        </p:nvSpPr>
        <p:spPr>
          <a:xfrm>
            <a:off x="8314249" y="3286614"/>
            <a:ext cx="654877" cy="335248"/>
          </a:xfrm>
          <a:prstGeom prst="rect">
            <a:avLst/>
          </a:prstGeom>
          <a:solidFill>
            <a:schemeClr val="accent2">
              <a:lumMod val="20000"/>
              <a:lumOff val="80000"/>
            </a:schemeClr>
          </a:solidFill>
          <a:ln w="12700">
            <a:solidFill>
              <a:schemeClr val="accent2">
                <a:lumMod val="20000"/>
                <a:lumOff val="8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solidFill>
                  <a:schemeClr val="tx1"/>
                </a:solidFill>
              </a:rPr>
              <a:t>Increase local job opportunities in refugee hosting areas 2.2</a:t>
            </a:r>
          </a:p>
        </p:txBody>
      </p:sp>
      <p:cxnSp>
        <p:nvCxnSpPr>
          <p:cNvPr id="123" name="Elbow Connector 70">
            <a:extLst>
              <a:ext uri="{FF2B5EF4-FFF2-40B4-BE49-F238E27FC236}">
                <a16:creationId xmlns:a16="http://schemas.microsoft.com/office/drawing/2014/main" id="{A9A68088-974B-9461-A5BC-D912CE28B176}"/>
              </a:ext>
            </a:extLst>
          </p:cNvPr>
          <p:cNvCxnSpPr>
            <a:cxnSpLocks/>
            <a:stCxn id="11" idx="3"/>
          </p:cNvCxnSpPr>
          <p:nvPr/>
        </p:nvCxnSpPr>
        <p:spPr>
          <a:xfrm>
            <a:off x="4867246" y="1892269"/>
            <a:ext cx="1437768" cy="111752"/>
          </a:xfrm>
          <a:prstGeom prst="bentConnector3">
            <a:avLst>
              <a:gd name="adj1" fmla="val -1220"/>
            </a:avLst>
          </a:prstGeom>
          <a:ln w="6350">
            <a:solidFill>
              <a:schemeClr val="tx1">
                <a:lumMod val="50000"/>
                <a:lumOff val="50000"/>
              </a:schemeClr>
            </a:solidFill>
            <a:prstDash val="dash"/>
            <a:tailEnd type="triangle"/>
          </a:ln>
        </p:spPr>
        <p:style>
          <a:lnRef idx="2">
            <a:schemeClr val="accent1"/>
          </a:lnRef>
          <a:fillRef idx="0">
            <a:schemeClr val="accent1"/>
          </a:fillRef>
          <a:effectRef idx="1">
            <a:schemeClr val="accent1"/>
          </a:effectRef>
          <a:fontRef idx="minor">
            <a:schemeClr val="tx1"/>
          </a:fontRef>
        </p:style>
      </p:cxnSp>
      <p:sp>
        <p:nvSpPr>
          <p:cNvPr id="622" name="Rectangle 621">
            <a:extLst>
              <a:ext uri="{FF2B5EF4-FFF2-40B4-BE49-F238E27FC236}">
                <a16:creationId xmlns:a16="http://schemas.microsoft.com/office/drawing/2014/main" id="{AAEBC268-6B22-2855-A192-F1FD12F3D1A7}"/>
              </a:ext>
            </a:extLst>
          </p:cNvPr>
          <p:cNvSpPr/>
          <p:nvPr/>
        </p:nvSpPr>
        <p:spPr>
          <a:xfrm>
            <a:off x="7422386" y="4633323"/>
            <a:ext cx="1083799" cy="188426"/>
          </a:xfrm>
          <a:prstGeom prst="rect">
            <a:avLst/>
          </a:prstGeom>
          <a:solidFill>
            <a:schemeClr val="accent2">
              <a:lumMod val="20000"/>
              <a:lumOff val="80000"/>
            </a:schemeClr>
          </a:solidFill>
          <a:ln w="12700">
            <a:solidFill>
              <a:schemeClr val="accent2">
                <a:lumMod val="20000"/>
                <a:lumOff val="8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GB" sz="600" noProof="0" dirty="0">
                <a:solidFill>
                  <a:schemeClr val="tx1"/>
                </a:solidFill>
                <a:latin typeface="Helvetica" panose="020B0604020202020204" pitchFamily="34" charset="0"/>
                <a:cs typeface="Helvetica" panose="020B0604020202020204" pitchFamily="34" charset="0"/>
              </a:rPr>
              <a:t>Program Coordination and Support</a:t>
            </a:r>
          </a:p>
        </p:txBody>
      </p:sp>
      <p:cxnSp>
        <p:nvCxnSpPr>
          <p:cNvPr id="626" name="Elbow Connector 73">
            <a:extLst>
              <a:ext uri="{FF2B5EF4-FFF2-40B4-BE49-F238E27FC236}">
                <a16:creationId xmlns:a16="http://schemas.microsoft.com/office/drawing/2014/main" id="{3A3AC927-3496-D0C0-6135-F4A43C965795}"/>
              </a:ext>
            </a:extLst>
          </p:cNvPr>
          <p:cNvCxnSpPr>
            <a:cxnSpLocks/>
            <a:stCxn id="622" idx="1"/>
            <a:endCxn id="335" idx="2"/>
          </p:cNvCxnSpPr>
          <p:nvPr/>
        </p:nvCxnSpPr>
        <p:spPr>
          <a:xfrm rot="10800000">
            <a:off x="5608488" y="4604170"/>
            <a:ext cx="1813899" cy="123366"/>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30" name="Elbow Connector 73">
            <a:extLst>
              <a:ext uri="{FF2B5EF4-FFF2-40B4-BE49-F238E27FC236}">
                <a16:creationId xmlns:a16="http://schemas.microsoft.com/office/drawing/2014/main" id="{73C514BF-A29D-9385-7746-233BDA59DADE}"/>
              </a:ext>
            </a:extLst>
          </p:cNvPr>
          <p:cNvCxnSpPr>
            <a:cxnSpLocks/>
            <a:stCxn id="622" idx="0"/>
            <a:endCxn id="325" idx="2"/>
          </p:cNvCxnSpPr>
          <p:nvPr/>
        </p:nvCxnSpPr>
        <p:spPr>
          <a:xfrm rot="16200000" flipV="1">
            <a:off x="7776167" y="4445204"/>
            <a:ext cx="249365" cy="126874"/>
          </a:xfrm>
          <a:prstGeom prst="bentConnector3">
            <a:avLst>
              <a:gd name="adj1" fmla="val 52546"/>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453" name="TextBox 452">
            <a:extLst>
              <a:ext uri="{FF2B5EF4-FFF2-40B4-BE49-F238E27FC236}">
                <a16:creationId xmlns:a16="http://schemas.microsoft.com/office/drawing/2014/main" id="{43C76143-50D6-F8B0-A1A9-D62182D08084}"/>
              </a:ext>
            </a:extLst>
          </p:cNvPr>
          <p:cNvSpPr txBox="1"/>
          <p:nvPr/>
        </p:nvSpPr>
        <p:spPr>
          <a:xfrm>
            <a:off x="8511366" y="2365460"/>
            <a:ext cx="893132" cy="284841"/>
          </a:xfrm>
          <a:prstGeom prst="rect">
            <a:avLst/>
          </a:prstGeom>
          <a:solidFill>
            <a:schemeClr val="accent2">
              <a:lumMod val="20000"/>
              <a:lumOff val="80000"/>
            </a:schemeClr>
          </a:solidFill>
          <a:ln w="12700">
            <a:solidFill>
              <a:schemeClr val="accent2">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solidFill>
                  <a:schemeClr val="tx1"/>
                </a:solidFill>
              </a:rPr>
              <a:t>Promoting rights, safety and health at work</a:t>
            </a:r>
          </a:p>
        </p:txBody>
      </p:sp>
      <p:sp>
        <p:nvSpPr>
          <p:cNvPr id="507" name="TextBox 506">
            <a:extLst>
              <a:ext uri="{FF2B5EF4-FFF2-40B4-BE49-F238E27FC236}">
                <a16:creationId xmlns:a16="http://schemas.microsoft.com/office/drawing/2014/main" id="{9C818152-E5FF-ABCD-C1A3-E004DA66E847}"/>
              </a:ext>
            </a:extLst>
          </p:cNvPr>
          <p:cNvSpPr txBox="1"/>
          <p:nvPr/>
        </p:nvSpPr>
        <p:spPr>
          <a:xfrm>
            <a:off x="7673970" y="5372732"/>
            <a:ext cx="880570" cy="389708"/>
          </a:xfrm>
          <a:prstGeom prst="rect">
            <a:avLst/>
          </a:prstGeom>
          <a:solidFill>
            <a:schemeClr val="bg1">
              <a:lumMod val="8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b="1" noProof="0" dirty="0">
                <a:solidFill>
                  <a:schemeClr val="tx1"/>
                </a:solidFill>
              </a:rPr>
              <a:t>4.2 </a:t>
            </a:r>
            <a:r>
              <a:rPr lang="en-GB" sz="570" b="1" noProof="0" dirty="0">
                <a:solidFill>
                  <a:schemeClr val="tx1"/>
                </a:solidFill>
              </a:rPr>
              <a:t>Enhanced Management, Capacity, and Sustainability </a:t>
            </a:r>
            <a:r>
              <a:rPr lang="en-GB" sz="570" noProof="0" dirty="0">
                <a:solidFill>
                  <a:schemeClr val="tx1"/>
                </a:solidFill>
              </a:rPr>
              <a:t>for water Infrastructure</a:t>
            </a:r>
          </a:p>
        </p:txBody>
      </p:sp>
      <p:sp>
        <p:nvSpPr>
          <p:cNvPr id="559" name="TextBox 558">
            <a:extLst>
              <a:ext uri="{FF2B5EF4-FFF2-40B4-BE49-F238E27FC236}">
                <a16:creationId xmlns:a16="http://schemas.microsoft.com/office/drawing/2014/main" id="{FC24908C-BCBA-0151-8CFC-844C8FBE4F1E}"/>
              </a:ext>
            </a:extLst>
          </p:cNvPr>
          <p:cNvSpPr txBox="1"/>
          <p:nvPr/>
        </p:nvSpPr>
        <p:spPr>
          <a:xfrm>
            <a:off x="7340700" y="6613699"/>
            <a:ext cx="1821490" cy="194260"/>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solidFill>
                  <a:schemeClr val="tx1"/>
                </a:solidFill>
              </a:rPr>
              <a:t>Program coordination and support</a:t>
            </a:r>
          </a:p>
        </p:txBody>
      </p:sp>
      <p:cxnSp>
        <p:nvCxnSpPr>
          <p:cNvPr id="571" name="Elbow Connector 73">
            <a:extLst>
              <a:ext uri="{FF2B5EF4-FFF2-40B4-BE49-F238E27FC236}">
                <a16:creationId xmlns:a16="http://schemas.microsoft.com/office/drawing/2014/main" id="{E13B9178-CB16-99B2-1A34-02A3B7F5DFDD}"/>
              </a:ext>
            </a:extLst>
          </p:cNvPr>
          <p:cNvCxnSpPr>
            <a:cxnSpLocks/>
          </p:cNvCxnSpPr>
          <p:nvPr/>
        </p:nvCxnSpPr>
        <p:spPr>
          <a:xfrm flipV="1">
            <a:off x="1304967" y="4514861"/>
            <a:ext cx="1213183" cy="2084001"/>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584" name="TextBox 583">
            <a:extLst>
              <a:ext uri="{FF2B5EF4-FFF2-40B4-BE49-F238E27FC236}">
                <a16:creationId xmlns:a16="http://schemas.microsoft.com/office/drawing/2014/main" id="{DDC67B2F-D5E3-FCD2-F58D-FFAC86E661FC}"/>
              </a:ext>
            </a:extLst>
          </p:cNvPr>
          <p:cNvSpPr txBox="1"/>
          <p:nvPr/>
        </p:nvSpPr>
        <p:spPr>
          <a:xfrm>
            <a:off x="4465496" y="6397581"/>
            <a:ext cx="1073620" cy="184666"/>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t>Program coordination and support</a:t>
            </a:r>
          </a:p>
        </p:txBody>
      </p:sp>
      <p:cxnSp>
        <p:nvCxnSpPr>
          <p:cNvPr id="586" name="Elbow Connector 73">
            <a:extLst>
              <a:ext uri="{FF2B5EF4-FFF2-40B4-BE49-F238E27FC236}">
                <a16:creationId xmlns:a16="http://schemas.microsoft.com/office/drawing/2014/main" id="{80DB426E-C4F1-6270-EB88-CB506CAB709D}"/>
              </a:ext>
            </a:extLst>
          </p:cNvPr>
          <p:cNvCxnSpPr>
            <a:cxnSpLocks/>
            <a:stCxn id="584" idx="1"/>
            <a:endCxn id="554" idx="2"/>
          </p:cNvCxnSpPr>
          <p:nvPr/>
        </p:nvCxnSpPr>
        <p:spPr>
          <a:xfrm rot="10800000">
            <a:off x="4366748" y="6053450"/>
            <a:ext cx="98748" cy="436464"/>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57" name="Rectangle 56">
            <a:extLst>
              <a:ext uri="{FF2B5EF4-FFF2-40B4-BE49-F238E27FC236}">
                <a16:creationId xmlns:a16="http://schemas.microsoft.com/office/drawing/2014/main" id="{3BF2E838-CF10-ED6D-18AF-EC9DCAD5F333}"/>
              </a:ext>
            </a:extLst>
          </p:cNvPr>
          <p:cNvSpPr/>
          <p:nvPr/>
        </p:nvSpPr>
        <p:spPr>
          <a:xfrm>
            <a:off x="8612323" y="174478"/>
            <a:ext cx="884910" cy="87845"/>
          </a:xfrm>
          <a:prstGeom prst="rect">
            <a:avLst/>
          </a:prstGeom>
          <a:solidFill>
            <a:srgbClr val="009EDC"/>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noAutofit/>
          </a:bodyPr>
          <a:lstStyle/>
          <a:p>
            <a:r>
              <a:rPr lang="en-GB" sz="571" noProof="0" dirty="0">
                <a:latin typeface="Helvetica" panose="020B0604020202020204" pitchFamily="34" charset="0"/>
                <a:cs typeface="Helvetica" panose="020B0604020202020204" pitchFamily="34" charset="0"/>
              </a:rPr>
              <a:t>TOC Pillar 1 Education</a:t>
            </a:r>
          </a:p>
        </p:txBody>
      </p:sp>
      <p:sp>
        <p:nvSpPr>
          <p:cNvPr id="61" name="Rectangle 60">
            <a:extLst>
              <a:ext uri="{FF2B5EF4-FFF2-40B4-BE49-F238E27FC236}">
                <a16:creationId xmlns:a16="http://schemas.microsoft.com/office/drawing/2014/main" id="{1B946B96-7834-ECDC-2079-7DF6A76A2BFD}"/>
              </a:ext>
            </a:extLst>
          </p:cNvPr>
          <p:cNvSpPr/>
          <p:nvPr/>
        </p:nvSpPr>
        <p:spPr>
          <a:xfrm>
            <a:off x="8612323" y="278170"/>
            <a:ext cx="884909" cy="87845"/>
          </a:xfrm>
          <a:prstGeom prst="rect">
            <a:avLst/>
          </a:prstGeom>
          <a:solidFill>
            <a:srgbClr val="FF9300"/>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noAutofit/>
          </a:bodyPr>
          <a:lstStyle/>
          <a:p>
            <a:r>
              <a:rPr lang="en-GB" sz="571" noProof="0" dirty="0">
                <a:latin typeface="Helvetica" panose="020B0604020202020204" pitchFamily="34" charset="0"/>
                <a:cs typeface="Helvetica" panose="020B0604020202020204" pitchFamily="34" charset="0"/>
              </a:rPr>
              <a:t>TOC Pillar 2 Economic</a:t>
            </a:r>
          </a:p>
        </p:txBody>
      </p:sp>
      <p:sp>
        <p:nvSpPr>
          <p:cNvPr id="448" name="Rectangle 447">
            <a:extLst>
              <a:ext uri="{FF2B5EF4-FFF2-40B4-BE49-F238E27FC236}">
                <a16:creationId xmlns:a16="http://schemas.microsoft.com/office/drawing/2014/main" id="{DC3C0915-C202-2CA1-C826-7BB493F42050}"/>
              </a:ext>
            </a:extLst>
          </p:cNvPr>
          <p:cNvSpPr/>
          <p:nvPr/>
        </p:nvSpPr>
        <p:spPr>
          <a:xfrm>
            <a:off x="8612323" y="381862"/>
            <a:ext cx="884909" cy="87845"/>
          </a:xfrm>
          <a:prstGeom prst="rect">
            <a:avLst/>
          </a:prstGeom>
          <a:solidFill>
            <a:srgbClr val="942093"/>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noAutofit/>
          </a:bodyPr>
          <a:lstStyle/>
          <a:p>
            <a:r>
              <a:rPr lang="en-GB" sz="571" noProof="0" dirty="0">
                <a:latin typeface="Helvetica" panose="020B0604020202020204" pitchFamily="34" charset="0"/>
                <a:cs typeface="Helvetica" panose="020B0604020202020204" pitchFamily="34" charset="0"/>
              </a:rPr>
              <a:t>TOC Pillar 3 Protection</a:t>
            </a:r>
          </a:p>
        </p:txBody>
      </p:sp>
      <p:sp>
        <p:nvSpPr>
          <p:cNvPr id="449" name="Rectangle 448">
            <a:extLst>
              <a:ext uri="{FF2B5EF4-FFF2-40B4-BE49-F238E27FC236}">
                <a16:creationId xmlns:a16="http://schemas.microsoft.com/office/drawing/2014/main" id="{0CA3A066-1137-2DEB-AFF7-6C8D96CA848B}"/>
              </a:ext>
            </a:extLst>
          </p:cNvPr>
          <p:cNvSpPr/>
          <p:nvPr/>
        </p:nvSpPr>
        <p:spPr>
          <a:xfrm>
            <a:off x="8612323" y="485554"/>
            <a:ext cx="884910" cy="87940"/>
          </a:xfrm>
          <a:prstGeom prst="rect">
            <a:avLst/>
          </a:prstGeom>
          <a:solidFill>
            <a:schemeClr val="tx1">
              <a:lumMod val="50000"/>
              <a:lumOff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vert="horz" wrap="square" lIns="0" tIns="0" rIns="0" bIns="0" rtlCol="0" anchor="ctr" anchorCtr="0">
            <a:noAutofit/>
          </a:bodyPr>
          <a:lstStyle/>
          <a:p>
            <a:r>
              <a:rPr lang="en-GB" sz="571" noProof="0" dirty="0">
                <a:latin typeface="Helvetica" panose="020B0604020202020204" pitchFamily="34" charset="0"/>
                <a:cs typeface="Helvetica" panose="020B0604020202020204" pitchFamily="34" charset="0"/>
              </a:rPr>
              <a:t>TOC Pillar 4 Infrastructure</a:t>
            </a:r>
          </a:p>
        </p:txBody>
      </p:sp>
      <p:sp>
        <p:nvSpPr>
          <p:cNvPr id="450" name="Text Box 3">
            <a:extLst>
              <a:ext uri="{FF2B5EF4-FFF2-40B4-BE49-F238E27FC236}">
                <a16:creationId xmlns:a16="http://schemas.microsoft.com/office/drawing/2014/main" id="{A8FC409B-B3DE-98A5-79E8-3AE1AE9E44C9}"/>
              </a:ext>
            </a:extLst>
          </p:cNvPr>
          <p:cNvSpPr txBox="1">
            <a:spLocks/>
          </p:cNvSpPr>
          <p:nvPr/>
        </p:nvSpPr>
        <p:spPr bwMode="auto">
          <a:xfrm>
            <a:off x="8612323" y="74313"/>
            <a:ext cx="1059636" cy="84318"/>
          </a:xfrm>
          <a:prstGeom prst="rect">
            <a:avLst/>
          </a:prstGeom>
          <a:solidFill>
            <a:schemeClr val="tx1"/>
          </a:solidFill>
          <a:ln>
            <a:noFill/>
          </a:ln>
        </p:spPr>
        <p:txBody>
          <a:bodyPr rot="0" vert="horz" wrap="square" lIns="0" tIns="0" rIns="0" bIns="0" anchor="ctr" anchorCtr="0" upright="1">
            <a:noAutofit/>
          </a:bodyPr>
          <a:lstStyle/>
          <a:p>
            <a:pPr>
              <a:lnSpc>
                <a:spcPct val="96000"/>
              </a:lnSpc>
              <a:spcBef>
                <a:spcPts val="286"/>
              </a:spcBef>
            </a:pPr>
            <a:r>
              <a:rPr lang="en-GB" sz="571" noProof="0" dirty="0">
                <a:solidFill>
                  <a:srgbClr val="FFFFFF"/>
                </a:solidFill>
                <a:latin typeface="Helvetica" panose="020B0604020202020204" pitchFamily="34" charset="0"/>
                <a:ea typeface="Verdana" panose="020B0604030504040204" pitchFamily="34" charset="0"/>
                <a:cs typeface="Helvetica" panose="020B0604020202020204" pitchFamily="34" charset="0"/>
              </a:rPr>
              <a:t>TOC Outcomes and mid-impact</a:t>
            </a:r>
            <a:endParaRPr lang="en-GB" sz="571" noProof="0" dirty="0">
              <a:latin typeface="Helvetica" panose="020B0604020202020204" pitchFamily="34" charset="0"/>
              <a:ea typeface="Verdana" panose="020B0604030504040204" pitchFamily="34" charset="0"/>
              <a:cs typeface="Helvetica" panose="020B0604020202020204" pitchFamily="34" charset="0"/>
            </a:endParaRPr>
          </a:p>
        </p:txBody>
      </p:sp>
      <p:sp>
        <p:nvSpPr>
          <p:cNvPr id="451" name="TextBox 450">
            <a:extLst>
              <a:ext uri="{FF2B5EF4-FFF2-40B4-BE49-F238E27FC236}">
                <a16:creationId xmlns:a16="http://schemas.microsoft.com/office/drawing/2014/main" id="{1FB62AED-F0AC-0672-194E-EB9BA2882CB8}"/>
              </a:ext>
            </a:extLst>
          </p:cNvPr>
          <p:cNvSpPr txBox="1"/>
          <p:nvPr/>
        </p:nvSpPr>
        <p:spPr>
          <a:xfrm>
            <a:off x="8551578" y="1068985"/>
            <a:ext cx="1143368" cy="180049"/>
          </a:xfrm>
          <a:prstGeom prst="rect">
            <a:avLst/>
          </a:prstGeom>
          <a:noFill/>
        </p:spPr>
        <p:txBody>
          <a:bodyPr wrap="square">
            <a:noAutofit/>
          </a:bodyPr>
          <a:lstStyle/>
          <a:p>
            <a:r>
              <a:rPr lang="en-GB" sz="570" b="1" noProof="0" dirty="0">
                <a:solidFill>
                  <a:srgbClr val="FF0000"/>
                </a:solidFill>
                <a:latin typeface="Helvetica" panose="020B0604020202020204" pitchFamily="34" charset="0"/>
                <a:cs typeface="Helvetica" panose="020B0604020202020204" pitchFamily="34" charset="0"/>
              </a:rPr>
              <a:t>Policy matrix milestones</a:t>
            </a:r>
          </a:p>
        </p:txBody>
      </p:sp>
      <p:sp>
        <p:nvSpPr>
          <p:cNvPr id="452" name="Rounded Rectangle 126">
            <a:extLst>
              <a:ext uri="{FF2B5EF4-FFF2-40B4-BE49-F238E27FC236}">
                <a16:creationId xmlns:a16="http://schemas.microsoft.com/office/drawing/2014/main" id="{E9DAC806-9C32-3F12-F4F0-EAED78F9CC11}"/>
              </a:ext>
            </a:extLst>
          </p:cNvPr>
          <p:cNvSpPr/>
          <p:nvPr/>
        </p:nvSpPr>
        <p:spPr>
          <a:xfrm>
            <a:off x="8637992" y="1247109"/>
            <a:ext cx="131566" cy="104468"/>
          </a:xfrm>
          <a:prstGeom prst="roundRect">
            <a:avLst/>
          </a:prstGeom>
          <a:solidFill>
            <a:schemeClr val="tx1">
              <a:lumMod val="65000"/>
              <a:lumOff val="3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GB" sz="569" noProof="0" dirty="0">
                <a:latin typeface="Helvetica" panose="020B0604020202020204" pitchFamily="34" charset="0"/>
                <a:cs typeface="Helvetica" panose="020B0604020202020204" pitchFamily="34" charset="0"/>
              </a:rPr>
              <a:t>2a)</a:t>
            </a:r>
            <a:endParaRPr lang="en-GB" sz="488" noProof="0" dirty="0">
              <a:latin typeface="Helvetica" panose="020B0604020202020204" pitchFamily="34" charset="0"/>
              <a:cs typeface="Helvetica" panose="020B0604020202020204" pitchFamily="34" charset="0"/>
            </a:endParaRPr>
          </a:p>
        </p:txBody>
      </p:sp>
      <p:sp>
        <p:nvSpPr>
          <p:cNvPr id="454" name="TextBox 453">
            <a:extLst>
              <a:ext uri="{FF2B5EF4-FFF2-40B4-BE49-F238E27FC236}">
                <a16:creationId xmlns:a16="http://schemas.microsoft.com/office/drawing/2014/main" id="{64F817EB-69EF-E168-8AD4-2DBEAE0AE700}"/>
              </a:ext>
            </a:extLst>
          </p:cNvPr>
          <p:cNvSpPr txBox="1"/>
          <p:nvPr/>
        </p:nvSpPr>
        <p:spPr>
          <a:xfrm>
            <a:off x="8694904" y="1220531"/>
            <a:ext cx="1120804" cy="180049"/>
          </a:xfrm>
          <a:prstGeom prst="rect">
            <a:avLst/>
          </a:prstGeom>
          <a:noFill/>
        </p:spPr>
        <p:txBody>
          <a:bodyPr wrap="square" rtlCol="0">
            <a:noAutofit/>
          </a:bodyPr>
          <a:lstStyle/>
          <a:p>
            <a:r>
              <a:rPr lang="en-GB" sz="570" noProof="0" dirty="0">
                <a:latin typeface="Helvetica" panose="020B0604020202020204" pitchFamily="34" charset="0"/>
                <a:cs typeface="Helvetica" panose="020B0604020202020204" pitchFamily="34" charset="0"/>
              </a:rPr>
              <a:t>Mid-term outcome indicators</a:t>
            </a:r>
          </a:p>
        </p:txBody>
      </p:sp>
      <p:sp>
        <p:nvSpPr>
          <p:cNvPr id="455" name="Rectangle 454">
            <a:extLst>
              <a:ext uri="{FF2B5EF4-FFF2-40B4-BE49-F238E27FC236}">
                <a16:creationId xmlns:a16="http://schemas.microsoft.com/office/drawing/2014/main" id="{7F2CD8AD-F7E8-B912-7648-67F7203ED071}"/>
              </a:ext>
            </a:extLst>
          </p:cNvPr>
          <p:cNvSpPr/>
          <p:nvPr/>
        </p:nvSpPr>
        <p:spPr>
          <a:xfrm>
            <a:off x="8626125" y="866892"/>
            <a:ext cx="161767" cy="87845"/>
          </a:xfrm>
          <a:prstGeom prst="rect">
            <a:avLst/>
          </a:prstGeom>
          <a:solidFill>
            <a:schemeClr val="accent5">
              <a:lumMod val="40000"/>
              <a:lumOff val="6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GB" sz="600" noProof="0" dirty="0">
              <a:solidFill>
                <a:schemeClr val="tx1"/>
              </a:solidFill>
              <a:latin typeface="Helvetica" panose="020B0604020202020204" pitchFamily="34" charset="0"/>
              <a:cs typeface="Helvetica" panose="020B0604020202020204" pitchFamily="34" charset="0"/>
            </a:endParaRPr>
          </a:p>
        </p:txBody>
      </p:sp>
      <p:sp>
        <p:nvSpPr>
          <p:cNvPr id="457" name="Rectangle 456">
            <a:extLst>
              <a:ext uri="{FF2B5EF4-FFF2-40B4-BE49-F238E27FC236}">
                <a16:creationId xmlns:a16="http://schemas.microsoft.com/office/drawing/2014/main" id="{FFC8AA28-3EE1-B447-CD0A-4AA5B51BA67D}"/>
              </a:ext>
            </a:extLst>
          </p:cNvPr>
          <p:cNvSpPr/>
          <p:nvPr/>
        </p:nvSpPr>
        <p:spPr>
          <a:xfrm>
            <a:off x="8626125" y="647906"/>
            <a:ext cx="161767" cy="87846"/>
          </a:xfrm>
          <a:prstGeom prst="rect">
            <a:avLst/>
          </a:prstGeom>
          <a:solidFill>
            <a:schemeClr val="accent1">
              <a:lumMod val="40000"/>
              <a:lumOff val="6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GB" sz="602" noProof="0" dirty="0">
              <a:solidFill>
                <a:schemeClr val="tx1"/>
              </a:solidFill>
              <a:latin typeface="Helvetica" panose="020B0604020202020204" pitchFamily="34" charset="0"/>
              <a:cs typeface="Helvetica" panose="020B0604020202020204" pitchFamily="34" charset="0"/>
            </a:endParaRPr>
          </a:p>
        </p:txBody>
      </p:sp>
      <p:sp>
        <p:nvSpPr>
          <p:cNvPr id="459" name="Rectangle 458">
            <a:extLst>
              <a:ext uri="{FF2B5EF4-FFF2-40B4-BE49-F238E27FC236}">
                <a16:creationId xmlns:a16="http://schemas.microsoft.com/office/drawing/2014/main" id="{31C7FEC8-9CEE-DEAD-92ED-CF11E259DEA2}"/>
              </a:ext>
            </a:extLst>
          </p:cNvPr>
          <p:cNvSpPr/>
          <p:nvPr/>
        </p:nvSpPr>
        <p:spPr>
          <a:xfrm>
            <a:off x="8626125" y="757399"/>
            <a:ext cx="161767" cy="87846"/>
          </a:xfrm>
          <a:prstGeom prst="rect">
            <a:avLst/>
          </a:prstGeom>
          <a:solidFill>
            <a:schemeClr val="accent2">
              <a:lumMod val="40000"/>
              <a:lumOff val="60000"/>
            </a:schemeClr>
          </a:solidFill>
          <a:ln w="12700">
            <a:solidFill>
              <a:schemeClr val="accent2">
                <a:lumMod val="60000"/>
                <a:lumOff val="4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GB" sz="602" noProof="0" dirty="0">
              <a:solidFill>
                <a:schemeClr val="tx1"/>
              </a:solidFill>
              <a:latin typeface="Helvetica" panose="020B0604020202020204" pitchFamily="34" charset="0"/>
              <a:cs typeface="Helvetica" panose="020B0604020202020204" pitchFamily="34" charset="0"/>
            </a:endParaRPr>
          </a:p>
          <a:p>
            <a:pPr algn="ctr"/>
            <a:endParaRPr lang="en-GB" sz="602" noProof="0" dirty="0">
              <a:solidFill>
                <a:schemeClr val="tx1"/>
              </a:solidFill>
              <a:latin typeface="Helvetica" panose="020B0604020202020204" pitchFamily="34" charset="0"/>
              <a:cs typeface="Helvetica" panose="020B0604020202020204" pitchFamily="34" charset="0"/>
            </a:endParaRPr>
          </a:p>
          <a:p>
            <a:pPr algn="ctr"/>
            <a:endParaRPr lang="en-GB" sz="602" noProof="0" dirty="0">
              <a:solidFill>
                <a:schemeClr val="tx1"/>
              </a:solidFill>
              <a:latin typeface="Helvetica" panose="020B0604020202020204" pitchFamily="34" charset="0"/>
              <a:cs typeface="Helvetica" panose="020B0604020202020204" pitchFamily="34" charset="0"/>
            </a:endParaRPr>
          </a:p>
        </p:txBody>
      </p:sp>
      <p:sp>
        <p:nvSpPr>
          <p:cNvPr id="460" name="Rectangle 459">
            <a:extLst>
              <a:ext uri="{FF2B5EF4-FFF2-40B4-BE49-F238E27FC236}">
                <a16:creationId xmlns:a16="http://schemas.microsoft.com/office/drawing/2014/main" id="{7360FF57-05DB-398D-CF51-7BEC70DBF431}"/>
              </a:ext>
            </a:extLst>
          </p:cNvPr>
          <p:cNvSpPr/>
          <p:nvPr/>
        </p:nvSpPr>
        <p:spPr>
          <a:xfrm>
            <a:off x="8626125" y="976384"/>
            <a:ext cx="161767" cy="87845"/>
          </a:xfrm>
          <a:prstGeom prst="rect">
            <a:avLst/>
          </a:prstGeom>
          <a:solidFill>
            <a:schemeClr val="bg1">
              <a:lumMod val="85000"/>
            </a:schemeClr>
          </a:solidFill>
          <a:ln w="12700">
            <a:solidFill>
              <a:schemeClr val="bg2">
                <a:lumMod val="9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GB" sz="602" noProof="0" dirty="0">
              <a:solidFill>
                <a:schemeClr val="tx1"/>
              </a:solidFill>
              <a:latin typeface="Helvetica" panose="020B0604020202020204" pitchFamily="34" charset="0"/>
              <a:cs typeface="Helvetica" panose="020B0604020202020204" pitchFamily="34" charset="0"/>
            </a:endParaRPr>
          </a:p>
        </p:txBody>
      </p:sp>
      <p:sp>
        <p:nvSpPr>
          <p:cNvPr id="461" name="TextBox 460">
            <a:extLst>
              <a:ext uri="{FF2B5EF4-FFF2-40B4-BE49-F238E27FC236}">
                <a16:creationId xmlns:a16="http://schemas.microsoft.com/office/drawing/2014/main" id="{F903470E-6EF5-3F67-4AFE-89919A845012}"/>
              </a:ext>
            </a:extLst>
          </p:cNvPr>
          <p:cNvSpPr txBox="1"/>
          <p:nvPr/>
        </p:nvSpPr>
        <p:spPr>
          <a:xfrm>
            <a:off x="8723488" y="819444"/>
            <a:ext cx="1120804" cy="180049"/>
          </a:xfrm>
          <a:prstGeom prst="rect">
            <a:avLst/>
          </a:prstGeom>
          <a:noFill/>
        </p:spPr>
        <p:txBody>
          <a:bodyPr wrap="square" rtlCol="0">
            <a:noAutofit/>
          </a:bodyPr>
          <a:lstStyle/>
          <a:p>
            <a:r>
              <a:rPr lang="en-GB" sz="570" noProof="0" dirty="0">
                <a:latin typeface="Helvetica" panose="020B0604020202020204" pitchFamily="34" charset="0"/>
                <a:cs typeface="Helvetica" panose="020B0604020202020204" pitchFamily="34" charset="0"/>
              </a:rPr>
              <a:t>Key interventions – Pillar 3</a:t>
            </a:r>
          </a:p>
        </p:txBody>
      </p:sp>
      <p:sp>
        <p:nvSpPr>
          <p:cNvPr id="462" name="TextBox 461">
            <a:extLst>
              <a:ext uri="{FF2B5EF4-FFF2-40B4-BE49-F238E27FC236}">
                <a16:creationId xmlns:a16="http://schemas.microsoft.com/office/drawing/2014/main" id="{64E96EC3-361B-1419-0655-FBB98E12263A}"/>
              </a:ext>
            </a:extLst>
          </p:cNvPr>
          <p:cNvSpPr txBox="1"/>
          <p:nvPr/>
        </p:nvSpPr>
        <p:spPr>
          <a:xfrm>
            <a:off x="8723488" y="602576"/>
            <a:ext cx="1120804" cy="180049"/>
          </a:xfrm>
          <a:prstGeom prst="rect">
            <a:avLst/>
          </a:prstGeom>
          <a:noFill/>
        </p:spPr>
        <p:txBody>
          <a:bodyPr wrap="square" rtlCol="0">
            <a:noAutofit/>
          </a:bodyPr>
          <a:lstStyle/>
          <a:p>
            <a:r>
              <a:rPr lang="en-GB" sz="570" noProof="0" dirty="0">
                <a:latin typeface="Helvetica" panose="020B0604020202020204" pitchFamily="34" charset="0"/>
                <a:cs typeface="Helvetica" panose="020B0604020202020204" pitchFamily="34" charset="0"/>
              </a:rPr>
              <a:t>Key interventions – Pillar 1</a:t>
            </a:r>
          </a:p>
        </p:txBody>
      </p:sp>
      <p:sp>
        <p:nvSpPr>
          <p:cNvPr id="463" name="TextBox 462">
            <a:extLst>
              <a:ext uri="{FF2B5EF4-FFF2-40B4-BE49-F238E27FC236}">
                <a16:creationId xmlns:a16="http://schemas.microsoft.com/office/drawing/2014/main" id="{987E7B33-C348-0566-BAA1-35AED387796B}"/>
              </a:ext>
            </a:extLst>
          </p:cNvPr>
          <p:cNvSpPr txBox="1"/>
          <p:nvPr/>
        </p:nvSpPr>
        <p:spPr>
          <a:xfrm>
            <a:off x="8723488" y="711010"/>
            <a:ext cx="1120804" cy="180049"/>
          </a:xfrm>
          <a:prstGeom prst="rect">
            <a:avLst/>
          </a:prstGeom>
          <a:noFill/>
        </p:spPr>
        <p:txBody>
          <a:bodyPr wrap="square" rtlCol="0">
            <a:noAutofit/>
          </a:bodyPr>
          <a:lstStyle/>
          <a:p>
            <a:r>
              <a:rPr lang="en-GB" sz="570" noProof="0" dirty="0">
                <a:latin typeface="Helvetica" panose="020B0604020202020204" pitchFamily="34" charset="0"/>
                <a:cs typeface="Helvetica" panose="020B0604020202020204" pitchFamily="34" charset="0"/>
              </a:rPr>
              <a:t>Key interventions – Pillar 2</a:t>
            </a:r>
          </a:p>
        </p:txBody>
      </p:sp>
      <p:sp>
        <p:nvSpPr>
          <p:cNvPr id="464" name="TextBox 463">
            <a:extLst>
              <a:ext uri="{FF2B5EF4-FFF2-40B4-BE49-F238E27FC236}">
                <a16:creationId xmlns:a16="http://schemas.microsoft.com/office/drawing/2014/main" id="{4DCD06B8-3114-0BC4-E50E-43199BEE49BC}"/>
              </a:ext>
            </a:extLst>
          </p:cNvPr>
          <p:cNvSpPr txBox="1"/>
          <p:nvPr/>
        </p:nvSpPr>
        <p:spPr>
          <a:xfrm>
            <a:off x="8723488" y="927877"/>
            <a:ext cx="1120804" cy="180049"/>
          </a:xfrm>
          <a:prstGeom prst="rect">
            <a:avLst/>
          </a:prstGeom>
          <a:noFill/>
        </p:spPr>
        <p:txBody>
          <a:bodyPr wrap="square" rtlCol="0">
            <a:noAutofit/>
          </a:bodyPr>
          <a:lstStyle/>
          <a:p>
            <a:r>
              <a:rPr lang="en-GB" sz="570" noProof="0" dirty="0">
                <a:latin typeface="Helvetica" panose="020B0604020202020204" pitchFamily="34" charset="0"/>
                <a:cs typeface="Helvetica" panose="020B0604020202020204" pitchFamily="34" charset="0"/>
              </a:rPr>
              <a:t>Key interventions – Pillar 4</a:t>
            </a:r>
          </a:p>
        </p:txBody>
      </p:sp>
      <p:sp>
        <p:nvSpPr>
          <p:cNvPr id="465" name="Rounded Rectangle 1">
            <a:extLst>
              <a:ext uri="{FF2B5EF4-FFF2-40B4-BE49-F238E27FC236}">
                <a16:creationId xmlns:a16="http://schemas.microsoft.com/office/drawing/2014/main" id="{C395EC55-F5C8-A85D-8409-E4E816DD61F8}"/>
              </a:ext>
            </a:extLst>
          </p:cNvPr>
          <p:cNvSpPr/>
          <p:nvPr/>
        </p:nvSpPr>
        <p:spPr>
          <a:xfrm>
            <a:off x="8573700" y="42418"/>
            <a:ext cx="1308287" cy="1568169"/>
          </a:xfrm>
          <a:prstGeom prst="roundRect">
            <a:avLst>
              <a:gd name="adj" fmla="val 3048"/>
            </a:avLst>
          </a:prstGeom>
          <a:noFill/>
          <a:ln w="9525">
            <a:solidFill>
              <a:schemeClr val="tx1">
                <a:lumMod val="50000"/>
                <a:lumOff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GB" noProof="0" dirty="0">
              <a:latin typeface="Helvetica" panose="020B0604020202020204" pitchFamily="34" charset="0"/>
              <a:cs typeface="Helvetica" panose="020B0604020202020204" pitchFamily="34" charset="0"/>
            </a:endParaRPr>
          </a:p>
        </p:txBody>
      </p:sp>
      <p:cxnSp>
        <p:nvCxnSpPr>
          <p:cNvPr id="468" name="Straight Arrow Connector 467">
            <a:extLst>
              <a:ext uri="{FF2B5EF4-FFF2-40B4-BE49-F238E27FC236}">
                <a16:creationId xmlns:a16="http://schemas.microsoft.com/office/drawing/2014/main" id="{8A1324F6-9092-7589-B816-891F486A5980}"/>
              </a:ext>
            </a:extLst>
          </p:cNvPr>
          <p:cNvCxnSpPr>
            <a:cxnSpLocks/>
          </p:cNvCxnSpPr>
          <p:nvPr/>
        </p:nvCxnSpPr>
        <p:spPr>
          <a:xfrm>
            <a:off x="8651255" y="1434929"/>
            <a:ext cx="324000" cy="0"/>
          </a:xfrm>
          <a:prstGeom prst="straightConnector1">
            <a:avLst/>
          </a:prstGeom>
          <a:ln w="9525">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471" name="Straight Arrow Connector 470">
            <a:extLst>
              <a:ext uri="{FF2B5EF4-FFF2-40B4-BE49-F238E27FC236}">
                <a16:creationId xmlns:a16="http://schemas.microsoft.com/office/drawing/2014/main" id="{DA52967B-6952-AA6E-6D1C-B3797F79BE33}"/>
              </a:ext>
            </a:extLst>
          </p:cNvPr>
          <p:cNvCxnSpPr>
            <a:cxnSpLocks/>
          </p:cNvCxnSpPr>
          <p:nvPr/>
        </p:nvCxnSpPr>
        <p:spPr>
          <a:xfrm>
            <a:off x="8654817" y="1545552"/>
            <a:ext cx="324000" cy="0"/>
          </a:xfrm>
          <a:prstGeom prst="straightConnector1">
            <a:avLst/>
          </a:prstGeom>
          <a:ln w="9525">
            <a:solidFill>
              <a:schemeClr val="tx1"/>
            </a:solidFill>
            <a:prstDash val="sysDash"/>
            <a:tailEnd type="triangle"/>
          </a:ln>
        </p:spPr>
        <p:style>
          <a:lnRef idx="2">
            <a:schemeClr val="accent1"/>
          </a:lnRef>
          <a:fillRef idx="0">
            <a:schemeClr val="accent1"/>
          </a:fillRef>
          <a:effectRef idx="1">
            <a:schemeClr val="accent1"/>
          </a:effectRef>
          <a:fontRef idx="minor">
            <a:schemeClr val="tx1"/>
          </a:fontRef>
        </p:style>
      </p:cxnSp>
      <p:sp>
        <p:nvSpPr>
          <p:cNvPr id="472" name="TextBox 471">
            <a:extLst>
              <a:ext uri="{FF2B5EF4-FFF2-40B4-BE49-F238E27FC236}">
                <a16:creationId xmlns:a16="http://schemas.microsoft.com/office/drawing/2014/main" id="{651073D6-204F-743D-1476-4D06A3413787}"/>
              </a:ext>
            </a:extLst>
          </p:cNvPr>
          <p:cNvSpPr txBox="1"/>
          <p:nvPr/>
        </p:nvSpPr>
        <p:spPr>
          <a:xfrm>
            <a:off x="8930840" y="1437956"/>
            <a:ext cx="1059635" cy="184666"/>
          </a:xfrm>
          <a:prstGeom prst="rect">
            <a:avLst/>
          </a:prstGeom>
          <a:noFill/>
        </p:spPr>
        <p:txBody>
          <a:bodyPr wrap="square" rtlCol="0">
            <a:noAutofit/>
          </a:bodyPr>
          <a:lstStyle/>
          <a:p>
            <a:r>
              <a:rPr lang="en-GB" sz="570" noProof="0" dirty="0">
                <a:latin typeface="Helvetica" panose="020B0604020202020204" pitchFamily="34" charset="0"/>
                <a:cs typeface="Helvetica" panose="020B0604020202020204" pitchFamily="34" charset="0"/>
              </a:rPr>
              <a:t>Connections across pillars</a:t>
            </a:r>
          </a:p>
        </p:txBody>
      </p:sp>
      <p:sp>
        <p:nvSpPr>
          <p:cNvPr id="506" name="Rectangle 505">
            <a:extLst>
              <a:ext uri="{FF2B5EF4-FFF2-40B4-BE49-F238E27FC236}">
                <a16:creationId xmlns:a16="http://schemas.microsoft.com/office/drawing/2014/main" id="{E52C1803-A22B-6B5E-DFBC-1B8997E7113F}"/>
              </a:ext>
            </a:extLst>
          </p:cNvPr>
          <p:cNvSpPr/>
          <p:nvPr/>
        </p:nvSpPr>
        <p:spPr>
          <a:xfrm>
            <a:off x="1442487" y="5871100"/>
            <a:ext cx="714628" cy="350865"/>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GB" sz="600" noProof="0" dirty="0">
                <a:solidFill>
                  <a:schemeClr val="tx1"/>
                </a:solidFill>
                <a:latin typeface="Helvetica" panose="020B0604020202020204" pitchFamily="34" charset="0"/>
                <a:cs typeface="Helvetica" panose="020B0604020202020204" pitchFamily="34" charset="0"/>
              </a:rPr>
              <a:t>Develop mechanism to promote legal identity 3.2.a</a:t>
            </a:r>
          </a:p>
        </p:txBody>
      </p:sp>
      <p:sp>
        <p:nvSpPr>
          <p:cNvPr id="5" name="Rectangle 4">
            <a:extLst>
              <a:ext uri="{FF2B5EF4-FFF2-40B4-BE49-F238E27FC236}">
                <a16:creationId xmlns:a16="http://schemas.microsoft.com/office/drawing/2014/main" id="{A1B274FC-0577-9B78-8106-15C13BB18675}"/>
              </a:ext>
            </a:extLst>
          </p:cNvPr>
          <p:cNvSpPr/>
          <p:nvPr/>
        </p:nvSpPr>
        <p:spPr>
          <a:xfrm>
            <a:off x="2103683" y="4044564"/>
            <a:ext cx="662453" cy="473277"/>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GB" sz="600" noProof="0" dirty="0">
                <a:solidFill>
                  <a:schemeClr val="tx1"/>
                </a:solidFill>
                <a:latin typeface="Helvetica" panose="020B0604020202020204" pitchFamily="34" charset="0"/>
                <a:cs typeface="Helvetica" panose="020B0604020202020204" pitchFamily="34" charset="0"/>
              </a:rPr>
              <a:t>Technical support to strengthen government capacities</a:t>
            </a:r>
          </a:p>
          <a:p>
            <a:pPr algn="ctr"/>
            <a:r>
              <a:rPr lang="en-GB" sz="600" noProof="0" dirty="0">
                <a:solidFill>
                  <a:schemeClr val="tx1"/>
                </a:solidFill>
                <a:latin typeface="Helvetica" panose="020B0604020202020204" pitchFamily="34" charset="0"/>
                <a:cs typeface="Helvetica" panose="020B0604020202020204" pitchFamily="34" charset="0"/>
              </a:rPr>
              <a:t>3.2,a,b, 3.4.a, 3.4.c</a:t>
            </a:r>
          </a:p>
        </p:txBody>
      </p:sp>
      <p:sp>
        <p:nvSpPr>
          <p:cNvPr id="544" name="TextBox 543">
            <a:extLst>
              <a:ext uri="{FF2B5EF4-FFF2-40B4-BE49-F238E27FC236}">
                <a16:creationId xmlns:a16="http://schemas.microsoft.com/office/drawing/2014/main" id="{D3435A4B-E820-BE54-51FE-C62B1923C7E2}"/>
              </a:ext>
            </a:extLst>
          </p:cNvPr>
          <p:cNvSpPr txBox="1"/>
          <p:nvPr/>
        </p:nvSpPr>
        <p:spPr>
          <a:xfrm>
            <a:off x="6448245" y="5399398"/>
            <a:ext cx="540704" cy="351379"/>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t>Strengthened school infrastructure</a:t>
            </a:r>
          </a:p>
        </p:txBody>
      </p:sp>
      <p:sp>
        <p:nvSpPr>
          <p:cNvPr id="554" name="TextBox 553">
            <a:extLst>
              <a:ext uri="{FF2B5EF4-FFF2-40B4-BE49-F238E27FC236}">
                <a16:creationId xmlns:a16="http://schemas.microsoft.com/office/drawing/2014/main" id="{D2B6AA47-7DF0-58DA-E955-1E59771D698F}"/>
              </a:ext>
            </a:extLst>
          </p:cNvPr>
          <p:cNvSpPr txBox="1"/>
          <p:nvPr/>
        </p:nvSpPr>
        <p:spPr>
          <a:xfrm>
            <a:off x="4156903" y="5684118"/>
            <a:ext cx="419689" cy="369332"/>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t>Establish ICT labs</a:t>
            </a:r>
          </a:p>
          <a:p>
            <a:r>
              <a:rPr lang="en-GB" noProof="0" dirty="0"/>
              <a:t>1.1</a:t>
            </a:r>
          </a:p>
        </p:txBody>
      </p:sp>
      <p:sp>
        <p:nvSpPr>
          <p:cNvPr id="70" name="TextBox 69">
            <a:extLst>
              <a:ext uri="{FF2B5EF4-FFF2-40B4-BE49-F238E27FC236}">
                <a16:creationId xmlns:a16="http://schemas.microsoft.com/office/drawing/2014/main" id="{19DAE3DA-BDD7-4E6A-A768-E66B6DC94FA2}"/>
              </a:ext>
            </a:extLst>
          </p:cNvPr>
          <p:cNvSpPr txBox="1"/>
          <p:nvPr/>
        </p:nvSpPr>
        <p:spPr>
          <a:xfrm>
            <a:off x="5330739" y="5400073"/>
            <a:ext cx="555491" cy="365218"/>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t>Cash for education and materials</a:t>
            </a:r>
          </a:p>
          <a:p>
            <a:r>
              <a:rPr lang="en-GB" noProof="0" dirty="0"/>
              <a:t>1.2</a:t>
            </a:r>
          </a:p>
        </p:txBody>
      </p:sp>
      <p:cxnSp>
        <p:nvCxnSpPr>
          <p:cNvPr id="124" name="Elbow Connector 73">
            <a:extLst>
              <a:ext uri="{FF2B5EF4-FFF2-40B4-BE49-F238E27FC236}">
                <a16:creationId xmlns:a16="http://schemas.microsoft.com/office/drawing/2014/main" id="{9436F7BE-CBD8-EC02-AAE4-E2CCFBA3A2C0}"/>
              </a:ext>
            </a:extLst>
          </p:cNvPr>
          <p:cNvCxnSpPr>
            <a:cxnSpLocks/>
          </p:cNvCxnSpPr>
          <p:nvPr/>
        </p:nvCxnSpPr>
        <p:spPr>
          <a:xfrm flipV="1">
            <a:off x="2552793" y="4494158"/>
            <a:ext cx="555249" cy="215157"/>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40" name="Elbow Connector 73">
            <a:extLst>
              <a:ext uri="{FF2B5EF4-FFF2-40B4-BE49-F238E27FC236}">
                <a16:creationId xmlns:a16="http://schemas.microsoft.com/office/drawing/2014/main" id="{0B1D408E-5A88-D872-139C-7416F5700CC1}"/>
              </a:ext>
            </a:extLst>
          </p:cNvPr>
          <p:cNvCxnSpPr>
            <a:cxnSpLocks/>
            <a:stCxn id="584" idx="1"/>
            <a:endCxn id="607" idx="2"/>
          </p:cNvCxnSpPr>
          <p:nvPr/>
        </p:nvCxnSpPr>
        <p:spPr>
          <a:xfrm rot="10800000">
            <a:off x="2917466" y="6055630"/>
            <a:ext cx="1548031" cy="434284"/>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33" name="Elbow Connector 73">
            <a:extLst>
              <a:ext uri="{FF2B5EF4-FFF2-40B4-BE49-F238E27FC236}">
                <a16:creationId xmlns:a16="http://schemas.microsoft.com/office/drawing/2014/main" id="{EEC51BBD-8D78-8596-9BDA-F7CDE904A782}"/>
              </a:ext>
            </a:extLst>
          </p:cNvPr>
          <p:cNvCxnSpPr>
            <a:cxnSpLocks/>
            <a:stCxn id="584" idx="1"/>
            <a:endCxn id="13" idx="2"/>
          </p:cNvCxnSpPr>
          <p:nvPr/>
        </p:nvCxnSpPr>
        <p:spPr>
          <a:xfrm rot="10800000">
            <a:off x="3705628" y="6053450"/>
            <a:ext cx="759868" cy="436464"/>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98" name="Elbow Connector 73">
            <a:extLst>
              <a:ext uri="{FF2B5EF4-FFF2-40B4-BE49-F238E27FC236}">
                <a16:creationId xmlns:a16="http://schemas.microsoft.com/office/drawing/2014/main" id="{DE767959-302A-F3D2-E378-47B75FCD2A2A}"/>
              </a:ext>
            </a:extLst>
          </p:cNvPr>
          <p:cNvCxnSpPr>
            <a:cxnSpLocks/>
          </p:cNvCxnSpPr>
          <p:nvPr/>
        </p:nvCxnSpPr>
        <p:spPr>
          <a:xfrm rot="5400000" flipH="1" flipV="1">
            <a:off x="2960125" y="4343640"/>
            <a:ext cx="1411668" cy="1286529"/>
          </a:xfrm>
          <a:prstGeom prst="bentConnector3">
            <a:avLst>
              <a:gd name="adj1" fmla="val 29568"/>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325" name="TextBox 324">
            <a:extLst>
              <a:ext uri="{FF2B5EF4-FFF2-40B4-BE49-F238E27FC236}">
                <a16:creationId xmlns:a16="http://schemas.microsoft.com/office/drawing/2014/main" id="{83CF4DFE-A71A-1CA8-5766-0D3EABEB76B8}"/>
              </a:ext>
            </a:extLst>
          </p:cNvPr>
          <p:cNvSpPr txBox="1">
            <a:spLocks/>
          </p:cNvSpPr>
          <p:nvPr/>
        </p:nvSpPr>
        <p:spPr>
          <a:xfrm>
            <a:off x="7518866" y="3840206"/>
            <a:ext cx="637092" cy="543752"/>
          </a:xfrm>
          <a:prstGeom prst="rect">
            <a:avLst/>
          </a:prstGeom>
          <a:solidFill>
            <a:schemeClr val="accent2">
              <a:lumMod val="20000"/>
              <a:lumOff val="80000"/>
            </a:schemeClr>
          </a:solidFill>
          <a:ln w="12700">
            <a:solidFill>
              <a:schemeClr val="accent2">
                <a:lumMod val="20000"/>
                <a:lumOff val="8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t>Enhance commercial sustainability of irrigated land and water conservation 2.2</a:t>
            </a:r>
          </a:p>
        </p:txBody>
      </p:sp>
      <p:sp>
        <p:nvSpPr>
          <p:cNvPr id="335" name="TextBox 334">
            <a:extLst>
              <a:ext uri="{FF2B5EF4-FFF2-40B4-BE49-F238E27FC236}">
                <a16:creationId xmlns:a16="http://schemas.microsoft.com/office/drawing/2014/main" id="{0F0B73D8-201B-4276-4FBD-21B9DF96900D}"/>
              </a:ext>
            </a:extLst>
          </p:cNvPr>
          <p:cNvSpPr txBox="1"/>
          <p:nvPr/>
        </p:nvSpPr>
        <p:spPr>
          <a:xfrm>
            <a:off x="5305397" y="4308940"/>
            <a:ext cx="606180" cy="295230"/>
          </a:xfrm>
          <a:prstGeom prst="rect">
            <a:avLst/>
          </a:prstGeom>
          <a:solidFill>
            <a:schemeClr val="accent2">
              <a:lumMod val="20000"/>
              <a:lumOff val="80000"/>
            </a:schemeClr>
          </a:solidFill>
          <a:ln w="12700">
            <a:solidFill>
              <a:schemeClr val="accent2">
                <a:lumMod val="20000"/>
                <a:lumOff val="8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t>Soft skill and work ethics trainings 2.1</a:t>
            </a:r>
          </a:p>
        </p:txBody>
      </p:sp>
      <p:sp>
        <p:nvSpPr>
          <p:cNvPr id="30" name="TextBox 29">
            <a:extLst>
              <a:ext uri="{FF2B5EF4-FFF2-40B4-BE49-F238E27FC236}">
                <a16:creationId xmlns:a16="http://schemas.microsoft.com/office/drawing/2014/main" id="{32E0DE72-49C0-FD04-2F39-270144AE90C1}"/>
              </a:ext>
            </a:extLst>
          </p:cNvPr>
          <p:cNvSpPr txBox="1"/>
          <p:nvPr/>
        </p:nvSpPr>
        <p:spPr>
          <a:xfrm>
            <a:off x="8183269" y="3840206"/>
            <a:ext cx="580242" cy="530799"/>
          </a:xfrm>
          <a:prstGeom prst="rect">
            <a:avLst/>
          </a:prstGeom>
          <a:solidFill>
            <a:schemeClr val="accent2">
              <a:lumMod val="20000"/>
              <a:lumOff val="80000"/>
            </a:schemeClr>
          </a:solidFill>
          <a:ln w="12700">
            <a:solidFill>
              <a:schemeClr val="accent2">
                <a:lumMod val="20000"/>
                <a:lumOff val="8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t>Implementation of the community contracting approach 2.2</a:t>
            </a:r>
          </a:p>
        </p:txBody>
      </p:sp>
      <p:sp>
        <p:nvSpPr>
          <p:cNvPr id="473" name="TextBox 472">
            <a:extLst>
              <a:ext uri="{FF2B5EF4-FFF2-40B4-BE49-F238E27FC236}">
                <a16:creationId xmlns:a16="http://schemas.microsoft.com/office/drawing/2014/main" id="{EF90EF45-5B17-D063-B328-F4BCE3518C61}"/>
              </a:ext>
            </a:extLst>
          </p:cNvPr>
          <p:cNvSpPr txBox="1"/>
          <p:nvPr/>
        </p:nvSpPr>
        <p:spPr>
          <a:xfrm>
            <a:off x="9162190" y="4571253"/>
            <a:ext cx="596967" cy="273772"/>
          </a:xfrm>
          <a:prstGeom prst="rect">
            <a:avLst/>
          </a:prstGeom>
          <a:solidFill>
            <a:schemeClr val="accent2">
              <a:lumMod val="20000"/>
              <a:lumOff val="80000"/>
            </a:schemeClr>
          </a:solidFill>
          <a:ln w="12700">
            <a:solidFill>
              <a:schemeClr val="accent2">
                <a:lumMod val="20000"/>
                <a:lumOff val="8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t>Revision of policy gaps and guides 2.2, 2.4, 4.2.1</a:t>
            </a:r>
          </a:p>
        </p:txBody>
      </p:sp>
      <p:cxnSp>
        <p:nvCxnSpPr>
          <p:cNvPr id="68" name="Elbow Connector 73">
            <a:extLst>
              <a:ext uri="{FF2B5EF4-FFF2-40B4-BE49-F238E27FC236}">
                <a16:creationId xmlns:a16="http://schemas.microsoft.com/office/drawing/2014/main" id="{F92197F6-CC23-EE05-F054-3027C96B5B63}"/>
              </a:ext>
            </a:extLst>
          </p:cNvPr>
          <p:cNvCxnSpPr>
            <a:cxnSpLocks/>
            <a:stCxn id="325" idx="0"/>
            <a:endCxn id="38" idx="2"/>
          </p:cNvCxnSpPr>
          <p:nvPr/>
        </p:nvCxnSpPr>
        <p:spPr>
          <a:xfrm rot="5400000" flipH="1" flipV="1">
            <a:off x="8130378" y="3328896"/>
            <a:ext cx="218344" cy="804276"/>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161" name="TextBox 160">
            <a:extLst>
              <a:ext uri="{FF2B5EF4-FFF2-40B4-BE49-F238E27FC236}">
                <a16:creationId xmlns:a16="http://schemas.microsoft.com/office/drawing/2014/main" id="{0030E6A7-340E-A0FB-4DD8-B82060623F72}"/>
              </a:ext>
            </a:extLst>
          </p:cNvPr>
          <p:cNvSpPr txBox="1"/>
          <p:nvPr/>
        </p:nvSpPr>
        <p:spPr>
          <a:xfrm>
            <a:off x="9000853" y="3290251"/>
            <a:ext cx="682180" cy="328963"/>
          </a:xfrm>
          <a:prstGeom prst="rect">
            <a:avLst/>
          </a:prstGeom>
          <a:solidFill>
            <a:schemeClr val="accent2">
              <a:lumMod val="20000"/>
              <a:lumOff val="80000"/>
            </a:schemeClr>
          </a:solidFill>
          <a:ln w="12700">
            <a:solidFill>
              <a:schemeClr val="accent2">
                <a:lumMod val="20000"/>
                <a:lumOff val="8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solidFill>
                  <a:schemeClr val="tx1"/>
                </a:solidFill>
              </a:rPr>
              <a:t>Renovation of key infrastructure and technology</a:t>
            </a:r>
          </a:p>
          <a:p>
            <a:r>
              <a:rPr lang="en-GB" noProof="0" dirty="0">
                <a:solidFill>
                  <a:schemeClr val="tx1"/>
                </a:solidFill>
              </a:rPr>
              <a:t> 2.2</a:t>
            </a:r>
          </a:p>
        </p:txBody>
      </p:sp>
      <p:cxnSp>
        <p:nvCxnSpPr>
          <p:cNvPr id="165" name="Elbow Connector 73">
            <a:extLst>
              <a:ext uri="{FF2B5EF4-FFF2-40B4-BE49-F238E27FC236}">
                <a16:creationId xmlns:a16="http://schemas.microsoft.com/office/drawing/2014/main" id="{7B12A193-DEF4-4FAC-6492-CD2CFC40DAC0}"/>
              </a:ext>
            </a:extLst>
          </p:cNvPr>
          <p:cNvCxnSpPr>
            <a:cxnSpLocks/>
            <a:endCxn id="453" idx="3"/>
          </p:cNvCxnSpPr>
          <p:nvPr/>
        </p:nvCxnSpPr>
        <p:spPr>
          <a:xfrm rot="16200000" flipV="1">
            <a:off x="9071362" y="2841018"/>
            <a:ext cx="809663" cy="143390"/>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591" name="TextBox 590">
            <a:extLst>
              <a:ext uri="{FF2B5EF4-FFF2-40B4-BE49-F238E27FC236}">
                <a16:creationId xmlns:a16="http://schemas.microsoft.com/office/drawing/2014/main" id="{A140E33A-8E3B-BA1D-8D3D-5414D645D5E6}"/>
              </a:ext>
            </a:extLst>
          </p:cNvPr>
          <p:cNvSpPr txBox="1"/>
          <p:nvPr/>
        </p:nvSpPr>
        <p:spPr>
          <a:xfrm>
            <a:off x="8639529" y="5464441"/>
            <a:ext cx="653030" cy="297673"/>
          </a:xfrm>
          <a:prstGeom prst="rect">
            <a:avLst/>
          </a:prstGeom>
          <a:solidFill>
            <a:schemeClr val="bg1">
              <a:lumMod val="8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b="1" noProof="0" dirty="0">
                <a:solidFill>
                  <a:schemeClr val="tx1"/>
                </a:solidFill>
              </a:rPr>
              <a:t>4.4 Access to digital connectivity</a:t>
            </a:r>
            <a:endParaRPr lang="en-GB" sz="570" b="1" noProof="0" dirty="0">
              <a:solidFill>
                <a:schemeClr val="tx1"/>
              </a:solidFill>
            </a:endParaRPr>
          </a:p>
        </p:txBody>
      </p:sp>
      <p:cxnSp>
        <p:nvCxnSpPr>
          <p:cNvPr id="596" name="Elbow Connector 73">
            <a:extLst>
              <a:ext uri="{FF2B5EF4-FFF2-40B4-BE49-F238E27FC236}">
                <a16:creationId xmlns:a16="http://schemas.microsoft.com/office/drawing/2014/main" id="{D25D6252-9C73-9E7E-26AA-099BADD3B41E}"/>
              </a:ext>
            </a:extLst>
          </p:cNvPr>
          <p:cNvCxnSpPr>
            <a:cxnSpLocks/>
            <a:stCxn id="527" idx="0"/>
            <a:endCxn id="271" idx="2"/>
          </p:cNvCxnSpPr>
          <p:nvPr/>
        </p:nvCxnSpPr>
        <p:spPr>
          <a:xfrm rot="5400000" flipH="1" flipV="1">
            <a:off x="7115722" y="5889170"/>
            <a:ext cx="373413" cy="138707"/>
          </a:xfrm>
          <a:prstGeom prst="bentConnector3">
            <a:avLst>
              <a:gd name="adj1" fmla="val 38096"/>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00" name="Elbow Connector 73">
            <a:extLst>
              <a:ext uri="{FF2B5EF4-FFF2-40B4-BE49-F238E27FC236}">
                <a16:creationId xmlns:a16="http://schemas.microsoft.com/office/drawing/2014/main" id="{5A031B40-CC58-6AD6-1AA0-15ED69BF8CAA}"/>
              </a:ext>
            </a:extLst>
          </p:cNvPr>
          <p:cNvCxnSpPr>
            <a:cxnSpLocks/>
          </p:cNvCxnSpPr>
          <p:nvPr/>
        </p:nvCxnSpPr>
        <p:spPr>
          <a:xfrm rot="5400000" flipH="1" flipV="1">
            <a:off x="6787306" y="5077946"/>
            <a:ext cx="375754" cy="1744743"/>
          </a:xfrm>
          <a:prstGeom prst="bentConnector3">
            <a:avLst>
              <a:gd name="adj1" fmla="val 14511"/>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45" name="TextBox 44">
            <a:extLst>
              <a:ext uri="{FF2B5EF4-FFF2-40B4-BE49-F238E27FC236}">
                <a16:creationId xmlns:a16="http://schemas.microsoft.com/office/drawing/2014/main" id="{DAF62470-0D13-1C5F-1CC8-9DA49352CBEA}"/>
              </a:ext>
            </a:extLst>
          </p:cNvPr>
          <p:cNvSpPr txBox="1"/>
          <p:nvPr/>
        </p:nvSpPr>
        <p:spPr>
          <a:xfrm>
            <a:off x="8929102" y="1336078"/>
            <a:ext cx="1059635" cy="184666"/>
          </a:xfrm>
          <a:prstGeom prst="rect">
            <a:avLst/>
          </a:prstGeom>
          <a:noFill/>
        </p:spPr>
        <p:txBody>
          <a:bodyPr wrap="square" rtlCol="0">
            <a:noAutofit/>
          </a:bodyPr>
          <a:lstStyle/>
          <a:p>
            <a:r>
              <a:rPr lang="en-GB" sz="570" noProof="0" dirty="0">
                <a:latin typeface="Helvetica" panose="020B0604020202020204" pitchFamily="34" charset="0"/>
                <a:cs typeface="Helvetica" panose="020B0604020202020204" pitchFamily="34" charset="0"/>
              </a:rPr>
              <a:t>Connections within pillars</a:t>
            </a:r>
          </a:p>
        </p:txBody>
      </p:sp>
      <p:sp>
        <p:nvSpPr>
          <p:cNvPr id="3" name="docshape22">
            <a:extLst>
              <a:ext uri="{FF2B5EF4-FFF2-40B4-BE49-F238E27FC236}">
                <a16:creationId xmlns:a16="http://schemas.microsoft.com/office/drawing/2014/main" id="{C0355303-F3B7-F78D-709F-137B76FBB3F3}"/>
              </a:ext>
            </a:extLst>
          </p:cNvPr>
          <p:cNvSpPr txBox="1">
            <a:spLocks/>
          </p:cNvSpPr>
          <p:nvPr/>
        </p:nvSpPr>
        <p:spPr bwMode="auto">
          <a:xfrm>
            <a:off x="1353106" y="3172363"/>
            <a:ext cx="624875" cy="350865"/>
          </a:xfrm>
          <a:prstGeom prst="rect">
            <a:avLst/>
          </a:prstGeom>
          <a:solidFill>
            <a:srgbClr val="942093"/>
          </a:solidFill>
          <a:ln>
            <a:noFill/>
          </a:ln>
        </p:spPr>
        <p:txBody>
          <a:bodyPr rot="0" vert="horz" wrap="square" lIns="0" tIns="0" rIns="0" bIns="0" anchor="t" anchorCtr="0" upright="1">
            <a:spAutoFit/>
          </a:bodyPr>
          <a:lstStyle/>
          <a:p>
            <a:pPr marL="12933" algn="ctr">
              <a:spcBef>
                <a:spcPts val="4"/>
              </a:spcBef>
            </a:pPr>
            <a:r>
              <a:rPr lang="en-GB" sz="570" b="1" spc="-2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3.5</a:t>
            </a:r>
            <a:r>
              <a:rPr lang="en-GB" sz="570" spc="-2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GB" sz="570" b="1" spc="-2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C</a:t>
            </a:r>
            <a:r>
              <a:rPr lang="en-GB"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omplementary</a:t>
            </a:r>
            <a:r>
              <a:rPr lang="en-GB" sz="570" spc="-28"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GB"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partner-delivered</a:t>
            </a:r>
            <a:r>
              <a:rPr lang="en-GB" sz="570" spc="-28"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GB"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social</a:t>
            </a:r>
            <a:r>
              <a:rPr lang="en-GB" sz="570" spc="-28"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r>
              <a:rPr lang="en-GB" sz="570" b="1" spc="-28"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p</a:t>
            </a:r>
            <a:r>
              <a:rPr lang="en-GB" sz="570" b="1"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rotection</a:t>
            </a:r>
            <a:r>
              <a:rPr lang="en-GB" sz="570" noProof="0" dirty="0">
                <a:solidFill>
                  <a:schemeClr val="bg1"/>
                </a:solidFill>
                <a:latin typeface="Helvetica" panose="020B0604020202020204" pitchFamily="34" charset="0"/>
                <a:ea typeface="Verdana" panose="020B0604030504040204" pitchFamily="34" charset="0"/>
                <a:cs typeface="Helvetica" panose="020B0604020202020204" pitchFamily="34" charset="0"/>
              </a:rPr>
              <a:t> </a:t>
            </a:r>
          </a:p>
        </p:txBody>
      </p:sp>
      <p:sp>
        <p:nvSpPr>
          <p:cNvPr id="502" name="TextBox 501">
            <a:extLst>
              <a:ext uri="{FF2B5EF4-FFF2-40B4-BE49-F238E27FC236}">
                <a16:creationId xmlns:a16="http://schemas.microsoft.com/office/drawing/2014/main" id="{82B72CBE-EA26-675D-3425-ED75FC8F0999}"/>
              </a:ext>
            </a:extLst>
          </p:cNvPr>
          <p:cNvSpPr txBox="1"/>
          <p:nvPr/>
        </p:nvSpPr>
        <p:spPr>
          <a:xfrm>
            <a:off x="9308006" y="5404472"/>
            <a:ext cx="583838" cy="369332"/>
          </a:xfrm>
          <a:prstGeom prst="rect">
            <a:avLst/>
          </a:prstGeom>
          <a:solidFill>
            <a:schemeClr val="bg1">
              <a:lumMod val="8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sp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b="1" noProof="0" dirty="0">
                <a:solidFill>
                  <a:schemeClr val="tx1"/>
                </a:solidFill>
              </a:rPr>
              <a:t>4.3 </a:t>
            </a:r>
            <a:r>
              <a:rPr lang="en-GB" noProof="0" dirty="0">
                <a:solidFill>
                  <a:schemeClr val="tx1"/>
                </a:solidFill>
              </a:rPr>
              <a:t>Improving access to </a:t>
            </a:r>
            <a:r>
              <a:rPr lang="en-GB" b="1" noProof="0" dirty="0">
                <a:solidFill>
                  <a:schemeClr val="tx1"/>
                </a:solidFill>
              </a:rPr>
              <a:t>affordable housing</a:t>
            </a:r>
          </a:p>
        </p:txBody>
      </p:sp>
      <p:sp>
        <p:nvSpPr>
          <p:cNvPr id="503" name="Rounded Rectangle 116">
            <a:extLst>
              <a:ext uri="{FF2B5EF4-FFF2-40B4-BE49-F238E27FC236}">
                <a16:creationId xmlns:a16="http://schemas.microsoft.com/office/drawing/2014/main" id="{8713A751-7BC6-B967-527F-C33DFB132046}"/>
              </a:ext>
            </a:extLst>
          </p:cNvPr>
          <p:cNvSpPr/>
          <p:nvPr/>
        </p:nvSpPr>
        <p:spPr>
          <a:xfrm>
            <a:off x="9741249" y="5319053"/>
            <a:ext cx="117019" cy="85419"/>
          </a:xfrm>
          <a:prstGeom prst="roundRect">
            <a:avLst/>
          </a:prstGeom>
          <a:solidFill>
            <a:schemeClr val="tx1">
              <a:lumMod val="75000"/>
              <a:lumOff val="25000"/>
            </a:schemeClr>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lstStyle/>
          <a:p>
            <a:pPr algn="ctr"/>
            <a:r>
              <a:rPr lang="en-GB" sz="569" noProof="0" dirty="0">
                <a:solidFill>
                  <a:schemeClr val="bg1"/>
                </a:solidFill>
                <a:latin typeface="Helvetica" panose="020B0604020202020204" pitchFamily="34" charset="0"/>
                <a:cs typeface="Helvetica" panose="020B0604020202020204" pitchFamily="34" charset="0"/>
              </a:rPr>
              <a:t>4e</a:t>
            </a:r>
            <a:endParaRPr lang="en-GB" sz="488" noProof="0" dirty="0">
              <a:solidFill>
                <a:schemeClr val="bg1"/>
              </a:solidFill>
              <a:latin typeface="Helvetica" panose="020B0604020202020204" pitchFamily="34" charset="0"/>
              <a:cs typeface="Helvetica" panose="020B0604020202020204" pitchFamily="34" charset="0"/>
            </a:endParaRPr>
          </a:p>
        </p:txBody>
      </p:sp>
      <p:cxnSp>
        <p:nvCxnSpPr>
          <p:cNvPr id="23" name="Elbow Connector 73">
            <a:extLst>
              <a:ext uri="{FF2B5EF4-FFF2-40B4-BE49-F238E27FC236}">
                <a16:creationId xmlns:a16="http://schemas.microsoft.com/office/drawing/2014/main" id="{E4115562-30C5-E1C1-0E42-FA5EE9297FB5}"/>
              </a:ext>
            </a:extLst>
          </p:cNvPr>
          <p:cNvCxnSpPr>
            <a:cxnSpLocks/>
            <a:stCxn id="5" idx="0"/>
            <a:endCxn id="51" idx="2"/>
          </p:cNvCxnSpPr>
          <p:nvPr/>
        </p:nvCxnSpPr>
        <p:spPr>
          <a:xfrm rot="16200000" flipV="1">
            <a:off x="1457083" y="3066736"/>
            <a:ext cx="521080" cy="1434575"/>
          </a:xfrm>
          <a:prstGeom prst="bentConnector3">
            <a:avLst>
              <a:gd name="adj1" fmla="val 17709"/>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492" name="TextBox 491">
            <a:extLst>
              <a:ext uri="{FF2B5EF4-FFF2-40B4-BE49-F238E27FC236}">
                <a16:creationId xmlns:a16="http://schemas.microsoft.com/office/drawing/2014/main" id="{82AA8D00-A584-297E-ED4E-8E78C979240F}"/>
              </a:ext>
            </a:extLst>
          </p:cNvPr>
          <p:cNvSpPr txBox="1"/>
          <p:nvPr/>
        </p:nvSpPr>
        <p:spPr>
          <a:xfrm>
            <a:off x="1329576" y="5174185"/>
            <a:ext cx="1196420" cy="379926"/>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solidFill>
                  <a:schemeClr val="tx1"/>
                </a:solidFill>
              </a:rPr>
              <a:t>Support community-based child protection mechanisms, including out-of-school children </a:t>
            </a:r>
          </a:p>
          <a:p>
            <a:r>
              <a:rPr lang="en-GB" noProof="0" dirty="0">
                <a:solidFill>
                  <a:schemeClr val="tx1"/>
                </a:solidFill>
              </a:rPr>
              <a:t>3.2.b</a:t>
            </a:r>
          </a:p>
        </p:txBody>
      </p:sp>
      <p:cxnSp>
        <p:nvCxnSpPr>
          <p:cNvPr id="500" name="Elbow Connector 73">
            <a:extLst>
              <a:ext uri="{FF2B5EF4-FFF2-40B4-BE49-F238E27FC236}">
                <a16:creationId xmlns:a16="http://schemas.microsoft.com/office/drawing/2014/main" id="{7E5F12CB-F61D-F9B9-14F4-90DAD3B23353}"/>
              </a:ext>
            </a:extLst>
          </p:cNvPr>
          <p:cNvCxnSpPr>
            <a:cxnSpLocks/>
            <a:stCxn id="9" idx="3"/>
            <a:endCxn id="506" idx="2"/>
          </p:cNvCxnSpPr>
          <p:nvPr/>
        </p:nvCxnSpPr>
        <p:spPr>
          <a:xfrm flipV="1">
            <a:off x="1189228" y="6221965"/>
            <a:ext cx="610573" cy="369993"/>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530" name="Rectangle 529">
            <a:extLst>
              <a:ext uri="{FF2B5EF4-FFF2-40B4-BE49-F238E27FC236}">
                <a16:creationId xmlns:a16="http://schemas.microsoft.com/office/drawing/2014/main" id="{0857DE7F-2DF6-182B-B566-940C5A44E1AE}"/>
              </a:ext>
            </a:extLst>
          </p:cNvPr>
          <p:cNvSpPr/>
          <p:nvPr/>
        </p:nvSpPr>
        <p:spPr>
          <a:xfrm>
            <a:off x="833173" y="5871100"/>
            <a:ext cx="580616" cy="350865"/>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GB" sz="600" noProof="0" dirty="0">
                <a:solidFill>
                  <a:schemeClr val="tx1"/>
                </a:solidFill>
                <a:latin typeface="Helvetica" panose="020B0604020202020204" pitchFamily="34" charset="0"/>
                <a:cs typeface="Helvetica" panose="020B0604020202020204" pitchFamily="34" charset="0"/>
              </a:rPr>
              <a:t>Establish Youth platforms</a:t>
            </a:r>
          </a:p>
          <a:p>
            <a:pPr algn="ctr"/>
            <a:r>
              <a:rPr lang="en-GB" sz="600" noProof="0" dirty="0">
                <a:solidFill>
                  <a:schemeClr val="tx1"/>
                </a:solidFill>
                <a:latin typeface="Helvetica" panose="020B0604020202020204" pitchFamily="34" charset="0"/>
                <a:cs typeface="Helvetica" panose="020B0604020202020204" pitchFamily="34" charset="0"/>
              </a:rPr>
              <a:t>3.2b</a:t>
            </a:r>
          </a:p>
        </p:txBody>
      </p:sp>
      <p:cxnSp>
        <p:nvCxnSpPr>
          <p:cNvPr id="545" name="Elbow Connector 73">
            <a:extLst>
              <a:ext uri="{FF2B5EF4-FFF2-40B4-BE49-F238E27FC236}">
                <a16:creationId xmlns:a16="http://schemas.microsoft.com/office/drawing/2014/main" id="{D11B9E40-CFBE-26CF-E6FC-8AA6895846EA}"/>
              </a:ext>
            </a:extLst>
          </p:cNvPr>
          <p:cNvCxnSpPr>
            <a:cxnSpLocks/>
            <a:stCxn id="9" idx="0"/>
            <a:endCxn id="530" idx="2"/>
          </p:cNvCxnSpPr>
          <p:nvPr/>
        </p:nvCxnSpPr>
        <p:spPr>
          <a:xfrm rot="5400000" flipH="1" flipV="1">
            <a:off x="808425" y="6184569"/>
            <a:ext cx="277660" cy="352452"/>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0" name="Elbow Connector 102">
            <a:extLst>
              <a:ext uri="{FF2B5EF4-FFF2-40B4-BE49-F238E27FC236}">
                <a16:creationId xmlns:a16="http://schemas.microsoft.com/office/drawing/2014/main" id="{D589E6C1-CDD3-B46F-0660-4FC0AB23737B}"/>
              </a:ext>
            </a:extLst>
          </p:cNvPr>
          <p:cNvCxnSpPr>
            <a:cxnSpLocks/>
            <a:stCxn id="25" idx="0"/>
          </p:cNvCxnSpPr>
          <p:nvPr/>
        </p:nvCxnSpPr>
        <p:spPr>
          <a:xfrm rot="5400000" flipH="1" flipV="1">
            <a:off x="4305744" y="235037"/>
            <a:ext cx="186439" cy="12700"/>
          </a:xfrm>
          <a:prstGeom prst="bentConnector3">
            <a:avLst>
              <a:gd name="adj1" fmla="val 625"/>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21" name="Elbow Connector 121">
            <a:extLst>
              <a:ext uri="{FF2B5EF4-FFF2-40B4-BE49-F238E27FC236}">
                <a16:creationId xmlns:a16="http://schemas.microsoft.com/office/drawing/2014/main" id="{20E1BB95-44CC-B785-9CA4-7C36D6B30B58}"/>
              </a:ext>
            </a:extLst>
          </p:cNvPr>
          <p:cNvCxnSpPr>
            <a:cxnSpLocks/>
            <a:stCxn id="41" idx="0"/>
            <a:endCxn id="48" idx="2"/>
          </p:cNvCxnSpPr>
          <p:nvPr/>
        </p:nvCxnSpPr>
        <p:spPr>
          <a:xfrm rot="16200000" flipV="1">
            <a:off x="4294717" y="964848"/>
            <a:ext cx="214843" cy="6351"/>
          </a:xfrm>
          <a:prstGeom prst="bentConnector3">
            <a:avLst>
              <a:gd name="adj1" fmla="val -2383"/>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sp>
        <p:nvSpPr>
          <p:cNvPr id="22" name="Arrow: Down 938">
            <a:extLst>
              <a:ext uri="{FF2B5EF4-FFF2-40B4-BE49-F238E27FC236}">
                <a16:creationId xmlns:a16="http://schemas.microsoft.com/office/drawing/2014/main" id="{443A39D3-6E04-B804-DFB8-B665D2FE32BA}"/>
              </a:ext>
            </a:extLst>
          </p:cNvPr>
          <p:cNvSpPr>
            <a:spLocks/>
          </p:cNvSpPr>
          <p:nvPr/>
        </p:nvSpPr>
        <p:spPr>
          <a:xfrm rot="16200000">
            <a:off x="2984408" y="65617"/>
            <a:ext cx="518253" cy="1270479"/>
          </a:xfrm>
          <a:prstGeom prst="downArrow">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GB" sz="1805" noProof="0" dirty="0">
              <a:latin typeface="Helvetica" panose="020B0604020202020204" pitchFamily="34" charset="0"/>
              <a:cs typeface="Helvetica" panose="020B0604020202020204" pitchFamily="34" charset="0"/>
            </a:endParaRPr>
          </a:p>
        </p:txBody>
      </p:sp>
      <p:sp>
        <p:nvSpPr>
          <p:cNvPr id="25" name="Rectangle 24">
            <a:extLst>
              <a:ext uri="{FF2B5EF4-FFF2-40B4-BE49-F238E27FC236}">
                <a16:creationId xmlns:a16="http://schemas.microsoft.com/office/drawing/2014/main" id="{C99C7B13-8A6C-318D-8260-880B9D30B32B}"/>
              </a:ext>
            </a:extLst>
          </p:cNvPr>
          <p:cNvSpPr/>
          <p:nvPr/>
        </p:nvSpPr>
        <p:spPr>
          <a:xfrm>
            <a:off x="3902556" y="328256"/>
            <a:ext cx="992813" cy="680896"/>
          </a:xfrm>
          <a:prstGeom prst="rect">
            <a:avLst/>
          </a:prstGeom>
          <a:solidFill>
            <a:schemeClr val="bg1">
              <a:lumMod val="85000"/>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noAutofit/>
          </a:bodyPr>
          <a:lstStyle/>
          <a:p>
            <a:pPr algn="ctr"/>
            <a:r>
              <a:rPr lang="en-GB" sz="602" b="1" noProof="0" dirty="0">
                <a:solidFill>
                  <a:schemeClr val="bg1">
                    <a:lumMod val="50000"/>
                  </a:schemeClr>
                </a:solidFill>
                <a:latin typeface="Helvetica" panose="020B0604020202020204" pitchFamily="34" charset="0"/>
                <a:cs typeface="Helvetica" panose="020B0604020202020204" pitchFamily="34" charset="0"/>
              </a:rPr>
              <a:t>RESILIENCE</a:t>
            </a:r>
          </a:p>
        </p:txBody>
      </p:sp>
      <p:sp>
        <p:nvSpPr>
          <p:cNvPr id="29" name="Rectangle 28">
            <a:extLst>
              <a:ext uri="{FF2B5EF4-FFF2-40B4-BE49-F238E27FC236}">
                <a16:creationId xmlns:a16="http://schemas.microsoft.com/office/drawing/2014/main" id="{CF093A76-0641-5A7B-94A7-27B46CC3445B}"/>
              </a:ext>
            </a:extLst>
          </p:cNvPr>
          <p:cNvSpPr/>
          <p:nvPr/>
        </p:nvSpPr>
        <p:spPr>
          <a:xfrm>
            <a:off x="1413550" y="351649"/>
            <a:ext cx="1120804" cy="660658"/>
          </a:xfrm>
          <a:prstGeom prst="rect">
            <a:avLst/>
          </a:prstGeom>
          <a:solidFill>
            <a:schemeClr val="bg1">
              <a:lumMod val="85000"/>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noAutofit/>
          </a:bodyPr>
          <a:lstStyle/>
          <a:p>
            <a:pPr algn="ctr"/>
            <a:r>
              <a:rPr lang="en-GB" sz="602" b="1" noProof="0" dirty="0">
                <a:solidFill>
                  <a:schemeClr val="bg1">
                    <a:lumMod val="50000"/>
                  </a:schemeClr>
                </a:solidFill>
                <a:latin typeface="Helvetica" panose="020B0604020202020204" pitchFamily="34" charset="0"/>
                <a:cs typeface="Helvetica" panose="020B0604020202020204" pitchFamily="34" charset="0"/>
              </a:rPr>
              <a:t>INCLUSION</a:t>
            </a:r>
          </a:p>
        </p:txBody>
      </p:sp>
      <p:sp>
        <p:nvSpPr>
          <p:cNvPr id="37" name="Rectangle 36">
            <a:extLst>
              <a:ext uri="{FF2B5EF4-FFF2-40B4-BE49-F238E27FC236}">
                <a16:creationId xmlns:a16="http://schemas.microsoft.com/office/drawing/2014/main" id="{F8AAA4F9-A18B-50CE-1888-BAD384DC59C1}"/>
              </a:ext>
            </a:extLst>
          </p:cNvPr>
          <p:cNvSpPr/>
          <p:nvPr/>
        </p:nvSpPr>
        <p:spPr>
          <a:xfrm>
            <a:off x="6626977" y="334607"/>
            <a:ext cx="1395486" cy="620063"/>
          </a:xfrm>
          <a:prstGeom prst="rect">
            <a:avLst/>
          </a:prstGeom>
          <a:solidFill>
            <a:schemeClr val="bg1">
              <a:lumMod val="85000"/>
              <a:alpha val="5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nchorCtr="0">
            <a:noAutofit/>
          </a:bodyPr>
          <a:lstStyle/>
          <a:p>
            <a:pPr algn="ctr"/>
            <a:r>
              <a:rPr lang="en-GB" sz="602" b="1" noProof="0" dirty="0">
                <a:solidFill>
                  <a:schemeClr val="bg1">
                    <a:lumMod val="50000"/>
                  </a:schemeClr>
                </a:solidFill>
                <a:latin typeface="Helvetica" panose="020B0604020202020204" pitchFamily="34" charset="0"/>
                <a:cs typeface="Helvetica" panose="020B0604020202020204" pitchFamily="34" charset="0"/>
              </a:rPr>
              <a:t>SELF-RELIANCE</a:t>
            </a:r>
          </a:p>
        </p:txBody>
      </p:sp>
      <p:sp>
        <p:nvSpPr>
          <p:cNvPr id="39" name="Rectangle 38">
            <a:extLst>
              <a:ext uri="{FF2B5EF4-FFF2-40B4-BE49-F238E27FC236}">
                <a16:creationId xmlns:a16="http://schemas.microsoft.com/office/drawing/2014/main" id="{DA14E384-366A-7DD7-E559-2A95C8821F7C}"/>
              </a:ext>
            </a:extLst>
          </p:cNvPr>
          <p:cNvSpPr/>
          <p:nvPr/>
        </p:nvSpPr>
        <p:spPr>
          <a:xfrm>
            <a:off x="2767203" y="21875"/>
            <a:ext cx="3804056" cy="13849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0" tIns="0" rIns="0" bIns="0" numCol="1" spcCol="0" rtlCol="0" fromWordArt="0" anchor="ctr" anchorCtr="0" forceAA="0" compatLnSpc="1">
            <a:prstTxWarp prst="textNoShape">
              <a:avLst/>
            </a:prstTxWarp>
            <a:noAutofit/>
          </a:bodyPr>
          <a:lstStyle/>
          <a:p>
            <a:pPr algn="ctr"/>
            <a:r>
              <a:rPr lang="en-GB" sz="900" noProof="0" dirty="0">
                <a:solidFill>
                  <a:srgbClr val="FFFFFF"/>
                </a:solidFill>
                <a:latin typeface="Helvetica" panose="020B0604020202020204" pitchFamily="34" charset="0"/>
                <a:ea typeface="Calibri" panose="020F0502020204030204" pitchFamily="34" charset="0"/>
                <a:cs typeface="Helvetica" panose="020B0604020202020204" pitchFamily="34" charset="0"/>
              </a:rPr>
              <a:t>IMPROVED SUSTAINABLE LIVING CONDITIONS FOR FDP and HCs</a:t>
            </a:r>
            <a:endParaRPr lang="en-GB" sz="900" noProof="0" dirty="0">
              <a:latin typeface="Helvetica" panose="020B0604020202020204" pitchFamily="34" charset="0"/>
              <a:ea typeface="Verdana" panose="020B0604030504040204" pitchFamily="34" charset="0"/>
              <a:cs typeface="Helvetica" panose="020B0604020202020204" pitchFamily="34" charset="0"/>
            </a:endParaRPr>
          </a:p>
        </p:txBody>
      </p:sp>
      <p:sp>
        <p:nvSpPr>
          <p:cNvPr id="41" name="Rectangle 40">
            <a:extLst>
              <a:ext uri="{FF2B5EF4-FFF2-40B4-BE49-F238E27FC236}">
                <a16:creationId xmlns:a16="http://schemas.microsoft.com/office/drawing/2014/main" id="{7BAA061A-FAB6-80EB-4927-F4C037152E6D}"/>
              </a:ext>
            </a:extLst>
          </p:cNvPr>
          <p:cNvSpPr/>
          <p:nvPr/>
        </p:nvSpPr>
        <p:spPr>
          <a:xfrm>
            <a:off x="3939590" y="1075445"/>
            <a:ext cx="931446" cy="250273"/>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GB" sz="602" noProof="0" dirty="0">
                <a:latin typeface="Helvetica" panose="020B0604020202020204" pitchFamily="34" charset="0"/>
                <a:cs typeface="Helvetica" panose="020B0604020202020204" pitchFamily="34" charset="0"/>
              </a:rPr>
              <a:t>Vulnerability of  FDPs and HCs reduced</a:t>
            </a:r>
          </a:p>
        </p:txBody>
      </p:sp>
      <p:sp>
        <p:nvSpPr>
          <p:cNvPr id="46" name="Rectangle 45">
            <a:extLst>
              <a:ext uri="{FF2B5EF4-FFF2-40B4-BE49-F238E27FC236}">
                <a16:creationId xmlns:a16="http://schemas.microsoft.com/office/drawing/2014/main" id="{31450D1D-9225-879B-5C29-F70D81D5DE85}"/>
              </a:ext>
            </a:extLst>
          </p:cNvPr>
          <p:cNvSpPr/>
          <p:nvPr/>
        </p:nvSpPr>
        <p:spPr>
          <a:xfrm>
            <a:off x="6769471" y="492124"/>
            <a:ext cx="1091642" cy="351377"/>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GB" sz="602" noProof="0" dirty="0">
                <a:latin typeface="Helvetica" panose="020B0604020202020204" pitchFamily="34" charset="0"/>
                <a:cs typeface="Helvetica" panose="020B0604020202020204" pitchFamily="34" charset="0"/>
              </a:rPr>
              <a:t>Reduction of  FDPs and HCs long term reliance on external assistance</a:t>
            </a:r>
          </a:p>
        </p:txBody>
      </p:sp>
      <p:sp>
        <p:nvSpPr>
          <p:cNvPr id="47" name="Rectangle 46">
            <a:extLst>
              <a:ext uri="{FF2B5EF4-FFF2-40B4-BE49-F238E27FC236}">
                <a16:creationId xmlns:a16="http://schemas.microsoft.com/office/drawing/2014/main" id="{2C9E8E0E-5697-364F-1C4C-76C9AABADEA8}"/>
              </a:ext>
            </a:extLst>
          </p:cNvPr>
          <p:cNvSpPr/>
          <p:nvPr/>
        </p:nvSpPr>
        <p:spPr>
          <a:xfrm>
            <a:off x="1472704" y="525511"/>
            <a:ext cx="1007866" cy="38880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GB" sz="602" noProof="0" dirty="0">
                <a:latin typeface="Helvetica" panose="020B0604020202020204" pitchFamily="34" charset="0"/>
                <a:cs typeface="Helvetica" panose="020B0604020202020204" pitchFamily="34" charset="0"/>
              </a:rPr>
              <a:t>Inclusion of FDPs at systems, community and individual levels, </a:t>
            </a:r>
          </a:p>
        </p:txBody>
      </p:sp>
      <p:sp>
        <p:nvSpPr>
          <p:cNvPr id="48" name="Rectangle 47">
            <a:extLst>
              <a:ext uri="{FF2B5EF4-FFF2-40B4-BE49-F238E27FC236}">
                <a16:creationId xmlns:a16="http://schemas.microsoft.com/office/drawing/2014/main" id="{FC042F01-0E3C-3183-20B3-A6FA65F415AC}"/>
              </a:ext>
            </a:extLst>
          </p:cNvPr>
          <p:cNvSpPr/>
          <p:nvPr/>
        </p:nvSpPr>
        <p:spPr>
          <a:xfrm>
            <a:off x="3987697" y="511934"/>
            <a:ext cx="822530" cy="348668"/>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GB" sz="602" b="1" noProof="0" dirty="0">
                <a:latin typeface="Helvetica" panose="020B0604020202020204" pitchFamily="34" charset="0"/>
                <a:cs typeface="Helvetica" panose="020B0604020202020204" pitchFamily="34" charset="0"/>
              </a:rPr>
              <a:t>Resilience </a:t>
            </a:r>
            <a:r>
              <a:rPr lang="en-GB" sz="602" noProof="0" dirty="0">
                <a:latin typeface="Helvetica" panose="020B0604020202020204" pitchFamily="34" charset="0"/>
                <a:cs typeface="Helvetica" panose="020B0604020202020204" pitchFamily="34" charset="0"/>
              </a:rPr>
              <a:t>of local communities and FDPs strengthened</a:t>
            </a:r>
          </a:p>
        </p:txBody>
      </p:sp>
      <p:sp>
        <p:nvSpPr>
          <p:cNvPr id="49" name="TextBox 48">
            <a:extLst>
              <a:ext uri="{FF2B5EF4-FFF2-40B4-BE49-F238E27FC236}">
                <a16:creationId xmlns:a16="http://schemas.microsoft.com/office/drawing/2014/main" id="{2990E7A9-438D-4B8C-1C0A-C9DAB9D0FC38}"/>
              </a:ext>
            </a:extLst>
          </p:cNvPr>
          <p:cNvSpPr txBox="1"/>
          <p:nvPr/>
        </p:nvSpPr>
        <p:spPr>
          <a:xfrm>
            <a:off x="2896265" y="606910"/>
            <a:ext cx="501997" cy="175689"/>
          </a:xfrm>
          <a:prstGeom prst="rect">
            <a:avLst/>
          </a:prstGeom>
          <a:solidFill>
            <a:schemeClr val="bg1"/>
          </a:solidFill>
        </p:spPr>
        <p:txBody>
          <a:bodyPr wrap="square" lIns="0" tIns="0" rIns="0" bIns="0" anchor="t">
            <a:noAutofit/>
          </a:bodyPr>
          <a:lstStyle/>
          <a:p>
            <a:pPr algn="ctr"/>
            <a:r>
              <a:rPr lang="en-GB" sz="571" noProof="0" dirty="0">
                <a:latin typeface="Helvetica" panose="020B0604020202020204" pitchFamily="34" charset="0"/>
                <a:cs typeface="Helvetica" panose="020B0604020202020204" pitchFamily="34" charset="0"/>
              </a:rPr>
              <a:t>Refugees are protected</a:t>
            </a:r>
          </a:p>
        </p:txBody>
      </p:sp>
      <p:sp>
        <p:nvSpPr>
          <p:cNvPr id="58" name="Rectangle 57">
            <a:extLst>
              <a:ext uri="{FF2B5EF4-FFF2-40B4-BE49-F238E27FC236}">
                <a16:creationId xmlns:a16="http://schemas.microsoft.com/office/drawing/2014/main" id="{0BB4255B-D28E-A07C-3533-E1D5AEDE1B3E}"/>
              </a:ext>
            </a:extLst>
          </p:cNvPr>
          <p:cNvSpPr/>
          <p:nvPr/>
        </p:nvSpPr>
        <p:spPr>
          <a:xfrm>
            <a:off x="7091926" y="1106217"/>
            <a:ext cx="1095096" cy="211180"/>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GB" sz="602" noProof="0" dirty="0">
                <a:latin typeface="Helvetica" panose="020B0604020202020204" pitchFamily="34" charset="0"/>
                <a:cs typeface="Helvetica" panose="020B0604020202020204" pitchFamily="34" charset="0"/>
              </a:rPr>
              <a:t>Access to socio-economic opportunities enhanced</a:t>
            </a:r>
          </a:p>
        </p:txBody>
      </p:sp>
      <p:cxnSp>
        <p:nvCxnSpPr>
          <p:cNvPr id="456" name="Elbow Connector 102">
            <a:extLst>
              <a:ext uri="{FF2B5EF4-FFF2-40B4-BE49-F238E27FC236}">
                <a16:creationId xmlns:a16="http://schemas.microsoft.com/office/drawing/2014/main" id="{A9CA9D07-FB18-BDE8-2BF0-C63D84D4D7E7}"/>
              </a:ext>
            </a:extLst>
          </p:cNvPr>
          <p:cNvCxnSpPr>
            <a:cxnSpLocks/>
            <a:stCxn id="29" idx="0"/>
            <a:endCxn id="39" idx="1"/>
          </p:cNvCxnSpPr>
          <p:nvPr/>
        </p:nvCxnSpPr>
        <p:spPr>
          <a:xfrm rot="5400000" flipH="1" flipV="1">
            <a:off x="2240315" y="-175238"/>
            <a:ext cx="260524" cy="793251"/>
          </a:xfrm>
          <a:prstGeom prst="bentConnector2">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cxnSp>
        <p:nvCxnSpPr>
          <p:cNvPr id="467" name="Elbow Connector 102">
            <a:extLst>
              <a:ext uri="{FF2B5EF4-FFF2-40B4-BE49-F238E27FC236}">
                <a16:creationId xmlns:a16="http://schemas.microsoft.com/office/drawing/2014/main" id="{27CE9420-DEB9-6695-1018-497718EC828F}"/>
              </a:ext>
            </a:extLst>
          </p:cNvPr>
          <p:cNvCxnSpPr>
            <a:cxnSpLocks/>
            <a:stCxn id="37" idx="0"/>
            <a:endCxn id="39" idx="3"/>
          </p:cNvCxnSpPr>
          <p:nvPr/>
        </p:nvCxnSpPr>
        <p:spPr>
          <a:xfrm rot="16200000" flipV="1">
            <a:off x="6826249" y="-163865"/>
            <a:ext cx="243482" cy="753461"/>
          </a:xfrm>
          <a:prstGeom prst="bentConnector2">
            <a:avLst/>
          </a:prstGeom>
          <a:ln w="6350">
            <a:solidFill>
              <a:schemeClr val="tx1"/>
            </a:solidFill>
            <a:tailEnd type="triangle"/>
          </a:ln>
        </p:spPr>
        <p:style>
          <a:lnRef idx="2">
            <a:schemeClr val="accent1"/>
          </a:lnRef>
          <a:fillRef idx="0">
            <a:schemeClr val="accent1"/>
          </a:fillRef>
          <a:effectRef idx="1">
            <a:schemeClr val="accent1"/>
          </a:effectRef>
          <a:fontRef idx="minor">
            <a:schemeClr val="tx1"/>
          </a:fontRef>
        </p:style>
      </p:cxnSp>
      <p:sp>
        <p:nvSpPr>
          <p:cNvPr id="474" name="Rounded Rectangle 96">
            <a:extLst>
              <a:ext uri="{FF2B5EF4-FFF2-40B4-BE49-F238E27FC236}">
                <a16:creationId xmlns:a16="http://schemas.microsoft.com/office/drawing/2014/main" id="{7C5C7611-734A-2412-B301-C2BB5113E2A8}"/>
              </a:ext>
            </a:extLst>
          </p:cNvPr>
          <p:cNvSpPr/>
          <p:nvPr/>
        </p:nvSpPr>
        <p:spPr>
          <a:xfrm>
            <a:off x="1498102" y="1282091"/>
            <a:ext cx="117019" cy="85419"/>
          </a:xfrm>
          <a:prstGeom prst="roundRect">
            <a:avLst/>
          </a:prstGeom>
          <a:solidFill>
            <a:srgbClr val="942093"/>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GB" sz="569" noProof="0" dirty="0">
                <a:solidFill>
                  <a:schemeClr val="bg1"/>
                </a:solidFill>
                <a:latin typeface="Helvetica" panose="020B0604020202020204" pitchFamily="34" charset="0"/>
                <a:cs typeface="Helvetica" panose="020B0604020202020204" pitchFamily="34" charset="0"/>
              </a:rPr>
              <a:t>3c</a:t>
            </a:r>
            <a:endParaRPr lang="en-GB" sz="488" noProof="0" dirty="0">
              <a:solidFill>
                <a:schemeClr val="bg1"/>
              </a:solidFill>
              <a:latin typeface="Helvetica" panose="020B0604020202020204" pitchFamily="34" charset="0"/>
              <a:cs typeface="Helvetica" panose="020B0604020202020204" pitchFamily="34" charset="0"/>
            </a:endParaRPr>
          </a:p>
        </p:txBody>
      </p:sp>
      <p:sp>
        <p:nvSpPr>
          <p:cNvPr id="477" name="Rounded Rectangle 107">
            <a:extLst>
              <a:ext uri="{FF2B5EF4-FFF2-40B4-BE49-F238E27FC236}">
                <a16:creationId xmlns:a16="http://schemas.microsoft.com/office/drawing/2014/main" id="{1B59ADA3-8434-AA28-F228-798FE9323CDB}"/>
              </a:ext>
            </a:extLst>
          </p:cNvPr>
          <p:cNvSpPr/>
          <p:nvPr/>
        </p:nvSpPr>
        <p:spPr>
          <a:xfrm>
            <a:off x="7094837" y="1005728"/>
            <a:ext cx="117019" cy="85419"/>
          </a:xfrm>
          <a:prstGeom prst="roundRect">
            <a:avLst/>
          </a:prstGeom>
          <a:solidFill>
            <a:srgbClr val="FF9300"/>
          </a:solidFill>
          <a:ln>
            <a:noFill/>
          </a:ln>
        </p:spPr>
        <p:style>
          <a:lnRef idx="2">
            <a:schemeClr val="dk1">
              <a:shade val="15000"/>
            </a:schemeClr>
          </a:lnRef>
          <a:fillRef idx="1">
            <a:schemeClr val="dk1"/>
          </a:fillRef>
          <a:effectRef idx="0">
            <a:schemeClr val="dk1"/>
          </a:effectRef>
          <a:fontRef idx="minor">
            <a:schemeClr val="lt1"/>
          </a:fontRef>
        </p:style>
        <p:txBody>
          <a:bodyPr lIns="0" tIns="0" rIns="0" bIns="0" rtlCol="0" anchor="ctr">
            <a:noAutofit/>
          </a:bodyPr>
          <a:lstStyle/>
          <a:p>
            <a:pPr algn="ctr"/>
            <a:r>
              <a:rPr lang="en-GB" sz="569" noProof="0" dirty="0">
                <a:solidFill>
                  <a:schemeClr val="bg1"/>
                </a:solidFill>
                <a:latin typeface="Helvetica" panose="020B0604020202020204" pitchFamily="34" charset="0"/>
                <a:cs typeface="Helvetica" panose="020B0604020202020204" pitchFamily="34" charset="0"/>
              </a:rPr>
              <a:t>2b</a:t>
            </a:r>
            <a:endParaRPr lang="en-GB" sz="488" noProof="0" dirty="0">
              <a:solidFill>
                <a:schemeClr val="bg1"/>
              </a:solidFill>
              <a:latin typeface="Helvetica" panose="020B0604020202020204" pitchFamily="34" charset="0"/>
              <a:cs typeface="Helvetica" panose="020B0604020202020204" pitchFamily="34" charset="0"/>
            </a:endParaRPr>
          </a:p>
        </p:txBody>
      </p:sp>
      <p:cxnSp>
        <p:nvCxnSpPr>
          <p:cNvPr id="478" name="Elbow Connector 86">
            <a:extLst>
              <a:ext uri="{FF2B5EF4-FFF2-40B4-BE49-F238E27FC236}">
                <a16:creationId xmlns:a16="http://schemas.microsoft.com/office/drawing/2014/main" id="{682FC0A8-BB0D-8526-DC66-ADC6A2276FCE}"/>
              </a:ext>
            </a:extLst>
          </p:cNvPr>
          <p:cNvCxnSpPr>
            <a:cxnSpLocks/>
            <a:endCxn id="484" idx="1"/>
          </p:cNvCxnSpPr>
          <p:nvPr/>
        </p:nvCxnSpPr>
        <p:spPr>
          <a:xfrm flipV="1">
            <a:off x="2396582" y="1309989"/>
            <a:ext cx="303099" cy="130181"/>
          </a:xfrm>
          <a:prstGeom prst="bentConnector3">
            <a:avLst>
              <a:gd name="adj1" fmla="val -24914"/>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480" name="Elbow Connector 91">
            <a:extLst>
              <a:ext uri="{FF2B5EF4-FFF2-40B4-BE49-F238E27FC236}">
                <a16:creationId xmlns:a16="http://schemas.microsoft.com/office/drawing/2014/main" id="{7339B31C-8ED5-7FC1-D361-F78EDA4549F9}"/>
              </a:ext>
            </a:extLst>
          </p:cNvPr>
          <p:cNvCxnSpPr>
            <a:cxnSpLocks/>
            <a:endCxn id="486" idx="1"/>
          </p:cNvCxnSpPr>
          <p:nvPr/>
        </p:nvCxnSpPr>
        <p:spPr>
          <a:xfrm rot="5400000" flipH="1" flipV="1">
            <a:off x="1079401" y="1586886"/>
            <a:ext cx="210196" cy="201740"/>
          </a:xfrm>
          <a:prstGeom prst="bentConnector2">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sp>
        <p:nvSpPr>
          <p:cNvPr id="483" name="Arrow: Down 938">
            <a:extLst>
              <a:ext uri="{FF2B5EF4-FFF2-40B4-BE49-F238E27FC236}">
                <a16:creationId xmlns:a16="http://schemas.microsoft.com/office/drawing/2014/main" id="{BC33801E-5754-2FC8-0540-EE001ABC7B8D}"/>
              </a:ext>
            </a:extLst>
          </p:cNvPr>
          <p:cNvSpPr>
            <a:spLocks/>
          </p:cNvSpPr>
          <p:nvPr/>
        </p:nvSpPr>
        <p:spPr>
          <a:xfrm rot="16200000">
            <a:off x="5517365" y="-115222"/>
            <a:ext cx="518253" cy="1632155"/>
          </a:xfrm>
          <a:prstGeom prst="downArrow">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GB" sz="1805" noProof="0" dirty="0">
              <a:latin typeface="Helvetica" panose="020B0604020202020204" pitchFamily="34" charset="0"/>
              <a:cs typeface="Helvetica" panose="020B0604020202020204" pitchFamily="34" charset="0"/>
            </a:endParaRPr>
          </a:p>
        </p:txBody>
      </p:sp>
      <p:sp>
        <p:nvSpPr>
          <p:cNvPr id="484" name="Rectangle 483">
            <a:extLst>
              <a:ext uri="{FF2B5EF4-FFF2-40B4-BE49-F238E27FC236}">
                <a16:creationId xmlns:a16="http://schemas.microsoft.com/office/drawing/2014/main" id="{DCC23231-A7DE-CBB0-DD30-27C7C62D9DC6}"/>
              </a:ext>
            </a:extLst>
          </p:cNvPr>
          <p:cNvSpPr/>
          <p:nvPr/>
        </p:nvSpPr>
        <p:spPr>
          <a:xfrm>
            <a:off x="2699681" y="1173384"/>
            <a:ext cx="1087707" cy="273210"/>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GB" sz="602" noProof="0" dirty="0">
                <a:latin typeface="Helvetica" panose="020B0604020202020204" pitchFamily="34" charset="0"/>
                <a:cs typeface="Helvetica" panose="020B0604020202020204" pitchFamily="34" charset="0"/>
              </a:rPr>
              <a:t>Improved access to rights for FDPs and HCs</a:t>
            </a:r>
          </a:p>
        </p:txBody>
      </p:sp>
      <p:sp>
        <p:nvSpPr>
          <p:cNvPr id="486" name="Rectangle 485">
            <a:extLst>
              <a:ext uri="{FF2B5EF4-FFF2-40B4-BE49-F238E27FC236}">
                <a16:creationId xmlns:a16="http://schemas.microsoft.com/office/drawing/2014/main" id="{D5F5AA30-FCC2-EEA7-CBEB-0CA1EF455B7C}"/>
              </a:ext>
            </a:extLst>
          </p:cNvPr>
          <p:cNvSpPr/>
          <p:nvPr/>
        </p:nvSpPr>
        <p:spPr>
          <a:xfrm>
            <a:off x="1285369" y="1403542"/>
            <a:ext cx="1223532" cy="358231"/>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r>
              <a:rPr lang="en-GB" sz="602" noProof="0" dirty="0">
                <a:latin typeface="Helvetica" panose="020B0604020202020204" pitchFamily="34" charset="0"/>
                <a:cs typeface="Helvetica" panose="020B0604020202020204" pitchFamily="34" charset="0"/>
              </a:rPr>
              <a:t>Access to basic services improved or enhanced, including through inclusion in national systems</a:t>
            </a:r>
          </a:p>
        </p:txBody>
      </p:sp>
      <p:cxnSp>
        <p:nvCxnSpPr>
          <p:cNvPr id="487" name="Elbow Connector 91">
            <a:extLst>
              <a:ext uri="{FF2B5EF4-FFF2-40B4-BE49-F238E27FC236}">
                <a16:creationId xmlns:a16="http://schemas.microsoft.com/office/drawing/2014/main" id="{5A8A9C71-C6D6-2920-9063-D911AF4EAA6E}"/>
              </a:ext>
            </a:extLst>
          </p:cNvPr>
          <p:cNvCxnSpPr>
            <a:cxnSpLocks/>
            <a:stCxn id="486" idx="0"/>
          </p:cNvCxnSpPr>
          <p:nvPr/>
        </p:nvCxnSpPr>
        <p:spPr>
          <a:xfrm rot="5400000" flipH="1" flipV="1">
            <a:off x="1693451" y="1118140"/>
            <a:ext cx="489086" cy="81718"/>
          </a:xfrm>
          <a:prstGeom prst="bentConnector3">
            <a:avLst>
              <a:gd name="adj1" fmla="val -1446"/>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488" name="Elbow Connector 121">
            <a:extLst>
              <a:ext uri="{FF2B5EF4-FFF2-40B4-BE49-F238E27FC236}">
                <a16:creationId xmlns:a16="http://schemas.microsoft.com/office/drawing/2014/main" id="{C0E09C94-4306-5178-E89B-3D101BC391C4}"/>
              </a:ext>
            </a:extLst>
          </p:cNvPr>
          <p:cNvCxnSpPr>
            <a:cxnSpLocks/>
            <a:endCxn id="41" idx="1"/>
          </p:cNvCxnSpPr>
          <p:nvPr/>
        </p:nvCxnSpPr>
        <p:spPr>
          <a:xfrm flipV="1">
            <a:off x="3614642" y="1200582"/>
            <a:ext cx="324948" cy="136385"/>
          </a:xfrm>
          <a:prstGeom prst="bentConnector3">
            <a:avLst>
              <a:gd name="adj1" fmla="val 50000"/>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sp>
        <p:nvSpPr>
          <p:cNvPr id="489" name="Rectangle 488">
            <a:extLst>
              <a:ext uri="{FF2B5EF4-FFF2-40B4-BE49-F238E27FC236}">
                <a16:creationId xmlns:a16="http://schemas.microsoft.com/office/drawing/2014/main" id="{00622881-085C-1D86-A7CB-DA2E6D5CEE49}"/>
              </a:ext>
            </a:extLst>
          </p:cNvPr>
          <p:cNvSpPr/>
          <p:nvPr/>
        </p:nvSpPr>
        <p:spPr>
          <a:xfrm>
            <a:off x="5913734" y="1304723"/>
            <a:ext cx="939483" cy="238656"/>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602" noProof="0" dirty="0">
                <a:latin typeface="Helvetica" panose="020B0604020202020204" pitchFamily="34" charset="0"/>
                <a:cs typeface="Helvetica" panose="020B0604020202020204" pitchFamily="34" charset="0"/>
              </a:rPr>
              <a:t>Livelihood of FDPs and HCs </a:t>
            </a:r>
            <a:r>
              <a:rPr lang="en-GB" sz="602" noProof="0" dirty="0" err="1">
                <a:latin typeface="Helvetica" panose="020B0604020202020204" pitchFamily="34" charset="0"/>
                <a:cs typeface="Helvetica" panose="020B0604020202020204" pitchFamily="34" charset="0"/>
              </a:rPr>
              <a:t>stregthened</a:t>
            </a:r>
            <a:endParaRPr lang="en-GB" sz="602" noProof="0" dirty="0">
              <a:latin typeface="Helvetica" panose="020B0604020202020204" pitchFamily="34" charset="0"/>
              <a:cs typeface="Helvetica" panose="020B0604020202020204" pitchFamily="34" charset="0"/>
            </a:endParaRPr>
          </a:p>
        </p:txBody>
      </p:sp>
      <p:cxnSp>
        <p:nvCxnSpPr>
          <p:cNvPr id="490" name="Elbow Connector 317">
            <a:extLst>
              <a:ext uri="{FF2B5EF4-FFF2-40B4-BE49-F238E27FC236}">
                <a16:creationId xmlns:a16="http://schemas.microsoft.com/office/drawing/2014/main" id="{8336D570-7998-144A-F3A6-2C750773220F}"/>
              </a:ext>
            </a:extLst>
          </p:cNvPr>
          <p:cNvCxnSpPr>
            <a:cxnSpLocks/>
            <a:stCxn id="489" idx="0"/>
            <a:endCxn id="58" idx="1"/>
          </p:cNvCxnSpPr>
          <p:nvPr/>
        </p:nvCxnSpPr>
        <p:spPr>
          <a:xfrm rot="5400000" flipH="1" flipV="1">
            <a:off x="6691243" y="904040"/>
            <a:ext cx="92916" cy="708450"/>
          </a:xfrm>
          <a:prstGeom prst="bentConnector2">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491" name="Elbow Connector 317">
            <a:extLst>
              <a:ext uri="{FF2B5EF4-FFF2-40B4-BE49-F238E27FC236}">
                <a16:creationId xmlns:a16="http://schemas.microsoft.com/office/drawing/2014/main" id="{43F8CD0D-B75A-90BB-1444-E0B451928289}"/>
              </a:ext>
            </a:extLst>
          </p:cNvPr>
          <p:cNvCxnSpPr>
            <a:cxnSpLocks/>
            <a:stCxn id="58" idx="0"/>
            <a:endCxn id="46" idx="2"/>
          </p:cNvCxnSpPr>
          <p:nvPr/>
        </p:nvCxnSpPr>
        <p:spPr>
          <a:xfrm rot="16200000" flipV="1">
            <a:off x="7346025" y="812768"/>
            <a:ext cx="262716" cy="324182"/>
          </a:xfrm>
          <a:prstGeom prst="bentConnector3">
            <a:avLst>
              <a:gd name="adj1" fmla="val -6063"/>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494" name="Elbow Connector 91">
            <a:extLst>
              <a:ext uri="{FF2B5EF4-FFF2-40B4-BE49-F238E27FC236}">
                <a16:creationId xmlns:a16="http://schemas.microsoft.com/office/drawing/2014/main" id="{8E08CF27-8BB2-465B-20B2-2518532323C1}"/>
              </a:ext>
            </a:extLst>
          </p:cNvPr>
          <p:cNvCxnSpPr>
            <a:cxnSpLocks/>
            <a:stCxn id="56" idx="0"/>
            <a:endCxn id="486" idx="2"/>
          </p:cNvCxnSpPr>
          <p:nvPr/>
        </p:nvCxnSpPr>
        <p:spPr>
          <a:xfrm rot="16200000" flipV="1">
            <a:off x="1588598" y="2070311"/>
            <a:ext cx="617077" cy="1"/>
          </a:xfrm>
          <a:prstGeom prst="bentConnector3">
            <a:avLst>
              <a:gd name="adj1" fmla="val 50000"/>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498" name="Elbow Connector 91">
            <a:extLst>
              <a:ext uri="{FF2B5EF4-FFF2-40B4-BE49-F238E27FC236}">
                <a16:creationId xmlns:a16="http://schemas.microsoft.com/office/drawing/2014/main" id="{0390BC67-2BDE-66B7-0D35-41C6197DE47C}"/>
              </a:ext>
            </a:extLst>
          </p:cNvPr>
          <p:cNvCxnSpPr>
            <a:cxnSpLocks/>
            <a:stCxn id="11" idx="0"/>
            <a:endCxn id="486" idx="3"/>
          </p:cNvCxnSpPr>
          <p:nvPr/>
        </p:nvCxnSpPr>
        <p:spPr>
          <a:xfrm rot="16200000" flipV="1">
            <a:off x="3438794" y="652765"/>
            <a:ext cx="78778" cy="1938563"/>
          </a:xfrm>
          <a:prstGeom prst="bentConnector2">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cxnSp>
        <p:nvCxnSpPr>
          <p:cNvPr id="523" name="Elbow Connector 73">
            <a:extLst>
              <a:ext uri="{FF2B5EF4-FFF2-40B4-BE49-F238E27FC236}">
                <a16:creationId xmlns:a16="http://schemas.microsoft.com/office/drawing/2014/main" id="{73A8E20C-AE95-256F-7916-9F7C9D6F05F3}"/>
              </a:ext>
            </a:extLst>
          </p:cNvPr>
          <p:cNvCxnSpPr>
            <a:cxnSpLocks/>
            <a:endCxn id="328" idx="2"/>
          </p:cNvCxnSpPr>
          <p:nvPr/>
        </p:nvCxnSpPr>
        <p:spPr>
          <a:xfrm rot="10800000">
            <a:off x="1809247" y="4506113"/>
            <a:ext cx="876494" cy="200559"/>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26" name="Elbow Connector 73">
            <a:extLst>
              <a:ext uri="{FF2B5EF4-FFF2-40B4-BE49-F238E27FC236}">
                <a16:creationId xmlns:a16="http://schemas.microsoft.com/office/drawing/2014/main" id="{A478AF7E-AFBE-BB6E-308C-B22875BFA1FB}"/>
              </a:ext>
            </a:extLst>
          </p:cNvPr>
          <p:cNvCxnSpPr>
            <a:cxnSpLocks/>
          </p:cNvCxnSpPr>
          <p:nvPr/>
        </p:nvCxnSpPr>
        <p:spPr>
          <a:xfrm rot="10800000">
            <a:off x="1284056" y="4503462"/>
            <a:ext cx="876712" cy="199941"/>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551" name="Rectangle 550">
            <a:extLst>
              <a:ext uri="{FF2B5EF4-FFF2-40B4-BE49-F238E27FC236}">
                <a16:creationId xmlns:a16="http://schemas.microsoft.com/office/drawing/2014/main" id="{C0F27FD7-C36A-5300-7903-258CB8E154DD}"/>
              </a:ext>
            </a:extLst>
          </p:cNvPr>
          <p:cNvSpPr/>
          <p:nvPr/>
        </p:nvSpPr>
        <p:spPr>
          <a:xfrm>
            <a:off x="3243249" y="4050223"/>
            <a:ext cx="435231" cy="455889"/>
          </a:xfrm>
          <a:prstGeom prst="rect">
            <a:avLst/>
          </a:prstGeom>
          <a:solidFill>
            <a:schemeClr val="accent5">
              <a:lumMod val="20000"/>
              <a:lumOff val="80000"/>
            </a:schemeClr>
          </a:solidFill>
          <a:ln w="12700">
            <a:solidFill>
              <a:schemeClr val="accent5">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GB" sz="600" noProof="0" dirty="0">
                <a:solidFill>
                  <a:schemeClr val="tx1"/>
                </a:solidFill>
                <a:latin typeface="Helvetica" panose="020B0604020202020204" pitchFamily="34" charset="0"/>
                <a:cs typeface="Helvetica" panose="020B0604020202020204" pitchFamily="34" charset="0"/>
              </a:rPr>
              <a:t>Awareness and mobilization</a:t>
            </a:r>
          </a:p>
          <a:p>
            <a:pPr algn="ctr"/>
            <a:r>
              <a:rPr lang="en-GB" sz="600" noProof="0" dirty="0">
                <a:solidFill>
                  <a:schemeClr val="tx1"/>
                </a:solidFill>
                <a:latin typeface="Helvetica" panose="020B0604020202020204" pitchFamily="34" charset="0"/>
                <a:cs typeface="Helvetica" panose="020B0604020202020204" pitchFamily="34" charset="0"/>
              </a:rPr>
              <a:t>3.4 b</a:t>
            </a:r>
          </a:p>
        </p:txBody>
      </p:sp>
      <p:cxnSp>
        <p:nvCxnSpPr>
          <p:cNvPr id="553" name="Straight Arrow Connector 552">
            <a:extLst>
              <a:ext uri="{FF2B5EF4-FFF2-40B4-BE49-F238E27FC236}">
                <a16:creationId xmlns:a16="http://schemas.microsoft.com/office/drawing/2014/main" id="{157D5BFA-1DCE-6866-6062-1B904CCFD955}"/>
              </a:ext>
            </a:extLst>
          </p:cNvPr>
          <p:cNvCxnSpPr>
            <a:cxnSpLocks/>
          </p:cNvCxnSpPr>
          <p:nvPr/>
        </p:nvCxnSpPr>
        <p:spPr>
          <a:xfrm flipV="1">
            <a:off x="1396229" y="3523483"/>
            <a:ext cx="684184" cy="517556"/>
          </a:xfrm>
          <a:prstGeom prst="straightConnector1">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46" name="Elbow Connector 73">
            <a:extLst>
              <a:ext uri="{FF2B5EF4-FFF2-40B4-BE49-F238E27FC236}">
                <a16:creationId xmlns:a16="http://schemas.microsoft.com/office/drawing/2014/main" id="{DE1F51BB-ECE6-ABFF-6EAC-2FA13831C49E}"/>
              </a:ext>
            </a:extLst>
          </p:cNvPr>
          <p:cNvCxnSpPr>
            <a:cxnSpLocks/>
          </p:cNvCxnSpPr>
          <p:nvPr/>
        </p:nvCxnSpPr>
        <p:spPr>
          <a:xfrm flipV="1">
            <a:off x="1268145" y="5554111"/>
            <a:ext cx="1005815" cy="1044751"/>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49" name="Elbow Connector 73">
            <a:extLst>
              <a:ext uri="{FF2B5EF4-FFF2-40B4-BE49-F238E27FC236}">
                <a16:creationId xmlns:a16="http://schemas.microsoft.com/office/drawing/2014/main" id="{A0200CD3-A5AB-F37C-83D6-476579FC8719}"/>
              </a:ext>
            </a:extLst>
          </p:cNvPr>
          <p:cNvCxnSpPr>
            <a:cxnSpLocks/>
          </p:cNvCxnSpPr>
          <p:nvPr/>
        </p:nvCxnSpPr>
        <p:spPr>
          <a:xfrm rot="16200000" flipV="1">
            <a:off x="1005198" y="5317370"/>
            <a:ext cx="788678" cy="314150"/>
          </a:xfrm>
          <a:prstGeom prst="bentConnector3">
            <a:avLst>
              <a:gd name="adj1" fmla="val 1361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54" name="Elbow Connector 73">
            <a:extLst>
              <a:ext uri="{FF2B5EF4-FFF2-40B4-BE49-F238E27FC236}">
                <a16:creationId xmlns:a16="http://schemas.microsoft.com/office/drawing/2014/main" id="{16064752-8998-0EA6-EA24-3D0BC5E41B75}"/>
              </a:ext>
            </a:extLst>
          </p:cNvPr>
          <p:cNvCxnSpPr>
            <a:cxnSpLocks/>
            <a:stCxn id="3" idx="0"/>
            <a:endCxn id="56" idx="2"/>
          </p:cNvCxnSpPr>
          <p:nvPr/>
        </p:nvCxnSpPr>
        <p:spPr>
          <a:xfrm rot="5400000" flipH="1" flipV="1">
            <a:off x="1647733" y="2922960"/>
            <a:ext cx="267215" cy="231592"/>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83" name="Elbow Connector 73">
            <a:extLst>
              <a:ext uri="{FF2B5EF4-FFF2-40B4-BE49-F238E27FC236}">
                <a16:creationId xmlns:a16="http://schemas.microsoft.com/office/drawing/2014/main" id="{B5F6CA1C-5213-C049-794D-8845FF72EEAF}"/>
              </a:ext>
            </a:extLst>
          </p:cNvPr>
          <p:cNvCxnSpPr>
            <a:cxnSpLocks/>
          </p:cNvCxnSpPr>
          <p:nvPr/>
        </p:nvCxnSpPr>
        <p:spPr>
          <a:xfrm flipV="1">
            <a:off x="2722607" y="4492978"/>
            <a:ext cx="555249" cy="215157"/>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89" name="Straight Arrow Connector 588">
            <a:extLst>
              <a:ext uri="{FF2B5EF4-FFF2-40B4-BE49-F238E27FC236}">
                <a16:creationId xmlns:a16="http://schemas.microsoft.com/office/drawing/2014/main" id="{4A7867D1-584A-14B5-C858-7C874A22D006}"/>
              </a:ext>
            </a:extLst>
          </p:cNvPr>
          <p:cNvCxnSpPr>
            <a:cxnSpLocks/>
            <a:stCxn id="551" idx="0"/>
          </p:cNvCxnSpPr>
          <p:nvPr/>
        </p:nvCxnSpPr>
        <p:spPr>
          <a:xfrm flipH="1" flipV="1">
            <a:off x="2669983" y="3535435"/>
            <a:ext cx="790882" cy="514788"/>
          </a:xfrm>
          <a:prstGeom prst="straightConnector1">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95" name="Straight Arrow Connector 594">
            <a:extLst>
              <a:ext uri="{FF2B5EF4-FFF2-40B4-BE49-F238E27FC236}">
                <a16:creationId xmlns:a16="http://schemas.microsoft.com/office/drawing/2014/main" id="{A3F4522C-8BCF-44A3-6B7E-8B5E274BB836}"/>
              </a:ext>
            </a:extLst>
          </p:cNvPr>
          <p:cNvCxnSpPr>
            <a:cxnSpLocks/>
          </p:cNvCxnSpPr>
          <p:nvPr/>
        </p:nvCxnSpPr>
        <p:spPr>
          <a:xfrm flipH="1" flipV="1">
            <a:off x="2525996" y="3535435"/>
            <a:ext cx="622996" cy="505609"/>
          </a:xfrm>
          <a:prstGeom prst="straightConnector1">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05" name="Elbow Connector 73">
            <a:extLst>
              <a:ext uri="{FF2B5EF4-FFF2-40B4-BE49-F238E27FC236}">
                <a16:creationId xmlns:a16="http://schemas.microsoft.com/office/drawing/2014/main" id="{D52F14BB-CC2A-7613-DCB3-AFBBB9E8629B}"/>
              </a:ext>
            </a:extLst>
          </p:cNvPr>
          <p:cNvCxnSpPr>
            <a:cxnSpLocks/>
          </p:cNvCxnSpPr>
          <p:nvPr/>
        </p:nvCxnSpPr>
        <p:spPr>
          <a:xfrm rot="5400000" flipH="1" flipV="1">
            <a:off x="2712969" y="3677014"/>
            <a:ext cx="1037266" cy="1018444"/>
          </a:xfrm>
          <a:prstGeom prst="bentConnector3">
            <a:avLst>
              <a:gd name="adj1" fmla="val -29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33" name="Elbow Connector 73">
            <a:extLst>
              <a:ext uri="{FF2B5EF4-FFF2-40B4-BE49-F238E27FC236}">
                <a16:creationId xmlns:a16="http://schemas.microsoft.com/office/drawing/2014/main" id="{16979A4E-690F-80AC-CC57-D794A0823140}"/>
              </a:ext>
            </a:extLst>
          </p:cNvPr>
          <p:cNvCxnSpPr>
            <a:cxnSpLocks/>
            <a:endCxn id="16" idx="3"/>
          </p:cNvCxnSpPr>
          <p:nvPr/>
        </p:nvCxnSpPr>
        <p:spPr>
          <a:xfrm rot="16200000" flipV="1">
            <a:off x="2145125" y="4950936"/>
            <a:ext cx="209144" cy="196646"/>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637" name="Straight Arrow Connector 636">
            <a:extLst>
              <a:ext uri="{FF2B5EF4-FFF2-40B4-BE49-F238E27FC236}">
                <a16:creationId xmlns:a16="http://schemas.microsoft.com/office/drawing/2014/main" id="{659635B1-D452-C355-F966-8CD8D39261B0}"/>
              </a:ext>
            </a:extLst>
          </p:cNvPr>
          <p:cNvCxnSpPr>
            <a:cxnSpLocks/>
            <a:stCxn id="328" idx="0"/>
          </p:cNvCxnSpPr>
          <p:nvPr/>
        </p:nvCxnSpPr>
        <p:spPr>
          <a:xfrm flipV="1">
            <a:off x="1809247" y="3523483"/>
            <a:ext cx="342127" cy="521574"/>
          </a:xfrm>
          <a:prstGeom prst="straightConnector1">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37" name="Elbow Connector 73">
            <a:extLst>
              <a:ext uri="{FF2B5EF4-FFF2-40B4-BE49-F238E27FC236}">
                <a16:creationId xmlns:a16="http://schemas.microsoft.com/office/drawing/2014/main" id="{6C8AD552-4010-E42B-D156-69C88813EC03}"/>
              </a:ext>
            </a:extLst>
          </p:cNvPr>
          <p:cNvCxnSpPr>
            <a:cxnSpLocks/>
          </p:cNvCxnSpPr>
          <p:nvPr/>
        </p:nvCxnSpPr>
        <p:spPr>
          <a:xfrm rot="5400000" flipH="1" flipV="1">
            <a:off x="3595065" y="4966436"/>
            <a:ext cx="1397311" cy="38054"/>
          </a:xfrm>
          <a:prstGeom prst="bentConnector3">
            <a:avLst>
              <a:gd name="adj1" fmla="val 743"/>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320" name="TextBox 319">
            <a:extLst>
              <a:ext uri="{FF2B5EF4-FFF2-40B4-BE49-F238E27FC236}">
                <a16:creationId xmlns:a16="http://schemas.microsoft.com/office/drawing/2014/main" id="{ADBBE364-9778-878D-9C6A-C90560112CA1}"/>
              </a:ext>
            </a:extLst>
          </p:cNvPr>
          <p:cNvSpPr txBox="1"/>
          <p:nvPr/>
        </p:nvSpPr>
        <p:spPr>
          <a:xfrm>
            <a:off x="5910453" y="5399397"/>
            <a:ext cx="496838" cy="365893"/>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t>Schools transferred to regional bureaus</a:t>
            </a:r>
          </a:p>
        </p:txBody>
      </p:sp>
      <p:cxnSp>
        <p:nvCxnSpPr>
          <p:cNvPr id="332" name="Elbow Connector 73">
            <a:extLst>
              <a:ext uri="{FF2B5EF4-FFF2-40B4-BE49-F238E27FC236}">
                <a16:creationId xmlns:a16="http://schemas.microsoft.com/office/drawing/2014/main" id="{90E06684-BE51-ECD0-A913-CB0A38F22EB2}"/>
              </a:ext>
            </a:extLst>
          </p:cNvPr>
          <p:cNvCxnSpPr>
            <a:cxnSpLocks/>
            <a:stCxn id="584" idx="0"/>
            <a:endCxn id="320" idx="2"/>
          </p:cNvCxnSpPr>
          <p:nvPr/>
        </p:nvCxnSpPr>
        <p:spPr>
          <a:xfrm rot="5400000" flipH="1" flipV="1">
            <a:off x="5264444" y="5503153"/>
            <a:ext cx="632291" cy="1156566"/>
          </a:xfrm>
          <a:prstGeom prst="bentConnector3">
            <a:avLst>
              <a:gd name="adj1" fmla="val 73099"/>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44" name="Elbow Connector 73">
            <a:extLst>
              <a:ext uri="{FF2B5EF4-FFF2-40B4-BE49-F238E27FC236}">
                <a16:creationId xmlns:a16="http://schemas.microsoft.com/office/drawing/2014/main" id="{E6AAE8E1-8309-EDA6-23EC-67D27C395386}"/>
              </a:ext>
            </a:extLst>
          </p:cNvPr>
          <p:cNvCxnSpPr>
            <a:cxnSpLocks/>
            <a:stCxn id="584" idx="0"/>
            <a:endCxn id="544" idx="2"/>
          </p:cNvCxnSpPr>
          <p:nvPr/>
        </p:nvCxnSpPr>
        <p:spPr>
          <a:xfrm rot="5400000" flipH="1" flipV="1">
            <a:off x="5537049" y="5216034"/>
            <a:ext cx="646804" cy="1716291"/>
          </a:xfrm>
          <a:prstGeom prst="bentConnector3">
            <a:avLst>
              <a:gd name="adj1" fmla="val 72579"/>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52" name="Elbow Connector 73">
            <a:extLst>
              <a:ext uri="{FF2B5EF4-FFF2-40B4-BE49-F238E27FC236}">
                <a16:creationId xmlns:a16="http://schemas.microsoft.com/office/drawing/2014/main" id="{34621728-61D4-C74C-2B79-26CD90CDD654}"/>
              </a:ext>
            </a:extLst>
          </p:cNvPr>
          <p:cNvCxnSpPr>
            <a:cxnSpLocks/>
            <a:stCxn id="320" idx="0"/>
            <a:endCxn id="15" idx="2"/>
          </p:cNvCxnSpPr>
          <p:nvPr/>
        </p:nvCxnSpPr>
        <p:spPr>
          <a:xfrm rot="16200000" flipV="1">
            <a:off x="4896986" y="4137510"/>
            <a:ext cx="1559190" cy="964583"/>
          </a:xfrm>
          <a:prstGeom prst="bentConnector3">
            <a:avLst>
              <a:gd name="adj1" fmla="val 20087"/>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642" name="TextBox 641">
            <a:extLst>
              <a:ext uri="{FF2B5EF4-FFF2-40B4-BE49-F238E27FC236}">
                <a16:creationId xmlns:a16="http://schemas.microsoft.com/office/drawing/2014/main" id="{4B3037BC-5F0E-FAFD-A613-5129CA574060}"/>
              </a:ext>
            </a:extLst>
          </p:cNvPr>
          <p:cNvSpPr txBox="1"/>
          <p:nvPr/>
        </p:nvSpPr>
        <p:spPr>
          <a:xfrm>
            <a:off x="3927921" y="3476259"/>
            <a:ext cx="612717" cy="214688"/>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t>TVTE and offline Trainings 1.3</a:t>
            </a:r>
          </a:p>
        </p:txBody>
      </p:sp>
      <p:sp>
        <p:nvSpPr>
          <p:cNvPr id="690" name="TextBox 689">
            <a:extLst>
              <a:ext uri="{FF2B5EF4-FFF2-40B4-BE49-F238E27FC236}">
                <a16:creationId xmlns:a16="http://schemas.microsoft.com/office/drawing/2014/main" id="{7E59FD70-30E7-887F-D8AB-F3EFC5D1DD33}"/>
              </a:ext>
            </a:extLst>
          </p:cNvPr>
          <p:cNvSpPr txBox="1"/>
          <p:nvPr/>
        </p:nvSpPr>
        <p:spPr>
          <a:xfrm>
            <a:off x="4088326" y="2867390"/>
            <a:ext cx="977751" cy="290185"/>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t>Work-based learning opportunities for the youth industry-specific training 1.3</a:t>
            </a:r>
          </a:p>
        </p:txBody>
      </p:sp>
      <p:cxnSp>
        <p:nvCxnSpPr>
          <p:cNvPr id="714" name="Elbow Connector 73">
            <a:extLst>
              <a:ext uri="{FF2B5EF4-FFF2-40B4-BE49-F238E27FC236}">
                <a16:creationId xmlns:a16="http://schemas.microsoft.com/office/drawing/2014/main" id="{9555E036-53DB-DACD-FDDB-48A5799CEEB7}"/>
              </a:ext>
            </a:extLst>
          </p:cNvPr>
          <p:cNvCxnSpPr>
            <a:cxnSpLocks/>
            <a:stCxn id="544" idx="0"/>
            <a:endCxn id="15" idx="2"/>
          </p:cNvCxnSpPr>
          <p:nvPr/>
        </p:nvCxnSpPr>
        <p:spPr>
          <a:xfrm rot="16200000" flipV="1">
            <a:off x="5176848" y="3857649"/>
            <a:ext cx="1559191" cy="1524308"/>
          </a:xfrm>
          <a:prstGeom prst="bentConnector3">
            <a:avLst>
              <a:gd name="adj1" fmla="val 20087"/>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718" name="TextBox 717">
            <a:extLst>
              <a:ext uri="{FF2B5EF4-FFF2-40B4-BE49-F238E27FC236}">
                <a16:creationId xmlns:a16="http://schemas.microsoft.com/office/drawing/2014/main" id="{17234B30-7637-740A-5FFA-5D9BD2102B1A}"/>
              </a:ext>
            </a:extLst>
          </p:cNvPr>
          <p:cNvSpPr txBox="1"/>
          <p:nvPr/>
        </p:nvSpPr>
        <p:spPr>
          <a:xfrm>
            <a:off x="4902808" y="3995039"/>
            <a:ext cx="738392" cy="239758"/>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t>Recognition of previous learning 1.3</a:t>
            </a:r>
          </a:p>
        </p:txBody>
      </p:sp>
      <p:sp>
        <p:nvSpPr>
          <p:cNvPr id="719" name="TextBox 718">
            <a:extLst>
              <a:ext uri="{FF2B5EF4-FFF2-40B4-BE49-F238E27FC236}">
                <a16:creationId xmlns:a16="http://schemas.microsoft.com/office/drawing/2014/main" id="{99247DDE-5B34-474F-D050-8ECF8F9EA331}"/>
              </a:ext>
            </a:extLst>
          </p:cNvPr>
          <p:cNvSpPr txBox="1"/>
          <p:nvPr/>
        </p:nvSpPr>
        <p:spPr>
          <a:xfrm>
            <a:off x="5131036" y="2799155"/>
            <a:ext cx="708029" cy="312256"/>
          </a:xfrm>
          <a:prstGeom prst="rect">
            <a:avLst/>
          </a:prstGeom>
          <a:solidFill>
            <a:schemeClr val="accent4">
              <a:lumMod val="20000"/>
              <a:lumOff val="80000"/>
            </a:schemeClr>
          </a:solidFill>
          <a:ln w="12700">
            <a:solidFill>
              <a:schemeClr val="accent1">
                <a:lumMod val="40000"/>
                <a:lumOff val="6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t>Provision of Internships and coworking space 1.3</a:t>
            </a:r>
          </a:p>
        </p:txBody>
      </p:sp>
      <p:sp>
        <p:nvSpPr>
          <p:cNvPr id="760" name="TextBox 759">
            <a:extLst>
              <a:ext uri="{FF2B5EF4-FFF2-40B4-BE49-F238E27FC236}">
                <a16:creationId xmlns:a16="http://schemas.microsoft.com/office/drawing/2014/main" id="{3EB22CA9-C9FD-F1A8-A506-482C84A47D25}"/>
              </a:ext>
            </a:extLst>
          </p:cNvPr>
          <p:cNvSpPr txBox="1"/>
          <p:nvPr/>
        </p:nvSpPr>
        <p:spPr>
          <a:xfrm>
            <a:off x="5949963" y="4317709"/>
            <a:ext cx="696313" cy="264019"/>
          </a:xfrm>
          <a:prstGeom prst="rect">
            <a:avLst/>
          </a:prstGeom>
          <a:solidFill>
            <a:schemeClr val="accent2">
              <a:lumMod val="20000"/>
              <a:lumOff val="80000"/>
            </a:schemeClr>
          </a:solidFill>
          <a:ln w="12700">
            <a:solidFill>
              <a:schemeClr val="accent2">
                <a:lumMod val="20000"/>
                <a:lumOff val="8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t>Establishment of public employment services2.1</a:t>
            </a:r>
          </a:p>
        </p:txBody>
      </p:sp>
      <p:cxnSp>
        <p:nvCxnSpPr>
          <p:cNvPr id="763" name="Elbow Connector 73">
            <a:extLst>
              <a:ext uri="{FF2B5EF4-FFF2-40B4-BE49-F238E27FC236}">
                <a16:creationId xmlns:a16="http://schemas.microsoft.com/office/drawing/2014/main" id="{BAD1A321-5A23-DCC8-2454-65C3504B33AC}"/>
              </a:ext>
            </a:extLst>
          </p:cNvPr>
          <p:cNvCxnSpPr>
            <a:cxnSpLocks/>
            <a:stCxn id="622" idx="1"/>
            <a:endCxn id="760" idx="2"/>
          </p:cNvCxnSpPr>
          <p:nvPr/>
        </p:nvCxnSpPr>
        <p:spPr>
          <a:xfrm rot="10800000">
            <a:off x="6298120" y="4581728"/>
            <a:ext cx="1124266" cy="145808"/>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776" name="Elbow Connector 73">
            <a:extLst>
              <a:ext uri="{FF2B5EF4-FFF2-40B4-BE49-F238E27FC236}">
                <a16:creationId xmlns:a16="http://schemas.microsoft.com/office/drawing/2014/main" id="{4DCED4CE-2A21-8AC4-A978-7254B2D33142}"/>
              </a:ext>
            </a:extLst>
          </p:cNvPr>
          <p:cNvCxnSpPr>
            <a:cxnSpLocks/>
            <a:endCxn id="36" idx="2"/>
          </p:cNvCxnSpPr>
          <p:nvPr/>
        </p:nvCxnSpPr>
        <p:spPr>
          <a:xfrm rot="5400000" flipH="1" flipV="1">
            <a:off x="5546850" y="3525020"/>
            <a:ext cx="1045005" cy="478571"/>
          </a:xfrm>
          <a:prstGeom prst="bentConnector3">
            <a:avLst>
              <a:gd name="adj1" fmla="val 48826"/>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802" name="TextBox 801">
            <a:extLst>
              <a:ext uri="{FF2B5EF4-FFF2-40B4-BE49-F238E27FC236}">
                <a16:creationId xmlns:a16="http://schemas.microsoft.com/office/drawing/2014/main" id="{D468629A-AAA4-0C8F-CF2F-EDBE5C143286}"/>
              </a:ext>
            </a:extLst>
          </p:cNvPr>
          <p:cNvSpPr txBox="1"/>
          <p:nvPr/>
        </p:nvSpPr>
        <p:spPr>
          <a:xfrm>
            <a:off x="6687588" y="4312384"/>
            <a:ext cx="644115" cy="276999"/>
          </a:xfrm>
          <a:prstGeom prst="rect">
            <a:avLst/>
          </a:prstGeom>
          <a:solidFill>
            <a:schemeClr val="accent2">
              <a:lumMod val="20000"/>
              <a:lumOff val="80000"/>
            </a:schemeClr>
          </a:solidFill>
          <a:ln w="12700">
            <a:solidFill>
              <a:schemeClr val="accent2">
                <a:lumMod val="20000"/>
                <a:lumOff val="8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t>Digitize information and online platform 2.1</a:t>
            </a:r>
          </a:p>
        </p:txBody>
      </p:sp>
      <p:cxnSp>
        <p:nvCxnSpPr>
          <p:cNvPr id="811" name="Elbow Connector 73">
            <a:extLst>
              <a:ext uri="{FF2B5EF4-FFF2-40B4-BE49-F238E27FC236}">
                <a16:creationId xmlns:a16="http://schemas.microsoft.com/office/drawing/2014/main" id="{2563EA12-AA01-2A0F-FDBC-DD22A63AF462}"/>
              </a:ext>
            </a:extLst>
          </p:cNvPr>
          <p:cNvCxnSpPr>
            <a:cxnSpLocks/>
            <a:stCxn id="622" idx="1"/>
            <a:endCxn id="802" idx="2"/>
          </p:cNvCxnSpPr>
          <p:nvPr/>
        </p:nvCxnSpPr>
        <p:spPr>
          <a:xfrm rot="10800000">
            <a:off x="7009646" y="4589384"/>
            <a:ext cx="412740" cy="138153"/>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814" name="Elbow Connector 73">
            <a:extLst>
              <a:ext uri="{FF2B5EF4-FFF2-40B4-BE49-F238E27FC236}">
                <a16:creationId xmlns:a16="http://schemas.microsoft.com/office/drawing/2014/main" id="{5270DB72-1FAE-4AA7-B616-6DCCC10ABE4A}"/>
              </a:ext>
            </a:extLst>
          </p:cNvPr>
          <p:cNvCxnSpPr>
            <a:cxnSpLocks/>
            <a:stCxn id="802" idx="0"/>
            <a:endCxn id="36" idx="2"/>
          </p:cNvCxnSpPr>
          <p:nvPr/>
        </p:nvCxnSpPr>
        <p:spPr>
          <a:xfrm rot="16200000" flipV="1">
            <a:off x="6123851" y="3426589"/>
            <a:ext cx="1070582" cy="701008"/>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43" name="Freeform 222">
            <a:extLst>
              <a:ext uri="{FF2B5EF4-FFF2-40B4-BE49-F238E27FC236}">
                <a16:creationId xmlns:a16="http://schemas.microsoft.com/office/drawing/2014/main" id="{5332BADC-5F0B-1900-386D-B8EB5B78D6B6}"/>
              </a:ext>
            </a:extLst>
          </p:cNvPr>
          <p:cNvSpPr/>
          <p:nvPr/>
        </p:nvSpPr>
        <p:spPr>
          <a:xfrm rot="17743964">
            <a:off x="4444602" y="4390773"/>
            <a:ext cx="2444163" cy="1213228"/>
          </a:xfrm>
          <a:custGeom>
            <a:avLst/>
            <a:gdLst>
              <a:gd name="connsiteX0" fmla="*/ 0 w 2118360"/>
              <a:gd name="connsiteY0" fmla="*/ 0 h 1417320"/>
              <a:gd name="connsiteX1" fmla="*/ 929640 w 2118360"/>
              <a:gd name="connsiteY1" fmla="*/ 129540 h 1417320"/>
              <a:gd name="connsiteX2" fmla="*/ 1135380 w 2118360"/>
              <a:gd name="connsiteY2" fmla="*/ 541020 h 1417320"/>
              <a:gd name="connsiteX3" fmla="*/ 1577340 w 2118360"/>
              <a:gd name="connsiteY3" fmla="*/ 762000 h 1417320"/>
              <a:gd name="connsiteX4" fmla="*/ 1882140 w 2118360"/>
              <a:gd name="connsiteY4" fmla="*/ 998220 h 1417320"/>
              <a:gd name="connsiteX5" fmla="*/ 1866900 w 2118360"/>
              <a:gd name="connsiteY5" fmla="*/ 1310640 h 1417320"/>
              <a:gd name="connsiteX6" fmla="*/ 2118360 w 2118360"/>
              <a:gd name="connsiteY6" fmla="*/ 1417320 h 1417320"/>
              <a:gd name="connsiteX0" fmla="*/ 0 w 2118360"/>
              <a:gd name="connsiteY0" fmla="*/ 0 h 1417320"/>
              <a:gd name="connsiteX1" fmla="*/ 929640 w 2118360"/>
              <a:gd name="connsiteY1" fmla="*/ 129540 h 1417320"/>
              <a:gd name="connsiteX2" fmla="*/ 1577340 w 2118360"/>
              <a:gd name="connsiteY2" fmla="*/ 762000 h 1417320"/>
              <a:gd name="connsiteX3" fmla="*/ 1882140 w 2118360"/>
              <a:gd name="connsiteY3" fmla="*/ 998220 h 1417320"/>
              <a:gd name="connsiteX4" fmla="*/ 1866900 w 2118360"/>
              <a:gd name="connsiteY4" fmla="*/ 1310640 h 1417320"/>
              <a:gd name="connsiteX5" fmla="*/ 2118360 w 2118360"/>
              <a:gd name="connsiteY5" fmla="*/ 1417320 h 1417320"/>
              <a:gd name="connsiteX0" fmla="*/ 0 w 2118360"/>
              <a:gd name="connsiteY0" fmla="*/ 0 h 1417320"/>
              <a:gd name="connsiteX1" fmla="*/ 929640 w 2118360"/>
              <a:gd name="connsiteY1" fmla="*/ 129540 h 1417320"/>
              <a:gd name="connsiteX2" fmla="*/ 1577340 w 2118360"/>
              <a:gd name="connsiteY2" fmla="*/ 762000 h 1417320"/>
              <a:gd name="connsiteX3" fmla="*/ 1866900 w 2118360"/>
              <a:gd name="connsiteY3" fmla="*/ 1310640 h 1417320"/>
              <a:gd name="connsiteX4" fmla="*/ 2118360 w 2118360"/>
              <a:gd name="connsiteY4" fmla="*/ 1417320 h 1417320"/>
              <a:gd name="connsiteX0" fmla="*/ 0 w 2118360"/>
              <a:gd name="connsiteY0" fmla="*/ 0 h 1417320"/>
              <a:gd name="connsiteX1" fmla="*/ 929640 w 2118360"/>
              <a:gd name="connsiteY1" fmla="*/ 129540 h 1417320"/>
              <a:gd name="connsiteX2" fmla="*/ 1503588 w 2118360"/>
              <a:gd name="connsiteY2" fmla="*/ 841080 h 1417320"/>
              <a:gd name="connsiteX3" fmla="*/ 1866900 w 2118360"/>
              <a:gd name="connsiteY3" fmla="*/ 1310640 h 1417320"/>
              <a:gd name="connsiteX4" fmla="*/ 2118360 w 2118360"/>
              <a:gd name="connsiteY4" fmla="*/ 1417320 h 1417320"/>
              <a:gd name="connsiteX0" fmla="*/ 0 w 2118360"/>
              <a:gd name="connsiteY0" fmla="*/ 0 h 1417320"/>
              <a:gd name="connsiteX1" fmla="*/ 1555776 w 2118360"/>
              <a:gd name="connsiteY1" fmla="*/ 1159151 h 1417320"/>
              <a:gd name="connsiteX2" fmla="*/ 1503588 w 2118360"/>
              <a:gd name="connsiteY2" fmla="*/ 841080 h 1417320"/>
              <a:gd name="connsiteX3" fmla="*/ 1866900 w 2118360"/>
              <a:gd name="connsiteY3" fmla="*/ 1310640 h 1417320"/>
              <a:gd name="connsiteX4" fmla="*/ 2118360 w 2118360"/>
              <a:gd name="connsiteY4" fmla="*/ 1417320 h 1417320"/>
              <a:gd name="connsiteX0" fmla="*/ 0 w 2118360"/>
              <a:gd name="connsiteY0" fmla="*/ 0 h 1417320"/>
              <a:gd name="connsiteX1" fmla="*/ 1555776 w 2118360"/>
              <a:gd name="connsiteY1" fmla="*/ 1159151 h 1417320"/>
              <a:gd name="connsiteX2" fmla="*/ 1866900 w 2118360"/>
              <a:gd name="connsiteY2" fmla="*/ 1310640 h 1417320"/>
              <a:gd name="connsiteX3" fmla="*/ 2118360 w 2118360"/>
              <a:gd name="connsiteY3" fmla="*/ 1417320 h 1417320"/>
              <a:gd name="connsiteX0" fmla="*/ 0 w 2118360"/>
              <a:gd name="connsiteY0" fmla="*/ 0 h 1417320"/>
              <a:gd name="connsiteX1" fmla="*/ 1555776 w 2118360"/>
              <a:gd name="connsiteY1" fmla="*/ 1159151 h 1417320"/>
              <a:gd name="connsiteX2" fmla="*/ 2118360 w 2118360"/>
              <a:gd name="connsiteY2" fmla="*/ 1417320 h 1417320"/>
              <a:gd name="connsiteX0" fmla="*/ 0 w 2118360"/>
              <a:gd name="connsiteY0" fmla="*/ 0 h 1417320"/>
              <a:gd name="connsiteX1" fmla="*/ 1723089 w 2118360"/>
              <a:gd name="connsiteY1" fmla="*/ 1166046 h 1417320"/>
              <a:gd name="connsiteX2" fmla="*/ 2118360 w 2118360"/>
              <a:gd name="connsiteY2" fmla="*/ 1417320 h 1417320"/>
              <a:gd name="connsiteX0" fmla="*/ 0 w 2118360"/>
              <a:gd name="connsiteY0" fmla="*/ 0 h 1417320"/>
              <a:gd name="connsiteX1" fmla="*/ 1507639 w 2118360"/>
              <a:gd name="connsiteY1" fmla="*/ 1131781 h 1417320"/>
              <a:gd name="connsiteX2" fmla="*/ 2118360 w 2118360"/>
              <a:gd name="connsiteY2" fmla="*/ 1417320 h 1417320"/>
            </a:gdLst>
            <a:ahLst/>
            <a:cxnLst>
              <a:cxn ang="0">
                <a:pos x="connsiteX0" y="connsiteY0"/>
              </a:cxn>
              <a:cxn ang="0">
                <a:pos x="connsiteX1" y="connsiteY1"/>
              </a:cxn>
              <a:cxn ang="0">
                <a:pos x="connsiteX2" y="connsiteY2"/>
              </a:cxn>
            </a:cxnLst>
            <a:rect l="l" t="t" r="r" b="b"/>
            <a:pathLst>
              <a:path w="2118360" h="1417320">
                <a:moveTo>
                  <a:pt x="0" y="0"/>
                </a:moveTo>
                <a:cubicBezTo>
                  <a:pt x="370205" y="19685"/>
                  <a:pt x="1154579" y="895561"/>
                  <a:pt x="1507639" y="1131781"/>
                </a:cubicBezTo>
                <a:cubicBezTo>
                  <a:pt x="1860699" y="1368001"/>
                  <a:pt x="2001155" y="1363535"/>
                  <a:pt x="2118360" y="1417320"/>
                </a:cubicBezTo>
              </a:path>
            </a:pathLst>
          </a:custGeom>
          <a:noFill/>
          <a:ln w="6350">
            <a:solidFill>
              <a:schemeClr val="tx1">
                <a:lumMod val="50000"/>
                <a:lumOff val="50000"/>
              </a:schemeClr>
            </a:solidFill>
            <a:prstDash val="dash"/>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GB" b="1" noProof="0" dirty="0"/>
          </a:p>
        </p:txBody>
      </p:sp>
      <p:sp>
        <p:nvSpPr>
          <p:cNvPr id="333" name="TextBox 332">
            <a:extLst>
              <a:ext uri="{FF2B5EF4-FFF2-40B4-BE49-F238E27FC236}">
                <a16:creationId xmlns:a16="http://schemas.microsoft.com/office/drawing/2014/main" id="{06956ACC-70B4-52DA-3C09-6634DCE52FAE}"/>
              </a:ext>
            </a:extLst>
          </p:cNvPr>
          <p:cNvSpPr txBox="1"/>
          <p:nvPr/>
        </p:nvSpPr>
        <p:spPr>
          <a:xfrm>
            <a:off x="6319923" y="3892726"/>
            <a:ext cx="748161" cy="254164"/>
          </a:xfrm>
          <a:prstGeom prst="rect">
            <a:avLst/>
          </a:prstGeom>
          <a:solidFill>
            <a:schemeClr val="accent2">
              <a:lumMod val="20000"/>
              <a:lumOff val="80000"/>
            </a:schemeClr>
          </a:solidFill>
          <a:ln w="12700">
            <a:solidFill>
              <a:schemeClr val="accent2">
                <a:lumMod val="20000"/>
                <a:lumOff val="8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solidFill>
                  <a:schemeClr val="tx1"/>
                </a:solidFill>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t>Support job matching and third-party employment 2.1</a:t>
            </a:r>
          </a:p>
        </p:txBody>
      </p:sp>
      <p:cxnSp>
        <p:nvCxnSpPr>
          <p:cNvPr id="825" name="Elbow Connector 73">
            <a:extLst>
              <a:ext uri="{FF2B5EF4-FFF2-40B4-BE49-F238E27FC236}">
                <a16:creationId xmlns:a16="http://schemas.microsoft.com/office/drawing/2014/main" id="{8EDCAF73-D367-8E0C-D3D7-CA7C2B134986}"/>
              </a:ext>
            </a:extLst>
          </p:cNvPr>
          <p:cNvCxnSpPr>
            <a:cxnSpLocks/>
            <a:stCxn id="802" idx="0"/>
          </p:cNvCxnSpPr>
          <p:nvPr/>
        </p:nvCxnSpPr>
        <p:spPr>
          <a:xfrm rot="5400000" flipH="1" flipV="1">
            <a:off x="6918525" y="4221263"/>
            <a:ext cx="182242" cy="12700"/>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94" name="TextBox 93">
            <a:extLst>
              <a:ext uri="{FF2B5EF4-FFF2-40B4-BE49-F238E27FC236}">
                <a16:creationId xmlns:a16="http://schemas.microsoft.com/office/drawing/2014/main" id="{8C94727B-6F9E-CAF2-FCB3-F4AFBBA8023E}"/>
              </a:ext>
            </a:extLst>
          </p:cNvPr>
          <p:cNvSpPr txBox="1"/>
          <p:nvPr/>
        </p:nvSpPr>
        <p:spPr>
          <a:xfrm>
            <a:off x="9316930" y="3840206"/>
            <a:ext cx="414197" cy="530799"/>
          </a:xfrm>
          <a:prstGeom prst="rect">
            <a:avLst/>
          </a:prstGeom>
          <a:solidFill>
            <a:schemeClr val="accent2">
              <a:lumMod val="20000"/>
              <a:lumOff val="80000"/>
            </a:schemeClr>
          </a:solidFill>
          <a:ln w="12700">
            <a:solidFill>
              <a:schemeClr val="accent2">
                <a:lumMod val="20000"/>
                <a:lumOff val="8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solidFill>
                  <a:schemeClr val="tx1"/>
                </a:solidFill>
              </a:rPr>
              <a:t>Partnership with private agencies 2.2</a:t>
            </a:r>
          </a:p>
        </p:txBody>
      </p:sp>
      <p:cxnSp>
        <p:nvCxnSpPr>
          <p:cNvPr id="126" name="Elbow Connector 73">
            <a:extLst>
              <a:ext uri="{FF2B5EF4-FFF2-40B4-BE49-F238E27FC236}">
                <a16:creationId xmlns:a16="http://schemas.microsoft.com/office/drawing/2014/main" id="{C810C0C9-5A60-A29D-0197-7D381FDA1EF3}"/>
              </a:ext>
            </a:extLst>
          </p:cNvPr>
          <p:cNvCxnSpPr>
            <a:cxnSpLocks/>
            <a:endCxn id="33" idx="2"/>
          </p:cNvCxnSpPr>
          <p:nvPr/>
        </p:nvCxnSpPr>
        <p:spPr>
          <a:xfrm rot="16200000" flipV="1">
            <a:off x="8837997" y="2320414"/>
            <a:ext cx="138515" cy="2"/>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135" name="TextBox 134">
            <a:extLst>
              <a:ext uri="{FF2B5EF4-FFF2-40B4-BE49-F238E27FC236}">
                <a16:creationId xmlns:a16="http://schemas.microsoft.com/office/drawing/2014/main" id="{EA10074A-F4A6-1BD3-B8DE-65E53C5AE3EF}"/>
              </a:ext>
            </a:extLst>
          </p:cNvPr>
          <p:cNvSpPr txBox="1"/>
          <p:nvPr/>
        </p:nvSpPr>
        <p:spPr>
          <a:xfrm>
            <a:off x="8786973" y="3840206"/>
            <a:ext cx="507049" cy="530799"/>
          </a:xfrm>
          <a:prstGeom prst="rect">
            <a:avLst/>
          </a:prstGeom>
          <a:solidFill>
            <a:schemeClr val="accent2">
              <a:lumMod val="20000"/>
              <a:lumOff val="80000"/>
            </a:schemeClr>
          </a:solidFill>
          <a:ln w="12700">
            <a:solidFill>
              <a:schemeClr val="accent2">
                <a:lumMod val="20000"/>
                <a:lumOff val="8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solidFill>
                  <a:schemeClr val="tx1"/>
                </a:solidFill>
              </a:rPr>
              <a:t>Capacity building to government 2.2</a:t>
            </a:r>
          </a:p>
        </p:txBody>
      </p:sp>
      <p:cxnSp>
        <p:nvCxnSpPr>
          <p:cNvPr id="143" name="Elbow Connector 73">
            <a:extLst>
              <a:ext uri="{FF2B5EF4-FFF2-40B4-BE49-F238E27FC236}">
                <a16:creationId xmlns:a16="http://schemas.microsoft.com/office/drawing/2014/main" id="{572355ED-89AC-9E0A-BD46-4F708845758B}"/>
              </a:ext>
            </a:extLst>
          </p:cNvPr>
          <p:cNvCxnSpPr>
            <a:cxnSpLocks/>
            <a:stCxn id="15" idx="0"/>
            <a:endCxn id="690" idx="2"/>
          </p:cNvCxnSpPr>
          <p:nvPr/>
        </p:nvCxnSpPr>
        <p:spPr>
          <a:xfrm rot="16200000" flipV="1">
            <a:off x="4751521" y="2983257"/>
            <a:ext cx="268451" cy="617087"/>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58" name="Elbow Connector 73">
            <a:extLst>
              <a:ext uri="{FF2B5EF4-FFF2-40B4-BE49-F238E27FC236}">
                <a16:creationId xmlns:a16="http://schemas.microsoft.com/office/drawing/2014/main" id="{F1C2A9A7-9CB5-6480-BEF5-764206AC6365}"/>
              </a:ext>
            </a:extLst>
          </p:cNvPr>
          <p:cNvCxnSpPr>
            <a:cxnSpLocks/>
            <a:stCxn id="161" idx="0"/>
            <a:endCxn id="35" idx="2"/>
          </p:cNvCxnSpPr>
          <p:nvPr/>
        </p:nvCxnSpPr>
        <p:spPr>
          <a:xfrm rot="16200000" flipV="1">
            <a:off x="9002545" y="2950853"/>
            <a:ext cx="211459" cy="467338"/>
          </a:xfrm>
          <a:prstGeom prst="bentConnector3">
            <a:avLst>
              <a:gd name="adj1" fmla="val 35589"/>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09" name="Elbow Connector 73">
            <a:extLst>
              <a:ext uri="{FF2B5EF4-FFF2-40B4-BE49-F238E27FC236}">
                <a16:creationId xmlns:a16="http://schemas.microsoft.com/office/drawing/2014/main" id="{177DE5EE-DA7A-B6C3-2293-6C3FA542B4ED}"/>
              </a:ext>
            </a:extLst>
          </p:cNvPr>
          <p:cNvCxnSpPr>
            <a:cxnSpLocks/>
            <a:stCxn id="622" idx="0"/>
            <a:endCxn id="135" idx="2"/>
          </p:cNvCxnSpPr>
          <p:nvPr/>
        </p:nvCxnSpPr>
        <p:spPr>
          <a:xfrm rot="5400000" flipH="1" flipV="1">
            <a:off x="8371233" y="3964058"/>
            <a:ext cx="262318" cy="1076212"/>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32" name="Freeform 222">
            <a:extLst>
              <a:ext uri="{FF2B5EF4-FFF2-40B4-BE49-F238E27FC236}">
                <a16:creationId xmlns:a16="http://schemas.microsoft.com/office/drawing/2014/main" id="{0B82B809-89AB-1FE8-C704-DFC8B7488E45}"/>
              </a:ext>
            </a:extLst>
          </p:cNvPr>
          <p:cNvSpPr/>
          <p:nvPr/>
        </p:nvSpPr>
        <p:spPr>
          <a:xfrm rot="502170">
            <a:off x="7024712" y="4333486"/>
            <a:ext cx="414220" cy="1187243"/>
          </a:xfrm>
          <a:custGeom>
            <a:avLst/>
            <a:gdLst>
              <a:gd name="connsiteX0" fmla="*/ 0 w 2118360"/>
              <a:gd name="connsiteY0" fmla="*/ 0 h 1417320"/>
              <a:gd name="connsiteX1" fmla="*/ 929640 w 2118360"/>
              <a:gd name="connsiteY1" fmla="*/ 129540 h 1417320"/>
              <a:gd name="connsiteX2" fmla="*/ 1135380 w 2118360"/>
              <a:gd name="connsiteY2" fmla="*/ 541020 h 1417320"/>
              <a:gd name="connsiteX3" fmla="*/ 1577340 w 2118360"/>
              <a:gd name="connsiteY3" fmla="*/ 762000 h 1417320"/>
              <a:gd name="connsiteX4" fmla="*/ 1882140 w 2118360"/>
              <a:gd name="connsiteY4" fmla="*/ 998220 h 1417320"/>
              <a:gd name="connsiteX5" fmla="*/ 1866900 w 2118360"/>
              <a:gd name="connsiteY5" fmla="*/ 1310640 h 1417320"/>
              <a:gd name="connsiteX6" fmla="*/ 2118360 w 2118360"/>
              <a:gd name="connsiteY6" fmla="*/ 1417320 h 1417320"/>
              <a:gd name="connsiteX0" fmla="*/ 0 w 2118360"/>
              <a:gd name="connsiteY0" fmla="*/ 0 h 1417320"/>
              <a:gd name="connsiteX1" fmla="*/ 929640 w 2118360"/>
              <a:gd name="connsiteY1" fmla="*/ 129540 h 1417320"/>
              <a:gd name="connsiteX2" fmla="*/ 1577340 w 2118360"/>
              <a:gd name="connsiteY2" fmla="*/ 762000 h 1417320"/>
              <a:gd name="connsiteX3" fmla="*/ 1882140 w 2118360"/>
              <a:gd name="connsiteY3" fmla="*/ 998220 h 1417320"/>
              <a:gd name="connsiteX4" fmla="*/ 1866900 w 2118360"/>
              <a:gd name="connsiteY4" fmla="*/ 1310640 h 1417320"/>
              <a:gd name="connsiteX5" fmla="*/ 2118360 w 2118360"/>
              <a:gd name="connsiteY5" fmla="*/ 1417320 h 1417320"/>
              <a:gd name="connsiteX0" fmla="*/ 0 w 2118360"/>
              <a:gd name="connsiteY0" fmla="*/ 0 h 1417320"/>
              <a:gd name="connsiteX1" fmla="*/ 929640 w 2118360"/>
              <a:gd name="connsiteY1" fmla="*/ 129540 h 1417320"/>
              <a:gd name="connsiteX2" fmla="*/ 1577340 w 2118360"/>
              <a:gd name="connsiteY2" fmla="*/ 762000 h 1417320"/>
              <a:gd name="connsiteX3" fmla="*/ 1866900 w 2118360"/>
              <a:gd name="connsiteY3" fmla="*/ 1310640 h 1417320"/>
              <a:gd name="connsiteX4" fmla="*/ 2118360 w 2118360"/>
              <a:gd name="connsiteY4" fmla="*/ 1417320 h 1417320"/>
              <a:gd name="connsiteX0" fmla="*/ 0 w 2118360"/>
              <a:gd name="connsiteY0" fmla="*/ 0 h 1417320"/>
              <a:gd name="connsiteX1" fmla="*/ 929640 w 2118360"/>
              <a:gd name="connsiteY1" fmla="*/ 129540 h 1417320"/>
              <a:gd name="connsiteX2" fmla="*/ 1503588 w 2118360"/>
              <a:gd name="connsiteY2" fmla="*/ 841080 h 1417320"/>
              <a:gd name="connsiteX3" fmla="*/ 1866900 w 2118360"/>
              <a:gd name="connsiteY3" fmla="*/ 1310640 h 1417320"/>
              <a:gd name="connsiteX4" fmla="*/ 2118360 w 2118360"/>
              <a:gd name="connsiteY4" fmla="*/ 1417320 h 1417320"/>
              <a:gd name="connsiteX0" fmla="*/ 0 w 2118360"/>
              <a:gd name="connsiteY0" fmla="*/ 0 h 1417320"/>
              <a:gd name="connsiteX1" fmla="*/ 1555776 w 2118360"/>
              <a:gd name="connsiteY1" fmla="*/ 1159151 h 1417320"/>
              <a:gd name="connsiteX2" fmla="*/ 1503588 w 2118360"/>
              <a:gd name="connsiteY2" fmla="*/ 841080 h 1417320"/>
              <a:gd name="connsiteX3" fmla="*/ 1866900 w 2118360"/>
              <a:gd name="connsiteY3" fmla="*/ 1310640 h 1417320"/>
              <a:gd name="connsiteX4" fmla="*/ 2118360 w 2118360"/>
              <a:gd name="connsiteY4" fmla="*/ 1417320 h 1417320"/>
              <a:gd name="connsiteX0" fmla="*/ 0 w 2118360"/>
              <a:gd name="connsiteY0" fmla="*/ 0 h 1417320"/>
              <a:gd name="connsiteX1" fmla="*/ 1555776 w 2118360"/>
              <a:gd name="connsiteY1" fmla="*/ 1159151 h 1417320"/>
              <a:gd name="connsiteX2" fmla="*/ 1866900 w 2118360"/>
              <a:gd name="connsiteY2" fmla="*/ 1310640 h 1417320"/>
              <a:gd name="connsiteX3" fmla="*/ 2118360 w 2118360"/>
              <a:gd name="connsiteY3" fmla="*/ 1417320 h 1417320"/>
              <a:gd name="connsiteX0" fmla="*/ 0 w 2118360"/>
              <a:gd name="connsiteY0" fmla="*/ 0 h 1417320"/>
              <a:gd name="connsiteX1" fmla="*/ 1555776 w 2118360"/>
              <a:gd name="connsiteY1" fmla="*/ 1159151 h 1417320"/>
              <a:gd name="connsiteX2" fmla="*/ 2118360 w 2118360"/>
              <a:gd name="connsiteY2" fmla="*/ 1417320 h 1417320"/>
              <a:gd name="connsiteX0" fmla="*/ 888436 w 945705"/>
              <a:gd name="connsiteY0" fmla="*/ -1 h 4429748"/>
              <a:gd name="connsiteX1" fmla="*/ 52430 w 945705"/>
              <a:gd name="connsiteY1" fmla="*/ 4171579 h 4429748"/>
              <a:gd name="connsiteX2" fmla="*/ 615014 w 945705"/>
              <a:gd name="connsiteY2" fmla="*/ 4429748 h 4429748"/>
              <a:gd name="connsiteX0" fmla="*/ 1751340 w 1789707"/>
              <a:gd name="connsiteY0" fmla="*/ -1 h 4429748"/>
              <a:gd name="connsiteX1" fmla="*/ 35044 w 1789707"/>
              <a:gd name="connsiteY1" fmla="*/ 3195202 h 4429748"/>
              <a:gd name="connsiteX2" fmla="*/ 1477918 w 1789707"/>
              <a:gd name="connsiteY2" fmla="*/ 4429748 h 4429748"/>
              <a:gd name="connsiteX0" fmla="*/ 1567461 w 1608709"/>
              <a:gd name="connsiteY0" fmla="*/ -1 h 4429748"/>
              <a:gd name="connsiteX1" fmla="*/ 37692 w 1608709"/>
              <a:gd name="connsiteY1" fmla="*/ 4026452 h 4429748"/>
              <a:gd name="connsiteX2" fmla="*/ 1294039 w 1608709"/>
              <a:gd name="connsiteY2" fmla="*/ 4429748 h 4429748"/>
              <a:gd name="connsiteX0" fmla="*/ 1567461 w 1608709"/>
              <a:gd name="connsiteY0" fmla="*/ -1 h 4695028"/>
              <a:gd name="connsiteX1" fmla="*/ 37692 w 1608709"/>
              <a:gd name="connsiteY1" fmla="*/ 4026452 h 4695028"/>
              <a:gd name="connsiteX2" fmla="*/ 594923 w 1608709"/>
              <a:gd name="connsiteY2" fmla="*/ 4695030 h 4695028"/>
              <a:gd name="connsiteX0" fmla="*/ 1886538 w 1923032"/>
              <a:gd name="connsiteY0" fmla="*/ -1 h 4695032"/>
              <a:gd name="connsiteX1" fmla="*/ 33331 w 1923032"/>
              <a:gd name="connsiteY1" fmla="*/ 3533972 h 4695032"/>
              <a:gd name="connsiteX2" fmla="*/ 914000 w 1923032"/>
              <a:gd name="connsiteY2" fmla="*/ 4695030 h 4695032"/>
              <a:gd name="connsiteX0" fmla="*/ 1886538 w 1923032"/>
              <a:gd name="connsiteY0" fmla="*/ -1 h 4695028"/>
              <a:gd name="connsiteX1" fmla="*/ 33331 w 1923032"/>
              <a:gd name="connsiteY1" fmla="*/ 3533972 h 4695028"/>
              <a:gd name="connsiteX2" fmla="*/ 914000 w 1923032"/>
              <a:gd name="connsiteY2" fmla="*/ 4695030 h 4695028"/>
            </a:gdLst>
            <a:ahLst/>
            <a:cxnLst>
              <a:cxn ang="0">
                <a:pos x="connsiteX0" y="connsiteY0"/>
              </a:cxn>
              <a:cxn ang="0">
                <a:pos x="connsiteX1" y="connsiteY1"/>
              </a:cxn>
              <a:cxn ang="0">
                <a:pos x="connsiteX2" y="connsiteY2"/>
              </a:cxn>
            </a:cxnLst>
            <a:rect l="l" t="t" r="r" b="b"/>
            <a:pathLst>
              <a:path w="1923032" h="4695028">
                <a:moveTo>
                  <a:pt x="1886538" y="-1"/>
                </a:moveTo>
                <a:cubicBezTo>
                  <a:pt x="2256743" y="19684"/>
                  <a:pt x="-319729" y="3297752"/>
                  <a:pt x="33331" y="3533972"/>
                </a:cubicBezTo>
                <a:cubicBezTo>
                  <a:pt x="283471" y="4036911"/>
                  <a:pt x="796795" y="4641245"/>
                  <a:pt x="914000" y="4695030"/>
                </a:cubicBezTo>
              </a:path>
            </a:pathLst>
          </a:custGeom>
          <a:noFill/>
          <a:ln w="6350">
            <a:solidFill>
              <a:schemeClr val="tx1">
                <a:lumMod val="50000"/>
                <a:lumOff val="50000"/>
              </a:schemeClr>
            </a:solidFill>
            <a:prstDash val="dash"/>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noAutofit/>
          </a:bodyPr>
          <a:lstStyle/>
          <a:p>
            <a:pPr algn="ctr"/>
            <a:endParaRPr lang="en-GB" b="1" noProof="0" dirty="0"/>
          </a:p>
        </p:txBody>
      </p:sp>
      <p:cxnSp>
        <p:nvCxnSpPr>
          <p:cNvPr id="231" name="Elbow Connector 73">
            <a:extLst>
              <a:ext uri="{FF2B5EF4-FFF2-40B4-BE49-F238E27FC236}">
                <a16:creationId xmlns:a16="http://schemas.microsoft.com/office/drawing/2014/main" id="{03044B49-E727-B63A-6E55-FDB1304DB38B}"/>
              </a:ext>
            </a:extLst>
          </p:cNvPr>
          <p:cNvCxnSpPr>
            <a:cxnSpLocks/>
            <a:stCxn id="622" idx="0"/>
            <a:endCxn id="94" idx="2"/>
          </p:cNvCxnSpPr>
          <p:nvPr/>
        </p:nvCxnSpPr>
        <p:spPr>
          <a:xfrm rot="5400000" flipH="1" flipV="1">
            <a:off x="8612998" y="3722293"/>
            <a:ext cx="262318" cy="1559743"/>
          </a:xfrm>
          <a:prstGeom prst="bentConnector3">
            <a:avLst>
              <a:gd name="adj1" fmla="val 50000"/>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40" name="Straight Arrow Connector 239">
            <a:extLst>
              <a:ext uri="{FF2B5EF4-FFF2-40B4-BE49-F238E27FC236}">
                <a16:creationId xmlns:a16="http://schemas.microsoft.com/office/drawing/2014/main" id="{2D7CB2BF-8F27-7761-1BF9-3D460F5190B8}"/>
              </a:ext>
            </a:extLst>
          </p:cNvPr>
          <p:cNvCxnSpPr>
            <a:cxnSpLocks/>
            <a:stCxn id="94" idx="0"/>
          </p:cNvCxnSpPr>
          <p:nvPr/>
        </p:nvCxnSpPr>
        <p:spPr>
          <a:xfrm flipV="1">
            <a:off x="9524029" y="3652954"/>
            <a:ext cx="1285" cy="187252"/>
          </a:xfrm>
          <a:prstGeom prst="straightConnector1">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48" name="Straight Arrow Connector 247">
            <a:extLst>
              <a:ext uri="{FF2B5EF4-FFF2-40B4-BE49-F238E27FC236}">
                <a16:creationId xmlns:a16="http://schemas.microsoft.com/office/drawing/2014/main" id="{D2F02AD4-4AF6-47DB-F296-8953C7D8168D}"/>
              </a:ext>
            </a:extLst>
          </p:cNvPr>
          <p:cNvCxnSpPr>
            <a:cxnSpLocks/>
          </p:cNvCxnSpPr>
          <p:nvPr/>
        </p:nvCxnSpPr>
        <p:spPr>
          <a:xfrm flipV="1">
            <a:off x="6487693" y="4136279"/>
            <a:ext cx="0" cy="165274"/>
          </a:xfrm>
          <a:prstGeom prst="straightConnector1">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53" name="Straight Arrow Connector 252">
            <a:extLst>
              <a:ext uri="{FF2B5EF4-FFF2-40B4-BE49-F238E27FC236}">
                <a16:creationId xmlns:a16="http://schemas.microsoft.com/office/drawing/2014/main" id="{80D1095C-97FC-5A7E-9CA7-F183B89EE56F}"/>
              </a:ext>
            </a:extLst>
          </p:cNvPr>
          <p:cNvCxnSpPr>
            <a:cxnSpLocks/>
          </p:cNvCxnSpPr>
          <p:nvPr/>
        </p:nvCxnSpPr>
        <p:spPr>
          <a:xfrm flipV="1">
            <a:off x="2502417" y="3529298"/>
            <a:ext cx="0" cy="509129"/>
          </a:xfrm>
          <a:prstGeom prst="straightConnector1">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75" name="Straight Arrow Connector 274">
            <a:extLst>
              <a:ext uri="{FF2B5EF4-FFF2-40B4-BE49-F238E27FC236}">
                <a16:creationId xmlns:a16="http://schemas.microsoft.com/office/drawing/2014/main" id="{B04D0A2E-B8C8-303B-0D10-B9F714A116C0}"/>
              </a:ext>
            </a:extLst>
          </p:cNvPr>
          <p:cNvCxnSpPr>
            <a:cxnSpLocks/>
          </p:cNvCxnSpPr>
          <p:nvPr/>
        </p:nvCxnSpPr>
        <p:spPr>
          <a:xfrm flipV="1">
            <a:off x="7422386" y="3646841"/>
            <a:ext cx="0" cy="972000"/>
          </a:xfrm>
          <a:prstGeom prst="straightConnector1">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353" name="TextBox 352">
            <a:extLst>
              <a:ext uri="{FF2B5EF4-FFF2-40B4-BE49-F238E27FC236}">
                <a16:creationId xmlns:a16="http://schemas.microsoft.com/office/drawing/2014/main" id="{C30819AE-9678-7EFE-4B75-221B67F0E152}"/>
              </a:ext>
            </a:extLst>
          </p:cNvPr>
          <p:cNvSpPr txBox="1"/>
          <p:nvPr/>
        </p:nvSpPr>
        <p:spPr>
          <a:xfrm>
            <a:off x="6509643" y="3293489"/>
            <a:ext cx="562255" cy="374114"/>
          </a:xfrm>
          <a:prstGeom prst="rect">
            <a:avLst/>
          </a:prstGeom>
          <a:solidFill>
            <a:schemeClr val="accent2">
              <a:lumMod val="20000"/>
              <a:lumOff val="80000"/>
            </a:schemeClr>
          </a:solidFill>
          <a:ln w="12700">
            <a:solidFill>
              <a:schemeClr val="accent2">
                <a:lumMod val="20000"/>
                <a:lumOff val="8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solidFill>
                  <a:schemeClr val="tx1"/>
                </a:solidFill>
              </a:rPr>
              <a:t>Develop capacity of financial service providers 2.3</a:t>
            </a:r>
          </a:p>
        </p:txBody>
      </p:sp>
      <p:cxnSp>
        <p:nvCxnSpPr>
          <p:cNvPr id="357" name="Elbow Connector 73">
            <a:extLst>
              <a:ext uri="{FF2B5EF4-FFF2-40B4-BE49-F238E27FC236}">
                <a16:creationId xmlns:a16="http://schemas.microsoft.com/office/drawing/2014/main" id="{18B380C4-D896-1350-513C-018A1A03923E}"/>
              </a:ext>
            </a:extLst>
          </p:cNvPr>
          <p:cNvCxnSpPr>
            <a:cxnSpLocks/>
            <a:stCxn id="353" idx="0"/>
            <a:endCxn id="34" idx="1"/>
          </p:cNvCxnSpPr>
          <p:nvPr/>
        </p:nvCxnSpPr>
        <p:spPr>
          <a:xfrm rot="5400000" flipH="1" flipV="1">
            <a:off x="6790728" y="2920610"/>
            <a:ext cx="372922" cy="372837"/>
          </a:xfrm>
          <a:prstGeom prst="bentConnector2">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367" name="TextBox 366">
            <a:extLst>
              <a:ext uri="{FF2B5EF4-FFF2-40B4-BE49-F238E27FC236}">
                <a16:creationId xmlns:a16="http://schemas.microsoft.com/office/drawing/2014/main" id="{97D942B1-7FF5-3927-F2B3-5AC69BFEDE1C}"/>
              </a:ext>
            </a:extLst>
          </p:cNvPr>
          <p:cNvSpPr txBox="1"/>
          <p:nvPr/>
        </p:nvSpPr>
        <p:spPr>
          <a:xfrm>
            <a:off x="7099409" y="3288418"/>
            <a:ext cx="499355" cy="361718"/>
          </a:xfrm>
          <a:prstGeom prst="rect">
            <a:avLst/>
          </a:prstGeom>
          <a:solidFill>
            <a:schemeClr val="accent2">
              <a:lumMod val="20000"/>
              <a:lumOff val="80000"/>
            </a:schemeClr>
          </a:solidFill>
          <a:ln w="12700">
            <a:solidFill>
              <a:schemeClr val="accent2">
                <a:lumMod val="20000"/>
                <a:lumOff val="8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solidFill>
                  <a:schemeClr val="tx1"/>
                </a:solidFill>
              </a:rPr>
              <a:t>Develop microinsurance products 2.3</a:t>
            </a:r>
          </a:p>
        </p:txBody>
      </p:sp>
      <p:cxnSp>
        <p:nvCxnSpPr>
          <p:cNvPr id="470" name="Straight Arrow Connector 469">
            <a:extLst>
              <a:ext uri="{FF2B5EF4-FFF2-40B4-BE49-F238E27FC236}">
                <a16:creationId xmlns:a16="http://schemas.microsoft.com/office/drawing/2014/main" id="{2E948897-D3BD-8B08-0C48-CB6085B00117}"/>
              </a:ext>
            </a:extLst>
          </p:cNvPr>
          <p:cNvCxnSpPr>
            <a:cxnSpLocks/>
          </p:cNvCxnSpPr>
          <p:nvPr/>
        </p:nvCxnSpPr>
        <p:spPr>
          <a:xfrm flipH="1" flipV="1">
            <a:off x="7057404" y="3663569"/>
            <a:ext cx="364982" cy="176637"/>
          </a:xfrm>
          <a:prstGeom prst="straightConnector1">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485" name="Straight Arrow Connector 484">
            <a:extLst>
              <a:ext uri="{FF2B5EF4-FFF2-40B4-BE49-F238E27FC236}">
                <a16:creationId xmlns:a16="http://schemas.microsoft.com/office/drawing/2014/main" id="{BB812345-FFE3-66E8-8A32-897B50C989DE}"/>
              </a:ext>
            </a:extLst>
          </p:cNvPr>
          <p:cNvCxnSpPr>
            <a:cxnSpLocks/>
          </p:cNvCxnSpPr>
          <p:nvPr/>
        </p:nvCxnSpPr>
        <p:spPr>
          <a:xfrm flipV="1">
            <a:off x="7422386" y="3658369"/>
            <a:ext cx="284886" cy="181837"/>
          </a:xfrm>
          <a:prstGeom prst="straightConnector1">
            <a:avLst/>
          </a:prstGeom>
          <a:ln w="6350">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509" name="Elbow Connector 91">
            <a:extLst>
              <a:ext uri="{FF2B5EF4-FFF2-40B4-BE49-F238E27FC236}">
                <a16:creationId xmlns:a16="http://schemas.microsoft.com/office/drawing/2014/main" id="{0E2E8EB2-2390-02B8-7D8D-D2BACBFA9D15}"/>
              </a:ext>
            </a:extLst>
          </p:cNvPr>
          <p:cNvCxnSpPr>
            <a:cxnSpLocks/>
          </p:cNvCxnSpPr>
          <p:nvPr/>
        </p:nvCxnSpPr>
        <p:spPr>
          <a:xfrm rot="5400000" flipH="1" flipV="1">
            <a:off x="6419565" y="1702348"/>
            <a:ext cx="347310" cy="1"/>
          </a:xfrm>
          <a:prstGeom prst="bentConnector3">
            <a:avLst>
              <a:gd name="adj1" fmla="val 50000"/>
            </a:avLst>
          </a:prstGeom>
          <a:ln w="12700">
            <a:solidFill>
              <a:srgbClr val="012F53"/>
            </a:solidFill>
            <a:tailEnd type="triangle"/>
          </a:ln>
        </p:spPr>
        <p:style>
          <a:lnRef idx="2">
            <a:schemeClr val="accent1"/>
          </a:lnRef>
          <a:fillRef idx="0">
            <a:schemeClr val="accent1"/>
          </a:fillRef>
          <a:effectRef idx="1">
            <a:schemeClr val="accent1"/>
          </a:effectRef>
          <a:fontRef idx="minor">
            <a:schemeClr val="tx1"/>
          </a:fontRef>
        </p:style>
      </p:cxnSp>
      <p:sp>
        <p:nvSpPr>
          <p:cNvPr id="203" name="TextBox 202">
            <a:extLst>
              <a:ext uri="{FF2B5EF4-FFF2-40B4-BE49-F238E27FC236}">
                <a16:creationId xmlns:a16="http://schemas.microsoft.com/office/drawing/2014/main" id="{645925D0-5F10-5302-CB1B-CE53E6D72295}"/>
              </a:ext>
            </a:extLst>
          </p:cNvPr>
          <p:cNvSpPr txBox="1"/>
          <p:nvPr/>
        </p:nvSpPr>
        <p:spPr>
          <a:xfrm>
            <a:off x="9090663" y="6138194"/>
            <a:ext cx="387317" cy="368257"/>
          </a:xfrm>
          <a:prstGeom prst="rect">
            <a:avLst/>
          </a:prstGeom>
          <a:solidFill>
            <a:schemeClr val="bg1">
              <a:lumMod val="95000"/>
            </a:schemeClr>
          </a:solidFill>
          <a:ln w="12700">
            <a:solidFill>
              <a:schemeClr val="bg1">
                <a:lumMod val="9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solidFill>
                  <a:schemeClr val="tx1"/>
                </a:solidFill>
              </a:rPr>
              <a:t>Capacity building to authorities </a:t>
            </a:r>
          </a:p>
          <a:p>
            <a:r>
              <a:rPr lang="en-GB" noProof="0" dirty="0">
                <a:solidFill>
                  <a:schemeClr val="tx1"/>
                </a:solidFill>
              </a:rPr>
              <a:t>4.2.6</a:t>
            </a:r>
          </a:p>
        </p:txBody>
      </p:sp>
      <p:cxnSp>
        <p:nvCxnSpPr>
          <p:cNvPr id="205" name="Straight Arrow Connector 204">
            <a:extLst>
              <a:ext uri="{FF2B5EF4-FFF2-40B4-BE49-F238E27FC236}">
                <a16:creationId xmlns:a16="http://schemas.microsoft.com/office/drawing/2014/main" id="{838103BC-580F-37CC-6368-9ECEC7543C94}"/>
              </a:ext>
            </a:extLst>
          </p:cNvPr>
          <p:cNvCxnSpPr>
            <a:cxnSpLocks/>
          </p:cNvCxnSpPr>
          <p:nvPr/>
        </p:nvCxnSpPr>
        <p:spPr>
          <a:xfrm flipH="1" flipV="1">
            <a:off x="8547683" y="5766237"/>
            <a:ext cx="552454" cy="383902"/>
          </a:xfrm>
          <a:prstGeom prst="straightConnector1">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08" name="TextBox 207">
            <a:extLst>
              <a:ext uri="{FF2B5EF4-FFF2-40B4-BE49-F238E27FC236}">
                <a16:creationId xmlns:a16="http://schemas.microsoft.com/office/drawing/2014/main" id="{72DD37AF-B70E-AA4C-5E28-FF98EE802E68}"/>
              </a:ext>
            </a:extLst>
          </p:cNvPr>
          <p:cNvSpPr txBox="1"/>
          <p:nvPr/>
        </p:nvSpPr>
        <p:spPr>
          <a:xfrm>
            <a:off x="9280444" y="6536842"/>
            <a:ext cx="606333" cy="254620"/>
          </a:xfrm>
          <a:prstGeom prst="rect">
            <a:avLst/>
          </a:prstGeom>
          <a:solidFill>
            <a:schemeClr val="bg1">
              <a:lumMod val="95000"/>
            </a:schemeClr>
          </a:solidFill>
          <a:ln w="12700">
            <a:solidFill>
              <a:schemeClr val="bg1">
                <a:lumMod val="9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solidFill>
                  <a:schemeClr val="tx1"/>
                </a:solidFill>
              </a:rPr>
              <a:t>Prototype piloting</a:t>
            </a:r>
          </a:p>
          <a:p>
            <a:r>
              <a:rPr lang="en-GB" noProof="0" dirty="0">
                <a:solidFill>
                  <a:schemeClr val="tx1"/>
                </a:solidFill>
              </a:rPr>
              <a:t>4.2.7</a:t>
            </a:r>
          </a:p>
        </p:txBody>
      </p:sp>
      <p:sp>
        <p:nvSpPr>
          <p:cNvPr id="256" name="TextBox 255">
            <a:extLst>
              <a:ext uri="{FF2B5EF4-FFF2-40B4-BE49-F238E27FC236}">
                <a16:creationId xmlns:a16="http://schemas.microsoft.com/office/drawing/2014/main" id="{C1630FA3-53E9-27AF-A61D-F497063CCEA3}"/>
              </a:ext>
            </a:extLst>
          </p:cNvPr>
          <p:cNvSpPr txBox="1"/>
          <p:nvPr/>
        </p:nvSpPr>
        <p:spPr>
          <a:xfrm>
            <a:off x="9080195" y="5874912"/>
            <a:ext cx="606909" cy="240132"/>
          </a:xfrm>
          <a:prstGeom prst="rect">
            <a:avLst/>
          </a:prstGeom>
          <a:solidFill>
            <a:schemeClr val="bg1">
              <a:lumMod val="95000"/>
            </a:schemeClr>
          </a:solidFill>
          <a:ln w="12700">
            <a:solidFill>
              <a:schemeClr val="bg1">
                <a:lumMod val="95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2">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solidFill>
                  <a:schemeClr val="tx1"/>
                </a:solidFill>
              </a:rPr>
              <a:t>Innovation hubs</a:t>
            </a:r>
          </a:p>
          <a:p>
            <a:r>
              <a:rPr lang="en-GB" noProof="0" dirty="0">
                <a:solidFill>
                  <a:schemeClr val="tx1"/>
                </a:solidFill>
              </a:rPr>
              <a:t>4.4.2</a:t>
            </a:r>
          </a:p>
        </p:txBody>
      </p:sp>
      <p:sp>
        <p:nvSpPr>
          <p:cNvPr id="273" name="TextBox 272">
            <a:extLst>
              <a:ext uri="{FF2B5EF4-FFF2-40B4-BE49-F238E27FC236}">
                <a16:creationId xmlns:a16="http://schemas.microsoft.com/office/drawing/2014/main" id="{4187AE41-9895-B53E-D1E0-69C5E912A905}"/>
              </a:ext>
            </a:extLst>
          </p:cNvPr>
          <p:cNvSpPr txBox="1"/>
          <p:nvPr/>
        </p:nvSpPr>
        <p:spPr>
          <a:xfrm>
            <a:off x="8717242" y="6132418"/>
            <a:ext cx="341821" cy="380570"/>
          </a:xfrm>
          <a:prstGeom prst="rect">
            <a:avLst/>
          </a:prstGeom>
          <a:solidFill>
            <a:schemeClr val="bg1">
              <a:lumMod val="95000"/>
            </a:schemeClr>
          </a:solidFill>
          <a:ln w="12700">
            <a:noFill/>
            <a:prstDash val="sysDot"/>
          </a:ln>
        </p:spPr>
        <p:style>
          <a:lnRef idx="2">
            <a:schemeClr val="accent1">
              <a:shade val="15000"/>
            </a:schemeClr>
          </a:lnRef>
          <a:fillRef idx="1">
            <a:schemeClr val="accent1"/>
          </a:fillRef>
          <a:effectRef idx="0">
            <a:schemeClr val="accent1"/>
          </a:effectRef>
          <a:fontRef idx="minor">
            <a:schemeClr val="lt1"/>
          </a:fontRef>
        </p:style>
        <p:txBody>
          <a:bodyPr wrap="square" lIns="0" tIns="0" rIns="0" bIns="0" rtlCol="0" anchor="ctr">
            <a:noAutofit/>
          </a:bodyPr>
          <a:lstStyle>
            <a:defPPr>
              <a:defRPr lang="en-US"/>
            </a:defPPr>
            <a:lvl1pPr algn="ctr">
              <a:defRPr sz="600">
                <a:latin typeface="Helvetica" panose="020B0604020202020204" pitchFamily="34" charset="0"/>
                <a:cs typeface="Helvetica" panose="020B0604020202020204" pitchFamily="34" charset="0"/>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GB" noProof="0" dirty="0">
                <a:solidFill>
                  <a:schemeClr val="tx1"/>
                </a:solidFill>
              </a:rPr>
              <a:t>MHM program</a:t>
            </a:r>
          </a:p>
          <a:p>
            <a:r>
              <a:rPr lang="en-GB" noProof="0" dirty="0">
                <a:solidFill>
                  <a:schemeClr val="tx1"/>
                </a:solidFill>
              </a:rPr>
              <a:t>4.2.4</a:t>
            </a:r>
          </a:p>
        </p:txBody>
      </p:sp>
      <p:cxnSp>
        <p:nvCxnSpPr>
          <p:cNvPr id="317" name="Straight Arrow Connector 316">
            <a:extLst>
              <a:ext uri="{FF2B5EF4-FFF2-40B4-BE49-F238E27FC236}">
                <a16:creationId xmlns:a16="http://schemas.microsoft.com/office/drawing/2014/main" id="{746FB7B7-FDF7-DF4B-3A01-DA10E674AA23}"/>
              </a:ext>
            </a:extLst>
          </p:cNvPr>
          <p:cNvCxnSpPr>
            <a:cxnSpLocks/>
            <a:stCxn id="273" idx="0"/>
          </p:cNvCxnSpPr>
          <p:nvPr/>
        </p:nvCxnSpPr>
        <p:spPr>
          <a:xfrm flipH="1" flipV="1">
            <a:off x="8554674" y="5771816"/>
            <a:ext cx="333479" cy="360602"/>
          </a:xfrm>
          <a:prstGeom prst="straightConnector1">
            <a:avLst/>
          </a:prstGeom>
          <a:ln w="3175">
            <a:solidFill>
              <a:schemeClr val="tx1">
                <a:lumMod val="50000"/>
                <a:lumOff val="50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364" name="TextBox 363">
            <a:extLst>
              <a:ext uri="{FF2B5EF4-FFF2-40B4-BE49-F238E27FC236}">
                <a16:creationId xmlns:a16="http://schemas.microsoft.com/office/drawing/2014/main" id="{8236CC95-0688-176B-8233-D0966B4AF3EE}"/>
              </a:ext>
            </a:extLst>
          </p:cNvPr>
          <p:cNvSpPr txBox="1"/>
          <p:nvPr/>
        </p:nvSpPr>
        <p:spPr>
          <a:xfrm>
            <a:off x="141717" y="4490903"/>
            <a:ext cx="790683" cy="369332"/>
          </a:xfrm>
          <a:prstGeom prst="rect">
            <a:avLst/>
          </a:prstGeom>
          <a:noFill/>
        </p:spPr>
        <p:txBody>
          <a:bodyPr wrap="square">
            <a:spAutoFit/>
          </a:bodyPr>
          <a:lstStyle>
            <a:defPPr>
              <a:defRPr lang="en-US"/>
            </a:defPPr>
            <a:lvl1pPr algn="ctr">
              <a:defRPr sz="600">
                <a:solidFill>
                  <a:srgbClr val="FF0000"/>
                </a:solidFill>
                <a:latin typeface="Helvetica" panose="020B0604020202020204" pitchFamily="34" charset="0"/>
                <a:cs typeface="Helvetica" panose="020B0604020202020204" pitchFamily="34" charset="0"/>
              </a:defRPr>
            </a:lvl1pPr>
          </a:lstStyle>
          <a:p>
            <a:r>
              <a:rPr lang="en-GB" noProof="0" dirty="0"/>
              <a:t>Gain approval for the revised policy framework</a:t>
            </a:r>
          </a:p>
        </p:txBody>
      </p:sp>
      <p:sp>
        <p:nvSpPr>
          <p:cNvPr id="374" name="TextBox 373">
            <a:extLst>
              <a:ext uri="{FF2B5EF4-FFF2-40B4-BE49-F238E27FC236}">
                <a16:creationId xmlns:a16="http://schemas.microsoft.com/office/drawing/2014/main" id="{22728036-060F-8E14-EB48-74B7372ACA66}"/>
              </a:ext>
            </a:extLst>
          </p:cNvPr>
          <p:cNvSpPr txBox="1"/>
          <p:nvPr/>
        </p:nvSpPr>
        <p:spPr>
          <a:xfrm>
            <a:off x="1184929" y="2928805"/>
            <a:ext cx="1558827" cy="276999"/>
          </a:xfrm>
          <a:prstGeom prst="rect">
            <a:avLst/>
          </a:prstGeom>
          <a:noFill/>
        </p:spPr>
        <p:txBody>
          <a:bodyPr wrap="square">
            <a:spAutoFit/>
          </a:bodyPr>
          <a:lstStyle>
            <a:defPPr>
              <a:defRPr lang="en-US"/>
            </a:defPPr>
            <a:lvl1pPr algn="ctr">
              <a:defRPr sz="600">
                <a:solidFill>
                  <a:srgbClr val="FF0000"/>
                </a:solidFill>
                <a:latin typeface="Helvetica" panose="020B0604020202020204" pitchFamily="34" charset="0"/>
                <a:cs typeface="Helvetica" panose="020B0604020202020204" pitchFamily="34" charset="0"/>
              </a:defRPr>
            </a:lvl1pPr>
          </a:lstStyle>
          <a:p>
            <a:r>
              <a:rPr lang="en-GB" noProof="0" dirty="0"/>
              <a:t>4.3 Secure budget allocation for revised policy implementation</a:t>
            </a:r>
          </a:p>
        </p:txBody>
      </p:sp>
      <p:sp>
        <p:nvSpPr>
          <p:cNvPr id="377" name="TextBox 376">
            <a:extLst>
              <a:ext uri="{FF2B5EF4-FFF2-40B4-BE49-F238E27FC236}">
                <a16:creationId xmlns:a16="http://schemas.microsoft.com/office/drawing/2014/main" id="{C6AEC703-851E-2448-9CAF-650260DB0733}"/>
              </a:ext>
            </a:extLst>
          </p:cNvPr>
          <p:cNvSpPr txBox="1"/>
          <p:nvPr/>
        </p:nvSpPr>
        <p:spPr>
          <a:xfrm>
            <a:off x="5105856" y="562581"/>
            <a:ext cx="1067251" cy="276999"/>
          </a:xfrm>
          <a:prstGeom prst="rect">
            <a:avLst/>
          </a:prstGeom>
          <a:noFill/>
        </p:spPr>
        <p:txBody>
          <a:bodyPr wrap="square">
            <a:spAutoFit/>
          </a:bodyPr>
          <a:lstStyle/>
          <a:p>
            <a:pPr algn="ctr"/>
            <a:r>
              <a:rPr lang="en-GB" sz="600" noProof="0" dirty="0">
                <a:solidFill>
                  <a:srgbClr val="FF0000"/>
                </a:solidFill>
                <a:latin typeface="Helvetica" panose="020B0604020202020204" pitchFamily="34" charset="0"/>
                <a:cs typeface="Helvetica" panose="020B0604020202020204" pitchFamily="34" charset="0"/>
              </a:rPr>
              <a:t>Transforming camps into urban settlements</a:t>
            </a:r>
          </a:p>
        </p:txBody>
      </p:sp>
      <p:sp>
        <p:nvSpPr>
          <p:cNvPr id="379" name="TextBox 378">
            <a:extLst>
              <a:ext uri="{FF2B5EF4-FFF2-40B4-BE49-F238E27FC236}">
                <a16:creationId xmlns:a16="http://schemas.microsoft.com/office/drawing/2014/main" id="{3D82F297-5686-EA07-3B4A-A6ED49771920}"/>
              </a:ext>
            </a:extLst>
          </p:cNvPr>
          <p:cNvSpPr txBox="1"/>
          <p:nvPr/>
        </p:nvSpPr>
        <p:spPr>
          <a:xfrm>
            <a:off x="7068344" y="1400769"/>
            <a:ext cx="1479339" cy="369332"/>
          </a:xfrm>
          <a:prstGeom prst="rect">
            <a:avLst/>
          </a:prstGeom>
          <a:noFill/>
        </p:spPr>
        <p:txBody>
          <a:bodyPr wrap="square">
            <a:spAutoFit/>
          </a:bodyPr>
          <a:lstStyle>
            <a:defPPr>
              <a:defRPr lang="en-US"/>
            </a:defPPr>
            <a:lvl1pPr algn="ctr">
              <a:defRPr sz="600">
                <a:solidFill>
                  <a:srgbClr val="FF0000"/>
                </a:solidFill>
                <a:latin typeface="Helvetica" panose="020B0604020202020204" pitchFamily="34" charset="0"/>
                <a:cs typeface="Helvetica" panose="020B0604020202020204" pitchFamily="34" charset="0"/>
              </a:defRPr>
            </a:lvl1pPr>
          </a:lstStyle>
          <a:p>
            <a:r>
              <a:rPr lang="en-GB" noProof="0" dirty="0"/>
              <a:t>The government invests in infrastructure systems in the settlements</a:t>
            </a:r>
          </a:p>
        </p:txBody>
      </p:sp>
      <p:sp>
        <p:nvSpPr>
          <p:cNvPr id="6" name="TextBox 5">
            <a:extLst>
              <a:ext uri="{FF2B5EF4-FFF2-40B4-BE49-F238E27FC236}">
                <a16:creationId xmlns:a16="http://schemas.microsoft.com/office/drawing/2014/main" id="{90272AE1-CB14-5B4E-590C-BB90D9C1CE61}"/>
              </a:ext>
            </a:extLst>
          </p:cNvPr>
          <p:cNvSpPr txBox="1"/>
          <p:nvPr/>
        </p:nvSpPr>
        <p:spPr>
          <a:xfrm>
            <a:off x="-143770" y="5532925"/>
            <a:ext cx="1235192" cy="369332"/>
          </a:xfrm>
          <a:prstGeom prst="rect">
            <a:avLst/>
          </a:prstGeom>
          <a:noFill/>
        </p:spPr>
        <p:txBody>
          <a:bodyPr wrap="square">
            <a:spAutoFit/>
          </a:bodyPr>
          <a:lstStyle>
            <a:defPPr>
              <a:defRPr lang="en-US"/>
            </a:defPPr>
            <a:lvl1pPr algn="ctr">
              <a:defRPr sz="600">
                <a:solidFill>
                  <a:srgbClr val="FF0000"/>
                </a:solidFill>
                <a:latin typeface="Helvetica" panose="020B0604020202020204" pitchFamily="34" charset="0"/>
                <a:cs typeface="Helvetica" panose="020B0604020202020204" pitchFamily="34" charset="0"/>
              </a:defRPr>
            </a:lvl1pPr>
          </a:lstStyle>
          <a:p>
            <a:r>
              <a:rPr lang="en-US" dirty="0"/>
              <a:t>3.1 Revision of the National Child Protection Case Management Framework</a:t>
            </a:r>
            <a:endParaRPr lang="es-ES" dirty="0"/>
          </a:p>
        </p:txBody>
      </p:sp>
      <p:sp>
        <p:nvSpPr>
          <p:cNvPr id="54" name="TextBox 53">
            <a:extLst>
              <a:ext uri="{FF2B5EF4-FFF2-40B4-BE49-F238E27FC236}">
                <a16:creationId xmlns:a16="http://schemas.microsoft.com/office/drawing/2014/main" id="{43D4F7A4-05DD-93D8-4307-2A903B5B43C8}"/>
              </a:ext>
            </a:extLst>
          </p:cNvPr>
          <p:cNvSpPr txBox="1"/>
          <p:nvPr/>
        </p:nvSpPr>
        <p:spPr>
          <a:xfrm>
            <a:off x="476930" y="3624281"/>
            <a:ext cx="898594" cy="369332"/>
          </a:xfrm>
          <a:prstGeom prst="rect">
            <a:avLst/>
          </a:prstGeom>
          <a:noFill/>
        </p:spPr>
        <p:txBody>
          <a:bodyPr wrap="square">
            <a:spAutoFit/>
          </a:bodyPr>
          <a:lstStyle>
            <a:defPPr>
              <a:defRPr lang="en-US"/>
            </a:defPPr>
            <a:lvl1pPr algn="ctr">
              <a:defRPr sz="600">
                <a:solidFill>
                  <a:srgbClr val="FF0000"/>
                </a:solidFill>
                <a:latin typeface="Helvetica" panose="020B0604020202020204" pitchFamily="34" charset="0"/>
                <a:cs typeface="Helvetica" panose="020B0604020202020204" pitchFamily="34" charset="0"/>
              </a:defRPr>
            </a:lvl1pPr>
          </a:lstStyle>
          <a:p>
            <a:r>
              <a:rPr lang="en-US" dirty="0"/>
              <a:t>3.2 Strengthening social service workforce</a:t>
            </a:r>
            <a:endParaRPr lang="es-ES" dirty="0"/>
          </a:p>
        </p:txBody>
      </p:sp>
      <p:sp>
        <p:nvSpPr>
          <p:cNvPr id="63" name="TextBox 62">
            <a:extLst>
              <a:ext uri="{FF2B5EF4-FFF2-40B4-BE49-F238E27FC236}">
                <a16:creationId xmlns:a16="http://schemas.microsoft.com/office/drawing/2014/main" id="{B5FDCEFF-4997-75E6-6618-293A0FD41B9F}"/>
              </a:ext>
            </a:extLst>
          </p:cNvPr>
          <p:cNvSpPr txBox="1"/>
          <p:nvPr/>
        </p:nvSpPr>
        <p:spPr>
          <a:xfrm>
            <a:off x="2146703" y="4835134"/>
            <a:ext cx="906534" cy="369332"/>
          </a:xfrm>
          <a:prstGeom prst="rect">
            <a:avLst/>
          </a:prstGeom>
          <a:noFill/>
        </p:spPr>
        <p:txBody>
          <a:bodyPr wrap="square">
            <a:spAutoFit/>
          </a:bodyPr>
          <a:lstStyle>
            <a:defPPr>
              <a:defRPr lang="en-US"/>
            </a:defPPr>
            <a:lvl1pPr algn="ctr">
              <a:defRPr sz="600">
                <a:solidFill>
                  <a:srgbClr val="FF0000"/>
                </a:solidFill>
                <a:latin typeface="Helvetica" panose="020B0604020202020204" pitchFamily="34" charset="0"/>
                <a:cs typeface="Helvetica" panose="020B0604020202020204" pitchFamily="34" charset="0"/>
              </a:defRPr>
            </a:lvl1pPr>
          </a:lstStyle>
          <a:p>
            <a:r>
              <a:rPr lang="en-US" dirty="0"/>
              <a:t>3.3 Revision Alternative Childcare Directive</a:t>
            </a:r>
            <a:endParaRPr lang="es-ES" dirty="0"/>
          </a:p>
        </p:txBody>
      </p:sp>
      <p:sp>
        <p:nvSpPr>
          <p:cNvPr id="67" name="TextBox 66">
            <a:extLst>
              <a:ext uri="{FF2B5EF4-FFF2-40B4-BE49-F238E27FC236}">
                <a16:creationId xmlns:a16="http://schemas.microsoft.com/office/drawing/2014/main" id="{1E61F3A3-B465-0B64-B9C6-1BCFF9096647}"/>
              </a:ext>
            </a:extLst>
          </p:cNvPr>
          <p:cNvSpPr txBox="1"/>
          <p:nvPr/>
        </p:nvSpPr>
        <p:spPr>
          <a:xfrm>
            <a:off x="1144030" y="3625540"/>
            <a:ext cx="2065867" cy="276999"/>
          </a:xfrm>
          <a:prstGeom prst="rect">
            <a:avLst/>
          </a:prstGeom>
          <a:noFill/>
        </p:spPr>
        <p:txBody>
          <a:bodyPr wrap="square">
            <a:spAutoFit/>
          </a:bodyPr>
          <a:lstStyle>
            <a:defPPr>
              <a:defRPr lang="en-US"/>
            </a:defPPr>
            <a:lvl1pPr algn="ctr">
              <a:defRPr sz="600">
                <a:solidFill>
                  <a:srgbClr val="FF0000"/>
                </a:solidFill>
                <a:latin typeface="Helvetica" panose="020B0604020202020204" pitchFamily="34" charset="0"/>
                <a:cs typeface="Helvetica" panose="020B0604020202020204" pitchFamily="34" charset="0"/>
              </a:defRPr>
            </a:lvl1pPr>
          </a:lstStyle>
          <a:p>
            <a:r>
              <a:rPr lang="en-US" dirty="0"/>
              <a:t>4.1 Revised National Social Protection policy is approved </a:t>
            </a:r>
            <a:endParaRPr lang="es-ES" dirty="0"/>
          </a:p>
        </p:txBody>
      </p:sp>
      <p:sp>
        <p:nvSpPr>
          <p:cNvPr id="72" name="TextBox 71">
            <a:extLst>
              <a:ext uri="{FF2B5EF4-FFF2-40B4-BE49-F238E27FC236}">
                <a16:creationId xmlns:a16="http://schemas.microsoft.com/office/drawing/2014/main" id="{0D0DF98F-A6C3-82D1-DB7B-A49CDE3317D1}"/>
              </a:ext>
            </a:extLst>
          </p:cNvPr>
          <p:cNvSpPr txBox="1"/>
          <p:nvPr/>
        </p:nvSpPr>
        <p:spPr>
          <a:xfrm>
            <a:off x="2519242" y="3787660"/>
            <a:ext cx="1209743" cy="276999"/>
          </a:xfrm>
          <a:prstGeom prst="rect">
            <a:avLst/>
          </a:prstGeom>
          <a:noFill/>
        </p:spPr>
        <p:txBody>
          <a:bodyPr wrap="square">
            <a:spAutoFit/>
          </a:bodyPr>
          <a:lstStyle>
            <a:defPPr>
              <a:defRPr lang="en-US"/>
            </a:defPPr>
            <a:lvl1pPr algn="ctr">
              <a:defRPr sz="600">
                <a:solidFill>
                  <a:srgbClr val="FF0000"/>
                </a:solidFill>
                <a:latin typeface="Helvetica" panose="020B0604020202020204" pitchFamily="34" charset="0"/>
                <a:cs typeface="Helvetica" panose="020B0604020202020204" pitchFamily="34" charset="0"/>
              </a:defRPr>
            </a:lvl1pPr>
          </a:lstStyle>
          <a:p>
            <a:r>
              <a:rPr lang="en-US" dirty="0"/>
              <a:t> 4.2  Guidelines for the inclusion of FDPs and HCs</a:t>
            </a:r>
            <a:endParaRPr lang="es-ES" dirty="0"/>
          </a:p>
        </p:txBody>
      </p:sp>
      <p:sp>
        <p:nvSpPr>
          <p:cNvPr id="2" name="Rectangle 1">
            <a:extLst>
              <a:ext uri="{FF2B5EF4-FFF2-40B4-BE49-F238E27FC236}">
                <a16:creationId xmlns:a16="http://schemas.microsoft.com/office/drawing/2014/main" id="{09F845B2-E045-F3E4-97AF-F49195BAB6FF}"/>
              </a:ext>
            </a:extLst>
          </p:cNvPr>
          <p:cNvSpPr/>
          <p:nvPr/>
        </p:nvSpPr>
        <p:spPr>
          <a:xfrm>
            <a:off x="-8946" y="-4"/>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600" noProof="0" dirty="0">
              <a:latin typeface="Helvetica" pitchFamily="2" charset="0"/>
            </a:endParaRPr>
          </a:p>
        </p:txBody>
      </p:sp>
      <p:sp>
        <p:nvSpPr>
          <p:cNvPr id="10" name="TextBox 9">
            <a:extLst>
              <a:ext uri="{FF2B5EF4-FFF2-40B4-BE49-F238E27FC236}">
                <a16:creationId xmlns:a16="http://schemas.microsoft.com/office/drawing/2014/main" id="{C93D40EC-8CC5-DE43-F617-FA47CEDDFA75}"/>
              </a:ext>
            </a:extLst>
          </p:cNvPr>
          <p:cNvSpPr txBox="1"/>
          <p:nvPr/>
        </p:nvSpPr>
        <p:spPr>
          <a:xfrm>
            <a:off x="19185" y="73421"/>
            <a:ext cx="601679" cy="276999"/>
          </a:xfrm>
          <a:prstGeom prst="rect">
            <a:avLst/>
          </a:prstGeom>
          <a:noFill/>
        </p:spPr>
        <p:txBody>
          <a:bodyPr wrap="square" lIns="0" tIns="0" rIns="0" bIns="0" anchor="t">
            <a:spAutoFit/>
          </a:bodyPr>
          <a:lstStyle/>
          <a:p>
            <a:pPr algn="ctr"/>
            <a:r>
              <a:rPr lang="en-GB" sz="600" noProof="0" dirty="0">
                <a:latin typeface="Helvetica" pitchFamily="2" charset="0"/>
                <a:cs typeface="Helvetica" panose="020B0604020202020204" pitchFamily="34" charset="0"/>
              </a:rPr>
              <a:t>PROSPECTS</a:t>
            </a:r>
          </a:p>
          <a:p>
            <a:pPr algn="ctr"/>
            <a:r>
              <a:rPr lang="en-GB" sz="600" b="1" noProof="0" dirty="0">
                <a:latin typeface="Helvetica" pitchFamily="2" charset="0"/>
                <a:cs typeface="Helvetica" panose="020B0604020202020204" pitchFamily="34" charset="0"/>
              </a:rPr>
              <a:t>ETHIOPIA</a:t>
            </a:r>
          </a:p>
          <a:p>
            <a:pPr algn="ctr"/>
            <a:r>
              <a:rPr lang="en-GB" sz="600" noProof="0" dirty="0">
                <a:latin typeface="Helvetica" pitchFamily="2" charset="0"/>
                <a:cs typeface="Helvetica" panose="020B0604020202020204" pitchFamily="34" charset="0"/>
              </a:rPr>
              <a:t>March 2026</a:t>
            </a:r>
          </a:p>
        </p:txBody>
      </p:sp>
    </p:spTree>
    <p:extLst>
      <p:ext uri="{BB962C8B-B14F-4D97-AF65-F5344CB8AC3E}">
        <p14:creationId xmlns:p14="http://schemas.microsoft.com/office/powerpoint/2010/main" val="4155904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2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4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0"/>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5"/>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6"/>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7"/>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137"/>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159"/>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134"/>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163"/>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27"/>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303"/>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28"/>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348"/>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571"/>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506"/>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5"/>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124"/>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3"/>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23"/>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492"/>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500"/>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530"/>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545"/>
                                        </p:tgtEl>
                                        <p:attrNameLst>
                                          <p:attrName>style.visibility</p:attrName>
                                        </p:attrNameLst>
                                      </p:cBhvr>
                                      <p:to>
                                        <p:strVal val="visible"/>
                                      </p:to>
                                    </p:set>
                                  </p:childTnLst>
                                </p:cTn>
                              </p:par>
                              <p:par>
                                <p:cTn id="75" presetID="1" presetClass="entr" presetSubtype="0" fill="hold" nodeType="withEffect">
                                  <p:stCondLst>
                                    <p:cond delay="0"/>
                                  </p:stCondLst>
                                  <p:childTnLst>
                                    <p:set>
                                      <p:cBhvr>
                                        <p:cTn id="76" dur="1" fill="hold">
                                          <p:stCondLst>
                                            <p:cond delay="0"/>
                                          </p:stCondLst>
                                        </p:cTn>
                                        <p:tgtEl>
                                          <p:spTgt spid="523"/>
                                        </p:tgtEl>
                                        <p:attrNameLst>
                                          <p:attrName>style.visibility</p:attrName>
                                        </p:attrNameLst>
                                      </p:cBhvr>
                                      <p:to>
                                        <p:strVal val="visible"/>
                                      </p:to>
                                    </p:set>
                                  </p:childTnLst>
                                </p:cTn>
                              </p:par>
                              <p:par>
                                <p:cTn id="77" presetID="1" presetClass="entr" presetSubtype="0" fill="hold" nodeType="withEffect">
                                  <p:stCondLst>
                                    <p:cond delay="0"/>
                                  </p:stCondLst>
                                  <p:childTnLst>
                                    <p:set>
                                      <p:cBhvr>
                                        <p:cTn id="78" dur="1" fill="hold">
                                          <p:stCondLst>
                                            <p:cond delay="0"/>
                                          </p:stCondLst>
                                        </p:cTn>
                                        <p:tgtEl>
                                          <p:spTgt spid="526"/>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551"/>
                                        </p:tgtEl>
                                        <p:attrNameLst>
                                          <p:attrName>style.visibility</p:attrName>
                                        </p:attrNameLst>
                                      </p:cBhvr>
                                      <p:to>
                                        <p:strVal val="visible"/>
                                      </p:to>
                                    </p:set>
                                  </p:childTnLst>
                                </p:cTn>
                              </p:par>
                              <p:par>
                                <p:cTn id="81" presetID="1" presetClass="entr" presetSubtype="0" fill="hold" nodeType="withEffect">
                                  <p:stCondLst>
                                    <p:cond delay="0"/>
                                  </p:stCondLst>
                                  <p:childTnLst>
                                    <p:set>
                                      <p:cBhvr>
                                        <p:cTn id="82" dur="1" fill="hold">
                                          <p:stCondLst>
                                            <p:cond delay="0"/>
                                          </p:stCondLst>
                                        </p:cTn>
                                        <p:tgtEl>
                                          <p:spTgt spid="553"/>
                                        </p:tgtEl>
                                        <p:attrNameLst>
                                          <p:attrName>style.visibility</p:attrName>
                                        </p:attrNameLst>
                                      </p:cBhvr>
                                      <p:to>
                                        <p:strVal val="visible"/>
                                      </p:to>
                                    </p:set>
                                  </p:childTnLst>
                                </p:cTn>
                              </p:par>
                              <p:par>
                                <p:cTn id="83" presetID="1" presetClass="entr" presetSubtype="0" fill="hold" nodeType="withEffect">
                                  <p:stCondLst>
                                    <p:cond delay="0"/>
                                  </p:stCondLst>
                                  <p:childTnLst>
                                    <p:set>
                                      <p:cBhvr>
                                        <p:cTn id="84" dur="1" fill="hold">
                                          <p:stCondLst>
                                            <p:cond delay="0"/>
                                          </p:stCondLst>
                                        </p:cTn>
                                        <p:tgtEl>
                                          <p:spTgt spid="146"/>
                                        </p:tgtEl>
                                        <p:attrNameLst>
                                          <p:attrName>style.visibility</p:attrName>
                                        </p:attrNameLst>
                                      </p:cBhvr>
                                      <p:to>
                                        <p:strVal val="visible"/>
                                      </p:to>
                                    </p:set>
                                  </p:childTnLst>
                                </p:cTn>
                              </p:par>
                              <p:par>
                                <p:cTn id="85" presetID="1" presetClass="entr" presetSubtype="0" fill="hold" nodeType="withEffect">
                                  <p:stCondLst>
                                    <p:cond delay="0"/>
                                  </p:stCondLst>
                                  <p:childTnLst>
                                    <p:set>
                                      <p:cBhvr>
                                        <p:cTn id="86" dur="1" fill="hold">
                                          <p:stCondLst>
                                            <p:cond delay="0"/>
                                          </p:stCondLst>
                                        </p:cTn>
                                        <p:tgtEl>
                                          <p:spTgt spid="149"/>
                                        </p:tgtEl>
                                        <p:attrNameLst>
                                          <p:attrName>style.visibility</p:attrName>
                                        </p:attrNameLst>
                                      </p:cBhvr>
                                      <p:to>
                                        <p:strVal val="visible"/>
                                      </p:to>
                                    </p:set>
                                  </p:childTnLst>
                                </p:cTn>
                              </p:par>
                              <p:par>
                                <p:cTn id="87" presetID="1" presetClass="entr" presetSubtype="0" fill="hold" nodeType="withEffect">
                                  <p:stCondLst>
                                    <p:cond delay="0"/>
                                  </p:stCondLst>
                                  <p:childTnLst>
                                    <p:set>
                                      <p:cBhvr>
                                        <p:cTn id="88" dur="1" fill="hold">
                                          <p:stCondLst>
                                            <p:cond delay="0"/>
                                          </p:stCondLst>
                                        </p:cTn>
                                        <p:tgtEl>
                                          <p:spTgt spid="154"/>
                                        </p:tgtEl>
                                        <p:attrNameLst>
                                          <p:attrName>style.visibility</p:attrName>
                                        </p:attrNameLst>
                                      </p:cBhvr>
                                      <p:to>
                                        <p:strVal val="visible"/>
                                      </p:to>
                                    </p:set>
                                  </p:childTnLst>
                                </p:cTn>
                              </p:par>
                              <p:par>
                                <p:cTn id="89" presetID="1" presetClass="entr" presetSubtype="0" fill="hold" nodeType="withEffect">
                                  <p:stCondLst>
                                    <p:cond delay="0"/>
                                  </p:stCondLst>
                                  <p:childTnLst>
                                    <p:set>
                                      <p:cBhvr>
                                        <p:cTn id="90" dur="1" fill="hold">
                                          <p:stCondLst>
                                            <p:cond delay="0"/>
                                          </p:stCondLst>
                                        </p:cTn>
                                        <p:tgtEl>
                                          <p:spTgt spid="583"/>
                                        </p:tgtEl>
                                        <p:attrNameLst>
                                          <p:attrName>style.visibility</p:attrName>
                                        </p:attrNameLst>
                                      </p:cBhvr>
                                      <p:to>
                                        <p:strVal val="visible"/>
                                      </p:to>
                                    </p:set>
                                  </p:childTnLst>
                                </p:cTn>
                              </p:par>
                              <p:par>
                                <p:cTn id="91" presetID="1" presetClass="entr" presetSubtype="0" fill="hold" nodeType="withEffect">
                                  <p:stCondLst>
                                    <p:cond delay="0"/>
                                  </p:stCondLst>
                                  <p:childTnLst>
                                    <p:set>
                                      <p:cBhvr>
                                        <p:cTn id="92" dur="1" fill="hold">
                                          <p:stCondLst>
                                            <p:cond delay="0"/>
                                          </p:stCondLst>
                                        </p:cTn>
                                        <p:tgtEl>
                                          <p:spTgt spid="589"/>
                                        </p:tgtEl>
                                        <p:attrNameLst>
                                          <p:attrName>style.visibility</p:attrName>
                                        </p:attrNameLst>
                                      </p:cBhvr>
                                      <p:to>
                                        <p:strVal val="visible"/>
                                      </p:to>
                                    </p:set>
                                  </p:childTnLst>
                                </p:cTn>
                              </p:par>
                              <p:par>
                                <p:cTn id="93" presetID="1" presetClass="entr" presetSubtype="0" fill="hold" nodeType="withEffect">
                                  <p:stCondLst>
                                    <p:cond delay="0"/>
                                  </p:stCondLst>
                                  <p:childTnLst>
                                    <p:set>
                                      <p:cBhvr>
                                        <p:cTn id="94" dur="1" fill="hold">
                                          <p:stCondLst>
                                            <p:cond delay="0"/>
                                          </p:stCondLst>
                                        </p:cTn>
                                        <p:tgtEl>
                                          <p:spTgt spid="595"/>
                                        </p:tgtEl>
                                        <p:attrNameLst>
                                          <p:attrName>style.visibility</p:attrName>
                                        </p:attrNameLst>
                                      </p:cBhvr>
                                      <p:to>
                                        <p:strVal val="visible"/>
                                      </p:to>
                                    </p:set>
                                  </p:childTnLst>
                                </p:cTn>
                              </p:par>
                              <p:par>
                                <p:cTn id="95" presetID="1" presetClass="entr" presetSubtype="0" fill="hold" nodeType="withEffect">
                                  <p:stCondLst>
                                    <p:cond delay="0"/>
                                  </p:stCondLst>
                                  <p:childTnLst>
                                    <p:set>
                                      <p:cBhvr>
                                        <p:cTn id="96" dur="1" fill="hold">
                                          <p:stCondLst>
                                            <p:cond delay="0"/>
                                          </p:stCondLst>
                                        </p:cTn>
                                        <p:tgtEl>
                                          <p:spTgt spid="605"/>
                                        </p:tgtEl>
                                        <p:attrNameLst>
                                          <p:attrName>style.visibility</p:attrName>
                                        </p:attrNameLst>
                                      </p:cBhvr>
                                      <p:to>
                                        <p:strVal val="visible"/>
                                      </p:to>
                                    </p:set>
                                  </p:childTnLst>
                                </p:cTn>
                              </p:par>
                              <p:par>
                                <p:cTn id="97" presetID="1" presetClass="entr" presetSubtype="0" fill="hold" nodeType="withEffect">
                                  <p:stCondLst>
                                    <p:cond delay="0"/>
                                  </p:stCondLst>
                                  <p:childTnLst>
                                    <p:set>
                                      <p:cBhvr>
                                        <p:cTn id="98" dur="1" fill="hold">
                                          <p:stCondLst>
                                            <p:cond delay="0"/>
                                          </p:stCondLst>
                                        </p:cTn>
                                        <p:tgtEl>
                                          <p:spTgt spid="633"/>
                                        </p:tgtEl>
                                        <p:attrNameLst>
                                          <p:attrName>style.visibility</p:attrName>
                                        </p:attrNameLst>
                                      </p:cBhvr>
                                      <p:to>
                                        <p:strVal val="visible"/>
                                      </p:to>
                                    </p:set>
                                  </p:childTnLst>
                                </p:cTn>
                              </p:par>
                              <p:par>
                                <p:cTn id="99" presetID="1" presetClass="entr" presetSubtype="0" fill="hold" nodeType="withEffect">
                                  <p:stCondLst>
                                    <p:cond delay="0"/>
                                  </p:stCondLst>
                                  <p:childTnLst>
                                    <p:set>
                                      <p:cBhvr>
                                        <p:cTn id="100" dur="1" fill="hold">
                                          <p:stCondLst>
                                            <p:cond delay="0"/>
                                          </p:stCondLst>
                                        </p:cTn>
                                        <p:tgtEl>
                                          <p:spTgt spid="637"/>
                                        </p:tgtEl>
                                        <p:attrNameLst>
                                          <p:attrName>style.visibility</p:attrName>
                                        </p:attrNameLst>
                                      </p:cBhvr>
                                      <p:to>
                                        <p:strVal val="visible"/>
                                      </p:to>
                                    </p:set>
                                  </p:childTnLst>
                                </p:cTn>
                              </p:par>
                              <p:par>
                                <p:cTn id="101" presetID="1" presetClass="entr" presetSubtype="0" fill="hold" nodeType="withEffect">
                                  <p:stCondLst>
                                    <p:cond delay="0"/>
                                  </p:stCondLst>
                                  <p:childTnLst>
                                    <p:set>
                                      <p:cBhvr>
                                        <p:cTn id="102" dur="1" fill="hold">
                                          <p:stCondLst>
                                            <p:cond delay="0"/>
                                          </p:stCondLst>
                                        </p:cTn>
                                        <p:tgtEl>
                                          <p:spTgt spid="253"/>
                                        </p:tgtEl>
                                        <p:attrNameLst>
                                          <p:attrName>style.visibility</p:attrName>
                                        </p:attrNameLst>
                                      </p:cBhvr>
                                      <p:to>
                                        <p:strVal val="visible"/>
                                      </p:to>
                                    </p:set>
                                  </p:childTnLst>
                                </p:cTn>
                              </p:par>
                              <p:par>
                                <p:cTn id="103" presetID="1" presetClass="entr" presetSubtype="0" fill="hold" nodeType="withEffect">
                                  <p:stCondLst>
                                    <p:cond delay="0"/>
                                  </p:stCondLst>
                                  <p:childTnLst>
                                    <p:set>
                                      <p:cBhvr>
                                        <p:cTn id="104" dur="1" fill="hold">
                                          <p:stCondLst>
                                            <p:cond delay="0"/>
                                          </p:stCondLst>
                                        </p:cTn>
                                        <p:tgtEl>
                                          <p:spTgt spid="331"/>
                                        </p:tgtEl>
                                        <p:attrNameLst>
                                          <p:attrName>style.visibility</p:attrName>
                                        </p:attrNameLst>
                                      </p:cBhvr>
                                      <p:to>
                                        <p:strVal val="visible"/>
                                      </p:to>
                                    </p:set>
                                  </p:childTnLst>
                                </p:cTn>
                              </p:par>
                            </p:childTnLst>
                          </p:cTn>
                        </p:par>
                      </p:childTnLst>
                    </p:cTn>
                  </p:par>
                  <p:par>
                    <p:cTn id="105" fill="hold">
                      <p:stCondLst>
                        <p:cond delay="indefinite"/>
                      </p:stCondLst>
                      <p:childTnLst>
                        <p:par>
                          <p:cTn id="106" fill="hold">
                            <p:stCondLst>
                              <p:cond delay="0"/>
                            </p:stCondLst>
                            <p:childTnLst>
                              <p:par>
                                <p:cTn id="107" presetID="1" presetClass="entr" presetSubtype="0" fill="hold" grpId="0" nodeType="clickEffect">
                                  <p:stCondLst>
                                    <p:cond delay="0"/>
                                  </p:stCondLst>
                                  <p:childTnLst>
                                    <p:set>
                                      <p:cBhvr>
                                        <p:cTn id="108" dur="1" fill="hold">
                                          <p:stCondLst>
                                            <p:cond delay="0"/>
                                          </p:stCondLst>
                                        </p:cTn>
                                        <p:tgtEl>
                                          <p:spTgt spid="607"/>
                                        </p:tgtEl>
                                        <p:attrNameLst>
                                          <p:attrName>style.visibility</p:attrName>
                                        </p:attrNameLst>
                                      </p:cBhvr>
                                      <p:to>
                                        <p:strVal val="visible"/>
                                      </p:to>
                                    </p:set>
                                  </p:childTnLst>
                                </p:cTn>
                              </p:par>
                              <p:par>
                                <p:cTn id="109" presetID="1" presetClass="entr" presetSubtype="0" fill="hold" grpId="0" nodeType="withEffect">
                                  <p:stCondLst>
                                    <p:cond delay="0"/>
                                  </p:stCondLst>
                                  <p:childTnLst>
                                    <p:set>
                                      <p:cBhvr>
                                        <p:cTn id="110" dur="1" fill="hold">
                                          <p:stCondLst>
                                            <p:cond delay="0"/>
                                          </p:stCondLst>
                                        </p:cTn>
                                        <p:tgtEl>
                                          <p:spTgt spid="13"/>
                                        </p:tgtEl>
                                        <p:attrNameLst>
                                          <p:attrName>style.visibility</p:attrName>
                                        </p:attrNameLst>
                                      </p:cBhvr>
                                      <p:to>
                                        <p:strVal val="visible"/>
                                      </p:to>
                                    </p:set>
                                  </p:childTnLst>
                                </p:cTn>
                              </p:par>
                              <p:par>
                                <p:cTn id="111" presetID="1" presetClass="entr" presetSubtype="0" fill="hold" nodeType="withEffect">
                                  <p:stCondLst>
                                    <p:cond delay="0"/>
                                  </p:stCondLst>
                                  <p:childTnLst>
                                    <p:set>
                                      <p:cBhvr>
                                        <p:cTn id="112" dur="1" fill="hold">
                                          <p:stCondLst>
                                            <p:cond delay="0"/>
                                          </p:stCondLst>
                                        </p:cTn>
                                        <p:tgtEl>
                                          <p:spTgt spid="727"/>
                                        </p:tgtEl>
                                        <p:attrNameLst>
                                          <p:attrName>style.visibility</p:attrName>
                                        </p:attrNameLst>
                                      </p:cBhvr>
                                      <p:to>
                                        <p:strVal val="visible"/>
                                      </p:to>
                                    </p:set>
                                  </p:childTnLst>
                                </p:cTn>
                              </p:par>
                              <p:par>
                                <p:cTn id="113" presetID="1" presetClass="entr" presetSubtype="0" fill="hold" grpId="0" nodeType="withEffect">
                                  <p:stCondLst>
                                    <p:cond delay="0"/>
                                  </p:stCondLst>
                                  <p:childTnLst>
                                    <p:set>
                                      <p:cBhvr>
                                        <p:cTn id="114" dur="1" fill="hold">
                                          <p:stCondLst>
                                            <p:cond delay="0"/>
                                          </p:stCondLst>
                                        </p:cTn>
                                        <p:tgtEl>
                                          <p:spTgt spid="8"/>
                                        </p:tgtEl>
                                        <p:attrNameLst>
                                          <p:attrName>style.visibility</p:attrName>
                                        </p:attrNameLst>
                                      </p:cBhvr>
                                      <p:to>
                                        <p:strVal val="visible"/>
                                      </p:to>
                                    </p:set>
                                  </p:childTnLst>
                                </p:cTn>
                              </p:par>
                              <p:par>
                                <p:cTn id="115" presetID="1" presetClass="entr" presetSubtype="0" fill="hold" grpId="0" nodeType="withEffect">
                                  <p:stCondLst>
                                    <p:cond delay="0"/>
                                  </p:stCondLst>
                                  <p:childTnLst>
                                    <p:set>
                                      <p:cBhvr>
                                        <p:cTn id="116" dur="1" fill="hold">
                                          <p:stCondLst>
                                            <p:cond delay="0"/>
                                          </p:stCondLst>
                                        </p:cTn>
                                        <p:tgtEl>
                                          <p:spTgt spid="11"/>
                                        </p:tgtEl>
                                        <p:attrNameLst>
                                          <p:attrName>style.visibility</p:attrName>
                                        </p:attrNameLst>
                                      </p:cBhvr>
                                      <p:to>
                                        <p:strVal val="visible"/>
                                      </p:to>
                                    </p:set>
                                  </p:childTnLst>
                                </p:cTn>
                              </p:par>
                              <p:par>
                                <p:cTn id="117" presetID="1" presetClass="entr" presetSubtype="0" fill="hold" grpId="0" nodeType="withEffect">
                                  <p:stCondLst>
                                    <p:cond delay="0"/>
                                  </p:stCondLst>
                                  <p:childTnLst>
                                    <p:set>
                                      <p:cBhvr>
                                        <p:cTn id="118" dur="1" fill="hold">
                                          <p:stCondLst>
                                            <p:cond delay="0"/>
                                          </p:stCondLst>
                                        </p:cTn>
                                        <p:tgtEl>
                                          <p:spTgt spid="15"/>
                                        </p:tgtEl>
                                        <p:attrNameLst>
                                          <p:attrName>style.visibility</p:attrName>
                                        </p:attrNameLst>
                                      </p:cBhvr>
                                      <p:to>
                                        <p:strVal val="visible"/>
                                      </p:to>
                                    </p:set>
                                  </p:childTnLst>
                                </p:cTn>
                              </p:par>
                              <p:par>
                                <p:cTn id="119" presetID="1" presetClass="entr" presetSubtype="0" fill="hold" grpId="0" nodeType="withEffect">
                                  <p:stCondLst>
                                    <p:cond delay="0"/>
                                  </p:stCondLst>
                                  <p:childTnLst>
                                    <p:set>
                                      <p:cBhvr>
                                        <p:cTn id="120" dur="1" fill="hold">
                                          <p:stCondLst>
                                            <p:cond delay="0"/>
                                          </p:stCondLst>
                                        </p:cTn>
                                        <p:tgtEl>
                                          <p:spTgt spid="28"/>
                                        </p:tgtEl>
                                        <p:attrNameLst>
                                          <p:attrName>style.visibility</p:attrName>
                                        </p:attrNameLst>
                                      </p:cBhvr>
                                      <p:to>
                                        <p:strVal val="visible"/>
                                      </p:to>
                                    </p:set>
                                  </p:childTnLst>
                                </p:cTn>
                              </p:par>
                              <p:par>
                                <p:cTn id="121" presetID="1" presetClass="entr" presetSubtype="0" fill="hold" nodeType="withEffect">
                                  <p:stCondLst>
                                    <p:cond delay="0"/>
                                  </p:stCondLst>
                                  <p:childTnLst>
                                    <p:set>
                                      <p:cBhvr>
                                        <p:cTn id="122" dur="1" fill="hold">
                                          <p:stCondLst>
                                            <p:cond delay="0"/>
                                          </p:stCondLst>
                                        </p:cTn>
                                        <p:tgtEl>
                                          <p:spTgt spid="188"/>
                                        </p:tgtEl>
                                        <p:attrNameLst>
                                          <p:attrName>style.visibility</p:attrName>
                                        </p:attrNameLst>
                                      </p:cBhvr>
                                      <p:to>
                                        <p:strVal val="visible"/>
                                      </p:to>
                                    </p:set>
                                  </p:childTnLst>
                                </p:cTn>
                              </p:par>
                              <p:par>
                                <p:cTn id="123" presetID="1" presetClass="entr" presetSubtype="0" fill="hold" nodeType="withEffect">
                                  <p:stCondLst>
                                    <p:cond delay="0"/>
                                  </p:stCondLst>
                                  <p:childTnLst>
                                    <p:set>
                                      <p:cBhvr>
                                        <p:cTn id="124" dur="1" fill="hold">
                                          <p:stCondLst>
                                            <p:cond delay="0"/>
                                          </p:stCondLst>
                                        </p:cTn>
                                        <p:tgtEl>
                                          <p:spTgt spid="201"/>
                                        </p:tgtEl>
                                        <p:attrNameLst>
                                          <p:attrName>style.visibility</p:attrName>
                                        </p:attrNameLst>
                                      </p:cBhvr>
                                      <p:to>
                                        <p:strVal val="visible"/>
                                      </p:to>
                                    </p:set>
                                  </p:childTnLst>
                                </p:cTn>
                              </p:par>
                              <p:par>
                                <p:cTn id="125" presetID="1" presetClass="entr" presetSubtype="0" fill="hold" nodeType="withEffect">
                                  <p:stCondLst>
                                    <p:cond delay="0"/>
                                  </p:stCondLst>
                                  <p:childTnLst>
                                    <p:set>
                                      <p:cBhvr>
                                        <p:cTn id="126" dur="1" fill="hold">
                                          <p:stCondLst>
                                            <p:cond delay="0"/>
                                          </p:stCondLst>
                                        </p:cTn>
                                        <p:tgtEl>
                                          <p:spTgt spid="204"/>
                                        </p:tgtEl>
                                        <p:attrNameLst>
                                          <p:attrName>style.visibility</p:attrName>
                                        </p:attrNameLst>
                                      </p:cBhvr>
                                      <p:to>
                                        <p:strVal val="visible"/>
                                      </p:to>
                                    </p:set>
                                  </p:childTnLst>
                                </p:cTn>
                              </p:par>
                              <p:par>
                                <p:cTn id="127" presetID="1" presetClass="entr" presetSubtype="0" fill="hold" grpId="0" nodeType="withEffect">
                                  <p:stCondLst>
                                    <p:cond delay="0"/>
                                  </p:stCondLst>
                                  <p:childTnLst>
                                    <p:set>
                                      <p:cBhvr>
                                        <p:cTn id="128" dur="1" fill="hold">
                                          <p:stCondLst>
                                            <p:cond delay="0"/>
                                          </p:stCondLst>
                                        </p:cTn>
                                        <p:tgtEl>
                                          <p:spTgt spid="642"/>
                                        </p:tgtEl>
                                        <p:attrNameLst>
                                          <p:attrName>style.visibility</p:attrName>
                                        </p:attrNameLst>
                                      </p:cBhvr>
                                      <p:to>
                                        <p:strVal val="visible"/>
                                      </p:to>
                                    </p:set>
                                  </p:childTnLst>
                                </p:cTn>
                              </p:par>
                              <p:par>
                                <p:cTn id="129" presetID="1" presetClass="entr" presetSubtype="0" fill="hold" grpId="0" nodeType="withEffect">
                                  <p:stCondLst>
                                    <p:cond delay="0"/>
                                  </p:stCondLst>
                                  <p:childTnLst>
                                    <p:set>
                                      <p:cBhvr>
                                        <p:cTn id="130" dur="1" fill="hold">
                                          <p:stCondLst>
                                            <p:cond delay="0"/>
                                          </p:stCondLst>
                                        </p:cTn>
                                        <p:tgtEl>
                                          <p:spTgt spid="690"/>
                                        </p:tgtEl>
                                        <p:attrNameLst>
                                          <p:attrName>style.visibility</p:attrName>
                                        </p:attrNameLst>
                                      </p:cBhvr>
                                      <p:to>
                                        <p:strVal val="visible"/>
                                      </p:to>
                                    </p:set>
                                  </p:childTnLst>
                                </p:cTn>
                              </p:par>
                              <p:par>
                                <p:cTn id="131" presetID="1" presetClass="entr" presetSubtype="0" fill="hold" grpId="0" nodeType="withEffect">
                                  <p:stCondLst>
                                    <p:cond delay="0"/>
                                  </p:stCondLst>
                                  <p:childTnLst>
                                    <p:set>
                                      <p:cBhvr>
                                        <p:cTn id="132" dur="1" fill="hold">
                                          <p:stCondLst>
                                            <p:cond delay="0"/>
                                          </p:stCondLst>
                                        </p:cTn>
                                        <p:tgtEl>
                                          <p:spTgt spid="718"/>
                                        </p:tgtEl>
                                        <p:attrNameLst>
                                          <p:attrName>style.visibility</p:attrName>
                                        </p:attrNameLst>
                                      </p:cBhvr>
                                      <p:to>
                                        <p:strVal val="visible"/>
                                      </p:to>
                                    </p:set>
                                  </p:childTnLst>
                                </p:cTn>
                              </p:par>
                              <p:par>
                                <p:cTn id="133" presetID="1" presetClass="entr" presetSubtype="0" fill="hold" grpId="0" nodeType="withEffect">
                                  <p:stCondLst>
                                    <p:cond delay="0"/>
                                  </p:stCondLst>
                                  <p:childTnLst>
                                    <p:set>
                                      <p:cBhvr>
                                        <p:cTn id="134" dur="1" fill="hold">
                                          <p:stCondLst>
                                            <p:cond delay="0"/>
                                          </p:stCondLst>
                                        </p:cTn>
                                        <p:tgtEl>
                                          <p:spTgt spid="719"/>
                                        </p:tgtEl>
                                        <p:attrNameLst>
                                          <p:attrName>style.visibility</p:attrName>
                                        </p:attrNameLst>
                                      </p:cBhvr>
                                      <p:to>
                                        <p:strVal val="visible"/>
                                      </p:to>
                                    </p:set>
                                  </p:childTnLst>
                                </p:cTn>
                              </p:par>
                              <p:par>
                                <p:cTn id="135" presetID="1" presetClass="entr" presetSubtype="0" fill="hold" nodeType="withEffect">
                                  <p:stCondLst>
                                    <p:cond delay="0"/>
                                  </p:stCondLst>
                                  <p:childTnLst>
                                    <p:set>
                                      <p:cBhvr>
                                        <p:cTn id="136" dur="1" fill="hold">
                                          <p:stCondLst>
                                            <p:cond delay="0"/>
                                          </p:stCondLst>
                                        </p:cTn>
                                        <p:tgtEl>
                                          <p:spTgt spid="143"/>
                                        </p:tgtEl>
                                        <p:attrNameLst>
                                          <p:attrName>style.visibility</p:attrName>
                                        </p:attrNameLst>
                                      </p:cBhvr>
                                      <p:to>
                                        <p:strVal val="visible"/>
                                      </p:to>
                                    </p:set>
                                  </p:childTnLst>
                                </p:cTn>
                              </p:par>
                              <p:par>
                                <p:cTn id="137" presetID="1" presetClass="entr" presetSubtype="0" fill="hold" nodeType="withEffect">
                                  <p:stCondLst>
                                    <p:cond delay="0"/>
                                  </p:stCondLst>
                                  <p:childTnLst>
                                    <p:set>
                                      <p:cBhvr>
                                        <p:cTn id="138" dur="1" fill="hold">
                                          <p:stCondLst>
                                            <p:cond delay="0"/>
                                          </p:stCondLst>
                                        </p:cTn>
                                        <p:tgtEl>
                                          <p:spTgt spid="185"/>
                                        </p:tgtEl>
                                        <p:attrNameLst>
                                          <p:attrName>style.visibility</p:attrName>
                                        </p:attrNameLst>
                                      </p:cBhvr>
                                      <p:to>
                                        <p:strVal val="visible"/>
                                      </p:to>
                                    </p:set>
                                  </p:childTnLst>
                                </p:cTn>
                              </p:par>
                              <p:par>
                                <p:cTn id="139" presetID="1" presetClass="entr" presetSubtype="0" fill="hold" nodeType="withEffect">
                                  <p:stCondLst>
                                    <p:cond delay="0"/>
                                  </p:stCondLst>
                                  <p:childTnLst>
                                    <p:set>
                                      <p:cBhvr>
                                        <p:cTn id="140" dur="1" fill="hold">
                                          <p:stCondLst>
                                            <p:cond delay="0"/>
                                          </p:stCondLst>
                                        </p:cTn>
                                        <p:tgtEl>
                                          <p:spTgt spid="356"/>
                                        </p:tgtEl>
                                        <p:attrNameLst>
                                          <p:attrName>style.visibility</p:attrName>
                                        </p:attrNameLst>
                                      </p:cBhvr>
                                      <p:to>
                                        <p:strVal val="visible"/>
                                      </p:to>
                                    </p:set>
                                  </p:childTnLst>
                                </p:cTn>
                              </p:par>
                              <p:par>
                                <p:cTn id="141" presetID="1" presetClass="entr" presetSubtype="0" fill="hold" nodeType="withEffect">
                                  <p:stCondLst>
                                    <p:cond delay="0"/>
                                  </p:stCondLst>
                                  <p:childTnLst>
                                    <p:set>
                                      <p:cBhvr>
                                        <p:cTn id="142" dur="1" fill="hold">
                                          <p:stCondLst>
                                            <p:cond delay="0"/>
                                          </p:stCondLst>
                                        </p:cTn>
                                        <p:tgtEl>
                                          <p:spTgt spid="598"/>
                                        </p:tgtEl>
                                        <p:attrNameLst>
                                          <p:attrName>style.visibility</p:attrName>
                                        </p:attrNameLst>
                                      </p:cBhvr>
                                      <p:to>
                                        <p:strVal val="visible"/>
                                      </p:to>
                                    </p:set>
                                  </p:childTnLst>
                                </p:cTn>
                              </p:par>
                              <p:par>
                                <p:cTn id="143" presetID="1" presetClass="entr" presetSubtype="0" fill="hold" nodeType="withEffect">
                                  <p:stCondLst>
                                    <p:cond delay="0"/>
                                  </p:stCondLst>
                                  <p:childTnLst>
                                    <p:set>
                                      <p:cBhvr>
                                        <p:cTn id="144" dur="1" fill="hold">
                                          <p:stCondLst>
                                            <p:cond delay="0"/>
                                          </p:stCondLst>
                                        </p:cTn>
                                        <p:tgtEl>
                                          <p:spTgt spid="534"/>
                                        </p:tgtEl>
                                        <p:attrNameLst>
                                          <p:attrName>style.visibility</p:attrName>
                                        </p:attrNameLst>
                                      </p:cBhvr>
                                      <p:to>
                                        <p:strVal val="visible"/>
                                      </p:to>
                                    </p:set>
                                  </p:childTnLst>
                                </p:cTn>
                              </p:par>
                              <p:par>
                                <p:cTn id="145" presetID="1" presetClass="entr" presetSubtype="0" fill="hold" nodeType="withEffect">
                                  <p:stCondLst>
                                    <p:cond delay="0"/>
                                  </p:stCondLst>
                                  <p:childTnLst>
                                    <p:set>
                                      <p:cBhvr>
                                        <p:cTn id="146" dur="1" fill="hold">
                                          <p:stCondLst>
                                            <p:cond delay="0"/>
                                          </p:stCondLst>
                                        </p:cTn>
                                        <p:tgtEl>
                                          <p:spTgt spid="594"/>
                                        </p:tgtEl>
                                        <p:attrNameLst>
                                          <p:attrName>style.visibility</p:attrName>
                                        </p:attrNameLst>
                                      </p:cBhvr>
                                      <p:to>
                                        <p:strVal val="visible"/>
                                      </p:to>
                                    </p:set>
                                  </p:childTnLst>
                                </p:cTn>
                              </p:par>
                              <p:par>
                                <p:cTn id="147" presetID="1" presetClass="entr" presetSubtype="0" fill="hold" grpId="0" nodeType="withEffect">
                                  <p:stCondLst>
                                    <p:cond delay="0"/>
                                  </p:stCondLst>
                                  <p:childTnLst>
                                    <p:set>
                                      <p:cBhvr>
                                        <p:cTn id="148" dur="1" fill="hold">
                                          <p:stCondLst>
                                            <p:cond delay="0"/>
                                          </p:stCondLst>
                                        </p:cTn>
                                        <p:tgtEl>
                                          <p:spTgt spid="4"/>
                                        </p:tgtEl>
                                        <p:attrNameLst>
                                          <p:attrName>style.visibility</p:attrName>
                                        </p:attrNameLst>
                                      </p:cBhvr>
                                      <p:to>
                                        <p:strVal val="visible"/>
                                      </p:to>
                                    </p:set>
                                  </p:childTnLst>
                                </p:cTn>
                              </p:par>
                              <p:par>
                                <p:cTn id="149" presetID="1" presetClass="entr" presetSubtype="0" fill="hold" grpId="0" nodeType="withEffect">
                                  <p:stCondLst>
                                    <p:cond delay="0"/>
                                  </p:stCondLst>
                                  <p:childTnLst>
                                    <p:set>
                                      <p:cBhvr>
                                        <p:cTn id="150" dur="1" fill="hold">
                                          <p:stCondLst>
                                            <p:cond delay="0"/>
                                          </p:stCondLst>
                                        </p:cTn>
                                        <p:tgtEl>
                                          <p:spTgt spid="14"/>
                                        </p:tgtEl>
                                        <p:attrNameLst>
                                          <p:attrName>style.visibility</p:attrName>
                                        </p:attrNameLst>
                                      </p:cBhvr>
                                      <p:to>
                                        <p:strVal val="visible"/>
                                      </p:to>
                                    </p:set>
                                  </p:childTnLst>
                                </p:cTn>
                              </p:par>
                              <p:par>
                                <p:cTn id="151" presetID="1" presetClass="entr" presetSubtype="0" fill="hold" grpId="0" nodeType="withEffect">
                                  <p:stCondLst>
                                    <p:cond delay="0"/>
                                  </p:stCondLst>
                                  <p:childTnLst>
                                    <p:set>
                                      <p:cBhvr>
                                        <p:cTn id="152" dur="1" fill="hold">
                                          <p:stCondLst>
                                            <p:cond delay="0"/>
                                          </p:stCondLst>
                                        </p:cTn>
                                        <p:tgtEl>
                                          <p:spTgt spid="584"/>
                                        </p:tgtEl>
                                        <p:attrNameLst>
                                          <p:attrName>style.visibility</p:attrName>
                                        </p:attrNameLst>
                                      </p:cBhvr>
                                      <p:to>
                                        <p:strVal val="visible"/>
                                      </p:to>
                                    </p:set>
                                  </p:childTnLst>
                                </p:cTn>
                              </p:par>
                              <p:par>
                                <p:cTn id="153" presetID="1" presetClass="entr" presetSubtype="0" fill="hold" nodeType="withEffect">
                                  <p:stCondLst>
                                    <p:cond delay="0"/>
                                  </p:stCondLst>
                                  <p:childTnLst>
                                    <p:set>
                                      <p:cBhvr>
                                        <p:cTn id="154" dur="1" fill="hold">
                                          <p:stCondLst>
                                            <p:cond delay="0"/>
                                          </p:stCondLst>
                                        </p:cTn>
                                        <p:tgtEl>
                                          <p:spTgt spid="586"/>
                                        </p:tgtEl>
                                        <p:attrNameLst>
                                          <p:attrName>style.visibility</p:attrName>
                                        </p:attrNameLst>
                                      </p:cBhvr>
                                      <p:to>
                                        <p:strVal val="visible"/>
                                      </p:to>
                                    </p:set>
                                  </p:childTnLst>
                                </p:cTn>
                              </p:par>
                              <p:par>
                                <p:cTn id="155" presetID="1" presetClass="entr" presetSubtype="0" fill="hold" grpId="0" nodeType="withEffect">
                                  <p:stCondLst>
                                    <p:cond delay="0"/>
                                  </p:stCondLst>
                                  <p:childTnLst>
                                    <p:set>
                                      <p:cBhvr>
                                        <p:cTn id="156" dur="1" fill="hold">
                                          <p:stCondLst>
                                            <p:cond delay="0"/>
                                          </p:stCondLst>
                                        </p:cTn>
                                        <p:tgtEl>
                                          <p:spTgt spid="544"/>
                                        </p:tgtEl>
                                        <p:attrNameLst>
                                          <p:attrName>style.visibility</p:attrName>
                                        </p:attrNameLst>
                                      </p:cBhvr>
                                      <p:to>
                                        <p:strVal val="visible"/>
                                      </p:to>
                                    </p:set>
                                  </p:childTnLst>
                                </p:cTn>
                              </p:par>
                              <p:par>
                                <p:cTn id="157" presetID="1" presetClass="entr" presetSubtype="0" fill="hold" grpId="0" nodeType="withEffect">
                                  <p:stCondLst>
                                    <p:cond delay="0"/>
                                  </p:stCondLst>
                                  <p:childTnLst>
                                    <p:set>
                                      <p:cBhvr>
                                        <p:cTn id="158" dur="1" fill="hold">
                                          <p:stCondLst>
                                            <p:cond delay="0"/>
                                          </p:stCondLst>
                                        </p:cTn>
                                        <p:tgtEl>
                                          <p:spTgt spid="554"/>
                                        </p:tgtEl>
                                        <p:attrNameLst>
                                          <p:attrName>style.visibility</p:attrName>
                                        </p:attrNameLst>
                                      </p:cBhvr>
                                      <p:to>
                                        <p:strVal val="visible"/>
                                      </p:to>
                                    </p:set>
                                  </p:childTnLst>
                                </p:cTn>
                              </p:par>
                              <p:par>
                                <p:cTn id="159" presetID="1" presetClass="entr" presetSubtype="0" fill="hold" grpId="0" nodeType="withEffect">
                                  <p:stCondLst>
                                    <p:cond delay="0"/>
                                  </p:stCondLst>
                                  <p:childTnLst>
                                    <p:set>
                                      <p:cBhvr>
                                        <p:cTn id="160" dur="1" fill="hold">
                                          <p:stCondLst>
                                            <p:cond delay="0"/>
                                          </p:stCondLst>
                                        </p:cTn>
                                        <p:tgtEl>
                                          <p:spTgt spid="70"/>
                                        </p:tgtEl>
                                        <p:attrNameLst>
                                          <p:attrName>style.visibility</p:attrName>
                                        </p:attrNameLst>
                                      </p:cBhvr>
                                      <p:to>
                                        <p:strVal val="visible"/>
                                      </p:to>
                                    </p:set>
                                  </p:childTnLst>
                                </p:cTn>
                              </p:par>
                              <p:par>
                                <p:cTn id="161" presetID="1" presetClass="entr" presetSubtype="0" fill="hold" nodeType="withEffect">
                                  <p:stCondLst>
                                    <p:cond delay="0"/>
                                  </p:stCondLst>
                                  <p:childTnLst>
                                    <p:set>
                                      <p:cBhvr>
                                        <p:cTn id="162" dur="1" fill="hold">
                                          <p:stCondLst>
                                            <p:cond delay="0"/>
                                          </p:stCondLst>
                                        </p:cTn>
                                        <p:tgtEl>
                                          <p:spTgt spid="237"/>
                                        </p:tgtEl>
                                        <p:attrNameLst>
                                          <p:attrName>style.visibility</p:attrName>
                                        </p:attrNameLst>
                                      </p:cBhvr>
                                      <p:to>
                                        <p:strVal val="visible"/>
                                      </p:to>
                                    </p:set>
                                  </p:childTnLst>
                                </p:cTn>
                              </p:par>
                              <p:par>
                                <p:cTn id="163" presetID="1" presetClass="entr" presetSubtype="0" fill="hold" grpId="0" nodeType="withEffect">
                                  <p:stCondLst>
                                    <p:cond delay="0"/>
                                  </p:stCondLst>
                                  <p:childTnLst>
                                    <p:set>
                                      <p:cBhvr>
                                        <p:cTn id="164" dur="1" fill="hold">
                                          <p:stCondLst>
                                            <p:cond delay="0"/>
                                          </p:stCondLst>
                                        </p:cTn>
                                        <p:tgtEl>
                                          <p:spTgt spid="320"/>
                                        </p:tgtEl>
                                        <p:attrNameLst>
                                          <p:attrName>style.visibility</p:attrName>
                                        </p:attrNameLst>
                                      </p:cBhvr>
                                      <p:to>
                                        <p:strVal val="visible"/>
                                      </p:to>
                                    </p:set>
                                  </p:childTnLst>
                                </p:cTn>
                              </p:par>
                              <p:par>
                                <p:cTn id="165" presetID="1" presetClass="entr" presetSubtype="0" fill="hold" nodeType="withEffect">
                                  <p:stCondLst>
                                    <p:cond delay="0"/>
                                  </p:stCondLst>
                                  <p:childTnLst>
                                    <p:set>
                                      <p:cBhvr>
                                        <p:cTn id="166" dur="1" fill="hold">
                                          <p:stCondLst>
                                            <p:cond delay="0"/>
                                          </p:stCondLst>
                                        </p:cTn>
                                        <p:tgtEl>
                                          <p:spTgt spid="332"/>
                                        </p:tgtEl>
                                        <p:attrNameLst>
                                          <p:attrName>style.visibility</p:attrName>
                                        </p:attrNameLst>
                                      </p:cBhvr>
                                      <p:to>
                                        <p:strVal val="visible"/>
                                      </p:to>
                                    </p:set>
                                  </p:childTnLst>
                                </p:cTn>
                              </p:par>
                              <p:par>
                                <p:cTn id="167" presetID="1" presetClass="entr" presetSubtype="0" fill="hold" nodeType="withEffect">
                                  <p:stCondLst>
                                    <p:cond delay="0"/>
                                  </p:stCondLst>
                                  <p:childTnLst>
                                    <p:set>
                                      <p:cBhvr>
                                        <p:cTn id="168" dur="1" fill="hold">
                                          <p:stCondLst>
                                            <p:cond delay="0"/>
                                          </p:stCondLst>
                                        </p:cTn>
                                        <p:tgtEl>
                                          <p:spTgt spid="344"/>
                                        </p:tgtEl>
                                        <p:attrNameLst>
                                          <p:attrName>style.visibility</p:attrName>
                                        </p:attrNameLst>
                                      </p:cBhvr>
                                      <p:to>
                                        <p:strVal val="visible"/>
                                      </p:to>
                                    </p:set>
                                  </p:childTnLst>
                                </p:cTn>
                              </p:par>
                              <p:par>
                                <p:cTn id="169" presetID="1" presetClass="entr" presetSubtype="0" fill="hold" nodeType="withEffect">
                                  <p:stCondLst>
                                    <p:cond delay="0"/>
                                  </p:stCondLst>
                                  <p:childTnLst>
                                    <p:set>
                                      <p:cBhvr>
                                        <p:cTn id="170" dur="1" fill="hold">
                                          <p:stCondLst>
                                            <p:cond delay="0"/>
                                          </p:stCondLst>
                                        </p:cTn>
                                        <p:tgtEl>
                                          <p:spTgt spid="352"/>
                                        </p:tgtEl>
                                        <p:attrNameLst>
                                          <p:attrName>style.visibility</p:attrName>
                                        </p:attrNameLst>
                                      </p:cBhvr>
                                      <p:to>
                                        <p:strVal val="visible"/>
                                      </p:to>
                                    </p:set>
                                  </p:childTnLst>
                                </p:cTn>
                              </p:par>
                              <p:par>
                                <p:cTn id="171" presetID="1" presetClass="entr" presetSubtype="0" fill="hold" nodeType="withEffect">
                                  <p:stCondLst>
                                    <p:cond delay="0"/>
                                  </p:stCondLst>
                                  <p:childTnLst>
                                    <p:set>
                                      <p:cBhvr>
                                        <p:cTn id="172" dur="1" fill="hold">
                                          <p:stCondLst>
                                            <p:cond delay="0"/>
                                          </p:stCondLst>
                                        </p:cTn>
                                        <p:tgtEl>
                                          <p:spTgt spid="540"/>
                                        </p:tgtEl>
                                        <p:attrNameLst>
                                          <p:attrName>style.visibility</p:attrName>
                                        </p:attrNameLst>
                                      </p:cBhvr>
                                      <p:to>
                                        <p:strVal val="visible"/>
                                      </p:to>
                                    </p:set>
                                  </p:childTnLst>
                                </p:cTn>
                              </p:par>
                              <p:par>
                                <p:cTn id="173" presetID="1" presetClass="entr" presetSubtype="0" fill="hold" nodeType="withEffect">
                                  <p:stCondLst>
                                    <p:cond delay="0"/>
                                  </p:stCondLst>
                                  <p:childTnLst>
                                    <p:set>
                                      <p:cBhvr>
                                        <p:cTn id="174" dur="1" fill="hold">
                                          <p:stCondLst>
                                            <p:cond delay="0"/>
                                          </p:stCondLst>
                                        </p:cTn>
                                        <p:tgtEl>
                                          <p:spTgt spid="198"/>
                                        </p:tgtEl>
                                        <p:attrNameLst>
                                          <p:attrName>style.visibility</p:attrName>
                                        </p:attrNameLst>
                                      </p:cBhvr>
                                      <p:to>
                                        <p:strVal val="visible"/>
                                      </p:to>
                                    </p:set>
                                  </p:childTnLst>
                                </p:cTn>
                              </p:par>
                              <p:par>
                                <p:cTn id="175" presetID="1" presetClass="entr" presetSubtype="0" fill="hold" nodeType="withEffect">
                                  <p:stCondLst>
                                    <p:cond delay="0"/>
                                  </p:stCondLst>
                                  <p:childTnLst>
                                    <p:set>
                                      <p:cBhvr>
                                        <p:cTn id="176" dur="1" fill="hold">
                                          <p:stCondLst>
                                            <p:cond delay="0"/>
                                          </p:stCondLst>
                                        </p:cTn>
                                        <p:tgtEl>
                                          <p:spTgt spid="133"/>
                                        </p:tgtEl>
                                        <p:attrNameLst>
                                          <p:attrName>style.visibility</p:attrName>
                                        </p:attrNameLst>
                                      </p:cBhvr>
                                      <p:to>
                                        <p:strVal val="visible"/>
                                      </p:to>
                                    </p:set>
                                  </p:childTnLst>
                                </p:cTn>
                              </p:par>
                              <p:par>
                                <p:cTn id="177" presetID="1" presetClass="entr" presetSubtype="0" fill="hold" nodeType="withEffect">
                                  <p:stCondLst>
                                    <p:cond delay="0"/>
                                  </p:stCondLst>
                                  <p:childTnLst>
                                    <p:set>
                                      <p:cBhvr>
                                        <p:cTn id="178" dur="1" fill="hold">
                                          <p:stCondLst>
                                            <p:cond delay="0"/>
                                          </p:stCondLst>
                                        </p:cTn>
                                        <p:tgtEl>
                                          <p:spTgt spid="547"/>
                                        </p:tgtEl>
                                        <p:attrNameLst>
                                          <p:attrName>style.visibility</p:attrName>
                                        </p:attrNameLst>
                                      </p:cBhvr>
                                      <p:to>
                                        <p:strVal val="visible"/>
                                      </p:to>
                                    </p:set>
                                  </p:childTnLst>
                                </p:cTn>
                              </p:par>
                              <p:par>
                                <p:cTn id="179" presetID="1" presetClass="entr" presetSubtype="0" fill="hold" nodeType="withEffect">
                                  <p:stCondLst>
                                    <p:cond delay="0"/>
                                  </p:stCondLst>
                                  <p:childTnLst>
                                    <p:set>
                                      <p:cBhvr>
                                        <p:cTn id="180" dur="1" fill="hold">
                                          <p:stCondLst>
                                            <p:cond delay="0"/>
                                          </p:stCondLst>
                                        </p:cTn>
                                        <p:tgtEl>
                                          <p:spTgt spid="714"/>
                                        </p:tgtEl>
                                        <p:attrNameLst>
                                          <p:attrName>style.visibility</p:attrName>
                                        </p:attrNameLst>
                                      </p:cBhvr>
                                      <p:to>
                                        <p:strVal val="visible"/>
                                      </p:to>
                                    </p:set>
                                  </p:childTnLst>
                                </p:cTn>
                              </p:par>
                            </p:childTnLst>
                          </p:cTn>
                        </p:par>
                      </p:childTnLst>
                    </p:cTn>
                  </p:par>
                  <p:par>
                    <p:cTn id="181" fill="hold">
                      <p:stCondLst>
                        <p:cond delay="indefinite"/>
                      </p:stCondLst>
                      <p:childTnLst>
                        <p:par>
                          <p:cTn id="182" fill="hold">
                            <p:stCondLst>
                              <p:cond delay="0"/>
                            </p:stCondLst>
                            <p:childTnLst>
                              <p:par>
                                <p:cTn id="183" presetID="1" presetClass="entr" presetSubtype="0" fill="hold" grpId="0" nodeType="clickEffect">
                                  <p:stCondLst>
                                    <p:cond delay="0"/>
                                  </p:stCondLst>
                                  <p:childTnLst>
                                    <p:set>
                                      <p:cBhvr>
                                        <p:cTn id="184" dur="1" fill="hold">
                                          <p:stCondLst>
                                            <p:cond delay="0"/>
                                          </p:stCondLst>
                                        </p:cTn>
                                        <p:tgtEl>
                                          <p:spTgt spid="760"/>
                                        </p:tgtEl>
                                        <p:attrNameLst>
                                          <p:attrName>style.visibility</p:attrName>
                                        </p:attrNameLst>
                                      </p:cBhvr>
                                      <p:to>
                                        <p:strVal val="visible"/>
                                      </p:to>
                                    </p:set>
                                  </p:childTnLst>
                                </p:cTn>
                              </p:par>
                              <p:par>
                                <p:cTn id="185" presetID="1" presetClass="entr" presetSubtype="0" fill="hold" grpId="0" nodeType="withEffect">
                                  <p:stCondLst>
                                    <p:cond delay="0"/>
                                  </p:stCondLst>
                                  <p:childTnLst>
                                    <p:set>
                                      <p:cBhvr>
                                        <p:cTn id="186" dur="1" fill="hold">
                                          <p:stCondLst>
                                            <p:cond delay="0"/>
                                          </p:stCondLst>
                                        </p:cTn>
                                        <p:tgtEl>
                                          <p:spTgt spid="333"/>
                                        </p:tgtEl>
                                        <p:attrNameLst>
                                          <p:attrName>style.visibility</p:attrName>
                                        </p:attrNameLst>
                                      </p:cBhvr>
                                      <p:to>
                                        <p:strVal val="visible"/>
                                      </p:to>
                                    </p:set>
                                  </p:childTnLst>
                                </p:cTn>
                              </p:par>
                              <p:par>
                                <p:cTn id="187" presetID="1" presetClass="entr" presetSubtype="0" fill="hold" nodeType="withEffect">
                                  <p:stCondLst>
                                    <p:cond delay="0"/>
                                  </p:stCondLst>
                                  <p:childTnLst>
                                    <p:set>
                                      <p:cBhvr>
                                        <p:cTn id="188" dur="1" fill="hold">
                                          <p:stCondLst>
                                            <p:cond delay="0"/>
                                          </p:stCondLst>
                                        </p:cTn>
                                        <p:tgtEl>
                                          <p:spTgt spid="825"/>
                                        </p:tgtEl>
                                        <p:attrNameLst>
                                          <p:attrName>style.visibility</p:attrName>
                                        </p:attrNameLst>
                                      </p:cBhvr>
                                      <p:to>
                                        <p:strVal val="visible"/>
                                      </p:to>
                                    </p:set>
                                  </p:childTnLst>
                                </p:cTn>
                              </p:par>
                              <p:par>
                                <p:cTn id="189" presetID="1" presetClass="entr" presetSubtype="0" fill="hold" nodeType="withEffect">
                                  <p:stCondLst>
                                    <p:cond delay="0"/>
                                  </p:stCondLst>
                                  <p:childTnLst>
                                    <p:set>
                                      <p:cBhvr>
                                        <p:cTn id="190" dur="1" fill="hold">
                                          <p:stCondLst>
                                            <p:cond delay="0"/>
                                          </p:stCondLst>
                                        </p:cTn>
                                        <p:tgtEl>
                                          <p:spTgt spid="248"/>
                                        </p:tgtEl>
                                        <p:attrNameLst>
                                          <p:attrName>style.visibility</p:attrName>
                                        </p:attrNameLst>
                                      </p:cBhvr>
                                      <p:to>
                                        <p:strVal val="visible"/>
                                      </p:to>
                                    </p:set>
                                  </p:childTnLst>
                                </p:cTn>
                              </p:par>
                              <p:par>
                                <p:cTn id="191" presetID="1" presetClass="entr" presetSubtype="0" fill="hold" grpId="0" nodeType="withEffect">
                                  <p:stCondLst>
                                    <p:cond delay="0"/>
                                  </p:stCondLst>
                                  <p:childTnLst>
                                    <p:set>
                                      <p:cBhvr>
                                        <p:cTn id="192" dur="1" fill="hold">
                                          <p:stCondLst>
                                            <p:cond delay="0"/>
                                          </p:stCondLst>
                                        </p:cTn>
                                        <p:tgtEl>
                                          <p:spTgt spid="335"/>
                                        </p:tgtEl>
                                        <p:attrNameLst>
                                          <p:attrName>style.visibility</p:attrName>
                                        </p:attrNameLst>
                                      </p:cBhvr>
                                      <p:to>
                                        <p:strVal val="visible"/>
                                      </p:to>
                                    </p:set>
                                  </p:childTnLst>
                                </p:cTn>
                              </p:par>
                              <p:par>
                                <p:cTn id="193" presetID="1" presetClass="entr" presetSubtype="0" fill="hold" nodeType="withEffect">
                                  <p:stCondLst>
                                    <p:cond delay="0"/>
                                  </p:stCondLst>
                                  <p:childTnLst>
                                    <p:set>
                                      <p:cBhvr>
                                        <p:cTn id="194" dur="1" fill="hold">
                                          <p:stCondLst>
                                            <p:cond delay="0"/>
                                          </p:stCondLst>
                                        </p:cTn>
                                        <p:tgtEl>
                                          <p:spTgt spid="497"/>
                                        </p:tgtEl>
                                        <p:attrNameLst>
                                          <p:attrName>style.visibility</p:attrName>
                                        </p:attrNameLst>
                                      </p:cBhvr>
                                      <p:to>
                                        <p:strVal val="visible"/>
                                      </p:to>
                                    </p:set>
                                  </p:childTnLst>
                                </p:cTn>
                              </p:par>
                              <p:par>
                                <p:cTn id="195" presetID="1" presetClass="entr" presetSubtype="0" fill="hold" nodeType="withEffect">
                                  <p:stCondLst>
                                    <p:cond delay="0"/>
                                  </p:stCondLst>
                                  <p:childTnLst>
                                    <p:set>
                                      <p:cBhvr>
                                        <p:cTn id="196" dur="1" fill="hold">
                                          <p:stCondLst>
                                            <p:cond delay="0"/>
                                          </p:stCondLst>
                                        </p:cTn>
                                        <p:tgtEl>
                                          <p:spTgt spid="245"/>
                                        </p:tgtEl>
                                        <p:attrNameLst>
                                          <p:attrName>style.visibility</p:attrName>
                                        </p:attrNameLst>
                                      </p:cBhvr>
                                      <p:to>
                                        <p:strVal val="visible"/>
                                      </p:to>
                                    </p:set>
                                  </p:childTnLst>
                                </p:cTn>
                              </p:par>
                              <p:par>
                                <p:cTn id="197" presetID="1" presetClass="entr" presetSubtype="0" fill="hold" nodeType="withEffect">
                                  <p:stCondLst>
                                    <p:cond delay="0"/>
                                  </p:stCondLst>
                                  <p:childTnLst>
                                    <p:set>
                                      <p:cBhvr>
                                        <p:cTn id="198" dur="1" fill="hold">
                                          <p:stCondLst>
                                            <p:cond delay="0"/>
                                          </p:stCondLst>
                                        </p:cTn>
                                        <p:tgtEl>
                                          <p:spTgt spid="81"/>
                                        </p:tgtEl>
                                        <p:attrNameLst>
                                          <p:attrName>style.visibility</p:attrName>
                                        </p:attrNameLst>
                                      </p:cBhvr>
                                      <p:to>
                                        <p:strVal val="visible"/>
                                      </p:to>
                                    </p:set>
                                  </p:childTnLst>
                                </p:cTn>
                              </p:par>
                              <p:par>
                                <p:cTn id="199" presetID="1" presetClass="entr" presetSubtype="0" fill="hold" nodeType="withEffect">
                                  <p:stCondLst>
                                    <p:cond delay="0"/>
                                  </p:stCondLst>
                                  <p:childTnLst>
                                    <p:set>
                                      <p:cBhvr>
                                        <p:cTn id="200" dur="1" fill="hold">
                                          <p:stCondLst>
                                            <p:cond delay="0"/>
                                          </p:stCondLst>
                                        </p:cTn>
                                        <p:tgtEl>
                                          <p:spTgt spid="200"/>
                                        </p:tgtEl>
                                        <p:attrNameLst>
                                          <p:attrName>style.visibility</p:attrName>
                                        </p:attrNameLst>
                                      </p:cBhvr>
                                      <p:to>
                                        <p:strVal val="visible"/>
                                      </p:to>
                                    </p:set>
                                  </p:childTnLst>
                                </p:cTn>
                              </p:par>
                              <p:par>
                                <p:cTn id="201" presetID="1" presetClass="entr" presetSubtype="0" fill="hold" nodeType="withEffect">
                                  <p:stCondLst>
                                    <p:cond delay="0"/>
                                  </p:stCondLst>
                                  <p:childTnLst>
                                    <p:set>
                                      <p:cBhvr>
                                        <p:cTn id="202" dur="1" fill="hold">
                                          <p:stCondLst>
                                            <p:cond delay="0"/>
                                          </p:stCondLst>
                                        </p:cTn>
                                        <p:tgtEl>
                                          <p:spTgt spid="93"/>
                                        </p:tgtEl>
                                        <p:attrNameLst>
                                          <p:attrName>style.visibility</p:attrName>
                                        </p:attrNameLst>
                                      </p:cBhvr>
                                      <p:to>
                                        <p:strVal val="visible"/>
                                      </p:to>
                                    </p:set>
                                  </p:childTnLst>
                                </p:cTn>
                              </p:par>
                              <p:par>
                                <p:cTn id="203" presetID="1" presetClass="entr" presetSubtype="0" fill="hold" nodeType="withEffect">
                                  <p:stCondLst>
                                    <p:cond delay="0"/>
                                  </p:stCondLst>
                                  <p:childTnLst>
                                    <p:set>
                                      <p:cBhvr>
                                        <p:cTn id="204" dur="1" fill="hold">
                                          <p:stCondLst>
                                            <p:cond delay="0"/>
                                          </p:stCondLst>
                                        </p:cTn>
                                        <p:tgtEl>
                                          <p:spTgt spid="476"/>
                                        </p:tgtEl>
                                        <p:attrNameLst>
                                          <p:attrName>style.visibility</p:attrName>
                                        </p:attrNameLst>
                                      </p:cBhvr>
                                      <p:to>
                                        <p:strVal val="visible"/>
                                      </p:to>
                                    </p:set>
                                  </p:childTnLst>
                                </p:cTn>
                              </p:par>
                              <p:par>
                                <p:cTn id="205" presetID="1" presetClass="entr" presetSubtype="0" fill="hold" nodeType="withEffect">
                                  <p:stCondLst>
                                    <p:cond delay="0"/>
                                  </p:stCondLst>
                                  <p:childTnLst>
                                    <p:set>
                                      <p:cBhvr>
                                        <p:cTn id="206" dur="1" fill="hold">
                                          <p:stCondLst>
                                            <p:cond delay="0"/>
                                          </p:stCondLst>
                                        </p:cTn>
                                        <p:tgtEl>
                                          <p:spTgt spid="543"/>
                                        </p:tgtEl>
                                        <p:attrNameLst>
                                          <p:attrName>style.visibility</p:attrName>
                                        </p:attrNameLst>
                                      </p:cBhvr>
                                      <p:to>
                                        <p:strVal val="visible"/>
                                      </p:to>
                                    </p:set>
                                  </p:childTnLst>
                                </p:cTn>
                              </p:par>
                              <p:par>
                                <p:cTn id="207" presetID="1" presetClass="entr" presetSubtype="0" fill="hold" nodeType="withEffect">
                                  <p:stCondLst>
                                    <p:cond delay="0"/>
                                  </p:stCondLst>
                                  <p:childTnLst>
                                    <p:set>
                                      <p:cBhvr>
                                        <p:cTn id="208" dur="1" fill="hold">
                                          <p:stCondLst>
                                            <p:cond delay="0"/>
                                          </p:stCondLst>
                                        </p:cTn>
                                        <p:tgtEl>
                                          <p:spTgt spid="62"/>
                                        </p:tgtEl>
                                        <p:attrNameLst>
                                          <p:attrName>style.visibility</p:attrName>
                                        </p:attrNameLst>
                                      </p:cBhvr>
                                      <p:to>
                                        <p:strVal val="visible"/>
                                      </p:to>
                                    </p:set>
                                  </p:childTnLst>
                                </p:cTn>
                              </p:par>
                              <p:par>
                                <p:cTn id="209" presetID="1" presetClass="entr" presetSubtype="0" fill="hold" grpId="0" nodeType="withEffect">
                                  <p:stCondLst>
                                    <p:cond delay="0"/>
                                  </p:stCondLst>
                                  <p:childTnLst>
                                    <p:set>
                                      <p:cBhvr>
                                        <p:cTn id="210" dur="1" fill="hold">
                                          <p:stCondLst>
                                            <p:cond delay="0"/>
                                          </p:stCondLst>
                                        </p:cTn>
                                        <p:tgtEl>
                                          <p:spTgt spid="31"/>
                                        </p:tgtEl>
                                        <p:attrNameLst>
                                          <p:attrName>style.visibility</p:attrName>
                                        </p:attrNameLst>
                                      </p:cBhvr>
                                      <p:to>
                                        <p:strVal val="visible"/>
                                      </p:to>
                                    </p:set>
                                  </p:childTnLst>
                                </p:cTn>
                              </p:par>
                              <p:par>
                                <p:cTn id="211" presetID="1" presetClass="entr" presetSubtype="0" fill="hold" grpId="0" nodeType="withEffect">
                                  <p:stCondLst>
                                    <p:cond delay="0"/>
                                  </p:stCondLst>
                                  <p:childTnLst>
                                    <p:set>
                                      <p:cBhvr>
                                        <p:cTn id="212" dur="1" fill="hold">
                                          <p:stCondLst>
                                            <p:cond delay="0"/>
                                          </p:stCondLst>
                                        </p:cTn>
                                        <p:tgtEl>
                                          <p:spTgt spid="33"/>
                                        </p:tgtEl>
                                        <p:attrNameLst>
                                          <p:attrName>style.visibility</p:attrName>
                                        </p:attrNameLst>
                                      </p:cBhvr>
                                      <p:to>
                                        <p:strVal val="visible"/>
                                      </p:to>
                                    </p:set>
                                  </p:childTnLst>
                                </p:cTn>
                              </p:par>
                              <p:par>
                                <p:cTn id="213" presetID="1" presetClass="entr" presetSubtype="0" fill="hold" grpId="0" nodeType="withEffect">
                                  <p:stCondLst>
                                    <p:cond delay="0"/>
                                  </p:stCondLst>
                                  <p:childTnLst>
                                    <p:set>
                                      <p:cBhvr>
                                        <p:cTn id="214" dur="1" fill="hold">
                                          <p:stCondLst>
                                            <p:cond delay="0"/>
                                          </p:stCondLst>
                                        </p:cTn>
                                        <p:tgtEl>
                                          <p:spTgt spid="34"/>
                                        </p:tgtEl>
                                        <p:attrNameLst>
                                          <p:attrName>style.visibility</p:attrName>
                                        </p:attrNameLst>
                                      </p:cBhvr>
                                      <p:to>
                                        <p:strVal val="visible"/>
                                      </p:to>
                                    </p:set>
                                  </p:childTnLst>
                                </p:cTn>
                              </p:par>
                              <p:par>
                                <p:cTn id="215" presetID="1" presetClass="entr" presetSubtype="0" fill="hold" grpId="0" nodeType="withEffect">
                                  <p:stCondLst>
                                    <p:cond delay="0"/>
                                  </p:stCondLst>
                                  <p:childTnLst>
                                    <p:set>
                                      <p:cBhvr>
                                        <p:cTn id="216" dur="1" fill="hold">
                                          <p:stCondLst>
                                            <p:cond delay="0"/>
                                          </p:stCondLst>
                                        </p:cTn>
                                        <p:tgtEl>
                                          <p:spTgt spid="35"/>
                                        </p:tgtEl>
                                        <p:attrNameLst>
                                          <p:attrName>style.visibility</p:attrName>
                                        </p:attrNameLst>
                                      </p:cBhvr>
                                      <p:to>
                                        <p:strVal val="visible"/>
                                      </p:to>
                                    </p:set>
                                  </p:childTnLst>
                                </p:cTn>
                              </p:par>
                              <p:par>
                                <p:cTn id="217" presetID="1" presetClass="entr" presetSubtype="0" fill="hold" grpId="0" nodeType="withEffect">
                                  <p:stCondLst>
                                    <p:cond delay="0"/>
                                  </p:stCondLst>
                                  <p:childTnLst>
                                    <p:set>
                                      <p:cBhvr>
                                        <p:cTn id="218" dur="1" fill="hold">
                                          <p:stCondLst>
                                            <p:cond delay="0"/>
                                          </p:stCondLst>
                                        </p:cTn>
                                        <p:tgtEl>
                                          <p:spTgt spid="36"/>
                                        </p:tgtEl>
                                        <p:attrNameLst>
                                          <p:attrName>style.visibility</p:attrName>
                                        </p:attrNameLst>
                                      </p:cBhvr>
                                      <p:to>
                                        <p:strVal val="visible"/>
                                      </p:to>
                                    </p:set>
                                  </p:childTnLst>
                                </p:cTn>
                              </p:par>
                              <p:par>
                                <p:cTn id="219" presetID="1" presetClass="entr" presetSubtype="0" fill="hold" grpId="0" nodeType="withEffect">
                                  <p:stCondLst>
                                    <p:cond delay="0"/>
                                  </p:stCondLst>
                                  <p:childTnLst>
                                    <p:set>
                                      <p:cBhvr>
                                        <p:cTn id="220" dur="1" fill="hold">
                                          <p:stCondLst>
                                            <p:cond delay="0"/>
                                          </p:stCondLst>
                                        </p:cTn>
                                        <p:tgtEl>
                                          <p:spTgt spid="42"/>
                                        </p:tgtEl>
                                        <p:attrNameLst>
                                          <p:attrName>style.visibility</p:attrName>
                                        </p:attrNameLst>
                                      </p:cBhvr>
                                      <p:to>
                                        <p:strVal val="visible"/>
                                      </p:to>
                                    </p:set>
                                  </p:childTnLst>
                                </p:cTn>
                              </p:par>
                              <p:par>
                                <p:cTn id="221" presetID="1" presetClass="entr" presetSubtype="0" fill="hold" nodeType="withEffect">
                                  <p:stCondLst>
                                    <p:cond delay="0"/>
                                  </p:stCondLst>
                                  <p:childTnLst>
                                    <p:set>
                                      <p:cBhvr>
                                        <p:cTn id="222" dur="1" fill="hold">
                                          <p:stCondLst>
                                            <p:cond delay="0"/>
                                          </p:stCondLst>
                                        </p:cTn>
                                        <p:tgtEl>
                                          <p:spTgt spid="232"/>
                                        </p:tgtEl>
                                        <p:attrNameLst>
                                          <p:attrName>style.visibility</p:attrName>
                                        </p:attrNameLst>
                                      </p:cBhvr>
                                      <p:to>
                                        <p:strVal val="visible"/>
                                      </p:to>
                                    </p:set>
                                  </p:childTnLst>
                                </p:cTn>
                              </p:par>
                              <p:par>
                                <p:cTn id="223" presetID="1" presetClass="entr" presetSubtype="0" fill="hold" nodeType="withEffect">
                                  <p:stCondLst>
                                    <p:cond delay="0"/>
                                  </p:stCondLst>
                                  <p:childTnLst>
                                    <p:set>
                                      <p:cBhvr>
                                        <p:cTn id="224" dur="1" fill="hold">
                                          <p:stCondLst>
                                            <p:cond delay="0"/>
                                          </p:stCondLst>
                                        </p:cTn>
                                        <p:tgtEl>
                                          <p:spTgt spid="246"/>
                                        </p:tgtEl>
                                        <p:attrNameLst>
                                          <p:attrName>style.visibility</p:attrName>
                                        </p:attrNameLst>
                                      </p:cBhvr>
                                      <p:to>
                                        <p:strVal val="visible"/>
                                      </p:to>
                                    </p:set>
                                  </p:childTnLst>
                                </p:cTn>
                              </p:par>
                              <p:par>
                                <p:cTn id="225" presetID="1" presetClass="entr" presetSubtype="0" fill="hold" nodeType="withEffect">
                                  <p:stCondLst>
                                    <p:cond delay="0"/>
                                  </p:stCondLst>
                                  <p:childTnLst>
                                    <p:set>
                                      <p:cBhvr>
                                        <p:cTn id="226" dur="1" fill="hold">
                                          <p:stCondLst>
                                            <p:cond delay="0"/>
                                          </p:stCondLst>
                                        </p:cTn>
                                        <p:tgtEl>
                                          <p:spTgt spid="254"/>
                                        </p:tgtEl>
                                        <p:attrNameLst>
                                          <p:attrName>style.visibility</p:attrName>
                                        </p:attrNameLst>
                                      </p:cBhvr>
                                      <p:to>
                                        <p:strVal val="visible"/>
                                      </p:to>
                                    </p:set>
                                  </p:childTnLst>
                                </p:cTn>
                              </p:par>
                              <p:par>
                                <p:cTn id="227" presetID="1" presetClass="entr" presetSubtype="0" fill="hold" nodeType="withEffect">
                                  <p:stCondLst>
                                    <p:cond delay="0"/>
                                  </p:stCondLst>
                                  <p:childTnLst>
                                    <p:set>
                                      <p:cBhvr>
                                        <p:cTn id="228" dur="1" fill="hold">
                                          <p:stCondLst>
                                            <p:cond delay="0"/>
                                          </p:stCondLst>
                                        </p:cTn>
                                        <p:tgtEl>
                                          <p:spTgt spid="262"/>
                                        </p:tgtEl>
                                        <p:attrNameLst>
                                          <p:attrName>style.visibility</p:attrName>
                                        </p:attrNameLst>
                                      </p:cBhvr>
                                      <p:to>
                                        <p:strVal val="visible"/>
                                      </p:to>
                                    </p:set>
                                  </p:childTnLst>
                                </p:cTn>
                              </p:par>
                              <p:par>
                                <p:cTn id="229" presetID="1" presetClass="entr" presetSubtype="0" fill="hold" nodeType="withEffect">
                                  <p:stCondLst>
                                    <p:cond delay="0"/>
                                  </p:stCondLst>
                                  <p:childTnLst>
                                    <p:set>
                                      <p:cBhvr>
                                        <p:cTn id="230" dur="1" fill="hold">
                                          <p:stCondLst>
                                            <p:cond delay="0"/>
                                          </p:stCondLst>
                                        </p:cTn>
                                        <p:tgtEl>
                                          <p:spTgt spid="266"/>
                                        </p:tgtEl>
                                        <p:attrNameLst>
                                          <p:attrName>style.visibility</p:attrName>
                                        </p:attrNameLst>
                                      </p:cBhvr>
                                      <p:to>
                                        <p:strVal val="visible"/>
                                      </p:to>
                                    </p:set>
                                  </p:childTnLst>
                                </p:cTn>
                              </p:par>
                              <p:par>
                                <p:cTn id="231" presetID="1" presetClass="entr" presetSubtype="0" fill="hold" grpId="0" nodeType="withEffect">
                                  <p:stCondLst>
                                    <p:cond delay="0"/>
                                  </p:stCondLst>
                                  <p:childTnLst>
                                    <p:set>
                                      <p:cBhvr>
                                        <p:cTn id="232" dur="1" fill="hold">
                                          <p:stCondLst>
                                            <p:cond delay="0"/>
                                          </p:stCondLst>
                                        </p:cTn>
                                        <p:tgtEl>
                                          <p:spTgt spid="38"/>
                                        </p:tgtEl>
                                        <p:attrNameLst>
                                          <p:attrName>style.visibility</p:attrName>
                                        </p:attrNameLst>
                                      </p:cBhvr>
                                      <p:to>
                                        <p:strVal val="visible"/>
                                      </p:to>
                                    </p:set>
                                  </p:childTnLst>
                                </p:cTn>
                              </p:par>
                              <p:par>
                                <p:cTn id="233" presetID="1" presetClass="entr" presetSubtype="0" fill="hold" grpId="0" nodeType="withEffect">
                                  <p:stCondLst>
                                    <p:cond delay="0"/>
                                  </p:stCondLst>
                                  <p:childTnLst>
                                    <p:set>
                                      <p:cBhvr>
                                        <p:cTn id="234" dur="1" fill="hold">
                                          <p:stCondLst>
                                            <p:cond delay="0"/>
                                          </p:stCondLst>
                                        </p:cTn>
                                        <p:tgtEl>
                                          <p:spTgt spid="622"/>
                                        </p:tgtEl>
                                        <p:attrNameLst>
                                          <p:attrName>style.visibility</p:attrName>
                                        </p:attrNameLst>
                                      </p:cBhvr>
                                      <p:to>
                                        <p:strVal val="visible"/>
                                      </p:to>
                                    </p:set>
                                  </p:childTnLst>
                                </p:cTn>
                              </p:par>
                              <p:par>
                                <p:cTn id="235" presetID="1" presetClass="entr" presetSubtype="0" fill="hold" nodeType="withEffect">
                                  <p:stCondLst>
                                    <p:cond delay="0"/>
                                  </p:stCondLst>
                                  <p:childTnLst>
                                    <p:set>
                                      <p:cBhvr>
                                        <p:cTn id="236" dur="1" fill="hold">
                                          <p:stCondLst>
                                            <p:cond delay="0"/>
                                          </p:stCondLst>
                                        </p:cTn>
                                        <p:tgtEl>
                                          <p:spTgt spid="626"/>
                                        </p:tgtEl>
                                        <p:attrNameLst>
                                          <p:attrName>style.visibility</p:attrName>
                                        </p:attrNameLst>
                                      </p:cBhvr>
                                      <p:to>
                                        <p:strVal val="visible"/>
                                      </p:to>
                                    </p:set>
                                  </p:childTnLst>
                                </p:cTn>
                              </p:par>
                              <p:par>
                                <p:cTn id="237" presetID="1" presetClass="entr" presetSubtype="0" fill="hold" nodeType="withEffect">
                                  <p:stCondLst>
                                    <p:cond delay="0"/>
                                  </p:stCondLst>
                                  <p:childTnLst>
                                    <p:set>
                                      <p:cBhvr>
                                        <p:cTn id="238" dur="1" fill="hold">
                                          <p:stCondLst>
                                            <p:cond delay="0"/>
                                          </p:stCondLst>
                                        </p:cTn>
                                        <p:tgtEl>
                                          <p:spTgt spid="630"/>
                                        </p:tgtEl>
                                        <p:attrNameLst>
                                          <p:attrName>style.visibility</p:attrName>
                                        </p:attrNameLst>
                                      </p:cBhvr>
                                      <p:to>
                                        <p:strVal val="visible"/>
                                      </p:to>
                                    </p:set>
                                  </p:childTnLst>
                                </p:cTn>
                              </p:par>
                              <p:par>
                                <p:cTn id="239" presetID="1" presetClass="entr" presetSubtype="0" fill="hold" grpId="0" nodeType="withEffect">
                                  <p:stCondLst>
                                    <p:cond delay="0"/>
                                  </p:stCondLst>
                                  <p:childTnLst>
                                    <p:set>
                                      <p:cBhvr>
                                        <p:cTn id="240" dur="1" fill="hold">
                                          <p:stCondLst>
                                            <p:cond delay="0"/>
                                          </p:stCondLst>
                                        </p:cTn>
                                        <p:tgtEl>
                                          <p:spTgt spid="453"/>
                                        </p:tgtEl>
                                        <p:attrNameLst>
                                          <p:attrName>style.visibility</p:attrName>
                                        </p:attrNameLst>
                                      </p:cBhvr>
                                      <p:to>
                                        <p:strVal val="visible"/>
                                      </p:to>
                                    </p:set>
                                  </p:childTnLst>
                                </p:cTn>
                              </p:par>
                              <p:par>
                                <p:cTn id="241" presetID="1" presetClass="entr" presetSubtype="0" fill="hold" grpId="0" nodeType="withEffect">
                                  <p:stCondLst>
                                    <p:cond delay="0"/>
                                  </p:stCondLst>
                                  <p:childTnLst>
                                    <p:set>
                                      <p:cBhvr>
                                        <p:cTn id="242" dur="1" fill="hold">
                                          <p:stCondLst>
                                            <p:cond delay="0"/>
                                          </p:stCondLst>
                                        </p:cTn>
                                        <p:tgtEl>
                                          <p:spTgt spid="325"/>
                                        </p:tgtEl>
                                        <p:attrNameLst>
                                          <p:attrName>style.visibility</p:attrName>
                                        </p:attrNameLst>
                                      </p:cBhvr>
                                      <p:to>
                                        <p:strVal val="visible"/>
                                      </p:to>
                                    </p:set>
                                  </p:childTnLst>
                                </p:cTn>
                              </p:par>
                              <p:par>
                                <p:cTn id="243" presetID="1" presetClass="entr" presetSubtype="0" fill="hold" grpId="0" nodeType="withEffect">
                                  <p:stCondLst>
                                    <p:cond delay="0"/>
                                  </p:stCondLst>
                                  <p:childTnLst>
                                    <p:set>
                                      <p:cBhvr>
                                        <p:cTn id="244" dur="1" fill="hold">
                                          <p:stCondLst>
                                            <p:cond delay="0"/>
                                          </p:stCondLst>
                                        </p:cTn>
                                        <p:tgtEl>
                                          <p:spTgt spid="30"/>
                                        </p:tgtEl>
                                        <p:attrNameLst>
                                          <p:attrName>style.visibility</p:attrName>
                                        </p:attrNameLst>
                                      </p:cBhvr>
                                      <p:to>
                                        <p:strVal val="visible"/>
                                      </p:to>
                                    </p:set>
                                  </p:childTnLst>
                                </p:cTn>
                              </p:par>
                              <p:par>
                                <p:cTn id="245" presetID="1" presetClass="entr" presetSubtype="0" fill="hold" grpId="0" nodeType="withEffect">
                                  <p:stCondLst>
                                    <p:cond delay="0"/>
                                  </p:stCondLst>
                                  <p:childTnLst>
                                    <p:set>
                                      <p:cBhvr>
                                        <p:cTn id="246" dur="1" fill="hold">
                                          <p:stCondLst>
                                            <p:cond delay="0"/>
                                          </p:stCondLst>
                                        </p:cTn>
                                        <p:tgtEl>
                                          <p:spTgt spid="473"/>
                                        </p:tgtEl>
                                        <p:attrNameLst>
                                          <p:attrName>style.visibility</p:attrName>
                                        </p:attrNameLst>
                                      </p:cBhvr>
                                      <p:to>
                                        <p:strVal val="visible"/>
                                      </p:to>
                                    </p:set>
                                  </p:childTnLst>
                                </p:cTn>
                              </p:par>
                              <p:par>
                                <p:cTn id="247" presetID="1" presetClass="entr" presetSubtype="0" fill="hold" nodeType="withEffect">
                                  <p:stCondLst>
                                    <p:cond delay="0"/>
                                  </p:stCondLst>
                                  <p:childTnLst>
                                    <p:set>
                                      <p:cBhvr>
                                        <p:cTn id="248" dur="1" fill="hold">
                                          <p:stCondLst>
                                            <p:cond delay="0"/>
                                          </p:stCondLst>
                                        </p:cTn>
                                        <p:tgtEl>
                                          <p:spTgt spid="68"/>
                                        </p:tgtEl>
                                        <p:attrNameLst>
                                          <p:attrName>style.visibility</p:attrName>
                                        </p:attrNameLst>
                                      </p:cBhvr>
                                      <p:to>
                                        <p:strVal val="visible"/>
                                      </p:to>
                                    </p:set>
                                  </p:childTnLst>
                                </p:cTn>
                              </p:par>
                              <p:par>
                                <p:cTn id="249" presetID="1" presetClass="entr" presetSubtype="0" fill="hold" grpId="0" nodeType="withEffect">
                                  <p:stCondLst>
                                    <p:cond delay="0"/>
                                  </p:stCondLst>
                                  <p:childTnLst>
                                    <p:set>
                                      <p:cBhvr>
                                        <p:cTn id="250" dur="1" fill="hold">
                                          <p:stCondLst>
                                            <p:cond delay="0"/>
                                          </p:stCondLst>
                                        </p:cTn>
                                        <p:tgtEl>
                                          <p:spTgt spid="161"/>
                                        </p:tgtEl>
                                        <p:attrNameLst>
                                          <p:attrName>style.visibility</p:attrName>
                                        </p:attrNameLst>
                                      </p:cBhvr>
                                      <p:to>
                                        <p:strVal val="visible"/>
                                      </p:to>
                                    </p:set>
                                  </p:childTnLst>
                                </p:cTn>
                              </p:par>
                              <p:par>
                                <p:cTn id="251" presetID="1" presetClass="entr" presetSubtype="0" fill="hold" nodeType="withEffect">
                                  <p:stCondLst>
                                    <p:cond delay="0"/>
                                  </p:stCondLst>
                                  <p:childTnLst>
                                    <p:set>
                                      <p:cBhvr>
                                        <p:cTn id="252" dur="1" fill="hold">
                                          <p:stCondLst>
                                            <p:cond delay="0"/>
                                          </p:stCondLst>
                                        </p:cTn>
                                        <p:tgtEl>
                                          <p:spTgt spid="165"/>
                                        </p:tgtEl>
                                        <p:attrNameLst>
                                          <p:attrName>style.visibility</p:attrName>
                                        </p:attrNameLst>
                                      </p:cBhvr>
                                      <p:to>
                                        <p:strVal val="visible"/>
                                      </p:to>
                                    </p:set>
                                  </p:childTnLst>
                                </p:cTn>
                              </p:par>
                              <p:par>
                                <p:cTn id="253" presetID="1" presetClass="entr" presetSubtype="0" fill="hold" nodeType="withEffect">
                                  <p:stCondLst>
                                    <p:cond delay="0"/>
                                  </p:stCondLst>
                                  <p:childTnLst>
                                    <p:set>
                                      <p:cBhvr>
                                        <p:cTn id="254" dur="1" fill="hold">
                                          <p:stCondLst>
                                            <p:cond delay="0"/>
                                          </p:stCondLst>
                                        </p:cTn>
                                        <p:tgtEl>
                                          <p:spTgt spid="763"/>
                                        </p:tgtEl>
                                        <p:attrNameLst>
                                          <p:attrName>style.visibility</p:attrName>
                                        </p:attrNameLst>
                                      </p:cBhvr>
                                      <p:to>
                                        <p:strVal val="visible"/>
                                      </p:to>
                                    </p:set>
                                  </p:childTnLst>
                                </p:cTn>
                              </p:par>
                              <p:par>
                                <p:cTn id="255" presetID="1" presetClass="entr" presetSubtype="0" fill="hold" nodeType="withEffect">
                                  <p:stCondLst>
                                    <p:cond delay="0"/>
                                  </p:stCondLst>
                                  <p:childTnLst>
                                    <p:set>
                                      <p:cBhvr>
                                        <p:cTn id="256" dur="1" fill="hold">
                                          <p:stCondLst>
                                            <p:cond delay="0"/>
                                          </p:stCondLst>
                                        </p:cTn>
                                        <p:tgtEl>
                                          <p:spTgt spid="776"/>
                                        </p:tgtEl>
                                        <p:attrNameLst>
                                          <p:attrName>style.visibility</p:attrName>
                                        </p:attrNameLst>
                                      </p:cBhvr>
                                      <p:to>
                                        <p:strVal val="visible"/>
                                      </p:to>
                                    </p:set>
                                  </p:childTnLst>
                                </p:cTn>
                              </p:par>
                              <p:par>
                                <p:cTn id="257" presetID="1" presetClass="entr" presetSubtype="0" fill="hold" grpId="0" nodeType="withEffect">
                                  <p:stCondLst>
                                    <p:cond delay="0"/>
                                  </p:stCondLst>
                                  <p:childTnLst>
                                    <p:set>
                                      <p:cBhvr>
                                        <p:cTn id="258" dur="1" fill="hold">
                                          <p:stCondLst>
                                            <p:cond delay="0"/>
                                          </p:stCondLst>
                                        </p:cTn>
                                        <p:tgtEl>
                                          <p:spTgt spid="802"/>
                                        </p:tgtEl>
                                        <p:attrNameLst>
                                          <p:attrName>style.visibility</p:attrName>
                                        </p:attrNameLst>
                                      </p:cBhvr>
                                      <p:to>
                                        <p:strVal val="visible"/>
                                      </p:to>
                                    </p:set>
                                  </p:childTnLst>
                                </p:cTn>
                              </p:par>
                              <p:par>
                                <p:cTn id="259" presetID="1" presetClass="entr" presetSubtype="0" fill="hold" nodeType="withEffect">
                                  <p:stCondLst>
                                    <p:cond delay="0"/>
                                  </p:stCondLst>
                                  <p:childTnLst>
                                    <p:set>
                                      <p:cBhvr>
                                        <p:cTn id="260" dur="1" fill="hold">
                                          <p:stCondLst>
                                            <p:cond delay="0"/>
                                          </p:stCondLst>
                                        </p:cTn>
                                        <p:tgtEl>
                                          <p:spTgt spid="811"/>
                                        </p:tgtEl>
                                        <p:attrNameLst>
                                          <p:attrName>style.visibility</p:attrName>
                                        </p:attrNameLst>
                                      </p:cBhvr>
                                      <p:to>
                                        <p:strVal val="visible"/>
                                      </p:to>
                                    </p:set>
                                  </p:childTnLst>
                                </p:cTn>
                              </p:par>
                              <p:par>
                                <p:cTn id="261" presetID="1" presetClass="entr" presetSubtype="0" fill="hold" nodeType="withEffect">
                                  <p:stCondLst>
                                    <p:cond delay="0"/>
                                  </p:stCondLst>
                                  <p:childTnLst>
                                    <p:set>
                                      <p:cBhvr>
                                        <p:cTn id="262" dur="1" fill="hold">
                                          <p:stCondLst>
                                            <p:cond delay="0"/>
                                          </p:stCondLst>
                                        </p:cTn>
                                        <p:tgtEl>
                                          <p:spTgt spid="814"/>
                                        </p:tgtEl>
                                        <p:attrNameLst>
                                          <p:attrName>style.visibility</p:attrName>
                                        </p:attrNameLst>
                                      </p:cBhvr>
                                      <p:to>
                                        <p:strVal val="visible"/>
                                      </p:to>
                                    </p:set>
                                  </p:childTnLst>
                                </p:cTn>
                              </p:par>
                              <p:par>
                                <p:cTn id="263" presetID="1" presetClass="entr" presetSubtype="0" fill="hold" grpId="0" nodeType="withEffect">
                                  <p:stCondLst>
                                    <p:cond delay="0"/>
                                  </p:stCondLst>
                                  <p:childTnLst>
                                    <p:set>
                                      <p:cBhvr>
                                        <p:cTn id="264" dur="1" fill="hold">
                                          <p:stCondLst>
                                            <p:cond delay="0"/>
                                          </p:stCondLst>
                                        </p:cTn>
                                        <p:tgtEl>
                                          <p:spTgt spid="94"/>
                                        </p:tgtEl>
                                        <p:attrNameLst>
                                          <p:attrName>style.visibility</p:attrName>
                                        </p:attrNameLst>
                                      </p:cBhvr>
                                      <p:to>
                                        <p:strVal val="visible"/>
                                      </p:to>
                                    </p:set>
                                  </p:childTnLst>
                                </p:cTn>
                              </p:par>
                              <p:par>
                                <p:cTn id="265" presetID="1" presetClass="entr" presetSubtype="0" fill="hold" nodeType="withEffect">
                                  <p:stCondLst>
                                    <p:cond delay="0"/>
                                  </p:stCondLst>
                                  <p:childTnLst>
                                    <p:set>
                                      <p:cBhvr>
                                        <p:cTn id="266" dur="1" fill="hold">
                                          <p:stCondLst>
                                            <p:cond delay="0"/>
                                          </p:stCondLst>
                                        </p:cTn>
                                        <p:tgtEl>
                                          <p:spTgt spid="126"/>
                                        </p:tgtEl>
                                        <p:attrNameLst>
                                          <p:attrName>style.visibility</p:attrName>
                                        </p:attrNameLst>
                                      </p:cBhvr>
                                      <p:to>
                                        <p:strVal val="visible"/>
                                      </p:to>
                                    </p:set>
                                  </p:childTnLst>
                                </p:cTn>
                              </p:par>
                              <p:par>
                                <p:cTn id="267" presetID="1" presetClass="entr" presetSubtype="0" fill="hold" grpId="0" nodeType="withEffect">
                                  <p:stCondLst>
                                    <p:cond delay="0"/>
                                  </p:stCondLst>
                                  <p:childTnLst>
                                    <p:set>
                                      <p:cBhvr>
                                        <p:cTn id="268" dur="1" fill="hold">
                                          <p:stCondLst>
                                            <p:cond delay="0"/>
                                          </p:stCondLst>
                                        </p:cTn>
                                        <p:tgtEl>
                                          <p:spTgt spid="135"/>
                                        </p:tgtEl>
                                        <p:attrNameLst>
                                          <p:attrName>style.visibility</p:attrName>
                                        </p:attrNameLst>
                                      </p:cBhvr>
                                      <p:to>
                                        <p:strVal val="visible"/>
                                      </p:to>
                                    </p:set>
                                  </p:childTnLst>
                                </p:cTn>
                              </p:par>
                              <p:par>
                                <p:cTn id="269" presetID="1" presetClass="entr" presetSubtype="0" fill="hold" nodeType="withEffect">
                                  <p:stCondLst>
                                    <p:cond delay="0"/>
                                  </p:stCondLst>
                                  <p:childTnLst>
                                    <p:set>
                                      <p:cBhvr>
                                        <p:cTn id="270" dur="1" fill="hold">
                                          <p:stCondLst>
                                            <p:cond delay="0"/>
                                          </p:stCondLst>
                                        </p:cTn>
                                        <p:tgtEl>
                                          <p:spTgt spid="158"/>
                                        </p:tgtEl>
                                        <p:attrNameLst>
                                          <p:attrName>style.visibility</p:attrName>
                                        </p:attrNameLst>
                                      </p:cBhvr>
                                      <p:to>
                                        <p:strVal val="visible"/>
                                      </p:to>
                                    </p:set>
                                  </p:childTnLst>
                                </p:cTn>
                              </p:par>
                              <p:par>
                                <p:cTn id="271" presetID="1" presetClass="entr" presetSubtype="0" fill="hold" nodeType="withEffect">
                                  <p:stCondLst>
                                    <p:cond delay="0"/>
                                  </p:stCondLst>
                                  <p:childTnLst>
                                    <p:set>
                                      <p:cBhvr>
                                        <p:cTn id="272" dur="1" fill="hold">
                                          <p:stCondLst>
                                            <p:cond delay="0"/>
                                          </p:stCondLst>
                                        </p:cTn>
                                        <p:tgtEl>
                                          <p:spTgt spid="209"/>
                                        </p:tgtEl>
                                        <p:attrNameLst>
                                          <p:attrName>style.visibility</p:attrName>
                                        </p:attrNameLst>
                                      </p:cBhvr>
                                      <p:to>
                                        <p:strVal val="visible"/>
                                      </p:to>
                                    </p:set>
                                  </p:childTnLst>
                                </p:cTn>
                              </p:par>
                              <p:par>
                                <p:cTn id="273" presetID="1" presetClass="entr" presetSubtype="0" fill="hold" nodeType="withEffect">
                                  <p:stCondLst>
                                    <p:cond delay="0"/>
                                  </p:stCondLst>
                                  <p:childTnLst>
                                    <p:set>
                                      <p:cBhvr>
                                        <p:cTn id="274" dur="1" fill="hold">
                                          <p:stCondLst>
                                            <p:cond delay="0"/>
                                          </p:stCondLst>
                                        </p:cTn>
                                        <p:tgtEl>
                                          <p:spTgt spid="231"/>
                                        </p:tgtEl>
                                        <p:attrNameLst>
                                          <p:attrName>style.visibility</p:attrName>
                                        </p:attrNameLst>
                                      </p:cBhvr>
                                      <p:to>
                                        <p:strVal val="visible"/>
                                      </p:to>
                                    </p:set>
                                  </p:childTnLst>
                                </p:cTn>
                              </p:par>
                              <p:par>
                                <p:cTn id="275" presetID="1" presetClass="entr" presetSubtype="0" fill="hold" nodeType="withEffect">
                                  <p:stCondLst>
                                    <p:cond delay="0"/>
                                  </p:stCondLst>
                                  <p:childTnLst>
                                    <p:set>
                                      <p:cBhvr>
                                        <p:cTn id="276" dur="1" fill="hold">
                                          <p:stCondLst>
                                            <p:cond delay="0"/>
                                          </p:stCondLst>
                                        </p:cTn>
                                        <p:tgtEl>
                                          <p:spTgt spid="240"/>
                                        </p:tgtEl>
                                        <p:attrNameLst>
                                          <p:attrName>style.visibility</p:attrName>
                                        </p:attrNameLst>
                                      </p:cBhvr>
                                      <p:to>
                                        <p:strVal val="visible"/>
                                      </p:to>
                                    </p:set>
                                  </p:childTnLst>
                                </p:cTn>
                              </p:par>
                              <p:par>
                                <p:cTn id="277" presetID="1" presetClass="entr" presetSubtype="0" fill="hold" nodeType="withEffect">
                                  <p:stCondLst>
                                    <p:cond delay="0"/>
                                  </p:stCondLst>
                                  <p:childTnLst>
                                    <p:set>
                                      <p:cBhvr>
                                        <p:cTn id="278" dur="1" fill="hold">
                                          <p:stCondLst>
                                            <p:cond delay="0"/>
                                          </p:stCondLst>
                                        </p:cTn>
                                        <p:tgtEl>
                                          <p:spTgt spid="275"/>
                                        </p:tgtEl>
                                        <p:attrNameLst>
                                          <p:attrName>style.visibility</p:attrName>
                                        </p:attrNameLst>
                                      </p:cBhvr>
                                      <p:to>
                                        <p:strVal val="visible"/>
                                      </p:to>
                                    </p:set>
                                  </p:childTnLst>
                                </p:cTn>
                              </p:par>
                              <p:par>
                                <p:cTn id="279" presetID="1" presetClass="entr" presetSubtype="0" fill="hold" grpId="0" nodeType="withEffect">
                                  <p:stCondLst>
                                    <p:cond delay="0"/>
                                  </p:stCondLst>
                                  <p:childTnLst>
                                    <p:set>
                                      <p:cBhvr>
                                        <p:cTn id="280" dur="1" fill="hold">
                                          <p:stCondLst>
                                            <p:cond delay="0"/>
                                          </p:stCondLst>
                                        </p:cTn>
                                        <p:tgtEl>
                                          <p:spTgt spid="353"/>
                                        </p:tgtEl>
                                        <p:attrNameLst>
                                          <p:attrName>style.visibility</p:attrName>
                                        </p:attrNameLst>
                                      </p:cBhvr>
                                      <p:to>
                                        <p:strVal val="visible"/>
                                      </p:to>
                                    </p:set>
                                  </p:childTnLst>
                                </p:cTn>
                              </p:par>
                              <p:par>
                                <p:cTn id="281" presetID="1" presetClass="entr" presetSubtype="0" fill="hold" nodeType="withEffect">
                                  <p:stCondLst>
                                    <p:cond delay="0"/>
                                  </p:stCondLst>
                                  <p:childTnLst>
                                    <p:set>
                                      <p:cBhvr>
                                        <p:cTn id="282" dur="1" fill="hold">
                                          <p:stCondLst>
                                            <p:cond delay="0"/>
                                          </p:stCondLst>
                                        </p:cTn>
                                        <p:tgtEl>
                                          <p:spTgt spid="357"/>
                                        </p:tgtEl>
                                        <p:attrNameLst>
                                          <p:attrName>style.visibility</p:attrName>
                                        </p:attrNameLst>
                                      </p:cBhvr>
                                      <p:to>
                                        <p:strVal val="visible"/>
                                      </p:to>
                                    </p:set>
                                  </p:childTnLst>
                                </p:cTn>
                              </p:par>
                              <p:par>
                                <p:cTn id="283" presetID="1" presetClass="entr" presetSubtype="0" fill="hold" grpId="0" nodeType="withEffect">
                                  <p:stCondLst>
                                    <p:cond delay="0"/>
                                  </p:stCondLst>
                                  <p:childTnLst>
                                    <p:set>
                                      <p:cBhvr>
                                        <p:cTn id="284" dur="1" fill="hold">
                                          <p:stCondLst>
                                            <p:cond delay="0"/>
                                          </p:stCondLst>
                                        </p:cTn>
                                        <p:tgtEl>
                                          <p:spTgt spid="367"/>
                                        </p:tgtEl>
                                        <p:attrNameLst>
                                          <p:attrName>style.visibility</p:attrName>
                                        </p:attrNameLst>
                                      </p:cBhvr>
                                      <p:to>
                                        <p:strVal val="visible"/>
                                      </p:to>
                                    </p:set>
                                  </p:childTnLst>
                                </p:cTn>
                              </p:par>
                              <p:par>
                                <p:cTn id="285" presetID="1" presetClass="entr" presetSubtype="0" fill="hold" nodeType="withEffect">
                                  <p:stCondLst>
                                    <p:cond delay="0"/>
                                  </p:stCondLst>
                                  <p:childTnLst>
                                    <p:set>
                                      <p:cBhvr>
                                        <p:cTn id="286" dur="1" fill="hold">
                                          <p:stCondLst>
                                            <p:cond delay="0"/>
                                          </p:stCondLst>
                                        </p:cTn>
                                        <p:tgtEl>
                                          <p:spTgt spid="470"/>
                                        </p:tgtEl>
                                        <p:attrNameLst>
                                          <p:attrName>style.visibility</p:attrName>
                                        </p:attrNameLst>
                                      </p:cBhvr>
                                      <p:to>
                                        <p:strVal val="visible"/>
                                      </p:to>
                                    </p:set>
                                  </p:childTnLst>
                                </p:cTn>
                              </p:par>
                              <p:par>
                                <p:cTn id="287" presetID="1" presetClass="entr" presetSubtype="0" fill="hold" nodeType="withEffect">
                                  <p:stCondLst>
                                    <p:cond delay="0"/>
                                  </p:stCondLst>
                                  <p:childTnLst>
                                    <p:set>
                                      <p:cBhvr>
                                        <p:cTn id="288" dur="1" fill="hold">
                                          <p:stCondLst>
                                            <p:cond delay="0"/>
                                          </p:stCondLst>
                                        </p:cTn>
                                        <p:tgtEl>
                                          <p:spTgt spid="485"/>
                                        </p:tgtEl>
                                        <p:attrNameLst>
                                          <p:attrName>style.visibility</p:attrName>
                                        </p:attrNameLst>
                                      </p:cBhvr>
                                      <p:to>
                                        <p:strVal val="visible"/>
                                      </p:to>
                                    </p:set>
                                  </p:childTnLst>
                                </p:cTn>
                              </p:par>
                            </p:childTnLst>
                          </p:cTn>
                        </p:par>
                      </p:childTnLst>
                    </p:cTn>
                  </p:par>
                  <p:par>
                    <p:cTn id="289" fill="hold">
                      <p:stCondLst>
                        <p:cond delay="indefinite"/>
                      </p:stCondLst>
                      <p:childTnLst>
                        <p:par>
                          <p:cTn id="290" fill="hold">
                            <p:stCondLst>
                              <p:cond delay="0"/>
                            </p:stCondLst>
                            <p:childTnLst>
                              <p:par>
                                <p:cTn id="291" presetID="1" presetClass="entr" presetSubtype="0" fill="hold" nodeType="clickEffect">
                                  <p:stCondLst>
                                    <p:cond delay="0"/>
                                  </p:stCondLst>
                                  <p:childTnLst>
                                    <p:set>
                                      <p:cBhvr>
                                        <p:cTn id="292" dur="1" fill="hold">
                                          <p:stCondLst>
                                            <p:cond delay="0"/>
                                          </p:stCondLst>
                                        </p:cTn>
                                        <p:tgtEl>
                                          <p:spTgt spid="343"/>
                                        </p:tgtEl>
                                        <p:attrNameLst>
                                          <p:attrName>style.visibility</p:attrName>
                                        </p:attrNameLst>
                                      </p:cBhvr>
                                      <p:to>
                                        <p:strVal val="visible"/>
                                      </p:to>
                                    </p:set>
                                  </p:childTnLst>
                                </p:cTn>
                              </p:par>
                              <p:par>
                                <p:cTn id="293" presetID="1" presetClass="entr" presetSubtype="0" fill="hold" nodeType="withEffect">
                                  <p:stCondLst>
                                    <p:cond delay="0"/>
                                  </p:stCondLst>
                                  <p:childTnLst>
                                    <p:set>
                                      <p:cBhvr>
                                        <p:cTn id="294" dur="1" fill="hold">
                                          <p:stCondLst>
                                            <p:cond delay="0"/>
                                          </p:stCondLst>
                                        </p:cTn>
                                        <p:tgtEl>
                                          <p:spTgt spid="314"/>
                                        </p:tgtEl>
                                        <p:attrNameLst>
                                          <p:attrName>style.visibility</p:attrName>
                                        </p:attrNameLst>
                                      </p:cBhvr>
                                      <p:to>
                                        <p:strVal val="visible"/>
                                      </p:to>
                                    </p:set>
                                  </p:childTnLst>
                                </p:cTn>
                              </p:par>
                              <p:par>
                                <p:cTn id="295" presetID="1" presetClass="entr" presetSubtype="0" fill="hold" nodeType="withEffect">
                                  <p:stCondLst>
                                    <p:cond delay="0"/>
                                  </p:stCondLst>
                                  <p:childTnLst>
                                    <p:set>
                                      <p:cBhvr>
                                        <p:cTn id="296" dur="1" fill="hold">
                                          <p:stCondLst>
                                            <p:cond delay="0"/>
                                          </p:stCondLst>
                                        </p:cTn>
                                        <p:tgtEl>
                                          <p:spTgt spid="316"/>
                                        </p:tgtEl>
                                        <p:attrNameLst>
                                          <p:attrName>style.visibility</p:attrName>
                                        </p:attrNameLst>
                                      </p:cBhvr>
                                      <p:to>
                                        <p:strVal val="visible"/>
                                      </p:to>
                                    </p:set>
                                  </p:childTnLst>
                                </p:cTn>
                              </p:par>
                              <p:par>
                                <p:cTn id="297" presetID="1" presetClass="entr" presetSubtype="0" fill="hold" grpId="0" nodeType="withEffect">
                                  <p:stCondLst>
                                    <p:cond delay="0"/>
                                  </p:stCondLst>
                                  <p:childTnLst>
                                    <p:set>
                                      <p:cBhvr>
                                        <p:cTn id="298" dur="1" fill="hold">
                                          <p:stCondLst>
                                            <p:cond delay="0"/>
                                          </p:stCondLst>
                                        </p:cTn>
                                        <p:tgtEl>
                                          <p:spTgt spid="278"/>
                                        </p:tgtEl>
                                        <p:attrNameLst>
                                          <p:attrName>style.visibility</p:attrName>
                                        </p:attrNameLst>
                                      </p:cBhvr>
                                      <p:to>
                                        <p:strVal val="visible"/>
                                      </p:to>
                                    </p:set>
                                  </p:childTnLst>
                                </p:cTn>
                              </p:par>
                              <p:par>
                                <p:cTn id="299" presetID="1" presetClass="entr" presetSubtype="0" fill="hold" nodeType="withEffect">
                                  <p:stCondLst>
                                    <p:cond delay="0"/>
                                  </p:stCondLst>
                                  <p:childTnLst>
                                    <p:set>
                                      <p:cBhvr>
                                        <p:cTn id="300" dur="1" fill="hold">
                                          <p:stCondLst>
                                            <p:cond delay="0"/>
                                          </p:stCondLst>
                                        </p:cTn>
                                        <p:tgtEl>
                                          <p:spTgt spid="292"/>
                                        </p:tgtEl>
                                        <p:attrNameLst>
                                          <p:attrName>style.visibility</p:attrName>
                                        </p:attrNameLst>
                                      </p:cBhvr>
                                      <p:to>
                                        <p:strVal val="visible"/>
                                      </p:to>
                                    </p:set>
                                  </p:childTnLst>
                                </p:cTn>
                              </p:par>
                              <p:par>
                                <p:cTn id="301" presetID="1" presetClass="entr" presetSubtype="0" fill="hold" nodeType="withEffect">
                                  <p:stCondLst>
                                    <p:cond delay="0"/>
                                  </p:stCondLst>
                                  <p:childTnLst>
                                    <p:set>
                                      <p:cBhvr>
                                        <p:cTn id="302" dur="1" fill="hold">
                                          <p:stCondLst>
                                            <p:cond delay="0"/>
                                          </p:stCondLst>
                                        </p:cTn>
                                        <p:tgtEl>
                                          <p:spTgt spid="270"/>
                                        </p:tgtEl>
                                        <p:attrNameLst>
                                          <p:attrName>style.visibility</p:attrName>
                                        </p:attrNameLst>
                                      </p:cBhvr>
                                      <p:to>
                                        <p:strVal val="visible"/>
                                      </p:to>
                                    </p:set>
                                  </p:childTnLst>
                                </p:cTn>
                              </p:par>
                              <p:par>
                                <p:cTn id="303" presetID="1" presetClass="entr" presetSubtype="0" fill="hold" nodeType="withEffect">
                                  <p:stCondLst>
                                    <p:cond delay="0"/>
                                  </p:stCondLst>
                                  <p:childTnLst>
                                    <p:set>
                                      <p:cBhvr>
                                        <p:cTn id="304" dur="1" fill="hold">
                                          <p:stCondLst>
                                            <p:cond delay="0"/>
                                          </p:stCondLst>
                                        </p:cTn>
                                        <p:tgtEl>
                                          <p:spTgt spid="225"/>
                                        </p:tgtEl>
                                        <p:attrNameLst>
                                          <p:attrName>style.visibility</p:attrName>
                                        </p:attrNameLst>
                                      </p:cBhvr>
                                      <p:to>
                                        <p:strVal val="visible"/>
                                      </p:to>
                                    </p:set>
                                  </p:childTnLst>
                                </p:cTn>
                              </p:par>
                              <p:par>
                                <p:cTn id="305" presetID="1" presetClass="entr" presetSubtype="0" fill="hold" nodeType="withEffect">
                                  <p:stCondLst>
                                    <p:cond delay="0"/>
                                  </p:stCondLst>
                                  <p:childTnLst>
                                    <p:set>
                                      <p:cBhvr>
                                        <p:cTn id="306" dur="1" fill="hold">
                                          <p:stCondLst>
                                            <p:cond delay="0"/>
                                          </p:stCondLst>
                                        </p:cTn>
                                        <p:tgtEl>
                                          <p:spTgt spid="233"/>
                                        </p:tgtEl>
                                        <p:attrNameLst>
                                          <p:attrName>style.visibility</p:attrName>
                                        </p:attrNameLst>
                                      </p:cBhvr>
                                      <p:to>
                                        <p:strVal val="visible"/>
                                      </p:to>
                                    </p:set>
                                  </p:childTnLst>
                                </p:cTn>
                              </p:par>
                              <p:par>
                                <p:cTn id="307" presetID="1" presetClass="entr" presetSubtype="0" fill="hold" nodeType="withEffect">
                                  <p:stCondLst>
                                    <p:cond delay="0"/>
                                  </p:stCondLst>
                                  <p:childTnLst>
                                    <p:set>
                                      <p:cBhvr>
                                        <p:cTn id="308" dur="1" fill="hold">
                                          <p:stCondLst>
                                            <p:cond delay="0"/>
                                          </p:stCondLst>
                                        </p:cTn>
                                        <p:tgtEl>
                                          <p:spTgt spid="499"/>
                                        </p:tgtEl>
                                        <p:attrNameLst>
                                          <p:attrName>style.visibility</p:attrName>
                                        </p:attrNameLst>
                                      </p:cBhvr>
                                      <p:to>
                                        <p:strVal val="visible"/>
                                      </p:to>
                                    </p:set>
                                  </p:childTnLst>
                                </p:cTn>
                              </p:par>
                              <p:par>
                                <p:cTn id="309" presetID="1" presetClass="entr" presetSubtype="0" fill="hold" nodeType="withEffect">
                                  <p:stCondLst>
                                    <p:cond delay="0"/>
                                  </p:stCondLst>
                                  <p:childTnLst>
                                    <p:set>
                                      <p:cBhvr>
                                        <p:cTn id="310" dur="1" fill="hold">
                                          <p:stCondLst>
                                            <p:cond delay="0"/>
                                          </p:stCondLst>
                                        </p:cTn>
                                        <p:tgtEl>
                                          <p:spTgt spid="600"/>
                                        </p:tgtEl>
                                        <p:attrNameLst>
                                          <p:attrName>style.visibility</p:attrName>
                                        </p:attrNameLst>
                                      </p:cBhvr>
                                      <p:to>
                                        <p:strVal val="visible"/>
                                      </p:to>
                                    </p:set>
                                  </p:childTnLst>
                                </p:cTn>
                              </p:par>
                              <p:par>
                                <p:cTn id="311" presetID="1" presetClass="entr" presetSubtype="0" fill="hold" grpId="0" nodeType="withEffect">
                                  <p:stCondLst>
                                    <p:cond delay="0"/>
                                  </p:stCondLst>
                                  <p:childTnLst>
                                    <p:set>
                                      <p:cBhvr>
                                        <p:cTn id="312" dur="1" fill="hold">
                                          <p:stCondLst>
                                            <p:cond delay="0"/>
                                          </p:stCondLst>
                                        </p:cTn>
                                        <p:tgtEl>
                                          <p:spTgt spid="118"/>
                                        </p:tgtEl>
                                        <p:attrNameLst>
                                          <p:attrName>style.visibility</p:attrName>
                                        </p:attrNameLst>
                                      </p:cBhvr>
                                      <p:to>
                                        <p:strVal val="visible"/>
                                      </p:to>
                                    </p:set>
                                  </p:childTnLst>
                                </p:cTn>
                              </p:par>
                              <p:par>
                                <p:cTn id="313" presetID="1" presetClass="entr" presetSubtype="0" fill="hold" grpId="0" nodeType="withEffect">
                                  <p:stCondLst>
                                    <p:cond delay="0"/>
                                  </p:stCondLst>
                                  <p:childTnLst>
                                    <p:set>
                                      <p:cBhvr>
                                        <p:cTn id="314" dur="1" fill="hold">
                                          <p:stCondLst>
                                            <p:cond delay="0"/>
                                          </p:stCondLst>
                                        </p:cTn>
                                        <p:tgtEl>
                                          <p:spTgt spid="84"/>
                                        </p:tgtEl>
                                        <p:attrNameLst>
                                          <p:attrName>style.visibility</p:attrName>
                                        </p:attrNameLst>
                                      </p:cBhvr>
                                      <p:to>
                                        <p:strVal val="visible"/>
                                      </p:to>
                                    </p:set>
                                  </p:childTnLst>
                                </p:cTn>
                              </p:par>
                              <p:par>
                                <p:cTn id="315" presetID="1" presetClass="entr" presetSubtype="0" fill="hold" nodeType="withEffect">
                                  <p:stCondLst>
                                    <p:cond delay="0"/>
                                  </p:stCondLst>
                                  <p:childTnLst>
                                    <p:set>
                                      <p:cBhvr>
                                        <p:cTn id="316" dur="1" fill="hold">
                                          <p:stCondLst>
                                            <p:cond delay="0"/>
                                          </p:stCondLst>
                                        </p:cTn>
                                        <p:tgtEl>
                                          <p:spTgt spid="89"/>
                                        </p:tgtEl>
                                        <p:attrNameLst>
                                          <p:attrName>style.visibility</p:attrName>
                                        </p:attrNameLst>
                                      </p:cBhvr>
                                      <p:to>
                                        <p:strVal val="visible"/>
                                      </p:to>
                                    </p:set>
                                  </p:childTnLst>
                                </p:cTn>
                              </p:par>
                              <p:par>
                                <p:cTn id="317" presetID="1" presetClass="entr" presetSubtype="0" fill="hold" nodeType="withEffect">
                                  <p:stCondLst>
                                    <p:cond delay="0"/>
                                  </p:stCondLst>
                                  <p:childTnLst>
                                    <p:set>
                                      <p:cBhvr>
                                        <p:cTn id="318" dur="1" fill="hold">
                                          <p:stCondLst>
                                            <p:cond delay="0"/>
                                          </p:stCondLst>
                                        </p:cTn>
                                        <p:tgtEl>
                                          <p:spTgt spid="140"/>
                                        </p:tgtEl>
                                        <p:attrNameLst>
                                          <p:attrName>style.visibility</p:attrName>
                                        </p:attrNameLst>
                                      </p:cBhvr>
                                      <p:to>
                                        <p:strVal val="visible"/>
                                      </p:to>
                                    </p:set>
                                  </p:childTnLst>
                                </p:cTn>
                              </p:par>
                              <p:par>
                                <p:cTn id="319" presetID="1" presetClass="entr" presetSubtype="0" fill="hold" nodeType="withEffect">
                                  <p:stCondLst>
                                    <p:cond delay="0"/>
                                  </p:stCondLst>
                                  <p:childTnLst>
                                    <p:set>
                                      <p:cBhvr>
                                        <p:cTn id="320" dur="1" fill="hold">
                                          <p:stCondLst>
                                            <p:cond delay="0"/>
                                          </p:stCondLst>
                                        </p:cTn>
                                        <p:tgtEl>
                                          <p:spTgt spid="141"/>
                                        </p:tgtEl>
                                        <p:attrNameLst>
                                          <p:attrName>style.visibility</p:attrName>
                                        </p:attrNameLst>
                                      </p:cBhvr>
                                      <p:to>
                                        <p:strVal val="visible"/>
                                      </p:to>
                                    </p:set>
                                  </p:childTnLst>
                                </p:cTn>
                              </p:par>
                              <p:par>
                                <p:cTn id="321" presetID="1" presetClass="entr" presetSubtype="0" fill="hold" nodeType="withEffect">
                                  <p:stCondLst>
                                    <p:cond delay="0"/>
                                  </p:stCondLst>
                                  <p:childTnLst>
                                    <p:set>
                                      <p:cBhvr>
                                        <p:cTn id="322" dur="1" fill="hold">
                                          <p:stCondLst>
                                            <p:cond delay="0"/>
                                          </p:stCondLst>
                                        </p:cTn>
                                        <p:tgtEl>
                                          <p:spTgt spid="514"/>
                                        </p:tgtEl>
                                        <p:attrNameLst>
                                          <p:attrName>style.visibility</p:attrName>
                                        </p:attrNameLst>
                                      </p:cBhvr>
                                      <p:to>
                                        <p:strVal val="visible"/>
                                      </p:to>
                                    </p:set>
                                  </p:childTnLst>
                                </p:cTn>
                              </p:par>
                              <p:par>
                                <p:cTn id="323" presetID="1" presetClass="entr" presetSubtype="0" fill="hold" nodeType="withEffect">
                                  <p:stCondLst>
                                    <p:cond delay="0"/>
                                  </p:stCondLst>
                                  <p:childTnLst>
                                    <p:set>
                                      <p:cBhvr>
                                        <p:cTn id="324" dur="1" fill="hold">
                                          <p:stCondLst>
                                            <p:cond delay="0"/>
                                          </p:stCondLst>
                                        </p:cTn>
                                        <p:tgtEl>
                                          <p:spTgt spid="576"/>
                                        </p:tgtEl>
                                        <p:attrNameLst>
                                          <p:attrName>style.visibility</p:attrName>
                                        </p:attrNameLst>
                                      </p:cBhvr>
                                      <p:to>
                                        <p:strVal val="visible"/>
                                      </p:to>
                                    </p:set>
                                  </p:childTnLst>
                                </p:cTn>
                              </p:par>
                              <p:par>
                                <p:cTn id="325" presetID="1" presetClass="entr" presetSubtype="0" fill="hold" grpId="0" nodeType="withEffect">
                                  <p:stCondLst>
                                    <p:cond delay="0"/>
                                  </p:stCondLst>
                                  <p:childTnLst>
                                    <p:set>
                                      <p:cBhvr>
                                        <p:cTn id="326" dur="1" fill="hold">
                                          <p:stCondLst>
                                            <p:cond delay="0"/>
                                          </p:stCondLst>
                                        </p:cTn>
                                        <p:tgtEl>
                                          <p:spTgt spid="271"/>
                                        </p:tgtEl>
                                        <p:attrNameLst>
                                          <p:attrName>style.visibility</p:attrName>
                                        </p:attrNameLst>
                                      </p:cBhvr>
                                      <p:to>
                                        <p:strVal val="visible"/>
                                      </p:to>
                                    </p:set>
                                  </p:childTnLst>
                                </p:cTn>
                              </p:par>
                              <p:par>
                                <p:cTn id="327" presetID="1" presetClass="entr" presetSubtype="0" fill="hold" grpId="0" nodeType="withEffect">
                                  <p:stCondLst>
                                    <p:cond delay="0"/>
                                  </p:stCondLst>
                                  <p:childTnLst>
                                    <p:set>
                                      <p:cBhvr>
                                        <p:cTn id="328" dur="1" fill="hold">
                                          <p:stCondLst>
                                            <p:cond delay="0"/>
                                          </p:stCondLst>
                                        </p:cTn>
                                        <p:tgtEl>
                                          <p:spTgt spid="280"/>
                                        </p:tgtEl>
                                        <p:attrNameLst>
                                          <p:attrName>style.visibility</p:attrName>
                                        </p:attrNameLst>
                                      </p:cBhvr>
                                      <p:to>
                                        <p:strVal val="visible"/>
                                      </p:to>
                                    </p:set>
                                  </p:childTnLst>
                                </p:cTn>
                              </p:par>
                              <p:par>
                                <p:cTn id="329" presetID="1" presetClass="entr" presetSubtype="0" fill="hold" nodeType="withEffect">
                                  <p:stCondLst>
                                    <p:cond delay="0"/>
                                  </p:stCondLst>
                                  <p:childTnLst>
                                    <p:set>
                                      <p:cBhvr>
                                        <p:cTn id="330" dur="1" fill="hold">
                                          <p:stCondLst>
                                            <p:cond delay="0"/>
                                          </p:stCondLst>
                                        </p:cTn>
                                        <p:tgtEl>
                                          <p:spTgt spid="284"/>
                                        </p:tgtEl>
                                        <p:attrNameLst>
                                          <p:attrName>style.visibility</p:attrName>
                                        </p:attrNameLst>
                                      </p:cBhvr>
                                      <p:to>
                                        <p:strVal val="visible"/>
                                      </p:to>
                                    </p:set>
                                  </p:childTnLst>
                                </p:cTn>
                              </p:par>
                              <p:par>
                                <p:cTn id="331" presetID="1" presetClass="entr" presetSubtype="0" fill="hold" nodeType="withEffect">
                                  <p:stCondLst>
                                    <p:cond delay="0"/>
                                  </p:stCondLst>
                                  <p:childTnLst>
                                    <p:set>
                                      <p:cBhvr>
                                        <p:cTn id="332" dur="1" fill="hold">
                                          <p:stCondLst>
                                            <p:cond delay="0"/>
                                          </p:stCondLst>
                                        </p:cTn>
                                        <p:tgtEl>
                                          <p:spTgt spid="287"/>
                                        </p:tgtEl>
                                        <p:attrNameLst>
                                          <p:attrName>style.visibility</p:attrName>
                                        </p:attrNameLst>
                                      </p:cBhvr>
                                      <p:to>
                                        <p:strVal val="visible"/>
                                      </p:to>
                                    </p:set>
                                  </p:childTnLst>
                                </p:cTn>
                              </p:par>
                              <p:par>
                                <p:cTn id="333" presetID="1" presetClass="entr" presetSubtype="0" fill="hold" grpId="0" nodeType="withEffect">
                                  <p:stCondLst>
                                    <p:cond delay="0"/>
                                  </p:stCondLst>
                                  <p:childTnLst>
                                    <p:set>
                                      <p:cBhvr>
                                        <p:cTn id="334" dur="1" fill="hold">
                                          <p:stCondLst>
                                            <p:cond delay="0"/>
                                          </p:stCondLst>
                                        </p:cTn>
                                        <p:tgtEl>
                                          <p:spTgt spid="507"/>
                                        </p:tgtEl>
                                        <p:attrNameLst>
                                          <p:attrName>style.visibility</p:attrName>
                                        </p:attrNameLst>
                                      </p:cBhvr>
                                      <p:to>
                                        <p:strVal val="visible"/>
                                      </p:to>
                                    </p:set>
                                  </p:childTnLst>
                                </p:cTn>
                              </p:par>
                              <p:par>
                                <p:cTn id="335" presetID="1" presetClass="entr" presetSubtype="0" fill="hold" grpId="0" nodeType="withEffect">
                                  <p:stCondLst>
                                    <p:cond delay="0"/>
                                  </p:stCondLst>
                                  <p:childTnLst>
                                    <p:set>
                                      <p:cBhvr>
                                        <p:cTn id="336" dur="1" fill="hold">
                                          <p:stCondLst>
                                            <p:cond delay="0"/>
                                          </p:stCondLst>
                                        </p:cTn>
                                        <p:tgtEl>
                                          <p:spTgt spid="559"/>
                                        </p:tgtEl>
                                        <p:attrNameLst>
                                          <p:attrName>style.visibility</p:attrName>
                                        </p:attrNameLst>
                                      </p:cBhvr>
                                      <p:to>
                                        <p:strVal val="visible"/>
                                      </p:to>
                                    </p:set>
                                  </p:childTnLst>
                                </p:cTn>
                              </p:par>
                              <p:par>
                                <p:cTn id="337" presetID="1" presetClass="entr" presetSubtype="0" fill="hold" grpId="0" nodeType="withEffect">
                                  <p:stCondLst>
                                    <p:cond delay="0"/>
                                  </p:stCondLst>
                                  <p:childTnLst>
                                    <p:set>
                                      <p:cBhvr>
                                        <p:cTn id="338" dur="1" fill="hold">
                                          <p:stCondLst>
                                            <p:cond delay="0"/>
                                          </p:stCondLst>
                                        </p:cTn>
                                        <p:tgtEl>
                                          <p:spTgt spid="591"/>
                                        </p:tgtEl>
                                        <p:attrNameLst>
                                          <p:attrName>style.visibility</p:attrName>
                                        </p:attrNameLst>
                                      </p:cBhvr>
                                      <p:to>
                                        <p:strVal val="visible"/>
                                      </p:to>
                                    </p:set>
                                  </p:childTnLst>
                                </p:cTn>
                              </p:par>
                              <p:par>
                                <p:cTn id="339" presetID="1" presetClass="entr" presetSubtype="0" fill="hold" nodeType="withEffect">
                                  <p:stCondLst>
                                    <p:cond delay="0"/>
                                  </p:stCondLst>
                                  <p:childTnLst>
                                    <p:set>
                                      <p:cBhvr>
                                        <p:cTn id="340" dur="1" fill="hold">
                                          <p:stCondLst>
                                            <p:cond delay="0"/>
                                          </p:stCondLst>
                                        </p:cTn>
                                        <p:tgtEl>
                                          <p:spTgt spid="596"/>
                                        </p:tgtEl>
                                        <p:attrNameLst>
                                          <p:attrName>style.visibility</p:attrName>
                                        </p:attrNameLst>
                                      </p:cBhvr>
                                      <p:to>
                                        <p:strVal val="visible"/>
                                      </p:to>
                                    </p:set>
                                  </p:childTnLst>
                                </p:cTn>
                              </p:par>
                              <p:par>
                                <p:cTn id="341" presetID="1" presetClass="entr" presetSubtype="0" fill="hold" grpId="0" nodeType="withEffect">
                                  <p:stCondLst>
                                    <p:cond delay="0"/>
                                  </p:stCondLst>
                                  <p:childTnLst>
                                    <p:set>
                                      <p:cBhvr>
                                        <p:cTn id="342" dur="1" fill="hold">
                                          <p:stCondLst>
                                            <p:cond delay="0"/>
                                          </p:stCondLst>
                                        </p:cTn>
                                        <p:tgtEl>
                                          <p:spTgt spid="502"/>
                                        </p:tgtEl>
                                        <p:attrNameLst>
                                          <p:attrName>style.visibility</p:attrName>
                                        </p:attrNameLst>
                                      </p:cBhvr>
                                      <p:to>
                                        <p:strVal val="visible"/>
                                      </p:to>
                                    </p:set>
                                  </p:childTnLst>
                                </p:cTn>
                              </p:par>
                              <p:par>
                                <p:cTn id="343" presetID="1" presetClass="entr" presetSubtype="0" fill="hold" grpId="0" nodeType="withEffect">
                                  <p:stCondLst>
                                    <p:cond delay="0"/>
                                  </p:stCondLst>
                                  <p:childTnLst>
                                    <p:set>
                                      <p:cBhvr>
                                        <p:cTn id="344" dur="1" fill="hold">
                                          <p:stCondLst>
                                            <p:cond delay="0"/>
                                          </p:stCondLst>
                                        </p:cTn>
                                        <p:tgtEl>
                                          <p:spTgt spid="203"/>
                                        </p:tgtEl>
                                        <p:attrNameLst>
                                          <p:attrName>style.visibility</p:attrName>
                                        </p:attrNameLst>
                                      </p:cBhvr>
                                      <p:to>
                                        <p:strVal val="visible"/>
                                      </p:to>
                                    </p:set>
                                  </p:childTnLst>
                                </p:cTn>
                              </p:par>
                              <p:par>
                                <p:cTn id="345" presetID="1" presetClass="entr" presetSubtype="0" fill="hold" nodeType="withEffect">
                                  <p:stCondLst>
                                    <p:cond delay="0"/>
                                  </p:stCondLst>
                                  <p:childTnLst>
                                    <p:set>
                                      <p:cBhvr>
                                        <p:cTn id="346" dur="1" fill="hold">
                                          <p:stCondLst>
                                            <p:cond delay="0"/>
                                          </p:stCondLst>
                                        </p:cTn>
                                        <p:tgtEl>
                                          <p:spTgt spid="205"/>
                                        </p:tgtEl>
                                        <p:attrNameLst>
                                          <p:attrName>style.visibility</p:attrName>
                                        </p:attrNameLst>
                                      </p:cBhvr>
                                      <p:to>
                                        <p:strVal val="visible"/>
                                      </p:to>
                                    </p:set>
                                  </p:childTnLst>
                                </p:cTn>
                              </p:par>
                              <p:par>
                                <p:cTn id="347" presetID="1" presetClass="entr" presetSubtype="0" fill="hold" grpId="0" nodeType="withEffect">
                                  <p:stCondLst>
                                    <p:cond delay="0"/>
                                  </p:stCondLst>
                                  <p:childTnLst>
                                    <p:set>
                                      <p:cBhvr>
                                        <p:cTn id="348" dur="1" fill="hold">
                                          <p:stCondLst>
                                            <p:cond delay="0"/>
                                          </p:stCondLst>
                                        </p:cTn>
                                        <p:tgtEl>
                                          <p:spTgt spid="208"/>
                                        </p:tgtEl>
                                        <p:attrNameLst>
                                          <p:attrName>style.visibility</p:attrName>
                                        </p:attrNameLst>
                                      </p:cBhvr>
                                      <p:to>
                                        <p:strVal val="visible"/>
                                      </p:to>
                                    </p:set>
                                  </p:childTnLst>
                                </p:cTn>
                              </p:par>
                              <p:par>
                                <p:cTn id="349" presetID="1" presetClass="entr" presetSubtype="0" fill="hold" grpId="0" nodeType="withEffect">
                                  <p:stCondLst>
                                    <p:cond delay="0"/>
                                  </p:stCondLst>
                                  <p:childTnLst>
                                    <p:set>
                                      <p:cBhvr>
                                        <p:cTn id="350" dur="1" fill="hold">
                                          <p:stCondLst>
                                            <p:cond delay="0"/>
                                          </p:stCondLst>
                                        </p:cTn>
                                        <p:tgtEl>
                                          <p:spTgt spid="256"/>
                                        </p:tgtEl>
                                        <p:attrNameLst>
                                          <p:attrName>style.visibility</p:attrName>
                                        </p:attrNameLst>
                                      </p:cBhvr>
                                      <p:to>
                                        <p:strVal val="visible"/>
                                      </p:to>
                                    </p:set>
                                  </p:childTnLst>
                                </p:cTn>
                              </p:par>
                              <p:par>
                                <p:cTn id="351" presetID="1" presetClass="entr" presetSubtype="0" fill="hold" nodeType="withEffect">
                                  <p:stCondLst>
                                    <p:cond delay="0"/>
                                  </p:stCondLst>
                                  <p:childTnLst>
                                    <p:set>
                                      <p:cBhvr>
                                        <p:cTn id="352" dur="1" fill="hold">
                                          <p:stCondLst>
                                            <p:cond delay="0"/>
                                          </p:stCondLst>
                                        </p:cTn>
                                        <p:tgtEl>
                                          <p:spTgt spid="560"/>
                                        </p:tgtEl>
                                        <p:attrNameLst>
                                          <p:attrName>style.visibility</p:attrName>
                                        </p:attrNameLst>
                                      </p:cBhvr>
                                      <p:to>
                                        <p:strVal val="visible"/>
                                      </p:to>
                                    </p:set>
                                  </p:childTnLst>
                                </p:cTn>
                              </p:par>
                              <p:par>
                                <p:cTn id="353" presetID="1" presetClass="entr" presetSubtype="0" fill="hold" grpId="0" nodeType="withEffect">
                                  <p:stCondLst>
                                    <p:cond delay="0"/>
                                  </p:stCondLst>
                                  <p:childTnLst>
                                    <p:set>
                                      <p:cBhvr>
                                        <p:cTn id="354" dur="1" fill="hold">
                                          <p:stCondLst>
                                            <p:cond delay="0"/>
                                          </p:stCondLst>
                                        </p:cTn>
                                        <p:tgtEl>
                                          <p:spTgt spid="273"/>
                                        </p:tgtEl>
                                        <p:attrNameLst>
                                          <p:attrName>style.visibility</p:attrName>
                                        </p:attrNameLst>
                                      </p:cBhvr>
                                      <p:to>
                                        <p:strVal val="visible"/>
                                      </p:to>
                                    </p:set>
                                  </p:childTnLst>
                                </p:cTn>
                              </p:par>
                              <p:par>
                                <p:cTn id="355" presetID="1" presetClass="entr" presetSubtype="0" fill="hold" nodeType="withEffect">
                                  <p:stCondLst>
                                    <p:cond delay="0"/>
                                  </p:stCondLst>
                                  <p:childTnLst>
                                    <p:set>
                                      <p:cBhvr>
                                        <p:cTn id="356" dur="1" fill="hold">
                                          <p:stCondLst>
                                            <p:cond delay="0"/>
                                          </p:stCondLst>
                                        </p:cTn>
                                        <p:tgtEl>
                                          <p:spTgt spid="317"/>
                                        </p:tgtEl>
                                        <p:attrNameLst>
                                          <p:attrName>style.visibility</p:attrName>
                                        </p:attrNameLst>
                                      </p:cBhvr>
                                      <p:to>
                                        <p:strVal val="visible"/>
                                      </p:to>
                                    </p:set>
                                  </p:childTnLst>
                                </p:cTn>
                              </p:par>
                              <p:par>
                                <p:cTn id="357" presetID="1" presetClass="entr" presetSubtype="0" fill="hold" grpId="0" nodeType="withEffect">
                                  <p:stCondLst>
                                    <p:cond delay="0"/>
                                  </p:stCondLst>
                                  <p:childTnLst>
                                    <p:set>
                                      <p:cBhvr>
                                        <p:cTn id="358" dur="1" fill="hold">
                                          <p:stCondLst>
                                            <p:cond delay="0"/>
                                          </p:stCondLst>
                                        </p:cTn>
                                        <p:tgtEl>
                                          <p:spTgt spid="527"/>
                                        </p:tgtEl>
                                        <p:attrNameLst>
                                          <p:attrName>style.visibility</p:attrName>
                                        </p:attrNameLst>
                                      </p:cBhvr>
                                      <p:to>
                                        <p:strVal val="visible"/>
                                      </p:to>
                                    </p:set>
                                  </p:childTnLst>
                                </p:cTn>
                              </p:par>
                            </p:childTnLst>
                          </p:cTn>
                        </p:par>
                      </p:childTnLst>
                    </p:cTn>
                  </p:par>
                  <p:par>
                    <p:cTn id="359" fill="hold">
                      <p:stCondLst>
                        <p:cond delay="indefinite"/>
                      </p:stCondLst>
                      <p:childTnLst>
                        <p:par>
                          <p:cTn id="360" fill="hold">
                            <p:stCondLst>
                              <p:cond delay="0"/>
                            </p:stCondLst>
                            <p:childTnLst>
                              <p:par>
                                <p:cTn id="361" presetID="1" presetClass="entr" presetSubtype="0" fill="hold" nodeType="clickEffect">
                                  <p:stCondLst>
                                    <p:cond delay="0"/>
                                  </p:stCondLst>
                                  <p:childTnLst>
                                    <p:set>
                                      <p:cBhvr>
                                        <p:cTn id="362" dur="1" fill="hold">
                                          <p:stCondLst>
                                            <p:cond delay="0"/>
                                          </p:stCondLst>
                                        </p:cTn>
                                        <p:tgtEl>
                                          <p:spTgt spid="20"/>
                                        </p:tgtEl>
                                        <p:attrNameLst>
                                          <p:attrName>style.visibility</p:attrName>
                                        </p:attrNameLst>
                                      </p:cBhvr>
                                      <p:to>
                                        <p:strVal val="visible"/>
                                      </p:to>
                                    </p:set>
                                  </p:childTnLst>
                                </p:cTn>
                              </p:par>
                              <p:par>
                                <p:cTn id="363" presetID="1" presetClass="entr" presetSubtype="0" fill="hold" grpId="0" nodeType="withEffect">
                                  <p:stCondLst>
                                    <p:cond delay="0"/>
                                  </p:stCondLst>
                                  <p:childTnLst>
                                    <p:set>
                                      <p:cBhvr>
                                        <p:cTn id="364" dur="1" fill="hold">
                                          <p:stCondLst>
                                            <p:cond delay="0"/>
                                          </p:stCondLst>
                                        </p:cTn>
                                        <p:tgtEl>
                                          <p:spTgt spid="22"/>
                                        </p:tgtEl>
                                        <p:attrNameLst>
                                          <p:attrName>style.visibility</p:attrName>
                                        </p:attrNameLst>
                                      </p:cBhvr>
                                      <p:to>
                                        <p:strVal val="visible"/>
                                      </p:to>
                                    </p:set>
                                  </p:childTnLst>
                                </p:cTn>
                              </p:par>
                              <p:par>
                                <p:cTn id="365" presetID="1" presetClass="entr" presetSubtype="0" fill="hold" grpId="0" nodeType="withEffect">
                                  <p:stCondLst>
                                    <p:cond delay="0"/>
                                  </p:stCondLst>
                                  <p:childTnLst>
                                    <p:set>
                                      <p:cBhvr>
                                        <p:cTn id="366" dur="1" fill="hold">
                                          <p:stCondLst>
                                            <p:cond delay="0"/>
                                          </p:stCondLst>
                                        </p:cTn>
                                        <p:tgtEl>
                                          <p:spTgt spid="25"/>
                                        </p:tgtEl>
                                        <p:attrNameLst>
                                          <p:attrName>style.visibility</p:attrName>
                                        </p:attrNameLst>
                                      </p:cBhvr>
                                      <p:to>
                                        <p:strVal val="visible"/>
                                      </p:to>
                                    </p:set>
                                  </p:childTnLst>
                                </p:cTn>
                              </p:par>
                              <p:par>
                                <p:cTn id="367" presetID="1" presetClass="entr" presetSubtype="0" fill="hold" nodeType="withEffect">
                                  <p:stCondLst>
                                    <p:cond delay="0"/>
                                  </p:stCondLst>
                                  <p:childTnLst>
                                    <p:set>
                                      <p:cBhvr>
                                        <p:cTn id="368" dur="1" fill="hold">
                                          <p:stCondLst>
                                            <p:cond delay="0"/>
                                          </p:stCondLst>
                                        </p:cTn>
                                        <p:tgtEl>
                                          <p:spTgt spid="43"/>
                                        </p:tgtEl>
                                        <p:attrNameLst>
                                          <p:attrName>style.visibility</p:attrName>
                                        </p:attrNameLst>
                                      </p:cBhvr>
                                      <p:to>
                                        <p:strVal val="visible"/>
                                      </p:to>
                                    </p:set>
                                  </p:childTnLst>
                                </p:cTn>
                              </p:par>
                              <p:par>
                                <p:cTn id="369" presetID="1" presetClass="entr" presetSubtype="0" fill="hold" grpId="0" nodeType="withEffect">
                                  <p:stCondLst>
                                    <p:cond delay="0"/>
                                  </p:stCondLst>
                                  <p:childTnLst>
                                    <p:set>
                                      <p:cBhvr>
                                        <p:cTn id="370" dur="1" fill="hold">
                                          <p:stCondLst>
                                            <p:cond delay="0"/>
                                          </p:stCondLst>
                                        </p:cTn>
                                        <p:tgtEl>
                                          <p:spTgt spid="29"/>
                                        </p:tgtEl>
                                        <p:attrNameLst>
                                          <p:attrName>style.visibility</p:attrName>
                                        </p:attrNameLst>
                                      </p:cBhvr>
                                      <p:to>
                                        <p:strVal val="visible"/>
                                      </p:to>
                                    </p:set>
                                  </p:childTnLst>
                                </p:cTn>
                              </p:par>
                              <p:par>
                                <p:cTn id="371" presetID="1" presetClass="entr" presetSubtype="0" fill="hold" nodeType="withEffect">
                                  <p:stCondLst>
                                    <p:cond delay="0"/>
                                  </p:stCondLst>
                                  <p:childTnLst>
                                    <p:set>
                                      <p:cBhvr>
                                        <p:cTn id="372" dur="1" fill="hold">
                                          <p:stCondLst>
                                            <p:cond delay="0"/>
                                          </p:stCondLst>
                                        </p:cTn>
                                        <p:tgtEl>
                                          <p:spTgt spid="494"/>
                                        </p:tgtEl>
                                        <p:attrNameLst>
                                          <p:attrName>style.visibility</p:attrName>
                                        </p:attrNameLst>
                                      </p:cBhvr>
                                      <p:to>
                                        <p:strVal val="visible"/>
                                      </p:to>
                                    </p:set>
                                  </p:childTnLst>
                                </p:cTn>
                              </p:par>
                              <p:par>
                                <p:cTn id="373" presetID="1" presetClass="entr" presetSubtype="0" fill="hold" grpId="0" nodeType="withEffect">
                                  <p:stCondLst>
                                    <p:cond delay="0"/>
                                  </p:stCondLst>
                                  <p:childTnLst>
                                    <p:set>
                                      <p:cBhvr>
                                        <p:cTn id="374" dur="1" fill="hold">
                                          <p:stCondLst>
                                            <p:cond delay="0"/>
                                          </p:stCondLst>
                                        </p:cTn>
                                        <p:tgtEl>
                                          <p:spTgt spid="37"/>
                                        </p:tgtEl>
                                        <p:attrNameLst>
                                          <p:attrName>style.visibility</p:attrName>
                                        </p:attrNameLst>
                                      </p:cBhvr>
                                      <p:to>
                                        <p:strVal val="visible"/>
                                      </p:to>
                                    </p:set>
                                  </p:childTnLst>
                                </p:cTn>
                              </p:par>
                              <p:par>
                                <p:cTn id="375" presetID="1" presetClass="entr" presetSubtype="0" fill="hold" grpId="0" nodeType="withEffect">
                                  <p:stCondLst>
                                    <p:cond delay="0"/>
                                  </p:stCondLst>
                                  <p:childTnLst>
                                    <p:set>
                                      <p:cBhvr>
                                        <p:cTn id="376" dur="1" fill="hold">
                                          <p:stCondLst>
                                            <p:cond delay="0"/>
                                          </p:stCondLst>
                                        </p:cTn>
                                        <p:tgtEl>
                                          <p:spTgt spid="39"/>
                                        </p:tgtEl>
                                        <p:attrNameLst>
                                          <p:attrName>style.visibility</p:attrName>
                                        </p:attrNameLst>
                                      </p:cBhvr>
                                      <p:to>
                                        <p:strVal val="visible"/>
                                      </p:to>
                                    </p:set>
                                  </p:childTnLst>
                                </p:cTn>
                              </p:par>
                              <p:par>
                                <p:cTn id="377" presetID="1" presetClass="entr" presetSubtype="0" fill="hold" nodeType="withEffect">
                                  <p:stCondLst>
                                    <p:cond delay="0"/>
                                  </p:stCondLst>
                                  <p:childTnLst>
                                    <p:set>
                                      <p:cBhvr>
                                        <p:cTn id="378" dur="1" fill="hold">
                                          <p:stCondLst>
                                            <p:cond delay="0"/>
                                          </p:stCondLst>
                                        </p:cTn>
                                        <p:tgtEl>
                                          <p:spTgt spid="509"/>
                                        </p:tgtEl>
                                        <p:attrNameLst>
                                          <p:attrName>style.visibility</p:attrName>
                                        </p:attrNameLst>
                                      </p:cBhvr>
                                      <p:to>
                                        <p:strVal val="visible"/>
                                      </p:to>
                                    </p:set>
                                  </p:childTnLst>
                                </p:cTn>
                              </p:par>
                              <p:par>
                                <p:cTn id="379" presetID="1" presetClass="entr" presetSubtype="0" fill="hold" nodeType="withEffect">
                                  <p:stCondLst>
                                    <p:cond delay="0"/>
                                  </p:stCondLst>
                                  <p:childTnLst>
                                    <p:set>
                                      <p:cBhvr>
                                        <p:cTn id="380" dur="1" fill="hold">
                                          <p:stCondLst>
                                            <p:cond delay="0"/>
                                          </p:stCondLst>
                                        </p:cTn>
                                        <p:tgtEl>
                                          <p:spTgt spid="21"/>
                                        </p:tgtEl>
                                        <p:attrNameLst>
                                          <p:attrName>style.visibility</p:attrName>
                                        </p:attrNameLst>
                                      </p:cBhvr>
                                      <p:to>
                                        <p:strVal val="visible"/>
                                      </p:to>
                                    </p:set>
                                  </p:childTnLst>
                                </p:cTn>
                              </p:par>
                              <p:par>
                                <p:cTn id="381" presetID="1" presetClass="entr" presetSubtype="0" fill="hold" grpId="0" nodeType="withEffect">
                                  <p:stCondLst>
                                    <p:cond delay="0"/>
                                  </p:stCondLst>
                                  <p:childTnLst>
                                    <p:set>
                                      <p:cBhvr>
                                        <p:cTn id="382" dur="1" fill="hold">
                                          <p:stCondLst>
                                            <p:cond delay="0"/>
                                          </p:stCondLst>
                                        </p:cTn>
                                        <p:tgtEl>
                                          <p:spTgt spid="46"/>
                                        </p:tgtEl>
                                        <p:attrNameLst>
                                          <p:attrName>style.visibility</p:attrName>
                                        </p:attrNameLst>
                                      </p:cBhvr>
                                      <p:to>
                                        <p:strVal val="visible"/>
                                      </p:to>
                                    </p:set>
                                  </p:childTnLst>
                                </p:cTn>
                              </p:par>
                              <p:par>
                                <p:cTn id="383" presetID="1" presetClass="entr" presetSubtype="0" fill="hold" grpId="0" nodeType="withEffect">
                                  <p:stCondLst>
                                    <p:cond delay="0"/>
                                  </p:stCondLst>
                                  <p:childTnLst>
                                    <p:set>
                                      <p:cBhvr>
                                        <p:cTn id="384" dur="1" fill="hold">
                                          <p:stCondLst>
                                            <p:cond delay="0"/>
                                          </p:stCondLst>
                                        </p:cTn>
                                        <p:tgtEl>
                                          <p:spTgt spid="47"/>
                                        </p:tgtEl>
                                        <p:attrNameLst>
                                          <p:attrName>style.visibility</p:attrName>
                                        </p:attrNameLst>
                                      </p:cBhvr>
                                      <p:to>
                                        <p:strVal val="visible"/>
                                      </p:to>
                                    </p:set>
                                  </p:childTnLst>
                                </p:cTn>
                              </p:par>
                              <p:par>
                                <p:cTn id="385" presetID="1" presetClass="entr" presetSubtype="0" fill="hold" grpId="0" nodeType="withEffect">
                                  <p:stCondLst>
                                    <p:cond delay="0"/>
                                  </p:stCondLst>
                                  <p:childTnLst>
                                    <p:set>
                                      <p:cBhvr>
                                        <p:cTn id="386" dur="1" fill="hold">
                                          <p:stCondLst>
                                            <p:cond delay="0"/>
                                          </p:stCondLst>
                                        </p:cTn>
                                        <p:tgtEl>
                                          <p:spTgt spid="48"/>
                                        </p:tgtEl>
                                        <p:attrNameLst>
                                          <p:attrName>style.visibility</p:attrName>
                                        </p:attrNameLst>
                                      </p:cBhvr>
                                      <p:to>
                                        <p:strVal val="visible"/>
                                      </p:to>
                                    </p:set>
                                  </p:childTnLst>
                                </p:cTn>
                              </p:par>
                              <p:par>
                                <p:cTn id="387" presetID="1" presetClass="entr" presetSubtype="0" fill="hold" nodeType="withEffect">
                                  <p:stCondLst>
                                    <p:cond delay="0"/>
                                  </p:stCondLst>
                                  <p:childTnLst>
                                    <p:set>
                                      <p:cBhvr>
                                        <p:cTn id="388" dur="1" fill="hold">
                                          <p:stCondLst>
                                            <p:cond delay="0"/>
                                          </p:stCondLst>
                                        </p:cTn>
                                        <p:tgtEl>
                                          <p:spTgt spid="491"/>
                                        </p:tgtEl>
                                        <p:attrNameLst>
                                          <p:attrName>style.visibility</p:attrName>
                                        </p:attrNameLst>
                                      </p:cBhvr>
                                      <p:to>
                                        <p:strVal val="visible"/>
                                      </p:to>
                                    </p:set>
                                  </p:childTnLst>
                                </p:cTn>
                              </p:par>
                              <p:par>
                                <p:cTn id="389" presetID="1" presetClass="entr" presetSubtype="0" fill="hold" nodeType="withEffect">
                                  <p:stCondLst>
                                    <p:cond delay="0"/>
                                  </p:stCondLst>
                                  <p:childTnLst>
                                    <p:set>
                                      <p:cBhvr>
                                        <p:cTn id="390" dur="1" fill="hold">
                                          <p:stCondLst>
                                            <p:cond delay="0"/>
                                          </p:stCondLst>
                                        </p:cTn>
                                        <p:tgtEl>
                                          <p:spTgt spid="498"/>
                                        </p:tgtEl>
                                        <p:attrNameLst>
                                          <p:attrName>style.visibility</p:attrName>
                                        </p:attrNameLst>
                                      </p:cBhvr>
                                      <p:to>
                                        <p:strVal val="visible"/>
                                      </p:to>
                                    </p:set>
                                  </p:childTnLst>
                                </p:cTn>
                              </p:par>
                              <p:par>
                                <p:cTn id="391" presetID="1" presetClass="entr" presetSubtype="0" fill="hold" nodeType="withEffect">
                                  <p:stCondLst>
                                    <p:cond delay="0"/>
                                  </p:stCondLst>
                                  <p:childTnLst>
                                    <p:set>
                                      <p:cBhvr>
                                        <p:cTn id="392" dur="1" fill="hold">
                                          <p:stCondLst>
                                            <p:cond delay="0"/>
                                          </p:stCondLst>
                                        </p:cTn>
                                        <p:tgtEl>
                                          <p:spTgt spid="487"/>
                                        </p:tgtEl>
                                        <p:attrNameLst>
                                          <p:attrName>style.visibility</p:attrName>
                                        </p:attrNameLst>
                                      </p:cBhvr>
                                      <p:to>
                                        <p:strVal val="visible"/>
                                      </p:to>
                                    </p:set>
                                  </p:childTnLst>
                                </p:cTn>
                              </p:par>
                              <p:par>
                                <p:cTn id="393" presetID="1" presetClass="entr" presetSubtype="0" fill="hold" grpId="0" nodeType="withEffect">
                                  <p:stCondLst>
                                    <p:cond delay="0"/>
                                  </p:stCondLst>
                                  <p:childTnLst>
                                    <p:set>
                                      <p:cBhvr>
                                        <p:cTn id="394" dur="1" fill="hold">
                                          <p:stCondLst>
                                            <p:cond delay="0"/>
                                          </p:stCondLst>
                                        </p:cTn>
                                        <p:tgtEl>
                                          <p:spTgt spid="49"/>
                                        </p:tgtEl>
                                        <p:attrNameLst>
                                          <p:attrName>style.visibility</p:attrName>
                                        </p:attrNameLst>
                                      </p:cBhvr>
                                      <p:to>
                                        <p:strVal val="visible"/>
                                      </p:to>
                                    </p:set>
                                  </p:childTnLst>
                                </p:cTn>
                              </p:par>
                              <p:par>
                                <p:cTn id="395" presetID="1" presetClass="entr" presetSubtype="0" fill="hold" nodeType="withEffect">
                                  <p:stCondLst>
                                    <p:cond delay="0"/>
                                  </p:stCondLst>
                                  <p:childTnLst>
                                    <p:set>
                                      <p:cBhvr>
                                        <p:cTn id="396" dur="1" fill="hold">
                                          <p:stCondLst>
                                            <p:cond delay="0"/>
                                          </p:stCondLst>
                                        </p:cTn>
                                        <p:tgtEl>
                                          <p:spTgt spid="456"/>
                                        </p:tgtEl>
                                        <p:attrNameLst>
                                          <p:attrName>style.visibility</p:attrName>
                                        </p:attrNameLst>
                                      </p:cBhvr>
                                      <p:to>
                                        <p:strVal val="visible"/>
                                      </p:to>
                                    </p:set>
                                  </p:childTnLst>
                                </p:cTn>
                              </p:par>
                              <p:par>
                                <p:cTn id="397" presetID="1" presetClass="entr" presetSubtype="0" fill="hold" nodeType="withEffect">
                                  <p:stCondLst>
                                    <p:cond delay="0"/>
                                  </p:stCondLst>
                                  <p:childTnLst>
                                    <p:set>
                                      <p:cBhvr>
                                        <p:cTn id="398" dur="1" fill="hold">
                                          <p:stCondLst>
                                            <p:cond delay="0"/>
                                          </p:stCondLst>
                                        </p:cTn>
                                        <p:tgtEl>
                                          <p:spTgt spid="467"/>
                                        </p:tgtEl>
                                        <p:attrNameLst>
                                          <p:attrName>style.visibility</p:attrName>
                                        </p:attrNameLst>
                                      </p:cBhvr>
                                      <p:to>
                                        <p:strVal val="visible"/>
                                      </p:to>
                                    </p:set>
                                  </p:childTnLst>
                                </p:cTn>
                              </p:par>
                              <p:par>
                                <p:cTn id="399" presetID="1" presetClass="entr" presetSubtype="0" fill="hold" grpId="0" nodeType="withEffect">
                                  <p:stCondLst>
                                    <p:cond delay="0"/>
                                  </p:stCondLst>
                                  <p:childTnLst>
                                    <p:set>
                                      <p:cBhvr>
                                        <p:cTn id="400" dur="1" fill="hold">
                                          <p:stCondLst>
                                            <p:cond delay="0"/>
                                          </p:stCondLst>
                                        </p:cTn>
                                        <p:tgtEl>
                                          <p:spTgt spid="483"/>
                                        </p:tgtEl>
                                        <p:attrNameLst>
                                          <p:attrName>style.visibility</p:attrName>
                                        </p:attrNameLst>
                                      </p:cBhvr>
                                      <p:to>
                                        <p:strVal val="visible"/>
                                      </p:to>
                                    </p:set>
                                  </p:childTnLst>
                                </p:cTn>
                              </p:par>
                              <p:par>
                                <p:cTn id="401" presetID="1" presetClass="entr" presetSubtype="0" fill="hold" nodeType="withEffect">
                                  <p:stCondLst>
                                    <p:cond delay="0"/>
                                  </p:stCondLst>
                                  <p:childTnLst>
                                    <p:set>
                                      <p:cBhvr>
                                        <p:cTn id="402" dur="1" fill="hold">
                                          <p:stCondLst>
                                            <p:cond delay="0"/>
                                          </p:stCondLst>
                                        </p:cTn>
                                        <p:tgtEl>
                                          <p:spTgt spid="478"/>
                                        </p:tgtEl>
                                        <p:attrNameLst>
                                          <p:attrName>style.visibility</p:attrName>
                                        </p:attrNameLst>
                                      </p:cBhvr>
                                      <p:to>
                                        <p:strVal val="visible"/>
                                      </p:to>
                                    </p:set>
                                  </p:childTnLst>
                                </p:cTn>
                              </p:par>
                              <p:par>
                                <p:cTn id="403" presetID="1" presetClass="entr" presetSubtype="0" fill="hold" nodeType="withEffect">
                                  <p:stCondLst>
                                    <p:cond delay="0"/>
                                  </p:stCondLst>
                                  <p:childTnLst>
                                    <p:set>
                                      <p:cBhvr>
                                        <p:cTn id="404" dur="1" fill="hold">
                                          <p:stCondLst>
                                            <p:cond delay="0"/>
                                          </p:stCondLst>
                                        </p:cTn>
                                        <p:tgtEl>
                                          <p:spTgt spid="480"/>
                                        </p:tgtEl>
                                        <p:attrNameLst>
                                          <p:attrName>style.visibility</p:attrName>
                                        </p:attrNameLst>
                                      </p:cBhvr>
                                      <p:to>
                                        <p:strVal val="visible"/>
                                      </p:to>
                                    </p:set>
                                  </p:childTnLst>
                                </p:cTn>
                              </p:par>
                              <p:par>
                                <p:cTn id="405" presetID="1" presetClass="entr" presetSubtype="0" fill="hold" grpId="0" nodeType="withEffect">
                                  <p:stCondLst>
                                    <p:cond delay="0"/>
                                  </p:stCondLst>
                                  <p:childTnLst>
                                    <p:set>
                                      <p:cBhvr>
                                        <p:cTn id="406" dur="1" fill="hold">
                                          <p:stCondLst>
                                            <p:cond delay="0"/>
                                          </p:stCondLst>
                                        </p:cTn>
                                        <p:tgtEl>
                                          <p:spTgt spid="484"/>
                                        </p:tgtEl>
                                        <p:attrNameLst>
                                          <p:attrName>style.visibility</p:attrName>
                                        </p:attrNameLst>
                                      </p:cBhvr>
                                      <p:to>
                                        <p:strVal val="visible"/>
                                      </p:to>
                                    </p:set>
                                  </p:childTnLst>
                                </p:cTn>
                              </p:par>
                              <p:par>
                                <p:cTn id="407" presetID="1" presetClass="entr" presetSubtype="0" fill="hold" grpId="0" nodeType="withEffect">
                                  <p:stCondLst>
                                    <p:cond delay="0"/>
                                  </p:stCondLst>
                                  <p:childTnLst>
                                    <p:set>
                                      <p:cBhvr>
                                        <p:cTn id="408" dur="1" fill="hold">
                                          <p:stCondLst>
                                            <p:cond delay="0"/>
                                          </p:stCondLst>
                                        </p:cTn>
                                        <p:tgtEl>
                                          <p:spTgt spid="486"/>
                                        </p:tgtEl>
                                        <p:attrNameLst>
                                          <p:attrName>style.visibility</p:attrName>
                                        </p:attrNameLst>
                                      </p:cBhvr>
                                      <p:to>
                                        <p:strVal val="visible"/>
                                      </p:to>
                                    </p:set>
                                  </p:childTnLst>
                                </p:cTn>
                              </p:par>
                              <p:par>
                                <p:cTn id="409" presetID="1" presetClass="entr" presetSubtype="0" fill="hold" nodeType="withEffect">
                                  <p:stCondLst>
                                    <p:cond delay="0"/>
                                  </p:stCondLst>
                                  <p:childTnLst>
                                    <p:set>
                                      <p:cBhvr>
                                        <p:cTn id="410" dur="1" fill="hold">
                                          <p:stCondLst>
                                            <p:cond delay="0"/>
                                          </p:stCondLst>
                                        </p:cTn>
                                        <p:tgtEl>
                                          <p:spTgt spid="488"/>
                                        </p:tgtEl>
                                        <p:attrNameLst>
                                          <p:attrName>style.visibility</p:attrName>
                                        </p:attrNameLst>
                                      </p:cBhvr>
                                      <p:to>
                                        <p:strVal val="visible"/>
                                      </p:to>
                                    </p:set>
                                  </p:childTnLst>
                                </p:cTn>
                              </p:par>
                              <p:par>
                                <p:cTn id="411" presetID="1" presetClass="entr" presetSubtype="0" fill="hold" grpId="0" nodeType="withEffect">
                                  <p:stCondLst>
                                    <p:cond delay="0"/>
                                  </p:stCondLst>
                                  <p:childTnLst>
                                    <p:set>
                                      <p:cBhvr>
                                        <p:cTn id="412" dur="1" fill="hold">
                                          <p:stCondLst>
                                            <p:cond delay="0"/>
                                          </p:stCondLst>
                                        </p:cTn>
                                        <p:tgtEl>
                                          <p:spTgt spid="41"/>
                                        </p:tgtEl>
                                        <p:attrNameLst>
                                          <p:attrName>style.visibility</p:attrName>
                                        </p:attrNameLst>
                                      </p:cBhvr>
                                      <p:to>
                                        <p:strVal val="visible"/>
                                      </p:to>
                                    </p:set>
                                  </p:childTnLst>
                                </p:cTn>
                              </p:par>
                              <p:par>
                                <p:cTn id="413" presetID="1" presetClass="entr" presetSubtype="0" fill="hold" grpId="0" nodeType="withEffect">
                                  <p:stCondLst>
                                    <p:cond delay="0"/>
                                  </p:stCondLst>
                                  <p:childTnLst>
                                    <p:set>
                                      <p:cBhvr>
                                        <p:cTn id="414" dur="1" fill="hold">
                                          <p:stCondLst>
                                            <p:cond delay="0"/>
                                          </p:stCondLst>
                                        </p:cTn>
                                        <p:tgtEl>
                                          <p:spTgt spid="58"/>
                                        </p:tgtEl>
                                        <p:attrNameLst>
                                          <p:attrName>style.visibility</p:attrName>
                                        </p:attrNameLst>
                                      </p:cBhvr>
                                      <p:to>
                                        <p:strVal val="visible"/>
                                      </p:to>
                                    </p:set>
                                  </p:childTnLst>
                                </p:cTn>
                              </p:par>
                              <p:par>
                                <p:cTn id="415" presetID="1" presetClass="entr" presetSubtype="0" fill="hold" grpId="0" nodeType="withEffect">
                                  <p:stCondLst>
                                    <p:cond delay="0"/>
                                  </p:stCondLst>
                                  <p:childTnLst>
                                    <p:set>
                                      <p:cBhvr>
                                        <p:cTn id="416" dur="1" fill="hold">
                                          <p:stCondLst>
                                            <p:cond delay="0"/>
                                          </p:stCondLst>
                                        </p:cTn>
                                        <p:tgtEl>
                                          <p:spTgt spid="489"/>
                                        </p:tgtEl>
                                        <p:attrNameLst>
                                          <p:attrName>style.visibility</p:attrName>
                                        </p:attrNameLst>
                                      </p:cBhvr>
                                      <p:to>
                                        <p:strVal val="visible"/>
                                      </p:to>
                                    </p:set>
                                  </p:childTnLst>
                                </p:cTn>
                              </p:par>
                              <p:par>
                                <p:cTn id="417" presetID="1" presetClass="entr" presetSubtype="0" fill="hold" nodeType="withEffect">
                                  <p:stCondLst>
                                    <p:cond delay="0"/>
                                  </p:stCondLst>
                                  <p:childTnLst>
                                    <p:set>
                                      <p:cBhvr>
                                        <p:cTn id="418" dur="1" fill="hold">
                                          <p:stCondLst>
                                            <p:cond delay="0"/>
                                          </p:stCondLst>
                                        </p:cTn>
                                        <p:tgtEl>
                                          <p:spTgt spid="490"/>
                                        </p:tgtEl>
                                        <p:attrNameLst>
                                          <p:attrName>style.visibility</p:attrName>
                                        </p:attrNameLst>
                                      </p:cBhvr>
                                      <p:to>
                                        <p:strVal val="visible"/>
                                      </p:to>
                                    </p:set>
                                  </p:childTnLst>
                                </p:cTn>
                              </p:par>
                            </p:childTnLst>
                          </p:cTn>
                        </p:par>
                      </p:childTnLst>
                    </p:cTn>
                  </p:par>
                  <p:par>
                    <p:cTn id="419" fill="hold">
                      <p:stCondLst>
                        <p:cond delay="indefinite"/>
                      </p:stCondLst>
                      <p:childTnLst>
                        <p:par>
                          <p:cTn id="420" fill="hold">
                            <p:stCondLst>
                              <p:cond delay="0"/>
                            </p:stCondLst>
                            <p:childTnLst>
                              <p:par>
                                <p:cTn id="421" presetID="1" presetClass="entr" presetSubtype="0" fill="hold" grpId="0" nodeType="clickEffect">
                                  <p:stCondLst>
                                    <p:cond delay="0"/>
                                  </p:stCondLst>
                                  <p:childTnLst>
                                    <p:set>
                                      <p:cBhvr>
                                        <p:cTn id="422" dur="1" fill="hold">
                                          <p:stCondLst>
                                            <p:cond delay="0"/>
                                          </p:stCondLst>
                                        </p:cTn>
                                        <p:tgtEl>
                                          <p:spTgt spid="223"/>
                                        </p:tgtEl>
                                        <p:attrNameLst>
                                          <p:attrName>style.visibility</p:attrName>
                                        </p:attrNameLst>
                                      </p:cBhvr>
                                      <p:to>
                                        <p:strVal val="visible"/>
                                      </p:to>
                                    </p:set>
                                  </p:childTnLst>
                                </p:cTn>
                              </p:par>
                              <p:par>
                                <p:cTn id="423" presetID="1" presetClass="entr" presetSubtype="0" fill="hold" grpId="0" nodeType="withEffect">
                                  <p:stCondLst>
                                    <p:cond delay="0"/>
                                  </p:stCondLst>
                                  <p:childTnLst>
                                    <p:set>
                                      <p:cBhvr>
                                        <p:cTn id="424" dur="1" fill="hold">
                                          <p:stCondLst>
                                            <p:cond delay="0"/>
                                          </p:stCondLst>
                                        </p:cTn>
                                        <p:tgtEl>
                                          <p:spTgt spid="235"/>
                                        </p:tgtEl>
                                        <p:attrNameLst>
                                          <p:attrName>style.visibility</p:attrName>
                                        </p:attrNameLst>
                                      </p:cBhvr>
                                      <p:to>
                                        <p:strVal val="visible"/>
                                      </p:to>
                                    </p:set>
                                  </p:childTnLst>
                                </p:cTn>
                              </p:par>
                              <p:par>
                                <p:cTn id="425" presetID="1" presetClass="entr" presetSubtype="0" fill="hold" nodeType="withEffect">
                                  <p:stCondLst>
                                    <p:cond delay="0"/>
                                  </p:stCondLst>
                                  <p:childTnLst>
                                    <p:set>
                                      <p:cBhvr>
                                        <p:cTn id="426" dur="1" fill="hold">
                                          <p:stCondLst>
                                            <p:cond delay="0"/>
                                          </p:stCondLst>
                                        </p:cTn>
                                        <p:tgtEl>
                                          <p:spTgt spid="123"/>
                                        </p:tgtEl>
                                        <p:attrNameLst>
                                          <p:attrName>style.visibility</p:attrName>
                                        </p:attrNameLst>
                                      </p:cBhvr>
                                      <p:to>
                                        <p:strVal val="visible"/>
                                      </p:to>
                                    </p:set>
                                  </p:childTnLst>
                                </p:cTn>
                              </p:par>
                              <p:par>
                                <p:cTn id="427" presetID="1" presetClass="entr" presetSubtype="0" fill="hold" nodeType="withEffect">
                                  <p:stCondLst>
                                    <p:cond delay="0"/>
                                  </p:stCondLst>
                                  <p:childTnLst>
                                    <p:set>
                                      <p:cBhvr>
                                        <p:cTn id="428" dur="1" fill="hold">
                                          <p:stCondLst>
                                            <p:cond delay="0"/>
                                          </p:stCondLst>
                                        </p:cTn>
                                        <p:tgtEl>
                                          <p:spTgt spid="315"/>
                                        </p:tgtEl>
                                        <p:attrNameLst>
                                          <p:attrName>style.visibility</p:attrName>
                                        </p:attrNameLst>
                                      </p:cBhvr>
                                      <p:to>
                                        <p:strVal val="visible"/>
                                      </p:to>
                                    </p:set>
                                  </p:childTnLst>
                                </p:cTn>
                              </p:par>
                              <p:par>
                                <p:cTn id="429" presetID="1" presetClass="entr" presetSubtype="0" fill="hold" grpId="0" nodeType="withEffect">
                                  <p:stCondLst>
                                    <p:cond delay="0"/>
                                  </p:stCondLst>
                                  <p:childTnLst>
                                    <p:set>
                                      <p:cBhvr>
                                        <p:cTn id="430" dur="1" fill="hold">
                                          <p:stCondLst>
                                            <p:cond delay="0"/>
                                          </p:stCondLst>
                                        </p:cTn>
                                        <p:tgtEl>
                                          <p:spTgt spid="212"/>
                                        </p:tgtEl>
                                        <p:attrNameLst>
                                          <p:attrName>style.visibility</p:attrName>
                                        </p:attrNameLst>
                                      </p:cBhvr>
                                      <p:to>
                                        <p:strVal val="visible"/>
                                      </p:to>
                                    </p:set>
                                  </p:childTnLst>
                                </p:cTn>
                              </p:par>
                              <p:par>
                                <p:cTn id="431" presetID="1" presetClass="entr" presetSubtype="0" fill="hold" grpId="0" nodeType="withEffect">
                                  <p:stCondLst>
                                    <p:cond delay="0"/>
                                  </p:stCondLst>
                                  <p:childTnLst>
                                    <p:set>
                                      <p:cBhvr>
                                        <p:cTn id="432" dur="1" fill="hold">
                                          <p:stCondLst>
                                            <p:cond delay="0"/>
                                          </p:stCondLst>
                                        </p:cTn>
                                        <p:tgtEl>
                                          <p:spTgt spid="78"/>
                                        </p:tgtEl>
                                        <p:attrNameLst>
                                          <p:attrName>style.visibility</p:attrName>
                                        </p:attrNameLst>
                                      </p:cBhvr>
                                      <p:to>
                                        <p:strVal val="visible"/>
                                      </p:to>
                                    </p:set>
                                  </p:childTnLst>
                                </p:cTn>
                              </p:par>
                              <p:par>
                                <p:cTn id="433" presetID="1" presetClass="entr" presetSubtype="0" fill="hold" grpId="0" nodeType="withEffect">
                                  <p:stCondLst>
                                    <p:cond delay="0"/>
                                  </p:stCondLst>
                                  <p:childTnLst>
                                    <p:set>
                                      <p:cBhvr>
                                        <p:cTn id="434" dur="1" fill="hold">
                                          <p:stCondLst>
                                            <p:cond delay="0"/>
                                          </p:stCondLst>
                                        </p:cTn>
                                        <p:tgtEl>
                                          <p:spTgt spid="243"/>
                                        </p:tgtEl>
                                        <p:attrNameLst>
                                          <p:attrName>style.visibility</p:attrName>
                                        </p:attrNameLst>
                                      </p:cBhvr>
                                      <p:to>
                                        <p:strVal val="visible"/>
                                      </p:to>
                                    </p:set>
                                  </p:childTnLst>
                                </p:cTn>
                              </p:par>
                              <p:par>
                                <p:cTn id="435" presetID="1" presetClass="entr" presetSubtype="0" fill="hold" grpId="0" nodeType="withEffect">
                                  <p:stCondLst>
                                    <p:cond delay="0"/>
                                  </p:stCondLst>
                                  <p:childTnLst>
                                    <p:set>
                                      <p:cBhvr>
                                        <p:cTn id="436" dur="1" fill="hold">
                                          <p:stCondLst>
                                            <p:cond delay="0"/>
                                          </p:stCondLst>
                                        </p:cTn>
                                        <p:tgtEl>
                                          <p:spTgt spid="32"/>
                                        </p:tgtEl>
                                        <p:attrNameLst>
                                          <p:attrName>style.visibility</p:attrName>
                                        </p:attrNameLst>
                                      </p:cBhvr>
                                      <p:to>
                                        <p:strVal val="visible"/>
                                      </p:to>
                                    </p:set>
                                  </p:childTnLst>
                                </p:cTn>
                              </p:par>
                              <p:par>
                                <p:cTn id="437" presetID="1" presetClass="entr" presetSubtype="0" fill="hold" grpId="0" nodeType="withEffect">
                                  <p:stCondLst>
                                    <p:cond delay="0"/>
                                  </p:stCondLst>
                                  <p:childTnLst>
                                    <p:set>
                                      <p:cBhvr>
                                        <p:cTn id="438" dur="1" fill="hold">
                                          <p:stCondLst>
                                            <p:cond delay="0"/>
                                          </p:stCondLst>
                                        </p:cTn>
                                        <p:tgtEl>
                                          <p:spTgt spid="374"/>
                                        </p:tgtEl>
                                        <p:attrNameLst>
                                          <p:attrName>style.visibility</p:attrName>
                                        </p:attrNameLst>
                                      </p:cBhvr>
                                      <p:to>
                                        <p:strVal val="visible"/>
                                      </p:to>
                                    </p:set>
                                  </p:childTnLst>
                                </p:cTn>
                              </p:par>
                              <p:par>
                                <p:cTn id="439" presetID="1" presetClass="entr" presetSubtype="0" fill="hold" grpId="0" nodeType="withEffect">
                                  <p:stCondLst>
                                    <p:cond delay="0"/>
                                  </p:stCondLst>
                                  <p:childTnLst>
                                    <p:set>
                                      <p:cBhvr>
                                        <p:cTn id="440" dur="1" fill="hold">
                                          <p:stCondLst>
                                            <p:cond delay="0"/>
                                          </p:stCondLst>
                                        </p:cTn>
                                        <p:tgtEl>
                                          <p:spTgt spid="377"/>
                                        </p:tgtEl>
                                        <p:attrNameLst>
                                          <p:attrName>style.visibility</p:attrName>
                                        </p:attrNameLst>
                                      </p:cBhvr>
                                      <p:to>
                                        <p:strVal val="visible"/>
                                      </p:to>
                                    </p:set>
                                  </p:childTnLst>
                                </p:cTn>
                              </p:par>
                              <p:par>
                                <p:cTn id="441" presetID="1" presetClass="entr" presetSubtype="0" fill="hold" grpId="0" nodeType="withEffect">
                                  <p:stCondLst>
                                    <p:cond delay="0"/>
                                  </p:stCondLst>
                                  <p:childTnLst>
                                    <p:set>
                                      <p:cBhvr>
                                        <p:cTn id="442" dur="1" fill="hold">
                                          <p:stCondLst>
                                            <p:cond delay="0"/>
                                          </p:stCondLst>
                                        </p:cTn>
                                        <p:tgtEl>
                                          <p:spTgt spid="364"/>
                                        </p:tgtEl>
                                        <p:attrNameLst>
                                          <p:attrName>style.visibility</p:attrName>
                                        </p:attrNameLst>
                                      </p:cBhvr>
                                      <p:to>
                                        <p:strVal val="visible"/>
                                      </p:to>
                                    </p:set>
                                  </p:childTnLst>
                                </p:cTn>
                              </p:par>
                              <p:par>
                                <p:cTn id="443" presetID="1" presetClass="entr" presetSubtype="0" fill="hold" grpId="0" nodeType="withEffect">
                                  <p:stCondLst>
                                    <p:cond delay="0"/>
                                  </p:stCondLst>
                                  <p:childTnLst>
                                    <p:set>
                                      <p:cBhvr>
                                        <p:cTn id="444" dur="1" fill="hold">
                                          <p:stCondLst>
                                            <p:cond delay="0"/>
                                          </p:stCondLst>
                                        </p:cTn>
                                        <p:tgtEl>
                                          <p:spTgt spid="379"/>
                                        </p:tgtEl>
                                        <p:attrNameLst>
                                          <p:attrName>style.visibility</p:attrName>
                                        </p:attrNameLst>
                                      </p:cBhvr>
                                      <p:to>
                                        <p:strVal val="visible"/>
                                      </p:to>
                                    </p:set>
                                  </p:childTnLst>
                                </p:cTn>
                              </p:par>
                            </p:childTnLst>
                          </p:cTn>
                        </p:par>
                      </p:childTnLst>
                    </p:cTn>
                  </p:par>
                  <p:par>
                    <p:cTn id="445" fill="hold">
                      <p:stCondLst>
                        <p:cond delay="indefinite"/>
                      </p:stCondLst>
                      <p:childTnLst>
                        <p:par>
                          <p:cTn id="446" fill="hold">
                            <p:stCondLst>
                              <p:cond delay="0"/>
                            </p:stCondLst>
                            <p:childTnLst>
                              <p:par>
                                <p:cTn id="447" presetID="1" presetClass="entr" presetSubtype="0" fill="hold" grpId="0" nodeType="clickEffect">
                                  <p:stCondLst>
                                    <p:cond delay="0"/>
                                  </p:stCondLst>
                                  <p:childTnLst>
                                    <p:set>
                                      <p:cBhvr>
                                        <p:cTn id="448" dur="1" fill="hold">
                                          <p:stCondLst>
                                            <p:cond delay="0"/>
                                          </p:stCondLst>
                                        </p:cTn>
                                        <p:tgtEl>
                                          <p:spTgt spid="97"/>
                                        </p:tgtEl>
                                        <p:attrNameLst>
                                          <p:attrName>style.visibility</p:attrName>
                                        </p:attrNameLst>
                                      </p:cBhvr>
                                      <p:to>
                                        <p:strVal val="visible"/>
                                      </p:to>
                                    </p:set>
                                  </p:childTnLst>
                                </p:cTn>
                              </p:par>
                              <p:par>
                                <p:cTn id="449" presetID="1" presetClass="entr" presetSubtype="0" fill="hold" grpId="0" nodeType="withEffect">
                                  <p:stCondLst>
                                    <p:cond delay="0"/>
                                  </p:stCondLst>
                                  <p:childTnLst>
                                    <p:set>
                                      <p:cBhvr>
                                        <p:cTn id="450" dur="1" fill="hold">
                                          <p:stCondLst>
                                            <p:cond delay="0"/>
                                          </p:stCondLst>
                                        </p:cTn>
                                        <p:tgtEl>
                                          <p:spTgt spid="503"/>
                                        </p:tgtEl>
                                        <p:attrNameLst>
                                          <p:attrName>style.visibility</p:attrName>
                                        </p:attrNameLst>
                                      </p:cBhvr>
                                      <p:to>
                                        <p:strVal val="visible"/>
                                      </p:to>
                                    </p:set>
                                  </p:childTnLst>
                                </p:cTn>
                              </p:par>
                              <p:par>
                                <p:cTn id="451" presetID="1" presetClass="entr" presetSubtype="0" fill="hold" grpId="0" nodeType="withEffect">
                                  <p:stCondLst>
                                    <p:cond delay="0"/>
                                  </p:stCondLst>
                                  <p:childTnLst>
                                    <p:set>
                                      <p:cBhvr>
                                        <p:cTn id="452" dur="1" fill="hold">
                                          <p:stCondLst>
                                            <p:cond delay="0"/>
                                          </p:stCondLst>
                                        </p:cTn>
                                        <p:tgtEl>
                                          <p:spTgt spid="106"/>
                                        </p:tgtEl>
                                        <p:attrNameLst>
                                          <p:attrName>style.visibility</p:attrName>
                                        </p:attrNameLst>
                                      </p:cBhvr>
                                      <p:to>
                                        <p:strVal val="visible"/>
                                      </p:to>
                                    </p:set>
                                  </p:childTnLst>
                                </p:cTn>
                              </p:par>
                              <p:par>
                                <p:cTn id="453" presetID="1" presetClass="entr" presetSubtype="0" fill="hold" grpId="0" nodeType="withEffect">
                                  <p:stCondLst>
                                    <p:cond delay="0"/>
                                  </p:stCondLst>
                                  <p:childTnLst>
                                    <p:set>
                                      <p:cBhvr>
                                        <p:cTn id="454" dur="1" fill="hold">
                                          <p:stCondLst>
                                            <p:cond delay="0"/>
                                          </p:stCondLst>
                                        </p:cTn>
                                        <p:tgtEl>
                                          <p:spTgt spid="105"/>
                                        </p:tgtEl>
                                        <p:attrNameLst>
                                          <p:attrName>style.visibility</p:attrName>
                                        </p:attrNameLst>
                                      </p:cBhvr>
                                      <p:to>
                                        <p:strVal val="visible"/>
                                      </p:to>
                                    </p:set>
                                  </p:childTnLst>
                                </p:cTn>
                              </p:par>
                              <p:par>
                                <p:cTn id="455" presetID="1" presetClass="entr" presetSubtype="0" fill="hold" grpId="0" nodeType="withEffect">
                                  <p:stCondLst>
                                    <p:cond delay="0"/>
                                  </p:stCondLst>
                                  <p:childTnLst>
                                    <p:set>
                                      <p:cBhvr>
                                        <p:cTn id="456" dur="1" fill="hold">
                                          <p:stCondLst>
                                            <p:cond delay="0"/>
                                          </p:stCondLst>
                                        </p:cTn>
                                        <p:tgtEl>
                                          <p:spTgt spid="96"/>
                                        </p:tgtEl>
                                        <p:attrNameLst>
                                          <p:attrName>style.visibility</p:attrName>
                                        </p:attrNameLst>
                                      </p:cBhvr>
                                      <p:to>
                                        <p:strVal val="visible"/>
                                      </p:to>
                                    </p:set>
                                  </p:childTnLst>
                                </p:cTn>
                              </p:par>
                              <p:par>
                                <p:cTn id="457" presetID="1" presetClass="entr" presetSubtype="0" fill="hold" grpId="0" nodeType="withEffect">
                                  <p:stCondLst>
                                    <p:cond delay="0"/>
                                  </p:stCondLst>
                                  <p:childTnLst>
                                    <p:set>
                                      <p:cBhvr>
                                        <p:cTn id="458" dur="1" fill="hold">
                                          <p:stCondLst>
                                            <p:cond delay="0"/>
                                          </p:stCondLst>
                                        </p:cTn>
                                        <p:tgtEl>
                                          <p:spTgt spid="100"/>
                                        </p:tgtEl>
                                        <p:attrNameLst>
                                          <p:attrName>style.visibility</p:attrName>
                                        </p:attrNameLst>
                                      </p:cBhvr>
                                      <p:to>
                                        <p:strVal val="visible"/>
                                      </p:to>
                                    </p:set>
                                  </p:childTnLst>
                                </p:cTn>
                              </p:par>
                              <p:par>
                                <p:cTn id="459" presetID="1" presetClass="entr" presetSubtype="0" fill="hold" grpId="0" nodeType="withEffect">
                                  <p:stCondLst>
                                    <p:cond delay="0"/>
                                  </p:stCondLst>
                                  <p:childTnLst>
                                    <p:set>
                                      <p:cBhvr>
                                        <p:cTn id="460" dur="1" fill="hold">
                                          <p:stCondLst>
                                            <p:cond delay="0"/>
                                          </p:stCondLst>
                                        </p:cTn>
                                        <p:tgtEl>
                                          <p:spTgt spid="102"/>
                                        </p:tgtEl>
                                        <p:attrNameLst>
                                          <p:attrName>style.visibility</p:attrName>
                                        </p:attrNameLst>
                                      </p:cBhvr>
                                      <p:to>
                                        <p:strVal val="visible"/>
                                      </p:to>
                                    </p:set>
                                  </p:childTnLst>
                                </p:cTn>
                              </p:par>
                              <p:par>
                                <p:cTn id="461" presetID="1" presetClass="entr" presetSubtype="0" fill="hold" grpId="0" nodeType="withEffect">
                                  <p:stCondLst>
                                    <p:cond delay="0"/>
                                  </p:stCondLst>
                                  <p:childTnLst>
                                    <p:set>
                                      <p:cBhvr>
                                        <p:cTn id="462" dur="1" fill="hold">
                                          <p:stCondLst>
                                            <p:cond delay="0"/>
                                          </p:stCondLst>
                                        </p:cTn>
                                        <p:tgtEl>
                                          <p:spTgt spid="116"/>
                                        </p:tgtEl>
                                        <p:attrNameLst>
                                          <p:attrName>style.visibility</p:attrName>
                                        </p:attrNameLst>
                                      </p:cBhvr>
                                      <p:to>
                                        <p:strVal val="visible"/>
                                      </p:to>
                                    </p:set>
                                  </p:childTnLst>
                                </p:cTn>
                              </p:par>
                              <p:par>
                                <p:cTn id="463" presetID="1" presetClass="entr" presetSubtype="0" fill="hold" grpId="0" nodeType="withEffect">
                                  <p:stCondLst>
                                    <p:cond delay="0"/>
                                  </p:stCondLst>
                                  <p:childTnLst>
                                    <p:set>
                                      <p:cBhvr>
                                        <p:cTn id="464" dur="1" fill="hold">
                                          <p:stCondLst>
                                            <p:cond delay="0"/>
                                          </p:stCondLst>
                                        </p:cTn>
                                        <p:tgtEl>
                                          <p:spTgt spid="477"/>
                                        </p:tgtEl>
                                        <p:attrNameLst>
                                          <p:attrName>style.visibility</p:attrName>
                                        </p:attrNameLst>
                                      </p:cBhvr>
                                      <p:to>
                                        <p:strVal val="visible"/>
                                      </p:to>
                                    </p:set>
                                  </p:childTnLst>
                                </p:cTn>
                              </p:par>
                              <p:par>
                                <p:cTn id="465" presetID="1" presetClass="entr" presetSubtype="0" fill="hold" grpId="0" nodeType="withEffect">
                                  <p:stCondLst>
                                    <p:cond delay="0"/>
                                  </p:stCondLst>
                                  <p:childTnLst>
                                    <p:set>
                                      <p:cBhvr>
                                        <p:cTn id="466" dur="1" fill="hold">
                                          <p:stCondLst>
                                            <p:cond delay="0"/>
                                          </p:stCondLst>
                                        </p:cTn>
                                        <p:tgtEl>
                                          <p:spTgt spid="115"/>
                                        </p:tgtEl>
                                        <p:attrNameLst>
                                          <p:attrName>style.visibility</p:attrName>
                                        </p:attrNameLst>
                                      </p:cBhvr>
                                      <p:to>
                                        <p:strVal val="visible"/>
                                      </p:to>
                                    </p:set>
                                  </p:childTnLst>
                                </p:cTn>
                              </p:par>
                              <p:par>
                                <p:cTn id="467" presetID="1" presetClass="entr" presetSubtype="0" fill="hold" grpId="0" nodeType="withEffect">
                                  <p:stCondLst>
                                    <p:cond delay="0"/>
                                  </p:stCondLst>
                                  <p:childTnLst>
                                    <p:set>
                                      <p:cBhvr>
                                        <p:cTn id="468" dur="1" fill="hold">
                                          <p:stCondLst>
                                            <p:cond delay="0"/>
                                          </p:stCondLst>
                                        </p:cTn>
                                        <p:tgtEl>
                                          <p:spTgt spid="114"/>
                                        </p:tgtEl>
                                        <p:attrNameLst>
                                          <p:attrName>style.visibility</p:attrName>
                                        </p:attrNameLst>
                                      </p:cBhvr>
                                      <p:to>
                                        <p:strVal val="visible"/>
                                      </p:to>
                                    </p:set>
                                  </p:childTnLst>
                                </p:cTn>
                              </p:par>
                              <p:par>
                                <p:cTn id="469" presetID="1" presetClass="entr" presetSubtype="0" fill="hold" grpId="0" nodeType="withEffect">
                                  <p:stCondLst>
                                    <p:cond delay="0"/>
                                  </p:stCondLst>
                                  <p:childTnLst>
                                    <p:set>
                                      <p:cBhvr>
                                        <p:cTn id="470" dur="1" fill="hold">
                                          <p:stCondLst>
                                            <p:cond delay="0"/>
                                          </p:stCondLst>
                                        </p:cTn>
                                        <p:tgtEl>
                                          <p:spTgt spid="111"/>
                                        </p:tgtEl>
                                        <p:attrNameLst>
                                          <p:attrName>style.visibility</p:attrName>
                                        </p:attrNameLst>
                                      </p:cBhvr>
                                      <p:to>
                                        <p:strVal val="visible"/>
                                      </p:to>
                                    </p:set>
                                  </p:childTnLst>
                                </p:cTn>
                              </p:par>
                              <p:par>
                                <p:cTn id="471" presetID="1" presetClass="entr" presetSubtype="0" fill="hold" grpId="0" nodeType="withEffect">
                                  <p:stCondLst>
                                    <p:cond delay="0"/>
                                  </p:stCondLst>
                                  <p:childTnLst>
                                    <p:set>
                                      <p:cBhvr>
                                        <p:cTn id="472" dur="1" fill="hold">
                                          <p:stCondLst>
                                            <p:cond delay="0"/>
                                          </p:stCondLst>
                                        </p:cTn>
                                        <p:tgtEl>
                                          <p:spTgt spid="112"/>
                                        </p:tgtEl>
                                        <p:attrNameLst>
                                          <p:attrName>style.visibility</p:attrName>
                                        </p:attrNameLst>
                                      </p:cBhvr>
                                      <p:to>
                                        <p:strVal val="visible"/>
                                      </p:to>
                                    </p:set>
                                  </p:childTnLst>
                                </p:cTn>
                              </p:par>
                              <p:par>
                                <p:cTn id="473" presetID="1" presetClass="entr" presetSubtype="0" fill="hold" grpId="0" nodeType="withEffect">
                                  <p:stCondLst>
                                    <p:cond delay="0"/>
                                  </p:stCondLst>
                                  <p:childTnLst>
                                    <p:set>
                                      <p:cBhvr>
                                        <p:cTn id="474" dur="1" fill="hold">
                                          <p:stCondLst>
                                            <p:cond delay="0"/>
                                          </p:stCondLst>
                                        </p:cTn>
                                        <p:tgtEl>
                                          <p:spTgt spid="109"/>
                                        </p:tgtEl>
                                        <p:attrNameLst>
                                          <p:attrName>style.visibility</p:attrName>
                                        </p:attrNameLst>
                                      </p:cBhvr>
                                      <p:to>
                                        <p:strVal val="visible"/>
                                      </p:to>
                                    </p:set>
                                  </p:childTnLst>
                                </p:cTn>
                              </p:par>
                              <p:par>
                                <p:cTn id="475" presetID="1" presetClass="entr" presetSubtype="0" fill="hold" grpId="0" nodeType="withEffect">
                                  <p:stCondLst>
                                    <p:cond delay="0"/>
                                  </p:stCondLst>
                                  <p:childTnLst>
                                    <p:set>
                                      <p:cBhvr>
                                        <p:cTn id="476" dur="1" fill="hold">
                                          <p:stCondLst>
                                            <p:cond delay="0"/>
                                          </p:stCondLst>
                                        </p:cTn>
                                        <p:tgtEl>
                                          <p:spTgt spid="59"/>
                                        </p:tgtEl>
                                        <p:attrNameLst>
                                          <p:attrName>style.visibility</p:attrName>
                                        </p:attrNameLst>
                                      </p:cBhvr>
                                      <p:to>
                                        <p:strVal val="visible"/>
                                      </p:to>
                                    </p:set>
                                  </p:childTnLst>
                                </p:cTn>
                              </p:par>
                              <p:par>
                                <p:cTn id="477" presetID="1" presetClass="entr" presetSubtype="0" fill="hold" grpId="0" nodeType="withEffect">
                                  <p:stCondLst>
                                    <p:cond delay="0"/>
                                  </p:stCondLst>
                                  <p:childTnLst>
                                    <p:set>
                                      <p:cBhvr>
                                        <p:cTn id="478" dur="1" fill="hold">
                                          <p:stCondLst>
                                            <p:cond delay="0"/>
                                          </p:stCondLst>
                                        </p:cTn>
                                        <p:tgtEl>
                                          <p:spTgt spid="95"/>
                                        </p:tgtEl>
                                        <p:attrNameLst>
                                          <p:attrName>style.visibility</p:attrName>
                                        </p:attrNameLst>
                                      </p:cBhvr>
                                      <p:to>
                                        <p:strVal val="visible"/>
                                      </p:to>
                                    </p:set>
                                  </p:childTnLst>
                                </p:cTn>
                              </p:par>
                              <p:par>
                                <p:cTn id="479" presetID="1" presetClass="entr" presetSubtype="0" fill="hold" grpId="0" nodeType="withEffect">
                                  <p:stCondLst>
                                    <p:cond delay="0"/>
                                  </p:stCondLst>
                                  <p:childTnLst>
                                    <p:set>
                                      <p:cBhvr>
                                        <p:cTn id="480" dur="1" fill="hold">
                                          <p:stCondLst>
                                            <p:cond delay="0"/>
                                          </p:stCondLst>
                                        </p:cTn>
                                        <p:tgtEl>
                                          <p:spTgt spid="103"/>
                                        </p:tgtEl>
                                        <p:attrNameLst>
                                          <p:attrName>style.visibility</p:attrName>
                                        </p:attrNameLst>
                                      </p:cBhvr>
                                      <p:to>
                                        <p:strVal val="visible"/>
                                      </p:to>
                                    </p:set>
                                  </p:childTnLst>
                                </p:cTn>
                              </p:par>
                              <p:par>
                                <p:cTn id="481" presetID="1" presetClass="entr" presetSubtype="0" fill="hold" grpId="0" nodeType="withEffect">
                                  <p:stCondLst>
                                    <p:cond delay="0"/>
                                  </p:stCondLst>
                                  <p:childTnLst>
                                    <p:set>
                                      <p:cBhvr>
                                        <p:cTn id="482" dur="1" fill="hold">
                                          <p:stCondLst>
                                            <p:cond delay="0"/>
                                          </p:stCondLst>
                                        </p:cTn>
                                        <p:tgtEl>
                                          <p:spTgt spid="4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 grpId="0" animBg="1"/>
      <p:bldP spid="118" grpId="0" animBg="1"/>
      <p:bldP spid="84" grpId="0" animBg="1"/>
      <p:bldP spid="527" grpId="0" animBg="1"/>
      <p:bldP spid="78" grpId="0" animBg="1"/>
      <p:bldP spid="235" grpId="0" animBg="1"/>
      <p:bldP spid="223" grpId="0" animBg="1"/>
      <p:bldP spid="4" grpId="0" animBg="1"/>
      <p:bldP spid="8" grpId="0" animBg="1"/>
      <p:bldP spid="11" grpId="0" animBg="1"/>
      <p:bldP spid="13" grpId="0" animBg="1"/>
      <p:bldP spid="14" grpId="0" animBg="1"/>
      <p:bldP spid="15" grpId="0" animBg="1"/>
      <p:bldP spid="28" grpId="0" animBg="1"/>
      <p:bldP spid="31" grpId="0" animBg="1"/>
      <p:bldP spid="33" grpId="0" animBg="1"/>
      <p:bldP spid="34" grpId="0" animBg="1"/>
      <p:bldP spid="35" grpId="0" animBg="1"/>
      <p:bldP spid="36" grpId="0" animBg="1"/>
      <p:bldP spid="42" grpId="0" animBg="1"/>
      <p:bldP spid="50" grpId="0" animBg="1"/>
      <p:bldP spid="51" grpId="0" animBg="1"/>
      <p:bldP spid="52" grpId="0" animBg="1"/>
      <p:bldP spid="53" grpId="0" animBg="1"/>
      <p:bldP spid="55" grpId="0" animBg="1"/>
      <p:bldP spid="56" grpId="0" animBg="1"/>
      <p:bldP spid="7" grpId="0" animBg="1"/>
      <p:bldP spid="9" grpId="0" animBg="1"/>
      <p:bldP spid="12" grpId="0" animBg="1"/>
      <p:bldP spid="16" grpId="0" animBg="1"/>
      <p:bldP spid="27" grpId="0" animBg="1"/>
      <p:bldP spid="271" grpId="0" animBg="1"/>
      <p:bldP spid="278" grpId="0" animBg="1"/>
      <p:bldP spid="280" grpId="0" animBg="1"/>
      <p:bldP spid="59" grpId="0" animBg="1"/>
      <p:bldP spid="95" grpId="0" animBg="1"/>
      <p:bldP spid="96" grpId="0" animBg="1"/>
      <p:bldP spid="97" grpId="0" animBg="1"/>
      <p:bldP spid="100" grpId="0" animBg="1"/>
      <p:bldP spid="102" grpId="0" animBg="1"/>
      <p:bldP spid="103" grpId="0" animBg="1"/>
      <p:bldP spid="105" grpId="0" animBg="1"/>
      <p:bldP spid="106" grpId="0" animBg="1"/>
      <p:bldP spid="109" grpId="0" animBg="1"/>
      <p:bldP spid="111" grpId="0" animBg="1"/>
      <p:bldP spid="112" grpId="0" animBg="1"/>
      <p:bldP spid="114" grpId="0" animBg="1"/>
      <p:bldP spid="115" grpId="0" animBg="1"/>
      <p:bldP spid="116" grpId="0" animBg="1"/>
      <p:bldP spid="227" grpId="0" animBg="1"/>
      <p:bldP spid="303" grpId="0" animBg="1"/>
      <p:bldP spid="328" grpId="0" animBg="1"/>
      <p:bldP spid="607" grpId="0" animBg="1"/>
      <p:bldP spid="38" grpId="0" animBg="1"/>
      <p:bldP spid="622" grpId="0" animBg="1"/>
      <p:bldP spid="453" grpId="0" animBg="1"/>
      <p:bldP spid="507" grpId="0" animBg="1"/>
      <p:bldP spid="559" grpId="0" animBg="1"/>
      <p:bldP spid="584" grpId="0" animBg="1"/>
      <p:bldP spid="506" grpId="0" animBg="1"/>
      <p:bldP spid="5" grpId="0" animBg="1"/>
      <p:bldP spid="544" grpId="0" animBg="1"/>
      <p:bldP spid="554" grpId="0" animBg="1"/>
      <p:bldP spid="70" grpId="0" animBg="1"/>
      <p:bldP spid="325" grpId="0" animBg="1"/>
      <p:bldP spid="335" grpId="0" animBg="1"/>
      <p:bldP spid="30" grpId="0" animBg="1"/>
      <p:bldP spid="473" grpId="0" animBg="1"/>
      <p:bldP spid="161" grpId="0" animBg="1"/>
      <p:bldP spid="591" grpId="0" animBg="1"/>
      <p:bldP spid="3" grpId="0" animBg="1"/>
      <p:bldP spid="502" grpId="0" animBg="1"/>
      <p:bldP spid="503" grpId="0" animBg="1"/>
      <p:bldP spid="492" grpId="0" animBg="1"/>
      <p:bldP spid="530" grpId="0" animBg="1"/>
      <p:bldP spid="22" grpId="0" animBg="1"/>
      <p:bldP spid="25" grpId="0" animBg="1"/>
      <p:bldP spid="29" grpId="0" animBg="1"/>
      <p:bldP spid="37" grpId="0" animBg="1"/>
      <p:bldP spid="39" grpId="0" animBg="1"/>
      <p:bldP spid="41" grpId="0" animBg="1"/>
      <p:bldP spid="46" grpId="0" animBg="1"/>
      <p:bldP spid="47" grpId="0" animBg="1"/>
      <p:bldP spid="48" grpId="0" animBg="1"/>
      <p:bldP spid="49" grpId="0" animBg="1"/>
      <p:bldP spid="58" grpId="0" animBg="1"/>
      <p:bldP spid="474" grpId="0" animBg="1"/>
      <p:bldP spid="477" grpId="0" animBg="1"/>
      <p:bldP spid="483" grpId="0" animBg="1"/>
      <p:bldP spid="484" grpId="0" animBg="1"/>
      <p:bldP spid="486" grpId="0" animBg="1"/>
      <p:bldP spid="489" grpId="0" animBg="1"/>
      <p:bldP spid="551" grpId="0" animBg="1"/>
      <p:bldP spid="320" grpId="0" animBg="1"/>
      <p:bldP spid="642" grpId="0" animBg="1"/>
      <p:bldP spid="690" grpId="0" animBg="1"/>
      <p:bldP spid="718" grpId="0" animBg="1"/>
      <p:bldP spid="719" grpId="0" animBg="1"/>
      <p:bldP spid="760" grpId="0" animBg="1"/>
      <p:bldP spid="802" grpId="0" animBg="1"/>
      <p:bldP spid="243" grpId="0" animBg="1"/>
      <p:bldP spid="333" grpId="0" animBg="1"/>
      <p:bldP spid="94" grpId="0" animBg="1"/>
      <p:bldP spid="135" grpId="0" animBg="1"/>
      <p:bldP spid="32" grpId="0" animBg="1"/>
      <p:bldP spid="353" grpId="0" animBg="1"/>
      <p:bldP spid="367" grpId="0" animBg="1"/>
      <p:bldP spid="203" grpId="0" animBg="1"/>
      <p:bldP spid="208" grpId="0" animBg="1"/>
      <p:bldP spid="256" grpId="0" animBg="1"/>
      <p:bldP spid="273" grpId="0" animBg="1"/>
      <p:bldP spid="364" grpId="0"/>
      <p:bldP spid="374" grpId="0"/>
      <p:bldP spid="377" grpId="0"/>
      <p:bldP spid="37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8DF6C-C4D4-4E1C-5EB5-2FBD8CD6FC1F}"/>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3D3C6575-3411-6024-94DC-A9DD1D5F2AB1}"/>
              </a:ext>
            </a:extLst>
          </p:cNvPr>
          <p:cNvPicPr>
            <a:picLocks noChangeAspect="1"/>
          </p:cNvPicPr>
          <p:nvPr/>
        </p:nvPicPr>
        <p:blipFill>
          <a:blip r:embed="rId3"/>
          <a:stretch>
            <a:fillRect/>
          </a:stretch>
        </p:blipFill>
        <p:spPr>
          <a:xfrm>
            <a:off x="2198203" y="1294687"/>
            <a:ext cx="4046519" cy="2788150"/>
          </a:xfrm>
          <a:prstGeom prst="rect">
            <a:avLst/>
          </a:prstGeom>
        </p:spPr>
      </p:pic>
      <p:sp>
        <p:nvSpPr>
          <p:cNvPr id="3" name="Rectangle 2">
            <a:extLst>
              <a:ext uri="{FF2B5EF4-FFF2-40B4-BE49-F238E27FC236}">
                <a16:creationId xmlns:a16="http://schemas.microsoft.com/office/drawing/2014/main" id="{F2F2C193-8C3C-830E-706B-22A708947C2C}"/>
              </a:ext>
            </a:extLst>
          </p:cNvPr>
          <p:cNvSpPr/>
          <p:nvPr/>
        </p:nvSpPr>
        <p:spPr>
          <a:xfrm>
            <a:off x="238897" y="4577007"/>
            <a:ext cx="9668691" cy="1965895"/>
          </a:xfrm>
          <a:prstGeom prst="rect">
            <a:avLst/>
          </a:prstGeom>
          <a:gradFill>
            <a:gsLst>
              <a:gs pos="0">
                <a:schemeClr val="accent1">
                  <a:lumMod val="5000"/>
                  <a:lumOff val="95000"/>
                </a:schemeClr>
              </a:gs>
              <a:gs pos="91000">
                <a:schemeClr val="accent1">
                  <a:lumMod val="45000"/>
                  <a:lumOff val="55000"/>
                </a:schemeClr>
              </a:gs>
              <a:gs pos="100000">
                <a:schemeClr val="accent1">
                  <a:lumMod val="30000"/>
                  <a:lumOff val="7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extBox 1">
            <a:extLst>
              <a:ext uri="{FF2B5EF4-FFF2-40B4-BE49-F238E27FC236}">
                <a16:creationId xmlns:a16="http://schemas.microsoft.com/office/drawing/2014/main" id="{ECA92FFD-7DFF-B08F-EB3C-9B0473454401}"/>
              </a:ext>
            </a:extLst>
          </p:cNvPr>
          <p:cNvSpPr txBox="1"/>
          <p:nvPr/>
        </p:nvSpPr>
        <p:spPr>
          <a:xfrm>
            <a:off x="406820" y="498808"/>
            <a:ext cx="1545538" cy="3346429"/>
          </a:xfrm>
          <a:prstGeom prst="rect">
            <a:avLst/>
          </a:prstGeom>
          <a:noFill/>
        </p:spPr>
        <p:txBody>
          <a:bodyPr wrap="square">
            <a:spAutoFit/>
          </a:bodyPr>
          <a:lstStyle/>
          <a:p>
            <a:pPr lvl="0">
              <a:lnSpc>
                <a:spcPct val="107000"/>
              </a:lnSpc>
            </a:pPr>
            <a:r>
              <a:rPr lang="en-GB" sz="1100" b="1" kern="100" noProof="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Pillars’ logic</a:t>
            </a:r>
          </a:p>
          <a:p>
            <a:pPr lvl="0">
              <a:lnSpc>
                <a:spcPct val="107000"/>
              </a:lnSpc>
            </a:pPr>
            <a:r>
              <a:rPr lang="en-GB" sz="1100" kern="100" noProof="0" dirty="0">
                <a:effectLst/>
                <a:latin typeface="Helvetica" panose="020B0604020202020204" pitchFamily="34" charset="0"/>
                <a:ea typeface="Aptos" panose="020B0004020202020204" pitchFamily="34" charset="0"/>
                <a:cs typeface="Helvetica" panose="020B0604020202020204" pitchFamily="34" charset="0"/>
              </a:rPr>
              <a:t>As agreed with the MFA, </a:t>
            </a:r>
            <a:r>
              <a:rPr lang="en-GB" sz="1100" b="1" kern="100" noProof="0" dirty="0">
                <a:effectLst/>
                <a:latin typeface="Helvetica" panose="020B0604020202020204" pitchFamily="34" charset="0"/>
                <a:ea typeface="Aptos" panose="020B0004020202020204" pitchFamily="34" charset="0"/>
                <a:cs typeface="Helvetica" panose="020B0604020202020204" pitchFamily="34" charset="0"/>
              </a:rPr>
              <a:t>Protection</a:t>
            </a:r>
            <a:r>
              <a:rPr lang="en-GB" sz="1100" b="1" kern="100" noProof="0" dirty="0">
                <a:latin typeface="Helvetica" panose="020B0604020202020204" pitchFamily="34" charset="0"/>
                <a:ea typeface="Aptos" panose="020B0004020202020204" pitchFamily="34" charset="0"/>
                <a:cs typeface="Helvetica" panose="020B0604020202020204" pitchFamily="34" charset="0"/>
              </a:rPr>
              <a:t> </a:t>
            </a:r>
            <a:r>
              <a:rPr lang="en-GB" sz="1100" kern="100" noProof="0" dirty="0">
                <a:latin typeface="Helvetica" panose="020B0604020202020204" pitchFamily="34" charset="0"/>
                <a:ea typeface="Aptos" panose="020B0004020202020204" pitchFamily="34" charset="0"/>
                <a:cs typeface="Helvetica" panose="020B0604020202020204" pitchFamily="34" charset="0"/>
              </a:rPr>
              <a:t>becomes the entry pillar.</a:t>
            </a:r>
            <a:r>
              <a:rPr lang="en-GB" sz="1100" kern="100" noProof="0" dirty="0">
                <a:effectLst/>
                <a:latin typeface="Helvetica" panose="020B0604020202020204" pitchFamily="34" charset="0"/>
                <a:ea typeface="Aptos" panose="020B0004020202020204" pitchFamily="34" charset="0"/>
                <a:cs typeface="Helvetica" panose="020B0604020202020204" pitchFamily="34" charset="0"/>
              </a:rPr>
              <a:t> </a:t>
            </a:r>
            <a:r>
              <a:rPr lang="en-GB" sz="1100" kern="100" noProof="0" dirty="0">
                <a:latin typeface="Helvetica" panose="020B0604020202020204" pitchFamily="34" charset="0"/>
                <a:ea typeface="Aptos" panose="020B0004020202020204" pitchFamily="34" charset="0"/>
                <a:cs typeface="Helvetica" panose="020B0604020202020204" pitchFamily="34" charset="0"/>
              </a:rPr>
              <a:t>First, we protect, then we provide access to </a:t>
            </a:r>
            <a:r>
              <a:rPr lang="en-GB" sz="1100" b="1" kern="100" noProof="0" dirty="0">
                <a:latin typeface="Helvetica" panose="020B0604020202020204" pitchFamily="34" charset="0"/>
                <a:ea typeface="Aptos" panose="020B0004020202020204" pitchFamily="34" charset="0"/>
                <a:cs typeface="Helvetica" panose="020B0604020202020204" pitchFamily="34" charset="0"/>
              </a:rPr>
              <a:t>education</a:t>
            </a:r>
            <a:r>
              <a:rPr lang="en-GB" sz="1100" kern="100" noProof="0" dirty="0">
                <a:latin typeface="Helvetica" panose="020B0604020202020204" pitchFamily="34" charset="0"/>
                <a:ea typeface="Aptos" panose="020B0004020202020204" pitchFamily="34" charset="0"/>
                <a:cs typeface="Helvetica" panose="020B0604020202020204" pitchFamily="34" charset="0"/>
              </a:rPr>
              <a:t>, and then we facilitate access to microeconomic activities and the </a:t>
            </a:r>
            <a:r>
              <a:rPr lang="en-GB" sz="1100" b="1" kern="100" noProof="0" dirty="0">
                <a:latin typeface="Helvetica" panose="020B0604020202020204" pitchFamily="34" charset="0"/>
                <a:ea typeface="Aptos" panose="020B0004020202020204" pitchFamily="34" charset="0"/>
                <a:cs typeface="Helvetica" panose="020B0604020202020204" pitchFamily="34" charset="0"/>
              </a:rPr>
              <a:t>job</a:t>
            </a:r>
            <a:r>
              <a:rPr lang="en-GB" sz="1100" kern="100" noProof="0" dirty="0">
                <a:latin typeface="Helvetica" panose="020B0604020202020204" pitchFamily="34" charset="0"/>
                <a:ea typeface="Aptos" panose="020B0004020202020204" pitchFamily="34" charset="0"/>
                <a:cs typeface="Helvetica" panose="020B0604020202020204" pitchFamily="34" charset="0"/>
              </a:rPr>
              <a:t> market (</a:t>
            </a:r>
            <a:r>
              <a:rPr lang="en-GB" sz="1100" b="1" kern="100" noProof="0" dirty="0">
                <a:latin typeface="Helvetica" panose="020B0604020202020204" pitchFamily="34" charset="0"/>
                <a:ea typeface="Aptos" panose="020B0004020202020204" pitchFamily="34" charset="0"/>
                <a:cs typeface="Helvetica" panose="020B0604020202020204" pitchFamily="34" charset="0"/>
              </a:rPr>
              <a:t>infrastructure</a:t>
            </a:r>
            <a:r>
              <a:rPr lang="en-GB" sz="1100" kern="100" noProof="0" dirty="0">
                <a:latin typeface="Helvetica" panose="020B0604020202020204" pitchFamily="34" charset="0"/>
                <a:ea typeface="Aptos" panose="020B0004020202020204" pitchFamily="34" charset="0"/>
                <a:cs typeface="Helvetica" panose="020B0604020202020204" pitchFamily="34" charset="0"/>
              </a:rPr>
              <a:t> would be cross-cutting). </a:t>
            </a:r>
          </a:p>
          <a:p>
            <a:pPr lvl="0">
              <a:lnSpc>
                <a:spcPct val="107000"/>
              </a:lnSpc>
            </a:pPr>
            <a:r>
              <a:rPr lang="en-GB" sz="1100" kern="100" noProof="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That is the reas</a:t>
            </a:r>
            <a:r>
              <a:rPr lang="en-GB" sz="1100" kern="100" noProof="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on why we placed pillar 3 on the left, followed by pillar 1 and 2.</a:t>
            </a:r>
            <a:endParaRPr lang="en-GB" sz="1100" kern="100" noProof="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8" name="TextBox 7">
            <a:extLst>
              <a:ext uri="{FF2B5EF4-FFF2-40B4-BE49-F238E27FC236}">
                <a16:creationId xmlns:a16="http://schemas.microsoft.com/office/drawing/2014/main" id="{053BF0DA-4BF5-9024-86E5-2656F7905B25}"/>
              </a:ext>
            </a:extLst>
          </p:cNvPr>
          <p:cNvSpPr txBox="1"/>
          <p:nvPr/>
        </p:nvSpPr>
        <p:spPr>
          <a:xfrm>
            <a:off x="393986" y="5032494"/>
            <a:ext cx="3121108" cy="1256241"/>
          </a:xfrm>
          <a:prstGeom prst="rect">
            <a:avLst/>
          </a:prstGeom>
          <a:noFill/>
        </p:spPr>
        <p:txBody>
          <a:bodyPr wrap="square">
            <a:spAutoFit/>
          </a:bodyPr>
          <a:lstStyle/>
          <a:p>
            <a:pPr lvl="0">
              <a:lnSpc>
                <a:spcPct val="107000"/>
              </a:lnSpc>
            </a:pPr>
            <a:r>
              <a:rPr lang="en-GB" sz="1100" kern="100" noProof="0" dirty="0">
                <a:latin typeface="Helvetica" panose="020B0604020202020204" pitchFamily="34" charset="0"/>
                <a:ea typeface="Aptos" panose="020B0004020202020204" pitchFamily="34" charset="0"/>
                <a:cs typeface="Helvetica" panose="020B0604020202020204" pitchFamily="34" charset="0"/>
              </a:rPr>
              <a:t>Only the </a:t>
            </a:r>
            <a:r>
              <a:rPr lang="en-GB" sz="1100" b="1" kern="100" noProof="0" dirty="0">
                <a:latin typeface="Helvetica" panose="020B0604020202020204" pitchFamily="34" charset="0"/>
                <a:ea typeface="Aptos" panose="020B0004020202020204" pitchFamily="34" charset="0"/>
                <a:cs typeface="Helvetica" panose="020B0604020202020204" pitchFamily="34" charset="0"/>
              </a:rPr>
              <a:t>Mid-Term Outcomes indicators </a:t>
            </a:r>
            <a:r>
              <a:rPr lang="en-GB" sz="1100" kern="100" noProof="0" dirty="0">
                <a:latin typeface="Helvetica" panose="020B0604020202020204" pitchFamily="34" charset="0"/>
                <a:ea typeface="Aptos" panose="020B0004020202020204" pitchFamily="34" charset="0"/>
                <a:cs typeface="Helvetica" panose="020B0604020202020204" pitchFamily="34" charset="0"/>
              </a:rPr>
              <a:t>have been mapped, which measure elements of the mid part of the diagram (above short-term outcomes and below impact). </a:t>
            </a:r>
          </a:p>
          <a:p>
            <a:pPr lvl="0">
              <a:lnSpc>
                <a:spcPct val="107000"/>
              </a:lnSpc>
            </a:pPr>
            <a:endParaRPr lang="en-GB" sz="900" kern="100" noProof="0" dirty="0">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900" kern="100" noProof="0" dirty="0">
                <a:latin typeface="Helvetica" panose="020B0604020202020204" pitchFamily="34" charset="0"/>
                <a:ea typeface="Aptos" panose="020B0004020202020204" pitchFamily="34" charset="0"/>
                <a:cs typeface="Helvetica" panose="020B0604020202020204" pitchFamily="34" charset="0"/>
              </a:rPr>
              <a:t>Short-term outcomes indicators could be also mapped under the CO demand.</a:t>
            </a:r>
            <a:endParaRPr lang="en-GB" sz="900" kern="100" noProof="0" dirty="0">
              <a:effectLst/>
              <a:latin typeface="Helvetica" panose="020B0604020202020204" pitchFamily="34" charset="0"/>
              <a:ea typeface="Aptos" panose="020B0004020202020204" pitchFamily="34" charset="0"/>
              <a:cs typeface="Helvetica" panose="020B0604020202020204" pitchFamily="34" charset="0"/>
            </a:endParaRPr>
          </a:p>
        </p:txBody>
      </p:sp>
      <p:sp>
        <p:nvSpPr>
          <p:cNvPr id="9" name="Rectangle 8">
            <a:extLst>
              <a:ext uri="{FF2B5EF4-FFF2-40B4-BE49-F238E27FC236}">
                <a16:creationId xmlns:a16="http://schemas.microsoft.com/office/drawing/2014/main" id="{5FACD13A-5CAE-2970-2F2D-0CBB5ECD1355}"/>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243" noProof="0" dirty="0"/>
          </a:p>
        </p:txBody>
      </p:sp>
      <p:sp>
        <p:nvSpPr>
          <p:cNvPr id="10" name="TextBox 9">
            <a:extLst>
              <a:ext uri="{FF2B5EF4-FFF2-40B4-BE49-F238E27FC236}">
                <a16:creationId xmlns:a16="http://schemas.microsoft.com/office/drawing/2014/main" id="{D9B2111A-7032-6441-19E1-100660CBA7D3}"/>
              </a:ext>
            </a:extLst>
          </p:cNvPr>
          <p:cNvSpPr txBox="1"/>
          <p:nvPr/>
        </p:nvSpPr>
        <p:spPr>
          <a:xfrm>
            <a:off x="4070000" y="5008378"/>
            <a:ext cx="2534087" cy="1172757"/>
          </a:xfrm>
          <a:prstGeom prst="rect">
            <a:avLst/>
          </a:prstGeom>
          <a:noFill/>
        </p:spPr>
        <p:txBody>
          <a:bodyPr wrap="square">
            <a:spAutoFit/>
          </a:bodyPr>
          <a:lstStyle/>
          <a:p>
            <a:pPr lvl="0">
              <a:lnSpc>
                <a:spcPct val="107000"/>
              </a:lnSpc>
            </a:pPr>
            <a:r>
              <a:rPr lang="en-GB" sz="1100" kern="100" dirty="0">
                <a:latin typeface="Helvetica" panose="020B0604020202020204" pitchFamily="34" charset="0"/>
                <a:ea typeface="Aptos" panose="020B0004020202020204" pitchFamily="34" charset="0"/>
                <a:cs typeface="Helvetica" panose="020B0604020202020204" pitchFamily="34" charset="0"/>
              </a:rPr>
              <a:t>Most of the indicators of </a:t>
            </a:r>
            <a:r>
              <a:rPr lang="en-GB" sz="1100" b="1" kern="100" dirty="0">
                <a:latin typeface="Helvetica" panose="020B0604020202020204" pitchFamily="34" charset="0"/>
                <a:ea typeface="Aptos" panose="020B0004020202020204" pitchFamily="34" charset="0"/>
                <a:cs typeface="Helvetica" panose="020B0604020202020204" pitchFamily="34" charset="0"/>
              </a:rPr>
              <a:t>section 5 and 6 </a:t>
            </a:r>
            <a:r>
              <a:rPr lang="en-GB" sz="1100" kern="100" dirty="0">
                <a:latin typeface="Helvetica" panose="020B0604020202020204" pitchFamily="34" charset="0"/>
                <a:ea typeface="Aptos" panose="020B0004020202020204" pitchFamily="34" charset="0"/>
                <a:cs typeface="Helvetica" panose="020B0604020202020204" pitchFamily="34" charset="0"/>
              </a:rPr>
              <a:t>of the multi-annual targets (SYSTEMS CHANGE and NWOW and Cross-cutting indicators) seem like strategies indicators (enablers rather than results).</a:t>
            </a:r>
            <a:endParaRPr lang="en-FR" sz="1100" kern="100" dirty="0">
              <a:latin typeface="Helvetica" panose="020B0604020202020204" pitchFamily="34" charset="0"/>
              <a:ea typeface="Aptos" panose="020B0004020202020204" pitchFamily="34" charset="0"/>
              <a:cs typeface="Helvetica" panose="020B0604020202020204" pitchFamily="34" charset="0"/>
            </a:endParaRPr>
          </a:p>
        </p:txBody>
      </p:sp>
      <p:sp>
        <p:nvSpPr>
          <p:cNvPr id="13" name="TextBox 12">
            <a:extLst>
              <a:ext uri="{FF2B5EF4-FFF2-40B4-BE49-F238E27FC236}">
                <a16:creationId xmlns:a16="http://schemas.microsoft.com/office/drawing/2014/main" id="{F8472B6E-191B-E2A6-22B0-3EF430031A6C}"/>
              </a:ext>
            </a:extLst>
          </p:cNvPr>
          <p:cNvSpPr txBox="1"/>
          <p:nvPr/>
        </p:nvSpPr>
        <p:spPr>
          <a:xfrm>
            <a:off x="378941" y="78969"/>
            <a:ext cx="3707029" cy="246221"/>
          </a:xfrm>
          <a:prstGeom prst="rect">
            <a:avLst/>
          </a:prstGeom>
          <a:noFill/>
        </p:spPr>
        <p:txBody>
          <a:bodyPr wrap="square" lIns="24860" tIns="0" rIns="24860" bIns="0" rtlCol="0">
            <a:spAutoFit/>
          </a:bodyPr>
          <a:lstStyle/>
          <a:p>
            <a:r>
              <a:rPr lang="en-GB" sz="1600" b="1" noProof="0" dirty="0">
                <a:solidFill>
                  <a:srgbClr val="15A6EA"/>
                </a:solidFill>
                <a:latin typeface="Helvetica" panose="020B0604020202020204" pitchFamily="34" charset="0"/>
                <a:cs typeface="Helvetica" panose="020B0604020202020204" pitchFamily="34" charset="0"/>
              </a:rPr>
              <a:t>NOTES</a:t>
            </a:r>
          </a:p>
        </p:txBody>
      </p:sp>
      <p:sp>
        <p:nvSpPr>
          <p:cNvPr id="21" name="TextBox 20">
            <a:extLst>
              <a:ext uri="{FF2B5EF4-FFF2-40B4-BE49-F238E27FC236}">
                <a16:creationId xmlns:a16="http://schemas.microsoft.com/office/drawing/2014/main" id="{C24B684A-FDDC-1438-41DA-0D648CD95E71}"/>
              </a:ext>
            </a:extLst>
          </p:cNvPr>
          <p:cNvSpPr txBox="1"/>
          <p:nvPr/>
        </p:nvSpPr>
        <p:spPr>
          <a:xfrm>
            <a:off x="155089" y="4697873"/>
            <a:ext cx="9764088" cy="215444"/>
          </a:xfrm>
          <a:prstGeom prst="rect">
            <a:avLst/>
          </a:prstGeom>
          <a:solidFill>
            <a:srgbClr val="15A6EA"/>
          </a:solidFill>
        </p:spPr>
        <p:txBody>
          <a:bodyPr wrap="square" lIns="24860" tIns="0" rIns="24860" bIns="0" rtlCol="0">
            <a:spAutoFit/>
          </a:bodyPr>
          <a:lstStyle/>
          <a:p>
            <a:pPr algn="ctr"/>
            <a:r>
              <a:rPr lang="en-GB" sz="1400" noProof="0" dirty="0">
                <a:solidFill>
                  <a:schemeClr val="bg1"/>
                </a:solidFill>
                <a:latin typeface="Helvetica" panose="020B0604020202020204" pitchFamily="34" charset="0"/>
                <a:cs typeface="Helvetica" panose="020B0604020202020204" pitchFamily="34" charset="0"/>
              </a:rPr>
              <a:t>INDICATORS MAPPING</a:t>
            </a:r>
          </a:p>
        </p:txBody>
      </p:sp>
      <p:sp>
        <p:nvSpPr>
          <p:cNvPr id="22" name="Oval 21">
            <a:extLst>
              <a:ext uri="{FF2B5EF4-FFF2-40B4-BE49-F238E27FC236}">
                <a16:creationId xmlns:a16="http://schemas.microsoft.com/office/drawing/2014/main" id="{98A03452-F0EC-F1E7-E48E-39D8E677A0CB}"/>
              </a:ext>
            </a:extLst>
          </p:cNvPr>
          <p:cNvSpPr/>
          <p:nvPr/>
        </p:nvSpPr>
        <p:spPr>
          <a:xfrm>
            <a:off x="250849" y="501313"/>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noProof="0" dirty="0"/>
              <a:t>1</a:t>
            </a:r>
          </a:p>
        </p:txBody>
      </p:sp>
      <p:sp>
        <p:nvSpPr>
          <p:cNvPr id="23" name="Freeform 22">
            <a:extLst>
              <a:ext uri="{FF2B5EF4-FFF2-40B4-BE49-F238E27FC236}">
                <a16:creationId xmlns:a16="http://schemas.microsoft.com/office/drawing/2014/main" id="{836228F6-D15A-83C3-3903-BD7EEA43ECE6}"/>
              </a:ext>
            </a:extLst>
          </p:cNvPr>
          <p:cNvSpPr/>
          <p:nvPr/>
        </p:nvSpPr>
        <p:spPr>
          <a:xfrm rot="19737320" flipH="1">
            <a:off x="2089365" y="798352"/>
            <a:ext cx="45719" cy="1332990"/>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4" name="TextBox 23">
            <a:extLst>
              <a:ext uri="{FF2B5EF4-FFF2-40B4-BE49-F238E27FC236}">
                <a16:creationId xmlns:a16="http://schemas.microsoft.com/office/drawing/2014/main" id="{DA0AB5BF-67C3-E7FA-A993-3272F2B0C4F1}"/>
              </a:ext>
            </a:extLst>
          </p:cNvPr>
          <p:cNvSpPr txBox="1"/>
          <p:nvPr/>
        </p:nvSpPr>
        <p:spPr>
          <a:xfrm>
            <a:off x="7066509" y="2189212"/>
            <a:ext cx="2823440" cy="1166025"/>
          </a:xfrm>
          <a:prstGeom prst="rect">
            <a:avLst/>
          </a:prstGeom>
          <a:noFill/>
        </p:spPr>
        <p:txBody>
          <a:bodyPr wrap="square">
            <a:spAutoFit/>
          </a:bodyPr>
          <a:lstStyle/>
          <a:p>
            <a:pPr lvl="0">
              <a:lnSpc>
                <a:spcPct val="107000"/>
              </a:lnSpc>
            </a:pPr>
            <a:r>
              <a:rPr lang="en-GB" sz="1100" b="1" kern="100" noProof="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Pillars’ connections</a:t>
            </a:r>
          </a:p>
          <a:p>
            <a:pPr lvl="0">
              <a:lnSpc>
                <a:spcPct val="107000"/>
              </a:lnSpc>
            </a:pPr>
            <a:r>
              <a:rPr lang="en-GB" sz="1100" kern="100" dirty="0">
                <a:latin typeface="Helvetica" panose="020B0604020202020204" pitchFamily="34" charset="0"/>
                <a:ea typeface="Aptos" panose="020B0004020202020204" pitchFamily="34" charset="0"/>
                <a:cs typeface="Helvetica" panose="020B0604020202020204" pitchFamily="34" charset="0"/>
              </a:rPr>
              <a:t>There are numerous actual connections between pillars that are not reflected in the Global ToC diagram but they are reflected in the IF. </a:t>
            </a:r>
            <a:r>
              <a:rPr lang="en-GB" sz="1100" kern="100" noProof="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We tried to include links connecting results across pillars.</a:t>
            </a:r>
            <a:endParaRPr lang="en-GB" sz="1100" kern="100" noProof="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25" name="Oval 24">
            <a:extLst>
              <a:ext uri="{FF2B5EF4-FFF2-40B4-BE49-F238E27FC236}">
                <a16:creationId xmlns:a16="http://schemas.microsoft.com/office/drawing/2014/main" id="{55A8E0ED-AF5A-6E4A-0053-B61D48E305D0}"/>
              </a:ext>
            </a:extLst>
          </p:cNvPr>
          <p:cNvSpPr/>
          <p:nvPr/>
        </p:nvSpPr>
        <p:spPr>
          <a:xfrm>
            <a:off x="4384635" y="304579"/>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noProof="0" dirty="0"/>
              <a:t>2</a:t>
            </a:r>
          </a:p>
        </p:txBody>
      </p:sp>
      <p:sp>
        <p:nvSpPr>
          <p:cNvPr id="27" name="Oval 26">
            <a:extLst>
              <a:ext uri="{FF2B5EF4-FFF2-40B4-BE49-F238E27FC236}">
                <a16:creationId xmlns:a16="http://schemas.microsoft.com/office/drawing/2014/main" id="{AC45485D-334D-1C78-05DC-E4E92EEB67B8}"/>
              </a:ext>
            </a:extLst>
          </p:cNvPr>
          <p:cNvSpPr/>
          <p:nvPr/>
        </p:nvSpPr>
        <p:spPr>
          <a:xfrm>
            <a:off x="6952437" y="1323369"/>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noProof="0" dirty="0"/>
              <a:t>3</a:t>
            </a:r>
          </a:p>
        </p:txBody>
      </p:sp>
      <p:sp>
        <p:nvSpPr>
          <p:cNvPr id="28" name="Freeform 27">
            <a:extLst>
              <a:ext uri="{FF2B5EF4-FFF2-40B4-BE49-F238E27FC236}">
                <a16:creationId xmlns:a16="http://schemas.microsoft.com/office/drawing/2014/main" id="{F5949BD6-2963-6483-ABA4-760821F41F56}"/>
              </a:ext>
            </a:extLst>
          </p:cNvPr>
          <p:cNvSpPr/>
          <p:nvPr/>
        </p:nvSpPr>
        <p:spPr>
          <a:xfrm rot="1420350">
            <a:off x="3970408" y="362646"/>
            <a:ext cx="199185" cy="1269466"/>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4" name="TextBox 13">
            <a:extLst>
              <a:ext uri="{FF2B5EF4-FFF2-40B4-BE49-F238E27FC236}">
                <a16:creationId xmlns:a16="http://schemas.microsoft.com/office/drawing/2014/main" id="{11CC5299-2E0A-6363-FBD4-78CA5359B86E}"/>
              </a:ext>
            </a:extLst>
          </p:cNvPr>
          <p:cNvSpPr txBox="1"/>
          <p:nvPr/>
        </p:nvSpPr>
        <p:spPr>
          <a:xfrm>
            <a:off x="4562216" y="258924"/>
            <a:ext cx="5345372" cy="984885"/>
          </a:xfrm>
          <a:prstGeom prst="rect">
            <a:avLst/>
          </a:prstGeom>
          <a:noFill/>
        </p:spPr>
        <p:txBody>
          <a:bodyPr wrap="square">
            <a:spAutoFit/>
          </a:bodyPr>
          <a:lstStyle/>
          <a:p>
            <a:pPr lvl="0">
              <a:lnSpc>
                <a:spcPct val="107000"/>
              </a:lnSpc>
            </a:pPr>
            <a:r>
              <a:rPr lang="en-GB" sz="1100" b="1" kern="100" noProof="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High-level outcomes logic</a:t>
            </a:r>
            <a:endParaRPr lang="en-GB" sz="1100" b="1" kern="100" noProof="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1100" kern="100" noProof="0" dirty="0">
                <a:effectLst/>
                <a:latin typeface="Helvetica" panose="020B0604020202020204" pitchFamily="34" charset="0"/>
                <a:ea typeface="Aptos" panose="020B0004020202020204" pitchFamily="34" charset="0"/>
                <a:cs typeface="Helvetica" panose="020B0604020202020204" pitchFamily="34" charset="0"/>
              </a:rPr>
              <a:t>Within the high-level results, Inclusion comes first, to reduce vulnerability and increase resilience, to promote self-reliance. </a:t>
            </a:r>
          </a:p>
          <a:p>
            <a:pPr lvl="0">
              <a:lnSpc>
                <a:spcPct val="107000"/>
              </a:lnSpc>
            </a:pPr>
            <a:r>
              <a:rPr lang="en-GB" sz="1100" kern="100" noProof="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We tried to link key results to the high-level results for greater clarity on how each of them contribute.</a:t>
            </a:r>
            <a:endParaRPr lang="en-GB" sz="1100" kern="100" noProof="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15" name="TextBox 14">
            <a:extLst>
              <a:ext uri="{FF2B5EF4-FFF2-40B4-BE49-F238E27FC236}">
                <a16:creationId xmlns:a16="http://schemas.microsoft.com/office/drawing/2014/main" id="{79D9F404-E4F9-BBAA-E234-31E8C4439F03}"/>
              </a:ext>
            </a:extLst>
          </p:cNvPr>
          <p:cNvSpPr txBox="1"/>
          <p:nvPr/>
        </p:nvSpPr>
        <p:spPr>
          <a:xfrm>
            <a:off x="7066509" y="1302794"/>
            <a:ext cx="3109316" cy="622606"/>
          </a:xfrm>
          <a:prstGeom prst="rect">
            <a:avLst/>
          </a:prstGeom>
          <a:noFill/>
        </p:spPr>
        <p:txBody>
          <a:bodyPr wrap="square">
            <a:spAutoFit/>
          </a:bodyPr>
          <a:lstStyle/>
          <a:p>
            <a:pPr lvl="0">
              <a:lnSpc>
                <a:spcPct val="107000"/>
              </a:lnSpc>
            </a:pPr>
            <a:r>
              <a:rPr lang="en-GB" sz="1100" b="1" kern="100" noProof="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Additional mid-level goals</a:t>
            </a:r>
          </a:p>
          <a:p>
            <a:pPr lvl="0">
              <a:lnSpc>
                <a:spcPct val="107000"/>
              </a:lnSpc>
            </a:pPr>
            <a:r>
              <a:rPr lang="en-GB" sz="1100" kern="100" noProof="0" dirty="0">
                <a:latin typeface="Helvetica" panose="020B0604020202020204" pitchFamily="34" charset="0"/>
                <a:ea typeface="Aptos" panose="020B0004020202020204" pitchFamily="34" charset="0"/>
                <a:cs typeface="Helvetica" panose="020B0604020202020204" pitchFamily="34" charset="0"/>
              </a:rPr>
              <a:t>Some goals (not numbered) were added as mid steps to explain the cause-effect logic. </a:t>
            </a:r>
          </a:p>
        </p:txBody>
      </p:sp>
      <p:sp>
        <p:nvSpPr>
          <p:cNvPr id="17" name="Oval 16">
            <a:extLst>
              <a:ext uri="{FF2B5EF4-FFF2-40B4-BE49-F238E27FC236}">
                <a16:creationId xmlns:a16="http://schemas.microsoft.com/office/drawing/2014/main" id="{8100D479-812B-A824-D2D8-302A8051B55D}"/>
              </a:ext>
            </a:extLst>
          </p:cNvPr>
          <p:cNvSpPr/>
          <p:nvPr/>
        </p:nvSpPr>
        <p:spPr>
          <a:xfrm>
            <a:off x="6934798" y="2225449"/>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noProof="0" dirty="0"/>
              <a:t>4</a:t>
            </a:r>
          </a:p>
        </p:txBody>
      </p:sp>
      <p:sp>
        <p:nvSpPr>
          <p:cNvPr id="6" name="Freeform 5">
            <a:extLst>
              <a:ext uri="{FF2B5EF4-FFF2-40B4-BE49-F238E27FC236}">
                <a16:creationId xmlns:a16="http://schemas.microsoft.com/office/drawing/2014/main" id="{DC72AE9D-C298-DC76-DC92-9D8527A4AEA0}"/>
              </a:ext>
            </a:extLst>
          </p:cNvPr>
          <p:cNvSpPr/>
          <p:nvPr/>
        </p:nvSpPr>
        <p:spPr>
          <a:xfrm rot="5400000">
            <a:off x="5378767" y="225636"/>
            <a:ext cx="405752" cy="2768586"/>
          </a:xfrm>
          <a:custGeom>
            <a:avLst/>
            <a:gdLst>
              <a:gd name="connsiteX0" fmla="*/ 838371 w 838371"/>
              <a:gd name="connsiteY0" fmla="*/ 0 h 3375378"/>
              <a:gd name="connsiteX1" fmla="*/ 2993 w 838371"/>
              <a:gd name="connsiteY1" fmla="*/ 1151466 h 3375378"/>
              <a:gd name="connsiteX2" fmla="*/ 612593 w 838371"/>
              <a:gd name="connsiteY2" fmla="*/ 3375378 h 3375378"/>
              <a:gd name="connsiteX0" fmla="*/ 2142627 w 2142627"/>
              <a:gd name="connsiteY0" fmla="*/ 0 h 3375378"/>
              <a:gd name="connsiteX1" fmla="*/ 641 w 2142627"/>
              <a:gd name="connsiteY1" fmla="*/ 303843 h 3375378"/>
              <a:gd name="connsiteX2" fmla="*/ 1916849 w 2142627"/>
              <a:gd name="connsiteY2" fmla="*/ 3375378 h 3375378"/>
              <a:gd name="connsiteX0" fmla="*/ 641 w 1916848"/>
              <a:gd name="connsiteY0" fmla="*/ -1 h 3071534"/>
              <a:gd name="connsiteX1" fmla="*/ 1916849 w 1916848"/>
              <a:gd name="connsiteY1" fmla="*/ 3071534 h 3071534"/>
            </a:gdLst>
            <a:ahLst/>
            <a:cxnLst>
              <a:cxn ang="0">
                <a:pos x="connsiteX0" y="connsiteY0"/>
              </a:cxn>
              <a:cxn ang="0">
                <a:pos x="connsiteX1" y="connsiteY1"/>
              </a:cxn>
            </a:cxnLst>
            <a:rect l="l" t="t" r="r" b="b"/>
            <a:pathLst>
              <a:path w="1916848" h="3071534">
                <a:moveTo>
                  <a:pt x="641" y="-1"/>
                </a:moveTo>
                <a:cubicBezTo>
                  <a:pt x="-36989" y="562562"/>
                  <a:pt x="1593234" y="2240859"/>
                  <a:pt x="1916849" y="3071534"/>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7" name="Freeform 6">
            <a:extLst>
              <a:ext uri="{FF2B5EF4-FFF2-40B4-BE49-F238E27FC236}">
                <a16:creationId xmlns:a16="http://schemas.microsoft.com/office/drawing/2014/main" id="{6658B7B6-8F39-3A53-3613-52589D38DA5C}"/>
              </a:ext>
            </a:extLst>
          </p:cNvPr>
          <p:cNvSpPr/>
          <p:nvPr/>
        </p:nvSpPr>
        <p:spPr>
          <a:xfrm rot="5582010">
            <a:off x="4902498" y="127703"/>
            <a:ext cx="349994" cy="4037482"/>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12" name="Rectangle 11">
            <a:extLst>
              <a:ext uri="{FF2B5EF4-FFF2-40B4-BE49-F238E27FC236}">
                <a16:creationId xmlns:a16="http://schemas.microsoft.com/office/drawing/2014/main" id="{AB735E23-5B5F-8BFE-720E-D13CF8C884D5}"/>
              </a:ext>
            </a:extLst>
          </p:cNvPr>
          <p:cNvSpPr/>
          <p:nvPr/>
        </p:nvSpPr>
        <p:spPr>
          <a:xfrm>
            <a:off x="136683" y="6415845"/>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D95C04ED-3781-2E1C-AA13-E4EAE9F47F5C}"/>
              </a:ext>
            </a:extLst>
          </p:cNvPr>
          <p:cNvSpPr txBox="1"/>
          <p:nvPr/>
        </p:nvSpPr>
        <p:spPr>
          <a:xfrm>
            <a:off x="164814" y="6489270"/>
            <a:ext cx="601679" cy="298800"/>
          </a:xfrm>
          <a:prstGeom prst="rect">
            <a:avLst/>
          </a:prstGeom>
          <a:noFill/>
        </p:spPr>
        <p:txBody>
          <a:bodyPr wrap="square" lIns="0" tIns="0" rIns="0" bIns="0" anchor="t">
            <a:spAutoFit/>
          </a:bodyPr>
          <a:lstStyle/>
          <a:p>
            <a:pPr algn="ctr"/>
            <a:r>
              <a:rPr lang="en-US" sz="571" dirty="0">
                <a:latin typeface="Helvetica" panose="020B0604020202020204" pitchFamily="34" charset="0"/>
                <a:cs typeface="Helvetica" panose="020B0604020202020204" pitchFamily="34" charset="0"/>
              </a:rPr>
              <a:t>PROSPECTS </a:t>
            </a:r>
            <a:r>
              <a:rPr lang="en-US" sz="800" b="1" dirty="0">
                <a:latin typeface="Helvetica" panose="020B0604020202020204" pitchFamily="34" charset="0"/>
                <a:cs typeface="Helvetica" panose="020B0604020202020204" pitchFamily="34" charset="0"/>
              </a:rPr>
              <a:t>EHIOPIA</a:t>
            </a:r>
            <a:endParaRPr lang="en-US" sz="571" b="1" dirty="0">
              <a:latin typeface="Helvetica" panose="020B0604020202020204" pitchFamily="34" charset="0"/>
              <a:cs typeface="Helvetica" panose="020B0604020202020204" pitchFamily="34" charset="0"/>
            </a:endParaRPr>
          </a:p>
          <a:p>
            <a:pPr algn="ctr"/>
            <a:r>
              <a:rPr lang="en-US" sz="571" dirty="0">
                <a:latin typeface="Helvetica" panose="020B0604020202020204" pitchFamily="34" charset="0"/>
                <a:cs typeface="Helvetica" panose="020B0604020202020204" pitchFamily="34" charset="0"/>
              </a:rPr>
              <a:t>May 2025</a:t>
            </a:r>
          </a:p>
        </p:txBody>
      </p:sp>
      <p:sp>
        <p:nvSpPr>
          <p:cNvPr id="20" name="TextBox 19">
            <a:extLst>
              <a:ext uri="{FF2B5EF4-FFF2-40B4-BE49-F238E27FC236}">
                <a16:creationId xmlns:a16="http://schemas.microsoft.com/office/drawing/2014/main" id="{82B291FA-061B-367D-6A78-2D007EB5B662}"/>
              </a:ext>
            </a:extLst>
          </p:cNvPr>
          <p:cNvSpPr txBox="1"/>
          <p:nvPr/>
        </p:nvSpPr>
        <p:spPr>
          <a:xfrm>
            <a:off x="6542567" y="5250557"/>
            <a:ext cx="3250258" cy="526106"/>
          </a:xfrm>
          <a:prstGeom prst="rect">
            <a:avLst/>
          </a:prstGeom>
          <a:solidFill>
            <a:schemeClr val="bg1"/>
          </a:solidFill>
        </p:spPr>
        <p:txBody>
          <a:bodyPr wrap="square">
            <a:spAutoFit/>
          </a:bodyPr>
          <a:lstStyle/>
          <a:p>
            <a:pPr lvl="0">
              <a:lnSpc>
                <a:spcPct val="107000"/>
              </a:lnSpc>
            </a:pPr>
            <a:r>
              <a:rPr lang="en-GB" sz="900" kern="100" dirty="0">
                <a:solidFill>
                  <a:schemeClr val="tx1">
                    <a:lumMod val="65000"/>
                    <a:lumOff val="35000"/>
                  </a:schemeClr>
                </a:solidFill>
                <a:latin typeface="Helvetica" panose="020B0604020202020204" pitchFamily="34" charset="0"/>
                <a:ea typeface="Aptos" panose="020B0004020202020204" pitchFamily="34" charset="0"/>
                <a:cs typeface="Helvetica" panose="020B0604020202020204" pitchFamily="34" charset="0"/>
              </a:rPr>
              <a:t>Other comments:</a:t>
            </a:r>
          </a:p>
          <a:p>
            <a:pPr marL="171450" lvl="0" indent="-171450">
              <a:lnSpc>
                <a:spcPct val="107000"/>
              </a:lnSpc>
              <a:buFont typeface="Arial" panose="020B0604020202020204" pitchFamily="34" charset="0"/>
              <a:buChar char="•"/>
            </a:pPr>
            <a:r>
              <a:rPr lang="en-GB" sz="900" kern="100" dirty="0">
                <a:solidFill>
                  <a:schemeClr val="tx1">
                    <a:lumMod val="65000"/>
                    <a:lumOff val="35000"/>
                  </a:schemeClr>
                </a:solidFill>
                <a:latin typeface="Helvetica" panose="020B0604020202020204" pitchFamily="34" charset="0"/>
                <a:ea typeface="Aptos" panose="020B0004020202020204" pitchFamily="34" charset="0"/>
                <a:cs typeface="Helvetica" panose="020B0604020202020204" pitchFamily="34" charset="0"/>
              </a:rPr>
              <a:t>Policy matrix does not include expected deadlines (-)</a:t>
            </a:r>
          </a:p>
          <a:p>
            <a:pPr marL="171450" lvl="0" indent="-171450">
              <a:lnSpc>
                <a:spcPct val="107000"/>
              </a:lnSpc>
              <a:buFont typeface="Arial" panose="020B0604020202020204" pitchFamily="34" charset="0"/>
              <a:buChar char="•"/>
            </a:pPr>
            <a:r>
              <a:rPr lang="en-GB" sz="900" kern="100" dirty="0">
                <a:solidFill>
                  <a:schemeClr val="tx1">
                    <a:lumMod val="65000"/>
                    <a:lumOff val="35000"/>
                  </a:schemeClr>
                </a:solidFill>
                <a:latin typeface="Helvetica" panose="020B0604020202020204" pitchFamily="34" charset="0"/>
                <a:ea typeface="Aptos" panose="020B0004020202020204" pitchFamily="34" charset="0"/>
                <a:cs typeface="Helvetica" panose="020B0604020202020204" pitchFamily="34" charset="0"/>
              </a:rPr>
              <a:t>Policy matrix does not include targets for pillar 1 and 2 (-)</a:t>
            </a:r>
          </a:p>
        </p:txBody>
      </p:sp>
      <p:sp>
        <p:nvSpPr>
          <p:cNvPr id="11" name="TextBox 10">
            <a:extLst>
              <a:ext uri="{FF2B5EF4-FFF2-40B4-BE49-F238E27FC236}">
                <a16:creationId xmlns:a16="http://schemas.microsoft.com/office/drawing/2014/main" id="{5671356A-597C-5446-6C82-A74D9CC107EE}"/>
              </a:ext>
            </a:extLst>
          </p:cNvPr>
          <p:cNvSpPr txBox="1"/>
          <p:nvPr/>
        </p:nvSpPr>
        <p:spPr>
          <a:xfrm>
            <a:off x="7066509" y="3436787"/>
            <a:ext cx="2823440" cy="1166025"/>
          </a:xfrm>
          <a:prstGeom prst="rect">
            <a:avLst/>
          </a:prstGeom>
          <a:noFill/>
        </p:spPr>
        <p:txBody>
          <a:bodyPr wrap="square">
            <a:spAutoFit/>
          </a:bodyPr>
          <a:lstStyle/>
          <a:p>
            <a:pPr lvl="0">
              <a:lnSpc>
                <a:spcPct val="107000"/>
              </a:lnSpc>
            </a:pPr>
            <a:r>
              <a:rPr lang="en-GB" sz="1100" b="1"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MACP Coding</a:t>
            </a:r>
            <a:endParaRPr lang="en-GB" sz="1100" b="1" kern="100" noProof="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1100" kern="100" dirty="0">
                <a:latin typeface="Helvetica" panose="020B0604020202020204" pitchFamily="34" charset="0"/>
                <a:ea typeface="Aptos" panose="020B0004020202020204" pitchFamily="34" charset="0"/>
                <a:cs typeface="Helvetica" panose="020B0604020202020204" pitchFamily="34" charset="0"/>
              </a:rPr>
              <a:t>The programme portfolio does not follow a consistent numbering for the initiatives included within pillars. </a:t>
            </a:r>
            <a:r>
              <a:rPr lang="en-GB" sz="1100" kern="10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This limits the capacity to track actions to the different results</a:t>
            </a:r>
            <a:r>
              <a:rPr lang="en-GB" sz="1100" kern="100" noProof="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a:t>
            </a:r>
            <a:endParaRPr lang="en-GB" sz="1100" kern="100" noProof="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16" name="Oval 15">
            <a:extLst>
              <a:ext uri="{FF2B5EF4-FFF2-40B4-BE49-F238E27FC236}">
                <a16:creationId xmlns:a16="http://schemas.microsoft.com/office/drawing/2014/main" id="{A3A3BF40-B7D0-4CB3-0E8E-8A4CD1E669AC}"/>
              </a:ext>
            </a:extLst>
          </p:cNvPr>
          <p:cNvSpPr/>
          <p:nvPr/>
        </p:nvSpPr>
        <p:spPr>
          <a:xfrm>
            <a:off x="6934798" y="3473024"/>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noProof="0" dirty="0"/>
              <a:t>5</a:t>
            </a:r>
          </a:p>
        </p:txBody>
      </p:sp>
    </p:spTree>
    <p:extLst>
      <p:ext uri="{BB962C8B-B14F-4D97-AF65-F5344CB8AC3E}">
        <p14:creationId xmlns:p14="http://schemas.microsoft.com/office/powerpoint/2010/main" val="649714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1"/>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10" grpId="0"/>
      <p:bldP spid="21" grpId="0" animBg="1"/>
      <p:bldP spid="22" grpId="0" animBg="1"/>
      <p:bldP spid="23" grpId="0" animBg="1"/>
      <p:bldP spid="24" grpId="0"/>
      <p:bldP spid="25" grpId="0" animBg="1"/>
      <p:bldP spid="27" grpId="0" animBg="1"/>
      <p:bldP spid="28" grpId="0" animBg="1"/>
      <p:bldP spid="14" grpId="0"/>
      <p:bldP spid="15" grpId="0"/>
      <p:bldP spid="17" grpId="0" animBg="1"/>
      <p:bldP spid="6" grpId="0" animBg="1"/>
      <p:bldP spid="7" grpId="0" animBg="1"/>
      <p:bldP spid="20" grpId="0" animBg="1"/>
      <p:bldP spid="11" grpId="0"/>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8DF6C-C4D4-4E1C-5EB5-2FBD8CD6FC1F}"/>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F2F2C193-8C3C-830E-706B-22A708947C2C}"/>
              </a:ext>
            </a:extLst>
          </p:cNvPr>
          <p:cNvSpPr/>
          <p:nvPr/>
        </p:nvSpPr>
        <p:spPr>
          <a:xfrm>
            <a:off x="238897" y="4575582"/>
            <a:ext cx="9668691" cy="1965895"/>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noProof="0" dirty="0"/>
          </a:p>
        </p:txBody>
      </p:sp>
      <p:sp>
        <p:nvSpPr>
          <p:cNvPr id="2" name="TextBox 1">
            <a:extLst>
              <a:ext uri="{FF2B5EF4-FFF2-40B4-BE49-F238E27FC236}">
                <a16:creationId xmlns:a16="http://schemas.microsoft.com/office/drawing/2014/main" id="{ECA92FFD-7DFF-B08F-EB3C-9B0473454401}"/>
              </a:ext>
            </a:extLst>
          </p:cNvPr>
          <p:cNvSpPr txBox="1"/>
          <p:nvPr/>
        </p:nvSpPr>
        <p:spPr>
          <a:xfrm>
            <a:off x="568366" y="486381"/>
            <a:ext cx="2327234" cy="1890582"/>
          </a:xfrm>
          <a:prstGeom prst="rect">
            <a:avLst/>
          </a:prstGeom>
          <a:noFill/>
        </p:spPr>
        <p:txBody>
          <a:bodyPr wrap="square">
            <a:spAutoFit/>
          </a:bodyPr>
          <a:lstStyle/>
          <a:p>
            <a:pPr lvl="0">
              <a:lnSpc>
                <a:spcPct val="107000"/>
              </a:lnSpc>
            </a:pPr>
            <a:r>
              <a:rPr lang="en-GB" sz="1100" b="1" kern="100" noProof="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Shared understanding</a:t>
            </a:r>
            <a:endParaRPr lang="en-GB" sz="1100" b="1" kern="100" noProof="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1100" kern="100" noProof="0" dirty="0">
                <a:effectLst/>
                <a:latin typeface="Helvetica" panose="020B0604020202020204" pitchFamily="34" charset="0"/>
                <a:ea typeface="Aptos" panose="020B0004020202020204" pitchFamily="34" charset="0"/>
                <a:cs typeface="Helvetica" panose="020B0604020202020204" pitchFamily="34" charset="0"/>
              </a:rPr>
              <a:t>The overall picture of how PROSPECTS work at different levels </a:t>
            </a:r>
            <a:r>
              <a:rPr lang="en-GB" sz="1100" kern="100" noProof="0" dirty="0">
                <a:latin typeface="Helvetica" panose="020B0604020202020204" pitchFamily="34" charset="0"/>
                <a:ea typeface="Aptos" panose="020B0004020202020204" pitchFamily="34" charset="0"/>
                <a:cs typeface="Helvetica" panose="020B0604020202020204" pitchFamily="34" charset="0"/>
              </a:rPr>
              <a:t>will contribute to developing a clear and shared understanding of PROSPECTS within UNICEF, across sectors and partners, aligning expectations and roles between them and clarifying vision and strategies.</a:t>
            </a:r>
          </a:p>
        </p:txBody>
      </p:sp>
      <p:sp>
        <p:nvSpPr>
          <p:cNvPr id="9" name="Rectangle 8">
            <a:extLst>
              <a:ext uri="{FF2B5EF4-FFF2-40B4-BE49-F238E27FC236}">
                <a16:creationId xmlns:a16="http://schemas.microsoft.com/office/drawing/2014/main" id="{5FACD13A-5CAE-2970-2F2D-0CBB5ECD1355}"/>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243" noProof="0" dirty="0"/>
          </a:p>
        </p:txBody>
      </p:sp>
      <p:sp>
        <p:nvSpPr>
          <p:cNvPr id="13" name="TextBox 12">
            <a:extLst>
              <a:ext uri="{FF2B5EF4-FFF2-40B4-BE49-F238E27FC236}">
                <a16:creationId xmlns:a16="http://schemas.microsoft.com/office/drawing/2014/main" id="{F8472B6E-191B-E2A6-22B0-3EF430031A6C}"/>
              </a:ext>
            </a:extLst>
          </p:cNvPr>
          <p:cNvSpPr txBox="1"/>
          <p:nvPr/>
        </p:nvSpPr>
        <p:spPr>
          <a:xfrm>
            <a:off x="378941" y="78969"/>
            <a:ext cx="5564659" cy="246221"/>
          </a:xfrm>
          <a:prstGeom prst="rect">
            <a:avLst/>
          </a:prstGeom>
          <a:noFill/>
        </p:spPr>
        <p:txBody>
          <a:bodyPr wrap="square" lIns="24860" tIns="0" rIns="24860" bIns="0" rtlCol="0">
            <a:spAutoFit/>
          </a:bodyPr>
          <a:lstStyle/>
          <a:p>
            <a:r>
              <a:rPr lang="en-GB" sz="1600" b="1" noProof="0" dirty="0">
                <a:solidFill>
                  <a:srgbClr val="15A6EA"/>
                </a:solidFill>
                <a:latin typeface="Helvetica" panose="020B0604020202020204" pitchFamily="34" charset="0"/>
                <a:cs typeface="Helvetica" panose="020B0604020202020204" pitchFamily="34" charset="0"/>
              </a:rPr>
              <a:t>PRACTICAL USES OF THE INTEGRATED FRAMEWORK</a:t>
            </a:r>
          </a:p>
        </p:txBody>
      </p:sp>
      <p:sp>
        <p:nvSpPr>
          <p:cNvPr id="22" name="Oval 21">
            <a:extLst>
              <a:ext uri="{FF2B5EF4-FFF2-40B4-BE49-F238E27FC236}">
                <a16:creationId xmlns:a16="http://schemas.microsoft.com/office/drawing/2014/main" id="{98A03452-F0EC-F1E7-E48E-39D8E677A0CB}"/>
              </a:ext>
            </a:extLst>
          </p:cNvPr>
          <p:cNvSpPr/>
          <p:nvPr/>
        </p:nvSpPr>
        <p:spPr>
          <a:xfrm>
            <a:off x="401619" y="524571"/>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noProof="0" dirty="0"/>
              <a:t>1</a:t>
            </a:r>
          </a:p>
        </p:txBody>
      </p:sp>
      <p:sp>
        <p:nvSpPr>
          <p:cNvPr id="25" name="Oval 24">
            <a:extLst>
              <a:ext uri="{FF2B5EF4-FFF2-40B4-BE49-F238E27FC236}">
                <a16:creationId xmlns:a16="http://schemas.microsoft.com/office/drawing/2014/main" id="{55A8E0ED-AF5A-6E4A-0053-B61D48E305D0}"/>
              </a:ext>
            </a:extLst>
          </p:cNvPr>
          <p:cNvSpPr/>
          <p:nvPr/>
        </p:nvSpPr>
        <p:spPr>
          <a:xfrm>
            <a:off x="401619" y="2408448"/>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noProof="0" dirty="0"/>
              <a:t>2</a:t>
            </a:r>
          </a:p>
        </p:txBody>
      </p:sp>
      <p:sp>
        <p:nvSpPr>
          <p:cNvPr id="26" name="TextBox 25">
            <a:extLst>
              <a:ext uri="{FF2B5EF4-FFF2-40B4-BE49-F238E27FC236}">
                <a16:creationId xmlns:a16="http://schemas.microsoft.com/office/drawing/2014/main" id="{3EA2A29A-AC79-7809-518A-8C3F1784DA19}"/>
              </a:ext>
            </a:extLst>
          </p:cNvPr>
          <p:cNvSpPr txBox="1"/>
          <p:nvPr/>
        </p:nvSpPr>
        <p:spPr>
          <a:xfrm>
            <a:off x="7396051" y="463434"/>
            <a:ext cx="2563993" cy="1528303"/>
          </a:xfrm>
          <a:prstGeom prst="rect">
            <a:avLst/>
          </a:prstGeom>
          <a:noFill/>
        </p:spPr>
        <p:txBody>
          <a:bodyPr wrap="square">
            <a:spAutoFit/>
          </a:bodyPr>
          <a:lstStyle/>
          <a:p>
            <a:pPr lvl="0">
              <a:lnSpc>
                <a:spcPct val="107000"/>
              </a:lnSpc>
            </a:pPr>
            <a:r>
              <a:rPr lang="en-GB" sz="1100" b="1" kern="100" noProof="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Spot implementation bottlenecks and/or </a:t>
            </a:r>
            <a:r>
              <a:rPr lang="en-GB" sz="1100" b="1" kern="100" noProof="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key </a:t>
            </a:r>
            <a:r>
              <a:rPr lang="en-GB" sz="1100" b="1" kern="100" noProof="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enablers</a:t>
            </a:r>
          </a:p>
          <a:p>
            <a:pPr lvl="0">
              <a:lnSpc>
                <a:spcPct val="107000"/>
              </a:lnSpc>
            </a:pPr>
            <a:r>
              <a:rPr lang="en-GB" sz="1100" kern="100" noProof="0" dirty="0">
                <a:latin typeface="Helvetica" panose="020B0604020202020204" pitchFamily="34" charset="0"/>
                <a:ea typeface="Aptos" panose="020B0004020202020204" pitchFamily="34" charset="0"/>
                <a:cs typeface="Helvetica" panose="020B0604020202020204" pitchFamily="34" charset="0"/>
              </a:rPr>
              <a:t>The framework adopts a bottom-up approach, and implementers can pinpoint areas of interest and then work backwards to identify potential bottlenecks or opportunities to optimize achievements.</a:t>
            </a:r>
            <a:endParaRPr lang="en-GB" sz="1100" kern="100" noProof="0" dirty="0">
              <a:effectLst/>
              <a:latin typeface="Helvetica" panose="020B0604020202020204" pitchFamily="34" charset="0"/>
              <a:ea typeface="Aptos" panose="020B0004020202020204" pitchFamily="34" charset="0"/>
              <a:cs typeface="Helvetica" panose="020B0604020202020204" pitchFamily="34" charset="0"/>
            </a:endParaRPr>
          </a:p>
        </p:txBody>
      </p:sp>
      <p:sp>
        <p:nvSpPr>
          <p:cNvPr id="27" name="Oval 26">
            <a:extLst>
              <a:ext uri="{FF2B5EF4-FFF2-40B4-BE49-F238E27FC236}">
                <a16:creationId xmlns:a16="http://schemas.microsoft.com/office/drawing/2014/main" id="{AC45485D-334D-1C78-05DC-E4E92EEB67B8}"/>
              </a:ext>
            </a:extLst>
          </p:cNvPr>
          <p:cNvSpPr/>
          <p:nvPr/>
        </p:nvSpPr>
        <p:spPr>
          <a:xfrm>
            <a:off x="7184272" y="2291487"/>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noProof="0" dirty="0"/>
              <a:t>5</a:t>
            </a:r>
          </a:p>
        </p:txBody>
      </p:sp>
      <p:sp>
        <p:nvSpPr>
          <p:cNvPr id="14" name="TextBox 13">
            <a:extLst>
              <a:ext uri="{FF2B5EF4-FFF2-40B4-BE49-F238E27FC236}">
                <a16:creationId xmlns:a16="http://schemas.microsoft.com/office/drawing/2014/main" id="{2459C24A-87F3-0B60-12F5-BEE475CE2DA1}"/>
              </a:ext>
            </a:extLst>
          </p:cNvPr>
          <p:cNvSpPr txBox="1"/>
          <p:nvPr/>
        </p:nvSpPr>
        <p:spPr>
          <a:xfrm>
            <a:off x="549291" y="4078079"/>
            <a:ext cx="2206314" cy="1347164"/>
          </a:xfrm>
          <a:prstGeom prst="rect">
            <a:avLst/>
          </a:prstGeom>
          <a:noFill/>
        </p:spPr>
        <p:txBody>
          <a:bodyPr wrap="square">
            <a:spAutoFit/>
          </a:bodyPr>
          <a:lstStyle/>
          <a:p>
            <a:pPr lvl="0">
              <a:lnSpc>
                <a:spcPct val="107000"/>
              </a:lnSpc>
            </a:pPr>
            <a:r>
              <a:rPr lang="en-GB" sz="1100" b="1" kern="100" noProof="0" dirty="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Coordination &amp; collaboration</a:t>
            </a:r>
            <a:endParaRPr lang="en-GB" sz="1100" b="1" kern="100" noProof="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1100" kern="100" noProof="0" dirty="0">
                <a:latin typeface="Helvetica" panose="020B0604020202020204" pitchFamily="34" charset="0"/>
                <a:cs typeface="Helvetica" panose="020B0604020202020204" pitchFamily="34" charset="0"/>
              </a:rPr>
              <a:t>The framework can help ensure that interventions are well-coordinated and aligned with overarching goals, while also aiding in identifying opportunities for collaboration.</a:t>
            </a:r>
          </a:p>
        </p:txBody>
      </p:sp>
      <p:sp>
        <p:nvSpPr>
          <p:cNvPr id="17" name="Oval 16">
            <a:extLst>
              <a:ext uri="{FF2B5EF4-FFF2-40B4-BE49-F238E27FC236}">
                <a16:creationId xmlns:a16="http://schemas.microsoft.com/office/drawing/2014/main" id="{E3A0DB62-E355-3573-4A98-378ACE26EFBA}"/>
              </a:ext>
            </a:extLst>
          </p:cNvPr>
          <p:cNvSpPr/>
          <p:nvPr/>
        </p:nvSpPr>
        <p:spPr>
          <a:xfrm>
            <a:off x="7181246" y="524571"/>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noProof="0" dirty="0"/>
              <a:t>4</a:t>
            </a:r>
          </a:p>
        </p:txBody>
      </p:sp>
      <p:sp>
        <p:nvSpPr>
          <p:cNvPr id="18" name="TextBox 17">
            <a:extLst>
              <a:ext uri="{FF2B5EF4-FFF2-40B4-BE49-F238E27FC236}">
                <a16:creationId xmlns:a16="http://schemas.microsoft.com/office/drawing/2014/main" id="{7D450014-2590-5CCB-13DF-AF03151A3F8C}"/>
              </a:ext>
            </a:extLst>
          </p:cNvPr>
          <p:cNvSpPr txBox="1"/>
          <p:nvPr/>
        </p:nvSpPr>
        <p:spPr>
          <a:xfrm>
            <a:off x="994144" y="5586434"/>
            <a:ext cx="8399721" cy="923330"/>
          </a:xfrm>
          <a:prstGeom prst="rect">
            <a:avLst/>
          </a:prstGeom>
          <a:noFill/>
        </p:spPr>
        <p:txBody>
          <a:bodyPr wrap="square" rtlCol="0">
            <a:spAutoFit/>
          </a:bodyPr>
          <a:lstStyle/>
          <a:p>
            <a:pPr algn="ctr"/>
            <a:r>
              <a:rPr lang="en-GB" noProof="0" dirty="0"/>
              <a:t>“The integrated framework is designed not only as a conceptual tool to interrogate and possibly refine the design of PROSPECTS, but also as a practical framework that can be applied at various levels.”</a:t>
            </a:r>
            <a:endParaRPr lang="en-GB" i="1" noProof="0" dirty="0">
              <a:solidFill>
                <a:schemeClr val="bg1"/>
              </a:solidFill>
            </a:endParaRPr>
          </a:p>
        </p:txBody>
      </p:sp>
      <p:sp>
        <p:nvSpPr>
          <p:cNvPr id="30" name="Oval 29">
            <a:extLst>
              <a:ext uri="{FF2B5EF4-FFF2-40B4-BE49-F238E27FC236}">
                <a16:creationId xmlns:a16="http://schemas.microsoft.com/office/drawing/2014/main" id="{20B62EE8-7F2C-F74A-DE11-01193299E35D}"/>
              </a:ext>
            </a:extLst>
          </p:cNvPr>
          <p:cNvSpPr/>
          <p:nvPr/>
        </p:nvSpPr>
        <p:spPr>
          <a:xfrm>
            <a:off x="381105" y="4106410"/>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noProof="0" dirty="0"/>
              <a:t>3</a:t>
            </a:r>
          </a:p>
        </p:txBody>
      </p:sp>
      <p:sp>
        <p:nvSpPr>
          <p:cNvPr id="31" name="TextBox 30">
            <a:extLst>
              <a:ext uri="{FF2B5EF4-FFF2-40B4-BE49-F238E27FC236}">
                <a16:creationId xmlns:a16="http://schemas.microsoft.com/office/drawing/2014/main" id="{016BCCCE-588C-DF93-FFA2-5E05D284DBE0}"/>
              </a:ext>
            </a:extLst>
          </p:cNvPr>
          <p:cNvSpPr txBox="1"/>
          <p:nvPr/>
        </p:nvSpPr>
        <p:spPr>
          <a:xfrm>
            <a:off x="7366940" y="4111073"/>
            <a:ext cx="2388432" cy="1347164"/>
          </a:xfrm>
          <a:prstGeom prst="rect">
            <a:avLst/>
          </a:prstGeom>
          <a:noFill/>
        </p:spPr>
        <p:txBody>
          <a:bodyPr wrap="square">
            <a:spAutoFit/>
          </a:bodyPr>
          <a:lstStyle/>
          <a:p>
            <a:pPr lvl="0">
              <a:lnSpc>
                <a:spcPct val="107000"/>
              </a:lnSpc>
            </a:pPr>
            <a:r>
              <a:rPr lang="en-GB" sz="1100" b="1" kern="100" noProof="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Communication</a:t>
            </a:r>
          </a:p>
          <a:p>
            <a:pPr>
              <a:lnSpc>
                <a:spcPct val="107000"/>
              </a:lnSpc>
            </a:pPr>
            <a:r>
              <a:rPr lang="en-GB" sz="1100" kern="100" noProof="0" dirty="0">
                <a:latin typeface="Helvetica" panose="020B0604020202020204" pitchFamily="34" charset="0"/>
                <a:ea typeface="Aptos" panose="020B0004020202020204" pitchFamily="34" charset="0"/>
                <a:cs typeface="Helvetica" panose="020B0604020202020204" pitchFamily="34" charset="0"/>
              </a:rPr>
              <a:t>The framework can be used to communicate the complex logic and strategy of PROSPECTS to diverse audiences, including donors, partners and beneficiaries.</a:t>
            </a:r>
            <a:endParaRPr lang="en-GB" sz="1100" kern="100" noProof="0" dirty="0">
              <a:latin typeface="Helvetica" panose="020B0604020202020204" pitchFamily="34" charset="0"/>
              <a:ea typeface="Aptos" panose="020B0004020202020204" pitchFamily="34" charset="0"/>
              <a:cs typeface="Helvetica" panose="020B0604020202020204" pitchFamily="34" charset="0"/>
              <a:hlinkClick r:id="rId3">
                <a:extLst>
                  <a:ext uri="{A12FA001-AC4F-418D-AE19-62706E023703}">
                    <ahyp:hlinkClr xmlns:ahyp="http://schemas.microsoft.com/office/drawing/2018/hyperlinkcolor" val="tx"/>
                  </a:ext>
                </a:extLst>
              </a:hlinkClick>
            </a:endParaRPr>
          </a:p>
          <a:p>
            <a:pPr lvl="0">
              <a:lnSpc>
                <a:spcPct val="107000"/>
              </a:lnSpc>
            </a:pPr>
            <a:endParaRPr lang="en-GB" sz="1100" kern="100" noProof="0" dirty="0">
              <a:effectLst/>
              <a:latin typeface="Helvetica" panose="020B0604020202020204" pitchFamily="34" charset="0"/>
              <a:ea typeface="Aptos" panose="020B0004020202020204" pitchFamily="34" charset="0"/>
              <a:cs typeface="Helvetica" panose="020B0604020202020204" pitchFamily="34" charset="0"/>
            </a:endParaRPr>
          </a:p>
        </p:txBody>
      </p:sp>
      <p:sp>
        <p:nvSpPr>
          <p:cNvPr id="32" name="Oval 31">
            <a:extLst>
              <a:ext uri="{FF2B5EF4-FFF2-40B4-BE49-F238E27FC236}">
                <a16:creationId xmlns:a16="http://schemas.microsoft.com/office/drawing/2014/main" id="{AE39CCDC-D359-E217-F144-A7F54BB45735}"/>
              </a:ext>
            </a:extLst>
          </p:cNvPr>
          <p:cNvSpPr/>
          <p:nvPr/>
        </p:nvSpPr>
        <p:spPr>
          <a:xfrm>
            <a:off x="7181246" y="4165414"/>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noProof="0" dirty="0"/>
              <a:t>6</a:t>
            </a:r>
          </a:p>
        </p:txBody>
      </p:sp>
      <p:sp>
        <p:nvSpPr>
          <p:cNvPr id="33" name="TextBox 32">
            <a:extLst>
              <a:ext uri="{FF2B5EF4-FFF2-40B4-BE49-F238E27FC236}">
                <a16:creationId xmlns:a16="http://schemas.microsoft.com/office/drawing/2014/main" id="{D07FB631-D371-2601-AB0E-7CAAF5B3384A}"/>
              </a:ext>
            </a:extLst>
          </p:cNvPr>
          <p:cNvSpPr txBox="1"/>
          <p:nvPr/>
        </p:nvSpPr>
        <p:spPr>
          <a:xfrm>
            <a:off x="546315" y="2378315"/>
            <a:ext cx="2043772" cy="1709442"/>
          </a:xfrm>
          <a:prstGeom prst="rect">
            <a:avLst/>
          </a:prstGeom>
          <a:noFill/>
        </p:spPr>
        <p:txBody>
          <a:bodyPr wrap="square">
            <a:spAutoFit/>
          </a:bodyPr>
          <a:lstStyle/>
          <a:p>
            <a:pPr lvl="0">
              <a:lnSpc>
                <a:spcPct val="107000"/>
              </a:lnSpc>
            </a:pPr>
            <a:r>
              <a:rPr lang="en-GB" sz="1100" b="1" kern="100" noProof="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Adaptive Management &amp; learning</a:t>
            </a:r>
          </a:p>
          <a:p>
            <a:pPr lvl="0">
              <a:lnSpc>
                <a:spcPct val="107000"/>
              </a:lnSpc>
            </a:pPr>
            <a:r>
              <a:rPr lang="en-GB" sz="1100" kern="100" noProof="0" dirty="0">
                <a:latin typeface="Helvetica" panose="020B0604020202020204" pitchFamily="34" charset="0"/>
                <a:cs typeface="Helvetica" panose="020B0604020202020204" pitchFamily="34" charset="0"/>
              </a:rPr>
              <a:t>The framework is a tool for continuous learning and adaptation. It allows teams to  test their assumptions and make evidence-based adjustments to their strategies and resource allocation.</a:t>
            </a:r>
          </a:p>
        </p:txBody>
      </p:sp>
      <p:sp>
        <p:nvSpPr>
          <p:cNvPr id="34" name="TextBox 33">
            <a:extLst>
              <a:ext uri="{FF2B5EF4-FFF2-40B4-BE49-F238E27FC236}">
                <a16:creationId xmlns:a16="http://schemas.microsoft.com/office/drawing/2014/main" id="{DA0AB5BF-67C3-E7FA-A993-3272F2B0C4F1}"/>
              </a:ext>
            </a:extLst>
          </p:cNvPr>
          <p:cNvSpPr txBox="1"/>
          <p:nvPr/>
        </p:nvSpPr>
        <p:spPr>
          <a:xfrm>
            <a:off x="7396051" y="2238327"/>
            <a:ext cx="2407168" cy="1890582"/>
          </a:xfrm>
          <a:prstGeom prst="rect">
            <a:avLst/>
          </a:prstGeom>
          <a:noFill/>
        </p:spPr>
        <p:txBody>
          <a:bodyPr wrap="square">
            <a:spAutoFit/>
          </a:bodyPr>
          <a:lstStyle/>
          <a:p>
            <a:pPr lvl="0">
              <a:lnSpc>
                <a:spcPct val="107000"/>
              </a:lnSpc>
            </a:pPr>
            <a:r>
              <a:rPr lang="en-GB" sz="1100" b="1" kern="100" noProof="0" dirty="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Enhance monitoring and evaluation</a:t>
            </a:r>
          </a:p>
          <a:p>
            <a:pPr lvl="0">
              <a:lnSpc>
                <a:spcPct val="107000"/>
              </a:lnSpc>
            </a:pPr>
            <a:r>
              <a:rPr lang="en-GB" sz="1100" kern="100" noProof="0" dirty="0">
                <a:effectLst/>
                <a:latin typeface="Helvetica" panose="020B0604020202020204" pitchFamily="34" charset="0"/>
                <a:ea typeface="Aptos" panose="020B0004020202020204" pitchFamily="34" charset="0"/>
                <a:cs typeface="Helvetica" panose="020B0604020202020204" pitchFamily="34" charset="0"/>
              </a:rPr>
              <a:t>The framework </a:t>
            </a:r>
            <a:r>
              <a:rPr lang="en-GB" sz="1100" kern="100" noProof="0" dirty="0">
                <a:latin typeface="Helvetica" panose="020B0604020202020204" pitchFamily="34" charset="0"/>
                <a:ea typeface="Aptos" panose="020B0004020202020204" pitchFamily="34" charset="0"/>
                <a:cs typeface="Helvetica" panose="020B0604020202020204" pitchFamily="34" charset="0"/>
              </a:rPr>
              <a:t>helps prioritize what to measure by clearly outlining the interconnections between results and the overall line of sight. It can also support contribution analysis by illustrating how programme activities are expected to contribute to overarching goals.</a:t>
            </a:r>
            <a:endParaRPr lang="en-GB" sz="1100" kern="100" noProof="0" dirty="0">
              <a:effectLst/>
              <a:latin typeface="Helvetica" panose="020B0604020202020204" pitchFamily="34" charset="0"/>
              <a:ea typeface="Aptos" panose="020B0004020202020204" pitchFamily="34" charset="0"/>
              <a:cs typeface="Helvetica" panose="020B0604020202020204" pitchFamily="34" charset="0"/>
            </a:endParaRPr>
          </a:p>
        </p:txBody>
      </p:sp>
      <p:pic>
        <p:nvPicPr>
          <p:cNvPr id="4" name="Picture 3">
            <a:extLst>
              <a:ext uri="{FF2B5EF4-FFF2-40B4-BE49-F238E27FC236}">
                <a16:creationId xmlns:a16="http://schemas.microsoft.com/office/drawing/2014/main" id="{DFDA47C0-7011-9616-AA6D-C867EE180A45}"/>
              </a:ext>
            </a:extLst>
          </p:cNvPr>
          <p:cNvPicPr>
            <a:picLocks noChangeAspect="1"/>
          </p:cNvPicPr>
          <p:nvPr/>
        </p:nvPicPr>
        <p:blipFill>
          <a:blip r:embed="rId4"/>
          <a:stretch>
            <a:fillRect/>
          </a:stretch>
        </p:blipFill>
        <p:spPr>
          <a:xfrm>
            <a:off x="2940699" y="1373246"/>
            <a:ext cx="4046519" cy="278815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5919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2" grpId="0" animBg="1"/>
      <p:bldP spid="25" grpId="0" animBg="1"/>
      <p:bldP spid="26" grpId="0"/>
      <p:bldP spid="27" grpId="0" animBg="1"/>
      <p:bldP spid="14" grpId="0"/>
      <p:bldP spid="17" grpId="0" animBg="1"/>
      <p:bldP spid="30" grpId="0" animBg="1"/>
      <p:bldP spid="31" grpId="0"/>
      <p:bldP spid="32" grpId="0" animBg="1"/>
      <p:bldP spid="33" grpId="0"/>
      <p:bldP spid="3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F25A6-3F3B-EA6C-CAFE-650C51635A48}"/>
            </a:ext>
          </a:extLst>
        </p:cNvPr>
        <p:cNvGrpSpPr/>
        <p:nvPr/>
      </p:nvGrpSpPr>
      <p:grpSpPr>
        <a:xfrm>
          <a:off x="0" y="0"/>
          <a:ext cx="0" cy="0"/>
          <a:chOff x="0" y="0"/>
          <a:chExt cx="0" cy="0"/>
        </a:xfrm>
      </p:grpSpPr>
      <p:sp>
        <p:nvSpPr>
          <p:cNvPr id="3" name="Rectangle 2">
            <a:extLst>
              <a:ext uri="{FF2B5EF4-FFF2-40B4-BE49-F238E27FC236}">
                <a16:creationId xmlns:a16="http://schemas.microsoft.com/office/drawing/2014/main" id="{A5FC1872-A94A-B8BB-8029-58D24DA29C8A}"/>
              </a:ext>
            </a:extLst>
          </p:cNvPr>
          <p:cNvSpPr/>
          <p:nvPr/>
        </p:nvSpPr>
        <p:spPr>
          <a:xfrm>
            <a:off x="238897" y="4577007"/>
            <a:ext cx="9668691" cy="1965895"/>
          </a:xfrm>
          <a:prstGeom prst="rect">
            <a:avLst/>
          </a:prstGeom>
          <a:gradFill>
            <a:gsLst>
              <a:gs pos="0">
                <a:schemeClr val="accent1">
                  <a:lumMod val="5000"/>
                  <a:lumOff val="95000"/>
                </a:schemeClr>
              </a:gs>
              <a:gs pos="91000">
                <a:schemeClr val="accent1">
                  <a:lumMod val="45000"/>
                  <a:lumOff val="55000"/>
                </a:schemeClr>
              </a:gs>
              <a:gs pos="100000">
                <a:schemeClr val="accent1">
                  <a:lumMod val="30000"/>
                  <a:lumOff val="70000"/>
                </a:schemeClr>
              </a:gs>
            </a:gsLst>
            <a:lin ang="54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DF581F55-C8B4-ACD4-F020-685ABFCFB890}"/>
              </a:ext>
            </a:extLst>
          </p:cNvPr>
          <p:cNvSpPr txBox="1"/>
          <p:nvPr/>
        </p:nvSpPr>
        <p:spPr>
          <a:xfrm>
            <a:off x="406820" y="498808"/>
            <a:ext cx="1545538" cy="3346429"/>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Pillars’ logic</a:t>
            </a: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As agreed with the MFA, </a:t>
            </a:r>
            <a:r>
              <a:rPr lang="en-GB" sz="1100" b="1" kern="100">
                <a:effectLst/>
                <a:latin typeface="Helvetica" panose="020B0604020202020204" pitchFamily="34" charset="0"/>
                <a:ea typeface="Aptos" panose="020B0004020202020204" pitchFamily="34" charset="0"/>
                <a:cs typeface="Helvetica" panose="020B0604020202020204" pitchFamily="34" charset="0"/>
              </a:rPr>
              <a:t>Protection</a:t>
            </a:r>
            <a:r>
              <a:rPr lang="en-GB" sz="1100" b="1" kern="100">
                <a:latin typeface="Helvetica" panose="020B0604020202020204" pitchFamily="34" charset="0"/>
                <a:ea typeface="Aptos" panose="020B0004020202020204" pitchFamily="34" charset="0"/>
                <a:cs typeface="Helvetica" panose="020B0604020202020204" pitchFamily="34" charset="0"/>
              </a:rPr>
              <a:t> </a:t>
            </a:r>
            <a:r>
              <a:rPr lang="en-GB" sz="1100" kern="100">
                <a:latin typeface="Helvetica" panose="020B0604020202020204" pitchFamily="34" charset="0"/>
                <a:ea typeface="Aptos" panose="020B0004020202020204" pitchFamily="34" charset="0"/>
                <a:cs typeface="Helvetica" panose="020B0604020202020204" pitchFamily="34" charset="0"/>
              </a:rPr>
              <a:t>becomes the entry pillar.</a:t>
            </a:r>
            <a:r>
              <a:rPr lang="en-GB" sz="1100" kern="100">
                <a:effectLst/>
                <a:latin typeface="Helvetica" panose="020B0604020202020204" pitchFamily="34" charset="0"/>
                <a:ea typeface="Aptos" panose="020B0004020202020204" pitchFamily="34" charset="0"/>
                <a:cs typeface="Helvetica" panose="020B0604020202020204" pitchFamily="34" charset="0"/>
              </a:rPr>
              <a:t> </a:t>
            </a:r>
            <a:r>
              <a:rPr lang="en-GB" sz="1100" kern="100">
                <a:latin typeface="Helvetica" panose="020B0604020202020204" pitchFamily="34" charset="0"/>
                <a:ea typeface="Aptos" panose="020B0004020202020204" pitchFamily="34" charset="0"/>
                <a:cs typeface="Helvetica" panose="020B0604020202020204" pitchFamily="34" charset="0"/>
              </a:rPr>
              <a:t>First, we protect, then we provide access to </a:t>
            </a:r>
            <a:r>
              <a:rPr lang="en-GB" sz="1100" b="1" kern="100">
                <a:latin typeface="Helvetica" panose="020B0604020202020204" pitchFamily="34" charset="0"/>
                <a:ea typeface="Aptos" panose="020B0004020202020204" pitchFamily="34" charset="0"/>
                <a:cs typeface="Helvetica" panose="020B0604020202020204" pitchFamily="34" charset="0"/>
              </a:rPr>
              <a:t>education</a:t>
            </a:r>
            <a:r>
              <a:rPr lang="en-GB" sz="1100" kern="100">
                <a:latin typeface="Helvetica" panose="020B0604020202020204" pitchFamily="34" charset="0"/>
                <a:ea typeface="Aptos" panose="020B0004020202020204" pitchFamily="34" charset="0"/>
                <a:cs typeface="Helvetica" panose="020B0604020202020204" pitchFamily="34" charset="0"/>
              </a:rPr>
              <a:t>, and then we facilitate access to microeconomic activities and the </a:t>
            </a:r>
            <a:r>
              <a:rPr lang="en-GB" sz="1100" b="1" kern="100">
                <a:latin typeface="Helvetica" panose="020B0604020202020204" pitchFamily="34" charset="0"/>
                <a:ea typeface="Aptos" panose="020B0004020202020204" pitchFamily="34" charset="0"/>
                <a:cs typeface="Helvetica" panose="020B0604020202020204" pitchFamily="34" charset="0"/>
              </a:rPr>
              <a:t>job</a:t>
            </a:r>
            <a:r>
              <a:rPr lang="en-GB" sz="1100" kern="100">
                <a:latin typeface="Helvetica" panose="020B0604020202020204" pitchFamily="34" charset="0"/>
                <a:ea typeface="Aptos" panose="020B0004020202020204" pitchFamily="34" charset="0"/>
                <a:cs typeface="Helvetica" panose="020B0604020202020204" pitchFamily="34" charset="0"/>
              </a:rPr>
              <a:t> market (</a:t>
            </a:r>
            <a:r>
              <a:rPr lang="en-GB" sz="1100" b="1" kern="100">
                <a:latin typeface="Helvetica" panose="020B0604020202020204" pitchFamily="34" charset="0"/>
                <a:ea typeface="Aptos" panose="020B0004020202020204" pitchFamily="34" charset="0"/>
                <a:cs typeface="Helvetica" panose="020B0604020202020204" pitchFamily="34" charset="0"/>
              </a:rPr>
              <a:t>infrastructure</a:t>
            </a:r>
            <a:r>
              <a:rPr lang="en-GB" sz="1100" kern="100">
                <a:latin typeface="Helvetica" panose="020B0604020202020204" pitchFamily="34" charset="0"/>
                <a:ea typeface="Aptos" panose="020B0004020202020204" pitchFamily="34" charset="0"/>
                <a:cs typeface="Helvetica" panose="020B0604020202020204" pitchFamily="34" charset="0"/>
              </a:rPr>
              <a:t> would be cross-cutting). </a:t>
            </a:r>
          </a:p>
          <a:p>
            <a:pPr lvl="0">
              <a:lnSpc>
                <a:spcPct val="107000"/>
              </a:lnSpc>
            </a:pPr>
            <a:r>
              <a:rPr lang="en-GB"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That is the reas</a:t>
            </a: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on why we placed pillar 3 on the left, followed by pillar 1 and 2.</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8" name="TextBox 7">
            <a:extLst>
              <a:ext uri="{FF2B5EF4-FFF2-40B4-BE49-F238E27FC236}">
                <a16:creationId xmlns:a16="http://schemas.microsoft.com/office/drawing/2014/main" id="{998F33A9-2842-9090-4042-DE43FD5A660F}"/>
              </a:ext>
            </a:extLst>
          </p:cNvPr>
          <p:cNvSpPr txBox="1"/>
          <p:nvPr/>
        </p:nvSpPr>
        <p:spPr>
          <a:xfrm>
            <a:off x="754206" y="5227857"/>
            <a:ext cx="4199588" cy="926985"/>
          </a:xfrm>
          <a:prstGeom prst="rect">
            <a:avLst/>
          </a:prstGeom>
          <a:noFill/>
        </p:spPr>
        <p:txBody>
          <a:bodyPr wrap="square">
            <a:spAutoFit/>
          </a:bodyPr>
          <a:lstStyle/>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Only the </a:t>
            </a:r>
            <a:r>
              <a:rPr lang="en-GB" sz="1100" b="1" kern="100">
                <a:latin typeface="Helvetica" panose="020B0604020202020204" pitchFamily="34" charset="0"/>
                <a:ea typeface="Aptos" panose="020B0004020202020204" pitchFamily="34" charset="0"/>
                <a:cs typeface="Helvetica" panose="020B0604020202020204" pitchFamily="34" charset="0"/>
              </a:rPr>
              <a:t>Mid-Term Outcomes indicators </a:t>
            </a:r>
            <a:r>
              <a:rPr lang="en-GB" sz="1100" kern="100">
                <a:latin typeface="Helvetica" panose="020B0604020202020204" pitchFamily="34" charset="0"/>
                <a:ea typeface="Aptos" panose="020B0004020202020204" pitchFamily="34" charset="0"/>
                <a:cs typeface="Helvetica" panose="020B0604020202020204" pitchFamily="34" charset="0"/>
              </a:rPr>
              <a:t>have been mapped, which measure elements of the mid part of the diagram (above short-term outcomes and below impact). </a:t>
            </a:r>
          </a:p>
          <a:p>
            <a:pPr lvl="0">
              <a:lnSpc>
                <a:spcPct val="107000"/>
              </a:lnSpc>
            </a:pPr>
            <a:endParaRPr lang="en-GB" sz="900" kern="100">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900" kern="100">
                <a:latin typeface="Helvetica" panose="020B0604020202020204" pitchFamily="34" charset="0"/>
                <a:ea typeface="Aptos" panose="020B0004020202020204" pitchFamily="34" charset="0"/>
                <a:cs typeface="Helvetica" panose="020B0604020202020204" pitchFamily="34" charset="0"/>
              </a:rPr>
              <a:t>Short-term outcomes indicators could be also mapped under the CO demand.</a:t>
            </a:r>
            <a:endParaRPr lang="en-FR" sz="9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9" name="Rectangle 8">
            <a:extLst>
              <a:ext uri="{FF2B5EF4-FFF2-40B4-BE49-F238E27FC236}">
                <a16:creationId xmlns:a16="http://schemas.microsoft.com/office/drawing/2014/main" id="{FC286004-9CF5-35D7-44F9-D05008E2ABA8}"/>
              </a:ext>
            </a:extLst>
          </p:cNvPr>
          <p:cNvSpPr/>
          <p:nvPr/>
        </p:nvSpPr>
        <p:spPr>
          <a:xfrm>
            <a:off x="0" y="940"/>
            <a:ext cx="310178" cy="6840538"/>
          </a:xfrm>
          <a:prstGeom prst="rect">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FR" sz="1243"/>
          </a:p>
        </p:txBody>
      </p:sp>
      <p:sp>
        <p:nvSpPr>
          <p:cNvPr id="10" name="TextBox 9">
            <a:extLst>
              <a:ext uri="{FF2B5EF4-FFF2-40B4-BE49-F238E27FC236}">
                <a16:creationId xmlns:a16="http://schemas.microsoft.com/office/drawing/2014/main" id="{5EC549DC-0458-3D3E-0588-B925DE759E25}"/>
              </a:ext>
            </a:extLst>
          </p:cNvPr>
          <p:cNvSpPr txBox="1"/>
          <p:nvPr/>
        </p:nvSpPr>
        <p:spPr>
          <a:xfrm>
            <a:off x="5549350" y="5227857"/>
            <a:ext cx="3273551" cy="810543"/>
          </a:xfrm>
          <a:prstGeom prst="rect">
            <a:avLst/>
          </a:prstGeom>
          <a:noFill/>
        </p:spPr>
        <p:txBody>
          <a:bodyPr wrap="square">
            <a:spAutoFit/>
          </a:bodyPr>
          <a:lstStyle/>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Most of t</a:t>
            </a:r>
            <a:r>
              <a:rPr lang="en-GB" sz="1100" kern="100">
                <a:effectLst/>
                <a:latin typeface="Helvetica" panose="020B0604020202020204" pitchFamily="34" charset="0"/>
                <a:ea typeface="Aptos" panose="020B0004020202020204" pitchFamily="34" charset="0"/>
                <a:cs typeface="Helvetica" panose="020B0604020202020204" pitchFamily="34" charset="0"/>
              </a:rPr>
              <a:t>he indicators of </a:t>
            </a:r>
            <a:r>
              <a:rPr lang="en-GB" sz="1100" b="1" kern="100">
                <a:effectLst/>
                <a:latin typeface="Helvetica" panose="020B0604020202020204" pitchFamily="34" charset="0"/>
                <a:ea typeface="Aptos" panose="020B0004020202020204" pitchFamily="34" charset="0"/>
                <a:cs typeface="Helvetica" panose="020B0604020202020204" pitchFamily="34" charset="0"/>
              </a:rPr>
              <a:t>section 5 and 6 </a:t>
            </a:r>
            <a:r>
              <a:rPr lang="en-GB" sz="1100" kern="100">
                <a:effectLst/>
                <a:latin typeface="Helvetica" panose="020B0604020202020204" pitchFamily="34" charset="0"/>
                <a:ea typeface="Aptos" panose="020B0004020202020204" pitchFamily="34" charset="0"/>
                <a:cs typeface="Helvetica" panose="020B0604020202020204" pitchFamily="34" charset="0"/>
              </a:rPr>
              <a:t>of the framework (SYSTEMS CHANGE and NWOW and Cross-cutting indicators) seem like strategies indicators (enablers rather than results).</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13" name="TextBox 12">
            <a:extLst>
              <a:ext uri="{FF2B5EF4-FFF2-40B4-BE49-F238E27FC236}">
                <a16:creationId xmlns:a16="http://schemas.microsoft.com/office/drawing/2014/main" id="{9517FE28-5CA0-592A-6842-06A15E02CD9A}"/>
              </a:ext>
            </a:extLst>
          </p:cNvPr>
          <p:cNvSpPr txBox="1"/>
          <p:nvPr/>
        </p:nvSpPr>
        <p:spPr>
          <a:xfrm>
            <a:off x="378941" y="78969"/>
            <a:ext cx="3707029" cy="246221"/>
          </a:xfrm>
          <a:prstGeom prst="rect">
            <a:avLst/>
          </a:prstGeom>
          <a:noFill/>
        </p:spPr>
        <p:txBody>
          <a:bodyPr wrap="square" lIns="24860" tIns="0" rIns="24860" bIns="0" rtlCol="0">
            <a:spAutoFit/>
          </a:bodyPr>
          <a:lstStyle/>
          <a:p>
            <a:r>
              <a:rPr lang="en-GB" sz="1600" b="1">
                <a:solidFill>
                  <a:srgbClr val="15A6EA"/>
                </a:solidFill>
                <a:latin typeface="Helvetica" panose="020B0604020202020204" pitchFamily="34" charset="0"/>
                <a:cs typeface="Helvetica" panose="020B0604020202020204" pitchFamily="34" charset="0"/>
              </a:rPr>
              <a:t>ASSESSMENT OF THE FRAMEWORK</a:t>
            </a:r>
          </a:p>
        </p:txBody>
      </p:sp>
      <p:pic>
        <p:nvPicPr>
          <p:cNvPr id="20" name="Picture 19">
            <a:extLst>
              <a:ext uri="{FF2B5EF4-FFF2-40B4-BE49-F238E27FC236}">
                <a16:creationId xmlns:a16="http://schemas.microsoft.com/office/drawing/2014/main" id="{7190B0E6-826D-FE23-B80D-9871D2B85186}"/>
              </a:ext>
            </a:extLst>
          </p:cNvPr>
          <p:cNvPicPr>
            <a:picLocks noChangeAspect="1"/>
          </p:cNvPicPr>
          <p:nvPr/>
        </p:nvPicPr>
        <p:blipFill>
          <a:blip r:embed="rId3"/>
          <a:stretch>
            <a:fillRect/>
          </a:stretch>
        </p:blipFill>
        <p:spPr>
          <a:xfrm>
            <a:off x="2776036" y="1399607"/>
            <a:ext cx="4219124" cy="2915523"/>
          </a:xfrm>
          <a:prstGeom prst="rect">
            <a:avLst/>
          </a:prstGeom>
          <a:ln>
            <a:noFill/>
          </a:ln>
          <a:effectLst>
            <a:outerShdw blurRad="292100" dist="139700" dir="2700000" algn="tl" rotWithShape="0">
              <a:srgbClr val="333333">
                <a:alpha val="65000"/>
              </a:srgbClr>
            </a:outerShdw>
          </a:effectLst>
        </p:spPr>
      </p:pic>
      <p:sp>
        <p:nvSpPr>
          <p:cNvPr id="21" name="TextBox 20">
            <a:extLst>
              <a:ext uri="{FF2B5EF4-FFF2-40B4-BE49-F238E27FC236}">
                <a16:creationId xmlns:a16="http://schemas.microsoft.com/office/drawing/2014/main" id="{F3C89608-EBEE-413A-2C55-85FA3F6445C7}"/>
              </a:ext>
            </a:extLst>
          </p:cNvPr>
          <p:cNvSpPr txBox="1"/>
          <p:nvPr/>
        </p:nvSpPr>
        <p:spPr>
          <a:xfrm>
            <a:off x="155089" y="4697873"/>
            <a:ext cx="9764088" cy="215444"/>
          </a:xfrm>
          <a:prstGeom prst="rect">
            <a:avLst/>
          </a:prstGeom>
          <a:solidFill>
            <a:srgbClr val="15A6EA"/>
          </a:solidFill>
        </p:spPr>
        <p:txBody>
          <a:bodyPr wrap="square" lIns="24860" tIns="0" rIns="24860" bIns="0" rtlCol="0">
            <a:spAutoFit/>
          </a:bodyPr>
          <a:lstStyle/>
          <a:p>
            <a:pPr algn="ctr"/>
            <a:r>
              <a:rPr lang="en-GB" sz="1400">
                <a:solidFill>
                  <a:schemeClr val="bg1"/>
                </a:solidFill>
                <a:latin typeface="Helvetica" panose="020B0604020202020204" pitchFamily="34" charset="0"/>
                <a:cs typeface="Helvetica" panose="020B0604020202020204" pitchFamily="34" charset="0"/>
              </a:rPr>
              <a:t>INDICATORS MAPPING</a:t>
            </a:r>
          </a:p>
        </p:txBody>
      </p:sp>
      <p:sp>
        <p:nvSpPr>
          <p:cNvPr id="22" name="Oval 21">
            <a:extLst>
              <a:ext uri="{FF2B5EF4-FFF2-40B4-BE49-F238E27FC236}">
                <a16:creationId xmlns:a16="http://schemas.microsoft.com/office/drawing/2014/main" id="{B693E9B5-2C5A-2576-B5AF-19DAB89A1FFE}"/>
              </a:ext>
            </a:extLst>
          </p:cNvPr>
          <p:cNvSpPr/>
          <p:nvPr/>
        </p:nvSpPr>
        <p:spPr>
          <a:xfrm>
            <a:off x="250849" y="501313"/>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1</a:t>
            </a:r>
          </a:p>
        </p:txBody>
      </p:sp>
      <p:sp>
        <p:nvSpPr>
          <p:cNvPr id="23" name="Freeform 22">
            <a:extLst>
              <a:ext uri="{FF2B5EF4-FFF2-40B4-BE49-F238E27FC236}">
                <a16:creationId xmlns:a16="http://schemas.microsoft.com/office/drawing/2014/main" id="{F213AC3E-308C-3999-140F-321EFBD55CA4}"/>
              </a:ext>
            </a:extLst>
          </p:cNvPr>
          <p:cNvSpPr/>
          <p:nvPr/>
        </p:nvSpPr>
        <p:spPr>
          <a:xfrm rot="18641404" flipH="1">
            <a:off x="2374060" y="360645"/>
            <a:ext cx="508766" cy="2161349"/>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B38C0871-D1EE-2601-B13C-D15D47C01B86}"/>
              </a:ext>
            </a:extLst>
          </p:cNvPr>
          <p:cNvSpPr txBox="1"/>
          <p:nvPr/>
        </p:nvSpPr>
        <p:spPr>
          <a:xfrm>
            <a:off x="7078723" y="3561819"/>
            <a:ext cx="2673775" cy="1172757"/>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Pillars’ connections</a:t>
            </a: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There are numerous connections between pillars that are not reflected in the Global </a:t>
            </a:r>
            <a:r>
              <a:rPr lang="en-GB" sz="1100" kern="100" err="1">
                <a:effectLst/>
                <a:latin typeface="Helvetica" panose="020B0604020202020204" pitchFamily="34" charset="0"/>
                <a:ea typeface="Aptos" panose="020B0004020202020204" pitchFamily="34" charset="0"/>
                <a:cs typeface="Helvetica" panose="020B0604020202020204" pitchFamily="34" charset="0"/>
              </a:rPr>
              <a:t>ToC</a:t>
            </a:r>
            <a:r>
              <a:rPr lang="en-GB" sz="1100" kern="100">
                <a:effectLst/>
                <a:latin typeface="Helvetica" panose="020B0604020202020204" pitchFamily="34" charset="0"/>
                <a:ea typeface="Aptos" panose="020B0004020202020204" pitchFamily="34" charset="0"/>
                <a:cs typeface="Helvetica" panose="020B0604020202020204" pitchFamily="34" charset="0"/>
              </a:rPr>
              <a:t> diagram. </a:t>
            </a:r>
          </a:p>
          <a:p>
            <a:pPr lvl="0">
              <a:lnSpc>
                <a:spcPct val="107000"/>
              </a:lnSpc>
            </a:pP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We tried to include links between connecting results across pillars.</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25" name="Oval 24">
            <a:extLst>
              <a:ext uri="{FF2B5EF4-FFF2-40B4-BE49-F238E27FC236}">
                <a16:creationId xmlns:a16="http://schemas.microsoft.com/office/drawing/2014/main" id="{FDA7048B-A1A9-9688-613D-8C4F2A9AFAB8}"/>
              </a:ext>
            </a:extLst>
          </p:cNvPr>
          <p:cNvSpPr/>
          <p:nvPr/>
        </p:nvSpPr>
        <p:spPr>
          <a:xfrm>
            <a:off x="4384635" y="304579"/>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2</a:t>
            </a:r>
          </a:p>
        </p:txBody>
      </p:sp>
      <p:sp>
        <p:nvSpPr>
          <p:cNvPr id="26" name="TextBox 25">
            <a:extLst>
              <a:ext uri="{FF2B5EF4-FFF2-40B4-BE49-F238E27FC236}">
                <a16:creationId xmlns:a16="http://schemas.microsoft.com/office/drawing/2014/main" id="{E8AEF17E-640E-83EB-64B5-D7564B5420AE}"/>
              </a:ext>
            </a:extLst>
          </p:cNvPr>
          <p:cNvSpPr txBox="1"/>
          <p:nvPr/>
        </p:nvSpPr>
        <p:spPr>
          <a:xfrm>
            <a:off x="7390205" y="1389022"/>
            <a:ext cx="2335975" cy="1172757"/>
          </a:xfrm>
          <a:prstGeom prst="rect">
            <a:avLst/>
          </a:prstGeom>
          <a:noFill/>
        </p:spPr>
        <p:txBody>
          <a:bodyPr wrap="square">
            <a:spAutoFit/>
          </a:bodyPr>
          <a:lstStyle/>
          <a:p>
            <a:pPr lvl="0">
              <a:lnSpc>
                <a:spcPct val="107000"/>
              </a:lnSpc>
            </a:pPr>
            <a:r>
              <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rPr>
              <a:t>Kenya’s MACP</a:t>
            </a:r>
          </a:p>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Some pillars have outputs, others just lists of actions/results (that have been group in “outputs”). Policy is clearly embedded, beyond the Policy matrixes</a:t>
            </a:r>
            <a:endParaRPr lang="en-FR" sz="1100" kern="100">
              <a:effectLst/>
              <a:latin typeface="Helvetica" panose="020B0604020202020204" pitchFamily="34" charset="0"/>
              <a:ea typeface="Aptos" panose="020B0004020202020204" pitchFamily="34" charset="0"/>
              <a:cs typeface="Helvetica" panose="020B0604020202020204" pitchFamily="34" charset="0"/>
            </a:endParaRPr>
          </a:p>
        </p:txBody>
      </p:sp>
      <p:sp>
        <p:nvSpPr>
          <p:cNvPr id="27" name="Oval 26">
            <a:extLst>
              <a:ext uri="{FF2B5EF4-FFF2-40B4-BE49-F238E27FC236}">
                <a16:creationId xmlns:a16="http://schemas.microsoft.com/office/drawing/2014/main" id="{FB98A81E-5B23-422F-BD75-A4C127FB7953}"/>
              </a:ext>
            </a:extLst>
          </p:cNvPr>
          <p:cNvSpPr/>
          <p:nvPr/>
        </p:nvSpPr>
        <p:spPr>
          <a:xfrm>
            <a:off x="7244609" y="1451955"/>
            <a:ext cx="214805" cy="214805"/>
          </a:xfrm>
          <a:prstGeom prst="ellipse">
            <a:avLst/>
          </a:prstGeom>
          <a:solidFill>
            <a:srgbClr val="15A6E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a:t>3</a:t>
            </a:r>
          </a:p>
        </p:txBody>
      </p:sp>
      <p:sp>
        <p:nvSpPr>
          <p:cNvPr id="28" name="Freeform 27">
            <a:extLst>
              <a:ext uri="{FF2B5EF4-FFF2-40B4-BE49-F238E27FC236}">
                <a16:creationId xmlns:a16="http://schemas.microsoft.com/office/drawing/2014/main" id="{3C13CB80-1DF7-18B5-A790-B5AD8D2A0920}"/>
              </a:ext>
            </a:extLst>
          </p:cNvPr>
          <p:cNvSpPr/>
          <p:nvPr/>
        </p:nvSpPr>
        <p:spPr>
          <a:xfrm rot="1420350">
            <a:off x="3970408" y="362646"/>
            <a:ext cx="199185" cy="1269466"/>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FBF473B8-6BF2-32AD-CDDF-0770404F7684}"/>
              </a:ext>
            </a:extLst>
          </p:cNvPr>
          <p:cNvSpPr/>
          <p:nvPr/>
        </p:nvSpPr>
        <p:spPr>
          <a:xfrm>
            <a:off x="3875314" y="2551741"/>
            <a:ext cx="357052" cy="261128"/>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AC693527-113A-DCE5-3EB3-2BFC2EFB8743}"/>
              </a:ext>
            </a:extLst>
          </p:cNvPr>
          <p:cNvSpPr/>
          <p:nvPr/>
        </p:nvSpPr>
        <p:spPr>
          <a:xfrm>
            <a:off x="4665794" y="2726804"/>
            <a:ext cx="288000" cy="261128"/>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28F2562A-2F45-DB27-21D6-30313CD5FD03}"/>
              </a:ext>
            </a:extLst>
          </p:cNvPr>
          <p:cNvSpPr/>
          <p:nvPr/>
        </p:nvSpPr>
        <p:spPr>
          <a:xfrm>
            <a:off x="4418216" y="2380640"/>
            <a:ext cx="288000" cy="216000"/>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D1F02783-48E7-6A92-5967-51E8185802A8}"/>
              </a:ext>
            </a:extLst>
          </p:cNvPr>
          <p:cNvSpPr/>
          <p:nvPr/>
        </p:nvSpPr>
        <p:spPr>
          <a:xfrm>
            <a:off x="3701265" y="2019667"/>
            <a:ext cx="252000" cy="180000"/>
          </a:xfrm>
          <a:prstGeom prst="ellipse">
            <a:avLst/>
          </a:prstGeom>
          <a:noFill/>
          <a:ln>
            <a:solidFill>
              <a:srgbClr val="15A6EA"/>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Freeform 10">
            <a:extLst>
              <a:ext uri="{FF2B5EF4-FFF2-40B4-BE49-F238E27FC236}">
                <a16:creationId xmlns:a16="http://schemas.microsoft.com/office/drawing/2014/main" id="{AE98BF90-15DE-B0BB-D37B-C703F24AB325}"/>
              </a:ext>
            </a:extLst>
          </p:cNvPr>
          <p:cNvSpPr/>
          <p:nvPr/>
        </p:nvSpPr>
        <p:spPr>
          <a:xfrm rot="4540127">
            <a:off x="5884716" y="1389906"/>
            <a:ext cx="286567" cy="2251890"/>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Freeform 11">
            <a:extLst>
              <a:ext uri="{FF2B5EF4-FFF2-40B4-BE49-F238E27FC236}">
                <a16:creationId xmlns:a16="http://schemas.microsoft.com/office/drawing/2014/main" id="{9D4A9065-BB44-F8C1-BCEA-661CEB0B92C0}"/>
              </a:ext>
            </a:extLst>
          </p:cNvPr>
          <p:cNvSpPr/>
          <p:nvPr/>
        </p:nvSpPr>
        <p:spPr>
          <a:xfrm rot="5083381">
            <a:off x="5772816" y="1099563"/>
            <a:ext cx="286567" cy="2443589"/>
          </a:xfrm>
          <a:custGeom>
            <a:avLst/>
            <a:gdLst>
              <a:gd name="connsiteX0" fmla="*/ 838371 w 838371"/>
              <a:gd name="connsiteY0" fmla="*/ 0 h 3375378"/>
              <a:gd name="connsiteX1" fmla="*/ 2993 w 838371"/>
              <a:gd name="connsiteY1" fmla="*/ 1151466 h 3375378"/>
              <a:gd name="connsiteX2" fmla="*/ 612593 w 838371"/>
              <a:gd name="connsiteY2" fmla="*/ 3375378 h 3375378"/>
            </a:gdLst>
            <a:ahLst/>
            <a:cxnLst>
              <a:cxn ang="0">
                <a:pos x="connsiteX0" y="connsiteY0"/>
              </a:cxn>
              <a:cxn ang="0">
                <a:pos x="connsiteX1" y="connsiteY1"/>
              </a:cxn>
              <a:cxn ang="0">
                <a:pos x="connsiteX2" y="connsiteY2"/>
              </a:cxn>
            </a:cxnLst>
            <a:rect l="l" t="t" r="r" b="b"/>
            <a:pathLst>
              <a:path w="838371" h="3375378">
                <a:moveTo>
                  <a:pt x="838371" y="0"/>
                </a:moveTo>
                <a:cubicBezTo>
                  <a:pt x="439497" y="294451"/>
                  <a:pt x="40623" y="588903"/>
                  <a:pt x="2993" y="1151466"/>
                </a:cubicBezTo>
                <a:cubicBezTo>
                  <a:pt x="-34637" y="1714029"/>
                  <a:pt x="288978" y="2544703"/>
                  <a:pt x="612593" y="3375378"/>
                </a:cubicBezTo>
              </a:path>
            </a:pathLst>
          </a:custGeom>
          <a:noFill/>
          <a:ln w="6350">
            <a:solidFill>
              <a:srgbClr val="15A6EA"/>
            </a:solidFill>
            <a:headEnd type="none" w="med" len="med"/>
            <a:tailEnd type="triangle"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81ED959A-DA8D-2BBF-36E7-568BFD91A187}"/>
              </a:ext>
            </a:extLst>
          </p:cNvPr>
          <p:cNvSpPr txBox="1"/>
          <p:nvPr/>
        </p:nvSpPr>
        <p:spPr>
          <a:xfrm>
            <a:off x="4562216" y="258924"/>
            <a:ext cx="3997414" cy="991618"/>
          </a:xfrm>
          <a:prstGeom prst="rect">
            <a:avLst/>
          </a:prstGeom>
          <a:noFill/>
        </p:spPr>
        <p:txBody>
          <a:bodyPr wrap="square">
            <a:spAutoFit/>
          </a:bodyPr>
          <a:lstStyle/>
          <a:p>
            <a:pPr lvl="0">
              <a:lnSpc>
                <a:spcPct val="107000"/>
              </a:lnSpc>
            </a:pP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High-level outcomes logic</a:t>
            </a:r>
            <a:endParaRPr lang="en-GB" sz="1100" b="1"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a:p>
            <a:pPr lvl="0">
              <a:lnSpc>
                <a:spcPct val="107000"/>
              </a:lnSpc>
            </a:pPr>
            <a:r>
              <a:rPr lang="en-GB" sz="1100" kern="100">
                <a:effectLst/>
                <a:latin typeface="Helvetica" panose="020B0604020202020204" pitchFamily="34" charset="0"/>
                <a:ea typeface="Aptos" panose="020B0004020202020204" pitchFamily="34" charset="0"/>
                <a:cs typeface="Helvetica" panose="020B0604020202020204" pitchFamily="34" charset="0"/>
              </a:rPr>
              <a:t>Within the high level results, Inclusion comes first, to reduce vulnerability and increase resilience, to promote self-reliance. </a:t>
            </a:r>
          </a:p>
          <a:p>
            <a:pPr lvl="0">
              <a:lnSpc>
                <a:spcPct val="107000"/>
              </a:lnSpc>
            </a:pPr>
            <a:r>
              <a:rPr lang="en-GB" sz="1100"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We tried to link key results to the high-level results for greater clarity on how each of them contribute.</a:t>
            </a:r>
            <a:endParaRPr lang="en-FR" sz="1100" kern="100">
              <a:solidFill>
                <a:schemeClr val="bg1"/>
              </a:solidFill>
              <a:effectLst/>
              <a:highlight>
                <a:srgbClr val="15A6EA"/>
              </a:highlight>
              <a:latin typeface="Helvetica" panose="020B0604020202020204" pitchFamily="34" charset="0"/>
              <a:ea typeface="Aptos" panose="020B0004020202020204" pitchFamily="34" charset="0"/>
              <a:cs typeface="Helvetica" panose="020B0604020202020204" pitchFamily="34" charset="0"/>
            </a:endParaRPr>
          </a:p>
        </p:txBody>
      </p:sp>
      <p:sp>
        <p:nvSpPr>
          <p:cNvPr id="15" name="TextBox 14">
            <a:extLst>
              <a:ext uri="{FF2B5EF4-FFF2-40B4-BE49-F238E27FC236}">
                <a16:creationId xmlns:a16="http://schemas.microsoft.com/office/drawing/2014/main" id="{45BD5195-062F-B42D-D864-D553113E0C0F}"/>
              </a:ext>
            </a:extLst>
          </p:cNvPr>
          <p:cNvSpPr txBox="1"/>
          <p:nvPr/>
        </p:nvSpPr>
        <p:spPr>
          <a:xfrm>
            <a:off x="7062559" y="2536059"/>
            <a:ext cx="2868090" cy="991618"/>
          </a:xfrm>
          <a:prstGeom prst="rect">
            <a:avLst/>
          </a:prstGeom>
          <a:noFill/>
        </p:spPr>
        <p:txBody>
          <a:bodyPr wrap="square">
            <a:spAutoFit/>
          </a:bodyPr>
          <a:lstStyle/>
          <a:p>
            <a:pPr lvl="0">
              <a:lnSpc>
                <a:spcPct val="107000"/>
              </a:lnSpc>
            </a:pPr>
            <a:r>
              <a:rPr lang="en-GB" sz="1100" b="1" kern="100">
                <a:solidFill>
                  <a:schemeClr val="bg1"/>
                </a:solidFill>
                <a:highlight>
                  <a:srgbClr val="15A6EA"/>
                </a:highlight>
                <a:latin typeface="Helvetica" panose="020B0604020202020204" pitchFamily="34" charset="0"/>
                <a:ea typeface="Aptos" panose="020B0004020202020204" pitchFamily="34" charset="0"/>
                <a:cs typeface="Helvetica" panose="020B0604020202020204" pitchFamily="34" charset="0"/>
              </a:rPr>
              <a:t>Titles in the Policy matrix</a:t>
            </a:r>
          </a:p>
          <a:p>
            <a:pPr lvl="0">
              <a:lnSpc>
                <a:spcPct val="107000"/>
              </a:lnSpc>
            </a:pPr>
            <a:r>
              <a:rPr lang="en-GB" sz="1100" kern="100">
                <a:latin typeface="Helvetica" panose="020B0604020202020204" pitchFamily="34" charset="0"/>
                <a:ea typeface="Aptos" panose="020B0004020202020204" pitchFamily="34" charset="0"/>
                <a:cs typeface="Helvetica" panose="020B0604020202020204" pitchFamily="34" charset="0"/>
              </a:rPr>
              <a:t>Some key results appear in the milestones grouping (ex. Inclusion in national education, inclusion in GBV mechanisms, access to asylum procedures, etc.)</a:t>
            </a:r>
            <a:endParaRPr lang="en-FR" sz="1100" kern="100">
              <a:latin typeface="Helvetica" panose="020B0604020202020204" pitchFamily="34" charset="0"/>
              <a:ea typeface="Aptos" panose="020B0004020202020204" pitchFamily="34" charset="0"/>
              <a:cs typeface="Helvetica" panose="020B0604020202020204" pitchFamily="34" charset="0"/>
            </a:endParaRPr>
          </a:p>
        </p:txBody>
      </p:sp>
      <p:sp>
        <p:nvSpPr>
          <p:cNvPr id="16" name="Rectangle 15">
            <a:extLst>
              <a:ext uri="{FF2B5EF4-FFF2-40B4-BE49-F238E27FC236}">
                <a16:creationId xmlns:a16="http://schemas.microsoft.com/office/drawing/2014/main" id="{D5BA610A-A56D-15E9-000E-A9F78BBE85EA}"/>
              </a:ext>
            </a:extLst>
          </p:cNvPr>
          <p:cNvSpPr/>
          <p:nvPr/>
        </p:nvSpPr>
        <p:spPr>
          <a:xfrm>
            <a:off x="0" y="0"/>
            <a:ext cx="9907588" cy="6840538"/>
          </a:xfrm>
          <a:prstGeom prst="rect">
            <a:avLst/>
          </a:prstGeom>
          <a:solidFill>
            <a:srgbClr val="15A6EA"/>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8000" dirty="0"/>
              <a:t>Annexes</a:t>
            </a:r>
          </a:p>
          <a:p>
            <a:pPr algn="ctr"/>
            <a:r>
              <a:rPr lang="en-GB" sz="8000" dirty="0"/>
              <a:t>ETHIOPIA</a:t>
            </a:r>
          </a:p>
        </p:txBody>
      </p:sp>
    </p:spTree>
    <p:extLst>
      <p:ext uri="{BB962C8B-B14F-4D97-AF65-F5344CB8AC3E}">
        <p14:creationId xmlns:p14="http://schemas.microsoft.com/office/powerpoint/2010/main" val="1124010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10" grpId="0"/>
      <p:bldP spid="21" grpId="0" animBg="1"/>
      <p:bldP spid="24" grpId="0"/>
      <p:bldP spid="25" grpId="0" animBg="1"/>
      <p:bldP spid="26" grpId="0"/>
      <p:bldP spid="27" grpId="0" animBg="1"/>
      <p:bldP spid="28" grpId="0" animBg="1"/>
      <p:bldP spid="11" grpId="0" animBg="1"/>
      <p:bldP spid="12" grpId="0" animBg="1"/>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1C8C00-2D07-85F0-2ED8-A0D4B420D65E}"/>
            </a:ext>
          </a:extLst>
        </p:cNvPr>
        <p:cNvGrpSpPr/>
        <p:nvPr/>
      </p:nvGrpSpPr>
      <p:grpSpPr>
        <a:xfrm>
          <a:off x="0" y="0"/>
          <a:ext cx="0" cy="0"/>
          <a:chOff x="0" y="0"/>
          <a:chExt cx="0" cy="0"/>
        </a:xfrm>
      </p:grpSpPr>
      <p:sp>
        <p:nvSpPr>
          <p:cNvPr id="88" name="TextBox 87">
            <a:extLst>
              <a:ext uri="{FF2B5EF4-FFF2-40B4-BE49-F238E27FC236}">
                <a16:creationId xmlns:a16="http://schemas.microsoft.com/office/drawing/2014/main" id="{2FB86F73-BA2E-DD98-7FAD-06588AD24751}"/>
              </a:ext>
            </a:extLst>
          </p:cNvPr>
          <p:cNvSpPr txBox="1"/>
          <p:nvPr/>
        </p:nvSpPr>
        <p:spPr>
          <a:xfrm>
            <a:off x="2039924" y="0"/>
            <a:ext cx="5465727" cy="707886"/>
          </a:xfrm>
          <a:prstGeom prst="rect">
            <a:avLst/>
          </a:prstGeom>
          <a:noFill/>
        </p:spPr>
        <p:txBody>
          <a:bodyPr wrap="none" rtlCol="0">
            <a:spAutoFit/>
          </a:bodyPr>
          <a:lstStyle/>
          <a:p>
            <a:r>
              <a:rPr lang="en-GB" sz="4000" noProof="0"/>
              <a:t>MACP Program Portfolio</a:t>
            </a:r>
          </a:p>
        </p:txBody>
      </p:sp>
      <p:graphicFrame>
        <p:nvGraphicFramePr>
          <p:cNvPr id="4" name="Table 3">
            <a:extLst>
              <a:ext uri="{FF2B5EF4-FFF2-40B4-BE49-F238E27FC236}">
                <a16:creationId xmlns:a16="http://schemas.microsoft.com/office/drawing/2014/main" id="{456D099E-0161-46E7-88B1-2A4935F8C246}"/>
              </a:ext>
            </a:extLst>
          </p:cNvPr>
          <p:cNvGraphicFramePr>
            <a:graphicFrameLocks noGrp="1"/>
          </p:cNvGraphicFramePr>
          <p:nvPr>
            <p:extLst>
              <p:ext uri="{D42A27DB-BD31-4B8C-83A1-F6EECF244321}">
                <p14:modId xmlns:p14="http://schemas.microsoft.com/office/powerpoint/2010/main" val="755395382"/>
              </p:ext>
            </p:extLst>
          </p:nvPr>
        </p:nvGraphicFramePr>
        <p:xfrm>
          <a:off x="309590" y="707886"/>
          <a:ext cx="3227516" cy="130009"/>
        </p:xfrm>
        <a:graphic>
          <a:graphicData uri="http://schemas.openxmlformats.org/drawingml/2006/table">
            <a:tbl>
              <a:tblPr>
                <a:tableStyleId>{5C22544A-7EE6-4342-B048-85BDC9FD1C3A}</a:tableStyleId>
              </a:tblPr>
              <a:tblGrid>
                <a:gridCol w="3227516">
                  <a:extLst>
                    <a:ext uri="{9D8B030D-6E8A-4147-A177-3AD203B41FA5}">
                      <a16:colId xmlns:a16="http://schemas.microsoft.com/office/drawing/2014/main" val="3080927687"/>
                    </a:ext>
                  </a:extLst>
                </a:gridCol>
              </a:tblGrid>
              <a:tr h="130009">
                <a:tc>
                  <a:txBody>
                    <a:bodyPr/>
                    <a:lstStyle/>
                    <a:p>
                      <a:pPr algn="l" fontAlgn="ctr"/>
                      <a:r>
                        <a:rPr lang="en-US" sz="700" b="1" u="none" strike="noStrike" dirty="0">
                          <a:solidFill>
                            <a:schemeClr val="bg1"/>
                          </a:solidFill>
                          <a:effectLst/>
                        </a:rPr>
                        <a:t>Pillar 1: EDUCATION AND LEARNING</a:t>
                      </a:r>
                      <a:endParaRPr lang="en-US" sz="700" b="1" i="0" u="none" strike="noStrike" dirty="0">
                        <a:solidFill>
                          <a:schemeClr val="bg1"/>
                        </a:solidFill>
                        <a:effectLst/>
                        <a:latin typeface="Calibri" panose="020F0502020204030204" pitchFamily="34" charset="0"/>
                      </a:endParaRPr>
                    </a:p>
                  </a:txBody>
                  <a:tcPr marL="0" marR="0" marT="0" marB="0" anchor="ctr">
                    <a:solidFill>
                      <a:schemeClr val="accent1"/>
                    </a:solidFill>
                  </a:tcPr>
                </a:tc>
                <a:extLst>
                  <a:ext uri="{0D108BD9-81ED-4DB2-BD59-A6C34878D82A}">
                    <a16:rowId xmlns:a16="http://schemas.microsoft.com/office/drawing/2014/main" val="2908357598"/>
                  </a:ext>
                </a:extLst>
              </a:tr>
            </a:tbl>
          </a:graphicData>
        </a:graphic>
      </p:graphicFrame>
      <p:graphicFrame>
        <p:nvGraphicFramePr>
          <p:cNvPr id="5" name="Table 4">
            <a:extLst>
              <a:ext uri="{FF2B5EF4-FFF2-40B4-BE49-F238E27FC236}">
                <a16:creationId xmlns:a16="http://schemas.microsoft.com/office/drawing/2014/main" id="{5815E950-B4AC-4860-917D-C64401A022AE}"/>
              </a:ext>
            </a:extLst>
          </p:cNvPr>
          <p:cNvGraphicFramePr>
            <a:graphicFrameLocks noGrp="1"/>
          </p:cNvGraphicFramePr>
          <p:nvPr>
            <p:extLst>
              <p:ext uri="{D42A27DB-BD31-4B8C-83A1-F6EECF244321}">
                <p14:modId xmlns:p14="http://schemas.microsoft.com/office/powerpoint/2010/main" val="1453053259"/>
              </p:ext>
            </p:extLst>
          </p:nvPr>
        </p:nvGraphicFramePr>
        <p:xfrm>
          <a:off x="3786984" y="707886"/>
          <a:ext cx="2692759" cy="154380"/>
        </p:xfrm>
        <a:graphic>
          <a:graphicData uri="http://schemas.openxmlformats.org/drawingml/2006/table">
            <a:tbl>
              <a:tblPr>
                <a:tableStyleId>{5C22544A-7EE6-4342-B048-85BDC9FD1C3A}</a:tableStyleId>
              </a:tblPr>
              <a:tblGrid>
                <a:gridCol w="2692759">
                  <a:extLst>
                    <a:ext uri="{9D8B030D-6E8A-4147-A177-3AD203B41FA5}">
                      <a16:colId xmlns:a16="http://schemas.microsoft.com/office/drawing/2014/main" val="2083843983"/>
                    </a:ext>
                  </a:extLst>
                </a:gridCol>
              </a:tblGrid>
              <a:tr h="154380">
                <a:tc>
                  <a:txBody>
                    <a:bodyPr/>
                    <a:lstStyle/>
                    <a:p>
                      <a:pPr algn="l" fontAlgn="ctr"/>
                      <a:r>
                        <a:rPr lang="es-ES" sz="600" b="1" u="none" strike="noStrike" dirty="0">
                          <a:solidFill>
                            <a:schemeClr val="bg1"/>
                          </a:solidFill>
                          <a:effectLst/>
                        </a:rPr>
                        <a:t>Pillar 2: ECONOMIC INCLUSION</a:t>
                      </a:r>
                    </a:p>
                  </a:txBody>
                  <a:tcPr marL="0" marR="0" marT="0" marB="0" anchor="ctr">
                    <a:solidFill>
                      <a:schemeClr val="accent2">
                        <a:lumMod val="75000"/>
                      </a:schemeClr>
                    </a:solidFill>
                  </a:tcPr>
                </a:tc>
                <a:extLst>
                  <a:ext uri="{0D108BD9-81ED-4DB2-BD59-A6C34878D82A}">
                    <a16:rowId xmlns:a16="http://schemas.microsoft.com/office/drawing/2014/main" val="2985029358"/>
                  </a:ext>
                </a:extLst>
              </a:tr>
            </a:tbl>
          </a:graphicData>
        </a:graphic>
      </p:graphicFrame>
      <p:graphicFrame>
        <p:nvGraphicFramePr>
          <p:cNvPr id="6" name="Table 5">
            <a:extLst>
              <a:ext uri="{FF2B5EF4-FFF2-40B4-BE49-F238E27FC236}">
                <a16:creationId xmlns:a16="http://schemas.microsoft.com/office/drawing/2014/main" id="{C52C0EF3-326C-AEE0-D21A-94F46AB4B6CB}"/>
              </a:ext>
            </a:extLst>
          </p:cNvPr>
          <p:cNvGraphicFramePr>
            <a:graphicFrameLocks noGrp="1"/>
          </p:cNvGraphicFramePr>
          <p:nvPr>
            <p:extLst>
              <p:ext uri="{D42A27DB-BD31-4B8C-83A1-F6EECF244321}">
                <p14:modId xmlns:p14="http://schemas.microsoft.com/office/powerpoint/2010/main" val="3095557612"/>
              </p:ext>
            </p:extLst>
          </p:nvPr>
        </p:nvGraphicFramePr>
        <p:xfrm>
          <a:off x="6680074" y="707886"/>
          <a:ext cx="3118104" cy="155676"/>
        </p:xfrm>
        <a:graphic>
          <a:graphicData uri="http://schemas.openxmlformats.org/drawingml/2006/table">
            <a:tbl>
              <a:tblPr>
                <a:tableStyleId>{5C22544A-7EE6-4342-B048-85BDC9FD1C3A}</a:tableStyleId>
              </a:tblPr>
              <a:tblGrid>
                <a:gridCol w="3118104">
                  <a:extLst>
                    <a:ext uri="{9D8B030D-6E8A-4147-A177-3AD203B41FA5}">
                      <a16:colId xmlns:a16="http://schemas.microsoft.com/office/drawing/2014/main" val="1995784806"/>
                    </a:ext>
                  </a:extLst>
                </a:gridCol>
              </a:tblGrid>
              <a:tr h="155676">
                <a:tc>
                  <a:txBody>
                    <a:bodyPr/>
                    <a:lstStyle/>
                    <a:p>
                      <a:pPr algn="l" fontAlgn="ctr"/>
                      <a:r>
                        <a:rPr lang="en-US" sz="700" b="1" u="none" strike="noStrike" dirty="0">
                          <a:solidFill>
                            <a:schemeClr val="bg1"/>
                          </a:solidFill>
                          <a:effectLst/>
                        </a:rPr>
                        <a:t>Pillar 3: PROTECTION AND SOCIAL PROTECTION</a:t>
                      </a:r>
                    </a:p>
                  </a:txBody>
                  <a:tcPr marL="0" marR="0" marT="0" marB="0" anchor="ctr">
                    <a:solidFill>
                      <a:schemeClr val="accent5"/>
                    </a:solidFill>
                  </a:tcPr>
                </a:tc>
                <a:extLst>
                  <a:ext uri="{0D108BD9-81ED-4DB2-BD59-A6C34878D82A}">
                    <a16:rowId xmlns:a16="http://schemas.microsoft.com/office/drawing/2014/main" val="2928846643"/>
                  </a:ext>
                </a:extLst>
              </a:tr>
            </a:tbl>
          </a:graphicData>
        </a:graphic>
      </p:graphicFrame>
      <p:graphicFrame>
        <p:nvGraphicFramePr>
          <p:cNvPr id="10" name="Table 9">
            <a:extLst>
              <a:ext uri="{FF2B5EF4-FFF2-40B4-BE49-F238E27FC236}">
                <a16:creationId xmlns:a16="http://schemas.microsoft.com/office/drawing/2014/main" id="{822105CD-AA50-9B13-4D72-4DDE6190E876}"/>
              </a:ext>
            </a:extLst>
          </p:cNvPr>
          <p:cNvGraphicFramePr>
            <a:graphicFrameLocks noGrp="1"/>
          </p:cNvGraphicFramePr>
          <p:nvPr>
            <p:extLst>
              <p:ext uri="{D42A27DB-BD31-4B8C-83A1-F6EECF244321}">
                <p14:modId xmlns:p14="http://schemas.microsoft.com/office/powerpoint/2010/main" val="568665102"/>
              </p:ext>
            </p:extLst>
          </p:nvPr>
        </p:nvGraphicFramePr>
        <p:xfrm>
          <a:off x="6680074" y="862266"/>
          <a:ext cx="3118104" cy="4922171"/>
        </p:xfrm>
        <a:graphic>
          <a:graphicData uri="http://schemas.openxmlformats.org/drawingml/2006/table">
            <a:tbl>
              <a:tblPr>
                <a:tableStyleId>{5C22544A-7EE6-4342-B048-85BDC9FD1C3A}</a:tableStyleId>
              </a:tblPr>
              <a:tblGrid>
                <a:gridCol w="353186">
                  <a:extLst>
                    <a:ext uri="{9D8B030D-6E8A-4147-A177-3AD203B41FA5}">
                      <a16:colId xmlns:a16="http://schemas.microsoft.com/office/drawing/2014/main" val="3426252026"/>
                    </a:ext>
                  </a:extLst>
                </a:gridCol>
                <a:gridCol w="2764918">
                  <a:extLst>
                    <a:ext uri="{9D8B030D-6E8A-4147-A177-3AD203B41FA5}">
                      <a16:colId xmlns:a16="http://schemas.microsoft.com/office/drawing/2014/main" val="3923556543"/>
                    </a:ext>
                  </a:extLst>
                </a:gridCol>
              </a:tblGrid>
              <a:tr h="214244">
                <a:tc gridSpan="2">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Mid-term Outcome 3: (1)Protection: Increased Government Protection for FDPs and HCs; (2) Social Protection: Increased Inclusion of FDPs and HCs In Community-based, Local and/or National Social Protection Systems</a:t>
                      </a:r>
                    </a:p>
                  </a:txBody>
                  <a:tcPr marL="9525" marR="9525" marT="9525" marB="0">
                    <a:solidFill>
                      <a:schemeClr val="accent5">
                        <a:lumMod val="60000"/>
                        <a:lumOff val="40000"/>
                      </a:schemeClr>
                    </a:solidFill>
                  </a:tcPr>
                </a:tc>
                <a:tc hMerge="1">
                  <a:txBody>
                    <a:bodyPr/>
                    <a:lstStyle/>
                    <a:p>
                      <a:endParaRPr lang="es-ES"/>
                    </a:p>
                  </a:txBody>
                  <a:tcPr/>
                </a:tc>
                <a:extLst>
                  <a:ext uri="{0D108BD9-81ED-4DB2-BD59-A6C34878D82A}">
                    <a16:rowId xmlns:a16="http://schemas.microsoft.com/office/drawing/2014/main" val="1296607939"/>
                  </a:ext>
                </a:extLst>
              </a:tr>
              <a:tr h="214244">
                <a:tc gridSpan="2">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Short-term Outcome 3.1: Strengthened Legal, Policy and Regulatory Environment for Refugee Protection/Social Protection and Inclusion</a:t>
                      </a:r>
                    </a:p>
                  </a:txBody>
                  <a:tcPr marL="9525" marR="9525" marT="9525" marB="0">
                    <a:solidFill>
                      <a:schemeClr val="accent5">
                        <a:lumMod val="40000"/>
                        <a:lumOff val="60000"/>
                      </a:schemeClr>
                    </a:solidFill>
                  </a:tcPr>
                </a:tc>
                <a:tc hMerge="1">
                  <a:txBody>
                    <a:bodyPr/>
                    <a:lstStyle/>
                    <a:p>
                      <a:endParaRPr lang="es-ES"/>
                    </a:p>
                  </a:txBody>
                  <a:tcPr/>
                </a:tc>
                <a:extLst>
                  <a:ext uri="{0D108BD9-81ED-4DB2-BD59-A6C34878D82A}">
                    <a16:rowId xmlns:a16="http://schemas.microsoft.com/office/drawing/2014/main" val="638841255"/>
                  </a:ext>
                </a:extLst>
              </a:tr>
              <a:tr h="214244">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3.1a) 1</a:t>
                      </a:r>
                    </a:p>
                  </a:txBody>
                  <a:tcPr marL="9525" marR="9525" marT="9525" marB="0">
                    <a:solidFill>
                      <a:schemeClr val="accent5">
                        <a:lumMod val="20000"/>
                        <a:lumOff val="80000"/>
                      </a:schemeClr>
                    </a:solidFill>
                  </a:tcPr>
                </a:tc>
                <a:tc rowSpan="2">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Joint policy advocacy to promote refugee inclusion into relevant legal and policy frameworks </a:t>
                      </a:r>
                      <a:endParaRPr lang="es-ES" sz="600" u="none" strike="noStrike" kern="1200" dirty="0">
                        <a:solidFill>
                          <a:schemeClr val="dk1"/>
                        </a:solidFill>
                        <a:effectLst/>
                        <a:latin typeface="+mn-lt"/>
                        <a:ea typeface="+mn-ea"/>
                        <a:cs typeface="+mn-cs"/>
                      </a:endParaRPr>
                    </a:p>
                  </a:txBody>
                  <a:tcPr marL="9525" marR="9525" marT="9525" marB="0">
                    <a:solidFill>
                      <a:schemeClr val="accent5">
                        <a:lumMod val="20000"/>
                        <a:lumOff val="80000"/>
                      </a:schemeClr>
                    </a:solidFill>
                  </a:tcPr>
                </a:tc>
                <a:extLst>
                  <a:ext uri="{0D108BD9-81ED-4DB2-BD59-A6C34878D82A}">
                    <a16:rowId xmlns:a16="http://schemas.microsoft.com/office/drawing/2014/main" val="3107311996"/>
                  </a:ext>
                </a:extLst>
              </a:tr>
              <a:tr h="214244">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3.1a) 2</a:t>
                      </a:r>
                    </a:p>
                  </a:txBody>
                  <a:tcPr marL="9525" marR="9525" marT="9525" marB="0">
                    <a:solidFill>
                      <a:schemeClr val="accent5">
                        <a:lumMod val="20000"/>
                        <a:lumOff val="80000"/>
                      </a:schemeClr>
                    </a:solidFill>
                  </a:tcPr>
                </a:tc>
                <a:tc vMerge="1">
                  <a:txBody>
                    <a:bodyPr/>
                    <a:lstStyle/>
                    <a:p>
                      <a:pPr marL="0" algn="l" defTabSz="912114" rtl="0" eaLnBrk="1" fontAlgn="ctr" latinLnBrk="0" hangingPunct="1"/>
                      <a:endParaRPr lang="es-ES" sz="600" u="none" strike="noStrike" kern="1200" dirty="0">
                        <a:solidFill>
                          <a:schemeClr val="dk1"/>
                        </a:solidFill>
                        <a:effectLst/>
                        <a:latin typeface="+mn-lt"/>
                        <a:ea typeface="+mn-ea"/>
                        <a:cs typeface="+mn-cs"/>
                      </a:endParaRPr>
                    </a:p>
                  </a:txBody>
                  <a:tcPr marL="9525" marR="9525" marT="9525" marB="0"/>
                </a:tc>
                <a:extLst>
                  <a:ext uri="{0D108BD9-81ED-4DB2-BD59-A6C34878D82A}">
                    <a16:rowId xmlns:a16="http://schemas.microsoft.com/office/drawing/2014/main" val="1043305676"/>
                  </a:ext>
                </a:extLst>
              </a:tr>
              <a:tr h="214244">
                <a:tc gridSpan="2">
                  <a:txBody>
                    <a:bodyPr/>
                    <a:lstStyle/>
                    <a:p>
                      <a:pPr algn="l" fontAlgn="t"/>
                      <a:r>
                        <a:rPr lang="en-US" sz="600" u="none" strike="noStrike" kern="1200" dirty="0">
                          <a:solidFill>
                            <a:schemeClr val="dk1"/>
                          </a:solidFill>
                          <a:effectLst/>
                          <a:latin typeface="+mn-lt"/>
                          <a:ea typeface="+mn-ea"/>
                          <a:cs typeface="+mn-cs"/>
                        </a:rPr>
                        <a:t>Short-term Outcome 3.2: Refugees and HCs Have Increased Access To (Strengthened) Community-based, Local and/or National Protection Mechanisms/Services</a:t>
                      </a:r>
                    </a:p>
                  </a:txBody>
                  <a:tcPr marL="9525" marR="9525" marT="9525" marB="0">
                    <a:solidFill>
                      <a:schemeClr val="accent5">
                        <a:lumMod val="40000"/>
                        <a:lumOff val="60000"/>
                      </a:schemeClr>
                    </a:solidFill>
                  </a:tcPr>
                </a:tc>
                <a:tc hMerge="1">
                  <a:txBody>
                    <a:bodyPr/>
                    <a:lstStyle/>
                    <a:p>
                      <a:endParaRPr lang="es-ES"/>
                    </a:p>
                  </a:txBody>
                  <a:tcPr/>
                </a:tc>
                <a:extLst>
                  <a:ext uri="{0D108BD9-81ED-4DB2-BD59-A6C34878D82A}">
                    <a16:rowId xmlns:a16="http://schemas.microsoft.com/office/drawing/2014/main" val="1456304562"/>
                  </a:ext>
                </a:extLst>
              </a:tr>
              <a:tr h="214244">
                <a:tc>
                  <a:txBody>
                    <a:bodyPr/>
                    <a:lstStyle/>
                    <a:p>
                      <a:pPr algn="l" fontAlgn="t"/>
                      <a:r>
                        <a:rPr lang="es-ES" sz="600" u="none" strike="noStrike" kern="1200" dirty="0">
                          <a:solidFill>
                            <a:schemeClr val="dk1"/>
                          </a:solidFill>
                          <a:effectLst/>
                          <a:latin typeface="+mn-lt"/>
                          <a:ea typeface="+mn-ea"/>
                          <a:cs typeface="+mn-cs"/>
                        </a:rPr>
                        <a:t>3.2a) 1 </a:t>
                      </a:r>
                    </a:p>
                  </a:txBody>
                  <a:tcPr marL="9525" marR="9525" marT="9525" marB="0">
                    <a:solidFill>
                      <a:schemeClr val="accent5">
                        <a:lumMod val="20000"/>
                        <a:lumOff val="80000"/>
                      </a:schemeClr>
                    </a:solidFill>
                  </a:tcPr>
                </a:tc>
                <a:tc>
                  <a:txBody>
                    <a:bodyPr/>
                    <a:lstStyle/>
                    <a:p>
                      <a:pPr algn="l" fontAlgn="t"/>
                      <a:r>
                        <a:rPr lang="en-US" sz="600" u="none" strike="noStrike" kern="1200">
                          <a:solidFill>
                            <a:schemeClr val="dk1"/>
                          </a:solidFill>
                          <a:effectLst/>
                          <a:latin typeface="+mn-lt"/>
                          <a:ea typeface="+mn-ea"/>
                          <a:cs typeface="+mn-cs"/>
                        </a:rPr>
                        <a:t>Promote legal identity for all, including birth registration   </a:t>
                      </a:r>
                      <a:endParaRPr lang="es-ES" sz="600" u="none" strike="noStrike" kern="1200">
                        <a:solidFill>
                          <a:schemeClr val="dk1"/>
                        </a:solidFill>
                        <a:effectLst/>
                        <a:latin typeface="+mn-lt"/>
                        <a:ea typeface="+mn-ea"/>
                        <a:cs typeface="+mn-cs"/>
                      </a:endParaRPr>
                    </a:p>
                  </a:txBody>
                  <a:tcPr marL="9525" marR="9525" marT="9525" marB="0">
                    <a:solidFill>
                      <a:schemeClr val="accent5">
                        <a:lumMod val="20000"/>
                        <a:lumOff val="80000"/>
                      </a:schemeClr>
                    </a:solidFill>
                  </a:tcPr>
                </a:tc>
                <a:extLst>
                  <a:ext uri="{0D108BD9-81ED-4DB2-BD59-A6C34878D82A}">
                    <a16:rowId xmlns:a16="http://schemas.microsoft.com/office/drawing/2014/main" val="2062554471"/>
                  </a:ext>
                </a:extLst>
              </a:tr>
              <a:tr h="214244">
                <a:tc>
                  <a:txBody>
                    <a:bodyPr/>
                    <a:lstStyle/>
                    <a:p>
                      <a:pPr algn="l" fontAlgn="t"/>
                      <a:r>
                        <a:rPr lang="es-ES" sz="600" u="none" strike="noStrike" kern="1200" dirty="0">
                          <a:solidFill>
                            <a:schemeClr val="dk1"/>
                          </a:solidFill>
                          <a:effectLst/>
                          <a:latin typeface="+mn-lt"/>
                          <a:ea typeface="+mn-ea"/>
                          <a:cs typeface="+mn-cs"/>
                        </a:rPr>
                        <a:t>3.2a) 2</a:t>
                      </a:r>
                    </a:p>
                  </a:txBody>
                  <a:tcPr marL="9525" marR="9525" marT="9525" marB="0">
                    <a:solidFill>
                      <a:schemeClr val="accent5">
                        <a:lumMod val="20000"/>
                        <a:lumOff val="80000"/>
                      </a:schemeClr>
                    </a:solidFill>
                  </a:tcPr>
                </a:tc>
                <a:tc>
                  <a:txBody>
                    <a:bodyPr/>
                    <a:lstStyle/>
                    <a:p>
                      <a:pPr algn="l" fontAlgn="t"/>
                      <a:r>
                        <a:rPr lang="en-US" sz="600" u="none" strike="noStrike" kern="1200">
                          <a:solidFill>
                            <a:schemeClr val="dk1"/>
                          </a:solidFill>
                          <a:effectLst/>
                          <a:latin typeface="+mn-lt"/>
                          <a:ea typeface="+mn-ea"/>
                          <a:cs typeface="+mn-cs"/>
                        </a:rPr>
                        <a:t>Issuance of Refugee and Asylum-seeker ID, Work and Residence Permitsand inclusion the National Digital Identity System</a:t>
                      </a:r>
                      <a:endParaRPr lang="es-ES" sz="600" u="none" strike="noStrike" kern="1200" dirty="0">
                        <a:solidFill>
                          <a:schemeClr val="dk1"/>
                        </a:solidFill>
                        <a:effectLst/>
                        <a:latin typeface="+mn-lt"/>
                        <a:ea typeface="+mn-ea"/>
                        <a:cs typeface="+mn-cs"/>
                      </a:endParaRPr>
                    </a:p>
                  </a:txBody>
                  <a:tcPr marL="9525" marR="9525" marT="9525" marB="0">
                    <a:solidFill>
                      <a:schemeClr val="accent5">
                        <a:lumMod val="20000"/>
                        <a:lumOff val="80000"/>
                      </a:schemeClr>
                    </a:solidFill>
                  </a:tcPr>
                </a:tc>
                <a:extLst>
                  <a:ext uri="{0D108BD9-81ED-4DB2-BD59-A6C34878D82A}">
                    <a16:rowId xmlns:a16="http://schemas.microsoft.com/office/drawing/2014/main" val="2887924728"/>
                  </a:ext>
                </a:extLst>
              </a:tr>
              <a:tr h="214244">
                <a:tc>
                  <a:txBody>
                    <a:bodyPr/>
                    <a:lstStyle/>
                    <a:p>
                      <a:pPr algn="l" fontAlgn="t"/>
                      <a:r>
                        <a:rPr lang="es-ES" sz="600" u="none" strike="noStrike" kern="1200">
                          <a:solidFill>
                            <a:schemeClr val="dk1"/>
                          </a:solidFill>
                          <a:effectLst/>
                          <a:latin typeface="+mn-lt"/>
                          <a:ea typeface="+mn-ea"/>
                          <a:cs typeface="+mn-cs"/>
                        </a:rPr>
                        <a:t>3.2b) 1 </a:t>
                      </a:r>
                    </a:p>
                  </a:txBody>
                  <a:tcPr marL="9525" marR="9525" marT="9525" marB="0">
                    <a:solidFill>
                      <a:schemeClr val="accent5">
                        <a:lumMod val="20000"/>
                        <a:lumOff val="80000"/>
                      </a:schemeClr>
                    </a:solidFill>
                  </a:tcPr>
                </a:tc>
                <a:tc>
                  <a:txBody>
                    <a:bodyPr/>
                    <a:lstStyle/>
                    <a:p>
                      <a:pPr algn="l" fontAlgn="t"/>
                      <a:r>
                        <a:rPr lang="en-US" sz="600" u="none" strike="noStrike" kern="1200">
                          <a:solidFill>
                            <a:schemeClr val="dk1"/>
                          </a:solidFill>
                          <a:effectLst/>
                          <a:latin typeface="+mn-lt"/>
                          <a:ea typeface="+mn-ea"/>
                          <a:cs typeface="+mn-cs"/>
                        </a:rPr>
                        <a:t>Facilitate access to the national justice system for the forcibly displaced populations</a:t>
                      </a:r>
                      <a:endParaRPr lang="es-ES" sz="600" u="none" strike="noStrike" kern="1200">
                        <a:solidFill>
                          <a:schemeClr val="dk1"/>
                        </a:solidFill>
                        <a:effectLst/>
                        <a:latin typeface="+mn-lt"/>
                        <a:ea typeface="+mn-ea"/>
                        <a:cs typeface="+mn-cs"/>
                      </a:endParaRPr>
                    </a:p>
                  </a:txBody>
                  <a:tcPr marL="9525" marR="9525" marT="9525" marB="0">
                    <a:solidFill>
                      <a:schemeClr val="accent5">
                        <a:lumMod val="20000"/>
                        <a:lumOff val="80000"/>
                      </a:schemeClr>
                    </a:solidFill>
                  </a:tcPr>
                </a:tc>
                <a:extLst>
                  <a:ext uri="{0D108BD9-81ED-4DB2-BD59-A6C34878D82A}">
                    <a16:rowId xmlns:a16="http://schemas.microsoft.com/office/drawing/2014/main" val="4281014011"/>
                  </a:ext>
                </a:extLst>
              </a:tr>
              <a:tr h="214244">
                <a:tc>
                  <a:txBody>
                    <a:bodyPr/>
                    <a:lstStyle/>
                    <a:p>
                      <a:pPr algn="l" fontAlgn="t"/>
                      <a:r>
                        <a:rPr lang="es-ES" sz="600" u="none" strike="noStrike" kern="1200">
                          <a:solidFill>
                            <a:schemeClr val="dk1"/>
                          </a:solidFill>
                          <a:effectLst/>
                          <a:latin typeface="+mn-lt"/>
                          <a:ea typeface="+mn-ea"/>
                          <a:cs typeface="+mn-cs"/>
                        </a:rPr>
                        <a:t>3.2b) 2 </a:t>
                      </a:r>
                    </a:p>
                  </a:txBody>
                  <a:tcPr marL="9525" marR="9525" marT="9525" marB="0">
                    <a:solidFill>
                      <a:schemeClr val="accent5">
                        <a:lumMod val="20000"/>
                        <a:lumOff val="80000"/>
                      </a:schemeClr>
                    </a:solidFill>
                  </a:tcPr>
                </a:tc>
                <a:tc>
                  <a:txBody>
                    <a:bodyPr/>
                    <a:lstStyle/>
                    <a:p>
                      <a:pPr algn="l" fontAlgn="t"/>
                      <a:r>
                        <a:rPr lang="en-US" sz="600" u="none" strike="noStrike" kern="1200" dirty="0">
                          <a:solidFill>
                            <a:schemeClr val="dk1"/>
                          </a:solidFill>
                          <a:effectLst/>
                          <a:latin typeface="+mn-lt"/>
                          <a:ea typeface="+mn-ea"/>
                          <a:cs typeface="+mn-cs"/>
                        </a:rPr>
                        <a:t>Facilitate access to services and information for FDPs and HCs through Case Management &amp; Referral, Safeguarding, MHPSS, Safe Digital Access</a:t>
                      </a:r>
                      <a:endParaRPr lang="es-ES" sz="600" u="none" strike="noStrike" kern="1200" dirty="0">
                        <a:solidFill>
                          <a:schemeClr val="dk1"/>
                        </a:solidFill>
                        <a:effectLst/>
                        <a:latin typeface="+mn-lt"/>
                        <a:ea typeface="+mn-ea"/>
                        <a:cs typeface="+mn-cs"/>
                      </a:endParaRPr>
                    </a:p>
                  </a:txBody>
                  <a:tcPr marL="9525" marR="9525" marT="9525" marB="0">
                    <a:solidFill>
                      <a:schemeClr val="accent5">
                        <a:lumMod val="20000"/>
                        <a:lumOff val="80000"/>
                      </a:schemeClr>
                    </a:solidFill>
                  </a:tcPr>
                </a:tc>
                <a:extLst>
                  <a:ext uri="{0D108BD9-81ED-4DB2-BD59-A6C34878D82A}">
                    <a16:rowId xmlns:a16="http://schemas.microsoft.com/office/drawing/2014/main" val="1821520091"/>
                  </a:ext>
                </a:extLst>
              </a:tr>
              <a:tr h="214244">
                <a:tc>
                  <a:txBody>
                    <a:bodyPr/>
                    <a:lstStyle/>
                    <a:p>
                      <a:pPr algn="l" fontAlgn="t"/>
                      <a:r>
                        <a:rPr lang="es-ES" sz="600" u="none" strike="noStrike" kern="1200">
                          <a:solidFill>
                            <a:schemeClr val="dk1"/>
                          </a:solidFill>
                          <a:effectLst/>
                          <a:latin typeface="+mn-lt"/>
                          <a:ea typeface="+mn-ea"/>
                          <a:cs typeface="+mn-cs"/>
                        </a:rPr>
                        <a:t>3.2b) 2 </a:t>
                      </a:r>
                    </a:p>
                  </a:txBody>
                  <a:tcPr marL="9525" marR="9525" marT="9525" marB="0">
                    <a:solidFill>
                      <a:schemeClr val="accent5">
                        <a:lumMod val="20000"/>
                        <a:lumOff val="80000"/>
                      </a:schemeClr>
                    </a:solidFill>
                  </a:tcPr>
                </a:tc>
                <a:tc>
                  <a:txBody>
                    <a:bodyPr/>
                    <a:lstStyle/>
                    <a:p>
                      <a:pPr algn="l" fontAlgn="t"/>
                      <a:r>
                        <a:rPr lang="en-US" sz="600" u="none" strike="noStrike" kern="1200">
                          <a:solidFill>
                            <a:schemeClr val="dk1"/>
                          </a:solidFill>
                          <a:effectLst/>
                          <a:latin typeface="+mn-lt"/>
                          <a:ea typeface="+mn-ea"/>
                          <a:cs typeface="+mn-cs"/>
                        </a:rPr>
                        <a:t>Child Protection Information Management System (CPIMS+) active in refugee settlements and in Host Communitties integratied to the national system</a:t>
                      </a:r>
                      <a:endParaRPr lang="es-ES" sz="600" u="none" strike="noStrike" kern="1200">
                        <a:solidFill>
                          <a:schemeClr val="dk1"/>
                        </a:solidFill>
                        <a:effectLst/>
                        <a:latin typeface="+mn-lt"/>
                        <a:ea typeface="+mn-ea"/>
                        <a:cs typeface="+mn-cs"/>
                      </a:endParaRPr>
                    </a:p>
                  </a:txBody>
                  <a:tcPr marL="9525" marR="9525" marT="9525" marB="0">
                    <a:solidFill>
                      <a:schemeClr val="accent5">
                        <a:lumMod val="20000"/>
                        <a:lumOff val="80000"/>
                      </a:schemeClr>
                    </a:solidFill>
                  </a:tcPr>
                </a:tc>
                <a:extLst>
                  <a:ext uri="{0D108BD9-81ED-4DB2-BD59-A6C34878D82A}">
                    <a16:rowId xmlns:a16="http://schemas.microsoft.com/office/drawing/2014/main" val="240846404"/>
                  </a:ext>
                </a:extLst>
              </a:tr>
              <a:tr h="214244">
                <a:tc>
                  <a:txBody>
                    <a:bodyPr/>
                    <a:lstStyle/>
                    <a:p>
                      <a:pPr algn="l" fontAlgn="t"/>
                      <a:r>
                        <a:rPr lang="es-ES" sz="600" u="none" strike="noStrike" kern="1200" dirty="0">
                          <a:solidFill>
                            <a:schemeClr val="dk1"/>
                          </a:solidFill>
                          <a:effectLst/>
                          <a:latin typeface="+mn-lt"/>
                          <a:ea typeface="+mn-ea"/>
                          <a:cs typeface="+mn-cs"/>
                        </a:rPr>
                        <a:t>3.2b) 3 </a:t>
                      </a:r>
                    </a:p>
                  </a:txBody>
                  <a:tcPr marL="9525" marR="9525" marT="9525" marB="0">
                    <a:solidFill>
                      <a:schemeClr val="accent5">
                        <a:lumMod val="20000"/>
                        <a:lumOff val="80000"/>
                      </a:schemeClr>
                    </a:solidFill>
                  </a:tcPr>
                </a:tc>
                <a:tc>
                  <a:txBody>
                    <a:bodyPr/>
                    <a:lstStyle/>
                    <a:p>
                      <a:pPr algn="l" fontAlgn="t"/>
                      <a:r>
                        <a:rPr lang="en-US" sz="600" u="none" strike="noStrike" kern="1200" dirty="0">
                          <a:solidFill>
                            <a:schemeClr val="dk1"/>
                          </a:solidFill>
                          <a:effectLst/>
                          <a:latin typeface="+mn-lt"/>
                          <a:ea typeface="+mn-ea"/>
                          <a:cs typeface="+mn-cs"/>
                        </a:rPr>
                        <a:t>Children have access to a Protective environment through the reinforcement/set up of Child Protection Community Based Mechanisms (CPCBM) in intervention areas and includes addressing barriers to services </a:t>
                      </a:r>
                      <a:endParaRPr lang="es-ES" sz="600" u="none" strike="noStrike" kern="1200" dirty="0">
                        <a:solidFill>
                          <a:schemeClr val="dk1"/>
                        </a:solidFill>
                        <a:effectLst/>
                        <a:latin typeface="+mn-lt"/>
                        <a:ea typeface="+mn-ea"/>
                        <a:cs typeface="+mn-cs"/>
                      </a:endParaRPr>
                    </a:p>
                  </a:txBody>
                  <a:tcPr marL="9525" marR="9525" marT="9525" marB="0">
                    <a:solidFill>
                      <a:schemeClr val="accent5">
                        <a:lumMod val="20000"/>
                        <a:lumOff val="80000"/>
                      </a:schemeClr>
                    </a:solidFill>
                  </a:tcPr>
                </a:tc>
                <a:extLst>
                  <a:ext uri="{0D108BD9-81ED-4DB2-BD59-A6C34878D82A}">
                    <a16:rowId xmlns:a16="http://schemas.microsoft.com/office/drawing/2014/main" val="901895326"/>
                  </a:ext>
                </a:extLst>
              </a:tr>
              <a:tr h="214244">
                <a:tc>
                  <a:txBody>
                    <a:bodyPr/>
                    <a:lstStyle/>
                    <a:p>
                      <a:pPr algn="l" fontAlgn="t"/>
                      <a:r>
                        <a:rPr lang="es-ES" sz="600" u="none" strike="noStrike" kern="1200">
                          <a:solidFill>
                            <a:schemeClr val="dk1"/>
                          </a:solidFill>
                          <a:effectLst/>
                          <a:latin typeface="+mn-lt"/>
                          <a:ea typeface="+mn-ea"/>
                          <a:cs typeface="+mn-cs"/>
                        </a:rPr>
                        <a:t>3.2b.4</a:t>
                      </a:r>
                    </a:p>
                  </a:txBody>
                  <a:tcPr marL="9525" marR="9525" marT="9525" marB="0">
                    <a:solidFill>
                      <a:schemeClr val="accent5">
                        <a:lumMod val="20000"/>
                        <a:lumOff val="80000"/>
                      </a:schemeClr>
                    </a:solidFill>
                  </a:tcPr>
                </a:tc>
                <a:tc>
                  <a:txBody>
                    <a:bodyPr/>
                    <a:lstStyle/>
                    <a:p>
                      <a:pPr algn="l" fontAlgn="t"/>
                      <a:r>
                        <a:rPr lang="en-US" sz="600" u="none" strike="noStrike" kern="1200">
                          <a:solidFill>
                            <a:schemeClr val="dk1"/>
                          </a:solidFill>
                          <a:effectLst/>
                          <a:latin typeface="+mn-lt"/>
                          <a:ea typeface="+mn-ea"/>
                          <a:cs typeface="+mn-cs"/>
                        </a:rPr>
                        <a:t>Children and caregivers have access to community based MHPSS services with the focus on capacity building of frontline workers and community based structures</a:t>
                      </a:r>
                      <a:endParaRPr lang="es-ES" sz="600" u="none" strike="noStrike" kern="1200">
                        <a:solidFill>
                          <a:schemeClr val="dk1"/>
                        </a:solidFill>
                        <a:effectLst/>
                        <a:latin typeface="+mn-lt"/>
                        <a:ea typeface="+mn-ea"/>
                        <a:cs typeface="+mn-cs"/>
                      </a:endParaRPr>
                    </a:p>
                  </a:txBody>
                  <a:tcPr marL="9525" marR="9525" marT="9525" marB="0">
                    <a:solidFill>
                      <a:schemeClr val="accent5">
                        <a:lumMod val="20000"/>
                        <a:lumOff val="80000"/>
                      </a:schemeClr>
                    </a:solidFill>
                  </a:tcPr>
                </a:tc>
                <a:extLst>
                  <a:ext uri="{0D108BD9-81ED-4DB2-BD59-A6C34878D82A}">
                    <a16:rowId xmlns:a16="http://schemas.microsoft.com/office/drawing/2014/main" val="640530737"/>
                  </a:ext>
                </a:extLst>
              </a:tr>
              <a:tr h="214244">
                <a:tc>
                  <a:txBody>
                    <a:bodyPr/>
                    <a:lstStyle/>
                    <a:p>
                      <a:pPr algn="l" fontAlgn="t"/>
                      <a:r>
                        <a:rPr lang="es-ES" sz="600" u="none" strike="noStrike" kern="1200">
                          <a:solidFill>
                            <a:schemeClr val="dk1"/>
                          </a:solidFill>
                          <a:effectLst/>
                          <a:latin typeface="+mn-lt"/>
                          <a:ea typeface="+mn-ea"/>
                          <a:cs typeface="+mn-cs"/>
                        </a:rPr>
                        <a:t>3.2b.6</a:t>
                      </a:r>
                    </a:p>
                  </a:txBody>
                  <a:tcPr marL="9525" marR="9525" marT="9525" marB="0">
                    <a:solidFill>
                      <a:schemeClr val="accent5">
                        <a:lumMod val="20000"/>
                        <a:lumOff val="80000"/>
                      </a:schemeClr>
                    </a:solidFill>
                  </a:tcPr>
                </a:tc>
                <a:tc>
                  <a:txBody>
                    <a:bodyPr/>
                    <a:lstStyle/>
                    <a:p>
                      <a:pPr algn="l" fontAlgn="t"/>
                      <a:r>
                        <a:rPr lang="en-US" sz="600" u="none" strike="noStrike" kern="1200" dirty="0">
                          <a:solidFill>
                            <a:schemeClr val="dk1"/>
                          </a:solidFill>
                          <a:effectLst/>
                          <a:latin typeface="+mn-lt"/>
                          <a:ea typeface="+mn-ea"/>
                          <a:cs typeface="+mn-cs"/>
                        </a:rPr>
                        <a:t>Adolescents girls and boys including young people are empowered and made self-reliant through strengthening youth platforms and digital connectivity </a:t>
                      </a:r>
                      <a:endParaRPr lang="es-ES" sz="600" u="none" strike="noStrike" kern="1200" dirty="0">
                        <a:solidFill>
                          <a:schemeClr val="dk1"/>
                        </a:solidFill>
                        <a:effectLst/>
                        <a:latin typeface="+mn-lt"/>
                        <a:ea typeface="+mn-ea"/>
                        <a:cs typeface="+mn-cs"/>
                      </a:endParaRPr>
                    </a:p>
                  </a:txBody>
                  <a:tcPr marL="9525" marR="9525" marT="9525" marB="0">
                    <a:solidFill>
                      <a:schemeClr val="accent5">
                        <a:lumMod val="20000"/>
                        <a:lumOff val="80000"/>
                      </a:schemeClr>
                    </a:solidFill>
                  </a:tcPr>
                </a:tc>
                <a:extLst>
                  <a:ext uri="{0D108BD9-81ED-4DB2-BD59-A6C34878D82A}">
                    <a16:rowId xmlns:a16="http://schemas.microsoft.com/office/drawing/2014/main" val="2347464451"/>
                  </a:ext>
                </a:extLst>
              </a:tr>
              <a:tr h="214244">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3.2b) 7</a:t>
                      </a:r>
                    </a:p>
                  </a:txBody>
                  <a:tcPr marL="9525" marR="9525" marT="9525" marB="0">
                    <a:solidFill>
                      <a:schemeClr val="accent5">
                        <a:lumMod val="20000"/>
                        <a:lumOff val="80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Systematically scaling-up proven VAC and GBV prevention models in refugee settlements and host community settings</a:t>
                      </a:r>
                      <a:endParaRPr lang="es-ES" sz="600" u="none" strike="noStrike" kern="1200" dirty="0">
                        <a:solidFill>
                          <a:schemeClr val="dk1"/>
                        </a:solidFill>
                        <a:effectLst/>
                        <a:latin typeface="+mn-lt"/>
                        <a:ea typeface="+mn-ea"/>
                        <a:cs typeface="+mn-cs"/>
                      </a:endParaRPr>
                    </a:p>
                  </a:txBody>
                  <a:tcPr marL="9525" marR="9525" marT="9525" marB="0">
                    <a:solidFill>
                      <a:schemeClr val="accent5">
                        <a:lumMod val="20000"/>
                        <a:lumOff val="80000"/>
                      </a:schemeClr>
                    </a:solidFill>
                  </a:tcPr>
                </a:tc>
                <a:extLst>
                  <a:ext uri="{0D108BD9-81ED-4DB2-BD59-A6C34878D82A}">
                    <a16:rowId xmlns:a16="http://schemas.microsoft.com/office/drawing/2014/main" val="2488804586"/>
                  </a:ext>
                </a:extLst>
              </a:tr>
              <a:tr h="214244">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3.2b) 8</a:t>
                      </a:r>
                    </a:p>
                  </a:txBody>
                  <a:tcPr marL="9525" marR="9525" marT="9525" marB="0">
                    <a:solidFill>
                      <a:schemeClr val="accent5">
                        <a:lumMod val="20000"/>
                        <a:lumOff val="80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Institutional strengthening for inclusive justice for children  </a:t>
                      </a:r>
                      <a:endParaRPr lang="es-ES" sz="600" u="none" strike="noStrike" kern="1200" dirty="0">
                        <a:solidFill>
                          <a:schemeClr val="dk1"/>
                        </a:solidFill>
                        <a:effectLst/>
                        <a:latin typeface="+mn-lt"/>
                        <a:ea typeface="+mn-ea"/>
                        <a:cs typeface="+mn-cs"/>
                      </a:endParaRPr>
                    </a:p>
                  </a:txBody>
                  <a:tcPr marL="9525" marR="9525" marT="9525" marB="0">
                    <a:solidFill>
                      <a:schemeClr val="accent5">
                        <a:lumMod val="20000"/>
                        <a:lumOff val="80000"/>
                      </a:schemeClr>
                    </a:solidFill>
                  </a:tcPr>
                </a:tc>
                <a:extLst>
                  <a:ext uri="{0D108BD9-81ED-4DB2-BD59-A6C34878D82A}">
                    <a16:rowId xmlns:a16="http://schemas.microsoft.com/office/drawing/2014/main" val="2255818182"/>
                  </a:ext>
                </a:extLst>
              </a:tr>
              <a:tr h="214244">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3.2b) </a:t>
                      </a:r>
                    </a:p>
                  </a:txBody>
                  <a:tcPr marL="9525" marR="9525" marT="9525" marB="0" anchor="ctr">
                    <a:solidFill>
                      <a:schemeClr val="accent5">
                        <a:lumMod val="20000"/>
                        <a:lumOff val="80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Generating Evidence to Inform Learning and Policy Advocacy</a:t>
                      </a:r>
                      <a:endParaRPr lang="es-ES" sz="600" u="none" strike="noStrike" kern="1200" dirty="0">
                        <a:solidFill>
                          <a:schemeClr val="dk1"/>
                        </a:solidFill>
                        <a:effectLst/>
                        <a:latin typeface="+mn-lt"/>
                        <a:ea typeface="+mn-ea"/>
                        <a:cs typeface="+mn-cs"/>
                      </a:endParaRPr>
                    </a:p>
                  </a:txBody>
                  <a:tcPr marL="9525" marR="9525" marT="9525" marB="0" anchor="ctr">
                    <a:solidFill>
                      <a:schemeClr val="accent5">
                        <a:lumMod val="20000"/>
                        <a:lumOff val="80000"/>
                      </a:schemeClr>
                    </a:solidFill>
                  </a:tcPr>
                </a:tc>
                <a:extLst>
                  <a:ext uri="{0D108BD9-81ED-4DB2-BD59-A6C34878D82A}">
                    <a16:rowId xmlns:a16="http://schemas.microsoft.com/office/drawing/2014/main" val="795364119"/>
                  </a:ext>
                </a:extLst>
              </a:tr>
              <a:tr h="214244">
                <a:tc gridSpan="2">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Short-term Outcome 3.2d) PROSPECTS has provided technical or financial assistance to strengthen the asylum system, in accordance with international standards </a:t>
                      </a:r>
                    </a:p>
                  </a:txBody>
                  <a:tcPr marL="9525" marR="9525" marT="9525" marB="0" anchor="ctr">
                    <a:solidFill>
                      <a:schemeClr val="accent5">
                        <a:lumMod val="40000"/>
                        <a:lumOff val="60000"/>
                      </a:schemeClr>
                    </a:solidFill>
                  </a:tcPr>
                </a:tc>
                <a:tc hMerge="1">
                  <a:txBody>
                    <a:bodyPr/>
                    <a:lstStyle/>
                    <a:p>
                      <a:endParaRPr lang="es-ES"/>
                    </a:p>
                  </a:txBody>
                  <a:tcPr/>
                </a:tc>
                <a:extLst>
                  <a:ext uri="{0D108BD9-81ED-4DB2-BD59-A6C34878D82A}">
                    <a16:rowId xmlns:a16="http://schemas.microsoft.com/office/drawing/2014/main" val="361721948"/>
                  </a:ext>
                </a:extLst>
              </a:tr>
              <a:tr h="214244">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3.2d) </a:t>
                      </a:r>
                    </a:p>
                  </a:txBody>
                  <a:tcPr marL="9525" marR="9525" marT="9525" marB="0">
                    <a:solidFill>
                      <a:schemeClr val="accent5">
                        <a:lumMod val="20000"/>
                        <a:lumOff val="80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Strengthen the asylum system in Ethiopia </a:t>
                      </a:r>
                      <a:endParaRPr lang="es-ES" sz="600" u="none" strike="noStrike" kern="1200" dirty="0">
                        <a:solidFill>
                          <a:schemeClr val="dk1"/>
                        </a:solidFill>
                        <a:effectLst/>
                        <a:latin typeface="+mn-lt"/>
                        <a:ea typeface="+mn-ea"/>
                        <a:cs typeface="+mn-cs"/>
                      </a:endParaRPr>
                    </a:p>
                  </a:txBody>
                  <a:tcPr marL="9525" marR="9525" marT="9525" marB="0">
                    <a:solidFill>
                      <a:schemeClr val="accent5">
                        <a:lumMod val="20000"/>
                        <a:lumOff val="80000"/>
                      </a:schemeClr>
                    </a:solidFill>
                  </a:tcPr>
                </a:tc>
                <a:extLst>
                  <a:ext uri="{0D108BD9-81ED-4DB2-BD59-A6C34878D82A}">
                    <a16:rowId xmlns:a16="http://schemas.microsoft.com/office/drawing/2014/main" val="1331962469"/>
                  </a:ext>
                </a:extLst>
              </a:tr>
              <a:tr h="214244">
                <a:tc gridSpan="2">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Short-term Outcome 3.3 Refugees and HCs Who Do Not Have Access to the Community-based, Local And/or National-level Protection Services Are Provided with Complementary Partner-delivered Protection</a:t>
                      </a:r>
                    </a:p>
                  </a:txBody>
                  <a:tcPr marL="9525" marR="9525" marT="9525" marB="0">
                    <a:solidFill>
                      <a:schemeClr val="accent5">
                        <a:lumMod val="40000"/>
                        <a:lumOff val="60000"/>
                      </a:schemeClr>
                    </a:solidFill>
                  </a:tcPr>
                </a:tc>
                <a:tc hMerge="1">
                  <a:txBody>
                    <a:bodyPr/>
                    <a:lstStyle/>
                    <a:p>
                      <a:endParaRPr lang="es-ES"/>
                    </a:p>
                  </a:txBody>
                  <a:tcPr/>
                </a:tc>
                <a:extLst>
                  <a:ext uri="{0D108BD9-81ED-4DB2-BD59-A6C34878D82A}">
                    <a16:rowId xmlns:a16="http://schemas.microsoft.com/office/drawing/2014/main" val="261956507"/>
                  </a:ext>
                </a:extLst>
              </a:tr>
              <a:tr h="214244">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3.3b) 1</a:t>
                      </a:r>
                    </a:p>
                  </a:txBody>
                  <a:tcPr marL="9525" marR="9525" marT="9525" marB="0">
                    <a:solidFill>
                      <a:schemeClr val="accent5">
                        <a:lumMod val="20000"/>
                        <a:lumOff val="80000"/>
                      </a:schemeClr>
                    </a:solidFill>
                  </a:tcPr>
                </a:tc>
                <a:tc>
                  <a:txBody>
                    <a:bodyPr/>
                    <a:lstStyle/>
                    <a:p>
                      <a:pPr marL="0" algn="l" defTabSz="912114" rtl="0" eaLnBrk="1" fontAlgn="ctr" latinLnBrk="0" hangingPunct="1"/>
                      <a:r>
                        <a:rPr lang="en-US" sz="600" u="none" strike="noStrike" kern="1200">
                          <a:solidFill>
                            <a:schemeClr val="dk1"/>
                          </a:solidFill>
                          <a:effectLst/>
                          <a:latin typeface="+mn-lt"/>
                          <a:ea typeface="+mn-ea"/>
                          <a:cs typeface="+mn-cs"/>
                        </a:rPr>
                        <a:t>Complementary CP Services including Best Interests Procedures (BIA and BID)</a:t>
                      </a:r>
                      <a:endParaRPr lang="es-ES" sz="600" u="none" strike="noStrike" kern="1200" dirty="0">
                        <a:solidFill>
                          <a:schemeClr val="dk1"/>
                        </a:solidFill>
                        <a:effectLst/>
                        <a:latin typeface="+mn-lt"/>
                        <a:ea typeface="+mn-ea"/>
                        <a:cs typeface="+mn-cs"/>
                      </a:endParaRPr>
                    </a:p>
                  </a:txBody>
                  <a:tcPr marL="9525" marR="9525" marT="9525" marB="0">
                    <a:solidFill>
                      <a:schemeClr val="accent5">
                        <a:lumMod val="20000"/>
                        <a:lumOff val="80000"/>
                      </a:schemeClr>
                    </a:solidFill>
                  </a:tcPr>
                </a:tc>
                <a:extLst>
                  <a:ext uri="{0D108BD9-81ED-4DB2-BD59-A6C34878D82A}">
                    <a16:rowId xmlns:a16="http://schemas.microsoft.com/office/drawing/2014/main" val="1391776794"/>
                  </a:ext>
                </a:extLst>
              </a:tr>
              <a:tr h="214244">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3.2b) 2</a:t>
                      </a:r>
                    </a:p>
                  </a:txBody>
                  <a:tcPr marL="9525" marR="9525" marT="9525" marB="0">
                    <a:solidFill>
                      <a:schemeClr val="accent5">
                        <a:lumMod val="20000"/>
                        <a:lumOff val="80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Provision of GBV response for survivors and implementation of GBV risk mitigation measures across all sectors</a:t>
                      </a:r>
                      <a:endParaRPr lang="es-ES" sz="600" u="none" strike="noStrike" kern="1200" dirty="0">
                        <a:solidFill>
                          <a:schemeClr val="dk1"/>
                        </a:solidFill>
                        <a:effectLst/>
                        <a:latin typeface="+mn-lt"/>
                        <a:ea typeface="+mn-ea"/>
                        <a:cs typeface="+mn-cs"/>
                      </a:endParaRPr>
                    </a:p>
                  </a:txBody>
                  <a:tcPr marL="9525" marR="9525" marT="9525" marB="0">
                    <a:solidFill>
                      <a:schemeClr val="accent5">
                        <a:lumMod val="20000"/>
                        <a:lumOff val="80000"/>
                      </a:schemeClr>
                    </a:solidFill>
                  </a:tcPr>
                </a:tc>
                <a:extLst>
                  <a:ext uri="{0D108BD9-81ED-4DB2-BD59-A6C34878D82A}">
                    <a16:rowId xmlns:a16="http://schemas.microsoft.com/office/drawing/2014/main" val="3223615897"/>
                  </a:ext>
                </a:extLst>
              </a:tr>
              <a:tr h="214244">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3.3b) 3</a:t>
                      </a:r>
                    </a:p>
                  </a:txBody>
                  <a:tcPr marL="9525" marR="9525" marT="9525" marB="0">
                    <a:solidFill>
                      <a:schemeClr val="accent5">
                        <a:lumMod val="20000"/>
                        <a:lumOff val="80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Implementation and delivery of Complementary Pathways initiatives in Ethiopia </a:t>
                      </a:r>
                      <a:endParaRPr lang="es-ES" sz="600" u="none" strike="noStrike" kern="1200" dirty="0">
                        <a:solidFill>
                          <a:schemeClr val="dk1"/>
                        </a:solidFill>
                        <a:effectLst/>
                        <a:latin typeface="+mn-lt"/>
                        <a:ea typeface="+mn-ea"/>
                        <a:cs typeface="+mn-cs"/>
                      </a:endParaRPr>
                    </a:p>
                  </a:txBody>
                  <a:tcPr marL="9525" marR="9525" marT="9525" marB="0">
                    <a:solidFill>
                      <a:schemeClr val="accent5">
                        <a:lumMod val="20000"/>
                        <a:lumOff val="80000"/>
                      </a:schemeClr>
                    </a:solidFill>
                  </a:tcPr>
                </a:tc>
                <a:extLst>
                  <a:ext uri="{0D108BD9-81ED-4DB2-BD59-A6C34878D82A}">
                    <a16:rowId xmlns:a16="http://schemas.microsoft.com/office/drawing/2014/main" val="188298833"/>
                  </a:ext>
                </a:extLst>
              </a:tr>
            </a:tbl>
          </a:graphicData>
        </a:graphic>
      </p:graphicFrame>
      <p:graphicFrame>
        <p:nvGraphicFramePr>
          <p:cNvPr id="3" name="Table 2">
            <a:extLst>
              <a:ext uri="{FF2B5EF4-FFF2-40B4-BE49-F238E27FC236}">
                <a16:creationId xmlns:a16="http://schemas.microsoft.com/office/drawing/2014/main" id="{86DF087F-E3BA-79B9-D4E6-06303A98D34E}"/>
              </a:ext>
            </a:extLst>
          </p:cNvPr>
          <p:cNvGraphicFramePr>
            <a:graphicFrameLocks noGrp="1"/>
          </p:cNvGraphicFramePr>
          <p:nvPr>
            <p:extLst>
              <p:ext uri="{D42A27DB-BD31-4B8C-83A1-F6EECF244321}">
                <p14:modId xmlns:p14="http://schemas.microsoft.com/office/powerpoint/2010/main" val="3710283938"/>
              </p:ext>
            </p:extLst>
          </p:nvPr>
        </p:nvGraphicFramePr>
        <p:xfrm>
          <a:off x="309590" y="837896"/>
          <a:ext cx="3227516" cy="2893083"/>
        </p:xfrm>
        <a:graphic>
          <a:graphicData uri="http://schemas.openxmlformats.org/drawingml/2006/table">
            <a:tbl>
              <a:tblPr>
                <a:tableStyleId>{5C22544A-7EE6-4342-B048-85BDC9FD1C3A}</a:tableStyleId>
              </a:tblPr>
              <a:tblGrid>
                <a:gridCol w="318624">
                  <a:extLst>
                    <a:ext uri="{9D8B030D-6E8A-4147-A177-3AD203B41FA5}">
                      <a16:colId xmlns:a16="http://schemas.microsoft.com/office/drawing/2014/main" val="3929130714"/>
                    </a:ext>
                  </a:extLst>
                </a:gridCol>
                <a:gridCol w="2908892">
                  <a:extLst>
                    <a:ext uri="{9D8B030D-6E8A-4147-A177-3AD203B41FA5}">
                      <a16:colId xmlns:a16="http://schemas.microsoft.com/office/drawing/2014/main" val="1003859750"/>
                    </a:ext>
                  </a:extLst>
                </a:gridCol>
              </a:tblGrid>
              <a:tr h="261560">
                <a:tc gridSpan="2">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Mid-term Outcome 1: Increased Access of FDPs And HCs To Quality Education, Skills and Learning Opportunities</a:t>
                      </a:r>
                    </a:p>
                    <a:p>
                      <a:pPr marL="0" algn="l" defTabSz="912114" rtl="0" eaLnBrk="1" fontAlgn="ctr" latinLnBrk="0" hangingPunct="1"/>
                      <a:r>
                        <a:rPr lang="es-ES" sz="600" u="none" strike="noStrike" kern="1200" dirty="0">
                          <a:solidFill>
                            <a:schemeClr val="dk1"/>
                          </a:solidFill>
                          <a:effectLst/>
                          <a:latin typeface="+mn-lt"/>
                          <a:ea typeface="+mn-ea"/>
                          <a:cs typeface="+mn-cs"/>
                        </a:rPr>
                        <a:t> </a:t>
                      </a:r>
                    </a:p>
                  </a:txBody>
                  <a:tcPr marL="2988" marR="2988" marT="2988" marB="0">
                    <a:solidFill>
                      <a:schemeClr val="accent1">
                        <a:lumMod val="60000"/>
                        <a:lumOff val="40000"/>
                      </a:schemeClr>
                    </a:solidFill>
                  </a:tcPr>
                </a:tc>
                <a:tc hMerge="1">
                  <a:txBody>
                    <a:bodyPr/>
                    <a:lstStyle/>
                    <a:p>
                      <a:endParaRPr dirty="0"/>
                    </a:p>
                  </a:txBody>
                  <a:tcPr marL="2988" marR="2988" marT="2988" marB="0"/>
                </a:tc>
                <a:extLst>
                  <a:ext uri="{0D108BD9-81ED-4DB2-BD59-A6C34878D82A}">
                    <a16:rowId xmlns:a16="http://schemas.microsoft.com/office/drawing/2014/main" val="187823085"/>
                  </a:ext>
                </a:extLst>
              </a:tr>
              <a:tr h="261560">
                <a:tc gridSpan="2">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Short-term Outcome 1.1:  Increased national capacity to deliver quality education and vocational training (Ethiopia’s pledges on TVET)</a:t>
                      </a:r>
                    </a:p>
                    <a:p>
                      <a:pPr marL="0" algn="l" defTabSz="912114" rtl="0" eaLnBrk="1" fontAlgn="ctr" latinLnBrk="0" hangingPunct="1"/>
                      <a:r>
                        <a:rPr lang="es-ES" sz="600" u="none" strike="noStrike" kern="1200" dirty="0">
                          <a:solidFill>
                            <a:schemeClr val="dk1"/>
                          </a:solidFill>
                          <a:effectLst/>
                          <a:latin typeface="+mn-lt"/>
                          <a:ea typeface="+mn-ea"/>
                          <a:cs typeface="+mn-cs"/>
                        </a:rPr>
                        <a:t> </a:t>
                      </a:r>
                    </a:p>
                  </a:txBody>
                  <a:tcPr marL="2988" marR="2988" marT="2988" marB="0">
                    <a:solidFill>
                      <a:schemeClr val="accent1">
                        <a:lumMod val="40000"/>
                        <a:lumOff val="60000"/>
                      </a:schemeClr>
                    </a:solidFill>
                  </a:tcPr>
                </a:tc>
                <a:tc hMerge="1">
                  <a:txBody>
                    <a:bodyPr/>
                    <a:lstStyle/>
                    <a:p>
                      <a:endParaRPr dirty="0"/>
                    </a:p>
                  </a:txBody>
                  <a:tcPr marL="2988" marR="2988" marT="2988" marB="0"/>
                </a:tc>
                <a:extLst>
                  <a:ext uri="{0D108BD9-81ED-4DB2-BD59-A6C34878D82A}">
                    <a16:rowId xmlns:a16="http://schemas.microsoft.com/office/drawing/2014/main" val="2608382048"/>
                  </a:ext>
                </a:extLst>
              </a:tr>
              <a:tr h="327575">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 </a:t>
                      </a:r>
                    </a:p>
                  </a:txBody>
                  <a:tcPr marL="2988" marR="2988" marT="2988" marB="0">
                    <a:solidFill>
                      <a:schemeClr val="accent4">
                        <a:lumMod val="20000"/>
                        <a:lumOff val="80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Structured Capacity Development to Promote Inclusive and Safe Schools</a:t>
                      </a:r>
                    </a:p>
                  </a:txBody>
                  <a:tcPr marL="2988" marR="2988" marT="2988" marB="0">
                    <a:solidFill>
                      <a:schemeClr val="accent4">
                        <a:lumMod val="20000"/>
                        <a:lumOff val="80000"/>
                      </a:schemeClr>
                    </a:solidFill>
                  </a:tcPr>
                </a:tc>
                <a:extLst>
                  <a:ext uri="{0D108BD9-81ED-4DB2-BD59-A6C34878D82A}">
                    <a16:rowId xmlns:a16="http://schemas.microsoft.com/office/drawing/2014/main" val="1005086895"/>
                  </a:ext>
                </a:extLst>
              </a:tr>
              <a:tr h="502581">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 </a:t>
                      </a:r>
                    </a:p>
                  </a:txBody>
                  <a:tcPr marL="2988" marR="2988" marT="2988" marB="0">
                    <a:solidFill>
                      <a:schemeClr val="accent4">
                        <a:lumMod val="20000"/>
                        <a:lumOff val="80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Technical and Financial Support to the Ministry of Education-led the Accelerated Education Technical Working Group to develop the Accelerated Education Curricula, Guidelines and  Program aligned to the Revised General Education Curriculum and TVET curricula and market needs.</a:t>
                      </a:r>
                    </a:p>
                  </a:txBody>
                  <a:tcPr marL="2988" marR="2988" marT="2988" marB="0">
                    <a:solidFill>
                      <a:schemeClr val="accent4">
                        <a:lumMod val="20000"/>
                        <a:lumOff val="80000"/>
                      </a:schemeClr>
                    </a:solidFill>
                  </a:tcPr>
                </a:tc>
                <a:extLst>
                  <a:ext uri="{0D108BD9-81ED-4DB2-BD59-A6C34878D82A}">
                    <a16:rowId xmlns:a16="http://schemas.microsoft.com/office/drawing/2014/main" val="3889497478"/>
                  </a:ext>
                </a:extLst>
              </a:tr>
              <a:tr h="481939">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 </a:t>
                      </a:r>
                    </a:p>
                  </a:txBody>
                  <a:tcPr marL="2988" marR="2988" marT="2988" marB="0">
                    <a:solidFill>
                      <a:schemeClr val="accent4">
                        <a:lumMod val="20000"/>
                        <a:lumOff val="80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Strengthening workforce development, capacity building, and continuous professional development (CPD) aligned to the new curriculum and Teacher Education Curriculum Framework (TECF) for ECE, primary and secondary education teachers, and instructional leaders in communities hosting FDPs.</a:t>
                      </a:r>
                    </a:p>
                  </a:txBody>
                  <a:tcPr marL="2988" marR="2988" marT="2988" marB="0">
                    <a:solidFill>
                      <a:schemeClr val="accent4">
                        <a:lumMod val="20000"/>
                        <a:lumOff val="80000"/>
                      </a:schemeClr>
                    </a:solidFill>
                  </a:tcPr>
                </a:tc>
                <a:extLst>
                  <a:ext uri="{0D108BD9-81ED-4DB2-BD59-A6C34878D82A}">
                    <a16:rowId xmlns:a16="http://schemas.microsoft.com/office/drawing/2014/main" val="3702077371"/>
                  </a:ext>
                </a:extLst>
              </a:tr>
              <a:tr h="218655">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 </a:t>
                      </a:r>
                    </a:p>
                  </a:txBody>
                  <a:tcPr marL="2988" marR="2988" marT="2988" marB="0">
                    <a:solidFill>
                      <a:schemeClr val="accent4">
                        <a:lumMod val="20000"/>
                        <a:lumOff val="80000"/>
                      </a:schemeClr>
                    </a:solidFill>
                  </a:tcPr>
                </a:tc>
                <a:tc>
                  <a:txBody>
                    <a:bodyPr/>
                    <a:lstStyle/>
                    <a:p>
                      <a:pPr marL="0" algn="l" defTabSz="912114" rtl="0" eaLnBrk="1" fontAlgn="ctr" latinLnBrk="0" hangingPunct="1"/>
                      <a:r>
                        <a:rPr lang="es-ES" sz="600" u="none" strike="noStrike" kern="1200" dirty="0" err="1">
                          <a:solidFill>
                            <a:schemeClr val="dk1"/>
                          </a:solidFill>
                          <a:effectLst/>
                          <a:latin typeface="+mn-lt"/>
                          <a:ea typeface="+mn-ea"/>
                          <a:cs typeface="+mn-cs"/>
                        </a:rPr>
                        <a:t>Education</a:t>
                      </a:r>
                      <a:r>
                        <a:rPr lang="es-ES" sz="600" u="none" strike="noStrike" kern="1200" dirty="0">
                          <a:solidFill>
                            <a:schemeClr val="dk1"/>
                          </a:solidFill>
                          <a:effectLst/>
                          <a:latin typeface="+mn-lt"/>
                          <a:ea typeface="+mn-ea"/>
                          <a:cs typeface="+mn-cs"/>
                        </a:rPr>
                        <a:t> </a:t>
                      </a:r>
                      <a:r>
                        <a:rPr lang="es-ES" sz="600" u="none" strike="noStrike" kern="1200" dirty="0" err="1">
                          <a:solidFill>
                            <a:schemeClr val="dk1"/>
                          </a:solidFill>
                          <a:effectLst/>
                          <a:latin typeface="+mn-lt"/>
                          <a:ea typeface="+mn-ea"/>
                          <a:cs typeface="+mn-cs"/>
                        </a:rPr>
                        <a:t>Quality</a:t>
                      </a:r>
                      <a:r>
                        <a:rPr lang="es-ES" sz="600" u="none" strike="noStrike" kern="1200" dirty="0">
                          <a:solidFill>
                            <a:schemeClr val="dk1"/>
                          </a:solidFill>
                          <a:effectLst/>
                          <a:latin typeface="+mn-lt"/>
                          <a:ea typeface="+mn-ea"/>
                          <a:cs typeface="+mn-cs"/>
                        </a:rPr>
                        <a:t> </a:t>
                      </a:r>
                      <a:r>
                        <a:rPr lang="es-ES" sz="600" u="none" strike="noStrike" kern="1200" dirty="0" err="1">
                          <a:solidFill>
                            <a:schemeClr val="dk1"/>
                          </a:solidFill>
                          <a:effectLst/>
                          <a:latin typeface="+mn-lt"/>
                          <a:ea typeface="+mn-ea"/>
                          <a:cs typeface="+mn-cs"/>
                        </a:rPr>
                        <a:t>Improvement</a:t>
                      </a:r>
                      <a:r>
                        <a:rPr lang="es-ES" sz="600" u="none" strike="noStrike" kern="1200" dirty="0">
                          <a:solidFill>
                            <a:schemeClr val="dk1"/>
                          </a:solidFill>
                          <a:effectLst/>
                          <a:latin typeface="+mn-lt"/>
                          <a:ea typeface="+mn-ea"/>
                          <a:cs typeface="+mn-cs"/>
                        </a:rPr>
                        <a:t> </a:t>
                      </a:r>
                      <a:r>
                        <a:rPr lang="es-ES" sz="600" u="none" strike="noStrike" kern="1200" dirty="0" err="1">
                          <a:solidFill>
                            <a:schemeClr val="dk1"/>
                          </a:solidFill>
                          <a:effectLst/>
                          <a:latin typeface="+mn-lt"/>
                          <a:ea typeface="+mn-ea"/>
                          <a:cs typeface="+mn-cs"/>
                        </a:rPr>
                        <a:t>intervention</a:t>
                      </a:r>
                      <a:endParaRPr lang="es-ES" sz="600" u="none" strike="noStrike" kern="1200" dirty="0">
                        <a:solidFill>
                          <a:schemeClr val="dk1"/>
                        </a:solidFill>
                        <a:effectLst/>
                        <a:latin typeface="+mn-lt"/>
                        <a:ea typeface="+mn-ea"/>
                        <a:cs typeface="+mn-cs"/>
                      </a:endParaRPr>
                    </a:p>
                  </a:txBody>
                  <a:tcPr marL="2988" marR="2988" marT="2988" marB="0">
                    <a:solidFill>
                      <a:schemeClr val="accent4">
                        <a:lumMod val="20000"/>
                        <a:lumOff val="80000"/>
                      </a:schemeClr>
                    </a:solidFill>
                  </a:tcPr>
                </a:tc>
                <a:extLst>
                  <a:ext uri="{0D108BD9-81ED-4DB2-BD59-A6C34878D82A}">
                    <a16:rowId xmlns:a16="http://schemas.microsoft.com/office/drawing/2014/main" val="1475177664"/>
                  </a:ext>
                </a:extLst>
              </a:tr>
              <a:tr h="188467">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 </a:t>
                      </a:r>
                    </a:p>
                  </a:txBody>
                  <a:tcPr marL="2988" marR="2988" marT="2988" marB="0">
                    <a:solidFill>
                      <a:schemeClr val="accent4">
                        <a:lumMod val="20000"/>
                        <a:lumOff val="80000"/>
                      </a:schemeClr>
                    </a:solidFill>
                  </a:tcPr>
                </a:tc>
                <a:tc>
                  <a:txBody>
                    <a:bodyPr/>
                    <a:lstStyle/>
                    <a:p>
                      <a:pPr marL="0" algn="l" defTabSz="912114" rtl="0" eaLnBrk="1" fontAlgn="ctr" latinLnBrk="0" hangingPunct="1"/>
                      <a:r>
                        <a:rPr lang="es-ES" sz="600" u="none" strike="noStrike" kern="1200" dirty="0" err="1">
                          <a:solidFill>
                            <a:schemeClr val="dk1"/>
                          </a:solidFill>
                          <a:effectLst/>
                          <a:latin typeface="+mn-lt"/>
                          <a:ea typeface="+mn-ea"/>
                          <a:cs typeface="+mn-cs"/>
                        </a:rPr>
                        <a:t>National</a:t>
                      </a:r>
                      <a:r>
                        <a:rPr lang="es-ES" sz="600" u="none" strike="noStrike" kern="1200" dirty="0">
                          <a:solidFill>
                            <a:schemeClr val="dk1"/>
                          </a:solidFill>
                          <a:effectLst/>
                          <a:latin typeface="+mn-lt"/>
                          <a:ea typeface="+mn-ea"/>
                          <a:cs typeface="+mn-cs"/>
                        </a:rPr>
                        <a:t> </a:t>
                      </a:r>
                      <a:r>
                        <a:rPr lang="es-ES" sz="600" u="none" strike="noStrike" kern="1200" dirty="0" err="1">
                          <a:solidFill>
                            <a:schemeClr val="dk1"/>
                          </a:solidFill>
                          <a:effectLst/>
                          <a:latin typeface="+mn-lt"/>
                          <a:ea typeface="+mn-ea"/>
                          <a:cs typeface="+mn-cs"/>
                        </a:rPr>
                        <a:t>Youth</a:t>
                      </a:r>
                      <a:r>
                        <a:rPr lang="es-ES" sz="600" u="none" strike="noStrike" kern="1200" dirty="0">
                          <a:solidFill>
                            <a:schemeClr val="dk1"/>
                          </a:solidFill>
                          <a:effectLst/>
                          <a:latin typeface="+mn-lt"/>
                          <a:ea typeface="+mn-ea"/>
                          <a:cs typeface="+mn-cs"/>
                        </a:rPr>
                        <a:t> </a:t>
                      </a:r>
                      <a:r>
                        <a:rPr lang="es-ES" sz="600" u="none" strike="noStrike" kern="1200" dirty="0" err="1">
                          <a:solidFill>
                            <a:schemeClr val="dk1"/>
                          </a:solidFill>
                          <a:effectLst/>
                          <a:latin typeface="+mn-lt"/>
                          <a:ea typeface="+mn-ea"/>
                          <a:cs typeface="+mn-cs"/>
                        </a:rPr>
                        <a:t>Policy</a:t>
                      </a:r>
                      <a:r>
                        <a:rPr lang="es-ES" sz="600" u="none" strike="noStrike" kern="1200" dirty="0">
                          <a:solidFill>
                            <a:schemeClr val="dk1"/>
                          </a:solidFill>
                          <a:effectLst/>
                          <a:latin typeface="+mn-lt"/>
                          <a:ea typeface="+mn-ea"/>
                          <a:cs typeface="+mn-cs"/>
                        </a:rPr>
                        <a:t> </a:t>
                      </a:r>
                    </a:p>
                  </a:txBody>
                  <a:tcPr marL="2988" marR="2988" marT="2988" marB="0">
                    <a:solidFill>
                      <a:schemeClr val="accent4">
                        <a:lumMod val="20000"/>
                        <a:lumOff val="80000"/>
                      </a:schemeClr>
                    </a:solidFill>
                  </a:tcPr>
                </a:tc>
                <a:extLst>
                  <a:ext uri="{0D108BD9-81ED-4DB2-BD59-A6C34878D82A}">
                    <a16:rowId xmlns:a16="http://schemas.microsoft.com/office/drawing/2014/main" val="800174903"/>
                  </a:ext>
                </a:extLst>
              </a:tr>
              <a:tr h="199686">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 </a:t>
                      </a:r>
                    </a:p>
                  </a:txBody>
                  <a:tcPr marL="2988" marR="2988" marT="2988" marB="0">
                    <a:solidFill>
                      <a:schemeClr val="accent4">
                        <a:lumMod val="20000"/>
                        <a:lumOff val="80000"/>
                      </a:schemeClr>
                    </a:solidFill>
                  </a:tcPr>
                </a:tc>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Digital </a:t>
                      </a:r>
                      <a:r>
                        <a:rPr lang="es-ES" sz="600" u="none" strike="noStrike" kern="1200" dirty="0" err="1">
                          <a:solidFill>
                            <a:schemeClr val="dk1"/>
                          </a:solidFill>
                          <a:effectLst/>
                          <a:latin typeface="+mn-lt"/>
                          <a:ea typeface="+mn-ea"/>
                          <a:cs typeface="+mn-cs"/>
                        </a:rPr>
                        <a:t>Skill</a:t>
                      </a:r>
                      <a:r>
                        <a:rPr lang="es-ES" sz="600" u="none" strike="noStrike" kern="1200" dirty="0">
                          <a:solidFill>
                            <a:schemeClr val="dk1"/>
                          </a:solidFill>
                          <a:effectLst/>
                          <a:latin typeface="+mn-lt"/>
                          <a:ea typeface="+mn-ea"/>
                          <a:cs typeface="+mn-cs"/>
                        </a:rPr>
                        <a:t> training </a:t>
                      </a:r>
                    </a:p>
                  </a:txBody>
                  <a:tcPr marL="2988" marR="2988" marT="2988" marB="0">
                    <a:solidFill>
                      <a:schemeClr val="accent4">
                        <a:lumMod val="20000"/>
                        <a:lumOff val="80000"/>
                      </a:schemeClr>
                    </a:solidFill>
                  </a:tcPr>
                </a:tc>
                <a:extLst>
                  <a:ext uri="{0D108BD9-81ED-4DB2-BD59-A6C34878D82A}">
                    <a16:rowId xmlns:a16="http://schemas.microsoft.com/office/drawing/2014/main" val="3014454839"/>
                  </a:ext>
                </a:extLst>
              </a:tr>
              <a:tr h="419564">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 </a:t>
                      </a:r>
                    </a:p>
                  </a:txBody>
                  <a:tcPr marL="2988" marR="2988" marT="2988" marB="0">
                    <a:solidFill>
                      <a:schemeClr val="accent4">
                        <a:lumMod val="20000"/>
                        <a:lumOff val="80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Support the Ministry of Education and regional education bureaus in establishing ICT labs in selected learning institutions in Addis Ababa, Afar and Somali</a:t>
                      </a:r>
                    </a:p>
                  </a:txBody>
                  <a:tcPr marL="2988" marR="2988" marT="2988" marB="0">
                    <a:solidFill>
                      <a:schemeClr val="accent4">
                        <a:lumMod val="20000"/>
                        <a:lumOff val="80000"/>
                      </a:schemeClr>
                    </a:solidFill>
                  </a:tcPr>
                </a:tc>
                <a:extLst>
                  <a:ext uri="{0D108BD9-81ED-4DB2-BD59-A6C34878D82A}">
                    <a16:rowId xmlns:a16="http://schemas.microsoft.com/office/drawing/2014/main" val="1782437946"/>
                  </a:ext>
                </a:extLst>
              </a:tr>
            </a:tbl>
          </a:graphicData>
        </a:graphic>
      </p:graphicFrame>
      <p:graphicFrame>
        <p:nvGraphicFramePr>
          <p:cNvPr id="7" name="Table 6">
            <a:extLst>
              <a:ext uri="{FF2B5EF4-FFF2-40B4-BE49-F238E27FC236}">
                <a16:creationId xmlns:a16="http://schemas.microsoft.com/office/drawing/2014/main" id="{0A4328E3-96E2-7431-FF6A-9B46D6E0DA18}"/>
              </a:ext>
            </a:extLst>
          </p:cNvPr>
          <p:cNvGraphicFramePr>
            <a:graphicFrameLocks noGrp="1"/>
          </p:cNvGraphicFramePr>
          <p:nvPr>
            <p:extLst>
              <p:ext uri="{D42A27DB-BD31-4B8C-83A1-F6EECF244321}">
                <p14:modId xmlns:p14="http://schemas.microsoft.com/office/powerpoint/2010/main" val="1532306241"/>
              </p:ext>
            </p:extLst>
          </p:nvPr>
        </p:nvGraphicFramePr>
        <p:xfrm>
          <a:off x="309590" y="3730980"/>
          <a:ext cx="3229347" cy="1426581"/>
        </p:xfrm>
        <a:graphic>
          <a:graphicData uri="http://schemas.openxmlformats.org/drawingml/2006/table">
            <a:tbl>
              <a:tblPr>
                <a:tableStyleId>{5C22544A-7EE6-4342-B048-85BDC9FD1C3A}</a:tableStyleId>
              </a:tblPr>
              <a:tblGrid>
                <a:gridCol w="346544">
                  <a:extLst>
                    <a:ext uri="{9D8B030D-6E8A-4147-A177-3AD203B41FA5}">
                      <a16:colId xmlns:a16="http://schemas.microsoft.com/office/drawing/2014/main" val="2921222378"/>
                    </a:ext>
                  </a:extLst>
                </a:gridCol>
                <a:gridCol w="2882803">
                  <a:extLst>
                    <a:ext uri="{9D8B030D-6E8A-4147-A177-3AD203B41FA5}">
                      <a16:colId xmlns:a16="http://schemas.microsoft.com/office/drawing/2014/main" val="72133152"/>
                    </a:ext>
                  </a:extLst>
                </a:gridCol>
              </a:tblGrid>
              <a:tr h="168691">
                <a:tc gridSpan="2">
                  <a:txBody>
                    <a:bodyPr/>
                    <a:lstStyle/>
                    <a:p>
                      <a:pPr algn="l" fontAlgn="t"/>
                      <a:r>
                        <a:rPr lang="en-US" sz="700" u="none" strike="noStrike" dirty="0">
                          <a:effectLst/>
                        </a:rPr>
                        <a:t>Short-term Outcome 1.2:  More FDPs and HCs enrolled and retained in formal and non-formal education at primary and secondary levels (integration into public schooling systems)</a:t>
                      </a:r>
                      <a:r>
                        <a:rPr lang="es-ES" sz="700" u="none" strike="noStrike" dirty="0">
                          <a:effectLst/>
                        </a:rPr>
                        <a:t> </a:t>
                      </a:r>
                      <a:endParaRPr lang="es-ES" sz="700" b="0" i="0" u="none" strike="noStrike" dirty="0">
                        <a:solidFill>
                          <a:srgbClr val="000000"/>
                        </a:solidFill>
                        <a:effectLst/>
                        <a:latin typeface="Calibri" panose="020F0502020204030204" pitchFamily="34" charset="0"/>
                      </a:endParaRPr>
                    </a:p>
                  </a:txBody>
                  <a:tcPr marL="5697" marR="5697" marT="5697" marB="0">
                    <a:solidFill>
                      <a:schemeClr val="accent4">
                        <a:lumMod val="60000"/>
                        <a:lumOff val="40000"/>
                      </a:schemeClr>
                    </a:solidFill>
                  </a:tcPr>
                </a:tc>
                <a:tc hMerge="1">
                  <a:txBody>
                    <a:bodyPr/>
                    <a:lstStyle/>
                    <a:p>
                      <a:endParaRPr dirty="0"/>
                    </a:p>
                  </a:txBody>
                  <a:tcPr marL="5697" marR="5697" marT="5697" marB="0"/>
                </a:tc>
                <a:extLst>
                  <a:ext uri="{0D108BD9-81ED-4DB2-BD59-A6C34878D82A}">
                    <a16:rowId xmlns:a16="http://schemas.microsoft.com/office/drawing/2014/main" val="1995651611"/>
                  </a:ext>
                </a:extLst>
              </a:tr>
              <a:tr h="142197">
                <a:tc>
                  <a:txBody>
                    <a:bodyPr/>
                    <a:lstStyle/>
                    <a:p>
                      <a:pPr algn="l" fontAlgn="t"/>
                      <a:r>
                        <a:rPr lang="es-ES" sz="600" u="none" strike="noStrike" dirty="0">
                          <a:effectLst/>
                        </a:rPr>
                        <a:t> </a:t>
                      </a:r>
                      <a:endParaRPr lang="es-ES" sz="600" b="0" i="0" u="none" strike="noStrike" dirty="0">
                        <a:solidFill>
                          <a:srgbClr val="000000"/>
                        </a:solidFill>
                        <a:effectLst/>
                        <a:latin typeface="Calibri Light" panose="020F0302020204030204" pitchFamily="34" charset="0"/>
                      </a:endParaRPr>
                    </a:p>
                  </a:txBody>
                  <a:tcPr marL="5697" marR="5697" marT="5697" marB="0">
                    <a:solidFill>
                      <a:schemeClr val="accent4">
                        <a:lumMod val="20000"/>
                        <a:lumOff val="80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Facilitating access to education through a "cash voucher initiative" for refugee girls in secondary education</a:t>
                      </a:r>
                    </a:p>
                  </a:txBody>
                  <a:tcPr marL="5697" marR="5697" marT="5697" marB="0">
                    <a:solidFill>
                      <a:schemeClr val="accent4">
                        <a:lumMod val="20000"/>
                        <a:lumOff val="80000"/>
                      </a:schemeClr>
                    </a:solidFill>
                  </a:tcPr>
                </a:tc>
                <a:extLst>
                  <a:ext uri="{0D108BD9-81ED-4DB2-BD59-A6C34878D82A}">
                    <a16:rowId xmlns:a16="http://schemas.microsoft.com/office/drawing/2014/main" val="3941109805"/>
                  </a:ext>
                </a:extLst>
              </a:tr>
              <a:tr h="110237">
                <a:tc>
                  <a:txBody>
                    <a:bodyPr/>
                    <a:lstStyle/>
                    <a:p>
                      <a:pPr algn="l" fontAlgn="t"/>
                      <a:r>
                        <a:rPr lang="es-ES" sz="600" u="none" strike="noStrike" dirty="0">
                          <a:effectLst/>
                        </a:rPr>
                        <a:t> </a:t>
                      </a:r>
                      <a:endParaRPr lang="es-ES" sz="600" b="0" i="0" u="none" strike="noStrike" dirty="0">
                        <a:solidFill>
                          <a:srgbClr val="000000"/>
                        </a:solidFill>
                        <a:effectLst/>
                        <a:latin typeface="Calibri Light" panose="020F0302020204030204" pitchFamily="34" charset="0"/>
                      </a:endParaRPr>
                    </a:p>
                  </a:txBody>
                  <a:tcPr marL="5697" marR="5697" marT="5697" marB="0">
                    <a:solidFill>
                      <a:schemeClr val="accent4">
                        <a:lumMod val="20000"/>
                        <a:lumOff val="80000"/>
                      </a:schemeClr>
                    </a:solidFill>
                  </a:tcPr>
                </a:tc>
                <a:tc>
                  <a:txBody>
                    <a:bodyPr/>
                    <a:lstStyle/>
                    <a:p>
                      <a:pPr marL="0" algn="l" defTabSz="912114" rtl="0" eaLnBrk="1" fontAlgn="ctr" latinLnBrk="0" hangingPunct="1"/>
                      <a:r>
                        <a:rPr lang="es-ES" sz="600" u="none" strike="noStrike" kern="1200" dirty="0" err="1">
                          <a:solidFill>
                            <a:schemeClr val="dk1"/>
                          </a:solidFill>
                          <a:effectLst/>
                          <a:latin typeface="+mn-lt"/>
                          <a:ea typeface="+mn-ea"/>
                          <a:cs typeface="+mn-cs"/>
                        </a:rPr>
                        <a:t>Education</a:t>
                      </a:r>
                      <a:r>
                        <a:rPr lang="es-ES" sz="600" u="none" strike="noStrike" kern="1200" dirty="0">
                          <a:solidFill>
                            <a:schemeClr val="dk1"/>
                          </a:solidFill>
                          <a:effectLst/>
                          <a:latin typeface="+mn-lt"/>
                          <a:ea typeface="+mn-ea"/>
                          <a:cs typeface="+mn-cs"/>
                        </a:rPr>
                        <a:t> </a:t>
                      </a:r>
                      <a:r>
                        <a:rPr lang="es-ES" sz="600" u="none" strike="noStrike" kern="1200" dirty="0" err="1">
                          <a:solidFill>
                            <a:schemeClr val="dk1"/>
                          </a:solidFill>
                          <a:effectLst/>
                          <a:latin typeface="+mn-lt"/>
                          <a:ea typeface="+mn-ea"/>
                          <a:cs typeface="+mn-cs"/>
                        </a:rPr>
                        <a:t>Quality</a:t>
                      </a:r>
                      <a:r>
                        <a:rPr lang="es-ES" sz="600" u="none" strike="noStrike" kern="1200" dirty="0">
                          <a:solidFill>
                            <a:schemeClr val="dk1"/>
                          </a:solidFill>
                          <a:effectLst/>
                          <a:latin typeface="+mn-lt"/>
                          <a:ea typeface="+mn-ea"/>
                          <a:cs typeface="+mn-cs"/>
                        </a:rPr>
                        <a:t> </a:t>
                      </a:r>
                      <a:r>
                        <a:rPr lang="es-ES" sz="600" u="none" strike="noStrike" kern="1200" dirty="0" err="1">
                          <a:solidFill>
                            <a:schemeClr val="dk1"/>
                          </a:solidFill>
                          <a:effectLst/>
                          <a:latin typeface="+mn-lt"/>
                          <a:ea typeface="+mn-ea"/>
                          <a:cs typeface="+mn-cs"/>
                        </a:rPr>
                        <a:t>Improvement</a:t>
                      </a:r>
                      <a:r>
                        <a:rPr lang="es-ES" sz="600" u="none" strike="noStrike" kern="1200" dirty="0">
                          <a:solidFill>
                            <a:schemeClr val="dk1"/>
                          </a:solidFill>
                          <a:effectLst/>
                          <a:latin typeface="+mn-lt"/>
                          <a:ea typeface="+mn-ea"/>
                          <a:cs typeface="+mn-cs"/>
                        </a:rPr>
                        <a:t> </a:t>
                      </a:r>
                      <a:r>
                        <a:rPr lang="es-ES" sz="600" u="none" strike="noStrike" kern="1200" dirty="0" err="1">
                          <a:solidFill>
                            <a:schemeClr val="dk1"/>
                          </a:solidFill>
                          <a:effectLst/>
                          <a:latin typeface="+mn-lt"/>
                          <a:ea typeface="+mn-ea"/>
                          <a:cs typeface="+mn-cs"/>
                        </a:rPr>
                        <a:t>intervention</a:t>
                      </a:r>
                      <a:endParaRPr lang="es-ES" sz="600" u="none" strike="noStrike" kern="1200" dirty="0">
                        <a:solidFill>
                          <a:schemeClr val="dk1"/>
                        </a:solidFill>
                        <a:effectLst/>
                        <a:latin typeface="+mn-lt"/>
                        <a:ea typeface="+mn-ea"/>
                        <a:cs typeface="+mn-cs"/>
                      </a:endParaRPr>
                    </a:p>
                  </a:txBody>
                  <a:tcPr marL="5697" marR="5697" marT="5697" marB="0">
                    <a:solidFill>
                      <a:schemeClr val="accent4">
                        <a:lumMod val="20000"/>
                        <a:lumOff val="80000"/>
                      </a:schemeClr>
                    </a:solidFill>
                  </a:tcPr>
                </a:tc>
                <a:extLst>
                  <a:ext uri="{0D108BD9-81ED-4DB2-BD59-A6C34878D82A}">
                    <a16:rowId xmlns:a16="http://schemas.microsoft.com/office/drawing/2014/main" val="4236532655"/>
                  </a:ext>
                </a:extLst>
              </a:tr>
              <a:tr h="127197">
                <a:tc>
                  <a:txBody>
                    <a:bodyPr/>
                    <a:lstStyle/>
                    <a:p>
                      <a:pPr algn="l" fontAlgn="t"/>
                      <a:r>
                        <a:rPr lang="es-ES" sz="600" u="none" strike="noStrike">
                          <a:effectLst/>
                        </a:rPr>
                        <a:t> </a:t>
                      </a:r>
                      <a:endParaRPr lang="es-ES" sz="600" b="0" i="0" u="none" strike="noStrike">
                        <a:solidFill>
                          <a:srgbClr val="000000"/>
                        </a:solidFill>
                        <a:effectLst/>
                        <a:latin typeface="Calibri Light" panose="020F0302020204030204" pitchFamily="34" charset="0"/>
                      </a:endParaRPr>
                    </a:p>
                  </a:txBody>
                  <a:tcPr marL="5697" marR="5697" marT="5697" marB="0">
                    <a:solidFill>
                      <a:schemeClr val="accent4">
                        <a:lumMod val="20000"/>
                        <a:lumOff val="80000"/>
                      </a:schemeClr>
                    </a:solidFill>
                  </a:tcPr>
                </a:tc>
                <a:tc>
                  <a:txBody>
                    <a:bodyPr/>
                    <a:lstStyle/>
                    <a:p>
                      <a:pPr marL="0" algn="l" defTabSz="912114" rtl="0" eaLnBrk="1" fontAlgn="ctr" latinLnBrk="0" hangingPunct="1"/>
                      <a:r>
                        <a:rPr lang="es-ES" sz="600" u="none" strike="noStrike" kern="1200" dirty="0" err="1">
                          <a:solidFill>
                            <a:schemeClr val="dk1"/>
                          </a:solidFill>
                          <a:effectLst/>
                          <a:latin typeface="+mn-lt"/>
                          <a:ea typeface="+mn-ea"/>
                          <a:cs typeface="+mn-cs"/>
                        </a:rPr>
                        <a:t>Education</a:t>
                      </a:r>
                      <a:r>
                        <a:rPr lang="es-ES" sz="600" u="none" strike="noStrike" kern="1200" dirty="0">
                          <a:solidFill>
                            <a:schemeClr val="dk1"/>
                          </a:solidFill>
                          <a:effectLst/>
                          <a:latin typeface="+mn-lt"/>
                          <a:ea typeface="+mn-ea"/>
                          <a:cs typeface="+mn-cs"/>
                        </a:rPr>
                        <a:t> </a:t>
                      </a:r>
                      <a:r>
                        <a:rPr lang="es-ES" sz="600" u="none" strike="noStrike" kern="1200" dirty="0" err="1">
                          <a:solidFill>
                            <a:schemeClr val="dk1"/>
                          </a:solidFill>
                          <a:effectLst/>
                          <a:latin typeface="+mn-lt"/>
                          <a:ea typeface="+mn-ea"/>
                          <a:cs typeface="+mn-cs"/>
                        </a:rPr>
                        <a:t>Quality</a:t>
                      </a:r>
                      <a:r>
                        <a:rPr lang="es-ES" sz="600" u="none" strike="noStrike" kern="1200" dirty="0">
                          <a:solidFill>
                            <a:schemeClr val="dk1"/>
                          </a:solidFill>
                          <a:effectLst/>
                          <a:latin typeface="+mn-lt"/>
                          <a:ea typeface="+mn-ea"/>
                          <a:cs typeface="+mn-cs"/>
                        </a:rPr>
                        <a:t> </a:t>
                      </a:r>
                      <a:r>
                        <a:rPr lang="es-ES" sz="600" u="none" strike="noStrike" kern="1200" dirty="0" err="1">
                          <a:solidFill>
                            <a:schemeClr val="dk1"/>
                          </a:solidFill>
                          <a:effectLst/>
                          <a:latin typeface="+mn-lt"/>
                          <a:ea typeface="+mn-ea"/>
                          <a:cs typeface="+mn-cs"/>
                        </a:rPr>
                        <a:t>Improvement</a:t>
                      </a:r>
                      <a:r>
                        <a:rPr lang="es-ES" sz="600" u="none" strike="noStrike" kern="1200" dirty="0">
                          <a:solidFill>
                            <a:schemeClr val="dk1"/>
                          </a:solidFill>
                          <a:effectLst/>
                          <a:latin typeface="+mn-lt"/>
                          <a:ea typeface="+mn-ea"/>
                          <a:cs typeface="+mn-cs"/>
                        </a:rPr>
                        <a:t> </a:t>
                      </a:r>
                      <a:r>
                        <a:rPr lang="es-ES" sz="600" u="none" strike="noStrike" kern="1200" dirty="0" err="1">
                          <a:solidFill>
                            <a:schemeClr val="dk1"/>
                          </a:solidFill>
                          <a:effectLst/>
                          <a:latin typeface="+mn-lt"/>
                          <a:ea typeface="+mn-ea"/>
                          <a:cs typeface="+mn-cs"/>
                        </a:rPr>
                        <a:t>intervention</a:t>
                      </a:r>
                      <a:endParaRPr lang="es-ES" sz="600" u="none" strike="noStrike" kern="1200" dirty="0">
                        <a:solidFill>
                          <a:schemeClr val="dk1"/>
                        </a:solidFill>
                        <a:effectLst/>
                        <a:latin typeface="+mn-lt"/>
                        <a:ea typeface="+mn-ea"/>
                        <a:cs typeface="+mn-cs"/>
                      </a:endParaRPr>
                    </a:p>
                  </a:txBody>
                  <a:tcPr marL="5697" marR="5697" marT="5697" marB="0">
                    <a:solidFill>
                      <a:schemeClr val="accent4">
                        <a:lumMod val="20000"/>
                        <a:lumOff val="80000"/>
                      </a:schemeClr>
                    </a:solidFill>
                  </a:tcPr>
                </a:tc>
                <a:extLst>
                  <a:ext uri="{0D108BD9-81ED-4DB2-BD59-A6C34878D82A}">
                    <a16:rowId xmlns:a16="http://schemas.microsoft.com/office/drawing/2014/main" val="2869795412"/>
                  </a:ext>
                </a:extLst>
              </a:tr>
              <a:tr h="674833">
                <a:tc>
                  <a:txBody>
                    <a:bodyPr/>
                    <a:lstStyle/>
                    <a:p>
                      <a:pPr algn="l" fontAlgn="t"/>
                      <a:r>
                        <a:rPr lang="es-ES" sz="600" u="none" strike="noStrike">
                          <a:effectLst/>
                        </a:rPr>
                        <a:t> </a:t>
                      </a:r>
                      <a:endParaRPr lang="es-ES" sz="600" b="0" i="0" u="none" strike="noStrike">
                        <a:solidFill>
                          <a:srgbClr val="000000"/>
                        </a:solidFill>
                        <a:effectLst/>
                        <a:latin typeface="Calibri Light" panose="020F0302020204030204" pitchFamily="34" charset="0"/>
                      </a:endParaRPr>
                    </a:p>
                  </a:txBody>
                  <a:tcPr marL="5697" marR="5697" marT="5697" marB="0">
                    <a:solidFill>
                      <a:schemeClr val="accent4">
                        <a:lumMod val="20000"/>
                        <a:lumOff val="80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Building and upgrading of secondary schools to increase access and enhance FDP and Host community integration and social cohesion. </a:t>
                      </a:r>
                    </a:p>
                  </a:txBody>
                  <a:tcPr marL="5697" marR="5697" marT="5697" marB="0">
                    <a:solidFill>
                      <a:schemeClr val="accent4">
                        <a:lumMod val="20000"/>
                        <a:lumOff val="80000"/>
                      </a:schemeClr>
                    </a:solidFill>
                  </a:tcPr>
                </a:tc>
                <a:extLst>
                  <a:ext uri="{0D108BD9-81ED-4DB2-BD59-A6C34878D82A}">
                    <a16:rowId xmlns:a16="http://schemas.microsoft.com/office/drawing/2014/main" val="2114054255"/>
                  </a:ext>
                </a:extLst>
              </a:tr>
            </a:tbl>
          </a:graphicData>
        </a:graphic>
      </p:graphicFrame>
      <p:graphicFrame>
        <p:nvGraphicFramePr>
          <p:cNvPr id="8" name="Table 7">
            <a:extLst>
              <a:ext uri="{FF2B5EF4-FFF2-40B4-BE49-F238E27FC236}">
                <a16:creationId xmlns:a16="http://schemas.microsoft.com/office/drawing/2014/main" id="{1203652F-41ED-F6CF-A1B2-F3D0627F0A4D}"/>
              </a:ext>
            </a:extLst>
          </p:cNvPr>
          <p:cNvGraphicFramePr>
            <a:graphicFrameLocks noGrp="1"/>
          </p:cNvGraphicFramePr>
          <p:nvPr>
            <p:extLst>
              <p:ext uri="{D42A27DB-BD31-4B8C-83A1-F6EECF244321}">
                <p14:modId xmlns:p14="http://schemas.microsoft.com/office/powerpoint/2010/main" val="2254563653"/>
              </p:ext>
            </p:extLst>
          </p:nvPr>
        </p:nvGraphicFramePr>
        <p:xfrm>
          <a:off x="309590" y="5141033"/>
          <a:ext cx="3227516" cy="1343582"/>
        </p:xfrm>
        <a:graphic>
          <a:graphicData uri="http://schemas.openxmlformats.org/drawingml/2006/table">
            <a:tbl>
              <a:tblPr>
                <a:tableStyleId>{5C22544A-7EE6-4342-B048-85BDC9FD1C3A}</a:tableStyleId>
              </a:tblPr>
              <a:tblGrid>
                <a:gridCol w="384261">
                  <a:extLst>
                    <a:ext uri="{9D8B030D-6E8A-4147-A177-3AD203B41FA5}">
                      <a16:colId xmlns:a16="http://schemas.microsoft.com/office/drawing/2014/main" val="3156042538"/>
                    </a:ext>
                  </a:extLst>
                </a:gridCol>
                <a:gridCol w="2843255">
                  <a:extLst>
                    <a:ext uri="{9D8B030D-6E8A-4147-A177-3AD203B41FA5}">
                      <a16:colId xmlns:a16="http://schemas.microsoft.com/office/drawing/2014/main" val="2078280152"/>
                    </a:ext>
                  </a:extLst>
                </a:gridCol>
              </a:tblGrid>
              <a:tr h="208199">
                <a:tc gridSpan="2">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Short-term Outcome 1.3:   More FDPs and HCs access occupational relevant skills and skills recognition for transition to work (Demand driven labor markets)</a:t>
                      </a:r>
                    </a:p>
                    <a:p>
                      <a:pPr marL="0" algn="l" defTabSz="912114" rtl="0" eaLnBrk="1" fontAlgn="ctr" latinLnBrk="0" hangingPunct="1"/>
                      <a:r>
                        <a:rPr lang="es-ES" sz="600" u="none" strike="noStrike" kern="1200" dirty="0">
                          <a:solidFill>
                            <a:schemeClr val="dk1"/>
                          </a:solidFill>
                          <a:effectLst/>
                          <a:latin typeface="+mn-lt"/>
                          <a:ea typeface="+mn-ea"/>
                          <a:cs typeface="+mn-cs"/>
                        </a:rPr>
                        <a:t> </a:t>
                      </a:r>
                    </a:p>
                  </a:txBody>
                  <a:tcPr marL="3986" marR="3986" marT="3986" marB="0">
                    <a:solidFill>
                      <a:schemeClr val="accent4">
                        <a:lumMod val="60000"/>
                        <a:lumOff val="40000"/>
                      </a:schemeClr>
                    </a:solidFill>
                  </a:tcPr>
                </a:tc>
                <a:tc hMerge="1">
                  <a:txBody>
                    <a:bodyPr/>
                    <a:lstStyle/>
                    <a:p>
                      <a:endParaRPr dirty="0"/>
                    </a:p>
                  </a:txBody>
                  <a:tcPr marL="3986" marR="3986" marT="3986" marB="0"/>
                </a:tc>
                <a:extLst>
                  <a:ext uri="{0D108BD9-81ED-4DB2-BD59-A6C34878D82A}">
                    <a16:rowId xmlns:a16="http://schemas.microsoft.com/office/drawing/2014/main" val="1353015180"/>
                  </a:ext>
                </a:extLst>
              </a:tr>
              <a:tr h="185229">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 </a:t>
                      </a:r>
                    </a:p>
                  </a:txBody>
                  <a:tcPr marL="3986" marR="3986" marT="3986" marB="0">
                    <a:solidFill>
                      <a:schemeClr val="accent4">
                        <a:lumMod val="20000"/>
                        <a:lumOff val="80000"/>
                      </a:schemeClr>
                    </a:solidFill>
                  </a:tcPr>
                </a:tc>
                <a:tc>
                  <a:txBody>
                    <a:bodyPr/>
                    <a:lstStyle/>
                    <a:p>
                      <a:pPr marL="0" algn="l" defTabSz="912114" rtl="0" eaLnBrk="1" fontAlgn="ctr" latinLnBrk="0" hangingPunct="1"/>
                      <a:r>
                        <a:rPr lang="en-US" sz="600" u="none" strike="noStrike" kern="1200">
                          <a:solidFill>
                            <a:schemeClr val="dk1"/>
                          </a:solidFill>
                          <a:effectLst/>
                          <a:latin typeface="+mn-lt"/>
                          <a:ea typeface="+mn-ea"/>
                          <a:cs typeface="+mn-cs"/>
                        </a:rPr>
                        <a:t>Technical and Vocational Skills Training Programmes (TVET)</a:t>
                      </a:r>
                    </a:p>
                  </a:txBody>
                  <a:tcPr marL="3986" marR="3986" marT="3986" marB="0">
                    <a:solidFill>
                      <a:schemeClr val="accent4">
                        <a:lumMod val="20000"/>
                        <a:lumOff val="80000"/>
                      </a:schemeClr>
                    </a:solidFill>
                  </a:tcPr>
                </a:tc>
                <a:extLst>
                  <a:ext uri="{0D108BD9-81ED-4DB2-BD59-A6C34878D82A}">
                    <a16:rowId xmlns:a16="http://schemas.microsoft.com/office/drawing/2014/main" val="3084126752"/>
                  </a:ext>
                </a:extLst>
              </a:tr>
              <a:tr h="202213">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 </a:t>
                      </a:r>
                    </a:p>
                  </a:txBody>
                  <a:tcPr marL="3986" marR="3986" marT="3986" marB="0">
                    <a:solidFill>
                      <a:schemeClr val="accent4">
                        <a:lumMod val="20000"/>
                        <a:lumOff val="80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Development and Operationalization of an Integrated Online and Offline Skills Training Program for Young People in schools and communities from FDPs and HCs.</a:t>
                      </a:r>
                    </a:p>
                  </a:txBody>
                  <a:tcPr marL="3986" marR="3986" marT="3986" marB="0">
                    <a:solidFill>
                      <a:schemeClr val="accent4">
                        <a:lumMod val="20000"/>
                        <a:lumOff val="80000"/>
                      </a:schemeClr>
                    </a:solidFill>
                  </a:tcPr>
                </a:tc>
                <a:extLst>
                  <a:ext uri="{0D108BD9-81ED-4DB2-BD59-A6C34878D82A}">
                    <a16:rowId xmlns:a16="http://schemas.microsoft.com/office/drawing/2014/main" val="4049288903"/>
                  </a:ext>
                </a:extLst>
              </a:tr>
              <a:tr h="209404">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 </a:t>
                      </a:r>
                    </a:p>
                  </a:txBody>
                  <a:tcPr marL="3986" marR="3986" marT="3986" marB="0">
                    <a:solidFill>
                      <a:schemeClr val="accent4">
                        <a:lumMod val="20000"/>
                        <a:lumOff val="80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Development and implementation of the Catalyst Fellowship for Change Makers- a work-based learning opportunity at UNICEF for youth leaders.</a:t>
                      </a:r>
                    </a:p>
                  </a:txBody>
                  <a:tcPr marL="3986" marR="3986" marT="3986" marB="0">
                    <a:solidFill>
                      <a:schemeClr val="accent4">
                        <a:lumMod val="20000"/>
                        <a:lumOff val="80000"/>
                      </a:schemeClr>
                    </a:solidFill>
                  </a:tcPr>
                </a:tc>
                <a:extLst>
                  <a:ext uri="{0D108BD9-81ED-4DB2-BD59-A6C34878D82A}">
                    <a16:rowId xmlns:a16="http://schemas.microsoft.com/office/drawing/2014/main" val="95411753"/>
                  </a:ext>
                </a:extLst>
              </a:tr>
              <a:tr h="139304">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 </a:t>
                      </a:r>
                    </a:p>
                  </a:txBody>
                  <a:tcPr marL="3986" marR="3986" marT="3986" marB="0">
                    <a:solidFill>
                      <a:schemeClr val="accent4">
                        <a:lumMod val="20000"/>
                        <a:lumOff val="80000"/>
                      </a:schemeClr>
                    </a:solidFill>
                  </a:tcPr>
                </a:tc>
                <a:tc>
                  <a:txBody>
                    <a:bodyPr/>
                    <a:lstStyle/>
                    <a:p>
                      <a:pPr marL="0" algn="l" defTabSz="912114" rtl="0" eaLnBrk="1" fontAlgn="ctr" latinLnBrk="0" hangingPunct="1"/>
                      <a:r>
                        <a:rPr lang="es-ES" sz="600" u="none" strike="noStrike" kern="1200" dirty="0" err="1">
                          <a:solidFill>
                            <a:schemeClr val="dk1"/>
                          </a:solidFill>
                          <a:effectLst/>
                          <a:latin typeface="+mn-lt"/>
                          <a:ea typeface="+mn-ea"/>
                          <a:cs typeface="+mn-cs"/>
                        </a:rPr>
                        <a:t>Work</a:t>
                      </a:r>
                      <a:r>
                        <a:rPr lang="es-ES" sz="600" u="none" strike="noStrike" kern="1200" dirty="0">
                          <a:solidFill>
                            <a:schemeClr val="dk1"/>
                          </a:solidFill>
                          <a:effectLst/>
                          <a:latin typeface="+mn-lt"/>
                          <a:ea typeface="+mn-ea"/>
                          <a:cs typeface="+mn-cs"/>
                        </a:rPr>
                        <a:t>-place training</a:t>
                      </a:r>
                    </a:p>
                  </a:txBody>
                  <a:tcPr marL="3986" marR="3986" marT="3986" marB="0">
                    <a:solidFill>
                      <a:schemeClr val="accent4">
                        <a:lumMod val="20000"/>
                        <a:lumOff val="80000"/>
                      </a:schemeClr>
                    </a:solidFill>
                  </a:tcPr>
                </a:tc>
                <a:extLst>
                  <a:ext uri="{0D108BD9-81ED-4DB2-BD59-A6C34878D82A}">
                    <a16:rowId xmlns:a16="http://schemas.microsoft.com/office/drawing/2014/main" val="801965433"/>
                  </a:ext>
                </a:extLst>
              </a:tr>
              <a:tr h="146959">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 </a:t>
                      </a:r>
                    </a:p>
                  </a:txBody>
                  <a:tcPr marL="3986" marR="3986" marT="3986" marB="0">
                    <a:solidFill>
                      <a:schemeClr val="accent4">
                        <a:lumMod val="20000"/>
                        <a:lumOff val="80000"/>
                      </a:schemeClr>
                    </a:solidFill>
                  </a:tcPr>
                </a:tc>
                <a:tc>
                  <a:txBody>
                    <a:bodyPr/>
                    <a:lstStyle/>
                    <a:p>
                      <a:pPr marL="0" algn="l" defTabSz="912114" rtl="0" eaLnBrk="1" fontAlgn="ctr" latinLnBrk="0" hangingPunct="1"/>
                      <a:r>
                        <a:rPr lang="es-ES" sz="600" u="none" strike="noStrike" kern="1200" dirty="0" err="1">
                          <a:solidFill>
                            <a:schemeClr val="dk1"/>
                          </a:solidFill>
                          <a:effectLst/>
                          <a:latin typeface="+mn-lt"/>
                          <a:ea typeface="+mn-ea"/>
                          <a:cs typeface="+mn-cs"/>
                        </a:rPr>
                        <a:t>Recognition</a:t>
                      </a:r>
                      <a:r>
                        <a:rPr lang="es-ES" sz="600" u="none" strike="noStrike" kern="1200" dirty="0">
                          <a:solidFill>
                            <a:schemeClr val="dk1"/>
                          </a:solidFill>
                          <a:effectLst/>
                          <a:latin typeface="+mn-lt"/>
                          <a:ea typeface="+mn-ea"/>
                          <a:cs typeface="+mn-cs"/>
                        </a:rPr>
                        <a:t> of prior </a:t>
                      </a:r>
                      <a:r>
                        <a:rPr lang="es-ES" sz="600" u="none" strike="noStrike" kern="1200" dirty="0" err="1">
                          <a:solidFill>
                            <a:schemeClr val="dk1"/>
                          </a:solidFill>
                          <a:effectLst/>
                          <a:latin typeface="+mn-lt"/>
                          <a:ea typeface="+mn-ea"/>
                          <a:cs typeface="+mn-cs"/>
                        </a:rPr>
                        <a:t>learing</a:t>
                      </a:r>
                      <a:endParaRPr lang="es-ES" sz="600" u="none" strike="noStrike" kern="1200" dirty="0">
                        <a:solidFill>
                          <a:schemeClr val="dk1"/>
                        </a:solidFill>
                        <a:effectLst/>
                        <a:latin typeface="+mn-lt"/>
                        <a:ea typeface="+mn-ea"/>
                        <a:cs typeface="+mn-cs"/>
                      </a:endParaRPr>
                    </a:p>
                  </a:txBody>
                  <a:tcPr marL="3986" marR="3986" marT="3986" marB="0">
                    <a:solidFill>
                      <a:schemeClr val="accent4">
                        <a:lumMod val="20000"/>
                        <a:lumOff val="80000"/>
                      </a:schemeClr>
                    </a:solidFill>
                  </a:tcPr>
                </a:tc>
                <a:extLst>
                  <a:ext uri="{0D108BD9-81ED-4DB2-BD59-A6C34878D82A}">
                    <a16:rowId xmlns:a16="http://schemas.microsoft.com/office/drawing/2014/main" val="524189320"/>
                  </a:ext>
                </a:extLst>
              </a:tr>
              <a:tr h="182167">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 </a:t>
                      </a:r>
                    </a:p>
                  </a:txBody>
                  <a:tcPr marL="3986" marR="3986" marT="3986" marB="0">
                    <a:solidFill>
                      <a:schemeClr val="accent4">
                        <a:lumMod val="20000"/>
                        <a:lumOff val="80000"/>
                      </a:schemeClr>
                    </a:solidFill>
                  </a:tcPr>
                </a:tc>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Digital </a:t>
                      </a:r>
                      <a:r>
                        <a:rPr lang="es-ES" sz="600" u="none" strike="noStrike" kern="1200" dirty="0" err="1">
                          <a:solidFill>
                            <a:schemeClr val="dk1"/>
                          </a:solidFill>
                          <a:effectLst/>
                          <a:latin typeface="+mn-lt"/>
                          <a:ea typeface="+mn-ea"/>
                          <a:cs typeface="+mn-cs"/>
                        </a:rPr>
                        <a:t>livelihood</a:t>
                      </a:r>
                      <a:r>
                        <a:rPr lang="es-ES" sz="600" u="none" strike="noStrike" kern="1200" dirty="0">
                          <a:solidFill>
                            <a:schemeClr val="dk1"/>
                          </a:solidFill>
                          <a:effectLst/>
                          <a:latin typeface="+mn-lt"/>
                          <a:ea typeface="+mn-ea"/>
                          <a:cs typeface="+mn-cs"/>
                        </a:rPr>
                        <a:t>  and </a:t>
                      </a:r>
                      <a:r>
                        <a:rPr lang="es-ES" sz="600" u="none" strike="noStrike" kern="1200" dirty="0" err="1">
                          <a:solidFill>
                            <a:schemeClr val="dk1"/>
                          </a:solidFill>
                          <a:effectLst/>
                          <a:latin typeface="+mn-lt"/>
                          <a:ea typeface="+mn-ea"/>
                          <a:cs typeface="+mn-cs"/>
                        </a:rPr>
                        <a:t>internship</a:t>
                      </a:r>
                      <a:endParaRPr lang="es-ES" sz="600" u="none" strike="noStrike" kern="1200" dirty="0">
                        <a:solidFill>
                          <a:schemeClr val="dk1"/>
                        </a:solidFill>
                        <a:effectLst/>
                        <a:latin typeface="+mn-lt"/>
                        <a:ea typeface="+mn-ea"/>
                        <a:cs typeface="+mn-cs"/>
                      </a:endParaRPr>
                    </a:p>
                  </a:txBody>
                  <a:tcPr marL="3986" marR="3986" marT="3986" marB="0">
                    <a:solidFill>
                      <a:schemeClr val="accent4">
                        <a:lumMod val="20000"/>
                        <a:lumOff val="80000"/>
                      </a:schemeClr>
                    </a:solidFill>
                  </a:tcPr>
                </a:tc>
                <a:extLst>
                  <a:ext uri="{0D108BD9-81ED-4DB2-BD59-A6C34878D82A}">
                    <a16:rowId xmlns:a16="http://schemas.microsoft.com/office/drawing/2014/main" val="3840903705"/>
                  </a:ext>
                </a:extLst>
              </a:tr>
            </a:tbl>
          </a:graphicData>
        </a:graphic>
      </p:graphicFrame>
      <p:graphicFrame>
        <p:nvGraphicFramePr>
          <p:cNvPr id="9" name="Table 8">
            <a:extLst>
              <a:ext uri="{FF2B5EF4-FFF2-40B4-BE49-F238E27FC236}">
                <a16:creationId xmlns:a16="http://schemas.microsoft.com/office/drawing/2014/main" id="{32A89AC1-37EF-AC96-224D-93FCE2F431B1}"/>
              </a:ext>
            </a:extLst>
          </p:cNvPr>
          <p:cNvGraphicFramePr>
            <a:graphicFrameLocks noGrp="1"/>
          </p:cNvGraphicFramePr>
          <p:nvPr>
            <p:extLst>
              <p:ext uri="{D42A27DB-BD31-4B8C-83A1-F6EECF244321}">
                <p14:modId xmlns:p14="http://schemas.microsoft.com/office/powerpoint/2010/main" val="2064136844"/>
              </p:ext>
            </p:extLst>
          </p:nvPr>
        </p:nvGraphicFramePr>
        <p:xfrm>
          <a:off x="3786984" y="837895"/>
          <a:ext cx="2692758" cy="5622352"/>
        </p:xfrm>
        <a:graphic>
          <a:graphicData uri="http://schemas.openxmlformats.org/drawingml/2006/table">
            <a:tbl>
              <a:tblPr>
                <a:tableStyleId>{5C22544A-7EE6-4342-B048-85BDC9FD1C3A}</a:tableStyleId>
              </a:tblPr>
              <a:tblGrid>
                <a:gridCol w="212643">
                  <a:extLst>
                    <a:ext uri="{9D8B030D-6E8A-4147-A177-3AD203B41FA5}">
                      <a16:colId xmlns:a16="http://schemas.microsoft.com/office/drawing/2014/main" val="4208737363"/>
                    </a:ext>
                  </a:extLst>
                </a:gridCol>
                <a:gridCol w="2480115">
                  <a:extLst>
                    <a:ext uri="{9D8B030D-6E8A-4147-A177-3AD203B41FA5}">
                      <a16:colId xmlns:a16="http://schemas.microsoft.com/office/drawing/2014/main" val="323285809"/>
                    </a:ext>
                  </a:extLst>
                </a:gridCol>
              </a:tblGrid>
              <a:tr h="280661">
                <a:tc gridSpan="2">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Mid-term Outcome 2: Improved Livelihoods and Expanded Economic Opportunities for FDPs and HCs</a:t>
                      </a:r>
                    </a:p>
                    <a:p>
                      <a:pPr marL="0" algn="l" defTabSz="912114" rtl="0" eaLnBrk="1" fontAlgn="ctr" latinLnBrk="0" hangingPunct="1"/>
                      <a:r>
                        <a:rPr lang="es-ES" sz="600" u="none" strike="noStrike" kern="1200" dirty="0">
                          <a:solidFill>
                            <a:schemeClr val="dk1"/>
                          </a:solidFill>
                          <a:effectLst/>
                          <a:latin typeface="+mn-lt"/>
                          <a:ea typeface="+mn-ea"/>
                          <a:cs typeface="+mn-cs"/>
                        </a:rPr>
                        <a:t> </a:t>
                      </a:r>
                    </a:p>
                  </a:txBody>
                  <a:tcPr marL="1052" marR="1052" marT="1052" marB="0">
                    <a:solidFill>
                      <a:schemeClr val="accent2">
                        <a:lumMod val="60000"/>
                        <a:lumOff val="40000"/>
                      </a:schemeClr>
                    </a:solidFill>
                  </a:tcPr>
                </a:tc>
                <a:tc hMerge="1">
                  <a:txBody>
                    <a:bodyPr/>
                    <a:lstStyle/>
                    <a:p>
                      <a:endParaRPr dirty="0"/>
                    </a:p>
                  </a:txBody>
                  <a:tcPr marL="1052" marR="1052" marT="1052" marB="0"/>
                </a:tc>
                <a:extLst>
                  <a:ext uri="{0D108BD9-81ED-4DB2-BD59-A6C34878D82A}">
                    <a16:rowId xmlns:a16="http://schemas.microsoft.com/office/drawing/2014/main" val="175448871"/>
                  </a:ext>
                </a:extLst>
              </a:tr>
              <a:tr h="280661">
                <a:tc gridSpan="2">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Short-term Outcome 2.1: Improved labor market governance supporting transition to and entry into employment and formalization (Decent work)</a:t>
                      </a:r>
                    </a:p>
                    <a:p>
                      <a:pPr marL="0" algn="l" defTabSz="912114" rtl="0" eaLnBrk="1" fontAlgn="ctr" latinLnBrk="0" hangingPunct="1"/>
                      <a:r>
                        <a:rPr lang="es-ES" sz="600" u="none" strike="noStrike" kern="1200" dirty="0">
                          <a:solidFill>
                            <a:schemeClr val="dk1"/>
                          </a:solidFill>
                          <a:effectLst/>
                          <a:latin typeface="+mn-lt"/>
                          <a:ea typeface="+mn-ea"/>
                          <a:cs typeface="+mn-cs"/>
                        </a:rPr>
                        <a:t> </a:t>
                      </a:r>
                    </a:p>
                  </a:txBody>
                  <a:tcPr marL="1052" marR="1052" marT="1052" marB="0">
                    <a:solidFill>
                      <a:schemeClr val="accent2">
                        <a:lumMod val="40000"/>
                        <a:lumOff val="60000"/>
                      </a:schemeClr>
                    </a:solidFill>
                  </a:tcPr>
                </a:tc>
                <a:tc hMerge="1">
                  <a:txBody>
                    <a:bodyPr/>
                    <a:lstStyle/>
                    <a:p>
                      <a:endParaRPr dirty="0"/>
                    </a:p>
                  </a:txBody>
                  <a:tcPr marL="1052" marR="1052" marT="1052" marB="0"/>
                </a:tc>
                <a:extLst>
                  <a:ext uri="{0D108BD9-81ED-4DB2-BD59-A6C34878D82A}">
                    <a16:rowId xmlns:a16="http://schemas.microsoft.com/office/drawing/2014/main" val="3113366176"/>
                  </a:ext>
                </a:extLst>
              </a:tr>
              <a:tr h="106129">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2.1</a:t>
                      </a:r>
                    </a:p>
                  </a:txBody>
                  <a:tcPr marL="1052" marR="1052" marT="1052" marB="0">
                    <a:solidFill>
                      <a:schemeClr val="accent2">
                        <a:lumMod val="20000"/>
                        <a:lumOff val="80000"/>
                      </a:schemeClr>
                    </a:solidFill>
                  </a:tcPr>
                </a:tc>
                <a:tc>
                  <a:txBody>
                    <a:bodyPr/>
                    <a:lstStyle/>
                    <a:p>
                      <a:pPr marL="0" algn="l" defTabSz="912114" rtl="0" eaLnBrk="1" fontAlgn="ctr" latinLnBrk="0" hangingPunct="1"/>
                      <a:r>
                        <a:rPr lang="en-US" sz="600" u="none" strike="noStrike" kern="1200">
                          <a:solidFill>
                            <a:schemeClr val="dk1"/>
                          </a:solidFill>
                          <a:effectLst/>
                          <a:latin typeface="+mn-lt"/>
                          <a:ea typeface="+mn-ea"/>
                          <a:cs typeface="+mn-cs"/>
                        </a:rPr>
                        <a:t>Work Ethics and Core Skills </a:t>
                      </a:r>
                    </a:p>
                  </a:txBody>
                  <a:tcPr marL="1052" marR="1052" marT="1052" marB="0">
                    <a:solidFill>
                      <a:schemeClr val="accent2">
                        <a:lumMod val="20000"/>
                        <a:lumOff val="80000"/>
                      </a:schemeClr>
                    </a:solidFill>
                  </a:tcPr>
                </a:tc>
                <a:extLst>
                  <a:ext uri="{0D108BD9-81ED-4DB2-BD59-A6C34878D82A}">
                    <a16:rowId xmlns:a16="http://schemas.microsoft.com/office/drawing/2014/main" val="77381580"/>
                  </a:ext>
                </a:extLst>
              </a:tr>
              <a:tr h="121139">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 </a:t>
                      </a:r>
                    </a:p>
                  </a:txBody>
                  <a:tcPr marL="1052" marR="1052" marT="1052" marB="0">
                    <a:solidFill>
                      <a:schemeClr val="accent2">
                        <a:lumMod val="20000"/>
                        <a:lumOff val="80000"/>
                      </a:schemeClr>
                    </a:solidFill>
                  </a:tcPr>
                </a:tc>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Job </a:t>
                      </a:r>
                      <a:r>
                        <a:rPr lang="es-ES" sz="600" u="none" strike="noStrike" kern="1200" dirty="0" err="1">
                          <a:solidFill>
                            <a:schemeClr val="dk1"/>
                          </a:solidFill>
                          <a:effectLst/>
                          <a:latin typeface="+mn-lt"/>
                          <a:ea typeface="+mn-ea"/>
                          <a:cs typeface="+mn-cs"/>
                        </a:rPr>
                        <a:t>Search</a:t>
                      </a:r>
                      <a:r>
                        <a:rPr lang="es-ES" sz="600" u="none" strike="noStrike" kern="1200" dirty="0">
                          <a:solidFill>
                            <a:schemeClr val="dk1"/>
                          </a:solidFill>
                          <a:effectLst/>
                          <a:latin typeface="+mn-lt"/>
                          <a:ea typeface="+mn-ea"/>
                          <a:cs typeface="+mn-cs"/>
                        </a:rPr>
                        <a:t> </a:t>
                      </a:r>
                      <a:r>
                        <a:rPr lang="es-ES" sz="600" u="none" strike="noStrike" kern="1200" dirty="0" err="1">
                          <a:solidFill>
                            <a:schemeClr val="dk1"/>
                          </a:solidFill>
                          <a:effectLst/>
                          <a:latin typeface="+mn-lt"/>
                          <a:ea typeface="+mn-ea"/>
                          <a:cs typeface="+mn-cs"/>
                        </a:rPr>
                        <a:t>support</a:t>
                      </a:r>
                      <a:r>
                        <a:rPr lang="es-ES" sz="600" u="none" strike="noStrike" kern="1200" dirty="0">
                          <a:solidFill>
                            <a:schemeClr val="dk1"/>
                          </a:solidFill>
                          <a:effectLst/>
                          <a:latin typeface="+mn-lt"/>
                          <a:ea typeface="+mn-ea"/>
                          <a:cs typeface="+mn-cs"/>
                        </a:rPr>
                        <a:t> </a:t>
                      </a:r>
                    </a:p>
                  </a:txBody>
                  <a:tcPr marL="1052" marR="1052" marT="1052" marB="0">
                    <a:solidFill>
                      <a:schemeClr val="accent2">
                        <a:lumMod val="20000"/>
                        <a:lumOff val="80000"/>
                      </a:schemeClr>
                    </a:solidFill>
                  </a:tcPr>
                </a:tc>
                <a:extLst>
                  <a:ext uri="{0D108BD9-81ED-4DB2-BD59-A6C34878D82A}">
                    <a16:rowId xmlns:a16="http://schemas.microsoft.com/office/drawing/2014/main" val="84612022"/>
                  </a:ext>
                </a:extLst>
              </a:tr>
              <a:tr h="134002">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 </a:t>
                      </a:r>
                    </a:p>
                  </a:txBody>
                  <a:tcPr marL="1052" marR="1052" marT="1052" marB="0">
                    <a:solidFill>
                      <a:schemeClr val="accent2">
                        <a:lumMod val="20000"/>
                        <a:lumOff val="80000"/>
                      </a:schemeClr>
                    </a:solidFill>
                  </a:tcPr>
                </a:tc>
                <a:tc>
                  <a:txBody>
                    <a:bodyPr/>
                    <a:lstStyle/>
                    <a:p>
                      <a:pPr marL="0" algn="l" defTabSz="912114" rtl="0" eaLnBrk="1" fontAlgn="ctr" latinLnBrk="0" hangingPunct="1"/>
                      <a:r>
                        <a:rPr lang="es-ES" sz="600" u="none" strike="noStrike" kern="1200" dirty="0" err="1">
                          <a:solidFill>
                            <a:schemeClr val="dk1"/>
                          </a:solidFill>
                          <a:effectLst/>
                          <a:latin typeface="+mn-lt"/>
                          <a:ea typeface="+mn-ea"/>
                          <a:cs typeface="+mn-cs"/>
                        </a:rPr>
                        <a:t>Public</a:t>
                      </a:r>
                      <a:r>
                        <a:rPr lang="es-ES" sz="600" u="none" strike="noStrike" kern="1200" dirty="0">
                          <a:solidFill>
                            <a:schemeClr val="dk1"/>
                          </a:solidFill>
                          <a:effectLst/>
                          <a:latin typeface="+mn-lt"/>
                          <a:ea typeface="+mn-ea"/>
                          <a:cs typeface="+mn-cs"/>
                        </a:rPr>
                        <a:t> </a:t>
                      </a:r>
                      <a:r>
                        <a:rPr lang="es-ES" sz="600" u="none" strike="noStrike" kern="1200" dirty="0" err="1">
                          <a:solidFill>
                            <a:schemeClr val="dk1"/>
                          </a:solidFill>
                          <a:effectLst/>
                          <a:latin typeface="+mn-lt"/>
                          <a:ea typeface="+mn-ea"/>
                          <a:cs typeface="+mn-cs"/>
                        </a:rPr>
                        <a:t>Employment</a:t>
                      </a:r>
                      <a:r>
                        <a:rPr lang="es-ES" sz="600" u="none" strike="noStrike" kern="1200" dirty="0">
                          <a:solidFill>
                            <a:schemeClr val="dk1"/>
                          </a:solidFill>
                          <a:effectLst/>
                          <a:latin typeface="+mn-lt"/>
                          <a:ea typeface="+mn-ea"/>
                          <a:cs typeface="+mn-cs"/>
                        </a:rPr>
                        <a:t> </a:t>
                      </a:r>
                      <a:r>
                        <a:rPr lang="es-ES" sz="600" u="none" strike="noStrike" kern="1200" dirty="0" err="1">
                          <a:solidFill>
                            <a:schemeClr val="dk1"/>
                          </a:solidFill>
                          <a:effectLst/>
                          <a:latin typeface="+mn-lt"/>
                          <a:ea typeface="+mn-ea"/>
                          <a:cs typeface="+mn-cs"/>
                        </a:rPr>
                        <a:t>service</a:t>
                      </a:r>
                      <a:r>
                        <a:rPr lang="es-ES" sz="600" u="none" strike="noStrike" kern="1200" dirty="0">
                          <a:solidFill>
                            <a:schemeClr val="dk1"/>
                          </a:solidFill>
                          <a:effectLst/>
                          <a:latin typeface="+mn-lt"/>
                          <a:ea typeface="+mn-ea"/>
                          <a:cs typeface="+mn-cs"/>
                        </a:rPr>
                        <a:t> </a:t>
                      </a:r>
                    </a:p>
                  </a:txBody>
                  <a:tcPr marL="1052" marR="1052" marT="1052" marB="0">
                    <a:solidFill>
                      <a:schemeClr val="accent2">
                        <a:lumMod val="20000"/>
                        <a:lumOff val="80000"/>
                      </a:schemeClr>
                    </a:solidFill>
                  </a:tcPr>
                </a:tc>
                <a:extLst>
                  <a:ext uri="{0D108BD9-81ED-4DB2-BD59-A6C34878D82A}">
                    <a16:rowId xmlns:a16="http://schemas.microsoft.com/office/drawing/2014/main" val="2983020182"/>
                  </a:ext>
                </a:extLst>
              </a:tr>
              <a:tr h="94268">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 </a:t>
                      </a:r>
                    </a:p>
                  </a:txBody>
                  <a:tcPr marL="1052" marR="1052" marT="1052" marB="0">
                    <a:solidFill>
                      <a:schemeClr val="accent2">
                        <a:lumMod val="20000"/>
                        <a:lumOff val="80000"/>
                      </a:schemeClr>
                    </a:solidFill>
                  </a:tcPr>
                </a:tc>
                <a:tc>
                  <a:txBody>
                    <a:bodyPr/>
                    <a:lstStyle/>
                    <a:p>
                      <a:pPr marL="0" algn="l" defTabSz="912114" rtl="0" eaLnBrk="1" fontAlgn="ctr" latinLnBrk="0" hangingPunct="1"/>
                      <a:r>
                        <a:rPr lang="es-ES" sz="600" u="none" strike="noStrike" kern="1200" dirty="0" err="1">
                          <a:solidFill>
                            <a:schemeClr val="dk1"/>
                          </a:solidFill>
                          <a:effectLst/>
                          <a:latin typeface="+mn-lt"/>
                          <a:ea typeface="+mn-ea"/>
                          <a:cs typeface="+mn-cs"/>
                        </a:rPr>
                        <a:t>Digitize</a:t>
                      </a:r>
                      <a:r>
                        <a:rPr lang="es-ES" sz="600" u="none" strike="noStrike" kern="1200" dirty="0">
                          <a:solidFill>
                            <a:schemeClr val="dk1"/>
                          </a:solidFill>
                          <a:effectLst/>
                          <a:latin typeface="+mn-lt"/>
                          <a:ea typeface="+mn-ea"/>
                          <a:cs typeface="+mn-cs"/>
                        </a:rPr>
                        <a:t> </a:t>
                      </a:r>
                      <a:r>
                        <a:rPr lang="es-ES" sz="600" u="none" strike="noStrike" kern="1200" dirty="0" err="1">
                          <a:solidFill>
                            <a:schemeClr val="dk1"/>
                          </a:solidFill>
                          <a:effectLst/>
                          <a:latin typeface="+mn-lt"/>
                          <a:ea typeface="+mn-ea"/>
                          <a:cs typeface="+mn-cs"/>
                        </a:rPr>
                        <a:t>the</a:t>
                      </a:r>
                      <a:r>
                        <a:rPr lang="es-ES" sz="600" u="none" strike="noStrike" kern="1200" dirty="0">
                          <a:solidFill>
                            <a:schemeClr val="dk1"/>
                          </a:solidFill>
                          <a:effectLst/>
                          <a:latin typeface="+mn-lt"/>
                          <a:ea typeface="+mn-ea"/>
                          <a:cs typeface="+mn-cs"/>
                        </a:rPr>
                        <a:t> PES</a:t>
                      </a:r>
                    </a:p>
                  </a:txBody>
                  <a:tcPr marL="1052" marR="1052" marT="1052" marB="0">
                    <a:solidFill>
                      <a:schemeClr val="accent2">
                        <a:lumMod val="20000"/>
                        <a:lumOff val="80000"/>
                      </a:schemeClr>
                    </a:solidFill>
                  </a:tcPr>
                </a:tc>
                <a:extLst>
                  <a:ext uri="{0D108BD9-81ED-4DB2-BD59-A6C34878D82A}">
                    <a16:rowId xmlns:a16="http://schemas.microsoft.com/office/drawing/2014/main" val="2057614739"/>
                  </a:ext>
                </a:extLst>
              </a:tr>
              <a:tr h="187464">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 </a:t>
                      </a:r>
                    </a:p>
                  </a:txBody>
                  <a:tcPr marL="1052" marR="1052" marT="1052" marB="0">
                    <a:solidFill>
                      <a:schemeClr val="accent2">
                        <a:lumMod val="20000"/>
                        <a:lumOff val="80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Refugees are supported to access third-country employment opportunities for </a:t>
                      </a:r>
                      <a:r>
                        <a:rPr lang="en-US" sz="600" u="none" strike="noStrike" kern="1200" dirty="0" err="1">
                          <a:solidFill>
                            <a:schemeClr val="dk1"/>
                          </a:solidFill>
                          <a:effectLst/>
                          <a:latin typeface="+mn-lt"/>
                          <a:ea typeface="+mn-ea"/>
                          <a:cs typeface="+mn-cs"/>
                        </a:rPr>
                        <a:t>labour</a:t>
                      </a:r>
                      <a:r>
                        <a:rPr lang="en-US" sz="600" u="none" strike="noStrike" kern="1200" dirty="0">
                          <a:solidFill>
                            <a:schemeClr val="dk1"/>
                          </a:solidFill>
                          <a:effectLst/>
                          <a:latin typeface="+mn-lt"/>
                          <a:ea typeface="+mn-ea"/>
                          <a:cs typeface="+mn-cs"/>
                        </a:rPr>
                        <a:t> mobility </a:t>
                      </a:r>
                    </a:p>
                  </a:txBody>
                  <a:tcPr marL="1052" marR="1052" marT="1052" marB="0">
                    <a:solidFill>
                      <a:schemeClr val="accent2">
                        <a:lumMod val="20000"/>
                        <a:lumOff val="80000"/>
                      </a:schemeClr>
                    </a:solidFill>
                  </a:tcPr>
                </a:tc>
                <a:extLst>
                  <a:ext uri="{0D108BD9-81ED-4DB2-BD59-A6C34878D82A}">
                    <a16:rowId xmlns:a16="http://schemas.microsoft.com/office/drawing/2014/main" val="2185533940"/>
                  </a:ext>
                </a:extLst>
              </a:tr>
              <a:tr h="195107">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 </a:t>
                      </a:r>
                    </a:p>
                  </a:txBody>
                  <a:tcPr marL="1052" marR="1052" marT="1052" marB="0">
                    <a:solidFill>
                      <a:schemeClr val="accent2">
                        <a:lumMod val="20000"/>
                        <a:lumOff val="80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Strengthen referral pathways for </a:t>
                      </a:r>
                      <a:r>
                        <a:rPr lang="en-US" sz="600" u="none" strike="noStrike" kern="1200" dirty="0" err="1">
                          <a:solidFill>
                            <a:schemeClr val="dk1"/>
                          </a:solidFill>
                          <a:effectLst/>
                          <a:latin typeface="+mn-lt"/>
                          <a:ea typeface="+mn-ea"/>
                          <a:cs typeface="+mn-cs"/>
                        </a:rPr>
                        <a:t>labour</a:t>
                      </a:r>
                      <a:r>
                        <a:rPr lang="en-US" sz="600" u="none" strike="noStrike" kern="1200" dirty="0">
                          <a:solidFill>
                            <a:schemeClr val="dk1"/>
                          </a:solidFill>
                          <a:effectLst/>
                          <a:latin typeface="+mn-lt"/>
                          <a:ea typeface="+mn-ea"/>
                          <a:cs typeface="+mn-cs"/>
                        </a:rPr>
                        <a:t> mobility by building the capacity of Implementing Partners and building evidence surrounding the right to work</a:t>
                      </a:r>
                    </a:p>
                  </a:txBody>
                  <a:tcPr marL="1052" marR="1052" marT="1052" marB="0">
                    <a:solidFill>
                      <a:schemeClr val="accent2">
                        <a:lumMod val="20000"/>
                        <a:lumOff val="80000"/>
                      </a:schemeClr>
                    </a:solidFill>
                  </a:tcPr>
                </a:tc>
                <a:extLst>
                  <a:ext uri="{0D108BD9-81ED-4DB2-BD59-A6C34878D82A}">
                    <a16:rowId xmlns:a16="http://schemas.microsoft.com/office/drawing/2014/main" val="3812172351"/>
                  </a:ext>
                </a:extLst>
              </a:tr>
              <a:tr h="373857">
                <a:tc gridSpan="2">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Short-term Outcome 2.2: Increased Private Sector or Public investment and enhanced business environment for creating economic opportunities for forcibly displaced and host communities (Agriculture Cooperatives, Trade  and Services)</a:t>
                      </a:r>
                    </a:p>
                    <a:p>
                      <a:pPr marL="0" algn="l" defTabSz="912114" rtl="0" eaLnBrk="1" fontAlgn="ctr" latinLnBrk="0" hangingPunct="1"/>
                      <a:r>
                        <a:rPr lang="es-ES" sz="600" u="none" strike="noStrike" kern="1200" dirty="0">
                          <a:solidFill>
                            <a:schemeClr val="dk1"/>
                          </a:solidFill>
                          <a:effectLst/>
                          <a:latin typeface="+mn-lt"/>
                          <a:ea typeface="+mn-ea"/>
                          <a:cs typeface="+mn-cs"/>
                        </a:rPr>
                        <a:t> </a:t>
                      </a:r>
                    </a:p>
                  </a:txBody>
                  <a:tcPr marL="1052" marR="1052" marT="1052" marB="0">
                    <a:solidFill>
                      <a:schemeClr val="accent2">
                        <a:lumMod val="40000"/>
                        <a:lumOff val="60000"/>
                      </a:schemeClr>
                    </a:solidFill>
                  </a:tcPr>
                </a:tc>
                <a:tc hMerge="1">
                  <a:txBody>
                    <a:bodyPr/>
                    <a:lstStyle/>
                    <a:p>
                      <a:endParaRPr dirty="0"/>
                    </a:p>
                  </a:txBody>
                  <a:tcPr marL="1052" marR="1052" marT="1052" marB="0"/>
                </a:tc>
                <a:extLst>
                  <a:ext uri="{0D108BD9-81ED-4DB2-BD59-A6C34878D82A}">
                    <a16:rowId xmlns:a16="http://schemas.microsoft.com/office/drawing/2014/main" val="1741482564"/>
                  </a:ext>
                </a:extLst>
              </a:tr>
              <a:tr h="246564">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2.2.1</a:t>
                      </a:r>
                    </a:p>
                  </a:txBody>
                  <a:tcPr marL="1052" marR="1052" marT="1052" marB="0">
                    <a:solidFill>
                      <a:schemeClr val="accent2">
                        <a:lumMod val="20000"/>
                        <a:lumOff val="80000"/>
                      </a:schemeClr>
                    </a:solidFill>
                  </a:tcPr>
                </a:tc>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Climate-Smart Share Farming Project</a:t>
                      </a:r>
                    </a:p>
                  </a:txBody>
                  <a:tcPr marL="1052" marR="1052" marT="1052" marB="0">
                    <a:solidFill>
                      <a:schemeClr val="accent2">
                        <a:lumMod val="20000"/>
                        <a:lumOff val="80000"/>
                      </a:schemeClr>
                    </a:solidFill>
                  </a:tcPr>
                </a:tc>
                <a:extLst>
                  <a:ext uri="{0D108BD9-81ED-4DB2-BD59-A6C34878D82A}">
                    <a16:rowId xmlns:a16="http://schemas.microsoft.com/office/drawing/2014/main" val="3894518766"/>
                  </a:ext>
                </a:extLst>
              </a:tr>
              <a:tr h="280661">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 </a:t>
                      </a:r>
                    </a:p>
                  </a:txBody>
                  <a:tcPr marL="1052" marR="1052" marT="1052" marB="0">
                    <a:solidFill>
                      <a:schemeClr val="accent2">
                        <a:lumMod val="20000"/>
                        <a:lumOff val="80000"/>
                      </a:schemeClr>
                    </a:solidFill>
                  </a:tcPr>
                </a:tc>
                <a:tc>
                  <a:txBody>
                    <a:bodyPr/>
                    <a:lstStyle/>
                    <a:p>
                      <a:pPr marL="0" algn="l" defTabSz="912114" rtl="0" eaLnBrk="1" fontAlgn="ctr" latinLnBrk="0" hangingPunct="1"/>
                      <a:r>
                        <a:rPr lang="en-US" sz="600" u="none" strike="noStrike" kern="1200">
                          <a:solidFill>
                            <a:schemeClr val="dk1"/>
                          </a:solidFill>
                          <a:effectLst/>
                          <a:latin typeface="+mn-lt"/>
                          <a:ea typeface="+mn-ea"/>
                          <a:cs typeface="+mn-cs"/>
                        </a:rPr>
                        <a:t>FDPs/HC members already employed or self-employed increase  their income, enhance their working conditions or maintain their  resilient livelihoods</a:t>
                      </a:r>
                    </a:p>
                  </a:txBody>
                  <a:tcPr marL="1052" marR="1052" marT="1052" marB="0">
                    <a:solidFill>
                      <a:schemeClr val="accent2">
                        <a:lumMod val="20000"/>
                        <a:lumOff val="80000"/>
                      </a:schemeClr>
                    </a:solidFill>
                  </a:tcPr>
                </a:tc>
                <a:extLst>
                  <a:ext uri="{0D108BD9-81ED-4DB2-BD59-A6C34878D82A}">
                    <a16:rowId xmlns:a16="http://schemas.microsoft.com/office/drawing/2014/main" val="561141336"/>
                  </a:ext>
                </a:extLst>
              </a:tr>
              <a:tr h="373857">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 </a:t>
                      </a:r>
                    </a:p>
                  </a:txBody>
                  <a:tcPr marL="1052" marR="1052" marT="1052" marB="0">
                    <a:solidFill>
                      <a:schemeClr val="accent2">
                        <a:lumMod val="20000"/>
                        <a:lumOff val="80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New wage employment</a:t>
                      </a:r>
                      <a:br>
                        <a:rPr lang="en-US" sz="600" u="none" strike="noStrike" kern="1200" dirty="0">
                          <a:solidFill>
                            <a:schemeClr val="dk1"/>
                          </a:solidFill>
                          <a:effectLst/>
                          <a:latin typeface="+mn-lt"/>
                          <a:ea typeface="+mn-ea"/>
                          <a:cs typeface="+mn-cs"/>
                        </a:rPr>
                      </a:br>
                      <a:r>
                        <a:rPr lang="en-US" sz="600" u="none" strike="noStrike" kern="1200" dirty="0">
                          <a:solidFill>
                            <a:schemeClr val="dk1"/>
                          </a:solidFill>
                          <a:effectLst/>
                          <a:latin typeface="+mn-lt"/>
                          <a:ea typeface="+mn-ea"/>
                          <a:cs typeface="+mn-cs"/>
                        </a:rPr>
                        <a:t>and/or self-employment (business)</a:t>
                      </a:r>
                      <a:br>
                        <a:rPr lang="en-US" sz="600" u="none" strike="noStrike" kern="1200" dirty="0">
                          <a:solidFill>
                            <a:schemeClr val="dk1"/>
                          </a:solidFill>
                          <a:effectLst/>
                          <a:latin typeface="+mn-lt"/>
                          <a:ea typeface="+mn-ea"/>
                          <a:cs typeface="+mn-cs"/>
                        </a:rPr>
                      </a:br>
                      <a:r>
                        <a:rPr lang="en-US" sz="600" u="none" strike="noStrike" kern="1200" dirty="0">
                          <a:solidFill>
                            <a:schemeClr val="dk1"/>
                          </a:solidFill>
                          <a:effectLst/>
                          <a:latin typeface="+mn-lt"/>
                          <a:ea typeface="+mn-ea"/>
                          <a:cs typeface="+mn-cs"/>
                        </a:rPr>
                        <a:t>opportunities are supported by</a:t>
                      </a:r>
                      <a:br>
                        <a:rPr lang="en-US" sz="600" u="none" strike="noStrike" kern="1200" dirty="0">
                          <a:solidFill>
                            <a:schemeClr val="dk1"/>
                          </a:solidFill>
                          <a:effectLst/>
                          <a:latin typeface="+mn-lt"/>
                          <a:ea typeface="+mn-ea"/>
                          <a:cs typeface="+mn-cs"/>
                        </a:rPr>
                      </a:br>
                      <a:r>
                        <a:rPr lang="en-US" sz="600" u="none" strike="noStrike" kern="1200" dirty="0">
                          <a:solidFill>
                            <a:schemeClr val="dk1"/>
                          </a:solidFill>
                          <a:effectLst/>
                          <a:latin typeface="+mn-lt"/>
                          <a:ea typeface="+mn-ea"/>
                          <a:cs typeface="+mn-cs"/>
                        </a:rPr>
                        <a:t>PROSPECTS</a:t>
                      </a:r>
                    </a:p>
                  </a:txBody>
                  <a:tcPr marL="1052" marR="1052" marT="1052" marB="0">
                    <a:solidFill>
                      <a:schemeClr val="accent2">
                        <a:lumMod val="20000"/>
                        <a:lumOff val="80000"/>
                      </a:schemeClr>
                    </a:solidFill>
                  </a:tcPr>
                </a:tc>
                <a:extLst>
                  <a:ext uri="{0D108BD9-81ED-4DB2-BD59-A6C34878D82A}">
                    <a16:rowId xmlns:a16="http://schemas.microsoft.com/office/drawing/2014/main" val="2985633742"/>
                  </a:ext>
                </a:extLst>
              </a:tr>
              <a:tr h="142579">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 </a:t>
                      </a:r>
                    </a:p>
                  </a:txBody>
                  <a:tcPr marL="1052" marR="1052" marT="1052" marB="0">
                    <a:solidFill>
                      <a:schemeClr val="accent2">
                        <a:lumMod val="20000"/>
                        <a:lumOff val="80000"/>
                      </a:schemeClr>
                    </a:solidFill>
                  </a:tcPr>
                </a:tc>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Community Contracting Approach</a:t>
                      </a:r>
                    </a:p>
                  </a:txBody>
                  <a:tcPr marL="1052" marR="1052" marT="1052" marB="0">
                    <a:solidFill>
                      <a:schemeClr val="accent2">
                        <a:lumMod val="20000"/>
                        <a:lumOff val="80000"/>
                      </a:schemeClr>
                    </a:solidFill>
                  </a:tcPr>
                </a:tc>
                <a:extLst>
                  <a:ext uri="{0D108BD9-81ED-4DB2-BD59-A6C34878D82A}">
                    <a16:rowId xmlns:a16="http://schemas.microsoft.com/office/drawing/2014/main" val="1264710116"/>
                  </a:ext>
                </a:extLst>
              </a:tr>
              <a:tr h="94268">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 </a:t>
                      </a:r>
                    </a:p>
                  </a:txBody>
                  <a:tcPr marL="1052" marR="1052" marT="1052" marB="0">
                    <a:solidFill>
                      <a:schemeClr val="accent2">
                        <a:lumMod val="20000"/>
                        <a:lumOff val="80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Con/</a:t>
                      </a:r>
                      <a:r>
                        <a:rPr lang="en-US" sz="600" u="none" strike="noStrike" kern="1200" dirty="0" err="1">
                          <a:solidFill>
                            <a:schemeClr val="dk1"/>
                          </a:solidFill>
                          <a:effectLst/>
                          <a:latin typeface="+mn-lt"/>
                          <a:ea typeface="+mn-ea"/>
                          <a:cs typeface="+mn-cs"/>
                        </a:rPr>
                        <a:t>renov</a:t>
                      </a:r>
                      <a:r>
                        <a:rPr lang="en-US" sz="600" u="none" strike="noStrike" kern="1200" dirty="0">
                          <a:solidFill>
                            <a:schemeClr val="dk1"/>
                          </a:solidFill>
                          <a:effectLst/>
                          <a:latin typeface="+mn-lt"/>
                          <a:ea typeface="+mn-ea"/>
                          <a:cs typeface="+mn-cs"/>
                        </a:rPr>
                        <a:t>. of community school</a:t>
                      </a:r>
                    </a:p>
                  </a:txBody>
                  <a:tcPr marL="1052" marR="1052" marT="1052" marB="0">
                    <a:solidFill>
                      <a:schemeClr val="accent2">
                        <a:lumMod val="20000"/>
                        <a:lumOff val="80000"/>
                      </a:schemeClr>
                    </a:solidFill>
                  </a:tcPr>
                </a:tc>
                <a:extLst>
                  <a:ext uri="{0D108BD9-81ED-4DB2-BD59-A6C34878D82A}">
                    <a16:rowId xmlns:a16="http://schemas.microsoft.com/office/drawing/2014/main" val="724042248"/>
                  </a:ext>
                </a:extLst>
              </a:tr>
              <a:tr h="94268">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 </a:t>
                      </a:r>
                    </a:p>
                  </a:txBody>
                  <a:tcPr marL="1052" marR="1052" marT="1052" marB="0">
                    <a:solidFill>
                      <a:schemeClr val="accent2">
                        <a:lumMod val="20000"/>
                        <a:lumOff val="80000"/>
                      </a:schemeClr>
                    </a:solidFill>
                  </a:tcPr>
                </a:tc>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Contractor development</a:t>
                      </a:r>
                    </a:p>
                  </a:txBody>
                  <a:tcPr marL="1052" marR="1052" marT="1052" marB="0">
                    <a:solidFill>
                      <a:schemeClr val="accent2">
                        <a:lumMod val="20000"/>
                        <a:lumOff val="80000"/>
                      </a:schemeClr>
                    </a:solidFill>
                  </a:tcPr>
                </a:tc>
                <a:extLst>
                  <a:ext uri="{0D108BD9-81ED-4DB2-BD59-A6C34878D82A}">
                    <a16:rowId xmlns:a16="http://schemas.microsoft.com/office/drawing/2014/main" val="1361684013"/>
                  </a:ext>
                </a:extLst>
              </a:tr>
              <a:tr h="94268">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 </a:t>
                      </a:r>
                    </a:p>
                  </a:txBody>
                  <a:tcPr marL="1052" marR="1052" marT="1052" marB="0">
                    <a:solidFill>
                      <a:schemeClr val="accent2">
                        <a:lumMod val="20000"/>
                        <a:lumOff val="80000"/>
                      </a:schemeClr>
                    </a:solidFill>
                  </a:tcPr>
                </a:tc>
                <a:tc>
                  <a:txBody>
                    <a:bodyPr/>
                    <a:lstStyle/>
                    <a:p>
                      <a:pPr marL="0" algn="l" defTabSz="912114" rtl="0" eaLnBrk="1" fontAlgn="ctr" latinLnBrk="0" hangingPunct="1"/>
                      <a:r>
                        <a:rPr lang="es-ES" sz="600" u="none" strike="noStrike" kern="1200" dirty="0" err="1">
                          <a:solidFill>
                            <a:schemeClr val="dk1"/>
                          </a:solidFill>
                          <a:effectLst/>
                          <a:latin typeface="+mn-lt"/>
                          <a:ea typeface="+mn-ea"/>
                          <a:cs typeface="+mn-cs"/>
                        </a:rPr>
                        <a:t>Occupational</a:t>
                      </a:r>
                      <a:r>
                        <a:rPr lang="es-ES" sz="600" u="none" strike="noStrike" kern="1200" dirty="0">
                          <a:solidFill>
                            <a:schemeClr val="dk1"/>
                          </a:solidFill>
                          <a:effectLst/>
                          <a:latin typeface="+mn-lt"/>
                          <a:ea typeface="+mn-ea"/>
                          <a:cs typeface="+mn-cs"/>
                        </a:rPr>
                        <a:t> Safety and </a:t>
                      </a:r>
                      <a:r>
                        <a:rPr lang="es-ES" sz="600" u="none" strike="noStrike" kern="1200" dirty="0" err="1">
                          <a:solidFill>
                            <a:schemeClr val="dk1"/>
                          </a:solidFill>
                          <a:effectLst/>
                          <a:latin typeface="+mn-lt"/>
                          <a:ea typeface="+mn-ea"/>
                          <a:cs typeface="+mn-cs"/>
                        </a:rPr>
                        <a:t>Health</a:t>
                      </a:r>
                      <a:endParaRPr lang="es-ES" sz="600" u="none" strike="noStrike" kern="1200" dirty="0">
                        <a:solidFill>
                          <a:schemeClr val="dk1"/>
                        </a:solidFill>
                        <a:effectLst/>
                        <a:latin typeface="+mn-lt"/>
                        <a:ea typeface="+mn-ea"/>
                        <a:cs typeface="+mn-cs"/>
                      </a:endParaRPr>
                    </a:p>
                  </a:txBody>
                  <a:tcPr marL="1052" marR="1052" marT="1052" marB="0">
                    <a:solidFill>
                      <a:schemeClr val="accent2">
                        <a:lumMod val="20000"/>
                        <a:lumOff val="80000"/>
                      </a:schemeClr>
                    </a:solidFill>
                  </a:tcPr>
                </a:tc>
                <a:extLst>
                  <a:ext uri="{0D108BD9-81ED-4DB2-BD59-A6C34878D82A}">
                    <a16:rowId xmlns:a16="http://schemas.microsoft.com/office/drawing/2014/main" val="1459801799"/>
                  </a:ext>
                </a:extLst>
              </a:tr>
              <a:tr h="149011">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 </a:t>
                      </a:r>
                    </a:p>
                  </a:txBody>
                  <a:tcPr marL="1052" marR="1052" marT="1052" marB="0">
                    <a:solidFill>
                      <a:schemeClr val="accent2">
                        <a:lumMod val="20000"/>
                        <a:lumOff val="80000"/>
                      </a:schemeClr>
                    </a:solidFill>
                  </a:tcPr>
                </a:tc>
                <a:tc>
                  <a:txBody>
                    <a:bodyPr/>
                    <a:lstStyle/>
                    <a:p>
                      <a:pPr marL="0" algn="l" defTabSz="912114" rtl="0" eaLnBrk="1" fontAlgn="ctr" latinLnBrk="0" hangingPunct="1"/>
                      <a:r>
                        <a:rPr lang="es-ES" sz="600" u="none" strike="noStrike" kern="1200" dirty="0" err="1">
                          <a:solidFill>
                            <a:schemeClr val="dk1"/>
                          </a:solidFill>
                          <a:effectLst/>
                          <a:latin typeface="+mn-lt"/>
                          <a:ea typeface="+mn-ea"/>
                          <a:cs typeface="+mn-cs"/>
                        </a:rPr>
                        <a:t>Policy</a:t>
                      </a:r>
                      <a:endParaRPr lang="es-ES" sz="600" u="none" strike="noStrike" kern="1200" dirty="0">
                        <a:solidFill>
                          <a:schemeClr val="dk1"/>
                        </a:solidFill>
                        <a:effectLst/>
                        <a:latin typeface="+mn-lt"/>
                        <a:ea typeface="+mn-ea"/>
                        <a:cs typeface="+mn-cs"/>
                      </a:endParaRPr>
                    </a:p>
                  </a:txBody>
                  <a:tcPr marL="1052" marR="1052" marT="1052" marB="0">
                    <a:solidFill>
                      <a:schemeClr val="accent2">
                        <a:lumMod val="20000"/>
                        <a:lumOff val="80000"/>
                      </a:schemeClr>
                    </a:solidFill>
                  </a:tcPr>
                </a:tc>
                <a:extLst>
                  <a:ext uri="{0D108BD9-81ED-4DB2-BD59-A6C34878D82A}">
                    <a16:rowId xmlns:a16="http://schemas.microsoft.com/office/drawing/2014/main" val="118988199"/>
                  </a:ext>
                </a:extLst>
              </a:tr>
              <a:tr h="122210">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 </a:t>
                      </a:r>
                    </a:p>
                  </a:txBody>
                  <a:tcPr marL="1052" marR="1052" marT="1052" marB="0">
                    <a:solidFill>
                      <a:schemeClr val="accent2">
                        <a:lumMod val="20000"/>
                        <a:lumOff val="80000"/>
                      </a:schemeClr>
                    </a:solidFill>
                  </a:tcPr>
                </a:tc>
                <a:tc>
                  <a:txBody>
                    <a:bodyPr/>
                    <a:lstStyle/>
                    <a:p>
                      <a:pPr marL="0" algn="l" defTabSz="912114" rtl="0" eaLnBrk="1" fontAlgn="ctr" latinLnBrk="0" hangingPunct="1"/>
                      <a:r>
                        <a:rPr lang="es-ES" sz="600" u="none" strike="noStrike" kern="1200" dirty="0" err="1">
                          <a:solidFill>
                            <a:schemeClr val="dk1"/>
                          </a:solidFill>
                          <a:effectLst/>
                          <a:latin typeface="+mn-lt"/>
                          <a:ea typeface="+mn-ea"/>
                          <a:cs typeface="+mn-cs"/>
                        </a:rPr>
                        <a:t>Capacity</a:t>
                      </a:r>
                      <a:r>
                        <a:rPr lang="es-ES" sz="600" u="none" strike="noStrike" kern="1200" dirty="0">
                          <a:solidFill>
                            <a:schemeClr val="dk1"/>
                          </a:solidFill>
                          <a:effectLst/>
                          <a:latin typeface="+mn-lt"/>
                          <a:ea typeface="+mn-ea"/>
                          <a:cs typeface="+mn-cs"/>
                        </a:rPr>
                        <a:t> </a:t>
                      </a:r>
                      <a:r>
                        <a:rPr lang="es-ES" sz="600" u="none" strike="noStrike" kern="1200" dirty="0" err="1">
                          <a:solidFill>
                            <a:schemeClr val="dk1"/>
                          </a:solidFill>
                          <a:effectLst/>
                          <a:latin typeface="+mn-lt"/>
                          <a:ea typeface="+mn-ea"/>
                          <a:cs typeface="+mn-cs"/>
                        </a:rPr>
                        <a:t>building</a:t>
                      </a:r>
                      <a:endParaRPr lang="es-ES" sz="600" u="none" strike="noStrike" kern="1200" dirty="0">
                        <a:solidFill>
                          <a:schemeClr val="dk1"/>
                        </a:solidFill>
                        <a:effectLst/>
                        <a:latin typeface="+mn-lt"/>
                        <a:ea typeface="+mn-ea"/>
                        <a:cs typeface="+mn-cs"/>
                      </a:endParaRPr>
                    </a:p>
                  </a:txBody>
                  <a:tcPr marL="1052" marR="1052" marT="1052" marB="0">
                    <a:solidFill>
                      <a:schemeClr val="accent2">
                        <a:lumMod val="20000"/>
                        <a:lumOff val="80000"/>
                      </a:schemeClr>
                    </a:solidFill>
                  </a:tcPr>
                </a:tc>
                <a:extLst>
                  <a:ext uri="{0D108BD9-81ED-4DB2-BD59-A6C34878D82A}">
                    <a16:rowId xmlns:a16="http://schemas.microsoft.com/office/drawing/2014/main" val="78970593"/>
                  </a:ext>
                </a:extLst>
              </a:tr>
              <a:tr h="97554">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 </a:t>
                      </a:r>
                    </a:p>
                  </a:txBody>
                  <a:tcPr marL="1052" marR="1052" marT="1052" marB="0">
                    <a:solidFill>
                      <a:schemeClr val="accent2">
                        <a:lumMod val="20000"/>
                        <a:lumOff val="80000"/>
                      </a:schemeClr>
                    </a:solidFill>
                  </a:tcPr>
                </a:tc>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Job </a:t>
                      </a:r>
                      <a:r>
                        <a:rPr lang="es-ES" sz="600" u="none" strike="noStrike" kern="1200" dirty="0" err="1">
                          <a:solidFill>
                            <a:schemeClr val="dk1"/>
                          </a:solidFill>
                          <a:effectLst/>
                          <a:latin typeface="+mn-lt"/>
                          <a:ea typeface="+mn-ea"/>
                          <a:cs typeface="+mn-cs"/>
                        </a:rPr>
                        <a:t>creation</a:t>
                      </a:r>
                      <a:endParaRPr lang="es-ES" sz="600" u="none" strike="noStrike" kern="1200" dirty="0">
                        <a:solidFill>
                          <a:schemeClr val="dk1"/>
                        </a:solidFill>
                        <a:effectLst/>
                        <a:latin typeface="+mn-lt"/>
                        <a:ea typeface="+mn-ea"/>
                        <a:cs typeface="+mn-cs"/>
                      </a:endParaRPr>
                    </a:p>
                  </a:txBody>
                  <a:tcPr marL="1052" marR="1052" marT="1052" marB="0">
                    <a:solidFill>
                      <a:schemeClr val="accent2">
                        <a:lumMod val="20000"/>
                        <a:lumOff val="80000"/>
                      </a:schemeClr>
                    </a:solidFill>
                  </a:tcPr>
                </a:tc>
                <a:extLst>
                  <a:ext uri="{0D108BD9-81ED-4DB2-BD59-A6C34878D82A}">
                    <a16:rowId xmlns:a16="http://schemas.microsoft.com/office/drawing/2014/main" val="3911192302"/>
                  </a:ext>
                </a:extLst>
              </a:tr>
              <a:tr h="109347">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 </a:t>
                      </a:r>
                    </a:p>
                  </a:txBody>
                  <a:tcPr marL="1052" marR="1052" marT="1052" marB="0" anchor="ctr">
                    <a:solidFill>
                      <a:schemeClr val="accent2">
                        <a:lumMod val="20000"/>
                        <a:lumOff val="80000"/>
                      </a:schemeClr>
                    </a:solidFill>
                  </a:tcPr>
                </a:tc>
                <a:tc>
                  <a:txBody>
                    <a:bodyPr/>
                    <a:lstStyle/>
                    <a:p>
                      <a:pPr marL="0" algn="l" defTabSz="912114" rtl="0" eaLnBrk="1" fontAlgn="ctr" latinLnBrk="0" hangingPunct="1"/>
                      <a:r>
                        <a:rPr lang="es-ES" sz="600" u="none" strike="noStrike" kern="1200" dirty="0" err="1">
                          <a:solidFill>
                            <a:schemeClr val="dk1"/>
                          </a:solidFill>
                          <a:effectLst/>
                          <a:latin typeface="+mn-lt"/>
                          <a:ea typeface="+mn-ea"/>
                          <a:cs typeface="+mn-cs"/>
                        </a:rPr>
                        <a:t>Institutional</a:t>
                      </a:r>
                      <a:r>
                        <a:rPr lang="es-ES" sz="600" u="none" strike="noStrike" kern="1200" dirty="0">
                          <a:solidFill>
                            <a:schemeClr val="dk1"/>
                          </a:solidFill>
                          <a:effectLst/>
                          <a:latin typeface="+mn-lt"/>
                          <a:ea typeface="+mn-ea"/>
                          <a:cs typeface="+mn-cs"/>
                        </a:rPr>
                        <a:t> </a:t>
                      </a:r>
                      <a:r>
                        <a:rPr lang="es-ES" sz="600" u="none" strike="noStrike" kern="1200" dirty="0" err="1">
                          <a:solidFill>
                            <a:schemeClr val="dk1"/>
                          </a:solidFill>
                          <a:effectLst/>
                          <a:latin typeface="+mn-lt"/>
                          <a:ea typeface="+mn-ea"/>
                          <a:cs typeface="+mn-cs"/>
                        </a:rPr>
                        <a:t>Support</a:t>
                      </a:r>
                      <a:endParaRPr lang="es-ES" sz="600" u="none" strike="noStrike" kern="1200" dirty="0">
                        <a:solidFill>
                          <a:schemeClr val="dk1"/>
                        </a:solidFill>
                        <a:effectLst/>
                        <a:latin typeface="+mn-lt"/>
                        <a:ea typeface="+mn-ea"/>
                        <a:cs typeface="+mn-cs"/>
                      </a:endParaRPr>
                    </a:p>
                  </a:txBody>
                  <a:tcPr marL="1052" marR="1052" marT="1052" marB="0" anchor="ctr">
                    <a:solidFill>
                      <a:schemeClr val="accent2">
                        <a:lumMod val="20000"/>
                        <a:lumOff val="80000"/>
                      </a:schemeClr>
                    </a:solidFill>
                  </a:tcPr>
                </a:tc>
                <a:extLst>
                  <a:ext uri="{0D108BD9-81ED-4DB2-BD59-A6C34878D82A}">
                    <a16:rowId xmlns:a16="http://schemas.microsoft.com/office/drawing/2014/main" val="3075484080"/>
                  </a:ext>
                </a:extLst>
              </a:tr>
              <a:tr h="280661">
                <a:tc gridSpan="2">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Short-term Outcome 2.3: Increased access to finance, business development and entrepreneurial support (Financial Inclusion)</a:t>
                      </a:r>
                    </a:p>
                    <a:p>
                      <a:pPr marL="0" algn="l" defTabSz="912114" rtl="0" eaLnBrk="1" fontAlgn="ctr" latinLnBrk="0" hangingPunct="1"/>
                      <a:r>
                        <a:rPr lang="es-ES" sz="600" u="none" strike="noStrike" kern="1200" dirty="0">
                          <a:solidFill>
                            <a:schemeClr val="dk1"/>
                          </a:solidFill>
                          <a:effectLst/>
                          <a:latin typeface="+mn-lt"/>
                          <a:ea typeface="+mn-ea"/>
                          <a:cs typeface="+mn-cs"/>
                        </a:rPr>
                        <a:t> </a:t>
                      </a:r>
                    </a:p>
                  </a:txBody>
                  <a:tcPr marL="1052" marR="1052" marT="1052" marB="0">
                    <a:solidFill>
                      <a:schemeClr val="accent2">
                        <a:lumMod val="40000"/>
                        <a:lumOff val="60000"/>
                      </a:schemeClr>
                    </a:solidFill>
                  </a:tcPr>
                </a:tc>
                <a:tc hMerge="1">
                  <a:txBody>
                    <a:bodyPr/>
                    <a:lstStyle/>
                    <a:p>
                      <a:endParaRPr dirty="0"/>
                    </a:p>
                  </a:txBody>
                  <a:tcPr marL="1052" marR="1052" marT="1052" marB="0"/>
                </a:tc>
                <a:extLst>
                  <a:ext uri="{0D108BD9-81ED-4DB2-BD59-A6C34878D82A}">
                    <a16:rowId xmlns:a16="http://schemas.microsoft.com/office/drawing/2014/main" val="1056678266"/>
                  </a:ext>
                </a:extLst>
              </a:tr>
              <a:tr h="94268">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 </a:t>
                      </a:r>
                    </a:p>
                  </a:txBody>
                  <a:tcPr marL="1052" marR="1052" marT="1052" marB="0">
                    <a:solidFill>
                      <a:schemeClr val="accent2">
                        <a:lumMod val="20000"/>
                        <a:lumOff val="80000"/>
                      </a:schemeClr>
                    </a:solidFill>
                  </a:tcPr>
                </a:tc>
                <a:tc>
                  <a:txBody>
                    <a:bodyPr/>
                    <a:lstStyle/>
                    <a:p>
                      <a:pPr marL="0" algn="l" defTabSz="912114" rtl="0" eaLnBrk="1" fontAlgn="ctr" latinLnBrk="0" hangingPunct="1"/>
                      <a:r>
                        <a:rPr lang="en-US" sz="600" u="none" strike="noStrike" kern="1200">
                          <a:solidFill>
                            <a:schemeClr val="dk1"/>
                          </a:solidFill>
                          <a:effectLst/>
                          <a:latin typeface="+mn-lt"/>
                          <a:ea typeface="+mn-ea"/>
                          <a:cs typeface="+mn-cs"/>
                        </a:rPr>
                        <a:t>Youth Led organizations for youth employment </a:t>
                      </a:r>
                    </a:p>
                  </a:txBody>
                  <a:tcPr marL="1052" marR="1052" marT="1052" marB="0">
                    <a:solidFill>
                      <a:schemeClr val="accent2">
                        <a:lumMod val="20000"/>
                        <a:lumOff val="80000"/>
                      </a:schemeClr>
                    </a:solidFill>
                  </a:tcPr>
                </a:tc>
                <a:extLst>
                  <a:ext uri="{0D108BD9-81ED-4DB2-BD59-A6C34878D82A}">
                    <a16:rowId xmlns:a16="http://schemas.microsoft.com/office/drawing/2014/main" val="302916258"/>
                  </a:ext>
                </a:extLst>
              </a:tr>
              <a:tr h="215476">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 </a:t>
                      </a:r>
                    </a:p>
                  </a:txBody>
                  <a:tcPr marL="1052" marR="1052" marT="1052" marB="0">
                    <a:solidFill>
                      <a:schemeClr val="accent2">
                        <a:lumMod val="20000"/>
                        <a:lumOff val="80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Increased access to business development services and entrepreneurial support</a:t>
                      </a:r>
                    </a:p>
                  </a:txBody>
                  <a:tcPr marL="1052" marR="1052" marT="1052" marB="0">
                    <a:solidFill>
                      <a:schemeClr val="accent2">
                        <a:lumMod val="20000"/>
                        <a:lumOff val="80000"/>
                      </a:schemeClr>
                    </a:solidFill>
                  </a:tcPr>
                </a:tc>
                <a:extLst>
                  <a:ext uri="{0D108BD9-81ED-4DB2-BD59-A6C34878D82A}">
                    <a16:rowId xmlns:a16="http://schemas.microsoft.com/office/drawing/2014/main" val="4278582368"/>
                  </a:ext>
                </a:extLst>
              </a:tr>
              <a:tr h="116850">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 </a:t>
                      </a:r>
                    </a:p>
                  </a:txBody>
                  <a:tcPr marL="1052" marR="1052" marT="1052" marB="0">
                    <a:solidFill>
                      <a:schemeClr val="accent2">
                        <a:lumMod val="20000"/>
                        <a:lumOff val="80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Entrepreneurship support to Host and refugees </a:t>
                      </a:r>
                    </a:p>
                  </a:txBody>
                  <a:tcPr marL="1052" marR="1052" marT="1052" marB="0">
                    <a:solidFill>
                      <a:schemeClr val="accent2">
                        <a:lumMod val="20000"/>
                        <a:lumOff val="80000"/>
                      </a:schemeClr>
                    </a:solidFill>
                  </a:tcPr>
                </a:tc>
                <a:extLst>
                  <a:ext uri="{0D108BD9-81ED-4DB2-BD59-A6C34878D82A}">
                    <a16:rowId xmlns:a16="http://schemas.microsoft.com/office/drawing/2014/main" val="1439869775"/>
                  </a:ext>
                </a:extLst>
              </a:tr>
              <a:tr h="205827">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 </a:t>
                      </a:r>
                    </a:p>
                  </a:txBody>
                  <a:tcPr marL="1052" marR="1052" marT="1052" marB="0">
                    <a:solidFill>
                      <a:schemeClr val="accent2">
                        <a:lumMod val="20000"/>
                        <a:lumOff val="80000"/>
                      </a:schemeClr>
                    </a:solidFill>
                  </a:tcPr>
                </a:tc>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Enterprise </a:t>
                      </a:r>
                      <a:r>
                        <a:rPr lang="es-ES" sz="600" u="none" strike="noStrike" kern="1200" dirty="0" err="1">
                          <a:solidFill>
                            <a:schemeClr val="dk1"/>
                          </a:solidFill>
                          <a:effectLst/>
                          <a:latin typeface="+mn-lt"/>
                          <a:ea typeface="+mn-ea"/>
                          <a:cs typeface="+mn-cs"/>
                        </a:rPr>
                        <a:t>formalization</a:t>
                      </a:r>
                      <a:endParaRPr lang="es-ES" sz="600" u="none" strike="noStrike" kern="1200" dirty="0">
                        <a:solidFill>
                          <a:schemeClr val="dk1"/>
                        </a:solidFill>
                        <a:effectLst/>
                        <a:latin typeface="+mn-lt"/>
                        <a:ea typeface="+mn-ea"/>
                        <a:cs typeface="+mn-cs"/>
                      </a:endParaRPr>
                    </a:p>
                  </a:txBody>
                  <a:tcPr marL="1052" marR="1052" marT="1052" marB="0">
                    <a:solidFill>
                      <a:schemeClr val="accent2">
                        <a:lumMod val="20000"/>
                        <a:lumOff val="80000"/>
                      </a:schemeClr>
                    </a:solidFill>
                  </a:tcPr>
                </a:tc>
                <a:extLst>
                  <a:ext uri="{0D108BD9-81ED-4DB2-BD59-A6C34878D82A}">
                    <a16:rowId xmlns:a16="http://schemas.microsoft.com/office/drawing/2014/main" val="3760595816"/>
                  </a:ext>
                </a:extLst>
              </a:tr>
              <a:tr h="141507">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 </a:t>
                      </a:r>
                    </a:p>
                  </a:txBody>
                  <a:tcPr marL="1052" marR="1052" marT="1052" marB="0">
                    <a:solidFill>
                      <a:schemeClr val="accent2">
                        <a:lumMod val="20000"/>
                        <a:lumOff val="80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AIMS (Approach to inclusive Market Systems) </a:t>
                      </a:r>
                    </a:p>
                  </a:txBody>
                  <a:tcPr marL="1052" marR="1052" marT="1052" marB="0">
                    <a:solidFill>
                      <a:schemeClr val="accent2">
                        <a:lumMod val="20000"/>
                        <a:lumOff val="80000"/>
                      </a:schemeClr>
                    </a:solidFill>
                  </a:tcPr>
                </a:tc>
                <a:extLst>
                  <a:ext uri="{0D108BD9-81ED-4DB2-BD59-A6C34878D82A}">
                    <a16:rowId xmlns:a16="http://schemas.microsoft.com/office/drawing/2014/main" val="316718489"/>
                  </a:ext>
                </a:extLst>
              </a:tr>
              <a:tr h="187464">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 </a:t>
                      </a:r>
                    </a:p>
                  </a:txBody>
                  <a:tcPr marL="1052" marR="1052" marT="1052" marB="0">
                    <a:solidFill>
                      <a:schemeClr val="accent2">
                        <a:lumMod val="20000"/>
                        <a:lumOff val="80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Increased access to business development services and entrepreneurial support</a:t>
                      </a:r>
                    </a:p>
                  </a:txBody>
                  <a:tcPr marL="1052" marR="1052" marT="1052" marB="0">
                    <a:solidFill>
                      <a:schemeClr val="accent2">
                        <a:lumMod val="20000"/>
                        <a:lumOff val="80000"/>
                      </a:schemeClr>
                    </a:solidFill>
                  </a:tcPr>
                </a:tc>
                <a:extLst>
                  <a:ext uri="{0D108BD9-81ED-4DB2-BD59-A6C34878D82A}">
                    <a16:rowId xmlns:a16="http://schemas.microsoft.com/office/drawing/2014/main" val="3787852593"/>
                  </a:ext>
                </a:extLst>
              </a:tr>
              <a:tr h="138291">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 </a:t>
                      </a:r>
                    </a:p>
                  </a:txBody>
                  <a:tcPr marL="1052" marR="1052" marT="1052" marB="0">
                    <a:solidFill>
                      <a:schemeClr val="accent2">
                        <a:lumMod val="20000"/>
                        <a:lumOff val="80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financial inclusion (Making Microfinance work for host and refugees) </a:t>
                      </a:r>
                    </a:p>
                  </a:txBody>
                  <a:tcPr marL="1052" marR="1052" marT="1052" marB="0">
                    <a:solidFill>
                      <a:schemeClr val="accent2">
                        <a:lumMod val="20000"/>
                        <a:lumOff val="80000"/>
                      </a:schemeClr>
                    </a:solidFill>
                  </a:tcPr>
                </a:tc>
                <a:extLst>
                  <a:ext uri="{0D108BD9-81ED-4DB2-BD59-A6C34878D82A}">
                    <a16:rowId xmlns:a16="http://schemas.microsoft.com/office/drawing/2014/main" val="2336279716"/>
                  </a:ext>
                </a:extLst>
              </a:tr>
              <a:tr h="145794">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 </a:t>
                      </a:r>
                    </a:p>
                  </a:txBody>
                  <a:tcPr marL="1052" marR="1052" marT="1052" marB="0">
                    <a:solidFill>
                      <a:schemeClr val="accent2">
                        <a:lumMod val="20000"/>
                        <a:lumOff val="80000"/>
                      </a:schemeClr>
                    </a:solidFill>
                  </a:tcPr>
                </a:tc>
                <a:tc>
                  <a:txBody>
                    <a:bodyPr/>
                    <a:lstStyle/>
                    <a:p>
                      <a:pPr marL="0" algn="l" defTabSz="912114" rtl="0" eaLnBrk="1" fontAlgn="ctr" latinLnBrk="0" hangingPunct="1"/>
                      <a:r>
                        <a:rPr lang="es-ES" sz="600" u="none" strike="noStrike" kern="1200" dirty="0" err="1">
                          <a:solidFill>
                            <a:schemeClr val="dk1"/>
                          </a:solidFill>
                          <a:effectLst/>
                          <a:latin typeface="+mn-lt"/>
                          <a:ea typeface="+mn-ea"/>
                          <a:cs typeface="+mn-cs"/>
                        </a:rPr>
                        <a:t>Financial</a:t>
                      </a:r>
                      <a:r>
                        <a:rPr lang="es-ES" sz="600" u="none" strike="noStrike" kern="1200" dirty="0">
                          <a:solidFill>
                            <a:schemeClr val="dk1"/>
                          </a:solidFill>
                          <a:effectLst/>
                          <a:latin typeface="+mn-lt"/>
                          <a:ea typeface="+mn-ea"/>
                          <a:cs typeface="+mn-cs"/>
                        </a:rPr>
                        <a:t> </a:t>
                      </a:r>
                      <a:r>
                        <a:rPr lang="es-ES" sz="600" u="none" strike="noStrike" kern="1200" dirty="0" err="1">
                          <a:solidFill>
                            <a:schemeClr val="dk1"/>
                          </a:solidFill>
                          <a:effectLst/>
                          <a:latin typeface="+mn-lt"/>
                          <a:ea typeface="+mn-ea"/>
                          <a:cs typeface="+mn-cs"/>
                        </a:rPr>
                        <a:t>Inclusion</a:t>
                      </a:r>
                      <a:r>
                        <a:rPr lang="es-ES" sz="600" u="none" strike="noStrike" kern="1200" dirty="0">
                          <a:solidFill>
                            <a:schemeClr val="dk1"/>
                          </a:solidFill>
                          <a:effectLst/>
                          <a:latin typeface="+mn-lt"/>
                          <a:ea typeface="+mn-ea"/>
                          <a:cs typeface="+mn-cs"/>
                        </a:rPr>
                        <a:t> ( </a:t>
                      </a:r>
                      <a:r>
                        <a:rPr lang="es-ES" sz="600" u="none" strike="noStrike" kern="1200" dirty="0" err="1">
                          <a:solidFill>
                            <a:schemeClr val="dk1"/>
                          </a:solidFill>
                          <a:effectLst/>
                          <a:latin typeface="+mn-lt"/>
                          <a:ea typeface="+mn-ea"/>
                          <a:cs typeface="+mn-cs"/>
                        </a:rPr>
                        <a:t>Financial</a:t>
                      </a:r>
                      <a:r>
                        <a:rPr lang="es-ES" sz="600" u="none" strike="noStrike" kern="1200" dirty="0">
                          <a:solidFill>
                            <a:schemeClr val="dk1"/>
                          </a:solidFill>
                          <a:effectLst/>
                          <a:latin typeface="+mn-lt"/>
                          <a:ea typeface="+mn-ea"/>
                          <a:cs typeface="+mn-cs"/>
                        </a:rPr>
                        <a:t> </a:t>
                      </a:r>
                      <a:r>
                        <a:rPr lang="es-ES" sz="600" u="none" strike="noStrike" kern="1200" dirty="0" err="1">
                          <a:solidFill>
                            <a:schemeClr val="dk1"/>
                          </a:solidFill>
                          <a:effectLst/>
                          <a:latin typeface="+mn-lt"/>
                          <a:ea typeface="+mn-ea"/>
                          <a:cs typeface="+mn-cs"/>
                        </a:rPr>
                        <a:t>Education</a:t>
                      </a:r>
                      <a:r>
                        <a:rPr lang="es-ES" sz="600" u="none" strike="noStrike" kern="1200" dirty="0">
                          <a:solidFill>
                            <a:schemeClr val="dk1"/>
                          </a:solidFill>
                          <a:effectLst/>
                          <a:latin typeface="+mn-lt"/>
                          <a:ea typeface="+mn-ea"/>
                          <a:cs typeface="+mn-cs"/>
                        </a:rPr>
                        <a:t>) </a:t>
                      </a:r>
                    </a:p>
                  </a:txBody>
                  <a:tcPr marL="1052" marR="1052" marT="1052" marB="0">
                    <a:solidFill>
                      <a:schemeClr val="accent2">
                        <a:lumMod val="20000"/>
                        <a:lumOff val="80000"/>
                      </a:schemeClr>
                    </a:solidFill>
                  </a:tcPr>
                </a:tc>
                <a:extLst>
                  <a:ext uri="{0D108BD9-81ED-4DB2-BD59-A6C34878D82A}">
                    <a16:rowId xmlns:a16="http://schemas.microsoft.com/office/drawing/2014/main" val="3168132497"/>
                  </a:ext>
                </a:extLst>
              </a:tr>
              <a:tr h="103985">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 </a:t>
                      </a:r>
                    </a:p>
                  </a:txBody>
                  <a:tcPr marL="1052" marR="1052" marT="1052" marB="0">
                    <a:solidFill>
                      <a:schemeClr val="accent2">
                        <a:lumMod val="20000"/>
                        <a:lumOff val="80000"/>
                      </a:schemeClr>
                    </a:solidFill>
                  </a:tcPr>
                </a:tc>
                <a:tc>
                  <a:txBody>
                    <a:bodyPr/>
                    <a:lstStyle/>
                    <a:p>
                      <a:pPr marL="0" algn="l" defTabSz="912114" rtl="0" eaLnBrk="1" fontAlgn="ctr" latinLnBrk="0" hangingPunct="1"/>
                      <a:r>
                        <a:rPr lang="es-ES" sz="600" u="none" strike="noStrike" kern="1200" dirty="0" err="1">
                          <a:solidFill>
                            <a:schemeClr val="dk1"/>
                          </a:solidFill>
                          <a:effectLst/>
                          <a:latin typeface="+mn-lt"/>
                          <a:ea typeface="+mn-ea"/>
                          <a:cs typeface="+mn-cs"/>
                        </a:rPr>
                        <a:t>Financial</a:t>
                      </a:r>
                      <a:r>
                        <a:rPr lang="es-ES" sz="600" u="none" strike="noStrike" kern="1200" dirty="0">
                          <a:solidFill>
                            <a:schemeClr val="dk1"/>
                          </a:solidFill>
                          <a:effectLst/>
                          <a:latin typeface="+mn-lt"/>
                          <a:ea typeface="+mn-ea"/>
                          <a:cs typeface="+mn-cs"/>
                        </a:rPr>
                        <a:t> </a:t>
                      </a:r>
                      <a:r>
                        <a:rPr lang="es-ES" sz="600" u="none" strike="noStrike" kern="1200" dirty="0" err="1">
                          <a:solidFill>
                            <a:schemeClr val="dk1"/>
                          </a:solidFill>
                          <a:effectLst/>
                          <a:latin typeface="+mn-lt"/>
                          <a:ea typeface="+mn-ea"/>
                          <a:cs typeface="+mn-cs"/>
                        </a:rPr>
                        <a:t>Inclusion</a:t>
                      </a:r>
                      <a:r>
                        <a:rPr lang="es-ES" sz="600" u="none" strike="noStrike" kern="1200" dirty="0">
                          <a:solidFill>
                            <a:schemeClr val="dk1"/>
                          </a:solidFill>
                          <a:effectLst/>
                          <a:latin typeface="+mn-lt"/>
                          <a:ea typeface="+mn-ea"/>
                          <a:cs typeface="+mn-cs"/>
                        </a:rPr>
                        <a:t> (</a:t>
                      </a:r>
                      <a:r>
                        <a:rPr lang="es-ES" sz="600" u="none" strike="noStrike" kern="1200" dirty="0" err="1">
                          <a:solidFill>
                            <a:schemeClr val="dk1"/>
                          </a:solidFill>
                          <a:effectLst/>
                          <a:latin typeface="+mn-lt"/>
                          <a:ea typeface="+mn-ea"/>
                          <a:cs typeface="+mn-cs"/>
                        </a:rPr>
                        <a:t>Microinsurance</a:t>
                      </a:r>
                      <a:r>
                        <a:rPr lang="es-ES" sz="600" u="none" strike="noStrike" kern="1200" dirty="0">
                          <a:solidFill>
                            <a:schemeClr val="dk1"/>
                          </a:solidFill>
                          <a:effectLst/>
                          <a:latin typeface="+mn-lt"/>
                          <a:ea typeface="+mn-ea"/>
                          <a:cs typeface="+mn-cs"/>
                        </a:rPr>
                        <a:t>) </a:t>
                      </a:r>
                    </a:p>
                  </a:txBody>
                  <a:tcPr marL="1052" marR="1052" marT="1052" marB="0">
                    <a:solidFill>
                      <a:schemeClr val="accent2">
                        <a:lumMod val="20000"/>
                        <a:lumOff val="80000"/>
                      </a:schemeClr>
                    </a:solidFill>
                  </a:tcPr>
                </a:tc>
                <a:extLst>
                  <a:ext uri="{0D108BD9-81ED-4DB2-BD59-A6C34878D82A}">
                    <a16:rowId xmlns:a16="http://schemas.microsoft.com/office/drawing/2014/main" val="1621991143"/>
                  </a:ext>
                </a:extLst>
              </a:tr>
              <a:tr h="320086">
                <a:tc gridSpan="2">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Short-term Outcome 2.4: Enhanced capacity to protect rights at work and promote safe and secure working environments for all workers (Residence/Work Permits/Labor rights)</a:t>
                      </a:r>
                      <a:r>
                        <a:rPr lang="es-ES" sz="600" u="none" strike="noStrike" kern="1200" dirty="0">
                          <a:solidFill>
                            <a:schemeClr val="dk1"/>
                          </a:solidFill>
                          <a:effectLst/>
                          <a:latin typeface="+mn-lt"/>
                          <a:ea typeface="+mn-ea"/>
                          <a:cs typeface="+mn-cs"/>
                        </a:rPr>
                        <a:t> </a:t>
                      </a:r>
                    </a:p>
                  </a:txBody>
                  <a:tcPr marL="1052" marR="1052" marT="1052" marB="0">
                    <a:solidFill>
                      <a:schemeClr val="accent2">
                        <a:lumMod val="40000"/>
                        <a:lumOff val="60000"/>
                      </a:schemeClr>
                    </a:solidFill>
                  </a:tcPr>
                </a:tc>
                <a:tc hMerge="1">
                  <a:txBody>
                    <a:bodyPr/>
                    <a:lstStyle/>
                    <a:p>
                      <a:endParaRPr dirty="0"/>
                    </a:p>
                  </a:txBody>
                  <a:tcPr marL="1052" marR="1052" marT="1052" marB="0"/>
                </a:tc>
                <a:extLst>
                  <a:ext uri="{0D108BD9-81ED-4DB2-BD59-A6C34878D82A}">
                    <a16:rowId xmlns:a16="http://schemas.microsoft.com/office/drawing/2014/main" val="2785569663"/>
                  </a:ext>
                </a:extLst>
              </a:tr>
              <a:tr h="94268">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 </a:t>
                      </a:r>
                    </a:p>
                  </a:txBody>
                  <a:tcPr marL="1052" marR="1052" marT="1052" marB="0">
                    <a:solidFill>
                      <a:schemeClr val="accent2">
                        <a:lumMod val="20000"/>
                        <a:lumOff val="80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Right at Work and to Work </a:t>
                      </a:r>
                    </a:p>
                  </a:txBody>
                  <a:tcPr marL="1052" marR="1052" marT="1052" marB="0">
                    <a:solidFill>
                      <a:schemeClr val="accent2">
                        <a:lumMod val="20000"/>
                        <a:lumOff val="80000"/>
                      </a:schemeClr>
                    </a:solidFill>
                  </a:tcPr>
                </a:tc>
                <a:extLst>
                  <a:ext uri="{0D108BD9-81ED-4DB2-BD59-A6C34878D82A}">
                    <a16:rowId xmlns:a16="http://schemas.microsoft.com/office/drawing/2014/main" val="597689257"/>
                  </a:ext>
                </a:extLst>
              </a:tr>
            </a:tbl>
          </a:graphicData>
        </a:graphic>
      </p:graphicFrame>
      <p:sp>
        <p:nvSpPr>
          <p:cNvPr id="12" name="Rectangle 11">
            <a:extLst>
              <a:ext uri="{FF2B5EF4-FFF2-40B4-BE49-F238E27FC236}">
                <a16:creationId xmlns:a16="http://schemas.microsoft.com/office/drawing/2014/main" id="{D34771ED-19B3-3D17-0D00-30059BE925D9}"/>
              </a:ext>
            </a:extLst>
          </p:cNvPr>
          <p:cNvSpPr/>
          <p:nvPr/>
        </p:nvSpPr>
        <p:spPr>
          <a:xfrm>
            <a:off x="-8946" y="-4"/>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600" noProof="0" dirty="0">
              <a:latin typeface="Helvetica" pitchFamily="2" charset="0"/>
            </a:endParaRPr>
          </a:p>
        </p:txBody>
      </p:sp>
      <p:sp>
        <p:nvSpPr>
          <p:cNvPr id="13" name="TextBox 12">
            <a:extLst>
              <a:ext uri="{FF2B5EF4-FFF2-40B4-BE49-F238E27FC236}">
                <a16:creationId xmlns:a16="http://schemas.microsoft.com/office/drawing/2014/main" id="{8640B5D2-BE24-8385-7D47-029FD96F5A16}"/>
              </a:ext>
            </a:extLst>
          </p:cNvPr>
          <p:cNvSpPr txBox="1"/>
          <p:nvPr/>
        </p:nvSpPr>
        <p:spPr>
          <a:xfrm>
            <a:off x="19185" y="73421"/>
            <a:ext cx="601679" cy="276999"/>
          </a:xfrm>
          <a:prstGeom prst="rect">
            <a:avLst/>
          </a:prstGeom>
          <a:noFill/>
        </p:spPr>
        <p:txBody>
          <a:bodyPr wrap="square" lIns="0" tIns="0" rIns="0" bIns="0" anchor="t">
            <a:spAutoFit/>
          </a:bodyPr>
          <a:lstStyle/>
          <a:p>
            <a:pPr algn="ctr"/>
            <a:r>
              <a:rPr lang="en-GB" sz="600" noProof="0" dirty="0">
                <a:latin typeface="Helvetica" pitchFamily="2" charset="0"/>
                <a:cs typeface="Helvetica" panose="020B0604020202020204" pitchFamily="34" charset="0"/>
              </a:rPr>
              <a:t>PROSPECTS</a:t>
            </a:r>
          </a:p>
          <a:p>
            <a:pPr algn="ctr"/>
            <a:r>
              <a:rPr lang="en-GB" sz="600" b="1" noProof="0" dirty="0">
                <a:latin typeface="Helvetica" pitchFamily="2" charset="0"/>
                <a:cs typeface="Helvetica" panose="020B0604020202020204" pitchFamily="34" charset="0"/>
              </a:rPr>
              <a:t>ETHIOPIA</a:t>
            </a:r>
          </a:p>
          <a:p>
            <a:pPr algn="ctr"/>
            <a:r>
              <a:rPr lang="en-GB" sz="600" noProof="0" dirty="0">
                <a:latin typeface="Helvetica" pitchFamily="2" charset="0"/>
                <a:cs typeface="Helvetica" panose="020B0604020202020204" pitchFamily="34" charset="0"/>
              </a:rPr>
              <a:t>March 2026</a:t>
            </a:r>
          </a:p>
        </p:txBody>
      </p:sp>
    </p:spTree>
    <p:extLst>
      <p:ext uri="{BB962C8B-B14F-4D97-AF65-F5344CB8AC3E}">
        <p14:creationId xmlns:p14="http://schemas.microsoft.com/office/powerpoint/2010/main" val="28817482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09CACE-44D9-600A-2855-245AE2EEA60C}"/>
            </a:ext>
          </a:extLst>
        </p:cNvPr>
        <p:cNvGrpSpPr/>
        <p:nvPr/>
      </p:nvGrpSpPr>
      <p:grpSpPr>
        <a:xfrm>
          <a:off x="0" y="0"/>
          <a:ext cx="0" cy="0"/>
          <a:chOff x="0" y="0"/>
          <a:chExt cx="0" cy="0"/>
        </a:xfrm>
      </p:grpSpPr>
      <p:sp>
        <p:nvSpPr>
          <p:cNvPr id="88" name="TextBox 87">
            <a:extLst>
              <a:ext uri="{FF2B5EF4-FFF2-40B4-BE49-F238E27FC236}">
                <a16:creationId xmlns:a16="http://schemas.microsoft.com/office/drawing/2014/main" id="{69346DF2-9597-AD1D-BE23-080D62A4C48A}"/>
              </a:ext>
            </a:extLst>
          </p:cNvPr>
          <p:cNvSpPr txBox="1"/>
          <p:nvPr/>
        </p:nvSpPr>
        <p:spPr>
          <a:xfrm>
            <a:off x="2039924" y="0"/>
            <a:ext cx="5465727" cy="707886"/>
          </a:xfrm>
          <a:prstGeom prst="rect">
            <a:avLst/>
          </a:prstGeom>
          <a:noFill/>
        </p:spPr>
        <p:txBody>
          <a:bodyPr wrap="none" rtlCol="0">
            <a:spAutoFit/>
          </a:bodyPr>
          <a:lstStyle/>
          <a:p>
            <a:r>
              <a:rPr lang="en-GB" sz="4000" noProof="0"/>
              <a:t>MACP Program Portfolio</a:t>
            </a:r>
          </a:p>
        </p:txBody>
      </p:sp>
      <p:graphicFrame>
        <p:nvGraphicFramePr>
          <p:cNvPr id="6" name="Table 5">
            <a:extLst>
              <a:ext uri="{FF2B5EF4-FFF2-40B4-BE49-F238E27FC236}">
                <a16:creationId xmlns:a16="http://schemas.microsoft.com/office/drawing/2014/main" id="{78FFE216-1110-D259-FDEC-7CF89FFA957D}"/>
              </a:ext>
            </a:extLst>
          </p:cNvPr>
          <p:cNvGraphicFramePr>
            <a:graphicFrameLocks noGrp="1"/>
          </p:cNvGraphicFramePr>
          <p:nvPr>
            <p:extLst>
              <p:ext uri="{D42A27DB-BD31-4B8C-83A1-F6EECF244321}">
                <p14:modId xmlns:p14="http://schemas.microsoft.com/office/powerpoint/2010/main" val="2290623355"/>
              </p:ext>
            </p:extLst>
          </p:nvPr>
        </p:nvGraphicFramePr>
        <p:xfrm>
          <a:off x="1014769" y="866912"/>
          <a:ext cx="3118104" cy="155676"/>
        </p:xfrm>
        <a:graphic>
          <a:graphicData uri="http://schemas.openxmlformats.org/drawingml/2006/table">
            <a:tbl>
              <a:tblPr>
                <a:tableStyleId>{5C22544A-7EE6-4342-B048-85BDC9FD1C3A}</a:tableStyleId>
              </a:tblPr>
              <a:tblGrid>
                <a:gridCol w="3118104">
                  <a:extLst>
                    <a:ext uri="{9D8B030D-6E8A-4147-A177-3AD203B41FA5}">
                      <a16:colId xmlns:a16="http://schemas.microsoft.com/office/drawing/2014/main" val="1995784806"/>
                    </a:ext>
                  </a:extLst>
                </a:gridCol>
              </a:tblGrid>
              <a:tr h="155676">
                <a:tc>
                  <a:txBody>
                    <a:bodyPr/>
                    <a:lstStyle/>
                    <a:p>
                      <a:pPr algn="l" fontAlgn="ctr"/>
                      <a:r>
                        <a:rPr lang="en-US" sz="700" b="1" u="none" strike="noStrike" dirty="0">
                          <a:solidFill>
                            <a:schemeClr val="bg1"/>
                          </a:solidFill>
                          <a:effectLst/>
                        </a:rPr>
                        <a:t>Pillar 3: PROTECTION AND SOCIAL PROTECTION</a:t>
                      </a:r>
                    </a:p>
                  </a:txBody>
                  <a:tcPr marL="0" marR="0" marT="0" marB="0" anchor="ctr">
                    <a:solidFill>
                      <a:schemeClr val="accent5"/>
                    </a:solidFill>
                  </a:tcPr>
                </a:tc>
                <a:extLst>
                  <a:ext uri="{0D108BD9-81ED-4DB2-BD59-A6C34878D82A}">
                    <a16:rowId xmlns:a16="http://schemas.microsoft.com/office/drawing/2014/main" val="2928846643"/>
                  </a:ext>
                </a:extLst>
              </a:tr>
            </a:tbl>
          </a:graphicData>
        </a:graphic>
      </p:graphicFrame>
      <p:graphicFrame>
        <p:nvGraphicFramePr>
          <p:cNvPr id="10" name="Table 9">
            <a:extLst>
              <a:ext uri="{FF2B5EF4-FFF2-40B4-BE49-F238E27FC236}">
                <a16:creationId xmlns:a16="http://schemas.microsoft.com/office/drawing/2014/main" id="{0A89D089-79B9-EEC0-F7E1-4D3F2DF4579E}"/>
              </a:ext>
            </a:extLst>
          </p:cNvPr>
          <p:cNvGraphicFramePr>
            <a:graphicFrameLocks noGrp="1"/>
          </p:cNvGraphicFramePr>
          <p:nvPr>
            <p:extLst>
              <p:ext uri="{D42A27DB-BD31-4B8C-83A1-F6EECF244321}">
                <p14:modId xmlns:p14="http://schemas.microsoft.com/office/powerpoint/2010/main" val="2317748685"/>
              </p:ext>
            </p:extLst>
          </p:nvPr>
        </p:nvGraphicFramePr>
        <p:xfrm>
          <a:off x="1014769" y="1021292"/>
          <a:ext cx="3118104" cy="4796715"/>
        </p:xfrm>
        <a:graphic>
          <a:graphicData uri="http://schemas.openxmlformats.org/drawingml/2006/table">
            <a:tbl>
              <a:tblPr>
                <a:tableStyleId>{5C22544A-7EE6-4342-B048-85BDC9FD1C3A}</a:tableStyleId>
              </a:tblPr>
              <a:tblGrid>
                <a:gridCol w="711326">
                  <a:extLst>
                    <a:ext uri="{9D8B030D-6E8A-4147-A177-3AD203B41FA5}">
                      <a16:colId xmlns:a16="http://schemas.microsoft.com/office/drawing/2014/main" val="3426252026"/>
                    </a:ext>
                  </a:extLst>
                </a:gridCol>
                <a:gridCol w="2406778">
                  <a:extLst>
                    <a:ext uri="{9D8B030D-6E8A-4147-A177-3AD203B41FA5}">
                      <a16:colId xmlns:a16="http://schemas.microsoft.com/office/drawing/2014/main" val="1206118481"/>
                    </a:ext>
                  </a:extLst>
                </a:gridCol>
              </a:tblGrid>
              <a:tr h="214244">
                <a:tc gridSpan="2">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Short-term Outcome 3.4: FDPs and HCs Have Increased Access To (Strengthened) Community-based, Local and/or National-level Social Protection Mechanisms/Services</a:t>
                      </a:r>
                    </a:p>
                  </a:txBody>
                  <a:tcPr marL="9525" marR="9525" marT="9525" marB="0">
                    <a:solidFill>
                      <a:schemeClr val="accent5">
                        <a:lumMod val="40000"/>
                        <a:lumOff val="60000"/>
                      </a:schemeClr>
                    </a:solidFill>
                  </a:tcPr>
                </a:tc>
                <a:tc hMerge="1">
                  <a:txBody>
                    <a:bodyPr/>
                    <a:lstStyle/>
                    <a:p>
                      <a:endParaRPr dirty="0"/>
                    </a:p>
                  </a:txBody>
                  <a:tcPr marL="9525" marR="9525" marT="9525" marB="0"/>
                </a:tc>
                <a:extLst>
                  <a:ext uri="{0D108BD9-81ED-4DB2-BD59-A6C34878D82A}">
                    <a16:rowId xmlns:a16="http://schemas.microsoft.com/office/drawing/2014/main" val="71741385"/>
                  </a:ext>
                </a:extLst>
              </a:tr>
              <a:tr h="214244">
                <a:tc rowSpan="4">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3.4a) Evidence that legal frameworks and policies are inclusive for refugees in terms of Social protection </a:t>
                      </a:r>
                    </a:p>
                  </a:txBody>
                  <a:tcPr marL="9525" marR="9525" marT="9525" marB="0">
                    <a:solidFill>
                      <a:schemeClr val="accent5">
                        <a:lumMod val="20000"/>
                        <a:lumOff val="80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Review and revise the National Social Protection Policy framework (and related policy documents) to ensure  inclusion of FDPs and HCs</a:t>
                      </a:r>
                    </a:p>
                  </a:txBody>
                  <a:tcPr marL="9525" marR="9525" marT="9525" marB="0">
                    <a:solidFill>
                      <a:schemeClr val="accent5">
                        <a:lumMod val="20000"/>
                        <a:lumOff val="80000"/>
                      </a:schemeClr>
                    </a:solidFill>
                  </a:tcPr>
                </a:tc>
                <a:extLst>
                  <a:ext uri="{0D108BD9-81ED-4DB2-BD59-A6C34878D82A}">
                    <a16:rowId xmlns:a16="http://schemas.microsoft.com/office/drawing/2014/main" val="2616275135"/>
                  </a:ext>
                </a:extLst>
              </a:tr>
              <a:tr h="214244">
                <a:tc vMerge="1">
                  <a:txBody>
                    <a:bodyPr/>
                    <a:lstStyle/>
                    <a:p>
                      <a:endParaRPr lang="es-ES"/>
                    </a:p>
                  </a:txBody>
                  <a:tcPr/>
                </a:tc>
                <a:tc>
                  <a:txBody>
                    <a:bodyPr/>
                    <a:lstStyle/>
                    <a:p>
                      <a:pPr marL="0" algn="l" defTabSz="912114" rtl="0" eaLnBrk="1" fontAlgn="ctr" latinLnBrk="0" hangingPunct="1"/>
                      <a:r>
                        <a:rPr lang="en-US" sz="600" u="none" strike="noStrike" kern="1200">
                          <a:solidFill>
                            <a:schemeClr val="dk1"/>
                          </a:solidFill>
                          <a:effectLst/>
                          <a:latin typeface="+mn-lt"/>
                          <a:ea typeface="+mn-ea"/>
                          <a:cs typeface="+mn-cs"/>
                        </a:rPr>
                        <a:t>Capacity Bulding of Government Partners through assigning Technical Assistance (TA) and workforce development in FDPs and HCS.</a:t>
                      </a:r>
                    </a:p>
                  </a:txBody>
                  <a:tcPr marL="9525" marR="9525" marT="9525" marB="0" anchor="b">
                    <a:solidFill>
                      <a:schemeClr val="accent5">
                        <a:lumMod val="20000"/>
                        <a:lumOff val="80000"/>
                      </a:schemeClr>
                    </a:solidFill>
                  </a:tcPr>
                </a:tc>
                <a:extLst>
                  <a:ext uri="{0D108BD9-81ED-4DB2-BD59-A6C34878D82A}">
                    <a16:rowId xmlns:a16="http://schemas.microsoft.com/office/drawing/2014/main" val="2751315665"/>
                  </a:ext>
                </a:extLst>
              </a:tr>
              <a:tr h="214244">
                <a:tc vMerge="1">
                  <a:txBody>
                    <a:bodyPr/>
                    <a:lstStyle/>
                    <a:p>
                      <a:endParaRPr lang="es-ES"/>
                    </a:p>
                  </a:txBody>
                  <a:tcPr/>
                </a:tc>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Enhanced Public Finance Management intervention</a:t>
                      </a:r>
                    </a:p>
                  </a:txBody>
                  <a:tcPr marL="9525" marR="9525" marT="9525" marB="0" anchor="b">
                    <a:solidFill>
                      <a:schemeClr val="accent5">
                        <a:lumMod val="20000"/>
                        <a:lumOff val="80000"/>
                      </a:schemeClr>
                    </a:solidFill>
                  </a:tcPr>
                </a:tc>
                <a:extLst>
                  <a:ext uri="{0D108BD9-81ED-4DB2-BD59-A6C34878D82A}">
                    <a16:rowId xmlns:a16="http://schemas.microsoft.com/office/drawing/2014/main" val="510618961"/>
                  </a:ext>
                </a:extLst>
              </a:tr>
              <a:tr h="214244">
                <a:tc vMerge="1">
                  <a:txBody>
                    <a:bodyPr/>
                    <a:lstStyle/>
                    <a:p>
                      <a:endParaRPr lang="es-ES"/>
                    </a:p>
                  </a:txBody>
                  <a:tcPr/>
                </a:tc>
                <a:tc>
                  <a:txBody>
                    <a:bodyPr/>
                    <a:lstStyle/>
                    <a:p>
                      <a:pPr marL="0" algn="l" defTabSz="912114" rtl="0" eaLnBrk="1" fontAlgn="ctr" latinLnBrk="0" hangingPunct="1"/>
                      <a:r>
                        <a:rPr lang="en-US" sz="600" u="none" strike="noStrike" kern="1200">
                          <a:solidFill>
                            <a:schemeClr val="dk1"/>
                          </a:solidFill>
                          <a:effectLst/>
                          <a:latin typeface="+mn-lt"/>
                          <a:ea typeface="+mn-ea"/>
                          <a:cs typeface="+mn-cs"/>
                        </a:rPr>
                        <a:t>Strengthened evidence of the long-term effectiveness of including refugees and host in the urban safety net</a:t>
                      </a:r>
                    </a:p>
                  </a:txBody>
                  <a:tcPr marL="9525" marR="9525" marT="9525" marB="0" anchor="b">
                    <a:solidFill>
                      <a:schemeClr val="accent5">
                        <a:lumMod val="20000"/>
                        <a:lumOff val="80000"/>
                      </a:schemeClr>
                    </a:solidFill>
                  </a:tcPr>
                </a:tc>
                <a:extLst>
                  <a:ext uri="{0D108BD9-81ED-4DB2-BD59-A6C34878D82A}">
                    <a16:rowId xmlns:a16="http://schemas.microsoft.com/office/drawing/2014/main" val="2755530717"/>
                  </a:ext>
                </a:extLst>
              </a:tr>
              <a:tr h="214244">
                <a:tc rowSpan="6">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3.4b) Number of FDPs </a:t>
                      </a:r>
                      <a:r>
                        <a:rPr lang="en-US" sz="600" u="none" strike="noStrike" kern="1200" dirty="0" err="1">
                          <a:solidFill>
                            <a:schemeClr val="dk1"/>
                          </a:solidFill>
                          <a:effectLst/>
                          <a:latin typeface="+mn-lt"/>
                          <a:ea typeface="+mn-ea"/>
                          <a:cs typeface="+mn-cs"/>
                        </a:rPr>
                        <a:t>andHCs</a:t>
                      </a:r>
                      <a:r>
                        <a:rPr lang="en-US" sz="600" u="none" strike="noStrike" kern="1200" dirty="0">
                          <a:solidFill>
                            <a:schemeClr val="dk1"/>
                          </a:solidFill>
                          <a:effectLst/>
                          <a:latin typeface="+mn-lt"/>
                          <a:ea typeface="+mn-ea"/>
                          <a:cs typeface="+mn-cs"/>
                        </a:rPr>
                        <a:t> benefiting from Social Protection Schemes</a:t>
                      </a:r>
                    </a:p>
                  </a:txBody>
                  <a:tcPr marL="9525" marR="9525" marT="9525" marB="0">
                    <a:solidFill>
                      <a:schemeClr val="accent5">
                        <a:lumMod val="20000"/>
                        <a:lumOff val="80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Support  to pilot extension of Social Health Protection coverage under CBHI in Addis Ababa</a:t>
                      </a:r>
                    </a:p>
                  </a:txBody>
                  <a:tcPr marL="9525" marR="9525" marT="9525" marB="0" anchor="b">
                    <a:solidFill>
                      <a:schemeClr val="accent5">
                        <a:lumMod val="20000"/>
                        <a:lumOff val="80000"/>
                      </a:schemeClr>
                    </a:solidFill>
                  </a:tcPr>
                </a:tc>
                <a:extLst>
                  <a:ext uri="{0D108BD9-81ED-4DB2-BD59-A6C34878D82A}">
                    <a16:rowId xmlns:a16="http://schemas.microsoft.com/office/drawing/2014/main" val="3924262392"/>
                  </a:ext>
                </a:extLst>
              </a:tr>
              <a:tr h="214244">
                <a:tc vMerge="1">
                  <a:txBody>
                    <a:bodyPr/>
                    <a:lstStyle/>
                    <a:p>
                      <a:endParaRPr lang="es-ES"/>
                    </a:p>
                  </a:txBody>
                  <a:tcPr/>
                </a:tc>
                <a:tc>
                  <a:txBody>
                    <a:bodyPr/>
                    <a:lstStyle/>
                    <a:p>
                      <a:pPr marL="0" algn="l" defTabSz="912114" rtl="0" eaLnBrk="1" fontAlgn="ctr" latinLnBrk="0" hangingPunct="1"/>
                      <a:r>
                        <a:rPr lang="en-US" sz="600" u="none" strike="noStrike" kern="1200">
                          <a:solidFill>
                            <a:schemeClr val="dk1"/>
                          </a:solidFill>
                          <a:effectLst/>
                          <a:latin typeface="+mn-lt"/>
                          <a:ea typeface="+mn-ea"/>
                          <a:cs typeface="+mn-cs"/>
                        </a:rPr>
                        <a:t>Awareness and Mobilization for SHP </a:t>
                      </a:r>
                    </a:p>
                  </a:txBody>
                  <a:tcPr marL="9525" marR="9525" marT="9525" marB="0" anchor="b">
                    <a:solidFill>
                      <a:schemeClr val="accent5">
                        <a:lumMod val="20000"/>
                        <a:lumOff val="80000"/>
                      </a:schemeClr>
                    </a:solidFill>
                  </a:tcPr>
                </a:tc>
                <a:extLst>
                  <a:ext uri="{0D108BD9-81ED-4DB2-BD59-A6C34878D82A}">
                    <a16:rowId xmlns:a16="http://schemas.microsoft.com/office/drawing/2014/main" val="424879150"/>
                  </a:ext>
                </a:extLst>
              </a:tr>
              <a:tr h="214244">
                <a:tc vMerge="1">
                  <a:txBody>
                    <a:bodyPr/>
                    <a:lstStyle/>
                    <a:p>
                      <a:endParaRPr lang="es-ES"/>
                    </a:p>
                  </a:txBody>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Strengthen the PSNP, especially component related to social health protection and inclusiveness of non-nationals </a:t>
                      </a:r>
                    </a:p>
                  </a:txBody>
                  <a:tcPr marL="9525" marR="9525" marT="9525" marB="0" anchor="b">
                    <a:solidFill>
                      <a:schemeClr val="accent5">
                        <a:lumMod val="20000"/>
                        <a:lumOff val="80000"/>
                      </a:schemeClr>
                    </a:solidFill>
                  </a:tcPr>
                </a:tc>
                <a:extLst>
                  <a:ext uri="{0D108BD9-81ED-4DB2-BD59-A6C34878D82A}">
                    <a16:rowId xmlns:a16="http://schemas.microsoft.com/office/drawing/2014/main" val="1816321303"/>
                  </a:ext>
                </a:extLst>
              </a:tr>
              <a:tr h="214244">
                <a:tc vMerge="1">
                  <a:txBody>
                    <a:bodyPr/>
                    <a:lstStyle/>
                    <a:p>
                      <a:endParaRPr lang="es-ES"/>
                    </a:p>
                  </a:txBody>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Support social protection programmes that provide assistance to FDPs and HCs</a:t>
                      </a:r>
                    </a:p>
                  </a:txBody>
                  <a:tcPr marL="9525" marR="9525" marT="9525" marB="0" anchor="b">
                    <a:solidFill>
                      <a:schemeClr val="accent5">
                        <a:lumMod val="20000"/>
                        <a:lumOff val="80000"/>
                      </a:schemeClr>
                    </a:solidFill>
                  </a:tcPr>
                </a:tc>
                <a:extLst>
                  <a:ext uri="{0D108BD9-81ED-4DB2-BD59-A6C34878D82A}">
                    <a16:rowId xmlns:a16="http://schemas.microsoft.com/office/drawing/2014/main" val="2788232639"/>
                  </a:ext>
                </a:extLst>
              </a:tr>
              <a:tr h="214244">
                <a:tc vMerge="1">
                  <a:txBody>
                    <a:bodyPr/>
                    <a:lstStyle/>
                    <a:p>
                      <a:endParaRPr lang="es-ES"/>
                    </a:p>
                  </a:txBody>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Strengthen financial inclusion of FDPs to facilitate their access to services</a:t>
                      </a:r>
                    </a:p>
                  </a:txBody>
                  <a:tcPr marL="9525" marR="9525" marT="9525" marB="0" anchor="b">
                    <a:solidFill>
                      <a:schemeClr val="accent5">
                        <a:lumMod val="20000"/>
                        <a:lumOff val="80000"/>
                      </a:schemeClr>
                    </a:solidFill>
                  </a:tcPr>
                </a:tc>
                <a:extLst>
                  <a:ext uri="{0D108BD9-81ED-4DB2-BD59-A6C34878D82A}">
                    <a16:rowId xmlns:a16="http://schemas.microsoft.com/office/drawing/2014/main" val="2650620880"/>
                  </a:ext>
                </a:extLst>
              </a:tr>
              <a:tr h="214244">
                <a:tc vMerge="1">
                  <a:txBody>
                    <a:bodyPr/>
                    <a:lstStyle/>
                    <a:p>
                      <a:endParaRPr lang="es-ES"/>
                    </a:p>
                  </a:txBody>
                  <a:tcPr/>
                </a:tc>
                <a:tc>
                  <a:txBody>
                    <a:bodyPr/>
                    <a:lstStyle/>
                    <a:p>
                      <a:pPr marL="0" algn="l" defTabSz="912114" rtl="0" eaLnBrk="1" fontAlgn="ctr" latinLnBrk="0" hangingPunct="1"/>
                      <a:r>
                        <a:rPr lang="es-ES" sz="600" u="none" strike="noStrike" kern="1200" dirty="0" err="1">
                          <a:solidFill>
                            <a:schemeClr val="dk1"/>
                          </a:solidFill>
                          <a:effectLst/>
                          <a:latin typeface="+mn-lt"/>
                          <a:ea typeface="+mn-ea"/>
                          <a:cs typeface="+mn-cs"/>
                        </a:rPr>
                        <a:t>Public</a:t>
                      </a:r>
                      <a:r>
                        <a:rPr lang="es-ES" sz="600" u="none" strike="noStrike" kern="1200" dirty="0">
                          <a:solidFill>
                            <a:schemeClr val="dk1"/>
                          </a:solidFill>
                          <a:effectLst/>
                          <a:latin typeface="+mn-lt"/>
                          <a:ea typeface="+mn-ea"/>
                          <a:cs typeface="+mn-cs"/>
                        </a:rPr>
                        <a:t> </a:t>
                      </a:r>
                      <a:r>
                        <a:rPr lang="es-ES" sz="600" u="none" strike="noStrike" kern="1200" dirty="0" err="1">
                          <a:solidFill>
                            <a:schemeClr val="dk1"/>
                          </a:solidFill>
                          <a:effectLst/>
                          <a:latin typeface="+mn-lt"/>
                          <a:ea typeface="+mn-ea"/>
                          <a:cs typeface="+mn-cs"/>
                        </a:rPr>
                        <a:t>Employment</a:t>
                      </a:r>
                      <a:r>
                        <a:rPr lang="es-ES" sz="600" u="none" strike="noStrike" kern="1200" dirty="0">
                          <a:solidFill>
                            <a:schemeClr val="dk1"/>
                          </a:solidFill>
                          <a:effectLst/>
                          <a:latin typeface="+mn-lt"/>
                          <a:ea typeface="+mn-ea"/>
                          <a:cs typeface="+mn-cs"/>
                        </a:rPr>
                        <a:t> Programme (PEP)</a:t>
                      </a:r>
                    </a:p>
                  </a:txBody>
                  <a:tcPr marL="9525" marR="9525" marT="9525" marB="0" anchor="b">
                    <a:solidFill>
                      <a:schemeClr val="accent5">
                        <a:lumMod val="20000"/>
                        <a:lumOff val="80000"/>
                      </a:schemeClr>
                    </a:solidFill>
                  </a:tcPr>
                </a:tc>
                <a:extLst>
                  <a:ext uri="{0D108BD9-81ED-4DB2-BD59-A6C34878D82A}">
                    <a16:rowId xmlns:a16="http://schemas.microsoft.com/office/drawing/2014/main" val="1678336249"/>
                  </a:ext>
                </a:extLst>
              </a:tr>
              <a:tr h="214244">
                <a:tc rowSpan="5">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3.4c) Number of measures/</a:t>
                      </a:r>
                      <a:r>
                        <a:rPr lang="en-US" sz="600" u="none" strike="noStrike" kern="1200" dirty="0" err="1">
                          <a:solidFill>
                            <a:schemeClr val="dk1"/>
                          </a:solidFill>
                          <a:effectLst/>
                          <a:latin typeface="+mn-lt"/>
                          <a:ea typeface="+mn-ea"/>
                          <a:cs typeface="+mn-cs"/>
                        </a:rPr>
                        <a:t>schmes</a:t>
                      </a:r>
                      <a:r>
                        <a:rPr lang="en-US" sz="600" u="none" strike="noStrike" kern="1200" dirty="0">
                          <a:solidFill>
                            <a:schemeClr val="dk1"/>
                          </a:solidFill>
                          <a:effectLst/>
                          <a:latin typeface="+mn-lt"/>
                          <a:ea typeface="+mn-ea"/>
                          <a:cs typeface="+mn-cs"/>
                        </a:rPr>
                        <a:t> that extend access to national/local social protection benefits</a:t>
                      </a:r>
                    </a:p>
                  </a:txBody>
                  <a:tcPr marL="9525" marR="9525" marT="9525" marB="0">
                    <a:solidFill>
                      <a:schemeClr val="accent5">
                        <a:lumMod val="20000"/>
                        <a:lumOff val="80000"/>
                      </a:schemeClr>
                    </a:solidFill>
                  </a:tcPr>
                </a:tc>
                <a:tc>
                  <a:txBody>
                    <a:bodyPr/>
                    <a:lstStyle/>
                    <a:p>
                      <a:pPr marL="0" algn="l" defTabSz="912114" rtl="0" eaLnBrk="1" fontAlgn="ctr" latinLnBrk="0" hangingPunct="1"/>
                      <a:r>
                        <a:rPr lang="en-US" sz="600" u="none" strike="noStrike" kern="1200" dirty="0" err="1">
                          <a:solidFill>
                            <a:schemeClr val="dk1"/>
                          </a:solidFill>
                          <a:effectLst/>
                          <a:latin typeface="+mn-lt"/>
                          <a:ea typeface="+mn-ea"/>
                          <a:cs typeface="+mn-cs"/>
                        </a:rPr>
                        <a:t>i</a:t>
                      </a:r>
                      <a:r>
                        <a:rPr lang="en-US" sz="600" u="none" strike="noStrike" kern="1200" dirty="0">
                          <a:solidFill>
                            <a:schemeClr val="dk1"/>
                          </a:solidFill>
                          <a:effectLst/>
                          <a:latin typeface="+mn-lt"/>
                          <a:ea typeface="+mn-ea"/>
                          <a:cs typeface="+mn-cs"/>
                        </a:rPr>
                        <a:t>) Facilitate uncollateralized loans for FDPs and host communities through a partnership with a private bank.                                                        ii) Support Cash plus social protection framework  to be in place for FDPs and HCs by Integrating with education, child protection, health, nutrition, WASH in UPSNP</a:t>
                      </a:r>
                    </a:p>
                  </a:txBody>
                  <a:tcPr marL="9525" marR="9525" marT="9525" marB="0" anchor="b">
                    <a:solidFill>
                      <a:schemeClr val="accent5">
                        <a:lumMod val="20000"/>
                        <a:lumOff val="80000"/>
                      </a:schemeClr>
                    </a:solidFill>
                  </a:tcPr>
                </a:tc>
                <a:extLst>
                  <a:ext uri="{0D108BD9-81ED-4DB2-BD59-A6C34878D82A}">
                    <a16:rowId xmlns:a16="http://schemas.microsoft.com/office/drawing/2014/main" val="1301649283"/>
                  </a:ext>
                </a:extLst>
              </a:tr>
              <a:tr h="214244">
                <a:tc vMerge="1">
                  <a:txBody>
                    <a:bodyPr/>
                    <a:lstStyle/>
                    <a:p>
                      <a:endParaRPr lang="es-ES"/>
                    </a:p>
                  </a:txBody>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Support Community-Based Health Insurance (CBHI) for FDPs and Host communities in Addis Ababa and Amhara to improve healthcare access</a:t>
                      </a:r>
                    </a:p>
                  </a:txBody>
                  <a:tcPr marL="9525" marR="9525" marT="9525" marB="0" anchor="b">
                    <a:solidFill>
                      <a:schemeClr val="accent5">
                        <a:lumMod val="20000"/>
                        <a:lumOff val="80000"/>
                      </a:schemeClr>
                    </a:solidFill>
                  </a:tcPr>
                </a:tc>
                <a:extLst>
                  <a:ext uri="{0D108BD9-81ED-4DB2-BD59-A6C34878D82A}">
                    <a16:rowId xmlns:a16="http://schemas.microsoft.com/office/drawing/2014/main" val="2842722706"/>
                  </a:ext>
                </a:extLst>
              </a:tr>
              <a:tr h="214244">
                <a:tc vMerge="1">
                  <a:txBody>
                    <a:bodyPr/>
                    <a:lstStyle/>
                    <a:p>
                      <a:endParaRPr lang="es-ES"/>
                    </a:p>
                  </a:txBody>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Strengthening social health protection schemes and quality</a:t>
                      </a:r>
                    </a:p>
                  </a:txBody>
                  <a:tcPr marL="9525" marR="9525" marT="9525" marB="0" anchor="b">
                    <a:solidFill>
                      <a:schemeClr val="accent5">
                        <a:lumMod val="20000"/>
                        <a:lumOff val="80000"/>
                      </a:schemeClr>
                    </a:solidFill>
                  </a:tcPr>
                </a:tc>
                <a:extLst>
                  <a:ext uri="{0D108BD9-81ED-4DB2-BD59-A6C34878D82A}">
                    <a16:rowId xmlns:a16="http://schemas.microsoft.com/office/drawing/2014/main" val="3947990989"/>
                  </a:ext>
                </a:extLst>
              </a:tr>
              <a:tr h="214244">
                <a:tc vMerge="1">
                  <a:txBody>
                    <a:bodyPr/>
                    <a:lstStyle/>
                    <a:p>
                      <a:endParaRPr lang="es-ES"/>
                    </a:p>
                  </a:txBody>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Support assessment of financial sustainability and recommendations and capacity building thereof to EHIA and the CBHI schemes</a:t>
                      </a:r>
                    </a:p>
                  </a:txBody>
                  <a:tcPr marL="9525" marR="9525" marT="9525" marB="0" anchor="b">
                    <a:solidFill>
                      <a:schemeClr val="accent5">
                        <a:lumMod val="20000"/>
                        <a:lumOff val="80000"/>
                      </a:schemeClr>
                    </a:solidFill>
                  </a:tcPr>
                </a:tc>
                <a:extLst>
                  <a:ext uri="{0D108BD9-81ED-4DB2-BD59-A6C34878D82A}">
                    <a16:rowId xmlns:a16="http://schemas.microsoft.com/office/drawing/2014/main" val="3452706366"/>
                  </a:ext>
                </a:extLst>
              </a:tr>
              <a:tr h="214244">
                <a:tc vMerge="1">
                  <a:txBody>
                    <a:bodyPr/>
                    <a:lstStyle/>
                    <a:p>
                      <a:endParaRPr lang="es-ES"/>
                    </a:p>
                  </a:txBody>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Capacity Building of Social Health Protection actors </a:t>
                      </a:r>
                    </a:p>
                  </a:txBody>
                  <a:tcPr marL="9525" marR="9525" marT="9525" marB="0" anchor="b">
                    <a:solidFill>
                      <a:schemeClr val="accent5">
                        <a:lumMod val="20000"/>
                        <a:lumOff val="80000"/>
                      </a:schemeClr>
                    </a:solidFill>
                  </a:tcPr>
                </a:tc>
                <a:extLst>
                  <a:ext uri="{0D108BD9-81ED-4DB2-BD59-A6C34878D82A}">
                    <a16:rowId xmlns:a16="http://schemas.microsoft.com/office/drawing/2014/main" val="509676075"/>
                  </a:ext>
                </a:extLst>
              </a:tr>
              <a:tr h="214244">
                <a:tc>
                  <a:txBody>
                    <a:bodyPr/>
                    <a:lstStyle/>
                    <a:p>
                      <a:pPr marL="0" algn="l" defTabSz="912114" rtl="0" eaLnBrk="1" fontAlgn="ctr" latinLnBrk="0" hangingPunct="1"/>
                      <a:r>
                        <a:rPr lang="en-US" sz="600" u="none" strike="noStrike" kern="1200">
                          <a:solidFill>
                            <a:schemeClr val="dk1"/>
                          </a:solidFill>
                          <a:effectLst/>
                          <a:latin typeface="+mn-lt"/>
                          <a:ea typeface="+mn-ea"/>
                          <a:cs typeface="+mn-cs"/>
                        </a:rPr>
                        <a:t>3.4d) Number of countries with social  protection programs that are genderresponsive or lead to transformative </a:t>
                      </a:r>
                      <a:br>
                        <a:rPr lang="en-US" sz="600" u="none" strike="noStrike" kern="1200">
                          <a:solidFill>
                            <a:schemeClr val="dk1"/>
                          </a:solidFill>
                          <a:effectLst/>
                          <a:latin typeface="+mn-lt"/>
                          <a:ea typeface="+mn-ea"/>
                          <a:cs typeface="+mn-cs"/>
                        </a:rPr>
                      </a:br>
                      <a:r>
                        <a:rPr lang="en-US" sz="600" u="none" strike="noStrike" kern="1200">
                          <a:solidFill>
                            <a:schemeClr val="dk1"/>
                          </a:solidFill>
                          <a:effectLst/>
                          <a:latin typeface="+mn-lt"/>
                          <a:ea typeface="+mn-ea"/>
                          <a:cs typeface="+mn-cs"/>
                        </a:rPr>
                        <a:t>gender equality results</a:t>
                      </a:r>
                    </a:p>
                  </a:txBody>
                  <a:tcPr marL="9525" marR="9525" marT="9525" marB="0">
                    <a:solidFill>
                      <a:schemeClr val="accent5">
                        <a:lumMod val="20000"/>
                        <a:lumOff val="80000"/>
                      </a:schemeClr>
                    </a:solidFill>
                  </a:tcPr>
                </a:tc>
                <a:tc>
                  <a:txBody>
                    <a:bodyPr/>
                    <a:lstStyle/>
                    <a:p>
                      <a:pPr marL="0" algn="l" defTabSz="912114" rtl="0" eaLnBrk="1" fontAlgn="ctr" latinLnBrk="0" hangingPunct="1"/>
                      <a:r>
                        <a:rPr lang="es-ES" sz="600" u="none" strike="noStrike" kern="1200" dirty="0" err="1">
                          <a:solidFill>
                            <a:schemeClr val="dk1"/>
                          </a:solidFill>
                          <a:effectLst/>
                          <a:latin typeface="+mn-lt"/>
                          <a:ea typeface="+mn-ea"/>
                          <a:cs typeface="+mn-cs"/>
                        </a:rPr>
                        <a:t>Integrate</a:t>
                      </a:r>
                      <a:r>
                        <a:rPr lang="es-ES" sz="600" u="none" strike="noStrike" kern="1200" dirty="0">
                          <a:solidFill>
                            <a:schemeClr val="dk1"/>
                          </a:solidFill>
                          <a:effectLst/>
                          <a:latin typeface="+mn-lt"/>
                          <a:ea typeface="+mn-ea"/>
                          <a:cs typeface="+mn-cs"/>
                        </a:rPr>
                        <a:t> </a:t>
                      </a:r>
                      <a:r>
                        <a:rPr lang="es-ES" sz="600" u="none" strike="noStrike" kern="1200" dirty="0" err="1">
                          <a:solidFill>
                            <a:schemeClr val="dk1"/>
                          </a:solidFill>
                          <a:effectLst/>
                          <a:latin typeface="+mn-lt"/>
                          <a:ea typeface="+mn-ea"/>
                          <a:cs typeface="+mn-cs"/>
                        </a:rPr>
                        <a:t>gender</a:t>
                      </a:r>
                      <a:r>
                        <a:rPr lang="es-ES" sz="600" u="none" strike="noStrike" kern="1200" dirty="0">
                          <a:solidFill>
                            <a:schemeClr val="dk1"/>
                          </a:solidFill>
                          <a:effectLst/>
                          <a:latin typeface="+mn-lt"/>
                          <a:ea typeface="+mn-ea"/>
                          <a:cs typeface="+mn-cs"/>
                        </a:rPr>
                        <a:t>-responsive </a:t>
                      </a:r>
                      <a:r>
                        <a:rPr lang="es-ES" sz="600" u="none" strike="noStrike" kern="1200" dirty="0" err="1">
                          <a:solidFill>
                            <a:schemeClr val="dk1"/>
                          </a:solidFill>
                          <a:effectLst/>
                          <a:latin typeface="+mn-lt"/>
                          <a:ea typeface="+mn-ea"/>
                          <a:cs typeface="+mn-cs"/>
                        </a:rPr>
                        <a:t>into</a:t>
                      </a:r>
                      <a:r>
                        <a:rPr lang="es-ES" sz="600" u="none" strike="noStrike" kern="1200" dirty="0">
                          <a:solidFill>
                            <a:schemeClr val="dk1"/>
                          </a:solidFill>
                          <a:effectLst/>
                          <a:latin typeface="+mn-lt"/>
                          <a:ea typeface="+mn-ea"/>
                          <a:cs typeface="+mn-cs"/>
                        </a:rPr>
                        <a:t> social </a:t>
                      </a:r>
                      <a:r>
                        <a:rPr lang="es-ES" sz="600" u="none" strike="noStrike" kern="1200" dirty="0" err="1">
                          <a:solidFill>
                            <a:schemeClr val="dk1"/>
                          </a:solidFill>
                          <a:effectLst/>
                          <a:latin typeface="+mn-lt"/>
                          <a:ea typeface="+mn-ea"/>
                          <a:cs typeface="+mn-cs"/>
                        </a:rPr>
                        <a:t>protection</a:t>
                      </a:r>
                      <a:r>
                        <a:rPr lang="es-ES" sz="600" u="none" strike="noStrike" kern="1200" dirty="0">
                          <a:solidFill>
                            <a:schemeClr val="dk1"/>
                          </a:solidFill>
                          <a:effectLst/>
                          <a:latin typeface="+mn-lt"/>
                          <a:ea typeface="+mn-ea"/>
                          <a:cs typeface="+mn-cs"/>
                        </a:rPr>
                        <a:t> </a:t>
                      </a:r>
                      <a:r>
                        <a:rPr lang="es-ES" sz="600" u="none" strike="noStrike" kern="1200" dirty="0" err="1">
                          <a:solidFill>
                            <a:schemeClr val="dk1"/>
                          </a:solidFill>
                          <a:effectLst/>
                          <a:latin typeface="+mn-lt"/>
                          <a:ea typeface="+mn-ea"/>
                          <a:cs typeface="+mn-cs"/>
                        </a:rPr>
                        <a:t>system</a:t>
                      </a:r>
                      <a:endParaRPr lang="es-ES" sz="600" u="none" strike="noStrike" kern="1200" dirty="0">
                        <a:solidFill>
                          <a:schemeClr val="dk1"/>
                        </a:solidFill>
                        <a:effectLst/>
                        <a:latin typeface="+mn-lt"/>
                        <a:ea typeface="+mn-ea"/>
                        <a:cs typeface="+mn-cs"/>
                      </a:endParaRPr>
                    </a:p>
                  </a:txBody>
                  <a:tcPr marL="9525" marR="9525" marT="9525" marB="0" anchor="b">
                    <a:solidFill>
                      <a:schemeClr val="accent5">
                        <a:lumMod val="20000"/>
                        <a:lumOff val="80000"/>
                      </a:schemeClr>
                    </a:solidFill>
                  </a:tcPr>
                </a:tc>
                <a:extLst>
                  <a:ext uri="{0D108BD9-81ED-4DB2-BD59-A6C34878D82A}">
                    <a16:rowId xmlns:a16="http://schemas.microsoft.com/office/drawing/2014/main" val="3722289708"/>
                  </a:ext>
                </a:extLst>
              </a:tr>
              <a:tr h="214244">
                <a:tc gridSpan="2">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Short-term Outcome 3.5: FDPs and HCs Who Do Not Have Access to the Community-based, Local and/or National-level Social Protection Services Are Provided with Complementary Partner-Delivered Social Protection</a:t>
                      </a:r>
                    </a:p>
                  </a:txBody>
                  <a:tcPr marL="9525" marR="9525" marT="9525" marB="0">
                    <a:solidFill>
                      <a:schemeClr val="accent5">
                        <a:lumMod val="40000"/>
                        <a:lumOff val="60000"/>
                      </a:schemeClr>
                    </a:solidFill>
                  </a:tcPr>
                </a:tc>
                <a:tc hMerge="1">
                  <a:txBody>
                    <a:bodyPr/>
                    <a:lstStyle/>
                    <a:p>
                      <a:endParaRPr dirty="0"/>
                    </a:p>
                  </a:txBody>
                  <a:tcPr marL="9525" marR="9525" marT="9525" marB="0"/>
                </a:tc>
                <a:extLst>
                  <a:ext uri="{0D108BD9-81ED-4DB2-BD59-A6C34878D82A}">
                    <a16:rowId xmlns:a16="http://schemas.microsoft.com/office/drawing/2014/main" val="1091581756"/>
                  </a:ext>
                </a:extLst>
              </a:tr>
            </a:tbl>
          </a:graphicData>
        </a:graphic>
      </p:graphicFrame>
      <p:graphicFrame>
        <p:nvGraphicFramePr>
          <p:cNvPr id="11" name="Table 10">
            <a:extLst>
              <a:ext uri="{FF2B5EF4-FFF2-40B4-BE49-F238E27FC236}">
                <a16:creationId xmlns:a16="http://schemas.microsoft.com/office/drawing/2014/main" id="{047C26B4-A765-5BB8-2EBA-08118B4E7101}"/>
              </a:ext>
            </a:extLst>
          </p:cNvPr>
          <p:cNvGraphicFramePr>
            <a:graphicFrameLocks noGrp="1"/>
          </p:cNvGraphicFramePr>
          <p:nvPr>
            <p:extLst>
              <p:ext uri="{D42A27DB-BD31-4B8C-83A1-F6EECF244321}">
                <p14:modId xmlns:p14="http://schemas.microsoft.com/office/powerpoint/2010/main" val="3906536609"/>
              </p:ext>
            </p:extLst>
          </p:nvPr>
        </p:nvGraphicFramePr>
        <p:xfrm>
          <a:off x="4953794" y="807048"/>
          <a:ext cx="3118104" cy="214244"/>
        </p:xfrm>
        <a:graphic>
          <a:graphicData uri="http://schemas.openxmlformats.org/drawingml/2006/table">
            <a:tbl>
              <a:tblPr>
                <a:tableStyleId>{5C22544A-7EE6-4342-B048-85BDC9FD1C3A}</a:tableStyleId>
              </a:tblPr>
              <a:tblGrid>
                <a:gridCol w="3118104">
                  <a:extLst>
                    <a:ext uri="{9D8B030D-6E8A-4147-A177-3AD203B41FA5}">
                      <a16:colId xmlns:a16="http://schemas.microsoft.com/office/drawing/2014/main" val="3426252026"/>
                    </a:ext>
                  </a:extLst>
                </a:gridCol>
              </a:tblGrid>
              <a:tr h="214244">
                <a:tc>
                  <a:txBody>
                    <a:bodyPr/>
                    <a:lstStyle/>
                    <a:p>
                      <a:pPr algn="l" fontAlgn="ctr"/>
                      <a:r>
                        <a:rPr lang="es-ES" sz="600" b="1" u="none" strike="noStrike" dirty="0">
                          <a:effectLst/>
                        </a:rPr>
                        <a:t>Pillar 4: CRITICAL INFRASTRUCTURE</a:t>
                      </a:r>
                    </a:p>
                  </a:txBody>
                  <a:tcPr marL="0" marR="0" marT="0" marB="0" anchor="ctr"/>
                </a:tc>
                <a:extLst>
                  <a:ext uri="{0D108BD9-81ED-4DB2-BD59-A6C34878D82A}">
                    <a16:rowId xmlns:a16="http://schemas.microsoft.com/office/drawing/2014/main" val="1296607939"/>
                  </a:ext>
                </a:extLst>
              </a:tr>
            </a:tbl>
          </a:graphicData>
        </a:graphic>
      </p:graphicFrame>
      <p:graphicFrame>
        <p:nvGraphicFramePr>
          <p:cNvPr id="12" name="Table 11">
            <a:extLst>
              <a:ext uri="{FF2B5EF4-FFF2-40B4-BE49-F238E27FC236}">
                <a16:creationId xmlns:a16="http://schemas.microsoft.com/office/drawing/2014/main" id="{ECFF737C-18F4-CF8E-9FF9-9F61DE343DFA}"/>
              </a:ext>
            </a:extLst>
          </p:cNvPr>
          <p:cNvGraphicFramePr>
            <a:graphicFrameLocks noGrp="1"/>
          </p:cNvGraphicFramePr>
          <p:nvPr>
            <p:extLst>
              <p:ext uri="{D42A27DB-BD31-4B8C-83A1-F6EECF244321}">
                <p14:modId xmlns:p14="http://schemas.microsoft.com/office/powerpoint/2010/main" val="2802775837"/>
              </p:ext>
            </p:extLst>
          </p:nvPr>
        </p:nvGraphicFramePr>
        <p:xfrm>
          <a:off x="4953794" y="1023522"/>
          <a:ext cx="3118104" cy="4912485"/>
        </p:xfrm>
        <a:graphic>
          <a:graphicData uri="http://schemas.openxmlformats.org/drawingml/2006/table">
            <a:tbl>
              <a:tblPr>
                <a:tableStyleId>{5C22544A-7EE6-4342-B048-85BDC9FD1C3A}</a:tableStyleId>
              </a:tblPr>
              <a:tblGrid>
                <a:gridCol w="288342">
                  <a:extLst>
                    <a:ext uri="{9D8B030D-6E8A-4147-A177-3AD203B41FA5}">
                      <a16:colId xmlns:a16="http://schemas.microsoft.com/office/drawing/2014/main" val="2256300991"/>
                    </a:ext>
                  </a:extLst>
                </a:gridCol>
                <a:gridCol w="2829762">
                  <a:extLst>
                    <a:ext uri="{9D8B030D-6E8A-4147-A177-3AD203B41FA5}">
                      <a16:colId xmlns:a16="http://schemas.microsoft.com/office/drawing/2014/main" val="461712270"/>
                    </a:ext>
                  </a:extLst>
                </a:gridCol>
              </a:tblGrid>
              <a:tr h="187669">
                <a:tc gridSpan="2">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Mid-term Outcome 4: Improved Services, Facilities and Information Systems Essential to FDPs and HCs</a:t>
                      </a:r>
                    </a:p>
                  </a:txBody>
                  <a:tcPr marL="1386" marR="1386" marT="1386" marB="0">
                    <a:solidFill>
                      <a:schemeClr val="bg2">
                        <a:lumMod val="75000"/>
                      </a:schemeClr>
                    </a:solidFill>
                  </a:tcPr>
                </a:tc>
                <a:tc hMerge="1">
                  <a:txBody>
                    <a:bodyPr/>
                    <a:lstStyle/>
                    <a:p>
                      <a:endParaRPr dirty="0"/>
                    </a:p>
                  </a:txBody>
                  <a:tcPr marL="1386" marR="1386" marT="1386" marB="0"/>
                </a:tc>
                <a:extLst>
                  <a:ext uri="{0D108BD9-81ED-4DB2-BD59-A6C34878D82A}">
                    <a16:rowId xmlns:a16="http://schemas.microsoft.com/office/drawing/2014/main" val="1238821530"/>
                  </a:ext>
                </a:extLst>
              </a:tr>
              <a:tr h="98963">
                <a:tc gridSpan="2">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Short-term Outcome 4.1: Improved Access to WASH Facilities by FDPs and HCs</a:t>
                      </a:r>
                    </a:p>
                  </a:txBody>
                  <a:tcPr marL="1386" marR="1386" marT="1386" marB="0">
                    <a:solidFill>
                      <a:schemeClr val="bg1">
                        <a:lumMod val="85000"/>
                      </a:schemeClr>
                    </a:solidFill>
                  </a:tcPr>
                </a:tc>
                <a:tc hMerge="1">
                  <a:txBody>
                    <a:bodyPr/>
                    <a:lstStyle/>
                    <a:p>
                      <a:endParaRPr dirty="0"/>
                    </a:p>
                  </a:txBody>
                  <a:tcPr marL="1386" marR="1386" marT="1386" marB="0"/>
                </a:tc>
                <a:extLst>
                  <a:ext uri="{0D108BD9-81ED-4DB2-BD59-A6C34878D82A}">
                    <a16:rowId xmlns:a16="http://schemas.microsoft.com/office/drawing/2014/main" val="2068477749"/>
                  </a:ext>
                </a:extLst>
              </a:tr>
              <a:tr h="406108">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4.1.1:</a:t>
                      </a:r>
                    </a:p>
                  </a:txBody>
                  <a:tcPr marL="1386" marR="1386" marT="1386" marB="0">
                    <a:solidFill>
                      <a:schemeClr val="bg1">
                        <a:lumMod val="95000"/>
                      </a:schemeClr>
                    </a:solidFill>
                  </a:tcPr>
                </a:tc>
                <a:tc>
                  <a:txBody>
                    <a:bodyPr/>
                    <a:lstStyle/>
                    <a:p>
                      <a:pPr marL="0" algn="l" defTabSz="912114" rtl="0" eaLnBrk="1" fontAlgn="ctr" latinLnBrk="0" hangingPunct="1"/>
                      <a:r>
                        <a:rPr lang="en-US" sz="600" u="none" strike="noStrike" kern="1200">
                          <a:solidFill>
                            <a:schemeClr val="dk1"/>
                          </a:solidFill>
                          <a:effectLst/>
                          <a:latin typeface="+mn-lt"/>
                          <a:ea typeface="+mn-ea"/>
                          <a:cs typeface="+mn-cs"/>
                        </a:rPr>
                        <a:t>Support the Afar regional water bureau to improve access to water supply services for Serdo refugee settlement and nearby host communities</a:t>
                      </a:r>
                    </a:p>
                  </a:txBody>
                  <a:tcPr marL="1386" marR="1386" marT="1386" marB="0">
                    <a:solidFill>
                      <a:schemeClr val="bg1">
                        <a:lumMod val="95000"/>
                      </a:schemeClr>
                    </a:solidFill>
                  </a:tcPr>
                </a:tc>
                <a:extLst>
                  <a:ext uri="{0D108BD9-81ED-4DB2-BD59-A6C34878D82A}">
                    <a16:rowId xmlns:a16="http://schemas.microsoft.com/office/drawing/2014/main" val="494203560"/>
                  </a:ext>
                </a:extLst>
              </a:tr>
              <a:tr h="249486">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4.1.2</a:t>
                      </a:r>
                    </a:p>
                  </a:txBody>
                  <a:tcPr marL="1386" marR="1386" marT="1386" marB="0">
                    <a:solidFill>
                      <a:schemeClr val="bg1">
                        <a:lumMod val="95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Support the ministry of education and regional education bureaus in improving access to water supply and sanitation services in selected learning institutions in Addis Ababa, Afar and Somali</a:t>
                      </a:r>
                    </a:p>
                  </a:txBody>
                  <a:tcPr marL="1386" marR="1386" marT="1386" marB="0">
                    <a:solidFill>
                      <a:schemeClr val="bg1">
                        <a:lumMod val="95000"/>
                      </a:schemeClr>
                    </a:solidFill>
                  </a:tcPr>
                </a:tc>
                <a:extLst>
                  <a:ext uri="{0D108BD9-81ED-4DB2-BD59-A6C34878D82A}">
                    <a16:rowId xmlns:a16="http://schemas.microsoft.com/office/drawing/2014/main" val="3004890345"/>
                  </a:ext>
                </a:extLst>
              </a:tr>
              <a:tr h="377001">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4.1.3</a:t>
                      </a:r>
                    </a:p>
                  </a:txBody>
                  <a:tcPr marL="1386" marR="1386" marT="1386" marB="0">
                    <a:solidFill>
                      <a:schemeClr val="bg1">
                        <a:lumMod val="95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Improving water supply system and sustainability</a:t>
                      </a:r>
                    </a:p>
                  </a:txBody>
                  <a:tcPr marL="1386" marR="1386" marT="1386" marB="0">
                    <a:solidFill>
                      <a:schemeClr val="bg1">
                        <a:lumMod val="95000"/>
                      </a:schemeClr>
                    </a:solidFill>
                  </a:tcPr>
                </a:tc>
                <a:extLst>
                  <a:ext uri="{0D108BD9-81ED-4DB2-BD59-A6C34878D82A}">
                    <a16:rowId xmlns:a16="http://schemas.microsoft.com/office/drawing/2014/main" val="1155515919"/>
                  </a:ext>
                </a:extLst>
              </a:tr>
              <a:tr h="112269">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4.1.4</a:t>
                      </a:r>
                    </a:p>
                  </a:txBody>
                  <a:tcPr marL="1386" marR="1386" marT="1386" marB="0">
                    <a:solidFill>
                      <a:schemeClr val="bg1">
                        <a:lumMod val="95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FDPs/HC members are reached with at least basic water that</a:t>
                      </a:r>
                      <a:br>
                        <a:rPr lang="en-US" sz="600" u="none" strike="noStrike" kern="1200" dirty="0">
                          <a:solidFill>
                            <a:schemeClr val="dk1"/>
                          </a:solidFill>
                          <a:effectLst/>
                          <a:latin typeface="+mn-lt"/>
                          <a:ea typeface="+mn-ea"/>
                          <a:cs typeface="+mn-cs"/>
                        </a:rPr>
                      </a:br>
                      <a:r>
                        <a:rPr lang="en-US" sz="600" u="none" strike="noStrike" kern="1200" dirty="0">
                          <a:solidFill>
                            <a:schemeClr val="dk1"/>
                          </a:solidFill>
                          <a:effectLst/>
                          <a:latin typeface="+mn-lt"/>
                          <a:ea typeface="+mn-ea"/>
                          <a:cs typeface="+mn-cs"/>
                        </a:rPr>
                        <a:t>is safe and available when needed</a:t>
                      </a:r>
                    </a:p>
                  </a:txBody>
                  <a:tcPr marL="1386" marR="1386" marT="1386" marB="0">
                    <a:solidFill>
                      <a:schemeClr val="bg1">
                        <a:lumMod val="95000"/>
                      </a:schemeClr>
                    </a:solidFill>
                  </a:tcPr>
                </a:tc>
                <a:extLst>
                  <a:ext uri="{0D108BD9-81ED-4DB2-BD59-A6C34878D82A}">
                    <a16:rowId xmlns:a16="http://schemas.microsoft.com/office/drawing/2014/main" val="1471159183"/>
                  </a:ext>
                </a:extLst>
              </a:tr>
              <a:tr h="92864">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4.1.5</a:t>
                      </a:r>
                    </a:p>
                  </a:txBody>
                  <a:tcPr marL="1386" marR="1386" marT="1386" marB="0">
                    <a:solidFill>
                      <a:schemeClr val="bg1">
                        <a:lumMod val="95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FDPs and HCs have improved access to  sanitation facilities and Hygiene services</a:t>
                      </a:r>
                    </a:p>
                  </a:txBody>
                  <a:tcPr marL="1386" marR="1386" marT="1386" marB="0">
                    <a:solidFill>
                      <a:schemeClr val="bg1">
                        <a:lumMod val="95000"/>
                      </a:schemeClr>
                    </a:solidFill>
                  </a:tcPr>
                </a:tc>
                <a:extLst>
                  <a:ext uri="{0D108BD9-81ED-4DB2-BD59-A6C34878D82A}">
                    <a16:rowId xmlns:a16="http://schemas.microsoft.com/office/drawing/2014/main" val="2283035379"/>
                  </a:ext>
                </a:extLst>
              </a:tr>
              <a:tr h="173254">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4.1.6</a:t>
                      </a:r>
                    </a:p>
                  </a:txBody>
                  <a:tcPr marL="1386" marR="1386" marT="1386" marB="0">
                    <a:solidFill>
                      <a:schemeClr val="bg1">
                        <a:lumMod val="95000"/>
                      </a:schemeClr>
                    </a:solidFill>
                  </a:tcPr>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Provision of water and sanitation facilities</a:t>
                      </a:r>
                    </a:p>
                  </a:txBody>
                  <a:tcPr marL="1386" marR="1386" marT="1386" marB="0">
                    <a:solidFill>
                      <a:schemeClr val="bg1">
                        <a:lumMod val="95000"/>
                      </a:schemeClr>
                    </a:solidFill>
                  </a:tcPr>
                </a:tc>
                <a:extLst>
                  <a:ext uri="{0D108BD9-81ED-4DB2-BD59-A6C34878D82A}">
                    <a16:rowId xmlns:a16="http://schemas.microsoft.com/office/drawing/2014/main" val="3072308634"/>
                  </a:ext>
                </a:extLst>
              </a:tr>
              <a:tr h="116427">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4.1.7</a:t>
                      </a:r>
                    </a:p>
                  </a:txBody>
                  <a:tcPr marL="1386" marR="1386" marT="1386" marB="0">
                    <a:solidFill>
                      <a:schemeClr val="bg1">
                        <a:lumMod val="95000"/>
                      </a:schemeClr>
                    </a:solidFill>
                  </a:tcPr>
                </a:tc>
                <a:tc>
                  <a:txBody>
                    <a:bodyPr/>
                    <a:lstStyle/>
                    <a:p>
                      <a:pPr marL="0" algn="l" defTabSz="912114" rtl="0" eaLnBrk="1" fontAlgn="ctr" latinLnBrk="0" hangingPunct="1"/>
                      <a:r>
                        <a:rPr lang="es-ES" sz="600" u="none" strike="noStrike" kern="1200" dirty="0" err="1">
                          <a:solidFill>
                            <a:schemeClr val="dk1"/>
                          </a:solidFill>
                          <a:effectLst/>
                          <a:latin typeface="+mn-lt"/>
                          <a:ea typeface="+mn-ea"/>
                          <a:cs typeface="+mn-cs"/>
                        </a:rPr>
                        <a:t>Provision</a:t>
                      </a:r>
                      <a:r>
                        <a:rPr lang="es-ES" sz="600" u="none" strike="noStrike" kern="1200" dirty="0">
                          <a:solidFill>
                            <a:schemeClr val="dk1"/>
                          </a:solidFill>
                          <a:effectLst/>
                          <a:latin typeface="+mn-lt"/>
                          <a:ea typeface="+mn-ea"/>
                          <a:cs typeface="+mn-cs"/>
                        </a:rPr>
                        <a:t> of </a:t>
                      </a:r>
                      <a:r>
                        <a:rPr lang="es-ES" sz="600" u="none" strike="noStrike" kern="1200" dirty="0" err="1">
                          <a:solidFill>
                            <a:schemeClr val="dk1"/>
                          </a:solidFill>
                          <a:effectLst/>
                          <a:latin typeface="+mn-lt"/>
                          <a:ea typeface="+mn-ea"/>
                          <a:cs typeface="+mn-cs"/>
                        </a:rPr>
                        <a:t>health</a:t>
                      </a:r>
                      <a:r>
                        <a:rPr lang="es-ES" sz="600" u="none" strike="noStrike" kern="1200" dirty="0">
                          <a:solidFill>
                            <a:schemeClr val="dk1"/>
                          </a:solidFill>
                          <a:effectLst/>
                          <a:latin typeface="+mn-lt"/>
                          <a:ea typeface="+mn-ea"/>
                          <a:cs typeface="+mn-cs"/>
                        </a:rPr>
                        <a:t> </a:t>
                      </a:r>
                      <a:r>
                        <a:rPr lang="es-ES" sz="600" u="none" strike="noStrike" kern="1200" dirty="0" err="1">
                          <a:solidFill>
                            <a:schemeClr val="dk1"/>
                          </a:solidFill>
                          <a:effectLst/>
                          <a:latin typeface="+mn-lt"/>
                          <a:ea typeface="+mn-ea"/>
                          <a:cs typeface="+mn-cs"/>
                        </a:rPr>
                        <a:t>facility</a:t>
                      </a:r>
                      <a:endParaRPr lang="es-ES" sz="600" u="none" strike="noStrike" kern="1200" dirty="0">
                        <a:solidFill>
                          <a:schemeClr val="dk1"/>
                        </a:solidFill>
                        <a:effectLst/>
                        <a:latin typeface="+mn-lt"/>
                        <a:ea typeface="+mn-ea"/>
                        <a:cs typeface="+mn-cs"/>
                      </a:endParaRPr>
                    </a:p>
                  </a:txBody>
                  <a:tcPr marL="1386" marR="1386" marT="1386" marB="0">
                    <a:solidFill>
                      <a:schemeClr val="bg1">
                        <a:lumMod val="95000"/>
                      </a:schemeClr>
                    </a:solidFill>
                  </a:tcPr>
                </a:tc>
                <a:extLst>
                  <a:ext uri="{0D108BD9-81ED-4DB2-BD59-A6C34878D82A}">
                    <a16:rowId xmlns:a16="http://schemas.microsoft.com/office/drawing/2014/main" val="4268662700"/>
                  </a:ext>
                </a:extLst>
              </a:tr>
              <a:tr h="123357">
                <a:tc gridSpan="2">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Short-term Outcome 4.2: Enhanced Management, Capacity, and Sustainability for Critical Infrastructure</a:t>
                      </a:r>
                    </a:p>
                  </a:txBody>
                  <a:tcPr marL="1386" marR="1386" marT="1386" marB="0">
                    <a:solidFill>
                      <a:schemeClr val="bg1">
                        <a:lumMod val="85000"/>
                      </a:schemeClr>
                    </a:solidFill>
                  </a:tcPr>
                </a:tc>
                <a:tc hMerge="1">
                  <a:txBody>
                    <a:bodyPr/>
                    <a:lstStyle/>
                    <a:p>
                      <a:endParaRPr dirty="0"/>
                    </a:p>
                  </a:txBody>
                  <a:tcPr marL="1386" marR="1386" marT="1386" marB="0"/>
                </a:tc>
                <a:extLst>
                  <a:ext uri="{0D108BD9-81ED-4DB2-BD59-A6C34878D82A}">
                    <a16:rowId xmlns:a16="http://schemas.microsoft.com/office/drawing/2014/main" val="4056865089"/>
                  </a:ext>
                </a:extLst>
              </a:tr>
              <a:tr h="408880">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4.2.1</a:t>
                      </a:r>
                    </a:p>
                  </a:txBody>
                  <a:tcPr marL="1386" marR="1386" marT="1386" marB="0"/>
                </a:tc>
                <a:tc>
                  <a:txBody>
                    <a:bodyPr/>
                    <a:lstStyle/>
                    <a:p>
                      <a:pPr marL="0" algn="l" defTabSz="912114" rtl="0" eaLnBrk="1" fontAlgn="ctr" latinLnBrk="0" hangingPunct="1"/>
                      <a:r>
                        <a:rPr lang="en-US" sz="600" u="none" strike="noStrike" kern="1200">
                          <a:solidFill>
                            <a:schemeClr val="dk1"/>
                          </a:solidFill>
                          <a:effectLst/>
                          <a:latin typeface="+mn-lt"/>
                          <a:ea typeface="+mn-ea"/>
                          <a:cs typeface="+mn-cs"/>
                        </a:rPr>
                        <a:t>Support the Afar regional water bureau in the development of regulatory framework and integrating the management of water services for refugees and nearby host community towns/villages into the national systems</a:t>
                      </a:r>
                    </a:p>
                  </a:txBody>
                  <a:tcPr marL="1386" marR="1386" marT="1386" marB="0"/>
                </a:tc>
                <a:extLst>
                  <a:ext uri="{0D108BD9-81ED-4DB2-BD59-A6C34878D82A}">
                    <a16:rowId xmlns:a16="http://schemas.microsoft.com/office/drawing/2014/main" val="1585490882"/>
                  </a:ext>
                </a:extLst>
              </a:tr>
              <a:tr h="200975">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4.2.2</a:t>
                      </a:r>
                    </a:p>
                  </a:txBody>
                  <a:tcPr marL="1386" marR="1386" marT="1386" marB="0"/>
                </a:tc>
                <a:tc>
                  <a:txBody>
                    <a:bodyPr/>
                    <a:lstStyle/>
                    <a:p>
                      <a:pPr marL="0" algn="l" defTabSz="912114" rtl="0" eaLnBrk="1" fontAlgn="ctr" latinLnBrk="0" hangingPunct="1"/>
                      <a:r>
                        <a:rPr lang="en-US" sz="600" u="none" strike="noStrike" kern="1200">
                          <a:solidFill>
                            <a:schemeClr val="dk1"/>
                          </a:solidFill>
                          <a:effectLst/>
                          <a:latin typeface="+mn-lt"/>
                          <a:ea typeface="+mn-ea"/>
                          <a:cs typeface="+mn-cs"/>
                        </a:rPr>
                        <a:t>Support the Afar regional water bureau in facilitating transferrable, entrepreneurial and vocational youth life skills trainings in selected areas (O&amp;M, solar, water franchise, water smart ATMs, spare parts business etc)</a:t>
                      </a:r>
                    </a:p>
                  </a:txBody>
                  <a:tcPr marL="1386" marR="1386" marT="1386" marB="0"/>
                </a:tc>
                <a:extLst>
                  <a:ext uri="{0D108BD9-81ED-4DB2-BD59-A6C34878D82A}">
                    <a16:rowId xmlns:a16="http://schemas.microsoft.com/office/drawing/2014/main" val="2097597213"/>
                  </a:ext>
                </a:extLst>
              </a:tr>
              <a:tr h="300769">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4.2.3</a:t>
                      </a:r>
                    </a:p>
                  </a:txBody>
                  <a:tcPr marL="1386" marR="1386" marT="1386" marB="0"/>
                </a:tc>
                <a:tc>
                  <a:txBody>
                    <a:bodyPr/>
                    <a:lstStyle/>
                    <a:p>
                      <a:pPr marL="0" algn="l" defTabSz="912114" rtl="0" eaLnBrk="1" fontAlgn="ctr" latinLnBrk="0" hangingPunct="1"/>
                      <a:r>
                        <a:rPr lang="en-US" sz="600" u="none" strike="noStrike" kern="1200">
                          <a:solidFill>
                            <a:schemeClr val="dk1"/>
                          </a:solidFill>
                          <a:effectLst/>
                          <a:latin typeface="+mn-lt"/>
                          <a:ea typeface="+mn-ea"/>
                          <a:cs typeface="+mn-cs"/>
                        </a:rPr>
                        <a:t>Support the ministry of health and regional health bureaus in implementing sanitation marketing/city wide inclusive sanitation (CWIS) approaches in targeted areas in Addis Ababa, Afar and Somali</a:t>
                      </a:r>
                    </a:p>
                  </a:txBody>
                  <a:tcPr marL="1386" marR="1386" marT="1386" marB="0"/>
                </a:tc>
                <a:extLst>
                  <a:ext uri="{0D108BD9-81ED-4DB2-BD59-A6C34878D82A}">
                    <a16:rowId xmlns:a16="http://schemas.microsoft.com/office/drawing/2014/main" val="3083969149"/>
                  </a:ext>
                </a:extLst>
              </a:tr>
              <a:tr h="334034">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4.2.4</a:t>
                      </a:r>
                    </a:p>
                  </a:txBody>
                  <a:tcPr marL="1386" marR="1386" marT="1386" marB="0"/>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Support the ministry of education and health and regional education and health bureaus in rolling out market-based MHM activities in selected schools in Addis Ababa, Afar and Somali</a:t>
                      </a:r>
                    </a:p>
                  </a:txBody>
                  <a:tcPr marL="1386" marR="1386" marT="1386" marB="0"/>
                </a:tc>
                <a:extLst>
                  <a:ext uri="{0D108BD9-81ED-4DB2-BD59-A6C34878D82A}">
                    <a16:rowId xmlns:a16="http://schemas.microsoft.com/office/drawing/2014/main" val="1511136235"/>
                  </a:ext>
                </a:extLst>
              </a:tr>
              <a:tr h="0">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4.2.5</a:t>
                      </a:r>
                    </a:p>
                  </a:txBody>
                  <a:tcPr marL="1386" marR="1386" marT="1386" marB="0"/>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Legislative and policy frameworks related to critical infrastructure (WASH, housing, digital connectivity) include FDPs</a:t>
                      </a:r>
                    </a:p>
                  </a:txBody>
                  <a:tcPr marL="1386" marR="1386" marT="1386" marB="0"/>
                </a:tc>
                <a:extLst>
                  <a:ext uri="{0D108BD9-81ED-4DB2-BD59-A6C34878D82A}">
                    <a16:rowId xmlns:a16="http://schemas.microsoft.com/office/drawing/2014/main" val="952068217"/>
                  </a:ext>
                </a:extLst>
              </a:tr>
              <a:tr h="171868">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4.2.6</a:t>
                      </a:r>
                    </a:p>
                  </a:txBody>
                  <a:tcPr marL="1386" marR="1386" marT="1386" marB="0"/>
                </a:tc>
                <a:tc>
                  <a:txBody>
                    <a:bodyPr/>
                    <a:lstStyle/>
                    <a:p>
                      <a:pPr marL="0" algn="l" defTabSz="912114" rtl="0" eaLnBrk="1" fontAlgn="ctr" latinLnBrk="0" hangingPunct="1"/>
                      <a:r>
                        <a:rPr lang="en-US" sz="600" u="none" strike="noStrike" kern="1200">
                          <a:solidFill>
                            <a:schemeClr val="dk1"/>
                          </a:solidFill>
                          <a:effectLst/>
                          <a:latin typeface="+mn-lt"/>
                          <a:ea typeface="+mn-ea"/>
                          <a:cs typeface="+mn-cs"/>
                        </a:rPr>
                        <a:t>Enhanced Management, Capacity, And Sustainability for Critical Infrastructure</a:t>
                      </a:r>
                    </a:p>
                  </a:txBody>
                  <a:tcPr marL="1386" marR="1386" marT="1386" marB="0"/>
                </a:tc>
                <a:extLst>
                  <a:ext uri="{0D108BD9-81ED-4DB2-BD59-A6C34878D82A}">
                    <a16:rowId xmlns:a16="http://schemas.microsoft.com/office/drawing/2014/main" val="1612493495"/>
                  </a:ext>
                </a:extLst>
              </a:tr>
              <a:tr h="128901">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4.2.7</a:t>
                      </a:r>
                    </a:p>
                  </a:txBody>
                  <a:tcPr marL="1386" marR="1386" marT="1386" marB="0"/>
                </a:tc>
                <a:tc>
                  <a:txBody>
                    <a:bodyPr/>
                    <a:lstStyle/>
                    <a:p>
                      <a:pPr marL="0" algn="l" defTabSz="912114" rtl="0" eaLnBrk="1" fontAlgn="ctr" latinLnBrk="0" hangingPunct="1"/>
                      <a:r>
                        <a:rPr lang="en-US" sz="600" u="none" strike="noStrike" kern="1200">
                          <a:solidFill>
                            <a:schemeClr val="dk1"/>
                          </a:solidFill>
                          <a:effectLst/>
                          <a:latin typeface="+mn-lt"/>
                          <a:ea typeface="+mn-ea"/>
                          <a:cs typeface="+mn-cs"/>
                        </a:rPr>
                        <a:t>Coordination and collaboration of key stakeholders in housing sector improved</a:t>
                      </a:r>
                    </a:p>
                  </a:txBody>
                  <a:tcPr marL="1386" marR="1386" marT="1386" marB="0"/>
                </a:tc>
                <a:extLst>
                  <a:ext uri="{0D108BD9-81ED-4DB2-BD59-A6C34878D82A}">
                    <a16:rowId xmlns:a16="http://schemas.microsoft.com/office/drawing/2014/main" val="445550185"/>
                  </a:ext>
                </a:extLst>
              </a:tr>
              <a:tr h="123357">
                <a:tc gridSpan="2">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Short-term Outcome 4.3: Improved Access to Quality and Affordable Housing by FDPs and HCs</a:t>
                      </a:r>
                    </a:p>
                    <a:p>
                      <a:pPr marL="0" algn="l" defTabSz="912114" rtl="0" eaLnBrk="1" fontAlgn="ctr" latinLnBrk="0" hangingPunct="1"/>
                      <a:r>
                        <a:rPr lang="es-ES" sz="600" u="none" strike="noStrike" kern="1200" dirty="0">
                          <a:solidFill>
                            <a:schemeClr val="dk1"/>
                          </a:solidFill>
                          <a:effectLst/>
                          <a:latin typeface="+mn-lt"/>
                          <a:ea typeface="+mn-ea"/>
                          <a:cs typeface="+mn-cs"/>
                        </a:rPr>
                        <a:t> </a:t>
                      </a:r>
                    </a:p>
                  </a:txBody>
                  <a:tcPr marL="1386" marR="1386" marT="1386" marB="0">
                    <a:solidFill>
                      <a:schemeClr val="bg1">
                        <a:lumMod val="85000"/>
                      </a:schemeClr>
                    </a:solidFill>
                  </a:tcPr>
                </a:tc>
                <a:tc hMerge="1">
                  <a:txBody>
                    <a:bodyPr/>
                    <a:lstStyle/>
                    <a:p>
                      <a:endParaRPr dirty="0"/>
                    </a:p>
                  </a:txBody>
                  <a:tcPr marL="1386" marR="1386" marT="1386" marB="0"/>
                </a:tc>
                <a:extLst>
                  <a:ext uri="{0D108BD9-81ED-4DB2-BD59-A6C34878D82A}">
                    <a16:rowId xmlns:a16="http://schemas.microsoft.com/office/drawing/2014/main" val="2923777464"/>
                  </a:ext>
                </a:extLst>
              </a:tr>
              <a:tr h="158008">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4.3.1</a:t>
                      </a:r>
                    </a:p>
                  </a:txBody>
                  <a:tcPr marL="1386" marR="1386" marT="1386" marB="0"/>
                </a:tc>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Provision of dignified house</a:t>
                      </a:r>
                    </a:p>
                  </a:txBody>
                  <a:tcPr marL="1386" marR="1386" marT="1386" marB="0"/>
                </a:tc>
                <a:extLst>
                  <a:ext uri="{0D108BD9-81ED-4DB2-BD59-A6C34878D82A}">
                    <a16:rowId xmlns:a16="http://schemas.microsoft.com/office/drawing/2014/main" val="3054790351"/>
                  </a:ext>
                </a:extLst>
              </a:tr>
              <a:tr h="147751">
                <a:tc gridSpan="2">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Short-term Outcome 4.4: Improved Inclusive Access to Digital Connectivity and Internet for FDPs and HCs</a:t>
                      </a:r>
                    </a:p>
                  </a:txBody>
                  <a:tcPr marL="1386" marR="1386" marT="1386" marB="0">
                    <a:solidFill>
                      <a:schemeClr val="bg1">
                        <a:lumMod val="85000"/>
                      </a:schemeClr>
                    </a:solidFill>
                  </a:tcPr>
                </a:tc>
                <a:tc hMerge="1">
                  <a:txBody>
                    <a:bodyPr/>
                    <a:lstStyle/>
                    <a:p>
                      <a:endParaRPr dirty="0"/>
                    </a:p>
                  </a:txBody>
                  <a:tcPr marL="1386" marR="1386" marT="1386" marB="0"/>
                </a:tc>
                <a:extLst>
                  <a:ext uri="{0D108BD9-81ED-4DB2-BD59-A6C34878D82A}">
                    <a16:rowId xmlns:a16="http://schemas.microsoft.com/office/drawing/2014/main" val="2654023219"/>
                  </a:ext>
                </a:extLst>
              </a:tr>
              <a:tr h="106725">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 </a:t>
                      </a:r>
                    </a:p>
                  </a:txBody>
                  <a:tcPr marL="1386" marR="1386" marT="1386" marB="0"/>
                </a:tc>
                <a:tc>
                  <a:txBody>
                    <a:bodyPr/>
                    <a:lstStyle/>
                    <a:p>
                      <a:pPr marL="0" algn="l" defTabSz="912114" rtl="0" eaLnBrk="1" fontAlgn="ctr" latinLnBrk="0" hangingPunct="1"/>
                      <a:r>
                        <a:rPr lang="en-US" sz="600" u="none" strike="noStrike" kern="1200" dirty="0">
                          <a:solidFill>
                            <a:schemeClr val="dk1"/>
                          </a:solidFill>
                          <a:effectLst/>
                          <a:latin typeface="+mn-lt"/>
                          <a:ea typeface="+mn-ea"/>
                          <a:cs typeface="+mn-cs"/>
                        </a:rPr>
                        <a:t>FDPs/HCs have</a:t>
                      </a:r>
                      <a:br>
                        <a:rPr lang="en-US" sz="600" u="none" strike="noStrike" kern="1200" dirty="0">
                          <a:solidFill>
                            <a:schemeClr val="dk1"/>
                          </a:solidFill>
                          <a:effectLst/>
                          <a:latin typeface="+mn-lt"/>
                          <a:ea typeface="+mn-ea"/>
                          <a:cs typeface="+mn-cs"/>
                        </a:rPr>
                      </a:br>
                      <a:r>
                        <a:rPr lang="en-US" sz="600" u="none" strike="noStrike" kern="1200" dirty="0">
                          <a:solidFill>
                            <a:schemeClr val="dk1"/>
                          </a:solidFill>
                          <a:effectLst/>
                          <a:latin typeface="+mn-lt"/>
                          <a:ea typeface="+mn-ea"/>
                          <a:cs typeface="+mn-cs"/>
                        </a:rPr>
                        <a:t>improved access to digital connectivity</a:t>
                      </a:r>
                      <a:br>
                        <a:rPr lang="en-US" sz="600" u="none" strike="noStrike" kern="1200" dirty="0">
                          <a:solidFill>
                            <a:schemeClr val="dk1"/>
                          </a:solidFill>
                          <a:effectLst/>
                          <a:latin typeface="+mn-lt"/>
                          <a:ea typeface="+mn-ea"/>
                          <a:cs typeface="+mn-cs"/>
                        </a:rPr>
                      </a:br>
                      <a:r>
                        <a:rPr lang="en-US" sz="600" u="none" strike="noStrike" kern="1200" dirty="0">
                          <a:solidFill>
                            <a:schemeClr val="dk1"/>
                          </a:solidFill>
                          <a:effectLst/>
                          <a:latin typeface="+mn-lt"/>
                          <a:ea typeface="+mn-ea"/>
                          <a:cs typeface="+mn-cs"/>
                        </a:rPr>
                        <a:t>services </a:t>
                      </a:r>
                    </a:p>
                  </a:txBody>
                  <a:tcPr marL="1386" marR="1386" marT="1386" marB="0"/>
                </a:tc>
                <a:extLst>
                  <a:ext uri="{0D108BD9-81ED-4DB2-BD59-A6C34878D82A}">
                    <a16:rowId xmlns:a16="http://schemas.microsoft.com/office/drawing/2014/main" val="3364886181"/>
                  </a:ext>
                </a:extLst>
              </a:tr>
              <a:tr h="209291">
                <a:tc>
                  <a:txBody>
                    <a:bodyPr/>
                    <a:lstStyle/>
                    <a:p>
                      <a:pPr marL="0" algn="l" defTabSz="912114" rtl="0" eaLnBrk="1" fontAlgn="ctr" latinLnBrk="0" hangingPunct="1"/>
                      <a:r>
                        <a:rPr lang="es-ES" sz="600" u="none" strike="noStrike" kern="1200">
                          <a:solidFill>
                            <a:schemeClr val="dk1"/>
                          </a:solidFill>
                          <a:effectLst/>
                          <a:latin typeface="+mn-lt"/>
                          <a:ea typeface="+mn-ea"/>
                          <a:cs typeface="+mn-cs"/>
                        </a:rPr>
                        <a:t> </a:t>
                      </a:r>
                    </a:p>
                  </a:txBody>
                  <a:tcPr marL="1386" marR="1386" marT="1386" marB="0"/>
                </a:tc>
                <a:tc>
                  <a:txBody>
                    <a:bodyPr/>
                    <a:lstStyle/>
                    <a:p>
                      <a:pPr marL="0" algn="l" defTabSz="912114" rtl="0" eaLnBrk="1" fontAlgn="ctr" latinLnBrk="0" hangingPunct="1"/>
                      <a:r>
                        <a:rPr lang="es-ES" sz="600" u="none" strike="noStrike" kern="1200" dirty="0">
                          <a:solidFill>
                            <a:schemeClr val="dk1"/>
                          </a:solidFill>
                          <a:effectLst/>
                          <a:latin typeface="+mn-lt"/>
                          <a:ea typeface="+mn-ea"/>
                          <a:cs typeface="+mn-cs"/>
                        </a:rPr>
                        <a:t>Digital </a:t>
                      </a:r>
                      <a:r>
                        <a:rPr lang="es-ES" sz="600" u="none" strike="noStrike" kern="1200" dirty="0" err="1">
                          <a:solidFill>
                            <a:schemeClr val="dk1"/>
                          </a:solidFill>
                          <a:effectLst/>
                          <a:latin typeface="+mn-lt"/>
                          <a:ea typeface="+mn-ea"/>
                          <a:cs typeface="+mn-cs"/>
                        </a:rPr>
                        <a:t>Innovation</a:t>
                      </a:r>
                      <a:r>
                        <a:rPr lang="es-ES" sz="600" u="none" strike="noStrike" kern="1200" dirty="0">
                          <a:solidFill>
                            <a:schemeClr val="dk1"/>
                          </a:solidFill>
                          <a:effectLst/>
                          <a:latin typeface="+mn-lt"/>
                          <a:ea typeface="+mn-ea"/>
                          <a:cs typeface="+mn-cs"/>
                        </a:rPr>
                        <a:t> Hub </a:t>
                      </a:r>
                    </a:p>
                  </a:txBody>
                  <a:tcPr marL="1386" marR="1386" marT="1386" marB="0"/>
                </a:tc>
                <a:extLst>
                  <a:ext uri="{0D108BD9-81ED-4DB2-BD59-A6C34878D82A}">
                    <a16:rowId xmlns:a16="http://schemas.microsoft.com/office/drawing/2014/main" val="746277336"/>
                  </a:ext>
                </a:extLst>
              </a:tr>
            </a:tbl>
          </a:graphicData>
        </a:graphic>
      </p:graphicFrame>
      <p:sp>
        <p:nvSpPr>
          <p:cNvPr id="4" name="Rectangle 3">
            <a:extLst>
              <a:ext uri="{FF2B5EF4-FFF2-40B4-BE49-F238E27FC236}">
                <a16:creationId xmlns:a16="http://schemas.microsoft.com/office/drawing/2014/main" id="{C7EB87FE-ADC8-6C51-4D61-432E09A03DCC}"/>
              </a:ext>
            </a:extLst>
          </p:cNvPr>
          <p:cNvSpPr/>
          <p:nvPr/>
        </p:nvSpPr>
        <p:spPr>
          <a:xfrm>
            <a:off x="-8946" y="-4"/>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600" noProof="0" dirty="0">
              <a:latin typeface="Helvetica" pitchFamily="2" charset="0"/>
            </a:endParaRPr>
          </a:p>
        </p:txBody>
      </p:sp>
      <p:sp>
        <p:nvSpPr>
          <p:cNvPr id="5" name="TextBox 4">
            <a:extLst>
              <a:ext uri="{FF2B5EF4-FFF2-40B4-BE49-F238E27FC236}">
                <a16:creationId xmlns:a16="http://schemas.microsoft.com/office/drawing/2014/main" id="{28C84699-8FC4-D76D-8EAE-F5B47425E7EF}"/>
              </a:ext>
            </a:extLst>
          </p:cNvPr>
          <p:cNvSpPr txBox="1"/>
          <p:nvPr/>
        </p:nvSpPr>
        <p:spPr>
          <a:xfrm>
            <a:off x="19185" y="73421"/>
            <a:ext cx="601679" cy="276999"/>
          </a:xfrm>
          <a:prstGeom prst="rect">
            <a:avLst/>
          </a:prstGeom>
          <a:noFill/>
        </p:spPr>
        <p:txBody>
          <a:bodyPr wrap="square" lIns="0" tIns="0" rIns="0" bIns="0" anchor="t">
            <a:spAutoFit/>
          </a:bodyPr>
          <a:lstStyle/>
          <a:p>
            <a:pPr algn="ctr"/>
            <a:r>
              <a:rPr lang="en-GB" sz="600" noProof="0" dirty="0">
                <a:latin typeface="Helvetica" pitchFamily="2" charset="0"/>
                <a:cs typeface="Helvetica" panose="020B0604020202020204" pitchFamily="34" charset="0"/>
              </a:rPr>
              <a:t>PROSPECTS</a:t>
            </a:r>
          </a:p>
          <a:p>
            <a:pPr algn="ctr"/>
            <a:r>
              <a:rPr lang="en-GB" sz="600" b="1" noProof="0" dirty="0">
                <a:latin typeface="Helvetica" pitchFamily="2" charset="0"/>
                <a:cs typeface="Helvetica" panose="020B0604020202020204" pitchFamily="34" charset="0"/>
              </a:rPr>
              <a:t>ETHIOPIA</a:t>
            </a:r>
          </a:p>
          <a:p>
            <a:pPr algn="ctr"/>
            <a:r>
              <a:rPr lang="en-GB" sz="600" noProof="0" dirty="0">
                <a:latin typeface="Helvetica" pitchFamily="2" charset="0"/>
                <a:cs typeface="Helvetica" panose="020B0604020202020204" pitchFamily="34" charset="0"/>
              </a:rPr>
              <a:t>March 2026</a:t>
            </a:r>
          </a:p>
        </p:txBody>
      </p:sp>
    </p:spTree>
    <p:extLst>
      <p:ext uri="{BB962C8B-B14F-4D97-AF65-F5344CB8AC3E}">
        <p14:creationId xmlns:p14="http://schemas.microsoft.com/office/powerpoint/2010/main" val="41272750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C7ACD-2F0A-4A0E-37F4-4FEA512A0714}"/>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60E51D4B-62DA-0236-C0E6-15B25E1B59DC}"/>
              </a:ext>
            </a:extLst>
          </p:cNvPr>
          <p:cNvSpPr txBox="1"/>
          <p:nvPr/>
        </p:nvSpPr>
        <p:spPr>
          <a:xfrm>
            <a:off x="3255736" y="0"/>
            <a:ext cx="3629712" cy="707886"/>
          </a:xfrm>
          <a:prstGeom prst="rect">
            <a:avLst/>
          </a:prstGeom>
          <a:noFill/>
        </p:spPr>
        <p:txBody>
          <a:bodyPr wrap="none" rtlCol="0">
            <a:spAutoFit/>
          </a:bodyPr>
          <a:lstStyle/>
          <a:p>
            <a:r>
              <a:rPr lang="fr-FR" sz="4000"/>
              <a:t>POLICY MATRIX</a:t>
            </a:r>
          </a:p>
        </p:txBody>
      </p:sp>
      <p:graphicFrame>
        <p:nvGraphicFramePr>
          <p:cNvPr id="3" name="Table 2">
            <a:extLst>
              <a:ext uri="{FF2B5EF4-FFF2-40B4-BE49-F238E27FC236}">
                <a16:creationId xmlns:a16="http://schemas.microsoft.com/office/drawing/2014/main" id="{5A325DDC-B81E-8307-9A30-FF34695D1876}"/>
              </a:ext>
            </a:extLst>
          </p:cNvPr>
          <p:cNvGraphicFramePr>
            <a:graphicFrameLocks noGrp="1"/>
          </p:cNvGraphicFramePr>
          <p:nvPr>
            <p:extLst>
              <p:ext uri="{D42A27DB-BD31-4B8C-83A1-F6EECF244321}">
                <p14:modId xmlns:p14="http://schemas.microsoft.com/office/powerpoint/2010/main" val="1207587068"/>
              </p:ext>
            </p:extLst>
          </p:nvPr>
        </p:nvGraphicFramePr>
        <p:xfrm>
          <a:off x="182880" y="640080"/>
          <a:ext cx="9631680" cy="5911717"/>
        </p:xfrm>
        <a:graphic>
          <a:graphicData uri="http://schemas.openxmlformats.org/drawingml/2006/table">
            <a:tbl>
              <a:tblPr>
                <a:tableStyleId>{5C22544A-7EE6-4342-B048-85BDC9FD1C3A}</a:tableStyleId>
              </a:tblPr>
              <a:tblGrid>
                <a:gridCol w="214335">
                  <a:extLst>
                    <a:ext uri="{9D8B030D-6E8A-4147-A177-3AD203B41FA5}">
                      <a16:colId xmlns:a16="http://schemas.microsoft.com/office/drawing/2014/main" val="1539622939"/>
                    </a:ext>
                  </a:extLst>
                </a:gridCol>
                <a:gridCol w="1538620">
                  <a:extLst>
                    <a:ext uri="{9D8B030D-6E8A-4147-A177-3AD203B41FA5}">
                      <a16:colId xmlns:a16="http://schemas.microsoft.com/office/drawing/2014/main" val="627968629"/>
                    </a:ext>
                  </a:extLst>
                </a:gridCol>
                <a:gridCol w="2702152">
                  <a:extLst>
                    <a:ext uri="{9D8B030D-6E8A-4147-A177-3AD203B41FA5}">
                      <a16:colId xmlns:a16="http://schemas.microsoft.com/office/drawing/2014/main" val="2627813916"/>
                    </a:ext>
                  </a:extLst>
                </a:gridCol>
                <a:gridCol w="2939451">
                  <a:extLst>
                    <a:ext uri="{9D8B030D-6E8A-4147-A177-3AD203B41FA5}">
                      <a16:colId xmlns:a16="http://schemas.microsoft.com/office/drawing/2014/main" val="2162402934"/>
                    </a:ext>
                  </a:extLst>
                </a:gridCol>
                <a:gridCol w="866909">
                  <a:extLst>
                    <a:ext uri="{9D8B030D-6E8A-4147-A177-3AD203B41FA5}">
                      <a16:colId xmlns:a16="http://schemas.microsoft.com/office/drawing/2014/main" val="4142849689"/>
                    </a:ext>
                  </a:extLst>
                </a:gridCol>
                <a:gridCol w="1370213">
                  <a:extLst>
                    <a:ext uri="{9D8B030D-6E8A-4147-A177-3AD203B41FA5}">
                      <a16:colId xmlns:a16="http://schemas.microsoft.com/office/drawing/2014/main" val="1573293568"/>
                    </a:ext>
                  </a:extLst>
                </a:gridCol>
              </a:tblGrid>
              <a:tr h="285821">
                <a:tc>
                  <a:txBody>
                    <a:bodyPr/>
                    <a:lstStyle/>
                    <a:p>
                      <a:pPr algn="ctr" fontAlgn="b"/>
                      <a:r>
                        <a:rPr lang="es-ES" sz="700" u="none" strike="noStrike" dirty="0">
                          <a:effectLst/>
                        </a:rPr>
                        <a:t> </a:t>
                      </a:r>
                      <a:endParaRPr lang="es-ES" sz="700" b="0" i="0" u="none" strike="noStrike" dirty="0">
                        <a:solidFill>
                          <a:srgbClr val="000000"/>
                        </a:solidFill>
                        <a:effectLst/>
                        <a:latin typeface="Calibri" panose="020F0502020204030204" pitchFamily="34" charset="0"/>
                      </a:endParaRPr>
                    </a:p>
                  </a:txBody>
                  <a:tcPr marL="4219" marR="4219" marT="4219" marB="0" anchor="b"/>
                </a:tc>
                <a:tc>
                  <a:txBody>
                    <a:bodyPr/>
                    <a:lstStyle/>
                    <a:p>
                      <a:pPr algn="ctr" fontAlgn="ctr"/>
                      <a:r>
                        <a:rPr lang="es-ES" sz="700" b="1" u="none" strike="noStrike" dirty="0">
                          <a:effectLst/>
                        </a:rPr>
                        <a:t>POLICY PRIORITIES</a:t>
                      </a:r>
                      <a:endParaRPr lang="es-ES" sz="700" b="1" i="0" u="none" strike="noStrike" dirty="0">
                        <a:solidFill>
                          <a:srgbClr val="000000"/>
                        </a:solidFill>
                        <a:effectLst/>
                        <a:latin typeface="Calibri" panose="020F0502020204030204" pitchFamily="34" charset="0"/>
                      </a:endParaRPr>
                    </a:p>
                  </a:txBody>
                  <a:tcPr marL="4219" marR="4219" marT="4219" marB="0" anchor="ctr"/>
                </a:tc>
                <a:tc>
                  <a:txBody>
                    <a:bodyPr/>
                    <a:lstStyle/>
                    <a:p>
                      <a:pPr algn="ctr" fontAlgn="ctr"/>
                      <a:r>
                        <a:rPr lang="es-ES" sz="700" b="1" u="none" strike="noStrike" dirty="0">
                          <a:effectLst/>
                        </a:rPr>
                        <a:t>KEY CHALLENGES</a:t>
                      </a:r>
                      <a:endParaRPr lang="es-ES" sz="700" b="1" i="0" u="none" strike="noStrike" dirty="0">
                        <a:solidFill>
                          <a:srgbClr val="000000"/>
                        </a:solidFill>
                        <a:effectLst/>
                        <a:latin typeface="Calibri" panose="020F0502020204030204" pitchFamily="34" charset="0"/>
                      </a:endParaRPr>
                    </a:p>
                  </a:txBody>
                  <a:tcPr marL="4219" marR="4219" marT="4219" marB="0" anchor="ctr"/>
                </a:tc>
                <a:tc>
                  <a:txBody>
                    <a:bodyPr/>
                    <a:lstStyle/>
                    <a:p>
                      <a:pPr algn="ctr" fontAlgn="ctr"/>
                      <a:r>
                        <a:rPr lang="es-ES" sz="700" b="1" u="none" strike="noStrike" dirty="0">
                          <a:effectLst/>
                        </a:rPr>
                        <a:t>KEY MILESTONES</a:t>
                      </a:r>
                      <a:endParaRPr lang="es-ES" sz="700" b="1" i="0" u="none" strike="noStrike" dirty="0">
                        <a:solidFill>
                          <a:srgbClr val="000000"/>
                        </a:solidFill>
                        <a:effectLst/>
                        <a:latin typeface="Calibri" panose="020F0502020204030204" pitchFamily="34" charset="0"/>
                      </a:endParaRPr>
                    </a:p>
                  </a:txBody>
                  <a:tcPr marL="4219" marR="4219" marT="4219" marB="0" anchor="ctr"/>
                </a:tc>
                <a:tc>
                  <a:txBody>
                    <a:bodyPr/>
                    <a:lstStyle/>
                    <a:p>
                      <a:pPr algn="ctr" fontAlgn="ctr"/>
                      <a:r>
                        <a:rPr lang="es-ES" sz="700" b="1" u="none" strike="noStrike" dirty="0">
                          <a:effectLst/>
                        </a:rPr>
                        <a:t>KEY STAKEHOLDERS</a:t>
                      </a:r>
                      <a:endParaRPr lang="es-ES" sz="700" b="1" i="0" u="none" strike="noStrike" dirty="0">
                        <a:solidFill>
                          <a:srgbClr val="000000"/>
                        </a:solidFill>
                        <a:effectLst/>
                        <a:latin typeface="Calibri" panose="020F0502020204030204" pitchFamily="34" charset="0"/>
                      </a:endParaRPr>
                    </a:p>
                  </a:txBody>
                  <a:tcPr marL="4219" marR="4219" marT="4219" marB="0" anchor="ctr"/>
                </a:tc>
                <a:tc>
                  <a:txBody>
                    <a:bodyPr/>
                    <a:lstStyle/>
                    <a:p>
                      <a:pPr algn="ctr" fontAlgn="ctr"/>
                      <a:r>
                        <a:rPr lang="es-ES" sz="700" b="1" u="none" strike="noStrike" dirty="0">
                          <a:effectLst/>
                        </a:rPr>
                        <a:t>SUPPORT THROUGH PROGRAMMING</a:t>
                      </a:r>
                      <a:endParaRPr lang="es-ES" sz="700" b="1" i="0" u="none" strike="noStrike" dirty="0">
                        <a:solidFill>
                          <a:srgbClr val="000000"/>
                        </a:solidFill>
                        <a:effectLst/>
                        <a:latin typeface="Calibri" panose="020F0502020204030204" pitchFamily="34" charset="0"/>
                      </a:endParaRPr>
                    </a:p>
                  </a:txBody>
                  <a:tcPr marL="4219" marR="4219" marT="4219" marB="0" anchor="ctr"/>
                </a:tc>
                <a:extLst>
                  <a:ext uri="{0D108BD9-81ED-4DB2-BD59-A6C34878D82A}">
                    <a16:rowId xmlns:a16="http://schemas.microsoft.com/office/drawing/2014/main" val="1856269746"/>
                  </a:ext>
                </a:extLst>
              </a:tr>
              <a:tr h="1399932">
                <a:tc>
                  <a:txBody>
                    <a:bodyPr/>
                    <a:lstStyle/>
                    <a:p>
                      <a:pPr marL="0" algn="l" defTabSz="912114" rtl="0" eaLnBrk="1" fontAlgn="t" latinLnBrk="0" hangingPunct="1"/>
                      <a:r>
                        <a:rPr lang="es-E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1.</a:t>
                      </a:r>
                    </a:p>
                  </a:txBody>
                  <a:tcPr marL="4219" marR="4219" marT="4219" marB="0" anchor="ctr">
                    <a:solidFill>
                      <a:schemeClr val="accent5">
                        <a:lumMod val="20000"/>
                        <a:lumOff val="80000"/>
                      </a:schemeClr>
                    </a:solidFill>
                  </a:tcPr>
                </a:tc>
                <a:tc>
                  <a:txBody>
                    <a:bodyPr/>
                    <a:lstStyle/>
                    <a:p>
                      <a:pPr marL="0" algn="l" defTabSz="912114" rtl="0" eaLnBrk="1" fontAlgn="t" latinLnBrk="0" hangingPunct="1"/>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Forcibly displaced populations obtain a legal identity through access to national identity documentation including digital IDs, civil registration including birth registration services, to facilitate their protection and the learning to earning pathway. </a:t>
                      </a:r>
                    </a:p>
                  </a:txBody>
                  <a:tcPr marL="4219" marR="4219" marT="4219" marB="0" anchor="ctr">
                    <a:solidFill>
                      <a:schemeClr val="accent5">
                        <a:lumMod val="20000"/>
                        <a:lumOff val="80000"/>
                      </a:schemeClr>
                    </a:solidFill>
                  </a:tcPr>
                </a:tc>
                <a:tc>
                  <a:txBody>
                    <a:bodyPr/>
                    <a:lstStyle/>
                    <a:p>
                      <a:pPr marL="0" algn="l" defTabSz="912114" rtl="0" eaLnBrk="1" fontAlgn="t" latinLnBrk="0" hangingPunct="1"/>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Legislative obstacles, risk of refoulment due to lack of valid IDs, mandatory presence of both parents for birth registration, requirements for birth registration at the place of habitual residence and renewed </a:t>
                      </a:r>
                      <a:r>
                        <a:rPr lang="en-US" sz="700" u="none" strike="noStrike" kern="1200" dirty="0" err="1">
                          <a:solidFill>
                            <a:schemeClr val="dk1"/>
                          </a:solidFill>
                          <a:effectLst/>
                          <a:latin typeface="Calibri" panose="020F0502020204030204" pitchFamily="34" charset="0"/>
                          <a:ea typeface="Calibri" panose="020F0502020204030204" pitchFamily="34" charset="0"/>
                          <a:cs typeface="Calibri" panose="020F0502020204030204" pitchFamily="34" charset="0"/>
                        </a:rPr>
                        <a:t>keble</a:t>
                      </a:r>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 ID, mandatory notification paper for registration of </a:t>
                      </a:r>
                      <a:r>
                        <a:rPr lang="en-US" sz="700" u="none" strike="noStrike" kern="1200" dirty="0" err="1">
                          <a:solidFill>
                            <a:schemeClr val="dk1"/>
                          </a:solidFill>
                          <a:effectLst/>
                          <a:latin typeface="Calibri" panose="020F0502020204030204" pitchFamily="34" charset="0"/>
                          <a:ea typeface="Calibri" panose="020F0502020204030204" pitchFamily="34" charset="0"/>
                          <a:cs typeface="Calibri" panose="020F0502020204030204" pitchFamily="34" charset="0"/>
                        </a:rPr>
                        <a:t>regugee</a:t>
                      </a:r>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 children; restriction on moving the civil register books from the civil register offices, fees for birth certificates (for non refugees), limited demand for civil registration/Birth registration services; limited digitization and interoperability of existing digital systems; limited coordination between civil registration, and other services such as social services, health and education</a:t>
                      </a:r>
                    </a:p>
                  </a:txBody>
                  <a:tcPr marL="4219" marR="4219" marT="4219" marB="0" anchor="ctr">
                    <a:solidFill>
                      <a:schemeClr val="accent5">
                        <a:lumMod val="20000"/>
                        <a:lumOff val="80000"/>
                      </a:schemeClr>
                    </a:solidFill>
                  </a:tcPr>
                </a:tc>
                <a:tc>
                  <a:txBody>
                    <a:bodyPr/>
                    <a:lstStyle/>
                    <a:p>
                      <a:pPr marL="0" algn="l" defTabSz="912114" rtl="0" eaLnBrk="1" fontAlgn="t" latinLnBrk="0" hangingPunct="1"/>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1. Advocacy for removal of legal and procedural barriers for civil registration of FDP;  2. Revision of laws and policies;                                                                                                                                         3. Development of guidelines and standard operating procedures to ensure continuous registration of vital events in humanitarian contexts</a:t>
                      </a:r>
                    </a:p>
                  </a:txBody>
                  <a:tcPr marL="4219" marR="4219" marT="4219" marB="0" anchor="ctr">
                    <a:solidFill>
                      <a:schemeClr val="accent5">
                        <a:lumMod val="20000"/>
                        <a:lumOff val="80000"/>
                      </a:schemeClr>
                    </a:solidFill>
                  </a:tcPr>
                </a:tc>
                <a:tc>
                  <a:txBody>
                    <a:bodyPr/>
                    <a:lstStyle/>
                    <a:p>
                      <a:pPr marL="0" algn="l" defTabSz="912114" rtl="0" eaLnBrk="1" fontAlgn="t" latinLnBrk="0" hangingPunct="1"/>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Immigration and Citizenship Service, Refugees and Returnees Service, National ID Program</a:t>
                      </a:r>
                    </a:p>
                  </a:txBody>
                  <a:tcPr marL="4219" marR="4219" marT="4219" marB="0" anchor="ctr">
                    <a:solidFill>
                      <a:schemeClr val="accent5">
                        <a:lumMod val="20000"/>
                        <a:lumOff val="80000"/>
                      </a:schemeClr>
                    </a:solidFill>
                  </a:tcPr>
                </a:tc>
                <a:tc>
                  <a:txBody>
                    <a:bodyPr/>
                    <a:lstStyle/>
                    <a:p>
                      <a:pPr marL="0" algn="l" defTabSz="912114" rtl="0" eaLnBrk="1" fontAlgn="t" latinLnBrk="0" hangingPunct="1"/>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Support, review and revision of existing legal and policy framework, consultative process and advocacy for endorsement</a:t>
                      </a:r>
                    </a:p>
                  </a:txBody>
                  <a:tcPr marL="4219" marR="4219" marT="4219" marB="0" anchor="ctr">
                    <a:solidFill>
                      <a:schemeClr val="accent5">
                        <a:lumMod val="20000"/>
                        <a:lumOff val="80000"/>
                      </a:schemeClr>
                    </a:solidFill>
                  </a:tcPr>
                </a:tc>
                <a:extLst>
                  <a:ext uri="{0D108BD9-81ED-4DB2-BD59-A6C34878D82A}">
                    <a16:rowId xmlns:a16="http://schemas.microsoft.com/office/drawing/2014/main" val="1445715892"/>
                  </a:ext>
                </a:extLst>
              </a:tr>
              <a:tr h="2127898">
                <a:tc>
                  <a:txBody>
                    <a:bodyPr/>
                    <a:lstStyle/>
                    <a:p>
                      <a:pPr marL="0" algn="l" defTabSz="912114" rtl="0" eaLnBrk="1" fontAlgn="t" latinLnBrk="0" hangingPunct="1"/>
                      <a:r>
                        <a:rPr lang="es-E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2.</a:t>
                      </a:r>
                    </a:p>
                  </a:txBody>
                  <a:tcPr marL="4219" marR="4219" marT="4219" marB="0" anchor="ctr">
                    <a:solidFill>
                      <a:schemeClr val="bg1">
                        <a:lumMod val="95000"/>
                      </a:schemeClr>
                    </a:solidFill>
                  </a:tcPr>
                </a:tc>
                <a:tc>
                  <a:txBody>
                    <a:bodyPr/>
                    <a:lstStyle/>
                    <a:p>
                      <a:pPr marL="0" algn="l" defTabSz="912114" rtl="0" eaLnBrk="1" fontAlgn="t" latinLnBrk="0" hangingPunct="1"/>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Transformation of refugee camps into sustainable (urban) settlements. (2016 pledge), which will provide a pathway into inclusive national protection, educational, and employment support services. (Netherlands part of the mega pledge on economic inclusions and social protection) </a:t>
                      </a:r>
                    </a:p>
                  </a:txBody>
                  <a:tcPr marL="4219" marR="4219" marT="4219" marB="0" anchor="ctr">
                    <a:solidFill>
                      <a:schemeClr val="bg1">
                        <a:lumMod val="95000"/>
                      </a:schemeClr>
                    </a:solidFill>
                  </a:tcPr>
                </a:tc>
                <a:tc>
                  <a:txBody>
                    <a:bodyPr/>
                    <a:lstStyle/>
                    <a:p>
                      <a:pPr marL="0" algn="l" defTabSz="912114" rtl="0" eaLnBrk="1" fontAlgn="t" latinLnBrk="0" hangingPunct="1"/>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 Political instability and lack of political will                                                                                                         -Bureaucratic hurdles                                                                                                      -Limited access to resources which if inadequately allocated, can exacerbate prejudice and discrimination                                                                                         -Cultural differences especially in places like </a:t>
                      </a:r>
                      <a:r>
                        <a:rPr lang="en-US" sz="700" u="none" strike="noStrike" kern="1200" dirty="0" err="1">
                          <a:solidFill>
                            <a:schemeClr val="dk1"/>
                          </a:solidFill>
                          <a:effectLst/>
                          <a:latin typeface="Calibri" panose="020F0502020204030204" pitchFamily="34" charset="0"/>
                          <a:ea typeface="Calibri" panose="020F0502020204030204" pitchFamily="34" charset="0"/>
                          <a:cs typeface="Calibri" panose="020F0502020204030204" pitchFamily="34" charset="0"/>
                        </a:rPr>
                        <a:t>Alemwach</a:t>
                      </a:r>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 where the refugee population, mostly Eritrean, does not share the same language or cultural, economic and livelihood practices and characteristics as the hosts                       -Limited job </a:t>
                      </a:r>
                      <a:r>
                        <a:rPr lang="en-US" sz="700" u="none" strike="noStrike" kern="1200" dirty="0" err="1">
                          <a:solidFill>
                            <a:schemeClr val="dk1"/>
                          </a:solidFill>
                          <a:effectLst/>
                          <a:latin typeface="Calibri" panose="020F0502020204030204" pitchFamily="34" charset="0"/>
                          <a:ea typeface="Calibri" panose="020F0502020204030204" pitchFamily="34" charset="0"/>
                          <a:cs typeface="Calibri" panose="020F0502020204030204" pitchFamily="34" charset="0"/>
                        </a:rPr>
                        <a:t>opportunities,lack</a:t>
                      </a:r>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 of skills, and competition for employment.</a:t>
                      </a:r>
                    </a:p>
                  </a:txBody>
                  <a:tcPr marL="4219" marR="4219" marT="4219" marB="0" anchor="ctr">
                    <a:solidFill>
                      <a:schemeClr val="bg1">
                        <a:lumMod val="95000"/>
                      </a:schemeClr>
                    </a:solidFill>
                  </a:tcPr>
                </a:tc>
                <a:tc>
                  <a:txBody>
                    <a:bodyPr/>
                    <a:lstStyle/>
                    <a:p>
                      <a:pPr marL="0" algn="l" defTabSz="912114" rtl="0" eaLnBrk="1" fontAlgn="t" latinLnBrk="0" hangingPunct="1"/>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Guided by the Rural development strategy:                                                                                                                                                               -Guidelines and regulations that encourage the development of sustainable infrastructure, energy-efficient buildings, and environmentally friendly practices.                                                                                                                                                              -Adequate financing resources in the forms of grants, subsidies and low-interest loans to developers and individuals involved in sustainable settlement projects.                                                                                                                                                               -Government investment in infrastructure systems such as roads, water supply systems and waste management facilities in the settlements.                                                                                                                                                       -Government investment in training and capacity-building programmes for individuals involved in sustainable settlement projects, including technical training on sustainable construction practices, renewable energy systems, and waste management techniques.                                                                                                                                                         -Collaboration with international </a:t>
                      </a:r>
                      <a:r>
                        <a:rPr lang="en-US" sz="700" u="none" strike="noStrike" kern="1200" dirty="0" err="1">
                          <a:solidFill>
                            <a:schemeClr val="dk1"/>
                          </a:solidFill>
                          <a:effectLst/>
                          <a:latin typeface="Calibri" panose="020F0502020204030204" pitchFamily="34" charset="0"/>
                          <a:ea typeface="Calibri" panose="020F0502020204030204" pitchFamily="34" charset="0"/>
                          <a:cs typeface="Calibri" panose="020F0502020204030204" pitchFamily="34" charset="0"/>
                        </a:rPr>
                        <a:t>organisations</a:t>
                      </a:r>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 non-governmental </a:t>
                      </a:r>
                      <a:r>
                        <a:rPr lang="en-US" sz="700" u="none" strike="noStrike" kern="1200" dirty="0" err="1">
                          <a:solidFill>
                            <a:schemeClr val="dk1"/>
                          </a:solidFill>
                          <a:effectLst/>
                          <a:latin typeface="Calibri" panose="020F0502020204030204" pitchFamily="34" charset="0"/>
                          <a:ea typeface="Calibri" panose="020F0502020204030204" pitchFamily="34" charset="0"/>
                          <a:cs typeface="Calibri" panose="020F0502020204030204" pitchFamily="34" charset="0"/>
                        </a:rPr>
                        <a:t>organisations</a:t>
                      </a:r>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 (NGOs), and other stakeholders would leverage their expertise and resources in supporting sustainable settlement projects</a:t>
                      </a:r>
                    </a:p>
                  </a:txBody>
                  <a:tcPr marL="4219" marR="4219" marT="4219" marB="0" anchor="ctr">
                    <a:solidFill>
                      <a:schemeClr val="bg1">
                        <a:lumMod val="95000"/>
                      </a:schemeClr>
                    </a:solidFill>
                  </a:tcPr>
                </a:tc>
                <a:tc>
                  <a:txBody>
                    <a:bodyPr/>
                    <a:lstStyle/>
                    <a:p>
                      <a:pPr marL="0" algn="l" defTabSz="912114" rtl="0" eaLnBrk="1" fontAlgn="t" latinLnBrk="0" hangingPunct="1"/>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Ministry of Urban Development and Infrastructure, Refugees and Returnees Agency (RRS)</a:t>
                      </a:r>
                    </a:p>
                  </a:txBody>
                  <a:tcPr marL="4219" marR="4219" marT="4219" marB="0" anchor="ctr">
                    <a:solidFill>
                      <a:schemeClr val="bg1">
                        <a:lumMod val="95000"/>
                      </a:schemeClr>
                    </a:solidFill>
                  </a:tcPr>
                </a:tc>
                <a:tc>
                  <a:txBody>
                    <a:bodyPr/>
                    <a:lstStyle/>
                    <a:p>
                      <a:pPr marL="0" algn="l" defTabSz="912114" rtl="0" eaLnBrk="1" fontAlgn="t" latinLnBrk="0" hangingPunct="1"/>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Implementation of the Sustainable Settlement and Shelter Refugee Response Roadmap                                   - Developing resources for regional bureaus providing critical services to refugees.                                                     - Revisiting the directives on freedom of movement, access to justice, and right to work in light of MoU on </a:t>
                      </a:r>
                      <a:r>
                        <a:rPr lang="en-US" sz="700" u="none" strike="noStrike" kern="1200" dirty="0" err="1">
                          <a:solidFill>
                            <a:schemeClr val="dk1"/>
                          </a:solidFill>
                          <a:effectLst/>
                          <a:latin typeface="Calibri" panose="020F0502020204030204" pitchFamily="34" charset="0"/>
                          <a:ea typeface="Calibri" panose="020F0502020204030204" pitchFamily="34" charset="0"/>
                          <a:cs typeface="Calibri" panose="020F0502020204030204" pitchFamily="34" charset="0"/>
                        </a:rPr>
                        <a:t>Kebrebeyah</a:t>
                      </a:r>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 </a:t>
                      </a:r>
                      <a:r>
                        <a:rPr lang="en-US" sz="700" u="none" strike="noStrike" kern="1200" dirty="0" err="1">
                          <a:solidFill>
                            <a:schemeClr val="dk1"/>
                          </a:solidFill>
                          <a:effectLst/>
                          <a:latin typeface="Calibri" panose="020F0502020204030204" pitchFamily="34" charset="0"/>
                          <a:ea typeface="Calibri" panose="020F0502020204030204" pitchFamily="34" charset="0"/>
                          <a:cs typeface="Calibri" panose="020F0502020204030204" pitchFamily="34" charset="0"/>
                        </a:rPr>
                        <a:t>Alemwach</a:t>
                      </a:r>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 </a:t>
                      </a:r>
                      <a:r>
                        <a:rPr lang="en-US" sz="700" u="none" strike="noStrike" kern="1200" dirty="0" err="1">
                          <a:solidFill>
                            <a:schemeClr val="dk1"/>
                          </a:solidFill>
                          <a:effectLst/>
                          <a:latin typeface="Calibri" panose="020F0502020204030204" pitchFamily="34" charset="0"/>
                          <a:ea typeface="Calibri" panose="020F0502020204030204" pitchFamily="34" charset="0"/>
                          <a:cs typeface="Calibri" panose="020F0502020204030204" pitchFamily="34" charset="0"/>
                        </a:rPr>
                        <a:t>Bokh</a:t>
                      </a:r>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               -critical infrastructure improvements to support transition of services in WASH, housing, and digital connectivity.           -Inclusion in social protection systems and facilitating linkages/evidence on operationalizing right to work</a:t>
                      </a:r>
                    </a:p>
                  </a:txBody>
                  <a:tcPr marL="4219" marR="4219" marT="4219" marB="0" anchor="ctr">
                    <a:solidFill>
                      <a:schemeClr val="bg1">
                        <a:lumMod val="95000"/>
                      </a:schemeClr>
                    </a:solidFill>
                  </a:tcPr>
                </a:tc>
                <a:extLst>
                  <a:ext uri="{0D108BD9-81ED-4DB2-BD59-A6C34878D82A}">
                    <a16:rowId xmlns:a16="http://schemas.microsoft.com/office/drawing/2014/main" val="902070610"/>
                  </a:ext>
                </a:extLst>
              </a:tr>
              <a:tr h="1164778">
                <a:tc>
                  <a:txBody>
                    <a:bodyPr/>
                    <a:lstStyle/>
                    <a:p>
                      <a:pPr marL="0" algn="l" defTabSz="912114" rtl="0" eaLnBrk="1" fontAlgn="t" latinLnBrk="0" hangingPunct="1"/>
                      <a:r>
                        <a:rPr lang="es-E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3.</a:t>
                      </a:r>
                    </a:p>
                  </a:txBody>
                  <a:tcPr marL="4219" marR="4219" marT="4219" marB="0" anchor="ctr">
                    <a:solidFill>
                      <a:schemeClr val="accent5">
                        <a:lumMod val="20000"/>
                        <a:lumOff val="80000"/>
                      </a:schemeClr>
                    </a:solidFill>
                  </a:tcPr>
                </a:tc>
                <a:tc>
                  <a:txBody>
                    <a:bodyPr/>
                    <a:lstStyle/>
                    <a:p>
                      <a:pPr marL="0" algn="l" defTabSz="912114" rtl="0" eaLnBrk="1" fontAlgn="t" latinLnBrk="0" hangingPunct="1"/>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Strengthening inclusive child protection systems at all levels that cater to the needs of all children in </a:t>
                      </a:r>
                      <a:r>
                        <a:rPr lang="en-US" sz="700" u="none" strike="noStrike" kern="1200" dirty="0" err="1">
                          <a:solidFill>
                            <a:schemeClr val="dk1"/>
                          </a:solidFill>
                          <a:effectLst/>
                          <a:latin typeface="Calibri" panose="020F0502020204030204" pitchFamily="34" charset="0"/>
                          <a:ea typeface="Calibri" panose="020F0502020204030204" pitchFamily="34" charset="0"/>
                          <a:cs typeface="Calibri" panose="020F0502020204030204" pitchFamily="34" charset="0"/>
                        </a:rPr>
                        <a:t>Ethioipia</a:t>
                      </a:r>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 </a:t>
                      </a:r>
                      <a:r>
                        <a:rPr lang="en-US" sz="700" u="none" strike="noStrike" kern="1200" dirty="0" err="1">
                          <a:solidFill>
                            <a:schemeClr val="dk1"/>
                          </a:solidFill>
                          <a:effectLst/>
                          <a:latin typeface="Calibri" panose="020F0502020204030204" pitchFamily="34" charset="0"/>
                          <a:ea typeface="Calibri" panose="020F0502020204030204" pitchFamily="34" charset="0"/>
                          <a:cs typeface="Calibri" panose="020F0502020204030204" pitchFamily="34" charset="0"/>
                        </a:rPr>
                        <a:t>inclduing</a:t>
                      </a:r>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 refugee, asylum seekers and stateless children and host community children  Implementation of inclusive national child protection, GBV and justice systems</a:t>
                      </a:r>
                      <a:b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br>
                      <a:b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br>
                      <a:b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br>
                      <a:endPar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endParaRPr>
                    </a:p>
                  </a:txBody>
                  <a:tcPr marL="4219" marR="4219" marT="4219" marB="0" anchor="ctr">
                    <a:solidFill>
                      <a:schemeClr val="accent5">
                        <a:lumMod val="20000"/>
                        <a:lumOff val="80000"/>
                      </a:schemeClr>
                    </a:solidFill>
                  </a:tcPr>
                </a:tc>
                <a:tc>
                  <a:txBody>
                    <a:bodyPr/>
                    <a:lstStyle/>
                    <a:p>
                      <a:pPr marL="0" algn="l" defTabSz="912114" rtl="0" eaLnBrk="1" fontAlgn="t" latinLnBrk="0" hangingPunct="1"/>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1. Reluctance to provide case management services to the refugees, </a:t>
                      </a:r>
                      <a:r>
                        <a:rPr lang="en-US" sz="700" u="none" strike="noStrike" kern="1200" dirty="0" err="1">
                          <a:solidFill>
                            <a:schemeClr val="dk1"/>
                          </a:solidFill>
                          <a:effectLst/>
                          <a:latin typeface="Calibri" panose="020F0502020204030204" pitchFamily="34" charset="0"/>
                          <a:ea typeface="Calibri" panose="020F0502020204030204" pitchFamily="34" charset="0"/>
                          <a:cs typeface="Calibri" panose="020F0502020204030204" pitchFamily="34" charset="0"/>
                        </a:rPr>
                        <a:t>aylum</a:t>
                      </a:r>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 seekers and stateless children through national case management system </a:t>
                      </a:r>
                    </a:p>
                  </a:txBody>
                  <a:tcPr marL="4219" marR="4219" marT="4219" marB="0" anchor="ctr">
                    <a:solidFill>
                      <a:schemeClr val="accent5">
                        <a:lumMod val="20000"/>
                        <a:lumOff val="80000"/>
                      </a:schemeClr>
                    </a:solidFill>
                  </a:tcPr>
                </a:tc>
                <a:tc>
                  <a:txBody>
                    <a:bodyPr/>
                    <a:lstStyle/>
                    <a:p>
                      <a:pPr marL="0" algn="l" defTabSz="912114" rtl="0" eaLnBrk="1" fontAlgn="t" latinLnBrk="0" hangingPunct="1"/>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3.1 Review and revision of the National Child Protection Case Management Framework to identify and address gaps through the case management technical working group                           </a:t>
                      </a:r>
                    </a:p>
                  </a:txBody>
                  <a:tcPr marL="4219" marR="4219" marT="4219" marB="0" anchor="ctr">
                    <a:solidFill>
                      <a:schemeClr val="accent5">
                        <a:lumMod val="20000"/>
                        <a:lumOff val="80000"/>
                      </a:schemeClr>
                    </a:solidFill>
                  </a:tcPr>
                </a:tc>
                <a:tc>
                  <a:txBody>
                    <a:bodyPr/>
                    <a:lstStyle/>
                    <a:p>
                      <a:pPr marL="0" algn="l" defTabSz="912114" rtl="0" eaLnBrk="1" fontAlgn="t" latinLnBrk="0" hangingPunct="1"/>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Ministry of Women and Social Affairs, Refugee and Returnee Service</a:t>
                      </a:r>
                    </a:p>
                  </a:txBody>
                  <a:tcPr marL="4219" marR="4219" marT="4219" marB="0" anchor="ctr">
                    <a:solidFill>
                      <a:schemeClr val="accent5">
                        <a:lumMod val="20000"/>
                        <a:lumOff val="80000"/>
                      </a:schemeClr>
                    </a:solidFill>
                  </a:tcPr>
                </a:tc>
                <a:tc>
                  <a:txBody>
                    <a:bodyPr/>
                    <a:lstStyle/>
                    <a:p>
                      <a:pPr marL="0" algn="l" defTabSz="912114" rtl="0" eaLnBrk="1" fontAlgn="t" latinLnBrk="0" hangingPunct="1"/>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1. </a:t>
                      </a:r>
                      <a:r>
                        <a:rPr lang="en-US" sz="700" u="none" strike="noStrike" kern="1200" dirty="0" err="1">
                          <a:solidFill>
                            <a:schemeClr val="dk1"/>
                          </a:solidFill>
                          <a:effectLst/>
                          <a:latin typeface="Calibri" panose="020F0502020204030204" pitchFamily="34" charset="0"/>
                          <a:ea typeface="Calibri" panose="020F0502020204030204" pitchFamily="34" charset="0"/>
                          <a:cs typeface="Calibri" panose="020F0502020204030204" pitchFamily="34" charset="0"/>
                        </a:rPr>
                        <a:t>Suport</a:t>
                      </a:r>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 review and revision of the of the Case </a:t>
                      </a:r>
                      <a:r>
                        <a:rPr lang="en-US" sz="700" u="none" strike="noStrike" kern="1200" dirty="0" err="1">
                          <a:solidFill>
                            <a:schemeClr val="dk1"/>
                          </a:solidFill>
                          <a:effectLst/>
                          <a:latin typeface="Calibri" panose="020F0502020204030204" pitchFamily="34" charset="0"/>
                          <a:ea typeface="Calibri" panose="020F0502020204030204" pitchFamily="34" charset="0"/>
                          <a:cs typeface="Calibri" panose="020F0502020204030204" pitchFamily="34" charset="0"/>
                        </a:rPr>
                        <a:t>Managment</a:t>
                      </a:r>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 Framework through the National Case Management </a:t>
                      </a:r>
                      <a:r>
                        <a:rPr lang="en-US" sz="700" u="none" strike="noStrike" kern="1200" dirty="0" err="1">
                          <a:solidFill>
                            <a:schemeClr val="dk1"/>
                          </a:solidFill>
                          <a:effectLst/>
                          <a:latin typeface="Calibri" panose="020F0502020204030204" pitchFamily="34" charset="0"/>
                          <a:ea typeface="Calibri" panose="020F0502020204030204" pitchFamily="34" charset="0"/>
                          <a:cs typeface="Calibri" panose="020F0502020204030204" pitchFamily="34" charset="0"/>
                        </a:rPr>
                        <a:t>Techncial</a:t>
                      </a:r>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 Working Group and revision of the case </a:t>
                      </a:r>
                      <a:r>
                        <a:rPr lang="en-US" sz="700" u="none" strike="noStrike" kern="1200" dirty="0" err="1">
                          <a:solidFill>
                            <a:schemeClr val="dk1"/>
                          </a:solidFill>
                          <a:effectLst/>
                          <a:latin typeface="Calibri" panose="020F0502020204030204" pitchFamily="34" charset="0"/>
                          <a:ea typeface="Calibri" panose="020F0502020204030204" pitchFamily="34" charset="0"/>
                          <a:cs typeface="Calibri" panose="020F0502020204030204" pitchFamily="34" charset="0"/>
                        </a:rPr>
                        <a:t>managemnet</a:t>
                      </a:r>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 training package and providing training for the workforce                                                                                              </a:t>
                      </a:r>
                    </a:p>
                  </a:txBody>
                  <a:tcPr marL="4219" marR="4219" marT="4219" marB="0" anchor="ctr">
                    <a:solidFill>
                      <a:schemeClr val="accent5">
                        <a:lumMod val="20000"/>
                        <a:lumOff val="80000"/>
                      </a:schemeClr>
                    </a:solidFill>
                  </a:tcPr>
                </a:tc>
                <a:extLst>
                  <a:ext uri="{0D108BD9-81ED-4DB2-BD59-A6C34878D82A}">
                    <a16:rowId xmlns:a16="http://schemas.microsoft.com/office/drawing/2014/main" val="2457772998"/>
                  </a:ext>
                </a:extLst>
              </a:tr>
              <a:tr h="466644">
                <a:tc>
                  <a:txBody>
                    <a:bodyPr/>
                    <a:lstStyle/>
                    <a:p>
                      <a:pPr marL="0" algn="l" defTabSz="912114" rtl="0" eaLnBrk="1" fontAlgn="t" latinLnBrk="0" hangingPunct="1"/>
                      <a:r>
                        <a:rPr lang="es-ES" sz="700" u="none" strike="noStrike" kern="1200">
                          <a:solidFill>
                            <a:schemeClr val="dk1"/>
                          </a:solidFill>
                          <a:effectLst/>
                          <a:latin typeface="Calibri" panose="020F0502020204030204" pitchFamily="34" charset="0"/>
                          <a:ea typeface="Calibri" panose="020F0502020204030204" pitchFamily="34" charset="0"/>
                          <a:cs typeface="Calibri" panose="020F0502020204030204" pitchFamily="34" charset="0"/>
                        </a:rPr>
                        <a:t> </a:t>
                      </a:r>
                    </a:p>
                  </a:txBody>
                  <a:tcPr marL="4219" marR="4219" marT="4219" marB="0" anchor="ctr">
                    <a:solidFill>
                      <a:schemeClr val="accent5">
                        <a:lumMod val="20000"/>
                        <a:lumOff val="80000"/>
                      </a:schemeClr>
                    </a:solidFill>
                  </a:tcPr>
                </a:tc>
                <a:tc>
                  <a:txBody>
                    <a:bodyPr/>
                    <a:lstStyle/>
                    <a:p>
                      <a:pPr marL="0" algn="l" defTabSz="912114" rtl="0" eaLnBrk="1" fontAlgn="t" latinLnBrk="0" hangingPunct="1"/>
                      <a:r>
                        <a:rPr lang="es-ES" sz="700" u="none" strike="noStrike" kern="1200">
                          <a:solidFill>
                            <a:schemeClr val="dk1"/>
                          </a:solidFill>
                          <a:effectLst/>
                          <a:latin typeface="Calibri" panose="020F0502020204030204" pitchFamily="34" charset="0"/>
                          <a:ea typeface="Calibri" panose="020F0502020204030204" pitchFamily="34" charset="0"/>
                          <a:cs typeface="Calibri" panose="020F0502020204030204" pitchFamily="34" charset="0"/>
                        </a:rPr>
                        <a:t> </a:t>
                      </a:r>
                    </a:p>
                  </a:txBody>
                  <a:tcPr marL="4219" marR="4219" marT="4219" marB="0" anchor="ctr">
                    <a:solidFill>
                      <a:schemeClr val="accent5">
                        <a:lumMod val="20000"/>
                        <a:lumOff val="80000"/>
                      </a:schemeClr>
                    </a:solidFill>
                  </a:tcPr>
                </a:tc>
                <a:tc>
                  <a:txBody>
                    <a:bodyPr/>
                    <a:lstStyle/>
                    <a:p>
                      <a:pPr marL="0" algn="l" defTabSz="912114" rtl="0" eaLnBrk="1" fontAlgn="t" latinLnBrk="0" hangingPunct="1"/>
                      <a:r>
                        <a:rPr lang="en-US" sz="700" u="none" strike="noStrike" kern="1200">
                          <a:solidFill>
                            <a:schemeClr val="dk1"/>
                          </a:solidFill>
                          <a:effectLst/>
                          <a:latin typeface="Calibri" panose="020F0502020204030204" pitchFamily="34" charset="0"/>
                          <a:ea typeface="Calibri" panose="020F0502020204030204" pitchFamily="34" charset="0"/>
                          <a:cs typeface="Calibri" panose="020F0502020204030204" pitchFamily="34" charset="0"/>
                        </a:rPr>
                        <a:t>2. Lack of adeqaute skilled workforce for child protection and GBV, amongst other, for very low budget allocation for GBV and child protection in the federal and regional budgets  </a:t>
                      </a:r>
                    </a:p>
                  </a:txBody>
                  <a:tcPr marL="4219" marR="4219" marT="4219" marB="0" anchor="ctr">
                    <a:solidFill>
                      <a:schemeClr val="accent5">
                        <a:lumMod val="20000"/>
                        <a:lumOff val="80000"/>
                      </a:schemeClr>
                    </a:solidFill>
                  </a:tcPr>
                </a:tc>
                <a:tc>
                  <a:txBody>
                    <a:bodyPr/>
                    <a:lstStyle/>
                    <a:p>
                      <a:pPr marL="0" algn="l" defTabSz="912114" rtl="0" eaLnBrk="1" fontAlgn="t" latinLnBrk="0" hangingPunct="1"/>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3.2 Advocacy for strengthening social service workforce based on the findings of the recently concluded social service workforce mapping and assessment conducted by the Ministry of Women and Social Affairs and supported by UNICEF including </a:t>
                      </a:r>
                      <a:r>
                        <a:rPr lang="en-US" sz="700" u="none" strike="noStrike" kern="1200" dirty="0" err="1">
                          <a:solidFill>
                            <a:schemeClr val="dk1"/>
                          </a:solidFill>
                          <a:effectLst/>
                          <a:latin typeface="Calibri" panose="020F0502020204030204" pitchFamily="34" charset="0"/>
                          <a:ea typeface="Calibri" panose="020F0502020204030204" pitchFamily="34" charset="0"/>
                          <a:cs typeface="Calibri" panose="020F0502020204030204" pitchFamily="34" charset="0"/>
                        </a:rPr>
                        <a:t>advocay</a:t>
                      </a:r>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 for </a:t>
                      </a:r>
                      <a:r>
                        <a:rPr lang="en-US" sz="700" u="none" strike="noStrike" kern="1200" dirty="0" err="1">
                          <a:solidFill>
                            <a:schemeClr val="dk1"/>
                          </a:solidFill>
                          <a:effectLst/>
                          <a:latin typeface="Calibri" panose="020F0502020204030204" pitchFamily="34" charset="0"/>
                          <a:ea typeface="Calibri" panose="020F0502020204030204" pitchFamily="34" charset="0"/>
                          <a:cs typeface="Calibri" panose="020F0502020204030204" pitchFamily="34" charset="0"/>
                        </a:rPr>
                        <a:t>pubkic</a:t>
                      </a:r>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 finance for child protection </a:t>
                      </a:r>
                    </a:p>
                  </a:txBody>
                  <a:tcPr marL="4219" marR="4219" marT="4219" marB="0" anchor="ctr">
                    <a:solidFill>
                      <a:schemeClr val="accent5">
                        <a:lumMod val="20000"/>
                        <a:lumOff val="80000"/>
                      </a:schemeClr>
                    </a:solidFill>
                  </a:tcPr>
                </a:tc>
                <a:tc>
                  <a:txBody>
                    <a:bodyPr/>
                    <a:lstStyle/>
                    <a:p>
                      <a:pPr marL="0" algn="l" defTabSz="912114" rtl="0" eaLnBrk="1" fontAlgn="t" latinLnBrk="0" hangingPunct="1"/>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Ministry of Women and Social Affairs</a:t>
                      </a:r>
                    </a:p>
                  </a:txBody>
                  <a:tcPr marL="4219" marR="4219" marT="4219" marB="0" anchor="ctr">
                    <a:solidFill>
                      <a:schemeClr val="accent5">
                        <a:lumMod val="20000"/>
                        <a:lumOff val="80000"/>
                      </a:schemeClr>
                    </a:solidFill>
                  </a:tcPr>
                </a:tc>
                <a:tc>
                  <a:txBody>
                    <a:bodyPr/>
                    <a:lstStyle/>
                    <a:p>
                      <a:pPr marL="0" algn="l" defTabSz="912114" rtl="0" eaLnBrk="1" fontAlgn="t" latinLnBrk="0" hangingPunct="1"/>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2. Support advocacy strengthening social service workforce, including their capacity building </a:t>
                      </a:r>
                      <a:r>
                        <a:rPr lang="en-US" sz="700" u="none" strike="noStrike" kern="1200" dirty="0" err="1">
                          <a:solidFill>
                            <a:schemeClr val="dk1"/>
                          </a:solidFill>
                          <a:effectLst/>
                          <a:latin typeface="Calibri" panose="020F0502020204030204" pitchFamily="34" charset="0"/>
                          <a:ea typeface="Calibri" panose="020F0502020204030204" pitchFamily="34" charset="0"/>
                          <a:cs typeface="Calibri" panose="020F0502020204030204" pitchFamily="34" charset="0"/>
                        </a:rPr>
                        <a:t>throiugh</a:t>
                      </a:r>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 institutionalized training </a:t>
                      </a:r>
                    </a:p>
                  </a:txBody>
                  <a:tcPr marL="4219" marR="4219" marT="4219" marB="0" anchor="ctr">
                    <a:solidFill>
                      <a:schemeClr val="accent5">
                        <a:lumMod val="20000"/>
                        <a:lumOff val="80000"/>
                      </a:schemeClr>
                    </a:solidFill>
                  </a:tcPr>
                </a:tc>
                <a:extLst>
                  <a:ext uri="{0D108BD9-81ED-4DB2-BD59-A6C34878D82A}">
                    <a16:rowId xmlns:a16="http://schemas.microsoft.com/office/drawing/2014/main" val="1481021037"/>
                  </a:ext>
                </a:extLst>
              </a:tr>
              <a:tr h="466644">
                <a:tc>
                  <a:txBody>
                    <a:bodyPr/>
                    <a:lstStyle/>
                    <a:p>
                      <a:pPr marL="0" algn="l" defTabSz="912114" rtl="0" eaLnBrk="1" fontAlgn="t" latinLnBrk="0" hangingPunct="1"/>
                      <a:r>
                        <a:rPr lang="es-ES" sz="700" u="none" strike="noStrike" kern="1200">
                          <a:solidFill>
                            <a:schemeClr val="dk1"/>
                          </a:solidFill>
                          <a:effectLst/>
                          <a:latin typeface="Calibri" panose="020F0502020204030204" pitchFamily="34" charset="0"/>
                          <a:ea typeface="Calibri" panose="020F0502020204030204" pitchFamily="34" charset="0"/>
                          <a:cs typeface="Calibri" panose="020F0502020204030204" pitchFamily="34" charset="0"/>
                        </a:rPr>
                        <a:t> </a:t>
                      </a:r>
                    </a:p>
                  </a:txBody>
                  <a:tcPr marL="4219" marR="4219" marT="4219" marB="0" anchor="ctr">
                    <a:solidFill>
                      <a:schemeClr val="accent5">
                        <a:lumMod val="20000"/>
                        <a:lumOff val="80000"/>
                      </a:schemeClr>
                    </a:solidFill>
                  </a:tcPr>
                </a:tc>
                <a:tc>
                  <a:txBody>
                    <a:bodyPr/>
                    <a:lstStyle/>
                    <a:p>
                      <a:pPr marL="0" algn="l" defTabSz="912114" rtl="0" eaLnBrk="1" fontAlgn="t" latinLnBrk="0" hangingPunct="1"/>
                      <a:r>
                        <a:rPr lang="es-ES" sz="700" u="none" strike="noStrike" kern="1200">
                          <a:solidFill>
                            <a:schemeClr val="dk1"/>
                          </a:solidFill>
                          <a:effectLst/>
                          <a:latin typeface="Calibri" panose="020F0502020204030204" pitchFamily="34" charset="0"/>
                          <a:ea typeface="Calibri" panose="020F0502020204030204" pitchFamily="34" charset="0"/>
                          <a:cs typeface="Calibri" panose="020F0502020204030204" pitchFamily="34" charset="0"/>
                        </a:rPr>
                        <a:t> </a:t>
                      </a:r>
                    </a:p>
                  </a:txBody>
                  <a:tcPr marL="4219" marR="4219" marT="4219" marB="0" anchor="ctr">
                    <a:solidFill>
                      <a:schemeClr val="accent5">
                        <a:lumMod val="20000"/>
                        <a:lumOff val="80000"/>
                      </a:schemeClr>
                    </a:solidFill>
                  </a:tcPr>
                </a:tc>
                <a:tc>
                  <a:txBody>
                    <a:bodyPr/>
                    <a:lstStyle/>
                    <a:p>
                      <a:pPr marL="0" algn="l" defTabSz="912114" rtl="0" eaLnBrk="1" fontAlgn="t" latinLnBrk="0" hangingPunct="1"/>
                      <a:r>
                        <a:rPr lang="es-ES" sz="700" u="none" strike="noStrike" kern="1200">
                          <a:solidFill>
                            <a:schemeClr val="dk1"/>
                          </a:solidFill>
                          <a:effectLst/>
                          <a:latin typeface="Calibri" panose="020F0502020204030204" pitchFamily="34" charset="0"/>
                          <a:ea typeface="Calibri" panose="020F0502020204030204" pitchFamily="34" charset="0"/>
                          <a:cs typeface="Calibri" panose="020F0502020204030204" pitchFamily="34" charset="0"/>
                        </a:rPr>
                        <a:t>3. </a:t>
                      </a:r>
                    </a:p>
                  </a:txBody>
                  <a:tcPr marL="4219" marR="4219" marT="4219" marB="0" anchor="ctr">
                    <a:solidFill>
                      <a:schemeClr val="accent5">
                        <a:lumMod val="20000"/>
                        <a:lumOff val="80000"/>
                      </a:schemeClr>
                    </a:solidFill>
                  </a:tcPr>
                </a:tc>
                <a:tc>
                  <a:txBody>
                    <a:bodyPr/>
                    <a:lstStyle/>
                    <a:p>
                      <a:pPr marL="0" algn="l" defTabSz="912114" rtl="0" eaLnBrk="1" fontAlgn="t" latinLnBrk="0" hangingPunct="1"/>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3.3 Revision Alternative Childcare Directive to include refugee, asylum seekers and stateless children  </a:t>
                      </a:r>
                    </a:p>
                  </a:txBody>
                  <a:tcPr marL="4219" marR="4219" marT="4219" marB="0" anchor="ctr">
                    <a:solidFill>
                      <a:schemeClr val="accent5">
                        <a:lumMod val="20000"/>
                        <a:lumOff val="80000"/>
                      </a:schemeClr>
                    </a:solidFill>
                  </a:tcPr>
                </a:tc>
                <a:tc>
                  <a:txBody>
                    <a:bodyPr/>
                    <a:lstStyle/>
                    <a:p>
                      <a:pPr marL="0" algn="l" defTabSz="912114" rtl="0" eaLnBrk="1" fontAlgn="t" latinLnBrk="0" hangingPunct="1"/>
                      <a:r>
                        <a:rPr lang="en-US" sz="700" u="none" strike="noStrike" kern="1200">
                          <a:solidFill>
                            <a:schemeClr val="dk1"/>
                          </a:solidFill>
                          <a:effectLst/>
                          <a:latin typeface="Calibri" panose="020F0502020204030204" pitchFamily="34" charset="0"/>
                          <a:ea typeface="Calibri" panose="020F0502020204030204" pitchFamily="34" charset="0"/>
                          <a:cs typeface="Calibri" panose="020F0502020204030204" pitchFamily="34" charset="0"/>
                        </a:rPr>
                        <a:t>Ministry of Women and Social Affairs, Refugee and Returnee Service</a:t>
                      </a:r>
                    </a:p>
                  </a:txBody>
                  <a:tcPr marL="4219" marR="4219" marT="4219" marB="0" anchor="ctr">
                    <a:solidFill>
                      <a:schemeClr val="accent5">
                        <a:lumMod val="20000"/>
                        <a:lumOff val="80000"/>
                      </a:schemeClr>
                    </a:solidFill>
                  </a:tcPr>
                </a:tc>
                <a:tc>
                  <a:txBody>
                    <a:bodyPr/>
                    <a:lstStyle/>
                    <a:p>
                      <a:pPr marL="0" algn="l" defTabSz="912114" rtl="0" eaLnBrk="1" fontAlgn="t" latinLnBrk="0" hangingPunct="1"/>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3. Support </a:t>
                      </a:r>
                      <a:r>
                        <a:rPr lang="en-US" sz="700" u="none" strike="noStrike" kern="1200" dirty="0" err="1">
                          <a:solidFill>
                            <a:schemeClr val="dk1"/>
                          </a:solidFill>
                          <a:effectLst/>
                          <a:latin typeface="Calibri" panose="020F0502020204030204" pitchFamily="34" charset="0"/>
                          <a:ea typeface="Calibri" panose="020F0502020204030204" pitchFamily="34" charset="0"/>
                          <a:cs typeface="Calibri" panose="020F0502020204030204" pitchFamily="34" charset="0"/>
                        </a:rPr>
                        <a:t>consultatuve</a:t>
                      </a:r>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 process and advocacy for endorsement and roll out of the Alternative Childcare Directives </a:t>
                      </a:r>
                    </a:p>
                  </a:txBody>
                  <a:tcPr marL="4219" marR="4219" marT="4219" marB="0" anchor="ctr">
                    <a:solidFill>
                      <a:schemeClr val="accent5">
                        <a:lumMod val="20000"/>
                        <a:lumOff val="80000"/>
                      </a:schemeClr>
                    </a:solidFill>
                  </a:tcPr>
                </a:tc>
                <a:extLst>
                  <a:ext uri="{0D108BD9-81ED-4DB2-BD59-A6C34878D82A}">
                    <a16:rowId xmlns:a16="http://schemas.microsoft.com/office/drawing/2014/main" val="1660578236"/>
                  </a:ext>
                </a:extLst>
              </a:tr>
            </a:tbl>
          </a:graphicData>
        </a:graphic>
      </p:graphicFrame>
      <p:sp>
        <p:nvSpPr>
          <p:cNvPr id="4" name="Rectangle 3">
            <a:extLst>
              <a:ext uri="{FF2B5EF4-FFF2-40B4-BE49-F238E27FC236}">
                <a16:creationId xmlns:a16="http://schemas.microsoft.com/office/drawing/2014/main" id="{C1E4531C-50D4-966C-4EBA-8A4275607390}"/>
              </a:ext>
            </a:extLst>
          </p:cNvPr>
          <p:cNvSpPr/>
          <p:nvPr/>
        </p:nvSpPr>
        <p:spPr>
          <a:xfrm>
            <a:off x="-8946" y="-4"/>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600" noProof="0" dirty="0">
              <a:latin typeface="Helvetica" pitchFamily="2" charset="0"/>
            </a:endParaRPr>
          </a:p>
        </p:txBody>
      </p:sp>
      <p:sp>
        <p:nvSpPr>
          <p:cNvPr id="5" name="TextBox 4">
            <a:extLst>
              <a:ext uri="{FF2B5EF4-FFF2-40B4-BE49-F238E27FC236}">
                <a16:creationId xmlns:a16="http://schemas.microsoft.com/office/drawing/2014/main" id="{B1E6E2E1-9DA4-60BE-B28C-B25BAA1F3BD8}"/>
              </a:ext>
            </a:extLst>
          </p:cNvPr>
          <p:cNvSpPr txBox="1"/>
          <p:nvPr/>
        </p:nvSpPr>
        <p:spPr>
          <a:xfrm>
            <a:off x="19185" y="73421"/>
            <a:ext cx="601679" cy="276999"/>
          </a:xfrm>
          <a:prstGeom prst="rect">
            <a:avLst/>
          </a:prstGeom>
          <a:noFill/>
        </p:spPr>
        <p:txBody>
          <a:bodyPr wrap="square" lIns="0" tIns="0" rIns="0" bIns="0" anchor="t">
            <a:spAutoFit/>
          </a:bodyPr>
          <a:lstStyle/>
          <a:p>
            <a:pPr algn="ctr"/>
            <a:r>
              <a:rPr lang="en-GB" sz="600" noProof="0" dirty="0">
                <a:latin typeface="Helvetica" pitchFamily="2" charset="0"/>
                <a:cs typeface="Helvetica" panose="020B0604020202020204" pitchFamily="34" charset="0"/>
              </a:rPr>
              <a:t>PROSPECTS</a:t>
            </a:r>
          </a:p>
          <a:p>
            <a:pPr algn="ctr"/>
            <a:r>
              <a:rPr lang="en-GB" sz="600" b="1" noProof="0" dirty="0">
                <a:latin typeface="Helvetica" pitchFamily="2" charset="0"/>
                <a:cs typeface="Helvetica" panose="020B0604020202020204" pitchFamily="34" charset="0"/>
              </a:rPr>
              <a:t>ETHIOPIA</a:t>
            </a:r>
          </a:p>
          <a:p>
            <a:pPr algn="ctr"/>
            <a:r>
              <a:rPr lang="en-GB" sz="600" noProof="0" dirty="0">
                <a:latin typeface="Helvetica" pitchFamily="2" charset="0"/>
                <a:cs typeface="Helvetica" panose="020B0604020202020204" pitchFamily="34" charset="0"/>
              </a:rPr>
              <a:t>March 2026</a:t>
            </a:r>
          </a:p>
        </p:txBody>
      </p:sp>
    </p:spTree>
    <p:extLst>
      <p:ext uri="{BB962C8B-B14F-4D97-AF65-F5344CB8AC3E}">
        <p14:creationId xmlns:p14="http://schemas.microsoft.com/office/powerpoint/2010/main" val="27380374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0A2E48-0C32-92D3-978E-490E265659C0}"/>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5C5C6227-7E03-D444-D8AD-F9EDBE02536D}"/>
              </a:ext>
            </a:extLst>
          </p:cNvPr>
          <p:cNvSpPr txBox="1"/>
          <p:nvPr/>
        </p:nvSpPr>
        <p:spPr>
          <a:xfrm>
            <a:off x="3255736" y="0"/>
            <a:ext cx="3629712" cy="707886"/>
          </a:xfrm>
          <a:prstGeom prst="rect">
            <a:avLst/>
          </a:prstGeom>
          <a:noFill/>
        </p:spPr>
        <p:txBody>
          <a:bodyPr wrap="none" rtlCol="0">
            <a:spAutoFit/>
          </a:bodyPr>
          <a:lstStyle/>
          <a:p>
            <a:r>
              <a:rPr lang="fr-FR" sz="4000"/>
              <a:t>POLICY MATRIX</a:t>
            </a:r>
          </a:p>
        </p:txBody>
      </p:sp>
      <p:graphicFrame>
        <p:nvGraphicFramePr>
          <p:cNvPr id="6" name="Table 5">
            <a:extLst>
              <a:ext uri="{FF2B5EF4-FFF2-40B4-BE49-F238E27FC236}">
                <a16:creationId xmlns:a16="http://schemas.microsoft.com/office/drawing/2014/main" id="{0B99A383-5512-E56A-A0FB-6BD359D572A0}"/>
              </a:ext>
            </a:extLst>
          </p:cNvPr>
          <p:cNvGraphicFramePr>
            <a:graphicFrameLocks noGrp="1"/>
          </p:cNvGraphicFramePr>
          <p:nvPr>
            <p:extLst>
              <p:ext uri="{D42A27DB-BD31-4B8C-83A1-F6EECF244321}">
                <p14:modId xmlns:p14="http://schemas.microsoft.com/office/powerpoint/2010/main" val="4133783143"/>
              </p:ext>
            </p:extLst>
          </p:nvPr>
        </p:nvGraphicFramePr>
        <p:xfrm>
          <a:off x="247199" y="781310"/>
          <a:ext cx="9404058" cy="5048951"/>
        </p:xfrm>
        <a:graphic>
          <a:graphicData uri="http://schemas.openxmlformats.org/drawingml/2006/table">
            <a:tbl>
              <a:tblPr>
                <a:tableStyleId>{5C22544A-7EE6-4342-B048-85BDC9FD1C3A}</a:tableStyleId>
              </a:tblPr>
              <a:tblGrid>
                <a:gridCol w="2063809">
                  <a:extLst>
                    <a:ext uri="{9D8B030D-6E8A-4147-A177-3AD203B41FA5}">
                      <a16:colId xmlns:a16="http://schemas.microsoft.com/office/drawing/2014/main" val="228583180"/>
                    </a:ext>
                  </a:extLst>
                </a:gridCol>
                <a:gridCol w="2063809">
                  <a:extLst>
                    <a:ext uri="{9D8B030D-6E8A-4147-A177-3AD203B41FA5}">
                      <a16:colId xmlns:a16="http://schemas.microsoft.com/office/drawing/2014/main" val="4236188074"/>
                    </a:ext>
                  </a:extLst>
                </a:gridCol>
                <a:gridCol w="1829980">
                  <a:extLst>
                    <a:ext uri="{9D8B030D-6E8A-4147-A177-3AD203B41FA5}">
                      <a16:colId xmlns:a16="http://schemas.microsoft.com/office/drawing/2014/main" val="3667132424"/>
                    </a:ext>
                  </a:extLst>
                </a:gridCol>
                <a:gridCol w="1723230">
                  <a:extLst>
                    <a:ext uri="{9D8B030D-6E8A-4147-A177-3AD203B41FA5}">
                      <a16:colId xmlns:a16="http://schemas.microsoft.com/office/drawing/2014/main" val="4141121081"/>
                    </a:ext>
                  </a:extLst>
                </a:gridCol>
                <a:gridCol w="1723230">
                  <a:extLst>
                    <a:ext uri="{9D8B030D-6E8A-4147-A177-3AD203B41FA5}">
                      <a16:colId xmlns:a16="http://schemas.microsoft.com/office/drawing/2014/main" val="1694543135"/>
                    </a:ext>
                  </a:extLst>
                </a:gridCol>
              </a:tblGrid>
              <a:tr h="453464">
                <a:tc>
                  <a:txBody>
                    <a:bodyPr/>
                    <a:lstStyle/>
                    <a:p>
                      <a:pPr algn="l" fontAlgn="ctr">
                        <a:buNone/>
                      </a:pPr>
                      <a:r>
                        <a:rPr lang="es-ES" sz="800" u="none" strike="noStrike" dirty="0" err="1">
                          <a:effectLst/>
                          <a:latin typeface="Calibri" panose="020F0502020204030204" pitchFamily="34" charset="0"/>
                          <a:ea typeface="Calibri" panose="020F0502020204030204" pitchFamily="34" charset="0"/>
                          <a:cs typeface="Calibri" panose="020F0502020204030204" pitchFamily="34" charset="0"/>
                        </a:rPr>
                        <a:t>Policy</a:t>
                      </a:r>
                      <a:r>
                        <a:rPr lang="es-ES" sz="800" u="none" strike="noStrike" dirty="0">
                          <a:effectLst/>
                          <a:latin typeface="Calibri" panose="020F0502020204030204" pitchFamily="34" charset="0"/>
                          <a:ea typeface="Calibri" panose="020F0502020204030204" pitchFamily="34" charset="0"/>
                          <a:cs typeface="Calibri" panose="020F0502020204030204" pitchFamily="34" charset="0"/>
                        </a:rPr>
                        <a:t> </a:t>
                      </a:r>
                      <a:r>
                        <a:rPr lang="es-ES" sz="800" u="none" strike="noStrike" dirty="0" err="1">
                          <a:effectLst/>
                          <a:latin typeface="Calibri" panose="020F0502020204030204" pitchFamily="34" charset="0"/>
                          <a:ea typeface="Calibri" panose="020F0502020204030204" pitchFamily="34" charset="0"/>
                          <a:cs typeface="Calibri" panose="020F0502020204030204" pitchFamily="34" charset="0"/>
                        </a:rPr>
                        <a:t>Priorities</a:t>
                      </a:r>
                      <a:endParaRPr lang="es-ES" sz="800" b="1"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4299" marR="4299" marT="4299" marB="0" anchor="ctr"/>
                </a:tc>
                <a:tc>
                  <a:txBody>
                    <a:bodyPr/>
                    <a:lstStyle/>
                    <a:p>
                      <a:pPr algn="l" fontAlgn="ctr">
                        <a:buNone/>
                      </a:pPr>
                      <a:r>
                        <a:rPr lang="es-ES" sz="800" u="none" strike="noStrike" dirty="0">
                          <a:effectLst/>
                          <a:latin typeface="Calibri" panose="020F0502020204030204" pitchFamily="34" charset="0"/>
                          <a:ea typeface="Calibri" panose="020F0502020204030204" pitchFamily="34" charset="0"/>
                          <a:cs typeface="Calibri" panose="020F0502020204030204" pitchFamily="34" charset="0"/>
                        </a:rPr>
                        <a:t>Key </a:t>
                      </a:r>
                      <a:r>
                        <a:rPr lang="es-ES" sz="800" u="none" strike="noStrike" dirty="0" err="1">
                          <a:effectLst/>
                          <a:latin typeface="Calibri" panose="020F0502020204030204" pitchFamily="34" charset="0"/>
                          <a:ea typeface="Calibri" panose="020F0502020204030204" pitchFamily="34" charset="0"/>
                          <a:cs typeface="Calibri" panose="020F0502020204030204" pitchFamily="34" charset="0"/>
                        </a:rPr>
                        <a:t>challenges</a:t>
                      </a:r>
                      <a:endParaRPr lang="es-ES" sz="800" b="1"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4299" marR="4299" marT="4299" marB="0" anchor="ctr"/>
                </a:tc>
                <a:tc>
                  <a:txBody>
                    <a:bodyPr/>
                    <a:lstStyle/>
                    <a:p>
                      <a:pPr algn="l" fontAlgn="ctr">
                        <a:buNone/>
                      </a:pPr>
                      <a:r>
                        <a:rPr lang="es-ES" sz="800" u="none" strike="noStrike" dirty="0">
                          <a:effectLst/>
                          <a:latin typeface="Calibri" panose="020F0502020204030204" pitchFamily="34" charset="0"/>
                          <a:ea typeface="Calibri" panose="020F0502020204030204" pitchFamily="34" charset="0"/>
                          <a:cs typeface="Calibri" panose="020F0502020204030204" pitchFamily="34" charset="0"/>
                        </a:rPr>
                        <a:t>Key </a:t>
                      </a:r>
                      <a:r>
                        <a:rPr lang="es-ES" sz="800" u="none" strike="noStrike" dirty="0" err="1">
                          <a:effectLst/>
                          <a:latin typeface="Calibri" panose="020F0502020204030204" pitchFamily="34" charset="0"/>
                          <a:ea typeface="Calibri" panose="020F0502020204030204" pitchFamily="34" charset="0"/>
                          <a:cs typeface="Calibri" panose="020F0502020204030204" pitchFamily="34" charset="0"/>
                        </a:rPr>
                        <a:t>milestones</a:t>
                      </a:r>
                      <a:endParaRPr lang="es-ES" sz="800" b="1"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4299" marR="4299" marT="4299" marB="0" anchor="ctr"/>
                </a:tc>
                <a:tc>
                  <a:txBody>
                    <a:bodyPr/>
                    <a:lstStyle/>
                    <a:p>
                      <a:pPr algn="l" fontAlgn="ctr">
                        <a:buNone/>
                      </a:pPr>
                      <a:r>
                        <a:rPr lang="es-ES" sz="800" u="none" strike="noStrike" dirty="0">
                          <a:effectLst/>
                          <a:latin typeface="Calibri" panose="020F0502020204030204" pitchFamily="34" charset="0"/>
                          <a:ea typeface="Calibri" panose="020F0502020204030204" pitchFamily="34" charset="0"/>
                          <a:cs typeface="Calibri" panose="020F0502020204030204" pitchFamily="34" charset="0"/>
                        </a:rPr>
                        <a:t>Key </a:t>
                      </a:r>
                      <a:r>
                        <a:rPr lang="es-ES" sz="800" u="none" strike="noStrike" dirty="0" err="1">
                          <a:effectLst/>
                          <a:latin typeface="Calibri" panose="020F0502020204030204" pitchFamily="34" charset="0"/>
                          <a:ea typeface="Calibri" panose="020F0502020204030204" pitchFamily="34" charset="0"/>
                          <a:cs typeface="Calibri" panose="020F0502020204030204" pitchFamily="34" charset="0"/>
                        </a:rPr>
                        <a:t>stakeholders</a:t>
                      </a:r>
                      <a:endParaRPr lang="es-ES" sz="800" b="1"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4299" marR="4299" marT="4299" marB="0" anchor="ctr"/>
                </a:tc>
                <a:tc>
                  <a:txBody>
                    <a:bodyPr/>
                    <a:lstStyle/>
                    <a:p>
                      <a:pPr algn="l" fontAlgn="ctr">
                        <a:buNone/>
                      </a:pPr>
                      <a:r>
                        <a:rPr lang="es-ES" sz="800" u="none" strike="noStrike" dirty="0">
                          <a:effectLst/>
                          <a:latin typeface="Calibri" panose="020F0502020204030204" pitchFamily="34" charset="0"/>
                          <a:ea typeface="Calibri" panose="020F0502020204030204" pitchFamily="34" charset="0"/>
                          <a:cs typeface="Calibri" panose="020F0502020204030204" pitchFamily="34" charset="0"/>
                        </a:rPr>
                        <a:t>Support </a:t>
                      </a:r>
                      <a:r>
                        <a:rPr lang="es-ES" sz="800" u="none" strike="noStrike" dirty="0" err="1">
                          <a:effectLst/>
                          <a:latin typeface="Calibri" panose="020F0502020204030204" pitchFamily="34" charset="0"/>
                          <a:ea typeface="Calibri" panose="020F0502020204030204" pitchFamily="34" charset="0"/>
                          <a:cs typeface="Calibri" panose="020F0502020204030204" pitchFamily="34" charset="0"/>
                        </a:rPr>
                        <a:t>through</a:t>
                      </a:r>
                      <a:r>
                        <a:rPr lang="es-ES" sz="800" u="none" strike="noStrike" dirty="0">
                          <a:effectLst/>
                          <a:latin typeface="Calibri" panose="020F0502020204030204" pitchFamily="34" charset="0"/>
                          <a:ea typeface="Calibri" panose="020F0502020204030204" pitchFamily="34" charset="0"/>
                          <a:cs typeface="Calibri" panose="020F0502020204030204" pitchFamily="34" charset="0"/>
                        </a:rPr>
                        <a:t> </a:t>
                      </a:r>
                      <a:r>
                        <a:rPr lang="es-ES" sz="800" u="none" strike="noStrike" dirty="0" err="1">
                          <a:effectLst/>
                          <a:latin typeface="Calibri" panose="020F0502020204030204" pitchFamily="34" charset="0"/>
                          <a:ea typeface="Calibri" panose="020F0502020204030204" pitchFamily="34" charset="0"/>
                          <a:cs typeface="Calibri" panose="020F0502020204030204" pitchFamily="34" charset="0"/>
                        </a:rPr>
                        <a:t>programming</a:t>
                      </a:r>
                      <a:endParaRPr lang="es-ES" sz="800" b="1"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4299" marR="4299" marT="4299" marB="0" anchor="ctr"/>
                </a:tc>
                <a:extLst>
                  <a:ext uri="{0D108BD9-81ED-4DB2-BD59-A6C34878D82A}">
                    <a16:rowId xmlns:a16="http://schemas.microsoft.com/office/drawing/2014/main" val="3066826537"/>
                  </a:ext>
                </a:extLst>
              </a:tr>
              <a:tr h="757376">
                <a:tc rowSpan="3">
                  <a:txBody>
                    <a:bodyPr/>
                    <a:lstStyle/>
                    <a:p>
                      <a:pPr algn="l" fontAlgn="ctr">
                        <a:buNone/>
                      </a:pPr>
                      <a: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t>4. Revision of National Social Protection Policy to improve inclusion of FDPs and Host communities</a:t>
                      </a:r>
                      <a:endParaRPr lang="en-US" sz="800" b="1" i="0" u="none" strike="noStrike" dirty="0">
                        <a:solidFill>
                          <a:srgbClr val="525252"/>
                        </a:solidFill>
                        <a:effectLst/>
                        <a:latin typeface="Calibri" panose="020F0502020204030204" pitchFamily="34" charset="0"/>
                        <a:ea typeface="Calibri" panose="020F0502020204030204" pitchFamily="34" charset="0"/>
                        <a:cs typeface="Calibri" panose="020F0502020204030204" pitchFamily="34" charset="0"/>
                      </a:endParaRPr>
                    </a:p>
                  </a:txBody>
                  <a:tcPr marL="4299" marR="4299" marT="4299" marB="0" anchor="ctr">
                    <a:solidFill>
                      <a:schemeClr val="accent5">
                        <a:lumMod val="20000"/>
                        <a:lumOff val="80000"/>
                      </a:schemeClr>
                    </a:solidFill>
                  </a:tcPr>
                </a:tc>
                <a:tc>
                  <a:txBody>
                    <a:bodyPr/>
                    <a:lstStyle/>
                    <a:p>
                      <a:pPr algn="l" fontAlgn="t">
                        <a:buNone/>
                      </a:pPr>
                      <a: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t> 1) Resistance from existing stakeholders or reluctance to adapt to the inclusion of FDPs and HCs.                                                                                                                                                  </a:t>
                      </a:r>
                      <a:endParaRPr lang="en-US" sz="8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4299" marR="4299" marT="4299" marB="0">
                    <a:solidFill>
                      <a:schemeClr val="accent5">
                        <a:lumMod val="20000"/>
                        <a:lumOff val="80000"/>
                      </a:schemeClr>
                    </a:solidFill>
                  </a:tcPr>
                </a:tc>
                <a:tc>
                  <a:txBody>
                    <a:bodyPr/>
                    <a:lstStyle/>
                    <a:p>
                      <a:pPr algn="l" fontAlgn="t">
                        <a:buNone/>
                      </a:pPr>
                      <a: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t>4.1 Gain approval for the revised policy framework; </a:t>
                      </a:r>
                      <a:endParaRPr lang="en-US" sz="8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4299" marR="4299" marT="4299" marB="0">
                    <a:solidFill>
                      <a:schemeClr val="accent5">
                        <a:lumMod val="20000"/>
                        <a:lumOff val="80000"/>
                      </a:schemeClr>
                    </a:solidFill>
                  </a:tcPr>
                </a:tc>
                <a:tc>
                  <a:txBody>
                    <a:bodyPr/>
                    <a:lstStyle/>
                    <a:p>
                      <a:pPr algn="l" fontAlgn="ctr">
                        <a:buNone/>
                      </a:pPr>
                      <a: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t>Ministry of Women and Social Affairs, Refugee and Returnee Service, Ministry of Finance</a:t>
                      </a:r>
                      <a:endParaRPr lang="en-US" sz="800" b="0" i="0" u="none" strike="noStrike" dirty="0">
                        <a:solidFill>
                          <a:srgbClr val="525252"/>
                        </a:solidFill>
                        <a:effectLst/>
                        <a:latin typeface="Calibri" panose="020F0502020204030204" pitchFamily="34" charset="0"/>
                        <a:ea typeface="Calibri" panose="020F0502020204030204" pitchFamily="34" charset="0"/>
                        <a:cs typeface="Calibri" panose="020F0502020204030204" pitchFamily="34" charset="0"/>
                      </a:endParaRPr>
                    </a:p>
                  </a:txBody>
                  <a:tcPr marL="4299" marR="4299" marT="4299" marB="0" anchor="ctr">
                    <a:solidFill>
                      <a:schemeClr val="accent5">
                        <a:lumMod val="20000"/>
                        <a:lumOff val="80000"/>
                      </a:schemeClr>
                    </a:solidFill>
                  </a:tcPr>
                </a:tc>
                <a:tc>
                  <a:txBody>
                    <a:bodyPr/>
                    <a:lstStyle/>
                    <a:p>
                      <a:pPr algn="l" fontAlgn="ctr">
                        <a:buNone/>
                      </a:pPr>
                      <a:r>
                        <a:rPr lang="en-US" sz="800" u="none" strike="noStrike">
                          <a:effectLst/>
                          <a:latin typeface="Calibri" panose="020F0502020204030204" pitchFamily="34" charset="0"/>
                          <a:ea typeface="Calibri" panose="020F0502020204030204" pitchFamily="34" charset="0"/>
                          <a:cs typeface="Calibri" panose="020F0502020204030204" pitchFamily="34" charset="0"/>
                        </a:rPr>
                        <a:t>1) Conduct policy advocacy workshops and consultations.</a:t>
                      </a:r>
                      <a:br>
                        <a:rPr lang="en-US" sz="800" u="none" strike="noStrike">
                          <a:effectLst/>
                          <a:latin typeface="Calibri" panose="020F0502020204030204" pitchFamily="34" charset="0"/>
                          <a:ea typeface="Calibri" panose="020F0502020204030204" pitchFamily="34" charset="0"/>
                          <a:cs typeface="Calibri" panose="020F0502020204030204" pitchFamily="34" charset="0"/>
                        </a:rPr>
                      </a:br>
                      <a:br>
                        <a:rPr lang="en-US" sz="800" u="none" strike="noStrike">
                          <a:effectLst/>
                          <a:latin typeface="Calibri" panose="020F0502020204030204" pitchFamily="34" charset="0"/>
                          <a:ea typeface="Calibri" panose="020F0502020204030204" pitchFamily="34" charset="0"/>
                          <a:cs typeface="Calibri" panose="020F0502020204030204" pitchFamily="34" charset="0"/>
                        </a:rPr>
                      </a:br>
                      <a:br>
                        <a:rPr lang="en-US" sz="800" u="none" strike="noStrike">
                          <a:effectLst/>
                          <a:latin typeface="Calibri" panose="020F0502020204030204" pitchFamily="34" charset="0"/>
                          <a:ea typeface="Calibri" panose="020F0502020204030204" pitchFamily="34" charset="0"/>
                          <a:cs typeface="Calibri" panose="020F0502020204030204" pitchFamily="34" charset="0"/>
                        </a:rPr>
                      </a:br>
                      <a:endParaRPr lang="en-US" sz="800" b="0" i="0" u="none" strike="noStrike">
                        <a:solidFill>
                          <a:srgbClr val="525252"/>
                        </a:solidFill>
                        <a:effectLst/>
                        <a:latin typeface="Calibri" panose="020F0502020204030204" pitchFamily="34" charset="0"/>
                        <a:ea typeface="Calibri" panose="020F0502020204030204" pitchFamily="34" charset="0"/>
                        <a:cs typeface="Calibri" panose="020F0502020204030204" pitchFamily="34" charset="0"/>
                      </a:endParaRPr>
                    </a:p>
                  </a:txBody>
                  <a:tcPr marL="4299" marR="4299" marT="4299" marB="0" anchor="ctr">
                    <a:solidFill>
                      <a:schemeClr val="accent5">
                        <a:lumMod val="20000"/>
                        <a:lumOff val="80000"/>
                      </a:schemeClr>
                    </a:solidFill>
                  </a:tcPr>
                </a:tc>
                <a:extLst>
                  <a:ext uri="{0D108BD9-81ED-4DB2-BD59-A6C34878D82A}">
                    <a16:rowId xmlns:a16="http://schemas.microsoft.com/office/drawing/2014/main" val="41343464"/>
                  </a:ext>
                </a:extLst>
              </a:tr>
              <a:tr h="414030">
                <a:tc vMerge="1">
                  <a:txBody>
                    <a:bodyPr/>
                    <a:lstStyle/>
                    <a:p>
                      <a:endParaRPr lang="es-ES"/>
                    </a:p>
                  </a:txBody>
                  <a:tcPr/>
                </a:tc>
                <a:tc>
                  <a:txBody>
                    <a:bodyPr/>
                    <a:lstStyle/>
                    <a:p>
                      <a:pPr algn="l" fontAlgn="t">
                        <a:buNone/>
                      </a:pPr>
                      <a: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t>2) Legal and regulatory obstacles to amend the existing policy framework.     </a:t>
                      </a:r>
                      <a:endParaRPr lang="en-US" sz="8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4299" marR="4299" marT="4299" marB="0">
                    <a:solidFill>
                      <a:schemeClr val="accent5">
                        <a:lumMod val="20000"/>
                        <a:lumOff val="80000"/>
                      </a:schemeClr>
                    </a:solidFill>
                  </a:tcPr>
                </a:tc>
                <a:tc>
                  <a:txBody>
                    <a:bodyPr/>
                    <a:lstStyle/>
                    <a:p>
                      <a:pPr algn="l" fontAlgn="b">
                        <a:buNone/>
                      </a:pPr>
                      <a: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t>4.2 Develop clear guideline for the inclusion of FDPs and HCs; </a:t>
                      </a:r>
                      <a:endParaRPr lang="en-US" sz="8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4299" marR="4299" marT="4299" marB="0" anchor="b">
                    <a:solidFill>
                      <a:schemeClr val="accent5">
                        <a:lumMod val="20000"/>
                        <a:lumOff val="80000"/>
                      </a:schemeClr>
                    </a:solidFill>
                  </a:tcPr>
                </a:tc>
                <a:tc>
                  <a:txBody>
                    <a:bodyPr/>
                    <a:lstStyle/>
                    <a:p>
                      <a:pPr algn="l" fontAlgn="ctr">
                        <a:buNone/>
                      </a:pPr>
                      <a:r>
                        <a:rPr lang="es-ES" sz="800" u="none" strike="noStrike" dirty="0">
                          <a:effectLst/>
                          <a:latin typeface="Calibri" panose="020F0502020204030204" pitchFamily="34" charset="0"/>
                          <a:ea typeface="Calibri" panose="020F0502020204030204" pitchFamily="34" charset="0"/>
                          <a:cs typeface="Calibri" panose="020F0502020204030204" pitchFamily="34" charset="0"/>
                        </a:rPr>
                        <a:t> </a:t>
                      </a:r>
                      <a:endParaRPr lang="es-ES" sz="800" b="0" i="0" u="none" strike="noStrike" dirty="0">
                        <a:solidFill>
                          <a:srgbClr val="525252"/>
                        </a:solidFill>
                        <a:effectLst/>
                        <a:latin typeface="Calibri" panose="020F0502020204030204" pitchFamily="34" charset="0"/>
                        <a:ea typeface="Calibri" panose="020F0502020204030204" pitchFamily="34" charset="0"/>
                        <a:cs typeface="Calibri" panose="020F0502020204030204" pitchFamily="34" charset="0"/>
                      </a:endParaRPr>
                    </a:p>
                  </a:txBody>
                  <a:tcPr marL="4299" marR="4299" marT="4299" marB="0" anchor="ctr">
                    <a:solidFill>
                      <a:schemeClr val="accent5">
                        <a:lumMod val="20000"/>
                        <a:lumOff val="80000"/>
                      </a:schemeClr>
                    </a:solidFill>
                  </a:tcPr>
                </a:tc>
                <a:tc>
                  <a:txBody>
                    <a:bodyPr/>
                    <a:lstStyle/>
                    <a:p>
                      <a:pPr algn="l" fontAlgn="b">
                        <a:buNone/>
                      </a:pPr>
                      <a: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t>2) Provide technical expertise in policy drafting.</a:t>
                      </a:r>
                      <a:endParaRPr lang="en-US" sz="800" b="0" i="0" u="none" strike="noStrike" dirty="0">
                        <a:solidFill>
                          <a:srgbClr val="525252"/>
                        </a:solidFill>
                        <a:effectLst/>
                        <a:latin typeface="Calibri" panose="020F0502020204030204" pitchFamily="34" charset="0"/>
                        <a:ea typeface="Calibri" panose="020F0502020204030204" pitchFamily="34" charset="0"/>
                        <a:cs typeface="Calibri" panose="020F0502020204030204" pitchFamily="34" charset="0"/>
                      </a:endParaRPr>
                    </a:p>
                  </a:txBody>
                  <a:tcPr marL="4299" marR="4299" marT="4299" marB="0" anchor="b">
                    <a:solidFill>
                      <a:schemeClr val="accent5">
                        <a:lumMod val="20000"/>
                        <a:lumOff val="80000"/>
                      </a:schemeClr>
                    </a:solidFill>
                  </a:tcPr>
                </a:tc>
                <a:extLst>
                  <a:ext uri="{0D108BD9-81ED-4DB2-BD59-A6C34878D82A}">
                    <a16:rowId xmlns:a16="http://schemas.microsoft.com/office/drawing/2014/main" val="392922180"/>
                  </a:ext>
                </a:extLst>
              </a:tr>
              <a:tr h="371782">
                <a:tc vMerge="1">
                  <a:txBody>
                    <a:bodyPr/>
                    <a:lstStyle/>
                    <a:p>
                      <a:endParaRPr lang="es-ES"/>
                    </a:p>
                  </a:txBody>
                  <a:tcPr/>
                </a:tc>
                <a:tc>
                  <a:txBody>
                    <a:bodyPr/>
                    <a:lstStyle/>
                    <a:p>
                      <a:pPr algn="l" fontAlgn="b">
                        <a:buNone/>
                      </a:pPr>
                      <a: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t>3) Challenges gathering accurate data and analysis on FDPs and HCs to inform policy revisions.</a:t>
                      </a:r>
                      <a:endParaRPr lang="en-US" sz="8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4299" marR="4299" marT="4299" marB="0" anchor="b">
                    <a:solidFill>
                      <a:schemeClr val="accent5">
                        <a:lumMod val="20000"/>
                        <a:lumOff val="80000"/>
                      </a:schemeClr>
                    </a:solidFill>
                  </a:tcPr>
                </a:tc>
                <a:tc>
                  <a:txBody>
                    <a:bodyPr/>
                    <a:lstStyle/>
                    <a:p>
                      <a:pPr algn="l" fontAlgn="b">
                        <a:buNone/>
                      </a:pPr>
                      <a: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t>4.3 Secure allocation of a budget for revised policy implementation</a:t>
                      </a:r>
                      <a:endParaRPr lang="en-US" sz="800" b="0" i="0" u="none" strike="noStrike" dirty="0">
                        <a:solidFill>
                          <a:srgbClr val="444444"/>
                        </a:solidFill>
                        <a:effectLst/>
                        <a:latin typeface="Calibri" panose="020F0502020204030204" pitchFamily="34" charset="0"/>
                        <a:ea typeface="Calibri" panose="020F0502020204030204" pitchFamily="34" charset="0"/>
                        <a:cs typeface="Calibri" panose="020F0502020204030204" pitchFamily="34" charset="0"/>
                      </a:endParaRPr>
                    </a:p>
                  </a:txBody>
                  <a:tcPr marL="4299" marR="4299" marT="4299" marB="0" anchor="b">
                    <a:solidFill>
                      <a:schemeClr val="accent5">
                        <a:lumMod val="20000"/>
                        <a:lumOff val="80000"/>
                      </a:schemeClr>
                    </a:solidFill>
                  </a:tcPr>
                </a:tc>
                <a:tc>
                  <a:txBody>
                    <a:bodyPr/>
                    <a:lstStyle/>
                    <a:p>
                      <a:pPr algn="l" fontAlgn="ctr">
                        <a:buNone/>
                      </a:pPr>
                      <a:r>
                        <a:rPr lang="es-ES" sz="800" u="none" strike="noStrike" dirty="0">
                          <a:effectLst/>
                          <a:latin typeface="Calibri" panose="020F0502020204030204" pitchFamily="34" charset="0"/>
                          <a:ea typeface="Calibri" panose="020F0502020204030204" pitchFamily="34" charset="0"/>
                          <a:cs typeface="Calibri" panose="020F0502020204030204" pitchFamily="34" charset="0"/>
                        </a:rPr>
                        <a:t> </a:t>
                      </a:r>
                      <a:endParaRPr lang="es-ES" sz="800" b="0" i="0" u="none" strike="noStrike" dirty="0">
                        <a:solidFill>
                          <a:srgbClr val="525252"/>
                        </a:solidFill>
                        <a:effectLst/>
                        <a:latin typeface="Calibri" panose="020F0502020204030204" pitchFamily="34" charset="0"/>
                        <a:ea typeface="Calibri" panose="020F0502020204030204" pitchFamily="34" charset="0"/>
                        <a:cs typeface="Calibri" panose="020F0502020204030204" pitchFamily="34" charset="0"/>
                      </a:endParaRPr>
                    </a:p>
                  </a:txBody>
                  <a:tcPr marL="4299" marR="4299" marT="4299" marB="0" anchor="ctr">
                    <a:solidFill>
                      <a:schemeClr val="accent5">
                        <a:lumMod val="20000"/>
                        <a:lumOff val="80000"/>
                      </a:schemeClr>
                    </a:solidFill>
                  </a:tcPr>
                </a:tc>
                <a:tc>
                  <a:txBody>
                    <a:bodyPr/>
                    <a:lstStyle/>
                    <a:p>
                      <a:pPr algn="l" fontAlgn="b">
                        <a:buNone/>
                      </a:pPr>
                      <a: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t>3) Advocate for policy revision through awareness campaigns.</a:t>
                      </a:r>
                      <a:endParaRPr lang="en-US" sz="800" b="0" i="0" u="none" strike="noStrike" dirty="0">
                        <a:solidFill>
                          <a:srgbClr val="525252"/>
                        </a:solidFill>
                        <a:effectLst/>
                        <a:latin typeface="Calibri" panose="020F0502020204030204" pitchFamily="34" charset="0"/>
                        <a:ea typeface="Calibri" panose="020F0502020204030204" pitchFamily="34" charset="0"/>
                        <a:cs typeface="Calibri" panose="020F0502020204030204" pitchFamily="34" charset="0"/>
                      </a:endParaRPr>
                    </a:p>
                  </a:txBody>
                  <a:tcPr marL="4299" marR="4299" marT="4299" marB="0" anchor="b">
                    <a:solidFill>
                      <a:schemeClr val="accent5">
                        <a:lumMod val="20000"/>
                        <a:lumOff val="80000"/>
                      </a:schemeClr>
                    </a:solidFill>
                  </a:tcPr>
                </a:tc>
                <a:extLst>
                  <a:ext uri="{0D108BD9-81ED-4DB2-BD59-A6C34878D82A}">
                    <a16:rowId xmlns:a16="http://schemas.microsoft.com/office/drawing/2014/main" val="2192193539"/>
                  </a:ext>
                </a:extLst>
              </a:tr>
              <a:tr h="1852712">
                <a:tc>
                  <a:txBody>
                    <a:bodyPr/>
                    <a:lstStyle/>
                    <a:p>
                      <a:pPr algn="l" fontAlgn="t">
                        <a:buNone/>
                      </a:pPr>
                      <a: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t>5. Transformation of refugee camps into sustainable (urban) settlements (2016 pledge), which will provide a pathway into inclusive national protection, educational and employment support services. (Netherlands part of the mega pledge on economic inclusions and social protection.) </a:t>
                      </a:r>
                      <a:endParaRPr lang="en-US" sz="800" b="1" i="0" u="none" strike="noStrike" dirty="0">
                        <a:solidFill>
                          <a:srgbClr val="525252"/>
                        </a:solidFill>
                        <a:effectLst/>
                        <a:latin typeface="Calibri" panose="020F0502020204030204" pitchFamily="34" charset="0"/>
                        <a:ea typeface="Calibri" panose="020F0502020204030204" pitchFamily="34" charset="0"/>
                        <a:cs typeface="Calibri" panose="020F0502020204030204" pitchFamily="34" charset="0"/>
                      </a:endParaRPr>
                    </a:p>
                  </a:txBody>
                  <a:tcPr marL="4299" marR="4299" marT="4299" marB="0"/>
                </a:tc>
                <a:tc>
                  <a:txBody>
                    <a:bodyPr/>
                    <a:lstStyle/>
                    <a:p>
                      <a:pPr algn="l" fontAlgn="t">
                        <a:buNone/>
                      </a:pPr>
                      <a: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t>Transforming refugee camps into sustainable settlements is a complex process that requires government and other stakeholder support. Political instability, lack of political will, and bureaucratic hurdles can hinder implementation. The process requires planning and coordination, especially in relation to infrastructure development such as housing, schools, healthcare facilities and transport systems. In a context where access to resources is limited and if inadequately allocated, can exacerbate prejudice and discrimination.</a:t>
                      </a:r>
                      <a:b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br>
                      <a:b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br>
                      <a: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t>Transforming camps into urban settlements requires addressing cultural differences and promoting social integration. The case of </a:t>
                      </a:r>
                      <a:r>
                        <a:rPr lang="en-US" sz="800" u="none" strike="noStrike" dirty="0" err="1">
                          <a:effectLst/>
                          <a:latin typeface="Calibri" panose="020F0502020204030204" pitchFamily="34" charset="0"/>
                          <a:ea typeface="Calibri" panose="020F0502020204030204" pitchFamily="34" charset="0"/>
                          <a:cs typeface="Calibri" panose="020F0502020204030204" pitchFamily="34" charset="0"/>
                        </a:rPr>
                        <a:t>Alemwach</a:t>
                      </a:r>
                      <a: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t> merits attention, as the refugee population, mostly Eritrean, does not share the same language or cultural, economic and livelihood practices and characteristics as the hosts which serve as barriers to promoting inclusion. Furthermore, limited job opportunities, lack of skills, and competition for employment can hinder the successful transformation of camps into urban settlements. </a:t>
                      </a:r>
                      <a:endParaRPr lang="en-US" sz="8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4299" marR="4299" marT="4299" marB="0"/>
                </a:tc>
                <a:tc>
                  <a:txBody>
                    <a:bodyPr/>
                    <a:lstStyle/>
                    <a:p>
                      <a:pPr algn="l" fontAlgn="t">
                        <a:buNone/>
                      </a:pPr>
                      <a: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t>The policy should define its financing sources in the forms of grants, subsidies and low-interest loans to developers and individuals involved in sustainable settlement projects. It is paramount for the government to invest in infrastructure systems such as roads, water supply systems and waste management facilities in the settlements to create a conducive environment for sustainable living. </a:t>
                      </a:r>
                      <a:b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br>
                      <a:b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br>
                      <a: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t>The government should provide training and capacity-building programmes for individuals involved in sustainable settlement projects, including technical training on sustainable construction practices, renewable energy systems, and waste management techniques. Collaboration with international </a:t>
                      </a:r>
                      <a:r>
                        <a:rPr lang="en-US" sz="800" u="none" strike="noStrike" dirty="0" err="1">
                          <a:effectLst/>
                          <a:latin typeface="Calibri" panose="020F0502020204030204" pitchFamily="34" charset="0"/>
                          <a:ea typeface="Calibri" panose="020F0502020204030204" pitchFamily="34" charset="0"/>
                          <a:cs typeface="Calibri" panose="020F0502020204030204" pitchFamily="34" charset="0"/>
                        </a:rPr>
                        <a:t>organisations</a:t>
                      </a:r>
                      <a: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t>, non-governmental </a:t>
                      </a:r>
                      <a:r>
                        <a:rPr lang="en-US" sz="800" u="none" strike="noStrike" dirty="0" err="1">
                          <a:effectLst/>
                          <a:latin typeface="Calibri" panose="020F0502020204030204" pitchFamily="34" charset="0"/>
                          <a:ea typeface="Calibri" panose="020F0502020204030204" pitchFamily="34" charset="0"/>
                          <a:cs typeface="Calibri" panose="020F0502020204030204" pitchFamily="34" charset="0"/>
                        </a:rPr>
                        <a:t>organisations</a:t>
                      </a:r>
                      <a: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t> (NGOs), and other stakeholders would leverage their expertise and resources in supporting sustainable settlement projects. </a:t>
                      </a:r>
                      <a:endParaRPr lang="en-US" sz="8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4299" marR="4299" marT="4299" marB="0"/>
                </a:tc>
                <a:tc>
                  <a:txBody>
                    <a:bodyPr/>
                    <a:lstStyle/>
                    <a:p>
                      <a:pPr algn="l" rtl="0" fontAlgn="t">
                        <a:buNone/>
                      </a:pPr>
                      <a:r>
                        <a:rPr lang="es-ES" sz="800" u="none" strike="noStrike" dirty="0">
                          <a:effectLst/>
                          <a:latin typeface="Calibri" panose="020F0502020204030204" pitchFamily="34" charset="0"/>
                          <a:ea typeface="Calibri" panose="020F0502020204030204" pitchFamily="34" charset="0"/>
                          <a:cs typeface="Calibri" panose="020F0502020204030204" pitchFamily="34" charset="0"/>
                        </a:rPr>
                        <a:t> </a:t>
                      </a:r>
                      <a:endParaRPr lang="es-ES" sz="8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4299" marR="4299" marT="4299" marB="0"/>
                </a:tc>
                <a:tc>
                  <a:txBody>
                    <a:bodyPr/>
                    <a:lstStyle/>
                    <a:p>
                      <a:pPr algn="l" fontAlgn="t">
                        <a:buNone/>
                      </a:pPr>
                      <a: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t>Develop resources for regional bureaus providing critical services to refugees. </a:t>
                      </a:r>
                      <a:b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br>
                      <a:b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br>
                      <a: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t>Improve critical infrastructure improve services in WASH, housing, and digital connectivity. </a:t>
                      </a:r>
                      <a:b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br>
                      <a:b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br>
                      <a: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t>Implement the Sustainable Settlement and Shelter Refugee Response Roadmap 2022–2027. </a:t>
                      </a:r>
                      <a:b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br>
                      <a:b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br>
                      <a: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t>Revisit the directives on freedom of movement, access to justice, and right to work considering the MoU on </a:t>
                      </a:r>
                      <a:r>
                        <a:rPr lang="en-US" sz="800" u="none" strike="noStrike" dirty="0" err="1">
                          <a:effectLst/>
                          <a:latin typeface="Calibri" panose="020F0502020204030204" pitchFamily="34" charset="0"/>
                          <a:ea typeface="Calibri" panose="020F0502020204030204" pitchFamily="34" charset="0"/>
                          <a:cs typeface="Calibri" panose="020F0502020204030204" pitchFamily="34" charset="0"/>
                        </a:rPr>
                        <a:t>Kebrebeyah</a:t>
                      </a:r>
                      <a: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t> </a:t>
                      </a:r>
                      <a:r>
                        <a:rPr lang="en-US" sz="800" u="none" strike="noStrike" dirty="0" err="1">
                          <a:effectLst/>
                          <a:latin typeface="Calibri" panose="020F0502020204030204" pitchFamily="34" charset="0"/>
                          <a:ea typeface="Calibri" panose="020F0502020204030204" pitchFamily="34" charset="0"/>
                          <a:cs typeface="Calibri" panose="020F0502020204030204" pitchFamily="34" charset="0"/>
                        </a:rPr>
                        <a:t>Alemwach</a:t>
                      </a:r>
                      <a: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t>, </a:t>
                      </a:r>
                      <a:r>
                        <a:rPr lang="en-US" sz="800" u="none" strike="noStrike" dirty="0" err="1">
                          <a:effectLst/>
                          <a:latin typeface="Calibri" panose="020F0502020204030204" pitchFamily="34" charset="0"/>
                          <a:ea typeface="Calibri" panose="020F0502020204030204" pitchFamily="34" charset="0"/>
                          <a:cs typeface="Calibri" panose="020F0502020204030204" pitchFamily="34" charset="0"/>
                        </a:rPr>
                        <a:t>Bokh</a:t>
                      </a:r>
                      <a:r>
                        <a:rPr lang="en-US" sz="800" u="none" strike="noStrike" dirty="0">
                          <a:effectLst/>
                          <a:latin typeface="Calibri" panose="020F0502020204030204" pitchFamily="34" charset="0"/>
                          <a:ea typeface="Calibri" panose="020F0502020204030204" pitchFamily="34" charset="0"/>
                          <a:cs typeface="Calibri" panose="020F0502020204030204" pitchFamily="34" charset="0"/>
                        </a:rPr>
                        <a:t>, etc. </a:t>
                      </a:r>
                      <a:endParaRPr lang="en-US" sz="8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4299" marR="4299" marT="4299" marB="0"/>
                </a:tc>
                <a:extLst>
                  <a:ext uri="{0D108BD9-81ED-4DB2-BD59-A6C34878D82A}">
                    <a16:rowId xmlns:a16="http://schemas.microsoft.com/office/drawing/2014/main" val="659243337"/>
                  </a:ext>
                </a:extLst>
              </a:tr>
            </a:tbl>
          </a:graphicData>
        </a:graphic>
      </p:graphicFrame>
      <p:sp>
        <p:nvSpPr>
          <p:cNvPr id="7" name="Rectangle 6">
            <a:extLst>
              <a:ext uri="{FF2B5EF4-FFF2-40B4-BE49-F238E27FC236}">
                <a16:creationId xmlns:a16="http://schemas.microsoft.com/office/drawing/2014/main" id="{24CB51D8-B052-1794-2027-A9FCD1E3B127}"/>
              </a:ext>
            </a:extLst>
          </p:cNvPr>
          <p:cNvSpPr/>
          <p:nvPr/>
        </p:nvSpPr>
        <p:spPr>
          <a:xfrm>
            <a:off x="-8946" y="-4"/>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600" noProof="0" dirty="0">
              <a:latin typeface="Helvetica" pitchFamily="2" charset="0"/>
            </a:endParaRPr>
          </a:p>
        </p:txBody>
      </p:sp>
      <p:sp>
        <p:nvSpPr>
          <p:cNvPr id="8" name="TextBox 7">
            <a:extLst>
              <a:ext uri="{FF2B5EF4-FFF2-40B4-BE49-F238E27FC236}">
                <a16:creationId xmlns:a16="http://schemas.microsoft.com/office/drawing/2014/main" id="{6EDFDFDF-18E0-8D83-DAFF-E4E0DB634041}"/>
              </a:ext>
            </a:extLst>
          </p:cNvPr>
          <p:cNvSpPr txBox="1"/>
          <p:nvPr/>
        </p:nvSpPr>
        <p:spPr>
          <a:xfrm>
            <a:off x="19185" y="73421"/>
            <a:ext cx="601679" cy="276999"/>
          </a:xfrm>
          <a:prstGeom prst="rect">
            <a:avLst/>
          </a:prstGeom>
          <a:noFill/>
        </p:spPr>
        <p:txBody>
          <a:bodyPr wrap="square" lIns="0" tIns="0" rIns="0" bIns="0" anchor="t">
            <a:spAutoFit/>
          </a:bodyPr>
          <a:lstStyle/>
          <a:p>
            <a:pPr algn="ctr"/>
            <a:r>
              <a:rPr lang="en-GB" sz="600" noProof="0" dirty="0">
                <a:latin typeface="Helvetica" pitchFamily="2" charset="0"/>
                <a:cs typeface="Helvetica" panose="020B0604020202020204" pitchFamily="34" charset="0"/>
              </a:rPr>
              <a:t>PROSPECTS</a:t>
            </a:r>
          </a:p>
          <a:p>
            <a:pPr algn="ctr"/>
            <a:r>
              <a:rPr lang="en-GB" sz="600" b="1" noProof="0" dirty="0">
                <a:latin typeface="Helvetica" pitchFamily="2" charset="0"/>
                <a:cs typeface="Helvetica" panose="020B0604020202020204" pitchFamily="34" charset="0"/>
              </a:rPr>
              <a:t>ETHIOPIA</a:t>
            </a:r>
          </a:p>
          <a:p>
            <a:pPr algn="ctr"/>
            <a:r>
              <a:rPr lang="en-GB" sz="600" noProof="0" dirty="0">
                <a:latin typeface="Helvetica" pitchFamily="2" charset="0"/>
                <a:cs typeface="Helvetica" panose="020B0604020202020204" pitchFamily="34" charset="0"/>
              </a:rPr>
              <a:t>March 2026</a:t>
            </a:r>
          </a:p>
        </p:txBody>
      </p:sp>
    </p:spTree>
    <p:extLst>
      <p:ext uri="{BB962C8B-B14F-4D97-AF65-F5344CB8AC3E}">
        <p14:creationId xmlns:p14="http://schemas.microsoft.com/office/powerpoint/2010/main" val="18861789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0D3E0-BC5C-2F51-AAD5-C54CA988612C}"/>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76F668A8-2FFD-F794-4C19-CF86497C64BB}"/>
              </a:ext>
            </a:extLst>
          </p:cNvPr>
          <p:cNvGraphicFramePr>
            <a:graphicFrameLocks noGrp="1"/>
          </p:cNvGraphicFramePr>
          <p:nvPr>
            <p:extLst>
              <p:ext uri="{D42A27DB-BD31-4B8C-83A1-F6EECF244321}">
                <p14:modId xmlns:p14="http://schemas.microsoft.com/office/powerpoint/2010/main" val="4106456299"/>
              </p:ext>
            </p:extLst>
          </p:nvPr>
        </p:nvGraphicFramePr>
        <p:xfrm>
          <a:off x="182559" y="597821"/>
          <a:ext cx="4106426" cy="5357756"/>
        </p:xfrm>
        <a:graphic>
          <a:graphicData uri="http://schemas.openxmlformats.org/drawingml/2006/table">
            <a:tbl>
              <a:tblPr>
                <a:tableStyleId>{5C22544A-7EE6-4342-B048-85BDC9FD1C3A}</a:tableStyleId>
              </a:tblPr>
              <a:tblGrid>
                <a:gridCol w="4106426">
                  <a:extLst>
                    <a:ext uri="{9D8B030D-6E8A-4147-A177-3AD203B41FA5}">
                      <a16:colId xmlns:a16="http://schemas.microsoft.com/office/drawing/2014/main" val="1998262203"/>
                    </a:ext>
                  </a:extLst>
                </a:gridCol>
              </a:tblGrid>
              <a:tr h="161482">
                <a:tc>
                  <a:txBody>
                    <a:bodyPr/>
                    <a:lstStyle/>
                    <a:p>
                      <a:pPr algn="ctr" fontAlgn="b"/>
                      <a:r>
                        <a:rPr lang="en-GB" sz="700" b="1" u="none" strike="noStrike" dirty="0">
                          <a:effectLst/>
                          <a:latin typeface="Calibri" panose="020F0502020204030204" pitchFamily="34" charset="0"/>
                          <a:ea typeface="Calibri" panose="020F0502020204030204" pitchFamily="34" charset="0"/>
                          <a:cs typeface="Calibri" panose="020F0502020204030204" pitchFamily="34" charset="0"/>
                        </a:rPr>
                        <a:t>MID-TERM OUTCOME INDICATORS INCLUDED IN THE MACP</a:t>
                      </a:r>
                      <a:endParaRPr lang="en-GB" sz="700" b="1" i="0" u="none" strike="noStrike" dirty="0">
                        <a:solidFill>
                          <a:srgbClr val="FFFFFF"/>
                        </a:solidFill>
                        <a:effectLst/>
                        <a:latin typeface="Calibri" panose="020F0502020204030204" pitchFamily="34" charset="0"/>
                        <a:ea typeface="Calibri" panose="020F0502020204030204" pitchFamily="34" charset="0"/>
                        <a:cs typeface="Calibri" panose="020F0502020204030204" pitchFamily="34" charset="0"/>
                      </a:endParaRPr>
                    </a:p>
                  </a:txBody>
                  <a:tcPr marL="1620" marR="1620" marT="1620" marB="0" anchor="b"/>
                </a:tc>
                <a:extLst>
                  <a:ext uri="{0D108BD9-81ED-4DB2-BD59-A6C34878D82A}">
                    <a16:rowId xmlns:a16="http://schemas.microsoft.com/office/drawing/2014/main" val="2861409779"/>
                  </a:ext>
                </a:extLst>
              </a:tr>
              <a:tr h="161482">
                <a:tc>
                  <a:txBody>
                    <a:bodyPr/>
                    <a:lstStyle/>
                    <a:p>
                      <a:pPr algn="l" fontAlgn="b"/>
                      <a:r>
                        <a:rPr lang="en-GB" sz="700" u="none" strike="noStrike">
                          <a:effectLst/>
                          <a:latin typeface="Calibri" panose="020F0502020204030204" pitchFamily="34" charset="0"/>
                          <a:ea typeface="Calibri" panose="020F0502020204030204" pitchFamily="34" charset="0"/>
                          <a:cs typeface="Calibri" panose="020F0502020204030204" pitchFamily="34" charset="0"/>
                        </a:rPr>
                        <a:t>PILLAR 1: EDUCATION AND LEARNING</a:t>
                      </a:r>
                      <a:endParaRPr lang="en-GB" sz="700" b="1"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1620" marR="1620" marT="1620" marB="0" anchor="b">
                    <a:solidFill>
                      <a:srgbClr val="009EDC"/>
                    </a:solidFill>
                  </a:tcPr>
                </a:tc>
                <a:extLst>
                  <a:ext uri="{0D108BD9-81ED-4DB2-BD59-A6C34878D82A}">
                    <a16:rowId xmlns:a16="http://schemas.microsoft.com/office/drawing/2014/main" val="783478751"/>
                  </a:ext>
                </a:extLst>
              </a:tr>
              <a:tr h="161482">
                <a:tc>
                  <a:txBody>
                    <a:bodyPr/>
                    <a:lstStyle/>
                    <a:p>
                      <a:pPr algn="l" fontAlgn="b"/>
                      <a:r>
                        <a:rPr lang="en-GB" sz="700" u="none" strike="noStrike" dirty="0">
                          <a:effectLst/>
                          <a:latin typeface="Calibri" panose="020F0502020204030204" pitchFamily="34" charset="0"/>
                          <a:ea typeface="Calibri" panose="020F0502020204030204" pitchFamily="34" charset="0"/>
                          <a:cs typeface="Calibri" panose="020F0502020204030204" pitchFamily="34" charset="0"/>
                        </a:rPr>
                        <a:t>Mid-term Outcome 1: Increased Access of FDPs And HCs To Quality Education, Skills and Learning Opportunities</a:t>
                      </a:r>
                      <a:endParaRPr lang="en-GB" sz="700" b="1"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1620" marR="1620" marT="1620" marB="0" anchor="b">
                    <a:solidFill>
                      <a:srgbClr val="009EDC"/>
                    </a:solidFill>
                  </a:tcPr>
                </a:tc>
                <a:extLst>
                  <a:ext uri="{0D108BD9-81ED-4DB2-BD59-A6C34878D82A}">
                    <a16:rowId xmlns:a16="http://schemas.microsoft.com/office/drawing/2014/main" val="1145933238"/>
                  </a:ext>
                </a:extLst>
              </a:tr>
              <a:tr h="136933">
                <a:tc>
                  <a:txBody>
                    <a:bodyPr/>
                    <a:lstStyle/>
                    <a:p>
                      <a:pPr algn="l" fontAlgn="b"/>
                      <a:r>
                        <a:rPr lang="en-GB"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1a) </a:t>
                      </a:r>
                      <a:r>
                        <a:rPr lang="en-US"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Number of FDPs/HCs who completed their primary or secondary education program (formal and non-formal)</a:t>
                      </a:r>
                      <a:endParaRPr lang="en-GB" sz="700" u="none" strike="noStrike"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endParaRPr>
                    </a:p>
                  </a:txBody>
                  <a:tcPr marL="1620" marR="1620" marT="1620" marB="0" anchor="b"/>
                </a:tc>
                <a:extLst>
                  <a:ext uri="{0D108BD9-81ED-4DB2-BD59-A6C34878D82A}">
                    <a16:rowId xmlns:a16="http://schemas.microsoft.com/office/drawing/2014/main" val="1028662031"/>
                  </a:ext>
                </a:extLst>
              </a:tr>
              <a:tr h="136933">
                <a:tc>
                  <a:txBody>
                    <a:bodyPr/>
                    <a:lstStyle/>
                    <a:p>
                      <a:pPr algn="l" fontAlgn="b"/>
                      <a:r>
                        <a:rPr lang="en-GB" sz="700" u="none" strike="noStrike" dirty="0">
                          <a:effectLst/>
                          <a:latin typeface="Calibri" panose="020F0502020204030204" pitchFamily="34" charset="0"/>
                          <a:ea typeface="Calibri" panose="020F0502020204030204" pitchFamily="34" charset="0"/>
                          <a:cs typeface="Calibri" panose="020F0502020204030204" pitchFamily="34" charset="0"/>
                        </a:rPr>
                        <a:t>1b) Number of FDPs/HCs who completed a professional, technical or vocational education and/or training program or another non-formal skills training, including apprenticeships and other work-based learning programmes</a:t>
                      </a:r>
                      <a:endParaRPr lang="en-GB" sz="7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1620" marR="1620" marT="1620" marB="0" anchor="b"/>
                </a:tc>
                <a:extLst>
                  <a:ext uri="{0D108BD9-81ED-4DB2-BD59-A6C34878D82A}">
                    <a16:rowId xmlns:a16="http://schemas.microsoft.com/office/drawing/2014/main" val="3288598118"/>
                  </a:ext>
                </a:extLst>
              </a:tr>
              <a:tr h="161482">
                <a:tc>
                  <a:txBody>
                    <a:bodyPr/>
                    <a:lstStyle/>
                    <a:p>
                      <a:pPr algn="l" fontAlgn="b"/>
                      <a:r>
                        <a:rPr lang="en-GB" sz="700" u="none" strike="noStrike" dirty="0">
                          <a:effectLst/>
                          <a:latin typeface="Calibri" panose="020F0502020204030204" pitchFamily="34" charset="0"/>
                          <a:ea typeface="Calibri" panose="020F0502020204030204" pitchFamily="34" charset="0"/>
                          <a:cs typeface="Calibri" panose="020F0502020204030204" pitchFamily="34" charset="0"/>
                        </a:rPr>
                        <a:t>1c) Evidence that legal frameworks and policies are inclusive for refugees in terms of access to education systems</a:t>
                      </a:r>
                      <a:endParaRPr lang="en-GB" sz="700" b="0" i="0" u="none" strike="noStrike" dirty="0">
                        <a:solidFill>
                          <a:srgbClr val="0070C0"/>
                        </a:solidFill>
                        <a:effectLst/>
                        <a:latin typeface="Calibri" panose="020F0502020204030204" pitchFamily="34" charset="0"/>
                        <a:ea typeface="Calibri" panose="020F0502020204030204" pitchFamily="34" charset="0"/>
                        <a:cs typeface="Calibri" panose="020F0502020204030204" pitchFamily="34" charset="0"/>
                      </a:endParaRPr>
                    </a:p>
                  </a:txBody>
                  <a:tcPr marL="1620" marR="1620" marT="1620" marB="0" anchor="b"/>
                </a:tc>
                <a:extLst>
                  <a:ext uri="{0D108BD9-81ED-4DB2-BD59-A6C34878D82A}">
                    <a16:rowId xmlns:a16="http://schemas.microsoft.com/office/drawing/2014/main" val="847116233"/>
                  </a:ext>
                </a:extLst>
              </a:tr>
              <a:tr h="161482">
                <a:tc>
                  <a:txBody>
                    <a:bodyPr/>
                    <a:lstStyle/>
                    <a:p>
                      <a:pPr marL="0" marR="0" lvl="0" indent="0" algn="l" defTabSz="912114" rtl="0" eaLnBrk="1" fontAlgn="b" latinLnBrk="0" hangingPunct="1">
                        <a:lnSpc>
                          <a:spcPct val="100000"/>
                        </a:lnSpc>
                        <a:spcBef>
                          <a:spcPts val="0"/>
                        </a:spcBef>
                        <a:spcAft>
                          <a:spcPts val="0"/>
                        </a:spcAft>
                        <a:buClrTx/>
                        <a:buSzTx/>
                        <a:buFontTx/>
                        <a:buNone/>
                        <a:tabLst/>
                        <a:defRPr/>
                      </a:pPr>
                      <a:r>
                        <a:rPr lang="en-GB" sz="700" u="none" strike="noStrike" dirty="0">
                          <a:effectLst/>
                          <a:latin typeface="Calibri" panose="020F0502020204030204" pitchFamily="34" charset="0"/>
                          <a:ea typeface="Calibri" panose="020F0502020204030204" pitchFamily="34" charset="0"/>
                          <a:cs typeface="Calibri" panose="020F0502020204030204" pitchFamily="34" charset="0"/>
                        </a:rPr>
                        <a:t>1d)  Evidence that PROSPECTS contributed to institutional capacity strengthening in relation to inclusion in education and trainings for FDPs and HCs</a:t>
                      </a:r>
                      <a:endParaRPr lang="en-GB" sz="7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1620" marR="1620" marT="1620" marB="0" anchor="b"/>
                </a:tc>
                <a:extLst>
                  <a:ext uri="{0D108BD9-81ED-4DB2-BD59-A6C34878D82A}">
                    <a16:rowId xmlns:a16="http://schemas.microsoft.com/office/drawing/2014/main" val="4103830996"/>
                  </a:ext>
                </a:extLst>
              </a:tr>
              <a:tr h="161482">
                <a:tc>
                  <a:txBody>
                    <a:bodyPr/>
                    <a:lstStyle/>
                    <a:p>
                      <a:pPr algn="l" fontAlgn="b"/>
                      <a:r>
                        <a:rPr lang="en-GB" sz="700" u="none" strike="noStrike" dirty="0">
                          <a:effectLst/>
                          <a:latin typeface="Calibri" panose="020F0502020204030204" pitchFamily="34" charset="0"/>
                          <a:ea typeface="Calibri" panose="020F0502020204030204" pitchFamily="34" charset="0"/>
                          <a:cs typeface="Calibri" panose="020F0502020204030204" pitchFamily="34" charset="0"/>
                        </a:rPr>
                        <a:t>PILLAR 2: ECONOMIC INCLUSION</a:t>
                      </a:r>
                      <a:endParaRPr lang="en-GB" sz="700" b="1"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1620" marR="1620" marT="1620" marB="0" anchor="b">
                    <a:solidFill>
                      <a:srgbClr val="FF9300"/>
                    </a:solidFill>
                  </a:tcPr>
                </a:tc>
                <a:extLst>
                  <a:ext uri="{0D108BD9-81ED-4DB2-BD59-A6C34878D82A}">
                    <a16:rowId xmlns:a16="http://schemas.microsoft.com/office/drawing/2014/main" val="2423604681"/>
                  </a:ext>
                </a:extLst>
              </a:tr>
              <a:tr h="320847">
                <a:tc>
                  <a:txBody>
                    <a:bodyPr/>
                    <a:lstStyle/>
                    <a:p>
                      <a:pPr algn="l" fontAlgn="b"/>
                      <a:r>
                        <a:rPr lang="en-GB" sz="700" u="none" strike="noStrike" dirty="0">
                          <a:effectLst/>
                          <a:latin typeface="Calibri" panose="020F0502020204030204" pitchFamily="34" charset="0"/>
                          <a:ea typeface="Calibri" panose="020F0502020204030204" pitchFamily="34" charset="0"/>
                          <a:cs typeface="Calibri" panose="020F0502020204030204" pitchFamily="34" charset="0"/>
                        </a:rPr>
                        <a:t>Mid-term Outcome 2: Improved livelihoods and expanded economic opportunities for FDPs and HCs, through access to entrepreneurship and employment with dignity</a:t>
                      </a:r>
                      <a:endParaRPr lang="en-GB" sz="700" b="1"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1620" marR="1620" marT="1620" marB="0" anchor="b">
                    <a:solidFill>
                      <a:srgbClr val="FF9300"/>
                    </a:solidFill>
                  </a:tcPr>
                </a:tc>
                <a:extLst>
                  <a:ext uri="{0D108BD9-81ED-4DB2-BD59-A6C34878D82A}">
                    <a16:rowId xmlns:a16="http://schemas.microsoft.com/office/drawing/2014/main" val="1034443351"/>
                  </a:ext>
                </a:extLst>
              </a:tr>
              <a:tr h="161482">
                <a:tc>
                  <a:txBody>
                    <a:bodyPr/>
                    <a:lstStyle/>
                    <a:p>
                      <a:pPr algn="l" fontAlgn="b"/>
                      <a:r>
                        <a:rPr lang="en-GB" sz="700" u="none" strike="noStrike">
                          <a:effectLst/>
                          <a:latin typeface="Calibri" panose="020F0502020204030204" pitchFamily="34" charset="0"/>
                          <a:ea typeface="Calibri" panose="020F0502020204030204" pitchFamily="34" charset="0"/>
                          <a:cs typeface="Calibri" panose="020F0502020204030204" pitchFamily="34" charset="0"/>
                        </a:rPr>
                        <a:t>2a) Number of new wage employment and/or self-employment (business) opportunities supported by PROSPECTS</a:t>
                      </a:r>
                      <a:endParaRPr lang="en-GB" sz="7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1620" marR="1620" marT="1620" marB="0" anchor="b"/>
                </a:tc>
                <a:extLst>
                  <a:ext uri="{0D108BD9-81ED-4DB2-BD59-A6C34878D82A}">
                    <a16:rowId xmlns:a16="http://schemas.microsoft.com/office/drawing/2014/main" val="2227554811"/>
                  </a:ext>
                </a:extLst>
              </a:tr>
              <a:tr h="0">
                <a:tc>
                  <a:txBody>
                    <a:bodyPr/>
                    <a:lstStyle/>
                    <a:p>
                      <a:pPr algn="l" fontAlgn="b"/>
                      <a:r>
                        <a:rPr lang="en-GB" sz="700" u="none" strike="noStrike" dirty="0">
                          <a:effectLst/>
                          <a:latin typeface="Calibri" panose="020F0502020204030204" pitchFamily="34" charset="0"/>
                          <a:ea typeface="Calibri" panose="020F0502020204030204" pitchFamily="34" charset="0"/>
                          <a:cs typeface="Calibri" panose="020F0502020204030204" pitchFamily="34" charset="0"/>
                        </a:rPr>
                        <a:t>2b) Number of FDPs/HC members already employed or self-employed who have either increased their income, enhanced their working conditions or maintained resilient livelihoods</a:t>
                      </a:r>
                      <a:endParaRPr lang="en-GB" sz="7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1620" marR="1620" marT="1620" marB="0" anchor="b"/>
                </a:tc>
                <a:extLst>
                  <a:ext uri="{0D108BD9-81ED-4DB2-BD59-A6C34878D82A}">
                    <a16:rowId xmlns:a16="http://schemas.microsoft.com/office/drawing/2014/main" val="2779975376"/>
                  </a:ext>
                </a:extLst>
              </a:tr>
              <a:tr h="100566">
                <a:tc>
                  <a:txBody>
                    <a:bodyPr/>
                    <a:lstStyle/>
                    <a:p>
                      <a:pPr algn="l" fontAlgn="b"/>
                      <a:r>
                        <a:rPr lang="en-GB" sz="700" u="none" strike="noStrike" dirty="0">
                          <a:effectLst/>
                          <a:latin typeface="Calibri" panose="020F0502020204030204" pitchFamily="34" charset="0"/>
                          <a:ea typeface="Calibri" panose="020F0502020204030204" pitchFamily="34" charset="0"/>
                          <a:cs typeface="Calibri" panose="020F0502020204030204" pitchFamily="34" charset="0"/>
                        </a:rPr>
                        <a:t>2c) Number of Government institutions, BDS providers, financial institutions, input providers and/or cooperatives that have introduced new services or scaled their service offer for FDPs and HCs</a:t>
                      </a:r>
                      <a:endParaRPr lang="en-GB" sz="7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1620" marR="1620" marT="1620" marB="0" anchor="b"/>
                </a:tc>
                <a:extLst>
                  <a:ext uri="{0D108BD9-81ED-4DB2-BD59-A6C34878D82A}">
                    <a16:rowId xmlns:a16="http://schemas.microsoft.com/office/drawing/2014/main" val="1019451317"/>
                  </a:ext>
                </a:extLst>
              </a:tr>
              <a:tr h="100566">
                <a:tc>
                  <a:txBody>
                    <a:bodyPr/>
                    <a:lstStyle/>
                    <a:p>
                      <a:pPr algn="l" fontAlgn="b"/>
                      <a:r>
                        <a:rPr lang="en-US" sz="7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2d) Evidence that legal frameworks and policies are inclusive for refugees in terms of access to labor market and formality</a:t>
                      </a:r>
                      <a:endParaRPr lang="en-GB" sz="7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1620" marR="1620" marT="1620" marB="0" anchor="b"/>
                </a:tc>
                <a:extLst>
                  <a:ext uri="{0D108BD9-81ED-4DB2-BD59-A6C34878D82A}">
                    <a16:rowId xmlns:a16="http://schemas.microsoft.com/office/drawing/2014/main" val="3090404176"/>
                  </a:ext>
                </a:extLst>
              </a:tr>
              <a:tr h="100566">
                <a:tc>
                  <a:txBody>
                    <a:bodyPr/>
                    <a:lstStyle/>
                    <a:p>
                      <a:pPr algn="l" fontAlgn="ctr"/>
                      <a:r>
                        <a:rPr lang="en-GB" sz="700" u="none" strike="noStrike" dirty="0">
                          <a:effectLst/>
                          <a:latin typeface="Calibri" panose="020F0502020204030204" pitchFamily="34" charset="0"/>
                          <a:ea typeface="Calibri" panose="020F0502020204030204" pitchFamily="34" charset="0"/>
                          <a:cs typeface="Calibri" panose="020F0502020204030204" pitchFamily="34" charset="0"/>
                        </a:rPr>
                        <a:t>2e) Evidence that PROSPECTS contributed to institutional capacity strengthening in relation to inclusion of FDPs and HCs in the labour market and to improved labour rights</a:t>
                      </a:r>
                      <a:endParaRPr lang="en-GB" sz="7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1620" marR="1620" marT="1620" marB="0" anchor="b"/>
                </a:tc>
                <a:extLst>
                  <a:ext uri="{0D108BD9-81ED-4DB2-BD59-A6C34878D82A}">
                    <a16:rowId xmlns:a16="http://schemas.microsoft.com/office/drawing/2014/main" val="3124911143"/>
                  </a:ext>
                </a:extLst>
              </a:tr>
              <a:tr h="171996">
                <a:tc>
                  <a:txBody>
                    <a:bodyPr/>
                    <a:lstStyle/>
                    <a:p>
                      <a:pPr algn="l" fontAlgn="b"/>
                      <a:r>
                        <a:rPr lang="en-GB" sz="700" u="none" strike="noStrike">
                          <a:effectLst/>
                          <a:latin typeface="Calibri" panose="020F0502020204030204" pitchFamily="34" charset="0"/>
                          <a:ea typeface="Calibri" panose="020F0502020204030204" pitchFamily="34" charset="0"/>
                          <a:cs typeface="Calibri" panose="020F0502020204030204" pitchFamily="34" charset="0"/>
                        </a:rPr>
                        <a:t>GCR indicator 2.1.1 - Proportion of refugees who have access to decent work by law</a:t>
                      </a:r>
                      <a:endParaRPr lang="en-GB" sz="700" b="0" i="0" u="none" strike="noStrike">
                        <a:solidFill>
                          <a:srgbClr val="FF0000"/>
                        </a:solidFill>
                        <a:effectLst/>
                        <a:latin typeface="Calibri" panose="020F0502020204030204" pitchFamily="34" charset="0"/>
                        <a:ea typeface="Calibri" panose="020F0502020204030204" pitchFamily="34" charset="0"/>
                        <a:cs typeface="Calibri" panose="020F0502020204030204" pitchFamily="34" charset="0"/>
                      </a:endParaRPr>
                    </a:p>
                  </a:txBody>
                  <a:tcPr marL="1620" marR="1620" marT="1620" marB="0" anchor="b"/>
                </a:tc>
                <a:extLst>
                  <a:ext uri="{0D108BD9-81ED-4DB2-BD59-A6C34878D82A}">
                    <a16:rowId xmlns:a16="http://schemas.microsoft.com/office/drawing/2014/main" val="3839070621"/>
                  </a:ext>
                </a:extLst>
              </a:tr>
              <a:tr h="161482">
                <a:tc>
                  <a:txBody>
                    <a:bodyPr/>
                    <a:lstStyle/>
                    <a:p>
                      <a:pPr algn="l" fontAlgn="b"/>
                      <a:r>
                        <a:rPr lang="en-GB" sz="700" u="none" strike="noStrike" dirty="0">
                          <a:solidFill>
                            <a:schemeClr val="bg1"/>
                          </a:solidFill>
                          <a:effectLst/>
                          <a:latin typeface="Calibri" panose="020F0502020204030204" pitchFamily="34" charset="0"/>
                          <a:ea typeface="Calibri" panose="020F0502020204030204" pitchFamily="34" charset="0"/>
                          <a:cs typeface="Calibri" panose="020F0502020204030204" pitchFamily="34" charset="0"/>
                        </a:rPr>
                        <a:t>PILLAR 3: PROTECTION, SOCIAL PROTECTION AND INCLUSION</a:t>
                      </a:r>
                      <a:endParaRPr lang="en-GB" sz="700" b="1" i="0" u="none" strike="noStrike"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txBody>
                  <a:tcPr marL="1620" marR="1620" marT="1620" marB="0" anchor="b">
                    <a:solidFill>
                      <a:srgbClr val="942093"/>
                    </a:solidFill>
                  </a:tcPr>
                </a:tc>
                <a:extLst>
                  <a:ext uri="{0D108BD9-81ED-4DB2-BD59-A6C34878D82A}">
                    <a16:rowId xmlns:a16="http://schemas.microsoft.com/office/drawing/2014/main" val="1522936205"/>
                  </a:ext>
                </a:extLst>
              </a:tr>
              <a:tr h="161482">
                <a:tc>
                  <a:txBody>
                    <a:bodyPr/>
                    <a:lstStyle/>
                    <a:p>
                      <a:pPr algn="l" fontAlgn="b"/>
                      <a:r>
                        <a:rPr lang="en-GB" sz="700" u="none" strike="noStrike" dirty="0">
                          <a:effectLst/>
                          <a:latin typeface="Calibri" panose="020F0502020204030204" pitchFamily="34" charset="0"/>
                          <a:ea typeface="Calibri" panose="020F0502020204030204" pitchFamily="34" charset="0"/>
                          <a:cs typeface="Calibri" panose="020F0502020204030204" pitchFamily="34" charset="0"/>
                        </a:rPr>
                        <a:t>3a) Extent of inclusion of FDPs in the social protection system (UNICEF SP Indicator 5.2.1)</a:t>
                      </a:r>
                      <a:endParaRPr lang="en-GB" sz="7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1620" marR="1620" marT="1620" marB="0" anchor="b"/>
                </a:tc>
                <a:extLst>
                  <a:ext uri="{0D108BD9-81ED-4DB2-BD59-A6C34878D82A}">
                    <a16:rowId xmlns:a16="http://schemas.microsoft.com/office/drawing/2014/main" val="2143333316"/>
                  </a:ext>
                </a:extLst>
              </a:tr>
              <a:tr h="161482">
                <a:tc>
                  <a:txBody>
                    <a:bodyPr/>
                    <a:lstStyle/>
                    <a:p>
                      <a:pPr algn="l" fontAlgn="t"/>
                      <a:r>
                        <a:rPr lang="en-GB" sz="700" u="none" strike="noStrike" dirty="0">
                          <a:effectLst/>
                          <a:latin typeface="Calibri" panose="020F0502020204030204" pitchFamily="34" charset="0"/>
                          <a:ea typeface="Calibri" panose="020F0502020204030204" pitchFamily="34" charset="0"/>
                          <a:cs typeface="Calibri" panose="020F0502020204030204" pitchFamily="34" charset="0"/>
                        </a:rPr>
                        <a:t>3b) Evidence on how PROSPECTS has contributed to strengthened institutional capacity to include protection systems in national and sub-national systems and development planning </a:t>
                      </a:r>
                      <a:endParaRPr lang="en-GB" sz="7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tc>
                <a:extLst>
                  <a:ext uri="{0D108BD9-81ED-4DB2-BD59-A6C34878D82A}">
                    <a16:rowId xmlns:a16="http://schemas.microsoft.com/office/drawing/2014/main" val="4049595125"/>
                  </a:ext>
                </a:extLst>
              </a:tr>
              <a:tr h="161482">
                <a:tc>
                  <a:txBody>
                    <a:bodyPr/>
                    <a:lstStyle/>
                    <a:p>
                      <a:pPr algn="l" fontAlgn="t"/>
                      <a:r>
                        <a:rPr lang="en-GB" sz="700" u="none" strike="noStrike" dirty="0">
                          <a:effectLst/>
                          <a:latin typeface="Calibri" panose="020F0502020204030204" pitchFamily="34" charset="0"/>
                          <a:ea typeface="Calibri" panose="020F0502020204030204" pitchFamily="34" charset="0"/>
                          <a:cs typeface="Calibri" panose="020F0502020204030204" pitchFamily="34" charset="0"/>
                        </a:rPr>
                        <a:t>3c) Evidence that PROSPECTS contributed to institutional capacity strengthening in relation to inclusion of FDPs and HCs in social protection systems</a:t>
                      </a:r>
                      <a:endParaRPr lang="en-GB" sz="7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tc>
                <a:extLst>
                  <a:ext uri="{0D108BD9-81ED-4DB2-BD59-A6C34878D82A}">
                    <a16:rowId xmlns:a16="http://schemas.microsoft.com/office/drawing/2014/main" val="2262381623"/>
                  </a:ext>
                </a:extLst>
              </a:tr>
              <a:tr h="161482">
                <a:tc>
                  <a:txBody>
                    <a:bodyPr/>
                    <a:lstStyle/>
                    <a:p>
                      <a:pPr algn="l" fontAlgn="b"/>
                      <a:r>
                        <a:rPr lang="en-GB" sz="700" u="none" strike="noStrike" dirty="0">
                          <a:effectLst/>
                          <a:latin typeface="Calibri" panose="020F0502020204030204" pitchFamily="34" charset="0"/>
                          <a:ea typeface="Calibri" panose="020F0502020204030204" pitchFamily="34" charset="0"/>
                          <a:cs typeface="Calibri" panose="020F0502020204030204" pitchFamily="34" charset="0"/>
                        </a:rPr>
                        <a:t>GCR indicator 2.1.2 - Proportion of refugees who are able to move freely within the host country</a:t>
                      </a:r>
                      <a:endParaRPr lang="en-GB" sz="700" b="0" i="0" u="none" strike="noStrike" dirty="0">
                        <a:solidFill>
                          <a:srgbClr val="FF0000"/>
                        </a:solidFill>
                        <a:effectLst/>
                        <a:latin typeface="Calibri" panose="020F0502020204030204" pitchFamily="34" charset="0"/>
                        <a:ea typeface="Calibri" panose="020F0502020204030204" pitchFamily="34" charset="0"/>
                        <a:cs typeface="Calibri" panose="020F0502020204030204" pitchFamily="34" charset="0"/>
                      </a:endParaRPr>
                    </a:p>
                  </a:txBody>
                  <a:tcPr marL="1620" marR="1620" marT="1620" marB="0" anchor="b"/>
                </a:tc>
                <a:extLst>
                  <a:ext uri="{0D108BD9-81ED-4DB2-BD59-A6C34878D82A}">
                    <a16:rowId xmlns:a16="http://schemas.microsoft.com/office/drawing/2014/main" val="3166085360"/>
                  </a:ext>
                </a:extLst>
              </a:tr>
              <a:tr h="161482">
                <a:tc>
                  <a:txBody>
                    <a:bodyPr/>
                    <a:lstStyle/>
                    <a:p>
                      <a:pPr algn="l" fontAlgn="b"/>
                      <a:r>
                        <a:rPr lang="en-GB" sz="700" u="none" strike="noStrike" dirty="0">
                          <a:solidFill>
                            <a:schemeClr val="bg1"/>
                          </a:solidFill>
                          <a:effectLst/>
                          <a:latin typeface="Calibri" panose="020F0502020204030204" pitchFamily="34" charset="0"/>
                          <a:ea typeface="Calibri" panose="020F0502020204030204" pitchFamily="34" charset="0"/>
                          <a:cs typeface="Calibri" panose="020F0502020204030204" pitchFamily="34" charset="0"/>
                        </a:rPr>
                        <a:t>PILLAR 4: CRITICAL INFRASTRUCTURE</a:t>
                      </a:r>
                      <a:endParaRPr lang="en-GB" sz="700" b="1" i="0" u="none" strike="noStrike"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txBody>
                  <a:tcPr marL="1620" marR="1620" marT="1620" marB="0" anchor="b">
                    <a:solidFill>
                      <a:schemeClr val="tx1"/>
                    </a:solidFill>
                  </a:tcPr>
                </a:tc>
                <a:extLst>
                  <a:ext uri="{0D108BD9-81ED-4DB2-BD59-A6C34878D82A}">
                    <a16:rowId xmlns:a16="http://schemas.microsoft.com/office/drawing/2014/main" val="887058304"/>
                  </a:ext>
                </a:extLst>
              </a:tr>
              <a:tr h="161482">
                <a:tc>
                  <a:txBody>
                    <a:bodyPr/>
                    <a:lstStyle/>
                    <a:p>
                      <a:pPr algn="l" fontAlgn="b"/>
                      <a:r>
                        <a:rPr lang="en-GB" sz="700" u="none" strike="noStrike" dirty="0">
                          <a:solidFill>
                            <a:schemeClr val="bg1"/>
                          </a:solidFill>
                          <a:effectLst/>
                          <a:latin typeface="Calibri" panose="020F0502020204030204" pitchFamily="34" charset="0"/>
                          <a:ea typeface="Calibri" panose="020F0502020204030204" pitchFamily="34" charset="0"/>
                          <a:cs typeface="Calibri" panose="020F0502020204030204" pitchFamily="34" charset="0"/>
                        </a:rPr>
                        <a:t>Mid-term Outcome 4: Improved Services, Facilities and Information Systems Essential to FDPs and HCs</a:t>
                      </a:r>
                      <a:endParaRPr lang="en-GB" sz="700" b="1" i="0" u="none" strike="noStrike"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txBody>
                  <a:tcPr marL="1620" marR="1620" marT="1620" marB="0" anchor="b">
                    <a:solidFill>
                      <a:schemeClr val="tx1"/>
                    </a:solidFill>
                  </a:tcPr>
                </a:tc>
                <a:extLst>
                  <a:ext uri="{0D108BD9-81ED-4DB2-BD59-A6C34878D82A}">
                    <a16:rowId xmlns:a16="http://schemas.microsoft.com/office/drawing/2014/main" val="235301755"/>
                  </a:ext>
                </a:extLst>
              </a:tr>
              <a:tr h="161482">
                <a:tc>
                  <a:txBody>
                    <a:bodyPr/>
                    <a:lstStyle/>
                    <a:p>
                      <a:pPr algn="l" fontAlgn="b"/>
                      <a:r>
                        <a:rPr lang="en-GB" sz="700" u="none" strike="noStrike" dirty="0">
                          <a:effectLst/>
                          <a:latin typeface="Calibri" panose="020F0502020204030204" pitchFamily="34" charset="0"/>
                          <a:ea typeface="Calibri" panose="020F0502020204030204" pitchFamily="34" charset="0"/>
                          <a:cs typeface="Calibri" panose="020F0502020204030204" pitchFamily="34" charset="0"/>
                        </a:rPr>
                        <a:t>4a) Evidence that legislative and policy frameworks related to critical infrastructure (WASH, housing, digital connectivity) are inclusive of FDPs</a:t>
                      </a:r>
                      <a:endParaRPr lang="en-GB" sz="700" b="0" i="0" u="none" strike="noStrike" dirty="0">
                        <a:solidFill>
                          <a:srgbClr val="0070C0"/>
                        </a:solidFill>
                        <a:effectLst/>
                        <a:latin typeface="Calibri" panose="020F0502020204030204" pitchFamily="34" charset="0"/>
                        <a:ea typeface="Calibri" panose="020F0502020204030204" pitchFamily="34" charset="0"/>
                        <a:cs typeface="Calibri" panose="020F0502020204030204" pitchFamily="34" charset="0"/>
                      </a:endParaRPr>
                    </a:p>
                  </a:txBody>
                  <a:tcPr marL="1620" marR="1620" marT="1620" marB="0" anchor="b"/>
                </a:tc>
                <a:extLst>
                  <a:ext uri="{0D108BD9-81ED-4DB2-BD59-A6C34878D82A}">
                    <a16:rowId xmlns:a16="http://schemas.microsoft.com/office/drawing/2014/main" val="3056316244"/>
                  </a:ext>
                </a:extLst>
              </a:tr>
              <a:tr h="161482">
                <a:tc>
                  <a:txBody>
                    <a:bodyPr/>
                    <a:lstStyle/>
                    <a:p>
                      <a:pPr marL="0" marR="0" lvl="0" indent="0" algn="l" defTabSz="912114" rtl="0" eaLnBrk="1" fontAlgn="b" latinLnBrk="0" hangingPunct="1">
                        <a:lnSpc>
                          <a:spcPct val="100000"/>
                        </a:lnSpc>
                        <a:spcBef>
                          <a:spcPts val="0"/>
                        </a:spcBef>
                        <a:spcAft>
                          <a:spcPts val="0"/>
                        </a:spcAft>
                        <a:buClrTx/>
                        <a:buSzTx/>
                        <a:buFontTx/>
                        <a:buNone/>
                        <a:tabLst/>
                        <a:defRPr/>
                      </a:pPr>
                      <a:r>
                        <a:rPr lang="en-GB" sz="7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4b) Evidence that PROSPECTS contributed to improved services, facilities and information systems essential for FDPs and HCs</a:t>
                      </a:r>
                    </a:p>
                  </a:txBody>
                  <a:tcPr marL="1620" marR="1620" marT="1620" marB="0" anchor="b"/>
                </a:tc>
                <a:extLst>
                  <a:ext uri="{0D108BD9-81ED-4DB2-BD59-A6C34878D82A}">
                    <a16:rowId xmlns:a16="http://schemas.microsoft.com/office/drawing/2014/main" val="4142981707"/>
                  </a:ext>
                </a:extLst>
              </a:tr>
              <a:tr h="161482">
                <a:tc>
                  <a:txBody>
                    <a:bodyPr/>
                    <a:lstStyle/>
                    <a:p>
                      <a:pPr algn="l" fontAlgn="ctr"/>
                      <a:r>
                        <a:rPr lang="en-GB" sz="700" u="none" strike="noStrike" dirty="0">
                          <a:effectLst/>
                          <a:latin typeface="Calibri" panose="020F0502020204030204" pitchFamily="34" charset="0"/>
                          <a:ea typeface="Calibri" panose="020F0502020204030204" pitchFamily="34" charset="0"/>
                          <a:cs typeface="Calibri" panose="020F0502020204030204" pitchFamily="34" charset="0"/>
                        </a:rPr>
                        <a:t>4c) Proportion of FDPs/HC members using at least basic drinking water services</a:t>
                      </a:r>
                      <a:endParaRPr lang="en-GB" sz="7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1620" marR="1620" marT="1620" marB="0" anchor="ctr"/>
                </a:tc>
                <a:extLst>
                  <a:ext uri="{0D108BD9-81ED-4DB2-BD59-A6C34878D82A}">
                    <a16:rowId xmlns:a16="http://schemas.microsoft.com/office/drawing/2014/main" val="1638945937"/>
                  </a:ext>
                </a:extLst>
              </a:tr>
              <a:tr h="0">
                <a:tc>
                  <a:txBody>
                    <a:bodyPr/>
                    <a:lstStyle/>
                    <a:p>
                      <a:pPr algn="l" fontAlgn="b"/>
                      <a:r>
                        <a:rPr lang="en-GB" sz="700" u="none" strike="noStrike" dirty="0">
                          <a:effectLst/>
                          <a:latin typeface="Calibri" panose="020F0502020204030204" pitchFamily="34" charset="0"/>
                          <a:ea typeface="Calibri" panose="020F0502020204030204" pitchFamily="34" charset="0"/>
                          <a:cs typeface="Calibri" panose="020F0502020204030204" pitchFamily="34" charset="0"/>
                        </a:rPr>
                        <a:t>6c) Extent to which PROSPECTS interventions contribute to climate adaptation of FDPs and vulnerable HC members</a:t>
                      </a:r>
                      <a:endParaRPr lang="en-GB" sz="7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1620" marR="1620" marT="1620" marB="0" anchor="b"/>
                </a:tc>
                <a:extLst>
                  <a:ext uri="{0D108BD9-81ED-4DB2-BD59-A6C34878D82A}">
                    <a16:rowId xmlns:a16="http://schemas.microsoft.com/office/drawing/2014/main" val="2214179541"/>
                  </a:ext>
                </a:extLst>
              </a:tr>
              <a:tr h="161482">
                <a:tc>
                  <a:txBody>
                    <a:bodyPr/>
                    <a:lstStyle/>
                    <a:p>
                      <a:pPr algn="l" fontAlgn="b"/>
                      <a:r>
                        <a:rPr lang="en-GB" sz="700" u="none" strike="noStrike" dirty="0">
                          <a:effectLst/>
                          <a:latin typeface="Calibri" panose="020F0502020204030204" pitchFamily="34" charset="0"/>
                          <a:ea typeface="Calibri" panose="020F0502020204030204" pitchFamily="34" charset="0"/>
                          <a:cs typeface="Calibri" panose="020F0502020204030204" pitchFamily="34" charset="0"/>
                        </a:rPr>
                        <a:t>6f) Number of platforms, management systems, and/or registration systems improved, updated and/or developed</a:t>
                      </a:r>
                      <a:endParaRPr lang="en-GB" sz="7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1620" marR="1620" marT="1620" marB="0" anchor="b"/>
                </a:tc>
                <a:extLst>
                  <a:ext uri="{0D108BD9-81ED-4DB2-BD59-A6C34878D82A}">
                    <a16:rowId xmlns:a16="http://schemas.microsoft.com/office/drawing/2014/main" val="2661919500"/>
                  </a:ext>
                </a:extLst>
              </a:tr>
            </a:tbl>
          </a:graphicData>
        </a:graphic>
      </p:graphicFrame>
      <p:sp>
        <p:nvSpPr>
          <p:cNvPr id="4" name="TextBox 3">
            <a:extLst>
              <a:ext uri="{FF2B5EF4-FFF2-40B4-BE49-F238E27FC236}">
                <a16:creationId xmlns:a16="http://schemas.microsoft.com/office/drawing/2014/main" id="{6022C936-67E6-16E0-F7BA-C5368C2FEFDC}"/>
              </a:ext>
            </a:extLst>
          </p:cNvPr>
          <p:cNvSpPr txBox="1"/>
          <p:nvPr/>
        </p:nvSpPr>
        <p:spPr>
          <a:xfrm>
            <a:off x="595928" y="-11952"/>
            <a:ext cx="8627483" cy="523220"/>
          </a:xfrm>
          <a:prstGeom prst="rect">
            <a:avLst/>
          </a:prstGeom>
          <a:noFill/>
        </p:spPr>
        <p:txBody>
          <a:bodyPr wrap="square" rtlCol="0">
            <a:spAutoFit/>
          </a:bodyPr>
          <a:lstStyle/>
          <a:p>
            <a:pPr algn="ctr"/>
            <a:r>
              <a:rPr lang="fr-FR" sz="2800"/>
              <a:t>MULTI ANNUAL MID-TERM OUTCOME INDICATORS</a:t>
            </a:r>
          </a:p>
        </p:txBody>
      </p:sp>
      <p:graphicFrame>
        <p:nvGraphicFramePr>
          <p:cNvPr id="7" name="Table 6">
            <a:extLst>
              <a:ext uri="{FF2B5EF4-FFF2-40B4-BE49-F238E27FC236}">
                <a16:creationId xmlns:a16="http://schemas.microsoft.com/office/drawing/2014/main" id="{11A86C6B-B666-5E99-B6BC-FF9C8FD850A2}"/>
              </a:ext>
            </a:extLst>
          </p:cNvPr>
          <p:cNvGraphicFramePr>
            <a:graphicFrameLocks noGrp="1"/>
          </p:cNvGraphicFramePr>
          <p:nvPr>
            <p:extLst>
              <p:ext uri="{D42A27DB-BD31-4B8C-83A1-F6EECF244321}">
                <p14:modId xmlns:p14="http://schemas.microsoft.com/office/powerpoint/2010/main" val="3065413041"/>
              </p:ext>
            </p:extLst>
          </p:nvPr>
        </p:nvGraphicFramePr>
        <p:xfrm>
          <a:off x="4371943" y="834754"/>
          <a:ext cx="5494982" cy="1121928"/>
        </p:xfrm>
        <a:graphic>
          <a:graphicData uri="http://schemas.openxmlformats.org/drawingml/2006/table">
            <a:tbl>
              <a:tblPr>
                <a:tableStyleId>{5C22544A-7EE6-4342-B048-85BDC9FD1C3A}</a:tableStyleId>
              </a:tblPr>
              <a:tblGrid>
                <a:gridCol w="5494982">
                  <a:extLst>
                    <a:ext uri="{9D8B030D-6E8A-4147-A177-3AD203B41FA5}">
                      <a16:colId xmlns:a16="http://schemas.microsoft.com/office/drawing/2014/main" val="65979278"/>
                    </a:ext>
                  </a:extLst>
                </a:gridCol>
              </a:tblGrid>
              <a:tr h="107703">
                <a:tc>
                  <a:txBody>
                    <a:bodyPr/>
                    <a:lstStyle/>
                    <a:p>
                      <a:pPr algn="l" fontAlgn="ctr"/>
                      <a:r>
                        <a:rPr lang="en-GB" sz="700" u="none" strike="noStrike" dirty="0">
                          <a:effectLst/>
                        </a:rPr>
                        <a:t>PILLAR 1: EDUCATION AND LEARNING</a:t>
                      </a:r>
                      <a:endParaRPr lang="en-GB" sz="700" b="1" i="0" u="none" strike="noStrike" dirty="0">
                        <a:solidFill>
                          <a:srgbClr val="000000"/>
                        </a:solidFill>
                        <a:effectLst/>
                        <a:latin typeface="Calibri" panose="020F0502020204030204" pitchFamily="34" charset="0"/>
                      </a:endParaRPr>
                    </a:p>
                  </a:txBody>
                  <a:tcPr marL="0" marR="0" marT="0" marB="0" anchor="ctr">
                    <a:solidFill>
                      <a:srgbClr val="15A6EA"/>
                    </a:solidFill>
                  </a:tcPr>
                </a:tc>
                <a:extLst>
                  <a:ext uri="{0D108BD9-81ED-4DB2-BD59-A6C34878D82A}">
                    <a16:rowId xmlns:a16="http://schemas.microsoft.com/office/drawing/2014/main" val="3174881305"/>
                  </a:ext>
                </a:extLst>
              </a:tr>
              <a:tr h="243768">
                <a:tc>
                  <a:txBody>
                    <a:bodyPr/>
                    <a:lstStyle/>
                    <a:p>
                      <a:pPr algn="l" fontAlgn="ctr"/>
                      <a:r>
                        <a:rPr lang="en-GB" sz="700" u="none" strike="noStrike" dirty="0">
                          <a:effectLst/>
                        </a:rPr>
                        <a:t>Mid-term Outcome 1: Increased Access of FDPs And HCs To Quality Education, Skills and Learning Opportunities</a:t>
                      </a:r>
                      <a:endParaRPr lang="en-GB" sz="700" b="1" i="0" u="none" strike="noStrike" dirty="0">
                        <a:solidFill>
                          <a:srgbClr val="000000"/>
                        </a:solidFill>
                        <a:effectLst/>
                        <a:latin typeface="Calibri" panose="020F0502020204030204" pitchFamily="34" charset="0"/>
                      </a:endParaRPr>
                    </a:p>
                  </a:txBody>
                  <a:tcPr marL="0" marR="0" marT="0" marB="0" anchor="ctr">
                    <a:solidFill>
                      <a:srgbClr val="15A6EA"/>
                    </a:solidFill>
                  </a:tcPr>
                </a:tc>
                <a:extLst>
                  <a:ext uri="{0D108BD9-81ED-4DB2-BD59-A6C34878D82A}">
                    <a16:rowId xmlns:a16="http://schemas.microsoft.com/office/drawing/2014/main" val="3536954054"/>
                  </a:ext>
                </a:extLst>
              </a:tr>
              <a:tr h="94552">
                <a:tc>
                  <a:txBody>
                    <a:bodyPr/>
                    <a:lstStyle/>
                    <a:p>
                      <a:pPr algn="l" fontAlgn="ctr"/>
                      <a:r>
                        <a:rPr lang="en-GB" sz="700" u="none" strike="noStrike">
                          <a:effectLst/>
                        </a:rPr>
                        <a:t>1a) Number of FDPs/HCs who completed their primary or secondary education program (formal and non-formal)</a:t>
                      </a:r>
                      <a:endParaRPr lang="en-GB" sz="7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448118793"/>
                  </a:ext>
                </a:extLst>
              </a:tr>
              <a:tr h="189105">
                <a:tc>
                  <a:txBody>
                    <a:bodyPr/>
                    <a:lstStyle/>
                    <a:p>
                      <a:pPr algn="l" fontAlgn="ctr"/>
                      <a:r>
                        <a:rPr lang="en-GB" sz="700" u="none" strike="noStrike" dirty="0">
                          <a:effectLst/>
                        </a:rPr>
                        <a:t>1b) Number of FDPs/HCs who completed a professional, technical or vocational education and/or training program or another non-formal skills training </a:t>
                      </a:r>
                      <a:endParaRPr lang="en-GB" sz="700" b="0" i="0" u="none" strike="noStrike" dirty="0">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967441308"/>
                  </a:ext>
                </a:extLst>
              </a:tr>
              <a:tr h="237057">
                <a:tc>
                  <a:txBody>
                    <a:bodyPr/>
                    <a:lstStyle/>
                    <a:p>
                      <a:pPr algn="l" fontAlgn="ctr"/>
                      <a:r>
                        <a:rPr lang="en-GB" sz="700" u="none" strike="noStrike" dirty="0">
                          <a:effectLst/>
                        </a:rPr>
                        <a:t>1c) Evidence on how PROSPECTS has contributed to a change in legal frameworks, policies and asylum system related to access for refugees to education and training systems</a:t>
                      </a:r>
                      <a:endParaRPr lang="en-GB" sz="700" b="0" i="0" u="none" strike="noStrike" dirty="0">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335913643"/>
                  </a:ext>
                </a:extLst>
              </a:tr>
              <a:tr h="189105">
                <a:tc>
                  <a:txBody>
                    <a:bodyPr/>
                    <a:lstStyle/>
                    <a:p>
                      <a:pPr algn="l" fontAlgn="ctr"/>
                      <a:r>
                        <a:rPr lang="en-GB" sz="700" u="none" strike="noStrike" dirty="0">
                          <a:effectLst/>
                        </a:rPr>
                        <a:t>1d)  Evidence that PROSPECTS contributed to institutional capacity strengthening in relation to inclusion in education and trainings for FDPs and HCs</a:t>
                      </a:r>
                      <a:endParaRPr lang="en-GB" sz="700" b="0" i="0" u="none" strike="noStrike" dirty="0">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27937620"/>
                  </a:ext>
                </a:extLst>
              </a:tr>
            </a:tbl>
          </a:graphicData>
        </a:graphic>
      </p:graphicFrame>
      <p:graphicFrame>
        <p:nvGraphicFramePr>
          <p:cNvPr id="10" name="Table 9">
            <a:extLst>
              <a:ext uri="{FF2B5EF4-FFF2-40B4-BE49-F238E27FC236}">
                <a16:creationId xmlns:a16="http://schemas.microsoft.com/office/drawing/2014/main" id="{015B30E8-A986-DE3A-562E-3740D0B0618A}"/>
              </a:ext>
            </a:extLst>
          </p:cNvPr>
          <p:cNvGraphicFramePr>
            <a:graphicFrameLocks noGrp="1"/>
          </p:cNvGraphicFramePr>
          <p:nvPr>
            <p:extLst>
              <p:ext uri="{D42A27DB-BD31-4B8C-83A1-F6EECF244321}">
                <p14:modId xmlns:p14="http://schemas.microsoft.com/office/powerpoint/2010/main" val="2964627690"/>
              </p:ext>
            </p:extLst>
          </p:nvPr>
        </p:nvGraphicFramePr>
        <p:xfrm>
          <a:off x="4345693" y="1992655"/>
          <a:ext cx="5494982" cy="1482247"/>
        </p:xfrm>
        <a:graphic>
          <a:graphicData uri="http://schemas.openxmlformats.org/drawingml/2006/table">
            <a:tbl>
              <a:tblPr>
                <a:tableStyleId>{5C22544A-7EE6-4342-B048-85BDC9FD1C3A}</a:tableStyleId>
              </a:tblPr>
              <a:tblGrid>
                <a:gridCol w="5494982">
                  <a:extLst>
                    <a:ext uri="{9D8B030D-6E8A-4147-A177-3AD203B41FA5}">
                      <a16:colId xmlns:a16="http://schemas.microsoft.com/office/drawing/2014/main" val="2200037631"/>
                    </a:ext>
                  </a:extLst>
                </a:gridCol>
              </a:tblGrid>
              <a:tr h="81453">
                <a:tc>
                  <a:txBody>
                    <a:bodyPr/>
                    <a:lstStyle/>
                    <a:p>
                      <a:pPr algn="l" fontAlgn="ctr"/>
                      <a:r>
                        <a:rPr lang="en-GB" sz="700" u="none" strike="noStrike">
                          <a:effectLst/>
                        </a:rPr>
                        <a:t>PILLAR 2: ECONOMIC INCLUSION</a:t>
                      </a:r>
                      <a:endParaRPr lang="en-GB" sz="700" b="1" i="0" u="none" strike="noStrike">
                        <a:solidFill>
                          <a:srgbClr val="000000"/>
                        </a:solidFill>
                        <a:effectLst/>
                        <a:latin typeface="Calibri" panose="020F0502020204030204" pitchFamily="34" charset="0"/>
                      </a:endParaRPr>
                    </a:p>
                  </a:txBody>
                  <a:tcPr marL="0" marR="0" marT="0" marB="0" anchor="ctr">
                    <a:solidFill>
                      <a:srgbClr val="FF9300"/>
                    </a:solidFill>
                  </a:tcPr>
                </a:tc>
                <a:extLst>
                  <a:ext uri="{0D108BD9-81ED-4DB2-BD59-A6C34878D82A}">
                    <a16:rowId xmlns:a16="http://schemas.microsoft.com/office/drawing/2014/main" val="2849636182"/>
                  </a:ext>
                </a:extLst>
              </a:tr>
              <a:tr h="126466">
                <a:tc>
                  <a:txBody>
                    <a:bodyPr/>
                    <a:lstStyle/>
                    <a:p>
                      <a:pPr algn="l" fontAlgn="ctr"/>
                      <a:r>
                        <a:rPr lang="en-GB" sz="700" u="none" strike="noStrike" dirty="0">
                          <a:effectLst/>
                        </a:rPr>
                        <a:t>Mid-term Outcome 2: Improved livelihoods and expanded economic opportunities for FDPs and HCs, through access to entrepreneurship and employment with dignity</a:t>
                      </a:r>
                      <a:endParaRPr lang="en-GB" sz="700" b="1" i="0" u="none" strike="noStrike" dirty="0">
                        <a:solidFill>
                          <a:srgbClr val="000000"/>
                        </a:solidFill>
                        <a:effectLst/>
                        <a:latin typeface="Calibri" panose="020F0502020204030204" pitchFamily="34" charset="0"/>
                      </a:endParaRPr>
                    </a:p>
                  </a:txBody>
                  <a:tcPr marL="0" marR="0" marT="0" marB="0" anchor="ctr">
                    <a:solidFill>
                      <a:srgbClr val="FF9300"/>
                    </a:solidFill>
                  </a:tcPr>
                </a:tc>
                <a:extLst>
                  <a:ext uri="{0D108BD9-81ED-4DB2-BD59-A6C34878D82A}">
                    <a16:rowId xmlns:a16="http://schemas.microsoft.com/office/drawing/2014/main" val="372931776"/>
                  </a:ext>
                </a:extLst>
              </a:tr>
              <a:tr h="182708">
                <a:tc>
                  <a:txBody>
                    <a:bodyPr/>
                    <a:lstStyle/>
                    <a:p>
                      <a:pPr algn="l" fontAlgn="ctr"/>
                      <a:r>
                        <a:rPr lang="en-GB" sz="700" u="none" strike="noStrike">
                          <a:effectLst/>
                        </a:rPr>
                        <a:t>2a) Number of new employment and/or self-employment (business) opportunities supported by PROSPECTS</a:t>
                      </a:r>
                      <a:endParaRPr lang="en-GB" sz="7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309958275"/>
                  </a:ext>
                </a:extLst>
              </a:tr>
              <a:tr h="126466">
                <a:tc>
                  <a:txBody>
                    <a:bodyPr/>
                    <a:lstStyle/>
                    <a:p>
                      <a:pPr algn="l" fontAlgn="ctr"/>
                      <a:r>
                        <a:rPr lang="en-GB" sz="700" u="none" strike="noStrike" dirty="0">
                          <a:effectLst/>
                        </a:rPr>
                        <a:t>2b) Number of FDPs/HC members already employed or self-employed who have either increased their income, enhanced their working conditions or </a:t>
                      </a:r>
                      <a:r>
                        <a:rPr lang="en-GB" sz="700" u="none" strike="noStrike" dirty="0">
                          <a:effectLst/>
                          <a:latin typeface="Calibri" panose="020F0502020204030204" pitchFamily="34" charset="0"/>
                          <a:ea typeface="Calibri" panose="020F0502020204030204" pitchFamily="34" charset="0"/>
                          <a:cs typeface="Calibri" panose="020F0502020204030204" pitchFamily="34" charset="0"/>
                        </a:rPr>
                        <a:t>maintained</a:t>
                      </a:r>
                      <a:r>
                        <a:rPr lang="en-GB" sz="700" u="none" strike="noStrike" dirty="0">
                          <a:effectLst/>
                        </a:rPr>
                        <a:t> resilient livelihoods</a:t>
                      </a:r>
                      <a:endParaRPr lang="en-GB" sz="700" b="0" i="0" u="none" strike="noStrike" dirty="0">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379060687"/>
                  </a:ext>
                </a:extLst>
              </a:tr>
              <a:tr h="126466">
                <a:tc>
                  <a:txBody>
                    <a:bodyPr/>
                    <a:lstStyle/>
                    <a:p>
                      <a:pPr algn="l" fontAlgn="ctr"/>
                      <a:r>
                        <a:rPr lang="en-GB" sz="700" u="none" strike="noStrike" dirty="0">
                          <a:effectLst/>
                        </a:rPr>
                        <a:t>2c) Number of Government institutions, BDS providers, financial institutions, input providers and/or cooperatives that have introduced new services or scaled their service offer for FDPs and HCs</a:t>
                      </a:r>
                      <a:endParaRPr lang="en-GB" sz="700" b="0" i="0" u="none" strike="noStrike" dirty="0">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999501452"/>
                  </a:ext>
                </a:extLst>
              </a:tr>
              <a:tr h="153598">
                <a:tc>
                  <a:txBody>
                    <a:bodyPr/>
                    <a:lstStyle/>
                    <a:p>
                      <a:pPr algn="l" fontAlgn="ctr"/>
                      <a:r>
                        <a:rPr lang="en-GB" sz="700" u="none" strike="noStrike">
                          <a:effectLst/>
                        </a:rPr>
                        <a:t>2d) Evidence on how PROSPECTS has contributed to a changes in legal frameworks, policies and asylum system related to inclusion of refugees in the labor market and formality</a:t>
                      </a:r>
                      <a:endParaRPr lang="en-GB" sz="7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252132678"/>
                  </a:ext>
                </a:extLst>
              </a:tr>
              <a:tr h="126466">
                <a:tc>
                  <a:txBody>
                    <a:bodyPr/>
                    <a:lstStyle/>
                    <a:p>
                      <a:pPr algn="l" fontAlgn="ctr"/>
                      <a:r>
                        <a:rPr lang="en-GB" sz="700" u="none" strike="noStrike" dirty="0">
                          <a:effectLst/>
                        </a:rPr>
                        <a:t>2e) Evidence that PROSPECTS contributed to institutional capacity strengthening in relation to inclusion of FDPs and HCs in the labour market and to improved labour rights</a:t>
                      </a:r>
                      <a:endParaRPr lang="en-GB" sz="700" b="0" i="0" u="none" strike="noStrike" dirty="0">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216778997"/>
                  </a:ext>
                </a:extLst>
              </a:tr>
              <a:tr h="126059">
                <a:tc>
                  <a:txBody>
                    <a:bodyPr/>
                    <a:lstStyle/>
                    <a:p>
                      <a:pPr algn="l" fontAlgn="ctr"/>
                      <a:r>
                        <a:rPr lang="en-GB" sz="700" u="none" strike="noStrike" dirty="0">
                          <a:effectLst/>
                        </a:rPr>
                        <a:t>GCR indicator 2.1.1 - Proportion of refugees who have access to decent work by law</a:t>
                      </a:r>
                      <a:endParaRPr lang="en-GB" sz="700" b="0" i="0" u="none" strike="noStrike" dirty="0">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066312267"/>
                  </a:ext>
                </a:extLst>
              </a:tr>
            </a:tbl>
          </a:graphicData>
        </a:graphic>
      </p:graphicFrame>
      <p:graphicFrame>
        <p:nvGraphicFramePr>
          <p:cNvPr id="11" name="Table 10">
            <a:extLst>
              <a:ext uri="{FF2B5EF4-FFF2-40B4-BE49-F238E27FC236}">
                <a16:creationId xmlns:a16="http://schemas.microsoft.com/office/drawing/2014/main" id="{6EEEC642-CE87-8135-836C-A36B98714001}"/>
              </a:ext>
            </a:extLst>
          </p:cNvPr>
          <p:cNvGraphicFramePr>
            <a:graphicFrameLocks noGrp="1"/>
          </p:cNvGraphicFramePr>
          <p:nvPr>
            <p:extLst>
              <p:ext uri="{D42A27DB-BD31-4B8C-83A1-F6EECF244321}">
                <p14:modId xmlns:p14="http://schemas.microsoft.com/office/powerpoint/2010/main" val="486980966"/>
              </p:ext>
            </p:extLst>
          </p:nvPr>
        </p:nvGraphicFramePr>
        <p:xfrm>
          <a:off x="4371944" y="3689323"/>
          <a:ext cx="5442481" cy="874108"/>
        </p:xfrm>
        <a:graphic>
          <a:graphicData uri="http://schemas.openxmlformats.org/drawingml/2006/table">
            <a:tbl>
              <a:tblPr>
                <a:tableStyleId>{5C22544A-7EE6-4342-B048-85BDC9FD1C3A}</a:tableStyleId>
              </a:tblPr>
              <a:tblGrid>
                <a:gridCol w="5442481">
                  <a:extLst>
                    <a:ext uri="{9D8B030D-6E8A-4147-A177-3AD203B41FA5}">
                      <a16:colId xmlns:a16="http://schemas.microsoft.com/office/drawing/2014/main" val="2966290122"/>
                    </a:ext>
                  </a:extLst>
                </a:gridCol>
              </a:tblGrid>
              <a:tr h="0">
                <a:tc>
                  <a:txBody>
                    <a:bodyPr/>
                    <a:lstStyle/>
                    <a:p>
                      <a:pPr algn="l" fontAlgn="t"/>
                      <a:r>
                        <a:rPr lang="en-GB" sz="700" b="0" i="0" u="none" strike="noStrike" dirty="0">
                          <a:solidFill>
                            <a:schemeClr val="bg1"/>
                          </a:solidFill>
                          <a:effectLst/>
                          <a:latin typeface="Calibri" panose="020F0502020204030204" pitchFamily="34" charset="0"/>
                          <a:ea typeface="Calibri" panose="020F0502020204030204" pitchFamily="34" charset="0"/>
                          <a:cs typeface="Calibri" panose="020F0502020204030204" pitchFamily="34" charset="0"/>
                        </a:rPr>
                        <a:t>PILLAR 3: PROTECTION, SOCIAL PROTECTION AND INCLUSION</a:t>
                      </a:r>
                    </a:p>
                  </a:txBody>
                  <a:tcPr marL="0" marR="0" marT="0" marB="0">
                    <a:solidFill>
                      <a:srgbClr val="942093"/>
                    </a:solidFill>
                  </a:tcPr>
                </a:tc>
                <a:extLst>
                  <a:ext uri="{0D108BD9-81ED-4DB2-BD59-A6C34878D82A}">
                    <a16:rowId xmlns:a16="http://schemas.microsoft.com/office/drawing/2014/main" val="3368141125"/>
                  </a:ext>
                </a:extLst>
              </a:tr>
              <a:tr h="0">
                <a:tc>
                  <a:txBody>
                    <a:bodyPr/>
                    <a:lstStyle/>
                    <a:p>
                      <a:pPr algn="l" fontAlgn="t"/>
                      <a:r>
                        <a:rPr lang="en-GB" sz="700" b="0" i="0" u="none" strike="noStrike" dirty="0">
                          <a:solidFill>
                            <a:schemeClr val="bg1"/>
                          </a:solidFill>
                          <a:effectLst/>
                          <a:latin typeface="Calibri" panose="020F0502020204030204" pitchFamily="34" charset="0"/>
                          <a:ea typeface="Calibri" panose="020F0502020204030204" pitchFamily="34" charset="0"/>
                          <a:cs typeface="Calibri" panose="020F0502020204030204" pitchFamily="34" charset="0"/>
                        </a:rPr>
                        <a:t>Mid-term Outcome 3: Protection: Increased Government Protection for FDPs and HCs. Protection: Increased Government Protection for FDPs and HCs Social Protection: Increased Inclusion of FDPs and HCs In Community-based, Local and/or National Social Protection Systems</a:t>
                      </a:r>
                    </a:p>
                  </a:txBody>
                  <a:tcPr marL="0" marR="0" marT="0" marB="0">
                    <a:solidFill>
                      <a:srgbClr val="942093"/>
                    </a:solidFill>
                  </a:tcPr>
                </a:tc>
                <a:extLst>
                  <a:ext uri="{0D108BD9-81ED-4DB2-BD59-A6C34878D82A}">
                    <a16:rowId xmlns:a16="http://schemas.microsoft.com/office/drawing/2014/main" val="1738697106"/>
                  </a:ext>
                </a:extLst>
              </a:tr>
              <a:tr h="0">
                <a:tc>
                  <a:txBody>
                    <a:bodyPr/>
                    <a:lstStyle/>
                    <a:p>
                      <a:pPr algn="l" fontAlgn="t"/>
                      <a:r>
                        <a:rPr lang="en-GB" sz="700" u="none" strike="noStrike" dirty="0">
                          <a:effectLst/>
                          <a:latin typeface="Calibri" panose="020F0502020204030204" pitchFamily="34" charset="0"/>
                          <a:ea typeface="Calibri" panose="020F0502020204030204" pitchFamily="34" charset="0"/>
                          <a:cs typeface="Calibri" panose="020F0502020204030204" pitchFamily="34" charset="0"/>
                        </a:rPr>
                        <a:t>3a) Extent of inclusion of FDPs in the social protection system and alignment of national SP system with international standards </a:t>
                      </a:r>
                      <a:endParaRPr lang="en-GB" sz="7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tc>
                <a:extLst>
                  <a:ext uri="{0D108BD9-81ED-4DB2-BD59-A6C34878D82A}">
                    <a16:rowId xmlns:a16="http://schemas.microsoft.com/office/drawing/2014/main" val="675922744"/>
                  </a:ext>
                </a:extLst>
              </a:tr>
              <a:tr h="0">
                <a:tc>
                  <a:txBody>
                    <a:bodyPr/>
                    <a:lstStyle/>
                    <a:p>
                      <a:pPr algn="l" fontAlgn="t"/>
                      <a:r>
                        <a:rPr lang="en-GB" sz="700" u="none" strike="noStrike" dirty="0">
                          <a:effectLst/>
                          <a:latin typeface="Calibri" panose="020F0502020204030204" pitchFamily="34" charset="0"/>
                          <a:ea typeface="Calibri" panose="020F0502020204030204" pitchFamily="34" charset="0"/>
                          <a:cs typeface="Calibri" panose="020F0502020204030204" pitchFamily="34" charset="0"/>
                        </a:rPr>
                        <a:t>3b) Evidence on how PROSPECTS has contributed to strengthened institutional capacity to include protection systems in national and sub-national systems and development planning </a:t>
                      </a:r>
                      <a:endParaRPr lang="en-GB" sz="7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tc>
                <a:extLst>
                  <a:ext uri="{0D108BD9-81ED-4DB2-BD59-A6C34878D82A}">
                    <a16:rowId xmlns:a16="http://schemas.microsoft.com/office/drawing/2014/main" val="835086533"/>
                  </a:ext>
                </a:extLst>
              </a:tr>
              <a:tr h="0">
                <a:tc>
                  <a:txBody>
                    <a:bodyPr/>
                    <a:lstStyle/>
                    <a:p>
                      <a:pPr algn="l" fontAlgn="t"/>
                      <a:r>
                        <a:rPr lang="en-GB" sz="700" u="none" strike="noStrike" dirty="0">
                          <a:effectLst/>
                          <a:latin typeface="Calibri" panose="020F0502020204030204" pitchFamily="34" charset="0"/>
                          <a:ea typeface="Calibri" panose="020F0502020204030204" pitchFamily="34" charset="0"/>
                          <a:cs typeface="Calibri" panose="020F0502020204030204" pitchFamily="34" charset="0"/>
                        </a:rPr>
                        <a:t>3c) Evidence that PROSPECTS contributed to institutional capacity strengthening in relation to inclusion of FDPs and HCs in social protection systems</a:t>
                      </a:r>
                      <a:endParaRPr lang="en-GB" sz="7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tc>
                <a:extLst>
                  <a:ext uri="{0D108BD9-81ED-4DB2-BD59-A6C34878D82A}">
                    <a16:rowId xmlns:a16="http://schemas.microsoft.com/office/drawing/2014/main" val="2363367395"/>
                  </a:ext>
                </a:extLst>
              </a:tr>
              <a:tr h="127348">
                <a:tc>
                  <a:txBody>
                    <a:bodyPr/>
                    <a:lstStyle/>
                    <a:p>
                      <a:pPr algn="l" fontAlgn="ctr"/>
                      <a:r>
                        <a:rPr lang="en-GB" sz="700" u="none" strike="noStrike" dirty="0">
                          <a:effectLst/>
                          <a:latin typeface="Calibri" panose="020F0502020204030204" pitchFamily="34" charset="0"/>
                          <a:ea typeface="Calibri" panose="020F0502020204030204" pitchFamily="34" charset="0"/>
                          <a:cs typeface="Calibri" panose="020F0502020204030204" pitchFamily="34" charset="0"/>
                        </a:rPr>
                        <a:t>GCR indicator 2.1.2 - Proportion of refugees who are able to move freely within the host country</a:t>
                      </a:r>
                      <a:endParaRPr lang="en-GB" sz="7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a:tc>
                <a:extLst>
                  <a:ext uri="{0D108BD9-81ED-4DB2-BD59-A6C34878D82A}">
                    <a16:rowId xmlns:a16="http://schemas.microsoft.com/office/drawing/2014/main" val="3589972297"/>
                  </a:ext>
                </a:extLst>
              </a:tr>
            </a:tbl>
          </a:graphicData>
        </a:graphic>
      </p:graphicFrame>
      <p:graphicFrame>
        <p:nvGraphicFramePr>
          <p:cNvPr id="12" name="Table 11">
            <a:extLst>
              <a:ext uri="{FF2B5EF4-FFF2-40B4-BE49-F238E27FC236}">
                <a16:creationId xmlns:a16="http://schemas.microsoft.com/office/drawing/2014/main" id="{FCB50AFE-E1DA-3974-C901-EDFF75AAE054}"/>
              </a:ext>
            </a:extLst>
          </p:cNvPr>
          <p:cNvGraphicFramePr>
            <a:graphicFrameLocks noGrp="1"/>
          </p:cNvGraphicFramePr>
          <p:nvPr>
            <p:extLst>
              <p:ext uri="{D42A27DB-BD31-4B8C-83A1-F6EECF244321}">
                <p14:modId xmlns:p14="http://schemas.microsoft.com/office/powerpoint/2010/main" val="957999434"/>
              </p:ext>
            </p:extLst>
          </p:nvPr>
        </p:nvGraphicFramePr>
        <p:xfrm>
          <a:off x="4371943" y="4611799"/>
          <a:ext cx="5442482" cy="1160381"/>
        </p:xfrm>
        <a:graphic>
          <a:graphicData uri="http://schemas.openxmlformats.org/drawingml/2006/table">
            <a:tbl>
              <a:tblPr>
                <a:tableStyleId>{5C22544A-7EE6-4342-B048-85BDC9FD1C3A}</a:tableStyleId>
              </a:tblPr>
              <a:tblGrid>
                <a:gridCol w="5442482">
                  <a:extLst>
                    <a:ext uri="{9D8B030D-6E8A-4147-A177-3AD203B41FA5}">
                      <a16:colId xmlns:a16="http://schemas.microsoft.com/office/drawing/2014/main" val="2988824617"/>
                    </a:ext>
                  </a:extLst>
                </a:gridCol>
              </a:tblGrid>
              <a:tr h="61697">
                <a:tc>
                  <a:txBody>
                    <a:bodyPr/>
                    <a:lstStyle/>
                    <a:p>
                      <a:pPr algn="l" fontAlgn="ctr"/>
                      <a:r>
                        <a:rPr lang="en-GB" sz="800" u="none" strike="noStrike">
                          <a:solidFill>
                            <a:schemeClr val="bg1"/>
                          </a:solidFill>
                          <a:effectLst/>
                          <a:latin typeface="Calibri" panose="020F0502020204030204" pitchFamily="34" charset="0"/>
                          <a:ea typeface="Calibri" panose="020F0502020204030204" pitchFamily="34" charset="0"/>
                          <a:cs typeface="Calibri" panose="020F0502020204030204" pitchFamily="34" charset="0"/>
                        </a:rPr>
                        <a:t>PILLAR 4: CRITICAL INFRASTRUCTURE</a:t>
                      </a:r>
                      <a:endParaRPr lang="en-GB" sz="800" b="1" i="0" u="none" strike="noStrike">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a:solidFill>
                      <a:schemeClr val="tx1">
                        <a:lumMod val="75000"/>
                        <a:lumOff val="25000"/>
                      </a:schemeClr>
                    </a:solidFill>
                  </a:tcPr>
                </a:tc>
                <a:extLst>
                  <a:ext uri="{0D108BD9-81ED-4DB2-BD59-A6C34878D82A}">
                    <a16:rowId xmlns:a16="http://schemas.microsoft.com/office/drawing/2014/main" val="994109069"/>
                  </a:ext>
                </a:extLst>
              </a:tr>
              <a:tr h="167095">
                <a:tc>
                  <a:txBody>
                    <a:bodyPr/>
                    <a:lstStyle/>
                    <a:p>
                      <a:pPr algn="l" fontAlgn="ctr"/>
                      <a:r>
                        <a:rPr lang="en-GB" sz="800" u="none" strike="noStrike">
                          <a:solidFill>
                            <a:schemeClr val="bg1"/>
                          </a:solidFill>
                          <a:effectLst/>
                          <a:latin typeface="Calibri" panose="020F0502020204030204" pitchFamily="34" charset="0"/>
                          <a:ea typeface="Calibri" panose="020F0502020204030204" pitchFamily="34" charset="0"/>
                          <a:cs typeface="Calibri" panose="020F0502020204030204" pitchFamily="34" charset="0"/>
                        </a:rPr>
                        <a:t>Mid-term Outcome 4: Improved Services, Facilities and Information Systems Essential to FDPs and HCs</a:t>
                      </a:r>
                      <a:endParaRPr lang="en-GB" sz="800" b="1" i="0" u="none" strike="noStrike">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txBody>
                  <a:tcPr marL="0" marR="0" marT="0" marB="0" anchor="ctr">
                    <a:solidFill>
                      <a:schemeClr val="tx1">
                        <a:lumMod val="75000"/>
                        <a:lumOff val="25000"/>
                      </a:schemeClr>
                    </a:solidFill>
                  </a:tcPr>
                </a:tc>
                <a:extLst>
                  <a:ext uri="{0D108BD9-81ED-4DB2-BD59-A6C34878D82A}">
                    <a16:rowId xmlns:a16="http://schemas.microsoft.com/office/drawing/2014/main" val="3000511192"/>
                  </a:ext>
                </a:extLst>
              </a:tr>
              <a:tr h="167095">
                <a:tc>
                  <a:txBody>
                    <a:bodyPr/>
                    <a:lstStyle/>
                    <a:p>
                      <a:pPr algn="l" fontAlgn="ctr"/>
                      <a:r>
                        <a:rPr lang="en-GB" sz="8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4a) Evidence that PROSPECTS has contributed to a</a:t>
                      </a:r>
                      <a:br>
                        <a:rPr lang="en-GB" sz="8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br>
                      <a:r>
                        <a:rPr lang="en-GB" sz="8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change in legal frameworks, policies and asylum system related to inclusive critical infrastructure (WASH, housing, digital connectivity) for refugees</a:t>
                      </a:r>
                    </a:p>
                  </a:txBody>
                  <a:tcPr marL="0" marR="0" marT="0" marB="0" anchor="ctr"/>
                </a:tc>
                <a:extLst>
                  <a:ext uri="{0D108BD9-81ED-4DB2-BD59-A6C34878D82A}">
                    <a16:rowId xmlns:a16="http://schemas.microsoft.com/office/drawing/2014/main" val="474635203"/>
                  </a:ext>
                </a:extLst>
              </a:tr>
              <a:tr h="109683">
                <a:tc>
                  <a:txBody>
                    <a:bodyPr/>
                    <a:lstStyle/>
                    <a:p>
                      <a:pPr algn="l" fontAlgn="ctr"/>
                      <a:r>
                        <a:rPr lang="en-GB" sz="8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4b) Evidence that PROSPECTS contributed to improved services, facilities and information systems essential for FDPs and HCs</a:t>
                      </a:r>
                    </a:p>
                  </a:txBody>
                  <a:tcPr marL="0" marR="0" marT="0" marB="0" anchor="ctr"/>
                </a:tc>
                <a:extLst>
                  <a:ext uri="{0D108BD9-81ED-4DB2-BD59-A6C34878D82A}">
                    <a16:rowId xmlns:a16="http://schemas.microsoft.com/office/drawing/2014/main" val="4140795563"/>
                  </a:ext>
                </a:extLst>
              </a:tr>
              <a:tr h="139846">
                <a:tc>
                  <a:txBody>
                    <a:bodyPr/>
                    <a:lstStyle/>
                    <a:p>
                      <a:pPr algn="l" fontAlgn="ctr"/>
                      <a:r>
                        <a:rPr lang="en-GB" sz="8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rPr>
                        <a:t>4c) Proportion of FDPs/HC members using at least basic drinking water services</a:t>
                      </a:r>
                    </a:p>
                  </a:txBody>
                  <a:tcPr marL="0" marR="0" marT="0" marB="0" anchor="ctr"/>
                </a:tc>
                <a:extLst>
                  <a:ext uri="{0D108BD9-81ED-4DB2-BD59-A6C34878D82A}">
                    <a16:rowId xmlns:a16="http://schemas.microsoft.com/office/drawing/2014/main" val="32405153"/>
                  </a:ext>
                </a:extLst>
              </a:tr>
              <a:tr h="0">
                <a:tc>
                  <a:txBody>
                    <a:bodyPr/>
                    <a:lstStyle/>
                    <a:p>
                      <a:pPr algn="l" fontAlgn="ctr"/>
                      <a:r>
                        <a:rPr lang="en-GB" sz="800" b="0" i="0" u="none" strike="noStrike">
                          <a:solidFill>
                            <a:srgbClr val="000000"/>
                          </a:solidFill>
                          <a:effectLst/>
                          <a:latin typeface="Calibri" panose="020F0502020204030204" pitchFamily="34" charset="0"/>
                          <a:ea typeface="Calibri" panose="020F0502020204030204" pitchFamily="34" charset="0"/>
                          <a:cs typeface="Calibri" panose="020F0502020204030204" pitchFamily="34" charset="0"/>
                        </a:rPr>
                        <a:t>4d) Proportion of FDPs/HC members with access to safe household sanitation</a:t>
                      </a:r>
                    </a:p>
                  </a:txBody>
                  <a:tcPr marL="0" marR="0" marT="0" marB="0" anchor="ctr"/>
                </a:tc>
                <a:extLst>
                  <a:ext uri="{0D108BD9-81ED-4DB2-BD59-A6C34878D82A}">
                    <a16:rowId xmlns:a16="http://schemas.microsoft.com/office/drawing/2014/main" val="1719551975"/>
                  </a:ext>
                </a:extLst>
              </a:tr>
              <a:tr h="100984">
                <a:tc>
                  <a:txBody>
                    <a:bodyPr/>
                    <a:lstStyle/>
                    <a:p>
                      <a:pPr algn="l" fontAlgn="ctr"/>
                      <a:r>
                        <a:rPr lang="en-GB" sz="8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4e) Proportion of FDPs and HC living in habitable and affordable housing</a:t>
                      </a:r>
                    </a:p>
                  </a:txBody>
                  <a:tcPr marL="0" marR="0" marT="0" marB="0" anchor="ctr"/>
                </a:tc>
                <a:extLst>
                  <a:ext uri="{0D108BD9-81ED-4DB2-BD59-A6C34878D82A}">
                    <a16:rowId xmlns:a16="http://schemas.microsoft.com/office/drawing/2014/main" val="1255118909"/>
                  </a:ext>
                </a:extLst>
              </a:tr>
            </a:tbl>
          </a:graphicData>
        </a:graphic>
      </p:graphicFrame>
      <p:sp>
        <p:nvSpPr>
          <p:cNvPr id="5" name="TextBox 4">
            <a:extLst>
              <a:ext uri="{FF2B5EF4-FFF2-40B4-BE49-F238E27FC236}">
                <a16:creationId xmlns:a16="http://schemas.microsoft.com/office/drawing/2014/main" id="{1923235C-9E51-68F4-BC57-6AF20B488FD5}"/>
              </a:ext>
            </a:extLst>
          </p:cNvPr>
          <p:cNvSpPr txBox="1"/>
          <p:nvPr/>
        </p:nvSpPr>
        <p:spPr>
          <a:xfrm>
            <a:off x="4371943" y="595126"/>
            <a:ext cx="5494982" cy="215444"/>
          </a:xfrm>
          <a:prstGeom prst="rect">
            <a:avLst/>
          </a:prstGeom>
          <a:solidFill>
            <a:schemeClr val="bg1">
              <a:lumMod val="95000"/>
            </a:schemeClr>
          </a:solidFill>
        </p:spPr>
        <p:txBody>
          <a:bodyPr wrap="square" rtlCol="0">
            <a:spAutoFit/>
          </a:bodyPr>
          <a:lstStyle/>
          <a:p>
            <a:pPr algn="ctr"/>
            <a:r>
              <a:rPr lang="es-ES" sz="800" b="1" dirty="0"/>
              <a:t>SET OF </a:t>
            </a:r>
            <a:r>
              <a:rPr lang="es-ES" sz="800" b="1" dirty="0">
                <a:solidFill>
                  <a:schemeClr val="dk1"/>
                </a:solidFill>
              </a:rPr>
              <a:t>OVERALL MID-TERM OUTCOME</a:t>
            </a:r>
            <a:r>
              <a:rPr lang="es-ES" sz="800" b="1" dirty="0"/>
              <a:t> INDICATOR  FOR PROSPECTS</a:t>
            </a:r>
          </a:p>
        </p:txBody>
      </p:sp>
      <p:sp>
        <p:nvSpPr>
          <p:cNvPr id="8" name="Rectangle 7">
            <a:extLst>
              <a:ext uri="{FF2B5EF4-FFF2-40B4-BE49-F238E27FC236}">
                <a16:creationId xmlns:a16="http://schemas.microsoft.com/office/drawing/2014/main" id="{8B4DCB84-4BBB-834A-8A09-564F1B65AAEF}"/>
              </a:ext>
            </a:extLst>
          </p:cNvPr>
          <p:cNvSpPr/>
          <p:nvPr/>
        </p:nvSpPr>
        <p:spPr>
          <a:xfrm>
            <a:off x="-8946" y="-4"/>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600" noProof="0" dirty="0">
              <a:latin typeface="Helvetica" pitchFamily="2" charset="0"/>
            </a:endParaRPr>
          </a:p>
        </p:txBody>
      </p:sp>
      <p:sp>
        <p:nvSpPr>
          <p:cNvPr id="9" name="TextBox 8">
            <a:extLst>
              <a:ext uri="{FF2B5EF4-FFF2-40B4-BE49-F238E27FC236}">
                <a16:creationId xmlns:a16="http://schemas.microsoft.com/office/drawing/2014/main" id="{176EB2E9-E5C5-3900-541A-671905A0ACE6}"/>
              </a:ext>
            </a:extLst>
          </p:cNvPr>
          <p:cNvSpPr txBox="1"/>
          <p:nvPr/>
        </p:nvSpPr>
        <p:spPr>
          <a:xfrm>
            <a:off x="19185" y="73421"/>
            <a:ext cx="601679" cy="276999"/>
          </a:xfrm>
          <a:prstGeom prst="rect">
            <a:avLst/>
          </a:prstGeom>
          <a:noFill/>
        </p:spPr>
        <p:txBody>
          <a:bodyPr wrap="square" lIns="0" tIns="0" rIns="0" bIns="0" anchor="t">
            <a:spAutoFit/>
          </a:bodyPr>
          <a:lstStyle/>
          <a:p>
            <a:pPr algn="ctr"/>
            <a:r>
              <a:rPr lang="en-GB" sz="600" noProof="0" dirty="0">
                <a:latin typeface="Helvetica" pitchFamily="2" charset="0"/>
                <a:cs typeface="Helvetica" panose="020B0604020202020204" pitchFamily="34" charset="0"/>
              </a:rPr>
              <a:t>PROSPECTS</a:t>
            </a:r>
          </a:p>
          <a:p>
            <a:pPr algn="ctr"/>
            <a:r>
              <a:rPr lang="en-GB" sz="600" b="1" noProof="0" dirty="0">
                <a:latin typeface="Helvetica" pitchFamily="2" charset="0"/>
                <a:cs typeface="Helvetica" panose="020B0604020202020204" pitchFamily="34" charset="0"/>
              </a:rPr>
              <a:t>ETHIOPIA</a:t>
            </a:r>
          </a:p>
          <a:p>
            <a:pPr algn="ctr"/>
            <a:r>
              <a:rPr lang="en-GB" sz="600" noProof="0" dirty="0">
                <a:latin typeface="Helvetica" pitchFamily="2" charset="0"/>
                <a:cs typeface="Helvetica" panose="020B0604020202020204" pitchFamily="34" charset="0"/>
              </a:rPr>
              <a:t>March 2026</a:t>
            </a:r>
          </a:p>
        </p:txBody>
      </p:sp>
    </p:spTree>
    <p:extLst>
      <p:ext uri="{BB962C8B-B14F-4D97-AF65-F5344CB8AC3E}">
        <p14:creationId xmlns:p14="http://schemas.microsoft.com/office/powerpoint/2010/main" val="25598828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C95D89-DD33-4C92-0A40-B26083CD384D}"/>
            </a:ext>
          </a:extLst>
        </p:cNvPr>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81F1DC7F-D891-7368-EE74-6645D4B0E5D3}"/>
              </a:ext>
            </a:extLst>
          </p:cNvPr>
          <p:cNvGraphicFramePr>
            <a:graphicFrameLocks noGrp="1"/>
          </p:cNvGraphicFramePr>
          <p:nvPr/>
        </p:nvGraphicFramePr>
        <p:xfrm>
          <a:off x="182559" y="664851"/>
          <a:ext cx="4106426" cy="3015088"/>
        </p:xfrm>
        <a:graphic>
          <a:graphicData uri="http://schemas.openxmlformats.org/drawingml/2006/table">
            <a:tbl>
              <a:tblPr>
                <a:tableStyleId>{5C22544A-7EE6-4342-B048-85BDC9FD1C3A}</a:tableStyleId>
              </a:tblPr>
              <a:tblGrid>
                <a:gridCol w="4106426">
                  <a:extLst>
                    <a:ext uri="{9D8B030D-6E8A-4147-A177-3AD203B41FA5}">
                      <a16:colId xmlns:a16="http://schemas.microsoft.com/office/drawing/2014/main" val="1998262203"/>
                    </a:ext>
                  </a:extLst>
                </a:gridCol>
              </a:tblGrid>
              <a:tr h="161482">
                <a:tc>
                  <a:txBody>
                    <a:bodyPr/>
                    <a:lstStyle/>
                    <a:p>
                      <a:pPr algn="ctr" fontAlgn="b"/>
                      <a:r>
                        <a:rPr lang="en-GB" sz="1050" b="1" u="none" strike="noStrike" dirty="0">
                          <a:effectLst/>
                        </a:rPr>
                        <a:t>MID-TERM OUTCOME INDICATORS INCLUDED IN THE MACP</a:t>
                      </a:r>
                      <a:endParaRPr lang="en-GB" sz="1050" b="1" i="0" u="none" strike="noStrike" dirty="0">
                        <a:solidFill>
                          <a:srgbClr val="FFFFFF"/>
                        </a:solidFill>
                        <a:effectLst/>
                        <a:latin typeface="Calibri" panose="020F0502020204030204" pitchFamily="34" charset="0"/>
                      </a:endParaRPr>
                    </a:p>
                  </a:txBody>
                  <a:tcPr marL="1620" marR="1620" marT="1620" marB="0" anchor="b"/>
                </a:tc>
                <a:extLst>
                  <a:ext uri="{0D108BD9-81ED-4DB2-BD59-A6C34878D82A}">
                    <a16:rowId xmlns:a16="http://schemas.microsoft.com/office/drawing/2014/main" val="2861409779"/>
                  </a:ext>
                </a:extLst>
              </a:tr>
              <a:tr h="161482">
                <a:tc>
                  <a:txBody>
                    <a:bodyPr/>
                    <a:lstStyle/>
                    <a:p>
                      <a:pPr algn="l" fontAlgn="b"/>
                      <a:r>
                        <a:rPr lang="en-GB" sz="800" u="none" strike="noStrike" dirty="0">
                          <a:effectLst/>
                          <a:latin typeface="+mn-lt"/>
                        </a:rPr>
                        <a:t>5. SYSTEMS CHANGE and NWOW</a:t>
                      </a:r>
                      <a:endParaRPr lang="en-GB" sz="800" b="1" i="0" u="none" strike="noStrike" dirty="0">
                        <a:solidFill>
                          <a:srgbClr val="000000"/>
                        </a:solidFill>
                        <a:effectLst/>
                        <a:latin typeface="+mn-lt"/>
                      </a:endParaRPr>
                    </a:p>
                  </a:txBody>
                  <a:tcPr marL="1620" marR="1620" marT="1620" marB="0" anchor="b">
                    <a:solidFill>
                      <a:schemeClr val="bg1">
                        <a:lumMod val="65000"/>
                      </a:schemeClr>
                    </a:solidFill>
                  </a:tcPr>
                </a:tc>
                <a:extLst>
                  <a:ext uri="{0D108BD9-81ED-4DB2-BD59-A6C34878D82A}">
                    <a16:rowId xmlns:a16="http://schemas.microsoft.com/office/drawing/2014/main" val="2318266549"/>
                  </a:ext>
                </a:extLst>
              </a:tr>
              <a:tr h="0">
                <a:tc>
                  <a:txBody>
                    <a:bodyPr/>
                    <a:lstStyle/>
                    <a:p>
                      <a:pPr algn="l" fontAlgn="b"/>
                      <a:r>
                        <a:rPr lang="en-GB" sz="800" u="none" strike="noStrike">
                          <a:effectLst/>
                          <a:latin typeface="+mn-lt"/>
                        </a:rPr>
                        <a:t>Outcome: Improved Effectiveness and Efficiency of DAFD in Prospects Countries and Beyond</a:t>
                      </a:r>
                      <a:endParaRPr lang="en-GB" sz="800" b="1" i="0" u="none" strike="noStrike">
                        <a:solidFill>
                          <a:srgbClr val="000000"/>
                        </a:solidFill>
                        <a:effectLst/>
                        <a:latin typeface="+mn-lt"/>
                      </a:endParaRPr>
                    </a:p>
                  </a:txBody>
                  <a:tcPr marL="1620" marR="1620" marT="1620" marB="0" anchor="b"/>
                </a:tc>
                <a:extLst>
                  <a:ext uri="{0D108BD9-81ED-4DB2-BD59-A6C34878D82A}">
                    <a16:rowId xmlns:a16="http://schemas.microsoft.com/office/drawing/2014/main" val="1273149084"/>
                  </a:ext>
                </a:extLst>
              </a:tr>
              <a:tr h="0">
                <a:tc>
                  <a:txBody>
                    <a:bodyPr/>
                    <a:lstStyle/>
                    <a:p>
                      <a:pPr algn="l" fontAlgn="b"/>
                      <a:r>
                        <a:rPr lang="en-GB" sz="800" u="none" strike="noStrike">
                          <a:effectLst/>
                          <a:latin typeface="+mn-lt"/>
                        </a:rPr>
                        <a:t>5a) Evidence that the Partnership fostered improved responses and innovative ways to address protracted forced displacement in PROSPECTS countries</a:t>
                      </a:r>
                      <a:endParaRPr lang="en-GB" sz="800" b="0" i="0" u="none" strike="noStrike">
                        <a:solidFill>
                          <a:srgbClr val="BF8F00"/>
                        </a:solidFill>
                        <a:effectLst/>
                        <a:latin typeface="+mn-lt"/>
                      </a:endParaRPr>
                    </a:p>
                  </a:txBody>
                  <a:tcPr marL="1620" marR="1620" marT="1620" marB="0" anchor="b"/>
                </a:tc>
                <a:extLst>
                  <a:ext uri="{0D108BD9-81ED-4DB2-BD59-A6C34878D82A}">
                    <a16:rowId xmlns:a16="http://schemas.microsoft.com/office/drawing/2014/main" val="3273439816"/>
                  </a:ext>
                </a:extLst>
              </a:tr>
              <a:tr h="0">
                <a:tc>
                  <a:txBody>
                    <a:bodyPr/>
                    <a:lstStyle/>
                    <a:p>
                      <a:pPr algn="l" fontAlgn="b"/>
                      <a:r>
                        <a:rPr lang="en-GB" sz="800" u="none" strike="noStrike">
                          <a:effectLst/>
                          <a:latin typeface="+mn-lt"/>
                        </a:rPr>
                        <a:t>5b) Perception of change by partners in joint-up planning and programming (strategic alignment, sequencing, layering, integrated interventions) and in the joint implementation experience</a:t>
                      </a:r>
                      <a:endParaRPr lang="en-GB" sz="800" b="0" i="0" u="none" strike="noStrike">
                        <a:solidFill>
                          <a:srgbClr val="BF8F00"/>
                        </a:solidFill>
                        <a:effectLst/>
                        <a:latin typeface="+mn-lt"/>
                      </a:endParaRPr>
                    </a:p>
                  </a:txBody>
                  <a:tcPr marL="1620" marR="1620" marT="1620" marB="0" anchor="b"/>
                </a:tc>
                <a:extLst>
                  <a:ext uri="{0D108BD9-81ED-4DB2-BD59-A6C34878D82A}">
                    <a16:rowId xmlns:a16="http://schemas.microsoft.com/office/drawing/2014/main" val="2223880418"/>
                  </a:ext>
                </a:extLst>
              </a:tr>
              <a:tr h="0">
                <a:tc>
                  <a:txBody>
                    <a:bodyPr/>
                    <a:lstStyle/>
                    <a:p>
                      <a:pPr algn="l" fontAlgn="b"/>
                      <a:r>
                        <a:rPr lang="en-GB" sz="800" u="none" strike="noStrike">
                          <a:effectLst/>
                          <a:latin typeface="+mn-lt"/>
                        </a:rPr>
                        <a:t>5c) Extent to which collective outcome-based interventions are jointly designed and implemented (two or more partners)</a:t>
                      </a:r>
                      <a:endParaRPr lang="en-GB" sz="800" b="0" i="0" u="none" strike="noStrike">
                        <a:solidFill>
                          <a:srgbClr val="BF8F00"/>
                        </a:solidFill>
                        <a:effectLst/>
                        <a:latin typeface="+mn-lt"/>
                      </a:endParaRPr>
                    </a:p>
                  </a:txBody>
                  <a:tcPr marL="1620" marR="1620" marT="1620" marB="0" anchor="b"/>
                </a:tc>
                <a:extLst>
                  <a:ext uri="{0D108BD9-81ED-4DB2-BD59-A6C34878D82A}">
                    <a16:rowId xmlns:a16="http://schemas.microsoft.com/office/drawing/2014/main" val="541359116"/>
                  </a:ext>
                </a:extLst>
              </a:tr>
              <a:tr h="161482">
                <a:tc>
                  <a:txBody>
                    <a:bodyPr/>
                    <a:lstStyle/>
                    <a:p>
                      <a:pPr algn="l" fontAlgn="b"/>
                      <a:r>
                        <a:rPr lang="en-GB" sz="800" u="none" strike="noStrike">
                          <a:effectLst/>
                          <a:latin typeface="+mn-lt"/>
                        </a:rPr>
                        <a:t>5d) Number of shared target geographical areas identified</a:t>
                      </a:r>
                      <a:endParaRPr lang="en-GB" sz="800" b="0" i="0" u="none" strike="noStrike">
                        <a:solidFill>
                          <a:srgbClr val="BF8F00"/>
                        </a:solidFill>
                        <a:effectLst/>
                        <a:latin typeface="+mn-lt"/>
                      </a:endParaRPr>
                    </a:p>
                  </a:txBody>
                  <a:tcPr marL="1620" marR="1620" marT="1620" marB="0" anchor="b"/>
                </a:tc>
                <a:extLst>
                  <a:ext uri="{0D108BD9-81ED-4DB2-BD59-A6C34878D82A}">
                    <a16:rowId xmlns:a16="http://schemas.microsoft.com/office/drawing/2014/main" val="3096357685"/>
                  </a:ext>
                </a:extLst>
              </a:tr>
              <a:tr h="161482">
                <a:tc>
                  <a:txBody>
                    <a:bodyPr/>
                    <a:lstStyle/>
                    <a:p>
                      <a:pPr algn="l" fontAlgn="b"/>
                      <a:r>
                        <a:rPr lang="en-GB" sz="800" u="none" strike="noStrike">
                          <a:effectLst/>
                          <a:latin typeface="+mn-lt"/>
                        </a:rPr>
                        <a:t>5e) Number of PROSPECTS beneficiaries receiving services from two partners or more</a:t>
                      </a:r>
                      <a:endParaRPr lang="en-GB" sz="800" b="0" i="0" u="none" strike="noStrike">
                        <a:solidFill>
                          <a:srgbClr val="BF8F00"/>
                        </a:solidFill>
                        <a:effectLst/>
                        <a:latin typeface="+mn-lt"/>
                      </a:endParaRPr>
                    </a:p>
                  </a:txBody>
                  <a:tcPr marL="1620" marR="1620" marT="1620" marB="0" anchor="b"/>
                </a:tc>
                <a:extLst>
                  <a:ext uri="{0D108BD9-81ED-4DB2-BD59-A6C34878D82A}">
                    <a16:rowId xmlns:a16="http://schemas.microsoft.com/office/drawing/2014/main" val="4204370072"/>
                  </a:ext>
                </a:extLst>
              </a:tr>
              <a:tr h="161482">
                <a:tc>
                  <a:txBody>
                    <a:bodyPr/>
                    <a:lstStyle/>
                    <a:p>
                      <a:pPr algn="l" fontAlgn="b"/>
                      <a:r>
                        <a:rPr lang="en-GB" sz="800" u="none" strike="noStrike">
                          <a:effectLst/>
                          <a:latin typeface="+mn-lt"/>
                        </a:rPr>
                        <a:t>6. CROSS-CUTTING INDICATORS</a:t>
                      </a:r>
                      <a:endParaRPr lang="en-GB" sz="800" b="1" i="0" u="none" strike="noStrike">
                        <a:solidFill>
                          <a:srgbClr val="000000"/>
                        </a:solidFill>
                        <a:effectLst/>
                        <a:latin typeface="+mn-lt"/>
                      </a:endParaRPr>
                    </a:p>
                  </a:txBody>
                  <a:tcPr marL="1620" marR="1620" marT="1620" marB="0" anchor="b">
                    <a:solidFill>
                      <a:schemeClr val="bg1">
                        <a:lumMod val="65000"/>
                      </a:schemeClr>
                    </a:solidFill>
                  </a:tcPr>
                </a:tc>
                <a:extLst>
                  <a:ext uri="{0D108BD9-81ED-4DB2-BD59-A6C34878D82A}">
                    <a16:rowId xmlns:a16="http://schemas.microsoft.com/office/drawing/2014/main" val="47402206"/>
                  </a:ext>
                </a:extLst>
              </a:tr>
              <a:tr h="0">
                <a:tc>
                  <a:txBody>
                    <a:bodyPr/>
                    <a:lstStyle/>
                    <a:p>
                      <a:pPr algn="l" fontAlgn="b"/>
                      <a:r>
                        <a:rPr lang="en-GB" sz="800" u="none" strike="noStrike">
                          <a:effectLst/>
                          <a:latin typeface="+mn-lt"/>
                        </a:rPr>
                        <a:t>6a) Extent to which PROSPECTS interventions contribute to transformative approaches and solutions for youth, gender equality and people with disabilities</a:t>
                      </a:r>
                      <a:endParaRPr lang="en-GB" sz="800" b="0" i="0" u="none" strike="noStrike">
                        <a:solidFill>
                          <a:srgbClr val="000000"/>
                        </a:solidFill>
                        <a:effectLst/>
                        <a:latin typeface="+mn-lt"/>
                      </a:endParaRPr>
                    </a:p>
                  </a:txBody>
                  <a:tcPr marL="1620" marR="1620" marT="1620" marB="0" anchor="b"/>
                </a:tc>
                <a:extLst>
                  <a:ext uri="{0D108BD9-81ED-4DB2-BD59-A6C34878D82A}">
                    <a16:rowId xmlns:a16="http://schemas.microsoft.com/office/drawing/2014/main" val="1961425072"/>
                  </a:ext>
                </a:extLst>
              </a:tr>
              <a:tr h="35366">
                <a:tc>
                  <a:txBody>
                    <a:bodyPr/>
                    <a:lstStyle/>
                    <a:p>
                      <a:pPr algn="l" fontAlgn="b"/>
                      <a:r>
                        <a:rPr lang="en-GB" sz="800" u="none" strike="noStrike">
                          <a:effectLst/>
                          <a:latin typeface="+mn-lt"/>
                        </a:rPr>
                        <a:t>6b) Number and % of young people involved in (</a:t>
                      </a:r>
                      <a:r>
                        <a:rPr lang="en-GB" sz="800" u="none" strike="noStrike" err="1">
                          <a:effectLst/>
                          <a:latin typeface="+mn-lt"/>
                        </a:rPr>
                        <a:t>i</a:t>
                      </a:r>
                      <a:r>
                        <a:rPr lang="en-GB" sz="800" u="none" strike="noStrike">
                          <a:effectLst/>
                          <a:latin typeface="+mn-lt"/>
                        </a:rPr>
                        <a:t>) voicing their recommendations, or (ii) taking action in individual or collective civic engagement initiatives, entrepreneurial action, </a:t>
                      </a:r>
                      <a:r>
                        <a:rPr lang="en-GB" sz="800" u="none" strike="noStrike" err="1">
                          <a:effectLst/>
                          <a:latin typeface="+mn-lt"/>
                        </a:rPr>
                        <a:t>adovacy</a:t>
                      </a:r>
                      <a:r>
                        <a:rPr lang="en-GB" sz="800" u="none" strike="noStrike">
                          <a:effectLst/>
                          <a:latin typeface="+mn-lt"/>
                        </a:rPr>
                        <a:t> </a:t>
                      </a:r>
                      <a:r>
                        <a:rPr lang="en-GB" sz="800" u="none" strike="noStrike" err="1">
                          <a:effectLst/>
                          <a:latin typeface="+mn-lt"/>
                        </a:rPr>
                        <a:t>oppportunites</a:t>
                      </a:r>
                      <a:r>
                        <a:rPr lang="en-GB" sz="800" u="none" strike="noStrike">
                          <a:effectLst/>
                          <a:latin typeface="+mn-lt"/>
                        </a:rPr>
                        <a:t> or (iii) providing inputs to agency specific or joint PROSPECTS programming decisions </a:t>
                      </a:r>
                      <a:endParaRPr lang="en-GB" sz="800" b="0" i="0" u="none" strike="noStrike">
                        <a:solidFill>
                          <a:srgbClr val="000000"/>
                        </a:solidFill>
                        <a:effectLst/>
                        <a:latin typeface="+mn-lt"/>
                      </a:endParaRPr>
                    </a:p>
                  </a:txBody>
                  <a:tcPr marL="1620" marR="1620" marT="1620" marB="0" anchor="b"/>
                </a:tc>
                <a:extLst>
                  <a:ext uri="{0D108BD9-81ED-4DB2-BD59-A6C34878D82A}">
                    <a16:rowId xmlns:a16="http://schemas.microsoft.com/office/drawing/2014/main" val="7273982"/>
                  </a:ext>
                </a:extLst>
              </a:tr>
              <a:tr h="0">
                <a:tc>
                  <a:txBody>
                    <a:bodyPr/>
                    <a:lstStyle/>
                    <a:p>
                      <a:pPr algn="l" fontAlgn="b"/>
                      <a:r>
                        <a:rPr lang="en-GB" sz="800" u="none" strike="noStrike">
                          <a:effectLst/>
                          <a:latin typeface="+mn-lt"/>
                        </a:rPr>
                        <a:t>6c) Extent to which PROSPECTS interventions contribute to climate adaptation of FDPs and vulnerable HC members</a:t>
                      </a:r>
                      <a:endParaRPr lang="en-GB" sz="800" b="0" i="0" u="none" strike="noStrike">
                        <a:solidFill>
                          <a:srgbClr val="000000"/>
                        </a:solidFill>
                        <a:effectLst/>
                        <a:latin typeface="+mn-lt"/>
                      </a:endParaRPr>
                    </a:p>
                  </a:txBody>
                  <a:tcPr marL="1620" marR="1620" marT="1620" marB="0" anchor="b"/>
                </a:tc>
                <a:extLst>
                  <a:ext uri="{0D108BD9-81ED-4DB2-BD59-A6C34878D82A}">
                    <a16:rowId xmlns:a16="http://schemas.microsoft.com/office/drawing/2014/main" val="2214179541"/>
                  </a:ext>
                </a:extLst>
              </a:tr>
              <a:tr h="161482">
                <a:tc>
                  <a:txBody>
                    <a:bodyPr/>
                    <a:lstStyle/>
                    <a:p>
                      <a:pPr algn="l" fontAlgn="b"/>
                      <a:r>
                        <a:rPr lang="en-GB" sz="800" u="none" strike="noStrike" dirty="0">
                          <a:effectLst/>
                          <a:latin typeface="+mn-lt"/>
                        </a:rPr>
                        <a:t>6f) Number of platforms, management systems, and/or registration systems improved, updated and/or developed</a:t>
                      </a:r>
                      <a:endParaRPr lang="en-GB" sz="800" b="0" i="0" u="none" strike="noStrike" dirty="0">
                        <a:solidFill>
                          <a:srgbClr val="000000"/>
                        </a:solidFill>
                        <a:effectLst/>
                        <a:latin typeface="+mn-lt"/>
                      </a:endParaRPr>
                    </a:p>
                  </a:txBody>
                  <a:tcPr marL="1620" marR="1620" marT="1620" marB="0" anchor="b"/>
                </a:tc>
                <a:extLst>
                  <a:ext uri="{0D108BD9-81ED-4DB2-BD59-A6C34878D82A}">
                    <a16:rowId xmlns:a16="http://schemas.microsoft.com/office/drawing/2014/main" val="2661919500"/>
                  </a:ext>
                </a:extLst>
              </a:tr>
            </a:tbl>
          </a:graphicData>
        </a:graphic>
      </p:graphicFrame>
      <p:sp>
        <p:nvSpPr>
          <p:cNvPr id="4" name="TextBox 3">
            <a:extLst>
              <a:ext uri="{FF2B5EF4-FFF2-40B4-BE49-F238E27FC236}">
                <a16:creationId xmlns:a16="http://schemas.microsoft.com/office/drawing/2014/main" id="{C2476B12-793D-8C0B-6601-887A8315B95B}"/>
              </a:ext>
            </a:extLst>
          </p:cNvPr>
          <p:cNvSpPr txBox="1"/>
          <p:nvPr/>
        </p:nvSpPr>
        <p:spPr>
          <a:xfrm>
            <a:off x="595928" y="-11952"/>
            <a:ext cx="8627483" cy="523220"/>
          </a:xfrm>
          <a:prstGeom prst="rect">
            <a:avLst/>
          </a:prstGeom>
          <a:noFill/>
        </p:spPr>
        <p:txBody>
          <a:bodyPr wrap="square" rtlCol="0">
            <a:spAutoFit/>
          </a:bodyPr>
          <a:lstStyle/>
          <a:p>
            <a:pPr algn="ctr"/>
            <a:r>
              <a:rPr lang="fr-FR" sz="2800"/>
              <a:t>MULTI ANNUAL MID-TERM OUTCOME INDICATORS</a:t>
            </a:r>
          </a:p>
        </p:txBody>
      </p:sp>
      <p:graphicFrame>
        <p:nvGraphicFramePr>
          <p:cNvPr id="13" name="Table 12">
            <a:extLst>
              <a:ext uri="{FF2B5EF4-FFF2-40B4-BE49-F238E27FC236}">
                <a16:creationId xmlns:a16="http://schemas.microsoft.com/office/drawing/2014/main" id="{AC27B54E-AEAA-0141-7173-9FAD8D34235D}"/>
              </a:ext>
            </a:extLst>
          </p:cNvPr>
          <p:cNvGraphicFramePr>
            <a:graphicFrameLocks noGrp="1"/>
          </p:cNvGraphicFramePr>
          <p:nvPr/>
        </p:nvGraphicFramePr>
        <p:xfrm>
          <a:off x="4371939" y="900511"/>
          <a:ext cx="5494986" cy="1244040"/>
        </p:xfrm>
        <a:graphic>
          <a:graphicData uri="http://schemas.openxmlformats.org/drawingml/2006/table">
            <a:tbl>
              <a:tblPr>
                <a:tableStyleId>{5C22544A-7EE6-4342-B048-85BDC9FD1C3A}</a:tableStyleId>
              </a:tblPr>
              <a:tblGrid>
                <a:gridCol w="5494986">
                  <a:extLst>
                    <a:ext uri="{9D8B030D-6E8A-4147-A177-3AD203B41FA5}">
                      <a16:colId xmlns:a16="http://schemas.microsoft.com/office/drawing/2014/main" val="2869709733"/>
                    </a:ext>
                  </a:extLst>
                </a:gridCol>
              </a:tblGrid>
              <a:tr h="105740">
                <a:tc>
                  <a:txBody>
                    <a:bodyPr/>
                    <a:lstStyle/>
                    <a:p>
                      <a:pPr algn="l" fontAlgn="ctr"/>
                      <a:r>
                        <a:rPr lang="en-GB" sz="800" u="none" strike="noStrike">
                          <a:effectLst/>
                        </a:rPr>
                        <a:t>5. SYSTEMS CHANGE and NWOW </a:t>
                      </a:r>
                      <a:endParaRPr lang="en-GB" sz="800" b="1" i="0" u="none" strike="noStrike">
                        <a:solidFill>
                          <a:srgbClr val="000000"/>
                        </a:solidFill>
                        <a:effectLst/>
                        <a:latin typeface="Calibri" panose="020F0502020204030204" pitchFamily="34" charset="0"/>
                      </a:endParaRPr>
                    </a:p>
                  </a:txBody>
                  <a:tcPr marL="0" marR="0" marT="0" marB="0" anchor="ctr">
                    <a:solidFill>
                      <a:schemeClr val="bg1">
                        <a:lumMod val="75000"/>
                      </a:schemeClr>
                    </a:solidFill>
                  </a:tcPr>
                </a:tc>
                <a:extLst>
                  <a:ext uri="{0D108BD9-81ED-4DB2-BD59-A6C34878D82A}">
                    <a16:rowId xmlns:a16="http://schemas.microsoft.com/office/drawing/2014/main" val="1391075957"/>
                  </a:ext>
                </a:extLst>
              </a:tr>
              <a:tr h="158610">
                <a:tc>
                  <a:txBody>
                    <a:bodyPr/>
                    <a:lstStyle/>
                    <a:p>
                      <a:pPr algn="l" fontAlgn="ctr"/>
                      <a:r>
                        <a:rPr lang="en-GB" sz="800" u="none" strike="noStrike">
                          <a:effectLst/>
                        </a:rPr>
                        <a:t>Outcome: Improved Effectiveness and Efficiency of DAFD in Prospects Countries and Beyond</a:t>
                      </a:r>
                      <a:endParaRPr lang="en-GB" sz="800" b="1"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224107096"/>
                  </a:ext>
                </a:extLst>
              </a:tr>
              <a:tr h="158610">
                <a:tc>
                  <a:txBody>
                    <a:bodyPr/>
                    <a:lstStyle/>
                    <a:p>
                      <a:pPr algn="l" fontAlgn="ctr"/>
                      <a:r>
                        <a:rPr lang="en-GB" sz="800" b="0" i="0" u="none" strike="noStrike">
                          <a:solidFill>
                            <a:srgbClr val="000000"/>
                          </a:solidFill>
                          <a:effectLst/>
                          <a:latin typeface="Calibri" panose="020F0502020204030204" pitchFamily="34" charset="0"/>
                        </a:rPr>
                        <a:t>5a) Evidence that the Partnership fostered improved responses and innovative ways to address protracted forced displacement in PROSPECTS countries</a:t>
                      </a:r>
                    </a:p>
                  </a:txBody>
                  <a:tcPr marL="0" marR="0" marT="0" marB="0" anchor="ctr"/>
                </a:tc>
                <a:extLst>
                  <a:ext uri="{0D108BD9-81ED-4DB2-BD59-A6C34878D82A}">
                    <a16:rowId xmlns:a16="http://schemas.microsoft.com/office/drawing/2014/main" val="3328366612"/>
                  </a:ext>
                </a:extLst>
              </a:tr>
              <a:tr h="158610">
                <a:tc>
                  <a:txBody>
                    <a:bodyPr/>
                    <a:lstStyle/>
                    <a:p>
                      <a:pPr algn="l" fontAlgn="ctr"/>
                      <a:r>
                        <a:rPr lang="en-GB" sz="800" b="0" i="0" u="none" strike="noStrike">
                          <a:solidFill>
                            <a:srgbClr val="000000"/>
                          </a:solidFill>
                          <a:effectLst/>
                          <a:latin typeface="Calibri" panose="020F0502020204030204" pitchFamily="34" charset="0"/>
                        </a:rPr>
                        <a:t>5b) Perception of change by partners in joint-up planning and programming (strategic alignment, sequencing, layering, integrated interventions) and in the joint implementation experience</a:t>
                      </a:r>
                    </a:p>
                  </a:txBody>
                  <a:tcPr marL="0" marR="0" marT="0" marB="0" anchor="ctr"/>
                </a:tc>
                <a:extLst>
                  <a:ext uri="{0D108BD9-81ED-4DB2-BD59-A6C34878D82A}">
                    <a16:rowId xmlns:a16="http://schemas.microsoft.com/office/drawing/2014/main" val="837095921"/>
                  </a:ext>
                </a:extLst>
              </a:tr>
              <a:tr h="158610">
                <a:tc>
                  <a:txBody>
                    <a:bodyPr/>
                    <a:lstStyle/>
                    <a:p>
                      <a:pPr algn="l" fontAlgn="ctr"/>
                      <a:r>
                        <a:rPr lang="en-GB" sz="800" b="0" i="0" u="none" strike="noStrike">
                          <a:solidFill>
                            <a:srgbClr val="000000"/>
                          </a:solidFill>
                          <a:effectLst/>
                          <a:latin typeface="Calibri" panose="020F0502020204030204" pitchFamily="34" charset="0"/>
                        </a:rPr>
                        <a:t>5c) Extent to which collective outcome-based interventions are jointly designed and implemented (two or more partners)</a:t>
                      </a:r>
                    </a:p>
                  </a:txBody>
                  <a:tcPr marL="0" marR="0" marT="0" marB="0" anchor="ctr"/>
                </a:tc>
                <a:extLst>
                  <a:ext uri="{0D108BD9-81ED-4DB2-BD59-A6C34878D82A}">
                    <a16:rowId xmlns:a16="http://schemas.microsoft.com/office/drawing/2014/main" val="2043191621"/>
                  </a:ext>
                </a:extLst>
              </a:tr>
              <a:tr h="158610">
                <a:tc>
                  <a:txBody>
                    <a:bodyPr/>
                    <a:lstStyle/>
                    <a:p>
                      <a:pPr algn="l" fontAlgn="ctr"/>
                      <a:r>
                        <a:rPr lang="en-GB" sz="800" b="0" i="0" u="none" strike="noStrike">
                          <a:solidFill>
                            <a:srgbClr val="000000"/>
                          </a:solidFill>
                          <a:effectLst/>
                          <a:latin typeface="Calibri" panose="020F0502020204030204" pitchFamily="34" charset="0"/>
                        </a:rPr>
                        <a:t>5d) Number of shared target geographical areas identified</a:t>
                      </a:r>
                    </a:p>
                  </a:txBody>
                  <a:tcPr marL="0" marR="0" marT="0" marB="0" anchor="ctr"/>
                </a:tc>
                <a:extLst>
                  <a:ext uri="{0D108BD9-81ED-4DB2-BD59-A6C34878D82A}">
                    <a16:rowId xmlns:a16="http://schemas.microsoft.com/office/drawing/2014/main" val="1976176676"/>
                  </a:ext>
                </a:extLst>
              </a:tr>
              <a:tr h="158610">
                <a:tc>
                  <a:txBody>
                    <a:bodyPr/>
                    <a:lstStyle/>
                    <a:p>
                      <a:pPr algn="l" fontAlgn="ctr"/>
                      <a:r>
                        <a:rPr lang="en-GB" sz="800" b="0" i="0" u="none" strike="noStrike" dirty="0">
                          <a:solidFill>
                            <a:srgbClr val="000000"/>
                          </a:solidFill>
                          <a:effectLst/>
                          <a:latin typeface="Calibri" panose="020F0502020204030204" pitchFamily="34" charset="0"/>
                        </a:rPr>
                        <a:t>5e) Number of PROSPECTS beneficiaries receiving services from two partners or more</a:t>
                      </a:r>
                    </a:p>
                  </a:txBody>
                  <a:tcPr marL="0" marR="0" marT="0" marB="0" anchor="ctr"/>
                </a:tc>
                <a:extLst>
                  <a:ext uri="{0D108BD9-81ED-4DB2-BD59-A6C34878D82A}">
                    <a16:rowId xmlns:a16="http://schemas.microsoft.com/office/drawing/2014/main" val="880553494"/>
                  </a:ext>
                </a:extLst>
              </a:tr>
            </a:tbl>
          </a:graphicData>
        </a:graphic>
      </p:graphicFrame>
      <p:graphicFrame>
        <p:nvGraphicFramePr>
          <p:cNvPr id="14" name="Table 13">
            <a:extLst>
              <a:ext uri="{FF2B5EF4-FFF2-40B4-BE49-F238E27FC236}">
                <a16:creationId xmlns:a16="http://schemas.microsoft.com/office/drawing/2014/main" id="{98710549-572D-E886-1146-DBD1BFC58EEA}"/>
              </a:ext>
            </a:extLst>
          </p:cNvPr>
          <p:cNvGraphicFramePr>
            <a:graphicFrameLocks noGrp="1"/>
          </p:cNvGraphicFramePr>
          <p:nvPr/>
        </p:nvGraphicFramePr>
        <p:xfrm>
          <a:off x="4371939" y="2229781"/>
          <a:ext cx="5442482" cy="2682240"/>
        </p:xfrm>
        <a:graphic>
          <a:graphicData uri="http://schemas.openxmlformats.org/drawingml/2006/table">
            <a:tbl>
              <a:tblPr>
                <a:tableStyleId>{5C22544A-7EE6-4342-B048-85BDC9FD1C3A}</a:tableStyleId>
              </a:tblPr>
              <a:tblGrid>
                <a:gridCol w="5442482">
                  <a:extLst>
                    <a:ext uri="{9D8B030D-6E8A-4147-A177-3AD203B41FA5}">
                      <a16:colId xmlns:a16="http://schemas.microsoft.com/office/drawing/2014/main" val="187834599"/>
                    </a:ext>
                  </a:extLst>
                </a:gridCol>
              </a:tblGrid>
              <a:tr h="0">
                <a:tc>
                  <a:txBody>
                    <a:bodyPr/>
                    <a:lstStyle/>
                    <a:p>
                      <a:pPr algn="l" fontAlgn="ctr"/>
                      <a:r>
                        <a:rPr lang="en-GB" sz="800" u="none" strike="noStrike">
                          <a:effectLst/>
                        </a:rPr>
                        <a:t>6. CROSS-CUTTING INDICATORS</a:t>
                      </a:r>
                      <a:endParaRPr lang="en-GB" sz="800" b="1" i="0" u="none" strike="noStrike">
                        <a:solidFill>
                          <a:srgbClr val="000000"/>
                        </a:solidFill>
                        <a:effectLst/>
                        <a:latin typeface="Calibri Light" panose="020F0302020204030204" pitchFamily="34" charset="0"/>
                      </a:endParaRPr>
                    </a:p>
                  </a:txBody>
                  <a:tcPr marL="0" marR="0" marT="0" marB="0" anchor="ctr">
                    <a:solidFill>
                      <a:schemeClr val="bg1">
                        <a:lumMod val="75000"/>
                      </a:schemeClr>
                    </a:solidFill>
                  </a:tcPr>
                </a:tc>
                <a:extLst>
                  <a:ext uri="{0D108BD9-81ED-4DB2-BD59-A6C34878D82A}">
                    <a16:rowId xmlns:a16="http://schemas.microsoft.com/office/drawing/2014/main" val="523100010"/>
                  </a:ext>
                </a:extLst>
              </a:tr>
              <a:tr h="42048">
                <a:tc>
                  <a:txBody>
                    <a:bodyPr/>
                    <a:lstStyle/>
                    <a:p>
                      <a:pPr algn="l" fontAlgn="ctr"/>
                      <a:r>
                        <a:rPr lang="en-GB" sz="800" b="0" i="0" u="none" strike="noStrike">
                          <a:solidFill>
                            <a:srgbClr val="000000"/>
                          </a:solidFill>
                          <a:effectLst/>
                          <a:latin typeface="Calibri" panose="020F0502020204030204" pitchFamily="34" charset="0"/>
                        </a:rPr>
                        <a:t>6a) Extent to which PROSPECTS interventions contribute to transformative approaches and solutions for youth, gender equality and people with disabilities</a:t>
                      </a:r>
                    </a:p>
                  </a:txBody>
                  <a:tcPr marL="0" marR="0" marT="0" marB="0" anchor="ctr"/>
                </a:tc>
                <a:extLst>
                  <a:ext uri="{0D108BD9-81ED-4DB2-BD59-A6C34878D82A}">
                    <a16:rowId xmlns:a16="http://schemas.microsoft.com/office/drawing/2014/main" val="2352756599"/>
                  </a:ext>
                </a:extLst>
              </a:tr>
              <a:tr h="63071">
                <a:tc>
                  <a:txBody>
                    <a:bodyPr/>
                    <a:lstStyle/>
                    <a:p>
                      <a:pPr algn="l" fontAlgn="ctr"/>
                      <a:r>
                        <a:rPr lang="en-GB" sz="800" b="0" i="0" u="none" strike="noStrike">
                          <a:solidFill>
                            <a:srgbClr val="000000"/>
                          </a:solidFill>
                          <a:effectLst/>
                          <a:latin typeface="Calibri" panose="020F0502020204030204" pitchFamily="34" charset="0"/>
                        </a:rPr>
                        <a:t>6b) Number and % of young people involved in:  I) voicing their recommendations, or ii) taking action in individual, or; collective - civic engagement initiatives, entrepreneurial action, advocacy opportunities, or;iii) providing inputs to agency specific or joint prospects programming decisions</a:t>
                      </a:r>
                    </a:p>
                  </a:txBody>
                  <a:tcPr marL="0" marR="0" marT="0" marB="0" anchor="ctr"/>
                </a:tc>
                <a:extLst>
                  <a:ext uri="{0D108BD9-81ED-4DB2-BD59-A6C34878D82A}">
                    <a16:rowId xmlns:a16="http://schemas.microsoft.com/office/drawing/2014/main" val="577322341"/>
                  </a:ext>
                </a:extLst>
              </a:tr>
              <a:tr h="42048">
                <a:tc>
                  <a:txBody>
                    <a:bodyPr/>
                    <a:lstStyle/>
                    <a:p>
                      <a:pPr algn="l" fontAlgn="ctr"/>
                      <a:r>
                        <a:rPr lang="en-GB" sz="800" b="0" i="0" u="none" strike="noStrike">
                          <a:solidFill>
                            <a:srgbClr val="000000"/>
                          </a:solidFill>
                          <a:effectLst/>
                          <a:latin typeface="Calibri" panose="020F0502020204030204" pitchFamily="34" charset="0"/>
                        </a:rPr>
                        <a:t>6c) Extent to which PROSPECTS interventions contribute to climate adaptation of FDPs and vulnerable HC members</a:t>
                      </a:r>
                    </a:p>
                  </a:txBody>
                  <a:tcPr marL="0" marR="0" marT="0" marB="0" anchor="ctr"/>
                </a:tc>
                <a:extLst>
                  <a:ext uri="{0D108BD9-81ED-4DB2-BD59-A6C34878D82A}">
                    <a16:rowId xmlns:a16="http://schemas.microsoft.com/office/drawing/2014/main" val="1294078519"/>
                  </a:ext>
                </a:extLst>
              </a:tr>
              <a:tr h="49881">
                <a:tc>
                  <a:txBody>
                    <a:bodyPr/>
                    <a:lstStyle/>
                    <a:p>
                      <a:pPr algn="l" fontAlgn="ctr"/>
                      <a:r>
                        <a:rPr lang="en-GB" sz="800" b="0" i="0" u="none" strike="noStrike">
                          <a:solidFill>
                            <a:srgbClr val="000000"/>
                          </a:solidFill>
                          <a:effectLst/>
                          <a:latin typeface="Calibri" panose="020F0502020204030204" pitchFamily="34" charset="0"/>
                        </a:rPr>
                        <a:t>6d) Number of institutions receiving technical assistance or capacity building to improve their services to FDPs and HCs</a:t>
                      </a:r>
                    </a:p>
                  </a:txBody>
                  <a:tcPr marL="0" marR="0" marT="0" marB="0" anchor="ctr"/>
                </a:tc>
                <a:extLst>
                  <a:ext uri="{0D108BD9-81ED-4DB2-BD59-A6C34878D82A}">
                    <a16:rowId xmlns:a16="http://schemas.microsoft.com/office/drawing/2014/main" val="3348385726"/>
                  </a:ext>
                </a:extLst>
              </a:tr>
              <a:tr h="49881">
                <a:tc>
                  <a:txBody>
                    <a:bodyPr/>
                    <a:lstStyle/>
                    <a:p>
                      <a:pPr algn="l" fontAlgn="ctr"/>
                      <a:r>
                        <a:rPr lang="en-GB" sz="800" b="0" i="0" u="none" strike="noStrike">
                          <a:solidFill>
                            <a:srgbClr val="000000"/>
                          </a:solidFill>
                          <a:effectLst/>
                          <a:latin typeface="Calibri" panose="020F0502020204030204" pitchFamily="34" charset="0"/>
                        </a:rPr>
                        <a:t>6e) Number of staff participating in capacity building or training sessions (all pillars) </a:t>
                      </a:r>
                    </a:p>
                  </a:txBody>
                  <a:tcPr marL="0" marR="0" marT="0" marB="0" anchor="ctr"/>
                </a:tc>
                <a:extLst>
                  <a:ext uri="{0D108BD9-81ED-4DB2-BD59-A6C34878D82A}">
                    <a16:rowId xmlns:a16="http://schemas.microsoft.com/office/drawing/2014/main" val="3368428338"/>
                  </a:ext>
                </a:extLst>
              </a:tr>
              <a:tr h="49881">
                <a:tc>
                  <a:txBody>
                    <a:bodyPr/>
                    <a:lstStyle/>
                    <a:p>
                      <a:pPr algn="l" fontAlgn="ctr"/>
                      <a:r>
                        <a:rPr lang="en-GB" sz="800" b="0" i="0" u="none" strike="noStrike">
                          <a:solidFill>
                            <a:srgbClr val="000000"/>
                          </a:solidFill>
                          <a:effectLst/>
                          <a:latin typeface="Calibri" panose="020F0502020204030204" pitchFamily="34" charset="0"/>
                        </a:rPr>
                        <a:t>6d) Number of platforms, management systems, and/or registration systems improved, updated and/or developed</a:t>
                      </a:r>
                    </a:p>
                  </a:txBody>
                  <a:tcPr marL="0" marR="0" marT="0" marB="0" anchor="ctr"/>
                </a:tc>
                <a:extLst>
                  <a:ext uri="{0D108BD9-81ED-4DB2-BD59-A6C34878D82A}">
                    <a16:rowId xmlns:a16="http://schemas.microsoft.com/office/drawing/2014/main" val="3363121759"/>
                  </a:ext>
                </a:extLst>
              </a:tr>
              <a:tr h="0">
                <a:tc>
                  <a:txBody>
                    <a:bodyPr/>
                    <a:lstStyle/>
                    <a:p>
                      <a:pPr algn="l" fontAlgn="ctr"/>
                      <a:r>
                        <a:rPr lang="en-GB" sz="800" b="0" i="0" u="none" strike="noStrike">
                          <a:solidFill>
                            <a:srgbClr val="000000"/>
                          </a:solidFill>
                          <a:effectLst/>
                          <a:latin typeface="Calibri" panose="020F0502020204030204" pitchFamily="34" charset="0"/>
                        </a:rPr>
                        <a:t>6e) Number &amp; percentage of total interventions classified as promoting/addressing gender equality as a key objective:                                Not targeted (score 0): the project has not been found to target gender equality</a:t>
                      </a:r>
                      <a:br>
                        <a:rPr lang="en-GB" sz="800" b="0" i="0" u="none" strike="noStrike">
                          <a:solidFill>
                            <a:srgbClr val="000000"/>
                          </a:solidFill>
                          <a:effectLst/>
                          <a:latin typeface="Calibri" panose="020F0502020204030204" pitchFamily="34" charset="0"/>
                        </a:rPr>
                      </a:br>
                      <a:r>
                        <a:rPr lang="en-GB" sz="800" b="0" i="0" u="none" strike="noStrike">
                          <a:solidFill>
                            <a:srgbClr val="000000"/>
                          </a:solidFill>
                          <a:effectLst/>
                          <a:latin typeface="Calibri" panose="020F0502020204030204" pitchFamily="34" charset="0"/>
                        </a:rPr>
                        <a:t>Significant (score 1): gender equality is an important and deliberate objective, but not the principal reason for undertaking the project.</a:t>
                      </a:r>
                      <a:br>
                        <a:rPr lang="en-GB" sz="800" b="0" i="0" u="none" strike="noStrike">
                          <a:solidFill>
                            <a:srgbClr val="000000"/>
                          </a:solidFill>
                          <a:effectLst/>
                          <a:latin typeface="Calibri" panose="020F0502020204030204" pitchFamily="34" charset="0"/>
                        </a:rPr>
                      </a:br>
                      <a:r>
                        <a:rPr lang="en-GB" sz="800" b="0" i="0" u="none" strike="noStrike">
                          <a:solidFill>
                            <a:srgbClr val="000000"/>
                          </a:solidFill>
                          <a:effectLst/>
                          <a:latin typeface="Calibri" panose="020F0502020204030204" pitchFamily="34" charset="0"/>
                        </a:rPr>
                        <a:t>Principal (score 2): gender equality is the main objective of the project and is fundamental to its design and expected results. The project would not have been undertaken without this gender equality objective.</a:t>
                      </a:r>
                      <a:br>
                        <a:rPr lang="en-GB" sz="800" b="0" i="0" u="none" strike="noStrike">
                          <a:solidFill>
                            <a:srgbClr val="000000"/>
                          </a:solidFill>
                          <a:effectLst/>
                          <a:latin typeface="Calibri" panose="020F0502020204030204" pitchFamily="34" charset="0"/>
                        </a:rPr>
                      </a:br>
                      <a:endParaRPr lang="en-GB" sz="800" b="0"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900855951"/>
                  </a:ext>
                </a:extLst>
              </a:tr>
              <a:tr h="49881">
                <a:tc>
                  <a:txBody>
                    <a:bodyPr/>
                    <a:lstStyle/>
                    <a:p>
                      <a:pPr algn="l" fontAlgn="ctr"/>
                      <a:r>
                        <a:rPr lang="en-GB" sz="800" b="0" i="0" u="none" strike="noStrike">
                          <a:solidFill>
                            <a:srgbClr val="000000"/>
                          </a:solidFill>
                          <a:effectLst/>
                          <a:latin typeface="Calibri" panose="020F0502020204030204" pitchFamily="34" charset="0"/>
                        </a:rPr>
                        <a:t>6h)  Number of FDPs and HCs using feedback and response mechanisms to voice concerns or recommendations to improve PROSPECTS programming</a:t>
                      </a:r>
                    </a:p>
                  </a:txBody>
                  <a:tcPr marL="0" marR="0" marT="0" marB="0" anchor="ctr"/>
                </a:tc>
                <a:extLst>
                  <a:ext uri="{0D108BD9-81ED-4DB2-BD59-A6C34878D82A}">
                    <a16:rowId xmlns:a16="http://schemas.microsoft.com/office/drawing/2014/main" val="2326724511"/>
                  </a:ext>
                </a:extLst>
              </a:tr>
              <a:tr h="49881">
                <a:tc>
                  <a:txBody>
                    <a:bodyPr/>
                    <a:lstStyle/>
                    <a:p>
                      <a:pPr algn="l" fontAlgn="ctr"/>
                      <a:r>
                        <a:rPr lang="en-GB" sz="800" b="0" i="0" u="none" strike="noStrike">
                          <a:solidFill>
                            <a:srgbClr val="000000"/>
                          </a:solidFill>
                          <a:effectLst/>
                          <a:latin typeface="Calibri" panose="020F0502020204030204" pitchFamily="34" charset="0"/>
                        </a:rPr>
                        <a:t>6i) Number of plans, strategies, measures, and/or policy recommendations created, enhanced and/or delivered to the government </a:t>
                      </a:r>
                    </a:p>
                  </a:txBody>
                  <a:tcPr marL="0" marR="0" marT="0" marB="0" anchor="ctr"/>
                </a:tc>
                <a:extLst>
                  <a:ext uri="{0D108BD9-81ED-4DB2-BD59-A6C34878D82A}">
                    <a16:rowId xmlns:a16="http://schemas.microsoft.com/office/drawing/2014/main" val="1116087858"/>
                  </a:ext>
                </a:extLst>
              </a:tr>
              <a:tr h="49881">
                <a:tc>
                  <a:txBody>
                    <a:bodyPr/>
                    <a:lstStyle/>
                    <a:p>
                      <a:pPr algn="l" fontAlgn="ctr"/>
                      <a:r>
                        <a:rPr lang="en-GB" sz="800" b="0" i="0" u="none" strike="noStrike">
                          <a:solidFill>
                            <a:srgbClr val="000000"/>
                          </a:solidFill>
                          <a:effectLst/>
                          <a:latin typeface="Calibri" panose="020F0502020204030204" pitchFamily="34" charset="0"/>
                        </a:rPr>
                        <a:t>6f) Number of analytics, reports or data collection efforts completed informing ongoing or pipeline operations and/or contributing to improved evidence and data on poverty, vulnerability, and displacement </a:t>
                      </a:r>
                    </a:p>
                  </a:txBody>
                  <a:tcPr marL="0" marR="0" marT="0" marB="0" anchor="ctr"/>
                </a:tc>
                <a:extLst>
                  <a:ext uri="{0D108BD9-81ED-4DB2-BD59-A6C34878D82A}">
                    <a16:rowId xmlns:a16="http://schemas.microsoft.com/office/drawing/2014/main" val="2667534407"/>
                  </a:ext>
                </a:extLst>
              </a:tr>
            </a:tbl>
          </a:graphicData>
        </a:graphic>
      </p:graphicFrame>
      <p:sp>
        <p:nvSpPr>
          <p:cNvPr id="5" name="TextBox 4">
            <a:extLst>
              <a:ext uri="{FF2B5EF4-FFF2-40B4-BE49-F238E27FC236}">
                <a16:creationId xmlns:a16="http://schemas.microsoft.com/office/drawing/2014/main" id="{67303D86-992C-C9C0-7000-F66F22591674}"/>
              </a:ext>
            </a:extLst>
          </p:cNvPr>
          <p:cNvSpPr txBox="1"/>
          <p:nvPr/>
        </p:nvSpPr>
        <p:spPr>
          <a:xfrm>
            <a:off x="4345689" y="646595"/>
            <a:ext cx="5494982" cy="253916"/>
          </a:xfrm>
          <a:prstGeom prst="rect">
            <a:avLst/>
          </a:prstGeom>
          <a:solidFill>
            <a:schemeClr val="bg1">
              <a:lumMod val="95000"/>
            </a:schemeClr>
          </a:solidFill>
        </p:spPr>
        <p:txBody>
          <a:bodyPr wrap="square" rtlCol="0">
            <a:spAutoFit/>
          </a:bodyPr>
          <a:lstStyle/>
          <a:p>
            <a:pPr algn="ctr"/>
            <a:r>
              <a:rPr lang="es-ES" sz="1050" b="1" dirty="0"/>
              <a:t>SET OF </a:t>
            </a:r>
            <a:r>
              <a:rPr lang="es-ES" sz="1050" b="1" dirty="0">
                <a:solidFill>
                  <a:schemeClr val="dk1"/>
                </a:solidFill>
              </a:rPr>
              <a:t>OVERALL MID-TERM OUTCOME</a:t>
            </a:r>
            <a:r>
              <a:rPr lang="es-ES" sz="1050" b="1" dirty="0"/>
              <a:t> INDICATOR  FOR PROSPECTS</a:t>
            </a:r>
          </a:p>
        </p:txBody>
      </p:sp>
      <p:sp>
        <p:nvSpPr>
          <p:cNvPr id="2" name="Rectangle 1">
            <a:extLst>
              <a:ext uri="{FF2B5EF4-FFF2-40B4-BE49-F238E27FC236}">
                <a16:creationId xmlns:a16="http://schemas.microsoft.com/office/drawing/2014/main" id="{A4CF464D-84C8-BAB1-17F3-803F83590DD8}"/>
              </a:ext>
            </a:extLst>
          </p:cNvPr>
          <p:cNvSpPr/>
          <p:nvPr/>
        </p:nvSpPr>
        <p:spPr>
          <a:xfrm>
            <a:off x="-8946" y="-4"/>
            <a:ext cx="649448" cy="42945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600" noProof="0" dirty="0">
              <a:latin typeface="Helvetica" pitchFamily="2" charset="0"/>
            </a:endParaRPr>
          </a:p>
        </p:txBody>
      </p:sp>
      <p:sp>
        <p:nvSpPr>
          <p:cNvPr id="6" name="TextBox 5">
            <a:extLst>
              <a:ext uri="{FF2B5EF4-FFF2-40B4-BE49-F238E27FC236}">
                <a16:creationId xmlns:a16="http://schemas.microsoft.com/office/drawing/2014/main" id="{CDB74767-4151-2C8E-00C4-725565EAFC7A}"/>
              </a:ext>
            </a:extLst>
          </p:cNvPr>
          <p:cNvSpPr txBox="1"/>
          <p:nvPr/>
        </p:nvSpPr>
        <p:spPr>
          <a:xfrm>
            <a:off x="19185" y="73421"/>
            <a:ext cx="601679" cy="276999"/>
          </a:xfrm>
          <a:prstGeom prst="rect">
            <a:avLst/>
          </a:prstGeom>
          <a:noFill/>
        </p:spPr>
        <p:txBody>
          <a:bodyPr wrap="square" lIns="0" tIns="0" rIns="0" bIns="0" anchor="t">
            <a:spAutoFit/>
          </a:bodyPr>
          <a:lstStyle/>
          <a:p>
            <a:pPr algn="ctr"/>
            <a:r>
              <a:rPr lang="en-GB" sz="600" noProof="0" dirty="0">
                <a:latin typeface="Helvetica" pitchFamily="2" charset="0"/>
                <a:cs typeface="Helvetica" panose="020B0604020202020204" pitchFamily="34" charset="0"/>
              </a:rPr>
              <a:t>PROSPECTS</a:t>
            </a:r>
          </a:p>
          <a:p>
            <a:pPr algn="ctr"/>
            <a:r>
              <a:rPr lang="en-GB" sz="600" b="1" noProof="0" dirty="0">
                <a:latin typeface="Helvetica" pitchFamily="2" charset="0"/>
                <a:cs typeface="Helvetica" panose="020B0604020202020204" pitchFamily="34" charset="0"/>
              </a:rPr>
              <a:t>ETHIOPIA</a:t>
            </a:r>
          </a:p>
          <a:p>
            <a:pPr algn="ctr"/>
            <a:r>
              <a:rPr lang="en-GB" sz="600" noProof="0" dirty="0">
                <a:latin typeface="Helvetica" pitchFamily="2" charset="0"/>
                <a:cs typeface="Helvetica" panose="020B0604020202020204" pitchFamily="34" charset="0"/>
              </a:rPr>
              <a:t>March 2026</a:t>
            </a:r>
          </a:p>
        </p:txBody>
      </p:sp>
    </p:spTree>
    <p:extLst>
      <p:ext uri="{BB962C8B-B14F-4D97-AF65-F5344CB8AC3E}">
        <p14:creationId xmlns:p14="http://schemas.microsoft.com/office/powerpoint/2010/main" val="194875954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o" ma:contentTypeID="0x010100284AE6BE317E7F4AB87A82F5BF0595E9" ma:contentTypeVersion="15" ma:contentTypeDescription="Crear nuevo documento." ma:contentTypeScope="" ma:versionID="c06fa7b1f94540b25065dd9b7d747950">
  <xsd:schema xmlns:xsd="http://www.w3.org/2001/XMLSchema" xmlns:xs="http://www.w3.org/2001/XMLSchema" xmlns:p="http://schemas.microsoft.com/office/2006/metadata/properties" xmlns:ns2="1dcf0a39-3f8a-4cec-a6dd-00a61b587fea" xmlns:ns3="1517839c-5273-4994-b450-744d4789b94a" targetNamespace="http://schemas.microsoft.com/office/2006/metadata/properties" ma:root="true" ma:fieldsID="ef3153c70565198fc1dd91b639fce543" ns2:_="" ns3:_="">
    <xsd:import namespace="1dcf0a39-3f8a-4cec-a6dd-00a61b587fea"/>
    <xsd:import namespace="1517839c-5273-4994-b450-744d4789b94a"/>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Loca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dcf0a39-3f8a-4cec-a6dd-00a61b587fe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lcf76f155ced4ddcb4097134ff3c332f" ma:index="16" nillable="true" ma:taxonomy="true" ma:internalName="lcf76f155ced4ddcb4097134ff3c332f" ma:taxonomyFieldName="MediaServiceImageTags" ma:displayName="Etiquetas de imagen" ma:readOnly="false" ma:fieldId="{5cf76f15-5ced-4ddc-b409-7134ff3c332f}" ma:taxonomyMulti="true" ma:sspId="8c8535de-971c-4b3f-9a4c-0511f7b4c7d0"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21"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517839c-5273-4994-b450-744d4789b94a" elementFormDefault="qualified">
    <xsd:import namespace="http://schemas.microsoft.com/office/2006/documentManagement/types"/>
    <xsd:import namespace="http://schemas.microsoft.com/office/infopath/2007/PartnerControls"/>
    <xsd:element name="TaxCatchAll" ma:index="17" nillable="true" ma:displayName="Columna global de taxonomía" ma:hidden="true" ma:list="{dc14e232-f2a0-4305-8614-e97af7cc8323}" ma:internalName="TaxCatchAll" ma:showField="CatchAllData" ma:web="1517839c-5273-4994-b450-744d4789b94a">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Detalles de uso compartido"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1dcf0a39-3f8a-4cec-a6dd-00a61b587fea">
      <Terms xmlns="http://schemas.microsoft.com/office/infopath/2007/PartnerControls"/>
    </lcf76f155ced4ddcb4097134ff3c332f>
    <TaxCatchAll xmlns="1517839c-5273-4994-b450-744d4789b94a"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60A4119-E734-4C4F-AFF2-B542CA78ACF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dcf0a39-3f8a-4cec-a6dd-00a61b587fea"/>
    <ds:schemaRef ds:uri="1517839c-5273-4994-b450-744d4789b94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FFE2618-19AB-4B73-A4AA-0BA62BB9243D}">
  <ds:schemaRefs>
    <ds:schemaRef ds:uri="http://www.w3.org/XML/1998/namespace"/>
    <ds:schemaRef ds:uri="http://purl.org/dc/terms/"/>
    <ds:schemaRef ds:uri="http://schemas.microsoft.com/office/infopath/2007/PartnerControls"/>
    <ds:schemaRef ds:uri="1517839c-5273-4994-b450-744d4789b94a"/>
    <ds:schemaRef ds:uri="http://purl.org/dc/elements/1.1/"/>
    <ds:schemaRef ds:uri="1dcf0a39-3f8a-4cec-a6dd-00a61b587fea"/>
    <ds:schemaRef ds:uri="http://schemas.microsoft.com/office/2006/documentManagement/types"/>
    <ds:schemaRef ds:uri="http://schemas.microsoft.com/office/2006/metadata/properties"/>
    <ds:schemaRef ds:uri="http://purl.org/dc/dcmitype/"/>
    <ds:schemaRef ds:uri="http://schemas.openxmlformats.org/package/2006/metadata/core-properties"/>
  </ds:schemaRefs>
</ds:datastoreItem>
</file>

<file path=customXml/itemProps3.xml><?xml version="1.0" encoding="utf-8"?>
<ds:datastoreItem xmlns:ds="http://schemas.openxmlformats.org/officeDocument/2006/customXml" ds:itemID="{6C79BB4D-9246-4957-965E-795F7AB9B66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1642</TotalTime>
  <Words>7571</Words>
  <Application>Microsoft Office PowerPoint</Application>
  <PresentationFormat>Custom</PresentationFormat>
  <Paragraphs>681</Paragraphs>
  <Slides>15</Slides>
  <Notes>11</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15</vt:i4>
      </vt:variant>
    </vt:vector>
  </HeadingPairs>
  <TitlesOfParts>
    <vt:vector size="26" baseType="lpstr">
      <vt:lpstr>Aptos</vt:lpstr>
      <vt:lpstr>Aptos Display</vt:lpstr>
      <vt:lpstr>Arial</vt:lpstr>
      <vt:lpstr>Arial Black</vt:lpstr>
      <vt:lpstr>Calibri</vt:lpstr>
      <vt:lpstr>Calibri Light</vt:lpstr>
      <vt:lpstr>Helvetica</vt:lpstr>
      <vt:lpstr>Poppins</vt:lpstr>
      <vt:lpstr>Verdana</vt:lpstr>
      <vt:lpstr>Office Theme</vt:lpstr>
      <vt:lpstr>think-cell Slide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sara vaca</dc:creator>
  <cp:lastModifiedBy>Eduard Bonet Porqueras</cp:lastModifiedBy>
  <cp:revision>13</cp:revision>
  <dcterms:created xsi:type="dcterms:W3CDTF">2024-09-27T11:41:10Z</dcterms:created>
  <dcterms:modified xsi:type="dcterms:W3CDTF">2026-09-11T16:30:01Z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0x010100284AE6BE317E7F4AB87A82F5BF0595E9</vt:lpwstr>
  </property>
  <property fmtid="{D5CDD505-2E9C-101B-9397-08002B2CF9AE}" pid="3" name="MediaServiceImageTags">
    <vt:lpwstr/>
  </property>
</Properties>
</file>